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0" r:id="rId1"/>
  </p:sldMasterIdLst>
  <p:notesMasterIdLst>
    <p:notesMasterId r:id="rId9"/>
  </p:notesMasterIdLst>
  <p:handoutMasterIdLst>
    <p:handoutMasterId r:id="rId10"/>
  </p:handoutMasterIdLst>
  <p:sldIdLst>
    <p:sldId id="337" r:id="rId2"/>
    <p:sldId id="338" r:id="rId3"/>
    <p:sldId id="333" r:id="rId4"/>
    <p:sldId id="334" r:id="rId5"/>
    <p:sldId id="339" r:id="rId6"/>
    <p:sldId id="340" r:id="rId7"/>
    <p:sldId id="341" r:id="rId8"/>
  </p:sldIdLst>
  <p:sldSz cx="9144000" cy="6858000" type="screen4x3"/>
  <p:notesSz cx="6858000" cy="9144000"/>
  <p:embeddedFontLst>
    <p:embeddedFont>
      <p:font typeface="微軟正黑體" pitchFamily="34" charset="-120"/>
      <p:regular r:id="rId11"/>
      <p:bold r:id="rId12"/>
    </p:embeddedFont>
    <p:embeddedFont>
      <p:font typeface="Arial Narrow" pitchFamily="34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7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4E152-EC46-47E0-8425-AE835DC07B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1CFA1-D067-4E05-90DA-A59DB7C72B5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人工智慧概述 </a:t>
          </a:r>
          <a:r>
            <a:rPr lang="en-US" altLang="en-US" dirty="0" smtClean="0"/>
            <a:t>/ </a:t>
          </a:r>
          <a:r>
            <a:rPr lang="zh-TW" altLang="en-US" dirty="0" smtClean="0"/>
            <a:t>開發環境安裝</a:t>
          </a:r>
          <a:endParaRPr lang="en-US" dirty="0"/>
        </a:p>
      </dgm:t>
    </dgm:pt>
    <dgm:pt modelId="{71FFE274-8612-4D6B-8F60-DCC41514BB83}" type="parTrans" cxnId="{E940A7A4-4CE0-461A-9EE9-DCFEE6886792}">
      <dgm:prSet/>
      <dgm:spPr/>
      <dgm:t>
        <a:bodyPr/>
        <a:lstStyle/>
        <a:p>
          <a:endParaRPr lang="en-US"/>
        </a:p>
      </dgm:t>
    </dgm:pt>
    <dgm:pt modelId="{F0D447DF-F3FE-427A-904A-A0222DEEC41F}" type="sibTrans" cxnId="{E940A7A4-4CE0-461A-9EE9-DCFEE6886792}">
      <dgm:prSet/>
      <dgm:spPr/>
      <dgm:t>
        <a:bodyPr/>
        <a:lstStyle/>
        <a:p>
          <a:endParaRPr lang="en-US"/>
        </a:p>
      </dgm:t>
    </dgm:pt>
    <dgm:pt modelId="{5FF98D56-AD03-4CD6-BA9B-E89D7410930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smtClean="0"/>
            <a:t>JavaScript </a:t>
          </a:r>
          <a:r>
            <a:rPr lang="zh-TW" altLang="zh-TW" dirty="0" smtClean="0"/>
            <a:t>程式設計</a:t>
          </a:r>
          <a:r>
            <a:rPr lang="en-US" altLang="zh-TW" dirty="0" smtClean="0"/>
            <a:t> </a:t>
          </a:r>
          <a:r>
            <a:rPr lang="zh-TW" altLang="en-US" dirty="0" smtClean="0"/>
            <a:t>（九小時）</a:t>
          </a:r>
          <a:endParaRPr lang="en-US" dirty="0"/>
        </a:p>
      </dgm:t>
    </dgm:pt>
    <dgm:pt modelId="{6CF8F337-879A-4130-9A33-BFDCF2B0636C}" type="parTrans" cxnId="{18ECD278-004A-4C02-B324-E5A4CB353FD8}">
      <dgm:prSet/>
      <dgm:spPr/>
      <dgm:t>
        <a:bodyPr/>
        <a:lstStyle/>
        <a:p>
          <a:endParaRPr lang="en-US"/>
        </a:p>
      </dgm:t>
    </dgm:pt>
    <dgm:pt modelId="{394D2ECC-075E-4FAF-B5EA-1AF06A13A3EF}" type="sibTrans" cxnId="{18ECD278-004A-4C02-B324-E5A4CB353FD8}">
      <dgm:prSet/>
      <dgm:spPr/>
      <dgm:t>
        <a:bodyPr/>
        <a:lstStyle/>
        <a:p>
          <a:endParaRPr lang="en-US"/>
        </a:p>
      </dgm:t>
    </dgm:pt>
    <dgm:pt modelId="{4D38146D-7DDF-47E3-9FFB-B985295DD94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smtClean="0"/>
            <a:t>AJAX </a:t>
          </a:r>
          <a:r>
            <a:rPr lang="zh-TW" altLang="zh-TW" dirty="0" smtClean="0"/>
            <a:t>通訊整合</a:t>
          </a:r>
          <a:endParaRPr lang="en-US" dirty="0"/>
        </a:p>
      </dgm:t>
    </dgm:pt>
    <dgm:pt modelId="{F07BADC9-AACD-48CF-B120-4CC2D53DD365}" type="parTrans" cxnId="{B9EF869A-21AD-4168-B667-C82C102AC145}">
      <dgm:prSet/>
      <dgm:spPr/>
      <dgm:t>
        <a:bodyPr/>
        <a:lstStyle/>
        <a:p>
          <a:endParaRPr lang="en-US"/>
        </a:p>
      </dgm:t>
    </dgm:pt>
    <dgm:pt modelId="{FDF334C6-AA1D-45D6-9ED7-CA7732D68BCF}" type="sibTrans" cxnId="{B9EF869A-21AD-4168-B667-C82C102AC145}">
      <dgm:prSet/>
      <dgm:spPr/>
      <dgm:t>
        <a:bodyPr/>
        <a:lstStyle/>
        <a:p>
          <a:endParaRPr lang="en-US"/>
        </a:p>
      </dgm:t>
    </dgm:pt>
    <dgm:pt modelId="{C681DD73-73BF-431D-9197-5DB19B40798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zh-TW" dirty="0" smtClean="0"/>
            <a:t>使用者操作介面設計</a:t>
          </a:r>
          <a:endParaRPr lang="en-US" dirty="0"/>
        </a:p>
      </dgm:t>
    </dgm:pt>
    <dgm:pt modelId="{81D0BBD9-1B6C-4307-A20C-CC7357B411A4}" type="parTrans" cxnId="{42F37D7A-5FC3-432C-9783-6F73DAEB8AD1}">
      <dgm:prSet/>
      <dgm:spPr/>
      <dgm:t>
        <a:bodyPr/>
        <a:lstStyle/>
        <a:p>
          <a:endParaRPr lang="en-US"/>
        </a:p>
      </dgm:t>
    </dgm:pt>
    <dgm:pt modelId="{A9419103-CE24-4095-8B09-9DDA2D68D6AF}" type="sibTrans" cxnId="{42F37D7A-5FC3-432C-9783-6F73DAEB8AD1}">
      <dgm:prSet/>
      <dgm:spPr/>
      <dgm:t>
        <a:bodyPr/>
        <a:lstStyle/>
        <a:p>
          <a:endParaRPr lang="en-US"/>
        </a:p>
      </dgm:t>
    </dgm:pt>
    <dgm:pt modelId="{2FDBA082-AC0D-44C1-8A5F-CD4132745546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err="1" smtClean="0"/>
            <a:t>MySQL</a:t>
          </a:r>
          <a:r>
            <a:rPr lang="en-US" altLang="zh-TW" dirty="0" smtClean="0"/>
            <a:t> </a:t>
          </a:r>
          <a:r>
            <a:rPr lang="zh-TW" altLang="en-US" dirty="0" smtClean="0"/>
            <a:t>資料庫建置</a:t>
          </a:r>
          <a:endParaRPr lang="en-US" dirty="0"/>
        </a:p>
      </dgm:t>
    </dgm:pt>
    <dgm:pt modelId="{7E0521DD-B1C2-409D-81E7-D6F3D7577C61}" type="parTrans" cxnId="{540A1402-BC86-4320-9FE4-A2EB4BAF5639}">
      <dgm:prSet/>
      <dgm:spPr/>
      <dgm:t>
        <a:bodyPr/>
        <a:lstStyle/>
        <a:p>
          <a:endParaRPr lang="en-US"/>
        </a:p>
      </dgm:t>
    </dgm:pt>
    <dgm:pt modelId="{011B579F-CE5C-4133-B5DB-99029C06A5DA}" type="sibTrans" cxnId="{540A1402-BC86-4320-9FE4-A2EB4BAF5639}">
      <dgm:prSet/>
      <dgm:spPr/>
      <dgm:t>
        <a:bodyPr/>
        <a:lstStyle/>
        <a:p>
          <a:endParaRPr lang="en-US"/>
        </a:p>
      </dgm:t>
    </dgm:pt>
    <dgm:pt modelId="{ECB9EFC5-16A0-4C23-9E4E-E94017ED0983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smtClean="0"/>
            <a:t>Node.js </a:t>
          </a:r>
          <a:r>
            <a:rPr lang="zh-TW" altLang="en-US" dirty="0" smtClean="0"/>
            <a:t>入門與 </a:t>
          </a:r>
          <a:r>
            <a:rPr lang="en-US" altLang="zh-TW" dirty="0" smtClean="0"/>
            <a:t>Web API </a:t>
          </a:r>
          <a:r>
            <a:rPr lang="zh-TW" altLang="en-US" dirty="0" smtClean="0"/>
            <a:t>資料服務</a:t>
          </a:r>
          <a:endParaRPr lang="en-US" dirty="0"/>
        </a:p>
      </dgm:t>
    </dgm:pt>
    <dgm:pt modelId="{D8155F97-B676-43CE-8DE3-F39807C0CDC2}" type="parTrans" cxnId="{64C96D50-2DE2-4635-ADED-AE628673DB16}">
      <dgm:prSet/>
      <dgm:spPr/>
      <dgm:t>
        <a:bodyPr/>
        <a:lstStyle/>
        <a:p>
          <a:endParaRPr lang="en-US"/>
        </a:p>
      </dgm:t>
    </dgm:pt>
    <dgm:pt modelId="{C75141A4-88AD-48FC-96F7-5DA25E44B8B4}" type="sibTrans" cxnId="{64C96D50-2DE2-4635-ADED-AE628673DB16}">
      <dgm:prSet/>
      <dgm:spPr/>
      <dgm:t>
        <a:bodyPr/>
        <a:lstStyle/>
        <a:p>
          <a:endParaRPr lang="en-US"/>
        </a:p>
      </dgm:t>
    </dgm:pt>
    <dgm:pt modelId="{5219C5B6-7E96-4BC8-B3DE-F5411BEBAEB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smtClean="0"/>
            <a:t>AI</a:t>
          </a:r>
          <a:r>
            <a:rPr lang="zh-TW" altLang="en-US" dirty="0" smtClean="0"/>
            <a:t>理論</a:t>
          </a:r>
          <a:endParaRPr lang="en-US" dirty="0"/>
        </a:p>
      </dgm:t>
    </dgm:pt>
    <dgm:pt modelId="{11B7E559-FCB2-4D49-95E5-08837932BC2C}" type="parTrans" cxnId="{877A6588-7B8C-474E-8DEC-2F9C936B5606}">
      <dgm:prSet/>
      <dgm:spPr/>
      <dgm:t>
        <a:bodyPr/>
        <a:lstStyle/>
        <a:p>
          <a:endParaRPr lang="en-US"/>
        </a:p>
      </dgm:t>
    </dgm:pt>
    <dgm:pt modelId="{8CBF2C8F-5FEF-4EEE-8011-EC97511C9329}" type="sibTrans" cxnId="{877A6588-7B8C-474E-8DEC-2F9C936B5606}">
      <dgm:prSet/>
      <dgm:spPr/>
      <dgm:t>
        <a:bodyPr/>
        <a:lstStyle/>
        <a:p>
          <a:endParaRPr lang="en-US"/>
        </a:p>
      </dgm:t>
    </dgm:pt>
    <dgm:pt modelId="{8DB7F024-D082-4FB0-B6B5-342E053C3823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smtClean="0"/>
            <a:t>AI</a:t>
          </a:r>
          <a:r>
            <a:rPr lang="zh-TW" altLang="en-US" dirty="0" smtClean="0"/>
            <a:t>模型訓練 </a:t>
          </a:r>
          <a:r>
            <a:rPr lang="en-US" altLang="zh-TW" dirty="0" smtClean="0"/>
            <a:t>-- Brain.js</a:t>
          </a:r>
          <a:endParaRPr lang="en-US" dirty="0"/>
        </a:p>
      </dgm:t>
    </dgm:pt>
    <dgm:pt modelId="{6AD96CDD-DBFB-4725-9A1A-94917856B3D2}" type="parTrans" cxnId="{809A2049-430A-432D-8411-859297038969}">
      <dgm:prSet/>
      <dgm:spPr/>
      <dgm:t>
        <a:bodyPr/>
        <a:lstStyle/>
        <a:p>
          <a:endParaRPr lang="en-US"/>
        </a:p>
      </dgm:t>
    </dgm:pt>
    <dgm:pt modelId="{65CEB237-094F-4CCC-9D55-5106F75B2E08}" type="sibTrans" cxnId="{809A2049-430A-432D-8411-859297038969}">
      <dgm:prSet/>
      <dgm:spPr/>
      <dgm:t>
        <a:bodyPr/>
        <a:lstStyle/>
        <a:p>
          <a:endParaRPr lang="en-US"/>
        </a:p>
      </dgm:t>
    </dgm:pt>
    <dgm:pt modelId="{1E2BBEA1-7A46-4C36-916D-DF10480B6C14}" type="pres">
      <dgm:prSet presAssocID="{2564E152-EC46-47E0-8425-AE835DC07B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49C9AD-B33B-4979-8B32-5EB8E57E68D6}" type="pres">
      <dgm:prSet presAssocID="{B1D1CFA1-D067-4E05-90DA-A59DB7C72B59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805C4-FE5B-4D97-BE25-7C05AE2F409C}" type="pres">
      <dgm:prSet presAssocID="{F0D447DF-F3FE-427A-904A-A0222DEEC41F}" presName="spacer" presStyleCnt="0"/>
      <dgm:spPr/>
    </dgm:pt>
    <dgm:pt modelId="{E618864B-29C3-4896-BCD5-396530C0F8F6}" type="pres">
      <dgm:prSet presAssocID="{5FF98D56-AD03-4CD6-BA9B-E89D7410930D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E5857-83DC-4EFE-969C-1B6C20BCDFA6}" type="pres">
      <dgm:prSet presAssocID="{394D2ECC-075E-4FAF-B5EA-1AF06A13A3EF}" presName="spacer" presStyleCnt="0"/>
      <dgm:spPr/>
    </dgm:pt>
    <dgm:pt modelId="{620BCC41-189D-4E3A-9087-1B3AB0BEEA43}" type="pres">
      <dgm:prSet presAssocID="{C681DD73-73BF-431D-9197-5DB19B407981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21F58-1C4A-41F6-AF86-ADBA6FD993AD}" type="pres">
      <dgm:prSet presAssocID="{A9419103-CE24-4095-8B09-9DDA2D68D6AF}" presName="spacer" presStyleCnt="0"/>
      <dgm:spPr/>
    </dgm:pt>
    <dgm:pt modelId="{9309FC95-A3C3-4D60-B420-5A2FD86BAA2E}" type="pres">
      <dgm:prSet presAssocID="{4D38146D-7DDF-47E3-9FFB-B985295DD949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06571-806B-41FA-88FA-19329A94A264}" type="pres">
      <dgm:prSet presAssocID="{FDF334C6-AA1D-45D6-9ED7-CA7732D68BCF}" presName="spacer" presStyleCnt="0"/>
      <dgm:spPr/>
    </dgm:pt>
    <dgm:pt modelId="{105CC987-1378-4F46-A625-752833D5FD9D}" type="pres">
      <dgm:prSet presAssocID="{2FDBA082-AC0D-44C1-8A5F-CD4132745546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466B9-EA65-4D3A-A783-A4DABA22222E}" type="pres">
      <dgm:prSet presAssocID="{011B579F-CE5C-4133-B5DB-99029C06A5DA}" presName="spacer" presStyleCnt="0"/>
      <dgm:spPr/>
    </dgm:pt>
    <dgm:pt modelId="{DB5DC3C5-6A69-4B7E-AC71-AF4383363F0D}" type="pres">
      <dgm:prSet presAssocID="{ECB9EFC5-16A0-4C23-9E4E-E94017ED098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34299-2BBB-4A9C-ACED-1B82AE2AD773}" type="pres">
      <dgm:prSet presAssocID="{C75141A4-88AD-48FC-96F7-5DA25E44B8B4}" presName="spacer" presStyleCnt="0"/>
      <dgm:spPr/>
    </dgm:pt>
    <dgm:pt modelId="{5D3C3131-E7DB-4097-BB91-772DD2D331AF}" type="pres">
      <dgm:prSet presAssocID="{5219C5B6-7E96-4BC8-B3DE-F5411BEBAEB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9825D-E4CC-4EB8-BBCB-B4C599CB71C5}" type="pres">
      <dgm:prSet presAssocID="{8CBF2C8F-5FEF-4EEE-8011-EC97511C9329}" presName="spacer" presStyleCnt="0"/>
      <dgm:spPr/>
    </dgm:pt>
    <dgm:pt modelId="{61424730-EF41-47C0-8131-A892484726FA}" type="pres">
      <dgm:prSet presAssocID="{8DB7F024-D082-4FB0-B6B5-342E053C3823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0A1402-BC86-4320-9FE4-A2EB4BAF5639}" srcId="{2564E152-EC46-47E0-8425-AE835DC07B44}" destId="{2FDBA082-AC0D-44C1-8A5F-CD4132745546}" srcOrd="4" destOrd="0" parTransId="{7E0521DD-B1C2-409D-81E7-D6F3D7577C61}" sibTransId="{011B579F-CE5C-4133-B5DB-99029C06A5DA}"/>
    <dgm:cxn modelId="{AECAF147-4E07-4DC2-BDC3-1D3EDCF21CC7}" type="presOf" srcId="{4D38146D-7DDF-47E3-9FFB-B985295DD949}" destId="{9309FC95-A3C3-4D60-B420-5A2FD86BAA2E}" srcOrd="0" destOrd="0" presId="urn:microsoft.com/office/officeart/2005/8/layout/vList2"/>
    <dgm:cxn modelId="{18ECD278-004A-4C02-B324-E5A4CB353FD8}" srcId="{2564E152-EC46-47E0-8425-AE835DC07B44}" destId="{5FF98D56-AD03-4CD6-BA9B-E89D7410930D}" srcOrd="1" destOrd="0" parTransId="{6CF8F337-879A-4130-9A33-BFDCF2B0636C}" sibTransId="{394D2ECC-075E-4FAF-B5EA-1AF06A13A3EF}"/>
    <dgm:cxn modelId="{809A2049-430A-432D-8411-859297038969}" srcId="{2564E152-EC46-47E0-8425-AE835DC07B44}" destId="{8DB7F024-D082-4FB0-B6B5-342E053C3823}" srcOrd="7" destOrd="0" parTransId="{6AD96CDD-DBFB-4725-9A1A-94917856B3D2}" sibTransId="{65CEB237-094F-4CCC-9D55-5106F75B2E08}"/>
    <dgm:cxn modelId="{877A6588-7B8C-474E-8DEC-2F9C936B5606}" srcId="{2564E152-EC46-47E0-8425-AE835DC07B44}" destId="{5219C5B6-7E96-4BC8-B3DE-F5411BEBAEB4}" srcOrd="6" destOrd="0" parTransId="{11B7E559-FCB2-4D49-95E5-08837932BC2C}" sibTransId="{8CBF2C8F-5FEF-4EEE-8011-EC97511C9329}"/>
    <dgm:cxn modelId="{19D447D1-5C68-4FA2-AC92-CEE422A49AF2}" type="presOf" srcId="{B1D1CFA1-D067-4E05-90DA-A59DB7C72B59}" destId="{D249C9AD-B33B-4979-8B32-5EB8E57E68D6}" srcOrd="0" destOrd="0" presId="urn:microsoft.com/office/officeart/2005/8/layout/vList2"/>
    <dgm:cxn modelId="{3F19060A-4E42-41E1-BCA5-BFBAEF604A49}" type="presOf" srcId="{ECB9EFC5-16A0-4C23-9E4E-E94017ED0983}" destId="{DB5DC3C5-6A69-4B7E-AC71-AF4383363F0D}" srcOrd="0" destOrd="0" presId="urn:microsoft.com/office/officeart/2005/8/layout/vList2"/>
    <dgm:cxn modelId="{3113B56F-45C0-4229-A26E-319F1F07B319}" type="presOf" srcId="{2564E152-EC46-47E0-8425-AE835DC07B44}" destId="{1E2BBEA1-7A46-4C36-916D-DF10480B6C14}" srcOrd="0" destOrd="0" presId="urn:microsoft.com/office/officeart/2005/8/layout/vList2"/>
    <dgm:cxn modelId="{38A6974D-4101-4E11-AF14-D7CE26CF5058}" type="presOf" srcId="{8DB7F024-D082-4FB0-B6B5-342E053C3823}" destId="{61424730-EF41-47C0-8131-A892484726FA}" srcOrd="0" destOrd="0" presId="urn:microsoft.com/office/officeart/2005/8/layout/vList2"/>
    <dgm:cxn modelId="{78E0D562-08D1-4A37-AB7A-955C4CEE03E6}" type="presOf" srcId="{5FF98D56-AD03-4CD6-BA9B-E89D7410930D}" destId="{E618864B-29C3-4896-BCD5-396530C0F8F6}" srcOrd="0" destOrd="0" presId="urn:microsoft.com/office/officeart/2005/8/layout/vList2"/>
    <dgm:cxn modelId="{4FCF2A92-8698-43A5-A90A-D1B6790945CD}" type="presOf" srcId="{5219C5B6-7E96-4BC8-B3DE-F5411BEBAEB4}" destId="{5D3C3131-E7DB-4097-BB91-772DD2D331AF}" srcOrd="0" destOrd="0" presId="urn:microsoft.com/office/officeart/2005/8/layout/vList2"/>
    <dgm:cxn modelId="{B9EF869A-21AD-4168-B667-C82C102AC145}" srcId="{2564E152-EC46-47E0-8425-AE835DC07B44}" destId="{4D38146D-7DDF-47E3-9FFB-B985295DD949}" srcOrd="3" destOrd="0" parTransId="{F07BADC9-AACD-48CF-B120-4CC2D53DD365}" sibTransId="{FDF334C6-AA1D-45D6-9ED7-CA7732D68BCF}"/>
    <dgm:cxn modelId="{C8C7F329-8EBB-4BFA-9ABA-8A7AFFA466DB}" type="presOf" srcId="{C681DD73-73BF-431D-9197-5DB19B407981}" destId="{620BCC41-189D-4E3A-9087-1B3AB0BEEA43}" srcOrd="0" destOrd="0" presId="urn:microsoft.com/office/officeart/2005/8/layout/vList2"/>
    <dgm:cxn modelId="{E940A7A4-4CE0-461A-9EE9-DCFEE6886792}" srcId="{2564E152-EC46-47E0-8425-AE835DC07B44}" destId="{B1D1CFA1-D067-4E05-90DA-A59DB7C72B59}" srcOrd="0" destOrd="0" parTransId="{71FFE274-8612-4D6B-8F60-DCC41514BB83}" sibTransId="{F0D447DF-F3FE-427A-904A-A0222DEEC41F}"/>
    <dgm:cxn modelId="{64C96D50-2DE2-4635-ADED-AE628673DB16}" srcId="{2564E152-EC46-47E0-8425-AE835DC07B44}" destId="{ECB9EFC5-16A0-4C23-9E4E-E94017ED0983}" srcOrd="5" destOrd="0" parTransId="{D8155F97-B676-43CE-8DE3-F39807C0CDC2}" sibTransId="{C75141A4-88AD-48FC-96F7-5DA25E44B8B4}"/>
    <dgm:cxn modelId="{214F7BB1-D4D3-445F-B656-F75BD798F835}" type="presOf" srcId="{2FDBA082-AC0D-44C1-8A5F-CD4132745546}" destId="{105CC987-1378-4F46-A625-752833D5FD9D}" srcOrd="0" destOrd="0" presId="urn:microsoft.com/office/officeart/2005/8/layout/vList2"/>
    <dgm:cxn modelId="{42F37D7A-5FC3-432C-9783-6F73DAEB8AD1}" srcId="{2564E152-EC46-47E0-8425-AE835DC07B44}" destId="{C681DD73-73BF-431D-9197-5DB19B407981}" srcOrd="2" destOrd="0" parTransId="{81D0BBD9-1B6C-4307-A20C-CC7357B411A4}" sibTransId="{A9419103-CE24-4095-8B09-9DDA2D68D6AF}"/>
    <dgm:cxn modelId="{AA993174-61DA-4FB8-B6F0-271923019177}" type="presParOf" srcId="{1E2BBEA1-7A46-4C36-916D-DF10480B6C14}" destId="{D249C9AD-B33B-4979-8B32-5EB8E57E68D6}" srcOrd="0" destOrd="0" presId="urn:microsoft.com/office/officeart/2005/8/layout/vList2"/>
    <dgm:cxn modelId="{F514C46D-A073-457E-A0ED-051D3DA1C3C0}" type="presParOf" srcId="{1E2BBEA1-7A46-4C36-916D-DF10480B6C14}" destId="{6D9805C4-FE5B-4D97-BE25-7C05AE2F409C}" srcOrd="1" destOrd="0" presId="urn:microsoft.com/office/officeart/2005/8/layout/vList2"/>
    <dgm:cxn modelId="{2D8D835F-E27F-4B45-AE3D-2FE473A00E9D}" type="presParOf" srcId="{1E2BBEA1-7A46-4C36-916D-DF10480B6C14}" destId="{E618864B-29C3-4896-BCD5-396530C0F8F6}" srcOrd="2" destOrd="0" presId="urn:microsoft.com/office/officeart/2005/8/layout/vList2"/>
    <dgm:cxn modelId="{1FA429E7-9608-45BA-9F69-3160E52B405F}" type="presParOf" srcId="{1E2BBEA1-7A46-4C36-916D-DF10480B6C14}" destId="{6D1E5857-83DC-4EFE-969C-1B6C20BCDFA6}" srcOrd="3" destOrd="0" presId="urn:microsoft.com/office/officeart/2005/8/layout/vList2"/>
    <dgm:cxn modelId="{7365A8D0-EC23-48B4-8FD0-85A4119B292C}" type="presParOf" srcId="{1E2BBEA1-7A46-4C36-916D-DF10480B6C14}" destId="{620BCC41-189D-4E3A-9087-1B3AB0BEEA43}" srcOrd="4" destOrd="0" presId="urn:microsoft.com/office/officeart/2005/8/layout/vList2"/>
    <dgm:cxn modelId="{B3CCBA96-C36C-4294-87D4-B4131289BC9E}" type="presParOf" srcId="{1E2BBEA1-7A46-4C36-916D-DF10480B6C14}" destId="{0BA21F58-1C4A-41F6-AF86-ADBA6FD993AD}" srcOrd="5" destOrd="0" presId="urn:microsoft.com/office/officeart/2005/8/layout/vList2"/>
    <dgm:cxn modelId="{31A1DB28-3110-4BF1-B39C-28F8D5E8FA83}" type="presParOf" srcId="{1E2BBEA1-7A46-4C36-916D-DF10480B6C14}" destId="{9309FC95-A3C3-4D60-B420-5A2FD86BAA2E}" srcOrd="6" destOrd="0" presId="urn:microsoft.com/office/officeart/2005/8/layout/vList2"/>
    <dgm:cxn modelId="{02CE4E20-F14B-4F9E-A594-0368E107D57C}" type="presParOf" srcId="{1E2BBEA1-7A46-4C36-916D-DF10480B6C14}" destId="{1C406571-806B-41FA-88FA-19329A94A264}" srcOrd="7" destOrd="0" presId="urn:microsoft.com/office/officeart/2005/8/layout/vList2"/>
    <dgm:cxn modelId="{974135DD-DFFD-4A90-8389-31C6E82C23A3}" type="presParOf" srcId="{1E2BBEA1-7A46-4C36-916D-DF10480B6C14}" destId="{105CC987-1378-4F46-A625-752833D5FD9D}" srcOrd="8" destOrd="0" presId="urn:microsoft.com/office/officeart/2005/8/layout/vList2"/>
    <dgm:cxn modelId="{86489BD2-C6C9-40BC-A0AA-E25DE93887AA}" type="presParOf" srcId="{1E2BBEA1-7A46-4C36-916D-DF10480B6C14}" destId="{0B9466B9-EA65-4D3A-A783-A4DABA22222E}" srcOrd="9" destOrd="0" presId="urn:microsoft.com/office/officeart/2005/8/layout/vList2"/>
    <dgm:cxn modelId="{1731B322-1625-4821-8E10-F7A02EA1826D}" type="presParOf" srcId="{1E2BBEA1-7A46-4C36-916D-DF10480B6C14}" destId="{DB5DC3C5-6A69-4B7E-AC71-AF4383363F0D}" srcOrd="10" destOrd="0" presId="urn:microsoft.com/office/officeart/2005/8/layout/vList2"/>
    <dgm:cxn modelId="{0FFA5A01-FA7D-4757-983E-0034CB4BB6E1}" type="presParOf" srcId="{1E2BBEA1-7A46-4C36-916D-DF10480B6C14}" destId="{27334299-2BBB-4A9C-ACED-1B82AE2AD773}" srcOrd="11" destOrd="0" presId="urn:microsoft.com/office/officeart/2005/8/layout/vList2"/>
    <dgm:cxn modelId="{DA8C22F3-D1AB-4864-9094-20D5894C1790}" type="presParOf" srcId="{1E2BBEA1-7A46-4C36-916D-DF10480B6C14}" destId="{5D3C3131-E7DB-4097-BB91-772DD2D331AF}" srcOrd="12" destOrd="0" presId="urn:microsoft.com/office/officeart/2005/8/layout/vList2"/>
    <dgm:cxn modelId="{025F54E6-5D21-4D11-A435-DD6BD37159AF}" type="presParOf" srcId="{1E2BBEA1-7A46-4C36-916D-DF10480B6C14}" destId="{5B29825D-E4CC-4EB8-BBCB-B4C599CB71C5}" srcOrd="13" destOrd="0" presId="urn:microsoft.com/office/officeart/2005/8/layout/vList2"/>
    <dgm:cxn modelId="{FFD82F73-0DF2-4BD6-B912-42CE1A18DD52}" type="presParOf" srcId="{1E2BBEA1-7A46-4C36-916D-DF10480B6C14}" destId="{61424730-EF41-47C0-8131-A892484726F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4E152-EC46-47E0-8425-AE835DC07B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1CFA1-D067-4E05-90DA-A59DB7C72B5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en-US" dirty="0" smtClean="0"/>
            <a:t>AI</a:t>
          </a:r>
          <a:r>
            <a:rPr lang="zh-TW" altLang="en-US" dirty="0" smtClean="0"/>
            <a:t>模型訓練 </a:t>
          </a:r>
          <a:r>
            <a:rPr lang="en-US" altLang="en-US" dirty="0" smtClean="0"/>
            <a:t>-- TensorFlow.js </a:t>
          </a:r>
          <a:r>
            <a:rPr lang="zh-TW" altLang="en-US" dirty="0" smtClean="0"/>
            <a:t>基礎架構</a:t>
          </a:r>
          <a:endParaRPr lang="en-US" dirty="0"/>
        </a:p>
      </dgm:t>
    </dgm:pt>
    <dgm:pt modelId="{71FFE274-8612-4D6B-8F60-DCC41514BB83}" type="parTrans" cxnId="{E940A7A4-4CE0-461A-9EE9-DCFEE6886792}">
      <dgm:prSet/>
      <dgm:spPr/>
      <dgm:t>
        <a:bodyPr/>
        <a:lstStyle/>
        <a:p>
          <a:endParaRPr lang="en-US"/>
        </a:p>
      </dgm:t>
    </dgm:pt>
    <dgm:pt modelId="{F0D447DF-F3FE-427A-904A-A0222DEEC41F}" type="sibTrans" cxnId="{E940A7A4-4CE0-461A-9EE9-DCFEE6886792}">
      <dgm:prSet/>
      <dgm:spPr/>
      <dgm:t>
        <a:bodyPr/>
        <a:lstStyle/>
        <a:p>
          <a:endParaRPr lang="en-US"/>
        </a:p>
      </dgm:t>
    </dgm:pt>
    <dgm:pt modelId="{5FF98D56-AD03-4CD6-BA9B-E89D7410930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smtClean="0"/>
            <a:t>AI</a:t>
          </a:r>
          <a:r>
            <a:rPr lang="zh-TW" altLang="zh-TW" dirty="0" smtClean="0"/>
            <a:t>模型訓練 </a:t>
          </a:r>
          <a:r>
            <a:rPr lang="en-US" altLang="zh-TW" dirty="0" smtClean="0"/>
            <a:t>-- TensorFlow.js </a:t>
          </a:r>
          <a:r>
            <a:rPr lang="zh-TW" altLang="zh-TW" dirty="0" smtClean="0"/>
            <a:t>神經網路模型訓練</a:t>
          </a:r>
          <a:endParaRPr lang="en-US" dirty="0"/>
        </a:p>
      </dgm:t>
    </dgm:pt>
    <dgm:pt modelId="{6CF8F337-879A-4130-9A33-BFDCF2B0636C}" type="parTrans" cxnId="{18ECD278-004A-4C02-B324-E5A4CB353FD8}">
      <dgm:prSet/>
      <dgm:spPr/>
      <dgm:t>
        <a:bodyPr/>
        <a:lstStyle/>
        <a:p>
          <a:endParaRPr lang="en-US"/>
        </a:p>
      </dgm:t>
    </dgm:pt>
    <dgm:pt modelId="{394D2ECC-075E-4FAF-B5EA-1AF06A13A3EF}" type="sibTrans" cxnId="{18ECD278-004A-4C02-B324-E5A4CB353FD8}">
      <dgm:prSet/>
      <dgm:spPr/>
      <dgm:t>
        <a:bodyPr/>
        <a:lstStyle/>
        <a:p>
          <a:endParaRPr lang="en-US"/>
        </a:p>
      </dgm:t>
    </dgm:pt>
    <dgm:pt modelId="{4D38146D-7DDF-47E3-9FFB-B985295DD94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smtClean="0"/>
            <a:t>AI</a:t>
          </a:r>
          <a:r>
            <a:rPr lang="zh-TW" altLang="zh-TW" dirty="0" smtClean="0"/>
            <a:t>系統應用實務 </a:t>
          </a:r>
          <a:r>
            <a:rPr lang="en-US" altLang="zh-TW" dirty="0" smtClean="0"/>
            <a:t>-- </a:t>
          </a:r>
          <a:r>
            <a:rPr lang="zh-TW" altLang="zh-TW" dirty="0" smtClean="0"/>
            <a:t>聊天機器人</a:t>
          </a:r>
          <a:endParaRPr lang="en-US" dirty="0"/>
        </a:p>
      </dgm:t>
    </dgm:pt>
    <dgm:pt modelId="{F07BADC9-AACD-48CF-B120-4CC2D53DD365}" type="parTrans" cxnId="{B9EF869A-21AD-4168-B667-C82C102AC145}">
      <dgm:prSet/>
      <dgm:spPr/>
      <dgm:t>
        <a:bodyPr/>
        <a:lstStyle/>
        <a:p>
          <a:endParaRPr lang="en-US"/>
        </a:p>
      </dgm:t>
    </dgm:pt>
    <dgm:pt modelId="{FDF334C6-AA1D-45D6-9ED7-CA7732D68BCF}" type="sibTrans" cxnId="{B9EF869A-21AD-4168-B667-C82C102AC145}">
      <dgm:prSet/>
      <dgm:spPr/>
      <dgm:t>
        <a:bodyPr/>
        <a:lstStyle/>
        <a:p>
          <a:endParaRPr lang="en-US"/>
        </a:p>
      </dgm:t>
    </dgm:pt>
    <dgm:pt modelId="{C681DD73-73BF-431D-9197-5DB19B407981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smtClean="0"/>
            <a:t>AI</a:t>
          </a:r>
          <a:r>
            <a:rPr lang="zh-TW" altLang="zh-TW" dirty="0" smtClean="0"/>
            <a:t>系統應用實務 </a:t>
          </a:r>
          <a:r>
            <a:rPr lang="en-US" altLang="zh-TW" dirty="0" smtClean="0"/>
            <a:t>-- </a:t>
          </a:r>
          <a:r>
            <a:rPr lang="zh-TW" altLang="zh-TW" dirty="0" smtClean="0"/>
            <a:t>語音 </a:t>
          </a:r>
          <a:r>
            <a:rPr lang="en-US" altLang="zh-TW" dirty="0" smtClean="0"/>
            <a:t>/ </a:t>
          </a:r>
          <a:r>
            <a:rPr lang="zh-TW" altLang="zh-TW" dirty="0" smtClean="0"/>
            <a:t>語義服務</a:t>
          </a:r>
          <a:endParaRPr lang="en-US" dirty="0"/>
        </a:p>
      </dgm:t>
    </dgm:pt>
    <dgm:pt modelId="{81D0BBD9-1B6C-4307-A20C-CC7357B411A4}" type="parTrans" cxnId="{42F37D7A-5FC3-432C-9783-6F73DAEB8AD1}">
      <dgm:prSet/>
      <dgm:spPr/>
      <dgm:t>
        <a:bodyPr/>
        <a:lstStyle/>
        <a:p>
          <a:endParaRPr lang="en-US"/>
        </a:p>
      </dgm:t>
    </dgm:pt>
    <dgm:pt modelId="{A9419103-CE24-4095-8B09-9DDA2D68D6AF}" type="sibTrans" cxnId="{42F37D7A-5FC3-432C-9783-6F73DAEB8AD1}">
      <dgm:prSet/>
      <dgm:spPr/>
      <dgm:t>
        <a:bodyPr/>
        <a:lstStyle/>
        <a:p>
          <a:endParaRPr lang="en-US"/>
        </a:p>
      </dgm:t>
    </dgm:pt>
    <dgm:pt modelId="{2FDBA082-AC0D-44C1-8A5F-CD4132745546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資料視覺化</a:t>
          </a:r>
          <a:endParaRPr lang="en-US" dirty="0"/>
        </a:p>
      </dgm:t>
    </dgm:pt>
    <dgm:pt modelId="{7E0521DD-B1C2-409D-81E7-D6F3D7577C61}" type="parTrans" cxnId="{540A1402-BC86-4320-9FE4-A2EB4BAF5639}">
      <dgm:prSet/>
      <dgm:spPr/>
      <dgm:t>
        <a:bodyPr/>
        <a:lstStyle/>
        <a:p>
          <a:endParaRPr lang="en-US"/>
        </a:p>
      </dgm:t>
    </dgm:pt>
    <dgm:pt modelId="{011B579F-CE5C-4133-B5DB-99029C06A5DA}" type="sibTrans" cxnId="{540A1402-BC86-4320-9FE4-A2EB4BAF5639}">
      <dgm:prSet/>
      <dgm:spPr/>
      <dgm:t>
        <a:bodyPr/>
        <a:lstStyle/>
        <a:p>
          <a:endParaRPr lang="en-US"/>
        </a:p>
      </dgm:t>
    </dgm:pt>
    <dgm:pt modelId="{ECB9EFC5-16A0-4C23-9E4E-E94017ED0983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資料爬蟲與資料梳理</a:t>
          </a:r>
          <a:endParaRPr lang="en-US" dirty="0"/>
        </a:p>
      </dgm:t>
    </dgm:pt>
    <dgm:pt modelId="{D8155F97-B676-43CE-8DE3-F39807C0CDC2}" type="parTrans" cxnId="{64C96D50-2DE2-4635-ADED-AE628673DB16}">
      <dgm:prSet/>
      <dgm:spPr/>
      <dgm:t>
        <a:bodyPr/>
        <a:lstStyle/>
        <a:p>
          <a:endParaRPr lang="en-US"/>
        </a:p>
      </dgm:t>
    </dgm:pt>
    <dgm:pt modelId="{C75141A4-88AD-48FC-96F7-5DA25E44B8B4}" type="sibTrans" cxnId="{64C96D50-2DE2-4635-ADED-AE628673DB16}">
      <dgm:prSet/>
      <dgm:spPr/>
      <dgm:t>
        <a:bodyPr/>
        <a:lstStyle/>
        <a:p>
          <a:endParaRPr lang="en-US"/>
        </a:p>
      </dgm:t>
    </dgm:pt>
    <dgm:pt modelId="{5219C5B6-7E96-4BC8-B3DE-F5411BEBAEB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dirty="0" smtClean="0"/>
            <a:t>專題製作成果發表</a:t>
          </a:r>
          <a:endParaRPr lang="en-US" dirty="0"/>
        </a:p>
      </dgm:t>
    </dgm:pt>
    <dgm:pt modelId="{11B7E559-FCB2-4D49-95E5-08837932BC2C}" type="parTrans" cxnId="{877A6588-7B8C-474E-8DEC-2F9C936B5606}">
      <dgm:prSet/>
      <dgm:spPr/>
      <dgm:t>
        <a:bodyPr/>
        <a:lstStyle/>
        <a:p>
          <a:endParaRPr lang="en-US"/>
        </a:p>
      </dgm:t>
    </dgm:pt>
    <dgm:pt modelId="{8CBF2C8F-5FEF-4EEE-8011-EC97511C9329}" type="sibTrans" cxnId="{877A6588-7B8C-474E-8DEC-2F9C936B5606}">
      <dgm:prSet/>
      <dgm:spPr/>
      <dgm:t>
        <a:bodyPr/>
        <a:lstStyle/>
        <a:p>
          <a:endParaRPr lang="en-US"/>
        </a:p>
      </dgm:t>
    </dgm:pt>
    <dgm:pt modelId="{1E2BBEA1-7A46-4C36-916D-DF10480B6C14}" type="pres">
      <dgm:prSet presAssocID="{2564E152-EC46-47E0-8425-AE835DC07B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49C9AD-B33B-4979-8B32-5EB8E57E68D6}" type="pres">
      <dgm:prSet presAssocID="{B1D1CFA1-D067-4E05-90DA-A59DB7C72B5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805C4-FE5B-4D97-BE25-7C05AE2F409C}" type="pres">
      <dgm:prSet presAssocID="{F0D447DF-F3FE-427A-904A-A0222DEEC41F}" presName="spacer" presStyleCnt="0"/>
      <dgm:spPr/>
    </dgm:pt>
    <dgm:pt modelId="{E618864B-29C3-4896-BCD5-396530C0F8F6}" type="pres">
      <dgm:prSet presAssocID="{5FF98D56-AD03-4CD6-BA9B-E89D7410930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E5857-83DC-4EFE-969C-1B6C20BCDFA6}" type="pres">
      <dgm:prSet presAssocID="{394D2ECC-075E-4FAF-B5EA-1AF06A13A3EF}" presName="spacer" presStyleCnt="0"/>
      <dgm:spPr/>
    </dgm:pt>
    <dgm:pt modelId="{620BCC41-189D-4E3A-9087-1B3AB0BEEA43}" type="pres">
      <dgm:prSet presAssocID="{C681DD73-73BF-431D-9197-5DB19B40798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21F58-1C4A-41F6-AF86-ADBA6FD993AD}" type="pres">
      <dgm:prSet presAssocID="{A9419103-CE24-4095-8B09-9DDA2D68D6AF}" presName="spacer" presStyleCnt="0"/>
      <dgm:spPr/>
    </dgm:pt>
    <dgm:pt modelId="{9309FC95-A3C3-4D60-B420-5A2FD86BAA2E}" type="pres">
      <dgm:prSet presAssocID="{4D38146D-7DDF-47E3-9FFB-B985295DD94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06571-806B-41FA-88FA-19329A94A264}" type="pres">
      <dgm:prSet presAssocID="{FDF334C6-AA1D-45D6-9ED7-CA7732D68BCF}" presName="spacer" presStyleCnt="0"/>
      <dgm:spPr/>
    </dgm:pt>
    <dgm:pt modelId="{105CC987-1378-4F46-A625-752833D5FD9D}" type="pres">
      <dgm:prSet presAssocID="{2FDBA082-AC0D-44C1-8A5F-CD413274554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466B9-EA65-4D3A-A783-A4DABA22222E}" type="pres">
      <dgm:prSet presAssocID="{011B579F-CE5C-4133-B5DB-99029C06A5DA}" presName="spacer" presStyleCnt="0"/>
      <dgm:spPr/>
    </dgm:pt>
    <dgm:pt modelId="{DB5DC3C5-6A69-4B7E-AC71-AF4383363F0D}" type="pres">
      <dgm:prSet presAssocID="{ECB9EFC5-16A0-4C23-9E4E-E94017ED098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34299-2BBB-4A9C-ACED-1B82AE2AD773}" type="pres">
      <dgm:prSet presAssocID="{C75141A4-88AD-48FC-96F7-5DA25E44B8B4}" presName="spacer" presStyleCnt="0"/>
      <dgm:spPr/>
    </dgm:pt>
    <dgm:pt modelId="{5D3C3131-E7DB-4097-BB91-772DD2D331AF}" type="pres">
      <dgm:prSet presAssocID="{5219C5B6-7E96-4BC8-B3DE-F5411BEBAEB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08F536-D2DF-425E-A6AA-E1E7E90CF5CC}" type="presOf" srcId="{B1D1CFA1-D067-4E05-90DA-A59DB7C72B59}" destId="{D249C9AD-B33B-4979-8B32-5EB8E57E68D6}" srcOrd="0" destOrd="0" presId="urn:microsoft.com/office/officeart/2005/8/layout/vList2"/>
    <dgm:cxn modelId="{540A1402-BC86-4320-9FE4-A2EB4BAF5639}" srcId="{2564E152-EC46-47E0-8425-AE835DC07B44}" destId="{2FDBA082-AC0D-44C1-8A5F-CD4132745546}" srcOrd="4" destOrd="0" parTransId="{7E0521DD-B1C2-409D-81E7-D6F3D7577C61}" sibTransId="{011B579F-CE5C-4133-B5DB-99029C06A5DA}"/>
    <dgm:cxn modelId="{18ECD278-004A-4C02-B324-E5A4CB353FD8}" srcId="{2564E152-EC46-47E0-8425-AE835DC07B44}" destId="{5FF98D56-AD03-4CD6-BA9B-E89D7410930D}" srcOrd="1" destOrd="0" parTransId="{6CF8F337-879A-4130-9A33-BFDCF2B0636C}" sibTransId="{394D2ECC-075E-4FAF-B5EA-1AF06A13A3EF}"/>
    <dgm:cxn modelId="{4BB31D33-9D18-4C15-9C52-4BA55A93183D}" type="presOf" srcId="{2FDBA082-AC0D-44C1-8A5F-CD4132745546}" destId="{105CC987-1378-4F46-A625-752833D5FD9D}" srcOrd="0" destOrd="0" presId="urn:microsoft.com/office/officeart/2005/8/layout/vList2"/>
    <dgm:cxn modelId="{B44FD654-25D6-4762-8990-DF5C6AA74367}" type="presOf" srcId="{C681DD73-73BF-431D-9197-5DB19B407981}" destId="{620BCC41-189D-4E3A-9087-1B3AB0BEEA43}" srcOrd="0" destOrd="0" presId="urn:microsoft.com/office/officeart/2005/8/layout/vList2"/>
    <dgm:cxn modelId="{877A6588-7B8C-474E-8DEC-2F9C936B5606}" srcId="{2564E152-EC46-47E0-8425-AE835DC07B44}" destId="{5219C5B6-7E96-4BC8-B3DE-F5411BEBAEB4}" srcOrd="6" destOrd="0" parTransId="{11B7E559-FCB2-4D49-95E5-08837932BC2C}" sibTransId="{8CBF2C8F-5FEF-4EEE-8011-EC97511C9329}"/>
    <dgm:cxn modelId="{BF35C3A4-67BF-462B-B443-71DCBD9DBA18}" type="presOf" srcId="{5FF98D56-AD03-4CD6-BA9B-E89D7410930D}" destId="{E618864B-29C3-4896-BCD5-396530C0F8F6}" srcOrd="0" destOrd="0" presId="urn:microsoft.com/office/officeart/2005/8/layout/vList2"/>
    <dgm:cxn modelId="{B9EF869A-21AD-4168-B667-C82C102AC145}" srcId="{2564E152-EC46-47E0-8425-AE835DC07B44}" destId="{4D38146D-7DDF-47E3-9FFB-B985295DD949}" srcOrd="3" destOrd="0" parTransId="{F07BADC9-AACD-48CF-B120-4CC2D53DD365}" sibTransId="{FDF334C6-AA1D-45D6-9ED7-CA7732D68BCF}"/>
    <dgm:cxn modelId="{D660746D-D201-49C4-BFF1-FA89B4914DDD}" type="presOf" srcId="{ECB9EFC5-16A0-4C23-9E4E-E94017ED0983}" destId="{DB5DC3C5-6A69-4B7E-AC71-AF4383363F0D}" srcOrd="0" destOrd="0" presId="urn:microsoft.com/office/officeart/2005/8/layout/vList2"/>
    <dgm:cxn modelId="{2C5EF1B8-4632-4BC5-8EB5-ED2C946B8087}" type="presOf" srcId="{5219C5B6-7E96-4BC8-B3DE-F5411BEBAEB4}" destId="{5D3C3131-E7DB-4097-BB91-772DD2D331AF}" srcOrd="0" destOrd="0" presId="urn:microsoft.com/office/officeart/2005/8/layout/vList2"/>
    <dgm:cxn modelId="{E940A7A4-4CE0-461A-9EE9-DCFEE6886792}" srcId="{2564E152-EC46-47E0-8425-AE835DC07B44}" destId="{B1D1CFA1-D067-4E05-90DA-A59DB7C72B59}" srcOrd="0" destOrd="0" parTransId="{71FFE274-8612-4D6B-8F60-DCC41514BB83}" sibTransId="{F0D447DF-F3FE-427A-904A-A0222DEEC41F}"/>
    <dgm:cxn modelId="{17347AAC-CD11-42D9-9436-BA8EC5A30242}" type="presOf" srcId="{4D38146D-7DDF-47E3-9FFB-B985295DD949}" destId="{9309FC95-A3C3-4D60-B420-5A2FD86BAA2E}" srcOrd="0" destOrd="0" presId="urn:microsoft.com/office/officeart/2005/8/layout/vList2"/>
    <dgm:cxn modelId="{64C96D50-2DE2-4635-ADED-AE628673DB16}" srcId="{2564E152-EC46-47E0-8425-AE835DC07B44}" destId="{ECB9EFC5-16A0-4C23-9E4E-E94017ED0983}" srcOrd="5" destOrd="0" parTransId="{D8155F97-B676-43CE-8DE3-F39807C0CDC2}" sibTransId="{C75141A4-88AD-48FC-96F7-5DA25E44B8B4}"/>
    <dgm:cxn modelId="{A4572D1C-DE18-49A3-8854-F476DF0B189C}" type="presOf" srcId="{2564E152-EC46-47E0-8425-AE835DC07B44}" destId="{1E2BBEA1-7A46-4C36-916D-DF10480B6C14}" srcOrd="0" destOrd="0" presId="urn:microsoft.com/office/officeart/2005/8/layout/vList2"/>
    <dgm:cxn modelId="{42F37D7A-5FC3-432C-9783-6F73DAEB8AD1}" srcId="{2564E152-EC46-47E0-8425-AE835DC07B44}" destId="{C681DD73-73BF-431D-9197-5DB19B407981}" srcOrd="2" destOrd="0" parTransId="{81D0BBD9-1B6C-4307-A20C-CC7357B411A4}" sibTransId="{A9419103-CE24-4095-8B09-9DDA2D68D6AF}"/>
    <dgm:cxn modelId="{B4934A1E-307E-4347-B267-E7E244789C19}" type="presParOf" srcId="{1E2BBEA1-7A46-4C36-916D-DF10480B6C14}" destId="{D249C9AD-B33B-4979-8B32-5EB8E57E68D6}" srcOrd="0" destOrd="0" presId="urn:microsoft.com/office/officeart/2005/8/layout/vList2"/>
    <dgm:cxn modelId="{3F983BC8-E125-4695-979E-5498CC33C3EC}" type="presParOf" srcId="{1E2BBEA1-7A46-4C36-916D-DF10480B6C14}" destId="{6D9805C4-FE5B-4D97-BE25-7C05AE2F409C}" srcOrd="1" destOrd="0" presId="urn:microsoft.com/office/officeart/2005/8/layout/vList2"/>
    <dgm:cxn modelId="{BD6FDE8F-95C5-4C43-9148-C4BD9D82037A}" type="presParOf" srcId="{1E2BBEA1-7A46-4C36-916D-DF10480B6C14}" destId="{E618864B-29C3-4896-BCD5-396530C0F8F6}" srcOrd="2" destOrd="0" presId="urn:microsoft.com/office/officeart/2005/8/layout/vList2"/>
    <dgm:cxn modelId="{030E015E-AE88-4B3F-8736-D0B103629388}" type="presParOf" srcId="{1E2BBEA1-7A46-4C36-916D-DF10480B6C14}" destId="{6D1E5857-83DC-4EFE-969C-1B6C20BCDFA6}" srcOrd="3" destOrd="0" presId="urn:microsoft.com/office/officeart/2005/8/layout/vList2"/>
    <dgm:cxn modelId="{A4577A9B-292B-4E01-AF99-AA330EE242DF}" type="presParOf" srcId="{1E2BBEA1-7A46-4C36-916D-DF10480B6C14}" destId="{620BCC41-189D-4E3A-9087-1B3AB0BEEA43}" srcOrd="4" destOrd="0" presId="urn:microsoft.com/office/officeart/2005/8/layout/vList2"/>
    <dgm:cxn modelId="{08CF69E2-3E89-44A3-880B-464176DA11B4}" type="presParOf" srcId="{1E2BBEA1-7A46-4C36-916D-DF10480B6C14}" destId="{0BA21F58-1C4A-41F6-AF86-ADBA6FD993AD}" srcOrd="5" destOrd="0" presId="urn:microsoft.com/office/officeart/2005/8/layout/vList2"/>
    <dgm:cxn modelId="{8494DC27-9ED3-47A3-8D7F-FDB874172B28}" type="presParOf" srcId="{1E2BBEA1-7A46-4C36-916D-DF10480B6C14}" destId="{9309FC95-A3C3-4D60-B420-5A2FD86BAA2E}" srcOrd="6" destOrd="0" presId="urn:microsoft.com/office/officeart/2005/8/layout/vList2"/>
    <dgm:cxn modelId="{0C091D43-3371-485A-A39B-551BD1A409C6}" type="presParOf" srcId="{1E2BBEA1-7A46-4C36-916D-DF10480B6C14}" destId="{1C406571-806B-41FA-88FA-19329A94A264}" srcOrd="7" destOrd="0" presId="urn:microsoft.com/office/officeart/2005/8/layout/vList2"/>
    <dgm:cxn modelId="{547AF851-9EA4-4A59-A2DA-ECE5CB8E16E5}" type="presParOf" srcId="{1E2BBEA1-7A46-4C36-916D-DF10480B6C14}" destId="{105CC987-1378-4F46-A625-752833D5FD9D}" srcOrd="8" destOrd="0" presId="urn:microsoft.com/office/officeart/2005/8/layout/vList2"/>
    <dgm:cxn modelId="{80C46D01-3B06-4B4B-9942-0DB4BD17E391}" type="presParOf" srcId="{1E2BBEA1-7A46-4C36-916D-DF10480B6C14}" destId="{0B9466B9-EA65-4D3A-A783-A4DABA22222E}" srcOrd="9" destOrd="0" presId="urn:microsoft.com/office/officeart/2005/8/layout/vList2"/>
    <dgm:cxn modelId="{E2ADEF91-5E43-4AF3-ABD2-9B15D3DBDF1C}" type="presParOf" srcId="{1E2BBEA1-7A46-4C36-916D-DF10480B6C14}" destId="{DB5DC3C5-6A69-4B7E-AC71-AF4383363F0D}" srcOrd="10" destOrd="0" presId="urn:microsoft.com/office/officeart/2005/8/layout/vList2"/>
    <dgm:cxn modelId="{D7ABBA77-9C10-4A67-B53E-2733E2606DC1}" type="presParOf" srcId="{1E2BBEA1-7A46-4C36-916D-DF10480B6C14}" destId="{27334299-2BBB-4A9C-ACED-1B82AE2AD773}" srcOrd="11" destOrd="0" presId="urn:microsoft.com/office/officeart/2005/8/layout/vList2"/>
    <dgm:cxn modelId="{EC65F74F-1323-4CEF-BBF5-1D51DBE5995E}" type="presParOf" srcId="{1E2BBEA1-7A46-4C36-916D-DF10480B6C14}" destId="{5D3C3131-E7DB-4097-BB91-772DD2D331A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49C9AD-B33B-4979-8B32-5EB8E57E68D6}">
      <dsp:nvSpPr>
        <dsp:cNvPr id="0" name=""/>
        <dsp:cNvSpPr/>
      </dsp:nvSpPr>
      <dsp:spPr>
        <a:xfrm>
          <a:off x="0" y="133837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人工智慧概述 </a:t>
          </a:r>
          <a:r>
            <a:rPr lang="en-US" altLang="en-US" sz="1700" kern="1200" dirty="0" smtClean="0"/>
            <a:t>/ </a:t>
          </a:r>
          <a:r>
            <a:rPr lang="zh-TW" altLang="en-US" sz="1700" kern="1200" dirty="0" smtClean="0"/>
            <a:t>開發環境安裝</a:t>
          </a:r>
          <a:endParaRPr lang="en-US" sz="1700" kern="1200" dirty="0"/>
        </a:p>
      </dsp:txBody>
      <dsp:txXfrm>
        <a:off x="0" y="133837"/>
        <a:ext cx="7086600" cy="533300"/>
      </dsp:txXfrm>
    </dsp:sp>
    <dsp:sp modelId="{E618864B-29C3-4896-BCD5-396530C0F8F6}">
      <dsp:nvSpPr>
        <dsp:cNvPr id="0" name=""/>
        <dsp:cNvSpPr/>
      </dsp:nvSpPr>
      <dsp:spPr>
        <a:xfrm>
          <a:off x="0" y="716098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JavaScript </a:t>
          </a:r>
          <a:r>
            <a:rPr lang="zh-TW" altLang="zh-TW" sz="1700" kern="1200" dirty="0" smtClean="0"/>
            <a:t>程式設計</a:t>
          </a:r>
          <a:r>
            <a:rPr lang="en-US" altLang="zh-TW" sz="1700" kern="1200" dirty="0" smtClean="0"/>
            <a:t> </a:t>
          </a:r>
          <a:r>
            <a:rPr lang="zh-TW" altLang="en-US" sz="1700" kern="1200" dirty="0" smtClean="0"/>
            <a:t>（九小時）</a:t>
          </a:r>
          <a:endParaRPr lang="en-US" sz="1700" kern="1200" dirty="0"/>
        </a:p>
      </dsp:txBody>
      <dsp:txXfrm>
        <a:off x="0" y="716098"/>
        <a:ext cx="7086600" cy="533300"/>
      </dsp:txXfrm>
    </dsp:sp>
    <dsp:sp modelId="{620BCC41-189D-4E3A-9087-1B3AB0BEEA43}">
      <dsp:nvSpPr>
        <dsp:cNvPr id="0" name=""/>
        <dsp:cNvSpPr/>
      </dsp:nvSpPr>
      <dsp:spPr>
        <a:xfrm>
          <a:off x="0" y="1298358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1700" kern="1200" dirty="0" smtClean="0"/>
            <a:t>使用者操作介面設計</a:t>
          </a:r>
          <a:endParaRPr lang="en-US" sz="1700" kern="1200" dirty="0"/>
        </a:p>
      </dsp:txBody>
      <dsp:txXfrm>
        <a:off x="0" y="1298358"/>
        <a:ext cx="7086600" cy="533300"/>
      </dsp:txXfrm>
    </dsp:sp>
    <dsp:sp modelId="{9309FC95-A3C3-4D60-B420-5A2FD86BAA2E}">
      <dsp:nvSpPr>
        <dsp:cNvPr id="0" name=""/>
        <dsp:cNvSpPr/>
      </dsp:nvSpPr>
      <dsp:spPr>
        <a:xfrm>
          <a:off x="0" y="1880619"/>
          <a:ext cx="7086600" cy="53330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AJAX </a:t>
          </a:r>
          <a:r>
            <a:rPr lang="zh-TW" altLang="zh-TW" sz="1700" kern="1200" dirty="0" smtClean="0"/>
            <a:t>通訊整合</a:t>
          </a:r>
          <a:endParaRPr lang="en-US" sz="1700" kern="1200" dirty="0"/>
        </a:p>
      </dsp:txBody>
      <dsp:txXfrm>
        <a:off x="0" y="1880619"/>
        <a:ext cx="7086600" cy="533300"/>
      </dsp:txXfrm>
    </dsp:sp>
    <dsp:sp modelId="{105CC987-1378-4F46-A625-752833D5FD9D}">
      <dsp:nvSpPr>
        <dsp:cNvPr id="0" name=""/>
        <dsp:cNvSpPr/>
      </dsp:nvSpPr>
      <dsp:spPr>
        <a:xfrm>
          <a:off x="0" y="2462879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MySQL</a:t>
          </a:r>
          <a:r>
            <a:rPr lang="en-US" altLang="zh-TW" sz="1700" kern="1200" dirty="0" smtClean="0"/>
            <a:t> </a:t>
          </a:r>
          <a:r>
            <a:rPr lang="zh-TW" altLang="en-US" sz="1700" kern="1200" dirty="0" smtClean="0"/>
            <a:t>資料庫建置</a:t>
          </a:r>
          <a:endParaRPr lang="en-US" sz="1700" kern="1200" dirty="0"/>
        </a:p>
      </dsp:txBody>
      <dsp:txXfrm>
        <a:off x="0" y="2462879"/>
        <a:ext cx="7086600" cy="533300"/>
      </dsp:txXfrm>
    </dsp:sp>
    <dsp:sp modelId="{DB5DC3C5-6A69-4B7E-AC71-AF4383363F0D}">
      <dsp:nvSpPr>
        <dsp:cNvPr id="0" name=""/>
        <dsp:cNvSpPr/>
      </dsp:nvSpPr>
      <dsp:spPr>
        <a:xfrm>
          <a:off x="0" y="3045140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Node.js </a:t>
          </a:r>
          <a:r>
            <a:rPr lang="zh-TW" altLang="en-US" sz="1700" kern="1200" dirty="0" smtClean="0"/>
            <a:t>入門與 </a:t>
          </a:r>
          <a:r>
            <a:rPr lang="en-US" altLang="zh-TW" sz="1700" kern="1200" dirty="0" smtClean="0"/>
            <a:t>Web API </a:t>
          </a:r>
          <a:r>
            <a:rPr lang="zh-TW" altLang="en-US" sz="1700" kern="1200" dirty="0" smtClean="0"/>
            <a:t>資料服務</a:t>
          </a:r>
          <a:endParaRPr lang="en-US" sz="1700" kern="1200" dirty="0"/>
        </a:p>
      </dsp:txBody>
      <dsp:txXfrm>
        <a:off x="0" y="3045140"/>
        <a:ext cx="7086600" cy="533300"/>
      </dsp:txXfrm>
    </dsp:sp>
    <dsp:sp modelId="{5D3C3131-E7DB-4097-BB91-772DD2D331AF}">
      <dsp:nvSpPr>
        <dsp:cNvPr id="0" name=""/>
        <dsp:cNvSpPr/>
      </dsp:nvSpPr>
      <dsp:spPr>
        <a:xfrm>
          <a:off x="0" y="3627401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AI</a:t>
          </a:r>
          <a:r>
            <a:rPr lang="zh-TW" altLang="en-US" sz="1700" kern="1200" dirty="0" smtClean="0"/>
            <a:t>理論</a:t>
          </a:r>
          <a:endParaRPr lang="en-US" sz="1700" kern="1200" dirty="0"/>
        </a:p>
      </dsp:txBody>
      <dsp:txXfrm>
        <a:off x="0" y="3627401"/>
        <a:ext cx="7086600" cy="533300"/>
      </dsp:txXfrm>
    </dsp:sp>
    <dsp:sp modelId="{61424730-EF41-47C0-8131-A892484726FA}">
      <dsp:nvSpPr>
        <dsp:cNvPr id="0" name=""/>
        <dsp:cNvSpPr/>
      </dsp:nvSpPr>
      <dsp:spPr>
        <a:xfrm>
          <a:off x="0" y="4209661"/>
          <a:ext cx="7086600" cy="53330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AI</a:t>
          </a:r>
          <a:r>
            <a:rPr lang="zh-TW" altLang="en-US" sz="1700" kern="1200" dirty="0" smtClean="0"/>
            <a:t>模型訓練 </a:t>
          </a:r>
          <a:r>
            <a:rPr lang="en-US" altLang="zh-TW" sz="1700" kern="1200" dirty="0" smtClean="0"/>
            <a:t>-- Brain.js</a:t>
          </a:r>
          <a:endParaRPr lang="en-US" sz="1700" kern="1200" dirty="0"/>
        </a:p>
      </dsp:txBody>
      <dsp:txXfrm>
        <a:off x="0" y="4209661"/>
        <a:ext cx="7086600" cy="5333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49C9AD-B33B-4979-8B32-5EB8E57E68D6}">
      <dsp:nvSpPr>
        <dsp:cNvPr id="0" name=""/>
        <dsp:cNvSpPr/>
      </dsp:nvSpPr>
      <dsp:spPr>
        <a:xfrm>
          <a:off x="0" y="69656"/>
          <a:ext cx="7086600" cy="62741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AI</a:t>
          </a:r>
          <a:r>
            <a:rPr lang="zh-TW" altLang="en-US" sz="2000" kern="1200" dirty="0" smtClean="0"/>
            <a:t>模型訓練 </a:t>
          </a:r>
          <a:r>
            <a:rPr lang="en-US" altLang="en-US" sz="2000" kern="1200" dirty="0" smtClean="0"/>
            <a:t>-- TensorFlow.js </a:t>
          </a:r>
          <a:r>
            <a:rPr lang="zh-TW" altLang="en-US" sz="2000" kern="1200" dirty="0" smtClean="0"/>
            <a:t>基礎架構</a:t>
          </a:r>
          <a:endParaRPr lang="en-US" sz="2000" kern="1200" dirty="0"/>
        </a:p>
      </dsp:txBody>
      <dsp:txXfrm>
        <a:off x="0" y="69656"/>
        <a:ext cx="7086600" cy="627412"/>
      </dsp:txXfrm>
    </dsp:sp>
    <dsp:sp modelId="{E618864B-29C3-4896-BCD5-396530C0F8F6}">
      <dsp:nvSpPr>
        <dsp:cNvPr id="0" name=""/>
        <dsp:cNvSpPr/>
      </dsp:nvSpPr>
      <dsp:spPr>
        <a:xfrm>
          <a:off x="0" y="754668"/>
          <a:ext cx="7086600" cy="62741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AI</a:t>
          </a:r>
          <a:r>
            <a:rPr lang="zh-TW" altLang="zh-TW" sz="2000" kern="1200" dirty="0" smtClean="0"/>
            <a:t>模型訓練 </a:t>
          </a:r>
          <a:r>
            <a:rPr lang="en-US" altLang="zh-TW" sz="2000" kern="1200" dirty="0" smtClean="0"/>
            <a:t>-- TensorFlow.js </a:t>
          </a:r>
          <a:r>
            <a:rPr lang="zh-TW" altLang="zh-TW" sz="2000" kern="1200" dirty="0" smtClean="0"/>
            <a:t>神經網路模型訓練</a:t>
          </a:r>
          <a:endParaRPr lang="en-US" sz="2000" kern="1200" dirty="0"/>
        </a:p>
      </dsp:txBody>
      <dsp:txXfrm>
        <a:off x="0" y="754668"/>
        <a:ext cx="7086600" cy="627412"/>
      </dsp:txXfrm>
    </dsp:sp>
    <dsp:sp modelId="{620BCC41-189D-4E3A-9087-1B3AB0BEEA43}">
      <dsp:nvSpPr>
        <dsp:cNvPr id="0" name=""/>
        <dsp:cNvSpPr/>
      </dsp:nvSpPr>
      <dsp:spPr>
        <a:xfrm>
          <a:off x="0" y="1439681"/>
          <a:ext cx="7086600" cy="62741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AI</a:t>
          </a:r>
          <a:r>
            <a:rPr lang="zh-TW" altLang="zh-TW" sz="2000" kern="1200" dirty="0" smtClean="0"/>
            <a:t>系統應用實務 </a:t>
          </a:r>
          <a:r>
            <a:rPr lang="en-US" altLang="zh-TW" sz="2000" kern="1200" dirty="0" smtClean="0"/>
            <a:t>-- </a:t>
          </a:r>
          <a:r>
            <a:rPr lang="zh-TW" altLang="zh-TW" sz="2000" kern="1200" dirty="0" smtClean="0"/>
            <a:t>語音 </a:t>
          </a:r>
          <a:r>
            <a:rPr lang="en-US" altLang="zh-TW" sz="2000" kern="1200" dirty="0" smtClean="0"/>
            <a:t>/ </a:t>
          </a:r>
          <a:r>
            <a:rPr lang="zh-TW" altLang="zh-TW" sz="2000" kern="1200" dirty="0" smtClean="0"/>
            <a:t>語義服務</a:t>
          </a:r>
          <a:endParaRPr lang="en-US" sz="2000" kern="1200" dirty="0"/>
        </a:p>
      </dsp:txBody>
      <dsp:txXfrm>
        <a:off x="0" y="1439681"/>
        <a:ext cx="7086600" cy="627412"/>
      </dsp:txXfrm>
    </dsp:sp>
    <dsp:sp modelId="{9309FC95-A3C3-4D60-B420-5A2FD86BAA2E}">
      <dsp:nvSpPr>
        <dsp:cNvPr id="0" name=""/>
        <dsp:cNvSpPr/>
      </dsp:nvSpPr>
      <dsp:spPr>
        <a:xfrm>
          <a:off x="0" y="2124693"/>
          <a:ext cx="7086600" cy="62741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AI</a:t>
          </a:r>
          <a:r>
            <a:rPr lang="zh-TW" altLang="zh-TW" sz="2000" kern="1200" dirty="0" smtClean="0"/>
            <a:t>系統應用實務 </a:t>
          </a:r>
          <a:r>
            <a:rPr lang="en-US" altLang="zh-TW" sz="2000" kern="1200" dirty="0" smtClean="0"/>
            <a:t>-- </a:t>
          </a:r>
          <a:r>
            <a:rPr lang="zh-TW" altLang="zh-TW" sz="2000" kern="1200" dirty="0" smtClean="0"/>
            <a:t>聊天機器人</a:t>
          </a:r>
          <a:endParaRPr lang="en-US" sz="2000" kern="1200" dirty="0"/>
        </a:p>
      </dsp:txBody>
      <dsp:txXfrm>
        <a:off x="0" y="2124693"/>
        <a:ext cx="7086600" cy="627412"/>
      </dsp:txXfrm>
    </dsp:sp>
    <dsp:sp modelId="{105CC987-1378-4F46-A625-752833D5FD9D}">
      <dsp:nvSpPr>
        <dsp:cNvPr id="0" name=""/>
        <dsp:cNvSpPr/>
      </dsp:nvSpPr>
      <dsp:spPr>
        <a:xfrm>
          <a:off x="0" y="2809706"/>
          <a:ext cx="7086600" cy="627412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資料視覺化</a:t>
          </a:r>
          <a:endParaRPr lang="en-US" sz="2000" kern="1200" dirty="0"/>
        </a:p>
      </dsp:txBody>
      <dsp:txXfrm>
        <a:off x="0" y="2809706"/>
        <a:ext cx="7086600" cy="627412"/>
      </dsp:txXfrm>
    </dsp:sp>
    <dsp:sp modelId="{DB5DC3C5-6A69-4B7E-AC71-AF4383363F0D}">
      <dsp:nvSpPr>
        <dsp:cNvPr id="0" name=""/>
        <dsp:cNvSpPr/>
      </dsp:nvSpPr>
      <dsp:spPr>
        <a:xfrm>
          <a:off x="0" y="3494718"/>
          <a:ext cx="7086600" cy="627412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資料爬蟲與資料梳理</a:t>
          </a:r>
          <a:endParaRPr lang="en-US" sz="2000" kern="1200" dirty="0"/>
        </a:p>
      </dsp:txBody>
      <dsp:txXfrm>
        <a:off x="0" y="3494718"/>
        <a:ext cx="7086600" cy="627412"/>
      </dsp:txXfrm>
    </dsp:sp>
    <dsp:sp modelId="{5D3C3131-E7DB-4097-BB91-772DD2D331AF}">
      <dsp:nvSpPr>
        <dsp:cNvPr id="0" name=""/>
        <dsp:cNvSpPr/>
      </dsp:nvSpPr>
      <dsp:spPr>
        <a:xfrm>
          <a:off x="0" y="4179731"/>
          <a:ext cx="7086600" cy="627412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hade val="86000"/>
                <a:satMod val="140000"/>
              </a:schemeClr>
            </a:gs>
            <a:gs pos="45000">
              <a:schemeClr val="accent2">
                <a:tint val="48000"/>
                <a:satMod val="150000"/>
              </a:schemeClr>
            </a:gs>
            <a:gs pos="100000">
              <a:schemeClr val="accent2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專題製作成果發表</a:t>
          </a:r>
          <a:endParaRPr lang="en-US" sz="2000" kern="1200" dirty="0"/>
        </a:p>
      </dsp:txBody>
      <dsp:txXfrm>
        <a:off x="0" y="4179731"/>
        <a:ext cx="7086600" cy="627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4198-2B38-4382-B6A6-C784B315722B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C2A36-BAF4-499B-A3DC-18D3524EF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197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A0B3A-30D0-407D-B109-468DB66410E2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E5747-3C49-454B-BEBF-6AF8A9469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16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F3C9F9-0015-48AD-A8B9-C2C88904D26C}" type="slidenum">
              <a:rPr lang="en-US"/>
              <a:pPr/>
              <a:t>5</a:t>
            </a:fld>
            <a:endParaRPr lang="en-US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2E9F3DEE-78E4-4D20-BC1C-10048B7D2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Sunday, August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Sunday, August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世代，智能</a:t>
            </a:r>
            <a:r>
              <a:rPr lang="en-US" altLang="zh-TW" dirty="0" smtClean="0"/>
              <a:t>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錢達智</a:t>
            </a:r>
            <a:endParaRPr lang="en-US" altLang="zh-TW" dirty="0" smtClean="0"/>
          </a:p>
          <a:p>
            <a:r>
              <a:rPr lang="en-US" altLang="zh-TW" dirty="0" smtClean="0"/>
              <a:t>MCT</a:t>
            </a:r>
            <a:r>
              <a:rPr lang="en-US" altLang="zh-TW" sz="1600" dirty="0" smtClean="0"/>
              <a:t>(ex)</a:t>
            </a:r>
            <a:r>
              <a:rPr lang="en-US" altLang="zh-TW" dirty="0" smtClean="0"/>
              <a:t> / MCSE / MCSD / MCDBA / MCPD</a:t>
            </a:r>
          </a:p>
          <a:p>
            <a:r>
              <a:rPr lang="en-US" altLang="zh-TW" dirty="0" smtClean="0"/>
              <a:t>wolfgang.chien@gmail.com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課程目標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/>
              <a:t>教學</a:t>
            </a:r>
            <a:r>
              <a:rPr lang="zh-TW" altLang="zh-TW" dirty="0" smtClean="0"/>
              <a:t>內容主題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AI </a:t>
            </a:r>
            <a:r>
              <a:rPr lang="zh-TW" altLang="zh-TW" dirty="0" smtClean="0"/>
              <a:t>理論：以模型訓練實例來理解</a:t>
            </a:r>
            <a:r>
              <a:rPr lang="en-US" altLang="zh-TW" dirty="0" smtClean="0"/>
              <a:t> AI </a:t>
            </a:r>
            <a:r>
              <a:rPr lang="zh-TW" altLang="zh-TW" dirty="0" smtClean="0"/>
              <a:t>相關理論。</a:t>
            </a:r>
          </a:p>
          <a:p>
            <a:pPr lvl="1"/>
            <a:r>
              <a:rPr lang="en-US" altLang="zh-TW" dirty="0" smtClean="0"/>
              <a:t>AI </a:t>
            </a:r>
            <a:r>
              <a:rPr lang="zh-TW" altLang="zh-TW" dirty="0" smtClean="0"/>
              <a:t>應用：使用業界成熟已上線的</a:t>
            </a:r>
            <a:r>
              <a:rPr lang="en-US" altLang="zh-TW" dirty="0" smtClean="0"/>
              <a:t> AI </a:t>
            </a:r>
            <a:r>
              <a:rPr lang="zh-TW" altLang="zh-TW" dirty="0" smtClean="0"/>
              <a:t>服務發展解決方案。</a:t>
            </a:r>
          </a:p>
          <a:p>
            <a:pPr lvl="1"/>
            <a:r>
              <a:rPr lang="zh-TW" altLang="zh-TW" dirty="0" smtClean="0"/>
              <a:t>語法工具：</a:t>
            </a:r>
            <a:r>
              <a:rPr lang="en-US" altLang="zh-TW" dirty="0" smtClean="0"/>
              <a:t>JavaScript</a:t>
            </a:r>
            <a:r>
              <a:rPr lang="zh-TW" altLang="zh-TW" dirty="0" smtClean="0"/>
              <a:t>、</a:t>
            </a:r>
            <a:r>
              <a:rPr lang="en-US" altLang="zh-TW" dirty="0" smtClean="0"/>
              <a:t>Node.js</a:t>
            </a:r>
            <a:r>
              <a:rPr lang="zh-TW" altLang="zh-TW" dirty="0" smtClean="0"/>
              <a:t>、</a:t>
            </a:r>
            <a:r>
              <a:rPr lang="en-US" altLang="zh-TW" dirty="0" smtClean="0"/>
              <a:t>TensorFlow.js</a:t>
            </a:r>
            <a:r>
              <a:rPr lang="zh-TW" altLang="zh-TW" dirty="0" smtClean="0"/>
              <a:t>、</a:t>
            </a:r>
            <a:r>
              <a:rPr lang="en-US" altLang="zh-TW" dirty="0" smtClean="0"/>
              <a:t>Brain.js</a:t>
            </a:r>
            <a:r>
              <a:rPr lang="zh-TW" altLang="zh-TW" dirty="0" smtClean="0"/>
              <a:t>。</a:t>
            </a:r>
          </a:p>
          <a:p>
            <a:pPr lvl="1"/>
            <a:r>
              <a:rPr lang="zh-TW" altLang="zh-TW" dirty="0" smtClean="0"/>
              <a:t>資料梳理：擷取網路資料以備模型訓練之需。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0"/>
            <a:r>
              <a:rPr lang="zh-TW" altLang="en-US" dirty="0" smtClean="0"/>
              <a:t>學員學習成效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學會使用</a:t>
            </a:r>
            <a:r>
              <a:rPr lang="zh-TW" altLang="en-US" dirty="0" smtClean="0"/>
              <a:t> </a:t>
            </a:r>
            <a:r>
              <a:rPr lang="en-US" altLang="zh-TW" dirty="0" smtClean="0"/>
              <a:t>TensorFlow.js</a:t>
            </a:r>
            <a:r>
              <a:rPr lang="zh-TW" altLang="zh-TW" dirty="0" smtClean="0"/>
              <a:t>、</a:t>
            </a:r>
            <a:r>
              <a:rPr lang="en-US" altLang="zh-TW" dirty="0" smtClean="0"/>
              <a:t>Brain.js </a:t>
            </a:r>
            <a:r>
              <a:rPr lang="zh-TW" altLang="zh-TW" dirty="0" smtClean="0"/>
              <a:t>訓練</a:t>
            </a:r>
            <a:r>
              <a:rPr lang="en-US" altLang="zh-TW" dirty="0" smtClean="0"/>
              <a:t> AI </a:t>
            </a:r>
            <a:r>
              <a:rPr lang="zh-TW" altLang="zh-TW" dirty="0" smtClean="0"/>
              <a:t>模型。</a:t>
            </a:r>
          </a:p>
          <a:p>
            <a:pPr lvl="1"/>
            <a:r>
              <a:rPr lang="zh-TW" altLang="zh-TW" dirty="0" smtClean="0"/>
              <a:t>使用業界成熟已上線的</a:t>
            </a:r>
            <a:r>
              <a:rPr lang="en-US" altLang="zh-TW" dirty="0" smtClean="0"/>
              <a:t> AI </a:t>
            </a:r>
            <a:r>
              <a:rPr lang="zh-TW" altLang="zh-TW" dirty="0" smtClean="0"/>
              <a:t>服務（例如微軟認知服務）發展解決方案。</a:t>
            </a:r>
          </a:p>
          <a:p>
            <a:pPr lvl="1"/>
            <a:r>
              <a:rPr lang="zh-TW" altLang="zh-TW" dirty="0" smtClean="0"/>
              <a:t>會用</a:t>
            </a:r>
            <a:r>
              <a:rPr lang="en-US" altLang="zh-TW" dirty="0" smtClean="0"/>
              <a:t> JavaScript </a:t>
            </a:r>
            <a:r>
              <a:rPr lang="zh-TW" altLang="zh-TW" dirty="0" smtClean="0"/>
              <a:t>擷取與梳理資料。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實作人工智慧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是市佔率最高的語言，會的人最多。</a:t>
            </a:r>
          </a:p>
          <a:p>
            <a:pPr lvl="1"/>
            <a:r>
              <a:rPr lang="en-US" altLang="zh-TW" dirty="0" err="1" smtClean="0"/>
              <a:t>RedMonk</a:t>
            </a:r>
            <a:r>
              <a:rPr lang="en-US" altLang="zh-TW" dirty="0" smtClean="0"/>
              <a:t> </a:t>
            </a:r>
            <a:r>
              <a:rPr lang="zh-TW" altLang="en-US" dirty="0" smtClean="0"/>
              <a:t>依據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(</a:t>
            </a:r>
            <a:r>
              <a:rPr lang="zh-TW" altLang="en-US" dirty="0" smtClean="0"/>
              <a:t>使用度</a:t>
            </a:r>
            <a:r>
              <a:rPr lang="en-US" altLang="zh-TW" dirty="0" smtClean="0"/>
              <a:t>)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Stack Overflow (</a:t>
            </a:r>
            <a:r>
              <a:rPr lang="zh-TW" altLang="en-US" dirty="0" smtClean="0"/>
              <a:t>討論度</a:t>
            </a:r>
            <a:r>
              <a:rPr lang="en-US" altLang="zh-TW" dirty="0" smtClean="0"/>
              <a:t>) </a:t>
            </a:r>
            <a:r>
              <a:rPr lang="zh-TW" altLang="en-US" dirty="0" smtClean="0"/>
              <a:t>來排列，每年公佈兩次，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月榜，</a:t>
            </a:r>
            <a:r>
              <a:rPr lang="en-US" altLang="zh-TW" dirty="0" err="1" smtClean="0"/>
              <a:t>JavaScrip</a:t>
            </a:r>
            <a:r>
              <a:rPr lang="zh-TW" altLang="en-US" dirty="0" smtClean="0"/>
              <a:t>蟬聯第一。事實上，自 </a:t>
            </a:r>
            <a:r>
              <a:rPr lang="en-US" altLang="zh-TW" dirty="0" smtClean="0"/>
              <a:t>2016 </a:t>
            </a:r>
            <a:r>
              <a:rPr lang="zh-TW" altLang="en-US" dirty="0" smtClean="0"/>
              <a:t>年開始，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 </a:t>
            </a:r>
            <a:r>
              <a:rPr lang="zh-TW" altLang="en-US" dirty="0" smtClean="0"/>
              <a:t>一直都是穩坐前五名的語言，從來沒有變過。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Google 2018 </a:t>
            </a:r>
            <a:r>
              <a:rPr lang="zh-TW" altLang="en-US" dirty="0" smtClean="0"/>
              <a:t>年宣佈 </a:t>
            </a:r>
            <a:r>
              <a:rPr lang="en-US" altLang="zh-TW" dirty="0" smtClean="0"/>
              <a:t>TensorFlow.js </a:t>
            </a:r>
            <a:r>
              <a:rPr lang="zh-TW" altLang="en-US" dirty="0" smtClean="0"/>
              <a:t>函式庫</a:t>
            </a:r>
          </a:p>
          <a:p>
            <a:pPr lvl="1"/>
            <a:r>
              <a:rPr lang="zh-TW" altLang="en-US" dirty="0" smtClean="0"/>
              <a:t>資料科學家可用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語言套用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</a:t>
            </a:r>
            <a:r>
              <a:rPr lang="zh-TW" altLang="en-US" dirty="0" smtClean="0"/>
              <a:t>框架來訓練或載入人工智慧模型。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一種語言，多層應用。</a:t>
            </a:r>
          </a:p>
          <a:p>
            <a:pPr lvl="1"/>
            <a:r>
              <a:rPr lang="zh-TW" altLang="en-US" dirty="0" smtClean="0"/>
              <a:t>從資料搜集、模型訓練到資料庫視覺化，不論前端後端，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一種語言全部搞定。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除了研發，應用也很重要。</a:t>
            </a:r>
          </a:p>
          <a:p>
            <a:pPr lvl="1"/>
            <a:r>
              <a:rPr lang="en-US" altLang="zh-TW" dirty="0" smtClean="0"/>
              <a:t>HTML5 </a:t>
            </a:r>
            <a:r>
              <a:rPr lang="zh-TW" altLang="en-US" dirty="0" smtClean="0"/>
              <a:t>有豐沛的生態資源，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在其中具有舉足輕重的地位。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系統架構與使用情境</a:t>
            </a:r>
            <a:endParaRPr lang="zh-TW" altLang="en-US" dirty="0"/>
          </a:p>
        </p:txBody>
      </p:sp>
      <p:grpSp>
        <p:nvGrpSpPr>
          <p:cNvPr id="114" name="群組 113"/>
          <p:cNvGrpSpPr/>
          <p:nvPr/>
        </p:nvGrpSpPr>
        <p:grpSpPr>
          <a:xfrm>
            <a:off x="304800" y="1600200"/>
            <a:ext cx="4648200" cy="1828800"/>
            <a:chOff x="304800" y="1600200"/>
            <a:chExt cx="4648200" cy="1828800"/>
          </a:xfrm>
        </p:grpSpPr>
        <p:sp>
          <p:nvSpPr>
            <p:cNvPr id="42" name="AutoShape 70"/>
            <p:cNvSpPr>
              <a:spLocks noChangeArrowheads="1"/>
            </p:cNvSpPr>
            <p:nvPr/>
          </p:nvSpPr>
          <p:spPr bwMode="auto">
            <a:xfrm>
              <a:off x="304800" y="2209800"/>
              <a:ext cx="4648200" cy="1219200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38" name="Group 15"/>
            <p:cNvGrpSpPr>
              <a:grpSpLocks/>
            </p:cNvGrpSpPr>
            <p:nvPr/>
          </p:nvGrpSpPr>
          <p:grpSpPr bwMode="auto">
            <a:xfrm>
              <a:off x="609600" y="1600200"/>
              <a:ext cx="1447800" cy="1295400"/>
              <a:chOff x="3486" y="1033"/>
              <a:chExt cx="1133" cy="1027"/>
            </a:xfrm>
          </p:grpSpPr>
          <p:pic>
            <p:nvPicPr>
              <p:cNvPr id="39" name="Picture 8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6" y="1033"/>
                <a:ext cx="829" cy="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9" descr="Databas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0" y="1552"/>
                <a:ext cx="62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5" name="TextBox 46"/>
            <p:cNvSpPr txBox="1"/>
            <p:nvPr/>
          </p:nvSpPr>
          <p:spPr>
            <a:xfrm>
              <a:off x="381000" y="29718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政府開放資料平台</a:t>
              </a:r>
              <a:endParaRPr lang="en-US" dirty="0"/>
            </a:p>
          </p:txBody>
        </p:sp>
        <p:grpSp>
          <p:nvGrpSpPr>
            <p:cNvPr id="46" name="Group 15"/>
            <p:cNvGrpSpPr>
              <a:grpSpLocks/>
            </p:cNvGrpSpPr>
            <p:nvPr/>
          </p:nvGrpSpPr>
          <p:grpSpPr bwMode="auto">
            <a:xfrm>
              <a:off x="2971800" y="1600200"/>
              <a:ext cx="1447800" cy="1295400"/>
              <a:chOff x="3486" y="1033"/>
              <a:chExt cx="1133" cy="1027"/>
            </a:xfrm>
          </p:grpSpPr>
          <p:pic>
            <p:nvPicPr>
              <p:cNvPr id="47" name="Picture 8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6" y="1033"/>
                <a:ext cx="829" cy="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9" descr="Databas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0" y="1552"/>
                <a:ext cx="62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9" name="TextBox 46"/>
            <p:cNvSpPr txBox="1"/>
            <p:nvPr/>
          </p:nvSpPr>
          <p:spPr>
            <a:xfrm>
              <a:off x="2819400" y="2971800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民間網站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社群網路</a:t>
              </a:r>
              <a:endParaRPr lang="en-US" dirty="0"/>
            </a:p>
          </p:txBody>
        </p:sp>
      </p:grpSp>
      <p:sp>
        <p:nvSpPr>
          <p:cNvPr id="64" name="Freeform 7"/>
          <p:cNvSpPr>
            <a:spLocks/>
          </p:cNvSpPr>
          <p:nvPr/>
        </p:nvSpPr>
        <p:spPr bwMode="auto">
          <a:xfrm rot="5400000">
            <a:off x="2199574" y="3286826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群組 114"/>
          <p:cNvGrpSpPr/>
          <p:nvPr/>
        </p:nvGrpSpPr>
        <p:grpSpPr>
          <a:xfrm>
            <a:off x="304800" y="3757613"/>
            <a:ext cx="3429000" cy="966787"/>
            <a:chOff x="304800" y="3757613"/>
            <a:chExt cx="3429000" cy="966787"/>
          </a:xfrm>
        </p:grpSpPr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304800" y="3757613"/>
              <a:ext cx="3429000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55" name="AutoShape 8"/>
            <p:cNvSpPr>
              <a:spLocks noChangeArrowheads="1"/>
            </p:cNvSpPr>
            <p:nvPr/>
          </p:nvSpPr>
          <p:spPr bwMode="auto">
            <a:xfrm>
              <a:off x="1371600" y="3886200"/>
              <a:ext cx="2057400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marL="0" algn="ctr" defTabSz="914400"/>
              <a:r>
                <a:rPr lang="zh-TW" altLang="en-US" b="0" dirty="0" smtClean="0">
                  <a:latin typeface="+mn-lt"/>
                  <a:ea typeface="+mn-ea"/>
                </a:rPr>
                <a:t>爬蟲程式</a:t>
              </a:r>
              <a:endParaRPr lang="en-US" altLang="zh-TW" b="0" dirty="0">
                <a:latin typeface="+mn-lt"/>
                <a:ea typeface="+mn-ea"/>
              </a:endParaRPr>
            </a:p>
          </p:txBody>
        </p:sp>
        <p:pic>
          <p:nvPicPr>
            <p:cNvPr id="69" name="Picture 71" descr="Mainta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886200"/>
              <a:ext cx="611981" cy="64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Freeform 7"/>
          <p:cNvSpPr>
            <a:spLocks/>
          </p:cNvSpPr>
          <p:nvPr/>
        </p:nvSpPr>
        <p:spPr bwMode="auto">
          <a:xfrm rot="5400000">
            <a:off x="1301049" y="4887026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3" name="群組 112"/>
          <p:cNvGrpSpPr/>
          <p:nvPr/>
        </p:nvGrpSpPr>
        <p:grpSpPr>
          <a:xfrm>
            <a:off x="365125" y="4953000"/>
            <a:ext cx="2073275" cy="1752600"/>
            <a:chOff x="365125" y="4953000"/>
            <a:chExt cx="2073275" cy="1752600"/>
          </a:xfrm>
        </p:grpSpPr>
        <p:sp>
          <p:nvSpPr>
            <p:cNvPr id="57" name="AutoShape 70"/>
            <p:cNvSpPr>
              <a:spLocks noChangeArrowheads="1"/>
            </p:cNvSpPr>
            <p:nvPr/>
          </p:nvSpPr>
          <p:spPr bwMode="auto">
            <a:xfrm>
              <a:off x="365125" y="5715000"/>
              <a:ext cx="2073275" cy="990600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61" name="Group 15"/>
            <p:cNvGrpSpPr>
              <a:grpSpLocks/>
            </p:cNvGrpSpPr>
            <p:nvPr/>
          </p:nvGrpSpPr>
          <p:grpSpPr bwMode="auto">
            <a:xfrm>
              <a:off x="517525" y="4953000"/>
              <a:ext cx="1447800" cy="1295400"/>
              <a:chOff x="3486" y="1033"/>
              <a:chExt cx="1133" cy="1027"/>
            </a:xfrm>
          </p:grpSpPr>
          <p:pic>
            <p:nvPicPr>
              <p:cNvPr id="62" name="Picture 8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6" y="1033"/>
                <a:ext cx="829" cy="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9" descr="Databas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0" y="1552"/>
                <a:ext cx="62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1" name="TextBox 46"/>
            <p:cNvSpPr txBox="1"/>
            <p:nvPr/>
          </p:nvSpPr>
          <p:spPr>
            <a:xfrm>
              <a:off x="1066800" y="63246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訓練資料庫</a:t>
              </a:r>
              <a:endParaRPr lang="en-US" dirty="0"/>
            </a:p>
          </p:txBody>
        </p:sp>
      </p:grpSp>
      <p:grpSp>
        <p:nvGrpSpPr>
          <p:cNvPr id="76" name="Group 34"/>
          <p:cNvGrpSpPr/>
          <p:nvPr/>
        </p:nvGrpSpPr>
        <p:grpSpPr>
          <a:xfrm>
            <a:off x="2895600" y="5715000"/>
            <a:ext cx="3292475" cy="966787"/>
            <a:chOff x="2579686" y="4439979"/>
            <a:chExt cx="3292475" cy="966787"/>
          </a:xfrm>
        </p:grpSpPr>
        <p:sp>
          <p:nvSpPr>
            <p:cNvPr id="77" name="AutoShape 70"/>
            <p:cNvSpPr>
              <a:spLocks noChangeArrowheads="1"/>
            </p:cNvSpPr>
            <p:nvPr/>
          </p:nvSpPr>
          <p:spPr bwMode="auto">
            <a:xfrm>
              <a:off x="2579686" y="4439979"/>
              <a:ext cx="3292475" cy="966787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8" name="AutoShape 8"/>
            <p:cNvSpPr>
              <a:spLocks noChangeArrowheads="1"/>
            </p:cNvSpPr>
            <p:nvPr/>
          </p:nvSpPr>
          <p:spPr bwMode="auto">
            <a:xfrm>
              <a:off x="3652657" y="4600713"/>
              <a:ext cx="2006601" cy="645319"/>
            </a:xfrm>
            <a:prstGeom prst="roundRect">
              <a:avLst>
                <a:gd name="adj" fmla="val 3935"/>
              </a:avLst>
            </a:prstGeom>
            <a:solidFill>
              <a:srgbClr val="F6F7EB"/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bIns="91440" anchor="ctr"/>
            <a:lstStyle>
              <a:lvl1pPr marL="290513" indent="-290513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 defTabSz="4572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pPr algn="ctr"/>
              <a:r>
                <a:rPr lang="en-US" altLang="zh-TW" b="0" dirty="0" smtClean="0">
                  <a:ea typeface="新細明體" pitchFamily="18" charset="-120"/>
                </a:rPr>
                <a:t>TensorFlow.js</a:t>
              </a:r>
            </a:p>
            <a:p>
              <a:pPr algn="ctr"/>
              <a:r>
                <a:rPr lang="en-US" altLang="zh-TW" b="0" dirty="0" smtClean="0">
                  <a:ea typeface="新細明體" pitchFamily="18" charset="-120"/>
                </a:rPr>
                <a:t>Brain.js</a:t>
              </a:r>
              <a:endParaRPr lang="en-US" altLang="zh-TW" b="0" dirty="0">
                <a:ea typeface="新細明體" pitchFamily="18" charset="-120"/>
              </a:endParaRPr>
            </a:p>
          </p:txBody>
        </p:sp>
        <p:pic>
          <p:nvPicPr>
            <p:cNvPr id="79" name="Picture 7" descr="ServerProc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081" y="4654610"/>
              <a:ext cx="749119" cy="57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" name="Freeform 7"/>
          <p:cNvSpPr>
            <a:spLocks/>
          </p:cNvSpPr>
          <p:nvPr/>
        </p:nvSpPr>
        <p:spPr bwMode="auto">
          <a:xfrm>
            <a:off x="2133600" y="6096000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1" name="群組 110"/>
          <p:cNvGrpSpPr/>
          <p:nvPr/>
        </p:nvGrpSpPr>
        <p:grpSpPr>
          <a:xfrm>
            <a:off x="6705600" y="4876800"/>
            <a:ext cx="2073275" cy="1752600"/>
            <a:chOff x="6705600" y="4876800"/>
            <a:chExt cx="2073275" cy="1752600"/>
          </a:xfrm>
        </p:grpSpPr>
        <p:sp>
          <p:nvSpPr>
            <p:cNvPr id="90" name="AutoShape 70"/>
            <p:cNvSpPr>
              <a:spLocks noChangeArrowheads="1"/>
            </p:cNvSpPr>
            <p:nvPr/>
          </p:nvSpPr>
          <p:spPr bwMode="auto">
            <a:xfrm>
              <a:off x="6705600" y="5638800"/>
              <a:ext cx="2073275" cy="990600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itchFamily="34" charset="0"/>
                  <a:ea typeface="微軟正黑體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91" name="Group 15"/>
            <p:cNvGrpSpPr>
              <a:grpSpLocks/>
            </p:cNvGrpSpPr>
            <p:nvPr/>
          </p:nvGrpSpPr>
          <p:grpSpPr bwMode="auto">
            <a:xfrm>
              <a:off x="6858000" y="4876800"/>
              <a:ext cx="1447800" cy="1295400"/>
              <a:chOff x="3486" y="1033"/>
              <a:chExt cx="1133" cy="1027"/>
            </a:xfrm>
          </p:grpSpPr>
          <p:pic>
            <p:nvPicPr>
              <p:cNvPr id="92" name="Picture 8" descr="Server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6" y="1033"/>
                <a:ext cx="829" cy="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" name="Picture 9" descr="Databas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0" y="1552"/>
                <a:ext cx="62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4" name="TextBox 46"/>
            <p:cNvSpPr txBox="1"/>
            <p:nvPr/>
          </p:nvSpPr>
          <p:spPr>
            <a:xfrm>
              <a:off x="7117140" y="62484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人工智慧模型</a:t>
              </a:r>
              <a:endParaRPr lang="en-US" dirty="0"/>
            </a:p>
          </p:txBody>
        </p:sp>
      </p:grpSp>
      <p:sp>
        <p:nvSpPr>
          <p:cNvPr id="96" name="Freeform 7"/>
          <p:cNvSpPr>
            <a:spLocks/>
          </p:cNvSpPr>
          <p:nvPr/>
        </p:nvSpPr>
        <p:spPr bwMode="auto">
          <a:xfrm>
            <a:off x="5943600" y="6096000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2" name="群組 111"/>
          <p:cNvGrpSpPr/>
          <p:nvPr/>
        </p:nvGrpSpPr>
        <p:grpSpPr>
          <a:xfrm>
            <a:off x="6019800" y="1828800"/>
            <a:ext cx="2056184" cy="2017713"/>
            <a:chOff x="6019800" y="1828800"/>
            <a:chExt cx="2056184" cy="2017713"/>
          </a:xfrm>
        </p:grpSpPr>
        <p:pic>
          <p:nvPicPr>
            <p:cNvPr id="97" name="Picture 6" descr="Application_Consol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828800"/>
              <a:ext cx="2056184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9" name="Group 38"/>
            <p:cNvGrpSpPr>
              <a:grpSpLocks/>
            </p:cNvGrpSpPr>
            <p:nvPr/>
          </p:nvGrpSpPr>
          <p:grpSpPr bwMode="auto">
            <a:xfrm>
              <a:off x="7086600" y="2971800"/>
              <a:ext cx="557212" cy="874713"/>
              <a:chOff x="4533" y="460"/>
              <a:chExt cx="351" cy="551"/>
            </a:xfrm>
          </p:grpSpPr>
          <p:grpSp>
            <p:nvGrpSpPr>
              <p:cNvPr id="100" name="Group 39"/>
              <p:cNvGrpSpPr>
                <a:grpSpLocks/>
              </p:cNvGrpSpPr>
              <p:nvPr/>
            </p:nvGrpSpPr>
            <p:grpSpPr bwMode="auto">
              <a:xfrm>
                <a:off x="4533" y="630"/>
                <a:ext cx="279" cy="381"/>
                <a:chOff x="1536" y="1824"/>
                <a:chExt cx="315" cy="401"/>
              </a:xfrm>
            </p:grpSpPr>
            <p:sp>
              <p:nvSpPr>
                <p:cNvPr id="104" name="Freeform 40"/>
                <p:cNvSpPr>
                  <a:spLocks/>
                </p:cNvSpPr>
                <p:nvPr/>
              </p:nvSpPr>
              <p:spPr bwMode="auto">
                <a:xfrm>
                  <a:off x="1536" y="1824"/>
                  <a:ext cx="315" cy="401"/>
                </a:xfrm>
                <a:custGeom>
                  <a:avLst/>
                  <a:gdLst>
                    <a:gd name="T0" fmla="*/ 236 w 315"/>
                    <a:gd name="T1" fmla="*/ 0 h 401"/>
                    <a:gd name="T2" fmla="*/ 198 w 315"/>
                    <a:gd name="T3" fmla="*/ 12 h 401"/>
                    <a:gd name="T4" fmla="*/ 0 w 315"/>
                    <a:gd name="T5" fmla="*/ 260 h 401"/>
                    <a:gd name="T6" fmla="*/ 60 w 315"/>
                    <a:gd name="T7" fmla="*/ 282 h 401"/>
                    <a:gd name="T8" fmla="*/ 117 w 315"/>
                    <a:gd name="T9" fmla="*/ 255 h 401"/>
                    <a:gd name="T10" fmla="*/ 87 w 315"/>
                    <a:gd name="T11" fmla="*/ 398 h 401"/>
                    <a:gd name="T12" fmla="*/ 183 w 315"/>
                    <a:gd name="T13" fmla="*/ 401 h 401"/>
                    <a:gd name="T14" fmla="*/ 216 w 315"/>
                    <a:gd name="T15" fmla="*/ 368 h 401"/>
                    <a:gd name="T16" fmla="*/ 240 w 315"/>
                    <a:gd name="T17" fmla="*/ 270 h 401"/>
                    <a:gd name="T18" fmla="*/ 288 w 315"/>
                    <a:gd name="T19" fmla="*/ 303 h 401"/>
                    <a:gd name="T20" fmla="*/ 315 w 315"/>
                    <a:gd name="T21" fmla="*/ 290 h 401"/>
                    <a:gd name="T22" fmla="*/ 236 w 315"/>
                    <a:gd name="T23" fmla="*/ 0 h 40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15" h="401">
                      <a:moveTo>
                        <a:pt x="236" y="0"/>
                      </a:moveTo>
                      <a:lnTo>
                        <a:pt x="198" y="12"/>
                      </a:lnTo>
                      <a:lnTo>
                        <a:pt x="0" y="260"/>
                      </a:lnTo>
                      <a:lnTo>
                        <a:pt x="60" y="282"/>
                      </a:lnTo>
                      <a:lnTo>
                        <a:pt x="117" y="255"/>
                      </a:lnTo>
                      <a:lnTo>
                        <a:pt x="87" y="398"/>
                      </a:lnTo>
                      <a:lnTo>
                        <a:pt x="183" y="401"/>
                      </a:lnTo>
                      <a:lnTo>
                        <a:pt x="216" y="368"/>
                      </a:lnTo>
                      <a:lnTo>
                        <a:pt x="240" y="270"/>
                      </a:lnTo>
                      <a:lnTo>
                        <a:pt x="288" y="303"/>
                      </a:lnTo>
                      <a:lnTo>
                        <a:pt x="315" y="290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Freeform 41"/>
                <p:cNvSpPr>
                  <a:spLocks/>
                </p:cNvSpPr>
                <p:nvPr/>
              </p:nvSpPr>
              <p:spPr bwMode="auto">
                <a:xfrm>
                  <a:off x="1596" y="1838"/>
                  <a:ext cx="240" cy="360"/>
                </a:xfrm>
                <a:custGeom>
                  <a:avLst/>
                  <a:gdLst>
                    <a:gd name="T0" fmla="*/ 174 w 240"/>
                    <a:gd name="T1" fmla="*/ 0 h 360"/>
                    <a:gd name="T2" fmla="*/ 0 w 240"/>
                    <a:gd name="T3" fmla="*/ 228 h 360"/>
                    <a:gd name="T4" fmla="*/ 111 w 240"/>
                    <a:gd name="T5" fmla="*/ 208 h 360"/>
                    <a:gd name="T6" fmla="*/ 60 w 240"/>
                    <a:gd name="T7" fmla="*/ 354 h 360"/>
                    <a:gd name="T8" fmla="*/ 138 w 240"/>
                    <a:gd name="T9" fmla="*/ 360 h 360"/>
                    <a:gd name="T10" fmla="*/ 159 w 240"/>
                    <a:gd name="T11" fmla="*/ 223 h 360"/>
                    <a:gd name="T12" fmla="*/ 240 w 240"/>
                    <a:gd name="T13" fmla="*/ 264 h 360"/>
                    <a:gd name="T14" fmla="*/ 174 w 240"/>
                    <a:gd name="T15" fmla="*/ 0 h 3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0" h="360">
                      <a:moveTo>
                        <a:pt x="174" y="0"/>
                      </a:moveTo>
                      <a:lnTo>
                        <a:pt x="0" y="228"/>
                      </a:lnTo>
                      <a:lnTo>
                        <a:pt x="111" y="208"/>
                      </a:lnTo>
                      <a:lnTo>
                        <a:pt x="60" y="354"/>
                      </a:lnTo>
                      <a:lnTo>
                        <a:pt x="138" y="360"/>
                      </a:lnTo>
                      <a:lnTo>
                        <a:pt x="159" y="223"/>
                      </a:lnTo>
                      <a:lnTo>
                        <a:pt x="240" y="264"/>
                      </a:ln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 42"/>
              <p:cNvSpPr>
                <a:spLocks/>
              </p:cNvSpPr>
              <p:nvPr/>
            </p:nvSpPr>
            <p:spPr bwMode="auto">
              <a:xfrm rot="-1407786">
                <a:off x="4626" y="471"/>
                <a:ext cx="57" cy="144"/>
              </a:xfrm>
              <a:custGeom>
                <a:avLst/>
                <a:gdLst>
                  <a:gd name="T0" fmla="*/ 0 w 64"/>
                  <a:gd name="T1" fmla="*/ 8 h 152"/>
                  <a:gd name="T2" fmla="*/ 29 w 64"/>
                  <a:gd name="T3" fmla="*/ 0 h 152"/>
                  <a:gd name="T4" fmla="*/ 51 w 64"/>
                  <a:gd name="T5" fmla="*/ 136 h 152"/>
                  <a:gd name="T6" fmla="*/ 0 w 64"/>
                  <a:gd name="T7" fmla="*/ 8 h 1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152">
                    <a:moveTo>
                      <a:pt x="0" y="8"/>
                    </a:moveTo>
                    <a:lnTo>
                      <a:pt x="36" y="0"/>
                    </a:lnTo>
                    <a:lnTo>
                      <a:pt x="64" y="15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43"/>
              <p:cNvSpPr>
                <a:spLocks/>
              </p:cNvSpPr>
              <p:nvPr/>
            </p:nvSpPr>
            <p:spPr bwMode="auto">
              <a:xfrm>
                <a:off x="4732" y="460"/>
                <a:ext cx="36" cy="129"/>
              </a:xfrm>
              <a:custGeom>
                <a:avLst/>
                <a:gdLst>
                  <a:gd name="T0" fmla="*/ 16 w 40"/>
                  <a:gd name="T1" fmla="*/ 122 h 136"/>
                  <a:gd name="T2" fmla="*/ 0 w 40"/>
                  <a:gd name="T3" fmla="*/ 0 h 136"/>
                  <a:gd name="T4" fmla="*/ 32 w 40"/>
                  <a:gd name="T5" fmla="*/ 0 h 136"/>
                  <a:gd name="T6" fmla="*/ 16 w 40"/>
                  <a:gd name="T7" fmla="*/ 122 h 1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" h="136">
                    <a:moveTo>
                      <a:pt x="20" y="136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20" y="1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auto">
              <a:xfrm>
                <a:off x="4782" y="543"/>
                <a:ext cx="102" cy="65"/>
              </a:xfrm>
              <a:custGeom>
                <a:avLst/>
                <a:gdLst>
                  <a:gd name="T0" fmla="*/ 0 w 116"/>
                  <a:gd name="T1" fmla="*/ 62 h 68"/>
                  <a:gd name="T2" fmla="*/ 80 w 116"/>
                  <a:gd name="T3" fmla="*/ 0 h 68"/>
                  <a:gd name="T4" fmla="*/ 90 w 116"/>
                  <a:gd name="T5" fmla="*/ 22 h 68"/>
                  <a:gd name="T6" fmla="*/ 0 w 116"/>
                  <a:gd name="T7" fmla="*/ 62 h 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6" h="68">
                    <a:moveTo>
                      <a:pt x="0" y="68"/>
                    </a:moveTo>
                    <a:lnTo>
                      <a:pt x="104" y="0"/>
                    </a:lnTo>
                    <a:lnTo>
                      <a:pt x="116" y="24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Freeform 7"/>
          <p:cNvSpPr>
            <a:spLocks/>
          </p:cNvSpPr>
          <p:nvPr/>
        </p:nvSpPr>
        <p:spPr bwMode="auto">
          <a:xfrm rot="16200000">
            <a:off x="6542974" y="4353626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6" name="群組 115"/>
          <p:cNvGrpSpPr/>
          <p:nvPr/>
        </p:nvGrpSpPr>
        <p:grpSpPr>
          <a:xfrm>
            <a:off x="3657600" y="4191000"/>
            <a:ext cx="1338828" cy="1359932"/>
            <a:chOff x="3657600" y="4191000"/>
            <a:chExt cx="1338828" cy="1359932"/>
          </a:xfrm>
        </p:grpSpPr>
        <p:pic>
          <p:nvPicPr>
            <p:cNvPr id="106" name="Picture 12" descr="User_UserHalfD0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191000"/>
              <a:ext cx="573087" cy="90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TextBox 46"/>
            <p:cNvSpPr txBox="1"/>
            <p:nvPr/>
          </p:nvSpPr>
          <p:spPr>
            <a:xfrm>
              <a:off x="3657600" y="51816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資料科學家</a:t>
              </a:r>
              <a:endParaRPr lang="en-US" dirty="0"/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7467600" y="3276600"/>
            <a:ext cx="1338828" cy="1283732"/>
            <a:chOff x="7467600" y="3276600"/>
            <a:chExt cx="1338828" cy="1283732"/>
          </a:xfrm>
        </p:grpSpPr>
        <p:pic>
          <p:nvPicPr>
            <p:cNvPr id="98" name="Picture 6" descr="User_Half0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3276600"/>
              <a:ext cx="546100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TextBox 46"/>
            <p:cNvSpPr txBox="1"/>
            <p:nvPr/>
          </p:nvSpPr>
          <p:spPr>
            <a:xfrm>
              <a:off x="7467600" y="41910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終端使用者</a:t>
              </a:r>
              <a:endParaRPr lang="en-US" dirty="0"/>
            </a:p>
          </p:txBody>
        </p:sp>
      </p:grpSp>
      <p:sp>
        <p:nvSpPr>
          <p:cNvPr id="110" name="Freeform 7"/>
          <p:cNvSpPr>
            <a:spLocks/>
          </p:cNvSpPr>
          <p:nvPr/>
        </p:nvSpPr>
        <p:spPr bwMode="auto">
          <a:xfrm rot="5400000">
            <a:off x="6771574" y="4353626"/>
            <a:ext cx="842777" cy="212725"/>
          </a:xfrm>
          <a:custGeom>
            <a:avLst/>
            <a:gdLst>
              <a:gd name="T0" fmla="*/ 692515255 w 1193"/>
              <a:gd name="T1" fmla="*/ 63530062 h 205"/>
              <a:gd name="T2" fmla="*/ 689504674 w 1193"/>
              <a:gd name="T3" fmla="*/ 31226992 h 205"/>
              <a:gd name="T4" fmla="*/ 686494093 w 1193"/>
              <a:gd name="T5" fmla="*/ 0 h 205"/>
              <a:gd name="T6" fmla="*/ 791876585 w 1193"/>
              <a:gd name="T7" fmla="*/ 57069448 h 205"/>
              <a:gd name="T8" fmla="*/ 864891424 w 1193"/>
              <a:gd name="T9" fmla="*/ 95834169 h 205"/>
              <a:gd name="T10" fmla="*/ 898012156 w 1193"/>
              <a:gd name="T11" fmla="*/ 115216011 h 205"/>
              <a:gd name="T12" fmla="*/ 888979545 w 1193"/>
              <a:gd name="T13" fmla="*/ 119523433 h 205"/>
              <a:gd name="T14" fmla="*/ 864891424 w 1193"/>
              <a:gd name="T15" fmla="*/ 132444660 h 205"/>
              <a:gd name="T16" fmla="*/ 791876585 w 1193"/>
              <a:gd name="T17" fmla="*/ 167979075 h 205"/>
              <a:gd name="T18" fmla="*/ 684987935 w 1193"/>
              <a:gd name="T19" fmla="*/ 220741101 h 205"/>
              <a:gd name="T20" fmla="*/ 694021414 w 1193"/>
              <a:gd name="T21" fmla="*/ 160441346 h 205"/>
              <a:gd name="T22" fmla="*/ 0 w 1193"/>
              <a:gd name="T23" fmla="*/ 115216011 h 205"/>
              <a:gd name="T24" fmla="*/ 692515255 w 1193"/>
              <a:gd name="T25" fmla="*/ 63530062 h 2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93" h="205">
                <a:moveTo>
                  <a:pt x="920" y="59"/>
                </a:moveTo>
                <a:lnTo>
                  <a:pt x="916" y="29"/>
                </a:lnTo>
                <a:lnTo>
                  <a:pt x="912" y="0"/>
                </a:lnTo>
                <a:lnTo>
                  <a:pt x="1052" y="53"/>
                </a:lnTo>
                <a:lnTo>
                  <a:pt x="1149" y="89"/>
                </a:lnTo>
                <a:lnTo>
                  <a:pt x="1193" y="107"/>
                </a:lnTo>
                <a:lnTo>
                  <a:pt x="1181" y="111"/>
                </a:lnTo>
                <a:lnTo>
                  <a:pt x="1149" y="123"/>
                </a:lnTo>
                <a:lnTo>
                  <a:pt x="1052" y="156"/>
                </a:lnTo>
                <a:lnTo>
                  <a:pt x="910" y="205"/>
                </a:lnTo>
                <a:lnTo>
                  <a:pt x="922" y="149"/>
                </a:lnTo>
                <a:lnTo>
                  <a:pt x="0" y="107"/>
                </a:lnTo>
                <a:lnTo>
                  <a:pt x="920" y="59"/>
                </a:lnTo>
                <a:close/>
              </a:path>
            </a:pathLst>
          </a:custGeom>
          <a:solidFill>
            <a:schemeClr val="accent1">
              <a:lumMod val="75000"/>
              <a:alpha val="74901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572000" y="3091556"/>
            <a:ext cx="4440960" cy="1960046"/>
          </a:xfrm>
          <a:prstGeom prst="rect">
            <a:avLst/>
          </a:prstGeom>
          <a:solidFill>
            <a:srgbClr val="CCFF99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31040" y="3091556"/>
            <a:ext cx="4440960" cy="1960046"/>
          </a:xfrm>
          <a:prstGeom prst="rect">
            <a:avLst/>
          </a:prstGeom>
          <a:solidFill>
            <a:srgbClr val="CCCC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703041" y="4429457"/>
            <a:ext cx="4180320" cy="456527"/>
          </a:xfrm>
          <a:prstGeom prst="rect">
            <a:avLst/>
          </a:prstGeom>
          <a:solidFill>
            <a:srgbClr val="99CC66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703040" y="3808751"/>
            <a:ext cx="2024640" cy="456528"/>
          </a:xfrm>
          <a:prstGeom prst="rect">
            <a:avLst/>
          </a:prstGeom>
          <a:solidFill>
            <a:srgbClr val="99CC66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857280" y="3808751"/>
            <a:ext cx="2024640" cy="456528"/>
          </a:xfrm>
          <a:prstGeom prst="rect">
            <a:avLst/>
          </a:prstGeom>
          <a:solidFill>
            <a:srgbClr val="99CC66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703041" y="3221169"/>
            <a:ext cx="4180320" cy="456528"/>
          </a:xfrm>
          <a:prstGeom prst="rect">
            <a:avLst/>
          </a:prstGeom>
          <a:solidFill>
            <a:srgbClr val="99CC66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60640" y="4462580"/>
            <a:ext cx="4180320" cy="456528"/>
          </a:xfrm>
          <a:prstGeom prst="rect">
            <a:avLst/>
          </a:prstGeom>
          <a:solidFill>
            <a:srgbClr val="9999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60641" y="3841875"/>
            <a:ext cx="2024640" cy="456527"/>
          </a:xfrm>
          <a:prstGeom prst="rect">
            <a:avLst/>
          </a:prstGeom>
          <a:solidFill>
            <a:srgbClr val="9999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416320" y="3841875"/>
            <a:ext cx="2024640" cy="456527"/>
          </a:xfrm>
          <a:prstGeom prst="rect">
            <a:avLst/>
          </a:prstGeom>
          <a:solidFill>
            <a:srgbClr val="9999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60640" y="3221169"/>
            <a:ext cx="4180320" cy="456528"/>
          </a:xfrm>
          <a:prstGeom prst="rect">
            <a:avLst/>
          </a:prstGeom>
          <a:solidFill>
            <a:srgbClr val="9999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31040" y="2535657"/>
            <a:ext cx="8881920" cy="456528"/>
          </a:xfrm>
          <a:prstGeom prst="rect">
            <a:avLst/>
          </a:prstGeom>
          <a:solidFill>
            <a:srgbClr val="EDE6D1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31040" y="1981200"/>
            <a:ext cx="8881920" cy="456527"/>
          </a:xfrm>
          <a:prstGeom prst="rect">
            <a:avLst/>
          </a:prstGeom>
          <a:solidFill>
            <a:srgbClr val="EDE6D1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066800" y="3298937"/>
            <a:ext cx="2952000" cy="3413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US" altLang="zh-TW" dirty="0" smtClean="0">
                <a:solidFill>
                  <a:srgbClr val="000000"/>
                </a:solidFill>
              </a:rPr>
              <a:t>HTTP / AJAX </a:t>
            </a:r>
            <a:r>
              <a:rPr lang="zh-TW" altLang="en-US" dirty="0" smtClean="0">
                <a:solidFill>
                  <a:srgbClr val="000000"/>
                </a:solidFill>
              </a:rPr>
              <a:t>通訊整合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424560" y="3919643"/>
            <a:ext cx="1556640" cy="3139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</a:tabLst>
            </a:pPr>
            <a:r>
              <a:rPr lang="zh-TW" altLang="en-US" dirty="0" smtClean="0">
                <a:solidFill>
                  <a:srgbClr val="000000"/>
                </a:solidFill>
              </a:rPr>
              <a:t>使用者操作介面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678400" y="3906681"/>
            <a:ext cx="1568160" cy="3413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</a:tabLst>
            </a:pPr>
            <a:r>
              <a:rPr lang="en-US" altLang="zh-TW" dirty="0" smtClean="0">
                <a:solidFill>
                  <a:srgbClr val="000000"/>
                </a:solidFill>
              </a:rPr>
              <a:t>Node.js</a:t>
            </a:r>
            <a:endParaRPr lang="zh-TW" dirty="0">
              <a:solidFill>
                <a:srgbClr val="000000"/>
              </a:solidFill>
            </a:endParaRP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192440" y="4535484"/>
            <a:ext cx="3303360" cy="3413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US" altLang="zh-TW" dirty="0" smtClean="0">
                <a:solidFill>
                  <a:srgbClr val="000000"/>
                </a:solidFill>
              </a:rPr>
              <a:t>JavaScript </a:t>
            </a:r>
            <a:r>
              <a:rPr lang="zh-TW" altLang="en-US" dirty="0" smtClean="0">
                <a:solidFill>
                  <a:srgbClr val="000000"/>
                </a:solidFill>
              </a:rPr>
              <a:t>程式設計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5715000" y="3286744"/>
            <a:ext cx="2030400" cy="3413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zh-TW" altLang="en-US" dirty="0" smtClean="0">
                <a:solidFill>
                  <a:srgbClr val="000000"/>
                </a:solidFill>
              </a:rPr>
              <a:t>人工智慧模型訓練</a:t>
            </a:r>
            <a:endParaRPr lang="zh-TW" dirty="0">
              <a:solidFill>
                <a:srgbClr val="000000"/>
              </a:solidFill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4876800" y="3886519"/>
            <a:ext cx="1890720" cy="3139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zh-TW" altLang="en-US" dirty="0" smtClean="0">
                <a:solidFill>
                  <a:srgbClr val="000000"/>
                </a:solidFill>
              </a:rPr>
              <a:t>資料爬蟲 </a:t>
            </a:r>
            <a:r>
              <a:rPr lang="en-US" altLang="zh-TW" dirty="0" smtClean="0">
                <a:solidFill>
                  <a:srgbClr val="000000"/>
                </a:solidFill>
              </a:rPr>
              <a:t>/ </a:t>
            </a:r>
            <a:r>
              <a:rPr lang="zh-TW" altLang="en-US" dirty="0" smtClean="0">
                <a:solidFill>
                  <a:srgbClr val="000000"/>
                </a:solidFill>
              </a:rPr>
              <a:t>梳理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6988321" y="3874998"/>
            <a:ext cx="1959840" cy="3413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US" altLang="zh-TW" dirty="0" err="1" smtClean="0">
                <a:solidFill>
                  <a:srgbClr val="000000"/>
                </a:solidFill>
              </a:rPr>
              <a:t>MySQL</a:t>
            </a:r>
            <a:r>
              <a:rPr lang="zh-TW" dirty="0" smtClean="0">
                <a:solidFill>
                  <a:srgbClr val="000000"/>
                </a:solidFill>
              </a:rPr>
              <a:t>資料庫</a:t>
            </a:r>
            <a:endParaRPr lang="zh-TW" dirty="0">
              <a:solidFill>
                <a:srgbClr val="000000"/>
              </a:solidFill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129600" y="4507225"/>
            <a:ext cx="2023800" cy="3413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US" altLang="zh-TW" dirty="0" smtClean="0">
                <a:solidFill>
                  <a:srgbClr val="000000"/>
                </a:solidFill>
              </a:rPr>
              <a:t>AI </a:t>
            </a:r>
            <a:r>
              <a:rPr lang="zh-TW" altLang="en-US" dirty="0" smtClean="0">
                <a:solidFill>
                  <a:srgbClr val="000000"/>
                </a:solidFill>
              </a:rPr>
              <a:t>理論</a:t>
            </a:r>
            <a:r>
              <a:rPr lang="zh-TW" altLang="zh-TW" dirty="0" smtClean="0">
                <a:solidFill>
                  <a:srgbClr val="000000"/>
                </a:solidFill>
              </a:rPr>
              <a:t>概述</a:t>
            </a:r>
            <a:endParaRPr lang="zh-TW" altLang="zh-TW" dirty="0">
              <a:solidFill>
                <a:srgbClr val="000000"/>
              </a:solidFill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981200" y="2586064"/>
            <a:ext cx="5410200" cy="3413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r>
              <a:rPr lang="zh-TW" altLang="en-US" dirty="0" smtClean="0"/>
              <a:t>應用：使用業界成熟已上線的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服務發展解決方案</a:t>
            </a:r>
            <a:endParaRPr lang="zh-TW" altLang="zh-TW" dirty="0"/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3810000" y="2020884"/>
            <a:ext cx="4171680" cy="3413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</a:tabLst>
            </a:pPr>
            <a:r>
              <a:rPr lang="zh-TW" altLang="en-US" dirty="0" smtClean="0">
                <a:solidFill>
                  <a:srgbClr val="000000"/>
                </a:solidFill>
              </a:rPr>
              <a:t>資料視覺化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6955201" y="5944273"/>
            <a:ext cx="914400" cy="456527"/>
          </a:xfrm>
          <a:prstGeom prst="rect">
            <a:avLst/>
          </a:prstGeom>
          <a:solidFill>
            <a:srgbClr val="9999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7117320" y="5987060"/>
            <a:ext cx="578880" cy="3413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</a:tabLst>
            </a:pPr>
            <a:r>
              <a:rPr lang="zh-TW" altLang="en-US" dirty="0" smtClean="0">
                <a:solidFill>
                  <a:srgbClr val="000000"/>
                </a:solidFill>
              </a:rPr>
              <a:t>工具</a:t>
            </a:r>
            <a:endParaRPr lang="zh-TW" dirty="0">
              <a:solidFill>
                <a:srgbClr val="000000"/>
              </a:solidFill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7935840" y="5944273"/>
            <a:ext cx="914400" cy="456527"/>
          </a:xfrm>
          <a:prstGeom prst="rect">
            <a:avLst/>
          </a:prstGeom>
          <a:solidFill>
            <a:srgbClr val="99CC66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8001000" y="6022041"/>
            <a:ext cx="578880" cy="3413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</a:tabLst>
            </a:pPr>
            <a:r>
              <a:rPr lang="en-US" altLang="zh-TW" dirty="0" smtClean="0">
                <a:solidFill>
                  <a:srgbClr val="000000"/>
                </a:solidFill>
              </a:rPr>
              <a:t>AI</a:t>
            </a:r>
            <a:r>
              <a:rPr lang="zh-TW" altLang="en-US" dirty="0" smtClean="0">
                <a:solidFill>
                  <a:srgbClr val="000000"/>
                </a:solidFill>
              </a:rPr>
              <a:t>訓練</a:t>
            </a:r>
            <a:endParaRPr lang="zh-TW" dirty="0">
              <a:solidFill>
                <a:srgbClr val="000000"/>
              </a:solidFill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6955201" y="5421497"/>
            <a:ext cx="1893600" cy="456528"/>
          </a:xfrm>
          <a:prstGeom prst="rect">
            <a:avLst/>
          </a:prstGeom>
          <a:solidFill>
            <a:srgbClr val="EDE6D1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zh-TW" alt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7608960" y="5486305"/>
            <a:ext cx="578880" cy="3413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55335" rIns="81639" bIns="40820"/>
          <a:lstStyle/>
          <a:p>
            <a:pPr>
              <a:tabLst>
                <a:tab pos="407526" algn="l"/>
              </a:tabLst>
            </a:pPr>
            <a:r>
              <a:rPr lang="zh-TW" dirty="0">
                <a:solidFill>
                  <a:srgbClr val="000000"/>
                </a:solidFill>
              </a:rPr>
              <a:t>應用</a:t>
            </a:r>
          </a:p>
        </p:txBody>
      </p:sp>
      <p:sp>
        <p:nvSpPr>
          <p:cNvPr id="33" name="標題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課程架構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課程大綱（一）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78873601"/>
              </p:ext>
            </p:extLst>
          </p:nvPr>
        </p:nvGraphicFramePr>
        <p:xfrm>
          <a:off x="914400" y="16002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736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課程大綱（二）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78873601"/>
              </p:ext>
            </p:extLst>
          </p:nvPr>
        </p:nvGraphicFramePr>
        <p:xfrm>
          <a:off x="914400" y="1600200"/>
          <a:ext cx="7086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736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836</TotalTime>
  <Words>432</Words>
  <Application>Microsoft Office PowerPoint</Application>
  <PresentationFormat>如螢幕大小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新細明體</vt:lpstr>
      <vt:lpstr>微軟正黑體</vt:lpstr>
      <vt:lpstr>Arial Narrow</vt:lpstr>
      <vt:lpstr>Calibri</vt:lpstr>
      <vt:lpstr>Clarity</vt:lpstr>
      <vt:lpstr>AI世代，智能JS</vt:lpstr>
      <vt:lpstr>課程目標</vt:lpstr>
      <vt:lpstr>為什麼用 JavaScript 實作人工智慧</vt:lpstr>
      <vt:lpstr>系統架構與使用情境</vt:lpstr>
      <vt:lpstr>課程架構</vt:lpstr>
      <vt:lpstr>課程大綱（一）</vt:lpstr>
      <vt:lpstr>課程大綱（二）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JavaScript</dc:title>
  <dc:creator>Windows User</dc:creator>
  <cp:lastModifiedBy>User</cp:lastModifiedBy>
  <cp:revision>80</cp:revision>
  <cp:lastPrinted>2013-11-18T23:28:59Z</cp:lastPrinted>
  <dcterms:created xsi:type="dcterms:W3CDTF">2013-11-18T23:26:50Z</dcterms:created>
  <dcterms:modified xsi:type="dcterms:W3CDTF">2019-08-25T12:02:36Z</dcterms:modified>
</cp:coreProperties>
</file>