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6" r:id="rId3"/>
    <p:sldId id="330" r:id="rId4"/>
    <p:sldId id="331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35" r:id="rId14"/>
    <p:sldId id="342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2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779CC93D-E52E-4D84-901B-11D7331DD495}">
          <p14:sldIdLst>
            <p14:sldId id="259"/>
          </p14:sldIdLst>
        </p14:section>
        <p14:section name="C++标签" id="{6D9936A3-3945-4757-BC8B-B5C252D8E036}">
          <p14:sldIdLst>
            <p14:sldId id="286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35"/>
          </p14:sldIdLst>
        </p14:section>
        <p14:section name="模板与泛型编程" id="{D20A8185-6634-4DB6-8ADB-055CD6B3416B}">
          <p14:sldIdLst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补充" id="{E10C272E-04B4-46BB-A452-5C69C3626BC2}">
          <p14:sldIdLst>
            <p14:sldId id="353"/>
          </p14:sldIdLst>
        </p14:section>
        <p14:section name="Q&amp;A" id="{F6A37F22-5F5F-4B62-A6E5-6B3D46B819CE}">
          <p14:sldIdLst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83977" autoAdjust="0"/>
  </p:normalViewPr>
  <p:slideViewPr>
    <p:cSldViewPr>
      <p:cViewPr varScale="1">
        <p:scale>
          <a:sx n="95" d="100"/>
          <a:sy n="95" d="100"/>
        </p:scale>
        <p:origin x="-22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7/12/2012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17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238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iostream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的设计初衷包括克服 </a:t>
            </a:r>
            <a:r>
              <a:rPr lang="en-US" altLang="zh-CN" dirty="0" smtClean="0"/>
              <a:t>C </a:t>
            </a:r>
            <a:r>
              <a:rPr lang="en-US" altLang="zh-CN" dirty="0" err="1" smtClean="0"/>
              <a:t>stdio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的缺点，提供一个高效的可扩展的类型安全的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机制。但是现在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过于复杂了，导致效率非常差，所以大型的工程中都避免使用。</a:t>
            </a:r>
            <a:endParaRPr lang="en-US" altLang="zh-CN" dirty="0" smtClean="0"/>
          </a:p>
          <a:p>
            <a:r>
              <a:rPr lang="zh-CN" altLang="en-US" dirty="0" smtClean="0"/>
              <a:t>常用的反而是</a:t>
            </a:r>
            <a:r>
              <a:rPr lang="en-US" altLang="zh-CN" dirty="0" err="1" smtClean="0"/>
              <a:t>stringstream</a:t>
            </a:r>
            <a:r>
              <a:rPr lang="zh-CN" altLang="en-US" dirty="0" smtClean="0"/>
              <a:t>，但是大家用它也只是贪图方便的将数字转换成字符串。</a:t>
            </a:r>
            <a:endParaRPr lang="en-US" altLang="zh-CN" dirty="0" smtClean="0"/>
          </a:p>
          <a:p>
            <a:r>
              <a:rPr lang="en-US" altLang="zh-CN" dirty="0" err="1" smtClean="0"/>
              <a:t>WrightEagleBASE</a:t>
            </a:r>
            <a:r>
              <a:rPr lang="zh-CN" altLang="en-US" dirty="0" smtClean="0"/>
              <a:t>很少直接使用屏幕和文件输入输出，尽量用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——Logger::instance().</a:t>
            </a:r>
            <a:r>
              <a:rPr lang="en-US" altLang="zh-CN" dirty="0" err="1" smtClean="0"/>
              <a:t>GetTextLogger</a:t>
            </a:r>
            <a:r>
              <a:rPr lang="en-US" altLang="zh-CN" dirty="0" smtClean="0"/>
              <a:t>(“xxx”)&lt;&lt;……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5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14</a:t>
            </a:fld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想象不止有这几个内置类型，还有很多很多很多类类型，那一个工程里面光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rgbClr val="FF0000"/>
                </a:solidFill>
              </a:rPr>
              <a:t>函数就得几十上百个；如果再加上</a:t>
            </a:r>
            <a:r>
              <a:rPr lang="en-US" altLang="zh-CN" dirty="0" smtClean="0">
                <a:solidFill>
                  <a:srgbClr val="FF0000"/>
                </a:solidFill>
              </a:rPr>
              <a:t>max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这些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rgbClr val="FF0000"/>
                </a:solidFill>
              </a:rPr>
              <a:t>函数的函数体都是一模一样的，唯一不同的是参数和返回值的类型，如果能够把类型当作一个“变量”，就能大幅节省编码时间了。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函数模板。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叫做模板参数，代表某个类型。函数模板不是函数，需要经过一个“实例化”的过程变成函数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在首次调用的时候，编译器推断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的实际类型，生成对应类型的函数。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8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如果编译器无法推断出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类型是什么（推断的时候没有隐式类型转换），那么编译出错。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如果推断出来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使得代码编译不过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比如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类型不能比较大小（如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PlayerState</a:t>
            </a:r>
            <a:r>
              <a:rPr lang="zh-CN" altLang="en-US" dirty="0" smtClean="0">
                <a:solidFill>
                  <a:srgbClr val="FF0000"/>
                </a:solidFill>
              </a:rPr>
              <a:t>），那么编译出错。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类也可以有模板，比如这个</a:t>
            </a:r>
            <a:r>
              <a:rPr lang="en-US" altLang="zh-CN" dirty="0" err="1" smtClean="0">
                <a:solidFill>
                  <a:srgbClr val="FF0000"/>
                </a:solidFill>
              </a:rPr>
              <a:t>WrightEagleBASE</a:t>
            </a:r>
            <a:r>
              <a:rPr lang="zh-CN" altLang="en-US" dirty="0" smtClean="0">
                <a:solidFill>
                  <a:srgbClr val="FF0000"/>
                </a:solidFill>
              </a:rPr>
              <a:t>中定义的“安全数组”类。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定义一个数组类型的用途，或者是好处是什么？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检查数组越界，数组越界是常见的错误，如果在</a:t>
            </a:r>
            <a:r>
              <a:rPr lang="en-US" altLang="zh-CN" dirty="0" smtClean="0">
                <a:solidFill>
                  <a:srgbClr val="FF0000"/>
                </a:solidFill>
              </a:rPr>
              <a:t>operator[]</a:t>
            </a:r>
            <a:r>
              <a:rPr lang="zh-CN" altLang="en-US" dirty="0" smtClean="0">
                <a:solidFill>
                  <a:srgbClr val="FF0000"/>
                </a:solidFill>
              </a:rPr>
              <a:t>里面加入对下标的检查，可以有效避免。成为“安全数组”。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方便数组复制，数组不能直接复制，即使是两个类型一样的数组也不行，但是定义成数组类型，就可以利用编译器合成的拷贝构造函数复制数组。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3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类模板经过实例化变成类。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实例化的方法，与函数不同，类模板实例化必须显式写出模板参数。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模板参数不同的模板实例是不同的类，彼此之间没有任何关系，不能互相访问私有成员。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模板参数不仅可以是类型名，还可以是数字、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rgbClr val="FF0000"/>
                </a:solidFill>
              </a:rPr>
              <a:t>类型，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</a:rPr>
              <a:t>模板参数还可以是任何可以转化为整数的东西。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6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vector——</a:t>
            </a:r>
            <a:r>
              <a:rPr lang="zh-CN" altLang="en-US" dirty="0" smtClean="0">
                <a:solidFill>
                  <a:srgbClr val="FF0000"/>
                </a:solidFill>
              </a:rPr>
              <a:t>动态增长的数组、</a:t>
            </a:r>
            <a:r>
              <a:rPr lang="en-US" altLang="zh-CN" dirty="0" smtClean="0">
                <a:solidFill>
                  <a:srgbClr val="FF0000"/>
                </a:solidFill>
              </a:rPr>
              <a:t>list——</a:t>
            </a:r>
            <a:r>
              <a:rPr lang="zh-CN" altLang="en-US" dirty="0" smtClean="0">
                <a:solidFill>
                  <a:srgbClr val="FF0000"/>
                </a:solidFill>
              </a:rPr>
              <a:t>链表、</a:t>
            </a:r>
            <a:r>
              <a:rPr lang="en-US" altLang="zh-CN" dirty="0" err="1" smtClean="0">
                <a:solidFill>
                  <a:srgbClr val="FF0000"/>
                </a:solidFill>
              </a:rPr>
              <a:t>deque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块状链表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双端队列，统称为容器； </a:t>
            </a:r>
            <a:r>
              <a:rPr lang="en-US" altLang="zh-CN" dirty="0" err="1" smtClean="0">
                <a:solidFill>
                  <a:srgbClr val="FF0000"/>
                </a:solidFill>
              </a:rPr>
              <a:t>priority_queue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优先队列，</a:t>
            </a:r>
            <a:r>
              <a:rPr lang="en-US" altLang="zh-CN" dirty="0" smtClean="0">
                <a:solidFill>
                  <a:srgbClr val="FF0000"/>
                </a:solidFill>
              </a:rPr>
              <a:t>set/map——</a:t>
            </a:r>
            <a:r>
              <a:rPr lang="zh-CN" altLang="en-US" dirty="0" smtClean="0">
                <a:solidFill>
                  <a:srgbClr val="FF0000"/>
                </a:solidFill>
              </a:rPr>
              <a:t>平衡二叉树，统称为容器适配器。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标准库函数要求一个数组或序列时，常采用传递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单个元素的体积的形式，</a:t>
            </a: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受益于模板，不必再如此麻烦。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是长度可变的数组，内部机制是数组。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可以扩大和缩小，满了之后扩容为两倍，空了之后缩小为一半。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定义一个元素为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PlayerState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。一个刚刚定义的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一个元素也没有，容量是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保持了与数组的一致性，取不存在元素会出现问题，但不会报错。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通常用</a:t>
            </a:r>
            <a:r>
              <a:rPr lang="en-US" altLang="zh-CN" dirty="0" err="1" smtClean="0">
                <a:solidFill>
                  <a:srgbClr val="FF0000"/>
                </a:solidFill>
              </a:rPr>
              <a:t>push_back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增加新元素。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>
                <a:solidFill>
                  <a:srgbClr val="FF0000"/>
                </a:solidFill>
              </a:rPr>
              <a:t>是链表，内部实现机制为双向链表。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>
                <a:solidFill>
                  <a:srgbClr val="FF0000"/>
                </a:solidFill>
              </a:rPr>
              <a:t>类型不用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取元素。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players.begin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返回一个迭代器，指向</a:t>
            </a:r>
            <a:r>
              <a:rPr lang="en-US" altLang="zh-CN" dirty="0" smtClean="0">
                <a:solidFill>
                  <a:srgbClr val="FF0000"/>
                </a:solidFill>
              </a:rPr>
              <a:t>players</a:t>
            </a:r>
            <a:r>
              <a:rPr lang="zh-CN" altLang="en-US" dirty="0" smtClean="0">
                <a:solidFill>
                  <a:srgbClr val="FF0000"/>
                </a:solidFill>
              </a:rPr>
              <a:t>中的第一个元素。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与指针一样，对迭代器使用解引用运算符，可以得到迭代器指向的那个元素的引用。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看下面这个循环，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初始化为</a:t>
            </a:r>
            <a:r>
              <a:rPr lang="en-US" altLang="zh-CN" dirty="0" smtClean="0">
                <a:solidFill>
                  <a:srgbClr val="FF0000"/>
                </a:solidFill>
              </a:rPr>
              <a:t>players</a:t>
            </a:r>
            <a:r>
              <a:rPr lang="zh-CN" altLang="en-US" dirty="0" smtClean="0">
                <a:solidFill>
                  <a:srgbClr val="FF0000"/>
                </a:solidFill>
              </a:rPr>
              <a:t>的第一个元素的位置，每次</a:t>
            </a:r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，表示将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后挪一个位置，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players.end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 smtClean="0">
                <a:solidFill>
                  <a:schemeClr val="bg1"/>
                </a:solidFill>
              </a:rPr>
              <a:t>“超出末端的位置”，于是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中每个元素的位置都在</a:t>
            </a:r>
            <a:r>
              <a:rPr lang="en-US" altLang="zh-CN" dirty="0" err="1" smtClean="0">
                <a:solidFill>
                  <a:schemeClr val="bg1"/>
                </a:solidFill>
              </a:rPr>
              <a:t>players.end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之前，当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==</a:t>
            </a:r>
            <a:r>
              <a:rPr lang="en-US" altLang="zh-CN" dirty="0" err="1" smtClean="0">
                <a:solidFill>
                  <a:schemeClr val="bg1"/>
                </a:solidFill>
              </a:rPr>
              <a:t>players.end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时，说明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已经挪到了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之外，不再指向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中某个元素的位置了。于是这个循环遍历了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中的每一个元素。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表示前移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个位置、后挪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个位置，前移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个位置，若向后挪到了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之外，则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会与</a:t>
            </a:r>
            <a:r>
              <a:rPr lang="en-US" altLang="zh-CN" dirty="0" err="1" smtClean="0">
                <a:solidFill>
                  <a:schemeClr val="bg1"/>
                </a:solidFill>
              </a:rPr>
              <a:t>playres.end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相等，向前挪到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之外，则会自动挪到第一个位置。随机访问就是指可以跳跃性的访问任意一个元素，而不需要一个一个挪。与</a:t>
            </a:r>
            <a:r>
              <a:rPr lang="en-US" altLang="zh-CN" dirty="0" smtClean="0">
                <a:solidFill>
                  <a:schemeClr val="bg1"/>
                </a:solidFill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</a:rPr>
              <a:t>相对的是，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的迭代器只能用</a:t>
            </a:r>
            <a:r>
              <a:rPr lang="en-US" altLang="zh-CN" dirty="0" smtClean="0">
                <a:solidFill>
                  <a:schemeClr val="bg1"/>
                </a:solidFill>
              </a:rPr>
              <a:t>++/--</a:t>
            </a:r>
            <a:r>
              <a:rPr lang="zh-CN" altLang="en-US" dirty="0" smtClean="0">
                <a:solidFill>
                  <a:schemeClr val="bg1"/>
                </a:solidFill>
              </a:rPr>
              <a:t>，不能随机访问。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chemeClr val="bg1"/>
                </a:solidFill>
              </a:rPr>
              <a:t>reverse_iterator</a:t>
            </a:r>
            <a:r>
              <a:rPr lang="zh-CN" altLang="en-US" dirty="0" smtClean="0">
                <a:solidFill>
                  <a:schemeClr val="bg1"/>
                </a:solidFill>
              </a:rPr>
              <a:t>的特点是，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表示向前挪，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表示向后挪；</a:t>
            </a:r>
            <a:r>
              <a:rPr lang="en-US" altLang="zh-CN" dirty="0" err="1" smtClean="0">
                <a:solidFill>
                  <a:schemeClr val="bg1"/>
                </a:solidFill>
              </a:rPr>
              <a:t>rbegin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是最后端，</a:t>
            </a:r>
            <a:r>
              <a:rPr lang="en-US" altLang="zh-CN" dirty="0" smtClean="0">
                <a:solidFill>
                  <a:schemeClr val="bg1"/>
                </a:solidFill>
              </a:rPr>
              <a:t>rend()</a:t>
            </a:r>
            <a:r>
              <a:rPr lang="zh-CN" altLang="en-US" dirty="0" smtClean="0">
                <a:solidFill>
                  <a:schemeClr val="bg1"/>
                </a:solidFill>
              </a:rPr>
              <a:t>是“超出前端”。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51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五种迭代器</a:t>
            </a:r>
            <a:r>
              <a:rPr lang="en-US" altLang="zh-CN" dirty="0" smtClean="0">
                <a:solidFill>
                  <a:schemeClr val="bg1"/>
                </a:solidFill>
              </a:rPr>
              <a:t>——Primer 356</a:t>
            </a:r>
            <a:r>
              <a:rPr lang="zh-CN" altLang="en-US" dirty="0" smtClean="0">
                <a:solidFill>
                  <a:schemeClr val="bg1"/>
                </a:solidFill>
              </a:rPr>
              <a:t>页。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常量迭代器用于当容器是个常量，带有</a:t>
            </a:r>
            <a:r>
              <a:rPr lang="en-US" altLang="zh-CN" dirty="0" err="1" smtClean="0">
                <a:solidFill>
                  <a:schemeClr val="bg1"/>
                </a:solidFill>
              </a:rPr>
              <a:t>const</a:t>
            </a:r>
            <a:r>
              <a:rPr lang="zh-CN" altLang="en-US" dirty="0" smtClean="0">
                <a:solidFill>
                  <a:schemeClr val="bg1"/>
                </a:solidFill>
              </a:rPr>
              <a:t>属性的时候，正常的迭代器默认元素是左值，可以更改，常量迭代器指定元素是右值，就像指向常量的指针一样。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除了提供各种基本数据结构之外，也提供基本算法。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中提供的最常用的排序算法，在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zh-CN" altLang="en-US" dirty="0" smtClean="0">
                <a:solidFill>
                  <a:srgbClr val="FF0000"/>
                </a:solidFill>
              </a:rPr>
              <a:t>头文件中，其内部实现是冒泡排序和快速排序。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标准库中有一个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qsort</a:t>
            </a:r>
            <a:r>
              <a:rPr lang="zh-CN" altLang="en-US" dirty="0" smtClean="0">
                <a:solidFill>
                  <a:srgbClr val="FF0000"/>
                </a:solidFill>
              </a:rPr>
              <a:t>函数，那个函数要求一段数组和一个比较函数。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在这一点上与</a:t>
            </a:r>
            <a:r>
              <a:rPr lang="en-US" altLang="zh-CN" dirty="0" err="1" smtClean="0">
                <a:solidFill>
                  <a:srgbClr val="FF0000"/>
                </a:solidFill>
              </a:rPr>
              <a:t>qsort</a:t>
            </a:r>
            <a:r>
              <a:rPr lang="zh-CN" altLang="en-US" dirty="0" smtClean="0">
                <a:solidFill>
                  <a:srgbClr val="FF0000"/>
                </a:solidFill>
              </a:rPr>
              <a:t>很相似，它要求一对能随机访问的迭代器，一个指向序列开头，一个指向序列的“超出末端位置”，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并不要求这两个迭代器是正向的还是反向的，另外它要求被排序的序列中的元素带有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运算符，且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运算符必须被定义为严格小于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即表达式</a:t>
            </a:r>
            <a:r>
              <a:rPr lang="en-US" altLang="zh-CN" dirty="0" smtClean="0">
                <a:solidFill>
                  <a:srgbClr val="FF0000"/>
                </a:solidFill>
              </a:rPr>
              <a:t>(x&lt;x)</a:t>
            </a:r>
            <a:r>
              <a:rPr lang="zh-CN" altLang="en-US" dirty="0" smtClean="0">
                <a:solidFill>
                  <a:srgbClr val="FF0000"/>
                </a:solidFill>
              </a:rPr>
              <a:t>必须返回</a:t>
            </a:r>
            <a:r>
              <a:rPr lang="en-US" altLang="zh-CN" dirty="0" smtClean="0">
                <a:solidFill>
                  <a:srgbClr val="FF0000"/>
                </a:solidFill>
              </a:rPr>
              <a:t>false/0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也可以用于排序数组，此时数组的头指针就是序列的开头，最后一个元素的位置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r>
              <a:rPr lang="zh-CN" altLang="en-US" dirty="0" smtClean="0">
                <a:solidFill>
                  <a:srgbClr val="FF0000"/>
                </a:solidFill>
              </a:rPr>
              <a:t>就是“超出末端位置”。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下面，直接用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去排序一个链表是不行的，因为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要求随机访问迭代器，而链表的</a:t>
            </a:r>
            <a:r>
              <a:rPr lang="en-US" altLang="zh-CN" dirty="0" smtClean="0">
                <a:solidFill>
                  <a:srgbClr val="FF0000"/>
                </a:solidFill>
              </a:rPr>
              <a:t>begin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r>
              <a:rPr lang="zh-CN" altLang="en-US" dirty="0" smtClean="0">
                <a:solidFill>
                  <a:srgbClr val="FF0000"/>
                </a:solidFill>
              </a:rPr>
              <a:t>返回的迭代器不能随机访问。但链表提供了自己的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函数，内部实现也是快速排序。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还提供了很多其它的小工具和小算法。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49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 dirty="0" smtClean="0"/>
              <a:t>C++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年在贝尔实验室诞生，迄今为止经历了三个发展阶段：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面向对象阶段（第一天课程），</a:t>
            </a:r>
            <a:r>
              <a:rPr lang="en-US" altLang="zh-CN" dirty="0" smtClean="0"/>
              <a:t>1979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~1995</a:t>
            </a:r>
            <a:r>
              <a:rPr lang="zh-CN" altLang="en-US" dirty="0" smtClean="0"/>
              <a:t>年。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语言的扩充，完善面向对象特性。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泛型编程阶段（第二天课程），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~2000</a:t>
            </a:r>
            <a:r>
              <a:rPr lang="zh-CN" altLang="en-US" dirty="0" smtClean="0"/>
              <a:t>年。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的模板机制最早在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年出现，之后</a:t>
            </a:r>
            <a:r>
              <a:rPr lang="en-US" altLang="zh-CN" dirty="0" smtClean="0"/>
              <a:t>HP</a:t>
            </a:r>
            <a:r>
              <a:rPr lang="zh-CN" altLang="en-US" dirty="0" smtClean="0"/>
              <a:t>写出了第一份标准模板库的实现，并于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年底进入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标准（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）。到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的第一个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标准出现时，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在全世界程序设计语言中的占有率达到了史无前例的</a:t>
            </a:r>
            <a:r>
              <a:rPr lang="en-US" altLang="zh-CN" dirty="0" smtClean="0"/>
              <a:t>76%</a:t>
            </a:r>
            <a:r>
              <a:rPr lang="zh-CN" altLang="en-US" dirty="0" smtClean="0"/>
              <a:t>。之后由于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等新兴语言的出现，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不断受到冲击。该阶段到模板的集大成者</a:t>
            </a:r>
            <a:r>
              <a:rPr lang="en-US" altLang="zh-CN" dirty="0" smtClean="0"/>
              <a:t>——boost</a:t>
            </a:r>
            <a:r>
              <a:rPr lang="zh-CN" altLang="en-US" dirty="0" smtClean="0"/>
              <a:t>库出现为止。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模板元编程阶段，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</a:t>
            </a:r>
            <a:r>
              <a:rPr lang="zh-CN" altLang="en-US" dirty="0" smtClean="0"/>
              <a:t>今。在不断尝试模板编程的过程中，人们完善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的模板机制，直到它变成了图灵完备的（一个语言是图灵完备的，意味着该语言的计算能力与一个通用图灵机相当，这也是现代计算机语言所能拥有的最高能力）。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的模板是所有编程语言的模板中第一个图灵完备的。于是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库的一个分支</a:t>
            </a:r>
            <a:r>
              <a:rPr lang="en-US" altLang="zh-CN" dirty="0" err="1" smtClean="0"/>
              <a:t>mpl</a:t>
            </a:r>
            <a:r>
              <a:rPr lang="zh-CN" altLang="en-US" dirty="0" smtClean="0"/>
              <a:t>出现了。模板与泛型编程进入了模板元编程的时期，人们用模板写出了求阶乘、求素数，实现了链表，用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做函数式编程。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26</a:t>
            </a:fld>
            <a:endParaRPr 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27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方式一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适用于当前编译单元引用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内的标识符不多，而且编译单元内使用这些标识符的次数也不多的情况。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使用了</a:t>
            </a:r>
            <a:r>
              <a:rPr lang="en-US" altLang="zh-CN" dirty="0" smtClean="0"/>
              <a:t>using namespace</a:t>
            </a:r>
            <a:r>
              <a:rPr lang="zh-CN" altLang="en-US" dirty="0" smtClean="0"/>
              <a:t>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所有的标识符对于当前编译单元都是可见的。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的写法就是将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命名空间中的全部标识符引入当前编译单元，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命名空间里面全是标准库函数。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编译器实现的时候，实际上是为每个匿名命名空间生成了一个唯一的内部名字。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BehaviorXXX.cpp</a:t>
            </a:r>
            <a:r>
              <a:rPr lang="zh-CN" altLang="en-US" dirty="0" smtClean="0"/>
              <a:t>中都有一个定义在匿名命名空间里的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变量，该变量仅仅是为了实现</a:t>
            </a:r>
            <a:r>
              <a:rPr lang="en-US" altLang="zh-CN" dirty="0" err="1" smtClean="0"/>
              <a:t>BehaviorXXXExecuter</a:t>
            </a:r>
            <a:r>
              <a:rPr lang="zh-CN" altLang="en-US" dirty="0" smtClean="0"/>
              <a:t>的注册关系，在文件之外无任何意义。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2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标准库提供了新的字符串实现方式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*形式的字符串在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中被称作“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风格字符串”。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风格字符串相比，不必担心内存是否足够、字符串长度等等，而且作为一个类出现，他集成的操作函数足以完成我们大多数情况下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的需要。我们可以用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进行赋值操作，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进行比较，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做连接。我们基本可以把它看成是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的基本数据类型。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为了在我们的程序中使用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类型，我们必须包含头文件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这样我们就声明了一个字符串变量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。上面的声明没有传入参数，所以就直接使用了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的默认的构造函数，这个函数所作的就是把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初始化为一个空字符串。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0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还有很多构造函数。</a:t>
            </a:r>
            <a:endParaRPr lang="en-US" altLang="zh-CN" dirty="0" smtClean="0"/>
          </a:p>
          <a:p>
            <a:r>
              <a:rPr lang="zh-CN" altLang="en-US" dirty="0" smtClean="0"/>
              <a:t>最后一个构造函数是为了与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标准库中其它的一些东西保持统一，我们后面再说“区间”的问题。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c_str</a:t>
            </a:r>
            <a:r>
              <a:rPr lang="zh-CN" altLang="en-US" dirty="0" smtClean="0"/>
              <a:t>返回的均为常量，不能用这两个函数修改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的修改方法在后面。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不像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风格字符串一样存储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，但用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访问最后一个字符的下一个位置时，返回</a:t>
            </a:r>
            <a:r>
              <a:rPr lang="en-US" altLang="zh-CN" dirty="0" smtClean="0"/>
              <a:t>\0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lt"/>
              </a:rPr>
              <a:t>WindyWinter</a:t>
            </a:r>
            <a:endParaRPr 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windy@ream.at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C++</a:t>
            </a:r>
            <a:r>
              <a:rPr lang="zh-CN" altLang="en-US" dirty="0"/>
              <a:t>提供的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得到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风格字符串的方法有三种：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s.data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以</a:t>
            </a:r>
            <a:r>
              <a:rPr lang="zh-CN" altLang="en-US" dirty="0"/>
              <a:t>字符数组的形式返回字符串内容</a:t>
            </a:r>
            <a:r>
              <a:rPr lang="zh-CN" altLang="en-US" dirty="0" smtClean="0"/>
              <a:t>，末尾没有</a:t>
            </a:r>
            <a:r>
              <a:rPr lang="en-US" altLang="zh-CN" dirty="0" smtClean="0"/>
              <a:t>\0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s.c_str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返回</a:t>
            </a:r>
            <a:r>
              <a:rPr lang="zh-CN" altLang="en-US" dirty="0"/>
              <a:t>一个</a:t>
            </a:r>
            <a:r>
              <a:rPr lang="zh-CN" altLang="en-US" dirty="0" smtClean="0"/>
              <a:t>以</a:t>
            </a:r>
            <a:r>
              <a:rPr lang="en-US" altLang="zh-CN" dirty="0" smtClean="0"/>
              <a:t>\0</a:t>
            </a:r>
            <a:r>
              <a:rPr lang="zh-CN" altLang="en-US" dirty="0" smtClean="0"/>
              <a:t>结尾</a:t>
            </a:r>
            <a:r>
              <a:rPr lang="zh-CN" altLang="en-US" dirty="0"/>
              <a:t>的字符数组</a:t>
            </a:r>
            <a:r>
              <a:rPr lang="zh-CN" altLang="en-US" dirty="0" smtClean="0"/>
              <a:t>，也就是最标准的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s.copy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, n,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	//</a:t>
            </a:r>
            <a:r>
              <a:rPr lang="zh-CN" altLang="en-US" dirty="0" smtClean="0"/>
              <a:t>把</a:t>
            </a:r>
            <a:r>
              <a:rPr lang="zh-CN" altLang="en-US" dirty="0"/>
              <a:t>字符串的内容复制或写入既有</a:t>
            </a:r>
            <a:r>
              <a:rPr lang="zh-CN" altLang="en-US" dirty="0" smtClean="0"/>
              <a:t>的字符</a:t>
            </a:r>
            <a:r>
              <a:rPr lang="zh-CN" altLang="en-US" dirty="0"/>
              <a:t>数组内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60810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/>
              <a:t>string</a:t>
            </a:r>
            <a:r>
              <a:rPr lang="zh-CN" altLang="en-US" dirty="0"/>
              <a:t>包含的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下标</a:t>
            </a:r>
            <a:r>
              <a:rPr lang="zh-CN" altLang="en-US" dirty="0"/>
              <a:t>操作符</a:t>
            </a:r>
            <a:r>
              <a:rPr lang="en-US" altLang="zh-CN" dirty="0" smtClean="0"/>
              <a:t>[]</a:t>
            </a:r>
          </a:p>
          <a:p>
            <a:pPr lvl="1"/>
            <a:r>
              <a:rPr lang="en-US" altLang="zh-CN" dirty="0" smtClean="0"/>
              <a:t>s[0]	//</a:t>
            </a:r>
            <a:r>
              <a:rPr lang="zh-CN" altLang="en-US" dirty="0" smtClean="0"/>
              <a:t>第一个字符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s(“</a:t>
            </a:r>
            <a:r>
              <a:rPr lang="en-US" altLang="zh-CN" dirty="0" err="1" smtClean="0"/>
              <a:t>asdf</a:t>
            </a:r>
            <a:r>
              <a:rPr lang="en-US" altLang="zh-CN" dirty="0" smtClean="0"/>
              <a:t>”);</a:t>
            </a:r>
            <a:br>
              <a:rPr lang="en-US" altLang="zh-CN" dirty="0" smtClean="0"/>
            </a:br>
            <a:r>
              <a:rPr lang="en-US" altLang="zh-CN" dirty="0" smtClean="0"/>
              <a:t>s[5]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\0</a:t>
            </a:r>
          </a:p>
          <a:p>
            <a:r>
              <a:rPr lang="en-US" altLang="zh-CN" dirty="0" err="1"/>
              <a:t>s.assign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, 1, 5);	//</a:t>
            </a:r>
            <a:r>
              <a:rPr lang="zh-CN" altLang="en-US" dirty="0"/>
              <a:t>如果</a:t>
            </a:r>
            <a:r>
              <a:rPr lang="en-US" altLang="zh-CN" dirty="0" err="1"/>
              <a:t>str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WrightEagle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就是把</a:t>
            </a:r>
            <a:r>
              <a:rPr lang="en-US" altLang="zh-CN" dirty="0" smtClean="0"/>
              <a:t>”right”</a:t>
            </a:r>
            <a:r>
              <a:rPr lang="zh-CN" altLang="en-US" dirty="0"/>
              <a:t>赋给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s +=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	//</a:t>
            </a:r>
            <a:r>
              <a:rPr lang="zh-CN" altLang="en-US" dirty="0" smtClean="0"/>
              <a:t>追加</a:t>
            </a:r>
            <a:r>
              <a:rPr lang="zh-CN" altLang="en-US" dirty="0"/>
              <a:t>个字符串</a:t>
            </a:r>
            <a:br>
              <a:rPr lang="zh-CN" altLang="en-US" dirty="0"/>
            </a:br>
            <a:r>
              <a:rPr lang="en-US" altLang="zh-CN" dirty="0" smtClean="0"/>
              <a:t>s += ”</a:t>
            </a:r>
            <a:r>
              <a:rPr lang="en-US" altLang="zh-CN" dirty="0" err="1" smtClean="0"/>
              <a:t>WrightEagle</a:t>
            </a:r>
            <a:r>
              <a:rPr lang="en-US" altLang="zh-CN" dirty="0" smtClean="0"/>
              <a:t>”;	//</a:t>
            </a:r>
            <a:r>
              <a:rPr lang="zh-CN" altLang="en-US" dirty="0" smtClean="0"/>
              <a:t>追加</a:t>
            </a:r>
            <a:r>
              <a:rPr lang="zh-CN" altLang="en-US" dirty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 += ’a’;	//</a:t>
            </a:r>
            <a:r>
              <a:rPr lang="zh-CN" altLang="en-US" dirty="0" smtClean="0"/>
              <a:t>追加</a:t>
            </a:r>
            <a:r>
              <a:rPr lang="zh-CN" altLang="en-US" dirty="0"/>
              <a:t>个字符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20309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s.length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取子串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s.substr</a:t>
            </a:r>
            <a:r>
              <a:rPr lang="en-US" altLang="zh-CN" dirty="0" smtClean="0"/>
              <a:t>(6);	//</a:t>
            </a:r>
            <a:r>
              <a:rPr lang="zh-CN" altLang="en-US" dirty="0"/>
              <a:t>从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6</a:t>
            </a:r>
            <a:r>
              <a:rPr lang="zh-CN" altLang="en-US" dirty="0" smtClean="0"/>
              <a:t>开始到结尾的</a:t>
            </a:r>
            <a:r>
              <a:rPr lang="zh-CN" altLang="en-US" dirty="0"/>
              <a:t>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s.substr</a:t>
            </a:r>
            <a:r>
              <a:rPr lang="en-US" altLang="zh-CN" dirty="0" smtClean="0"/>
              <a:t>(1, 5);	//</a:t>
            </a:r>
            <a:r>
              <a:rPr lang="zh-CN" altLang="en-US" dirty="0"/>
              <a:t>从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</a:t>
            </a:r>
            <a:endParaRPr lang="en-US" altLang="zh-CN" dirty="0"/>
          </a:p>
          <a:p>
            <a:r>
              <a:rPr lang="en-US" altLang="zh-CN" dirty="0" smtClean="0"/>
              <a:t>compare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rfind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52478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iostream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cin</a:t>
            </a:r>
            <a:r>
              <a:rPr lang="en-US" altLang="zh-CN" dirty="0"/>
              <a:t>&gt;&gt;XXX; </a:t>
            </a:r>
            <a:r>
              <a:rPr lang="en-US" altLang="zh-CN" dirty="0" err="1"/>
              <a:t>cout</a:t>
            </a:r>
            <a:r>
              <a:rPr lang="en-US" altLang="zh-CN" dirty="0"/>
              <a:t>&lt;&lt;XXX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fin(“input.txt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err="1" smtClean="0"/>
              <a:t>ofstream</a:t>
            </a:r>
            <a:r>
              <a:rPr lang="en-US" altLang="zh-CN" dirty="0" smtClean="0"/>
              <a:t> </a:t>
            </a:r>
            <a:r>
              <a:rPr lang="en-US" altLang="zh-CN" dirty="0" err="1"/>
              <a:t>fout</a:t>
            </a:r>
            <a:r>
              <a:rPr lang="en-US" altLang="zh-CN" dirty="0"/>
              <a:t>(“output.txt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smtClean="0"/>
              <a:t>fin</a:t>
            </a:r>
            <a:r>
              <a:rPr lang="en-US" altLang="zh-CN" dirty="0"/>
              <a:t>&gt;&gt;XXX; </a:t>
            </a:r>
            <a:r>
              <a:rPr lang="en-US" altLang="zh-CN" dirty="0" err="1"/>
              <a:t>fout</a:t>
            </a:r>
            <a:r>
              <a:rPr lang="en-US" altLang="zh-CN" dirty="0"/>
              <a:t>&lt;&lt;XXX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stringstream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sscanf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 smtClean="0"/>
              <a:t>cmd_str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/>
              <a:t>cmd_str</a:t>
            </a:r>
            <a:r>
              <a:rPr lang="en-US" altLang="zh-CN" dirty="0"/>
              <a:t> &lt;&lt; </a:t>
            </a:r>
            <a:r>
              <a:rPr lang="en-US" altLang="zh-CN" dirty="0" smtClean="0"/>
              <a:t>“(</a:t>
            </a:r>
            <a:r>
              <a:rPr lang="en-US" altLang="zh-CN" dirty="0"/>
              <a:t>dash </a:t>
            </a:r>
            <a:r>
              <a:rPr lang="en-US" altLang="zh-CN" dirty="0" smtClean="0"/>
              <a:t>” </a:t>
            </a:r>
            <a:r>
              <a:rPr lang="en-US" altLang="zh-CN" dirty="0"/>
              <a:t>&lt;&lt; </a:t>
            </a:r>
            <a:r>
              <a:rPr lang="en-US" altLang="zh-CN" dirty="0" err="1"/>
              <a:t>mCommandInfo.mPower</a:t>
            </a:r>
            <a:r>
              <a:rPr lang="en-US" altLang="zh-CN" dirty="0"/>
              <a:t> &lt;&lt; </a:t>
            </a:r>
            <a:r>
              <a:rPr lang="en-US" altLang="zh-CN" dirty="0" smtClean="0"/>
              <a:t>“ ” </a:t>
            </a:r>
            <a:r>
              <a:rPr lang="en-US" altLang="zh-CN" dirty="0"/>
              <a:t>&lt;&lt; </a:t>
            </a:r>
            <a:r>
              <a:rPr lang="en-US" altLang="zh-CN" dirty="0" err="1"/>
              <a:t>mCommandInfo.mAngle</a:t>
            </a:r>
            <a:r>
              <a:rPr lang="en-US" altLang="zh-CN" dirty="0"/>
              <a:t> &lt;&lt; </a:t>
            </a:r>
            <a:r>
              <a:rPr lang="en-US" altLang="zh-CN" dirty="0" smtClean="0"/>
              <a:t>“)”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50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3048000"/>
            <a:ext cx="4631432" cy="1362075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/>
              <a:t>模板与泛型编程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39030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实践中</a:t>
            </a:r>
            <a:r>
              <a:rPr lang="zh-CN" altLang="en-US" dirty="0" smtClean="0"/>
              <a:t>需要各种各样的</a:t>
            </a:r>
            <a:r>
              <a:rPr lang="en-US" altLang="zh-CN" dirty="0"/>
              <a:t>min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a&gt;b ? b : a;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/>
              <a:t>min(double a, double b) { return a&gt;b ? b : a; }</a:t>
            </a:r>
          </a:p>
          <a:p>
            <a:r>
              <a:rPr lang="zh-CN" altLang="en-US" dirty="0"/>
              <a:t>如果还需要其他类型的</a:t>
            </a:r>
            <a:r>
              <a:rPr lang="en-US" altLang="zh-CN" dirty="0"/>
              <a:t>min</a:t>
            </a:r>
            <a:r>
              <a:rPr lang="zh-CN" altLang="en-US" dirty="0"/>
              <a:t>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/>
              <a:t>short long long-long float </a:t>
            </a:r>
            <a:r>
              <a:rPr lang="en-US" altLang="zh-CN" dirty="0" smtClean="0"/>
              <a:t>long-double</a:t>
            </a:r>
          </a:p>
          <a:p>
            <a:pPr lvl="1"/>
            <a:r>
              <a:rPr lang="en-US" altLang="zh-CN" dirty="0" err="1" smtClean="0"/>
              <a:t>ActiveBehavior</a:t>
            </a:r>
            <a:r>
              <a:rPr lang="en-US" altLang="zh-CN" dirty="0"/>
              <a:t> </a:t>
            </a:r>
            <a:r>
              <a:rPr lang="en-US" altLang="zh-CN" dirty="0" err="1" smtClean="0"/>
              <a:t>AngleDeg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63771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类型抽象</a:t>
            </a:r>
            <a:r>
              <a:rPr lang="en-US" altLang="zh-CN" dirty="0" smtClean="0"/>
              <a:t>——_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template&lt;</a:t>
            </a:r>
            <a:r>
              <a:rPr lang="en-US" altLang="zh-CN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Tp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inline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Min(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 x,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 y)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return </a:t>
            </a:r>
            <a:r>
              <a:rPr lang="en-US" altLang="zh-CN" dirty="0" err="1"/>
              <a:t>std</a:t>
            </a:r>
            <a:r>
              <a:rPr lang="en-US" altLang="zh-CN" dirty="0"/>
              <a:t>::min(x, y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Min(2, 3);</a:t>
            </a:r>
          </a:p>
          <a:p>
            <a:r>
              <a:rPr lang="en-US" altLang="zh-CN" dirty="0" smtClean="0"/>
              <a:t>Min(3.0, 4.0);</a:t>
            </a:r>
          </a:p>
          <a:p>
            <a:r>
              <a:rPr lang="en-US" altLang="zh-CN" dirty="0" smtClean="0"/>
              <a:t>Min(act_bhv1, act_bhv2);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67901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Min(1, 2.0);	//</a:t>
            </a:r>
            <a:r>
              <a:rPr lang="zh-CN" altLang="en-US" dirty="0" smtClean="0"/>
              <a:t>推断出错</a:t>
            </a:r>
            <a:endParaRPr lang="en-US" altLang="zh-CN" dirty="0" smtClean="0"/>
          </a:p>
          <a:p>
            <a:r>
              <a:rPr lang="en-US" altLang="zh-CN" dirty="0" smtClean="0"/>
              <a:t>Min(player1, player2);	//</a:t>
            </a:r>
            <a:r>
              <a:rPr lang="zh-CN" altLang="en-US" dirty="0" smtClean="0"/>
              <a:t>编译出错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7790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Tp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std</a:t>
            </a:r>
            <a:r>
              <a:rPr lang="en-US" altLang="zh-CN" dirty="0">
                <a:solidFill>
                  <a:srgbClr val="00B0F0"/>
                </a:solidFill>
              </a:rPr>
              <a:t>::</a:t>
            </a:r>
            <a:r>
              <a:rPr lang="en-US" altLang="zh-CN" dirty="0" err="1">
                <a:solidFill>
                  <a:srgbClr val="00B0F0"/>
                </a:solidFill>
              </a:rPr>
              <a:t>size_t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_Nm, </a:t>
            </a:r>
            <a:r>
              <a:rPr lang="en-US" altLang="zh-CN" dirty="0" err="1">
                <a:solidFill>
                  <a:srgbClr val="00B0F0"/>
                </a:solidFill>
              </a:rPr>
              <a:t>bool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_Zero = false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class Array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_</a:t>
            </a:r>
            <a:r>
              <a:rPr lang="en-US" altLang="zh-CN" dirty="0" err="1"/>
              <a:t>Tp</a:t>
            </a:r>
            <a:r>
              <a:rPr lang="en-US" altLang="zh-CN" dirty="0"/>
              <a:t> _</a:t>
            </a:r>
            <a:r>
              <a:rPr lang="en-US" altLang="zh-CN" dirty="0" err="1"/>
              <a:t>M_instance</a:t>
            </a:r>
            <a:r>
              <a:rPr lang="en-US" altLang="zh-CN" dirty="0"/>
              <a:t>[_Nm ? _Nm : 1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/>
              <a:t>	Array() </a:t>
            </a:r>
            <a:r>
              <a:rPr lang="en-US" altLang="zh-CN" dirty="0" smtClean="0"/>
              <a:t>{ if </a:t>
            </a:r>
            <a:r>
              <a:rPr lang="en-US" altLang="zh-CN" dirty="0"/>
              <a:t>(_Zero)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bzero</a:t>
            </a:r>
            <a:r>
              <a:rPr lang="en-US" altLang="zh-CN" dirty="0" smtClean="0"/>
              <a:t>(); } }</a:t>
            </a:r>
            <a:br>
              <a:rPr lang="en-US" altLang="zh-CN" dirty="0" smtClean="0"/>
            </a:br>
            <a:r>
              <a:rPr lang="en-US" altLang="zh-CN" dirty="0"/>
              <a:t>	_</a:t>
            </a:r>
            <a:r>
              <a:rPr lang="en-US" altLang="zh-CN" dirty="0" err="1"/>
              <a:t>Tp</a:t>
            </a:r>
            <a:r>
              <a:rPr lang="en-US" altLang="zh-CN" dirty="0"/>
              <a:t> </a:t>
            </a:r>
            <a:r>
              <a:rPr lang="en-US" altLang="zh-CN" dirty="0" smtClean="0"/>
              <a:t>&amp; operator</a:t>
            </a:r>
            <a:r>
              <a:rPr lang="en-US" altLang="zh-CN" dirty="0"/>
              <a:t>[](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&amp;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	return _</a:t>
            </a:r>
            <a:r>
              <a:rPr lang="en-US" altLang="zh-CN" dirty="0" err="1"/>
              <a:t>M_instance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318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11&gt; numbers;</a:t>
            </a:r>
          </a:p>
          <a:p>
            <a:r>
              <a:rPr lang="en-US" altLang="zh-CN" dirty="0" smtClean="0"/>
              <a:t>Array&lt;</a:t>
            </a:r>
            <a:r>
              <a:rPr lang="en-US" altLang="zh-CN" dirty="0" err="1" smtClean="0"/>
              <a:t>PlayerState</a:t>
            </a:r>
            <a:r>
              <a:rPr lang="en-US" altLang="zh-CN" dirty="0" smtClean="0"/>
              <a:t> &amp;, 11&gt; teammates;</a:t>
            </a:r>
          </a:p>
          <a:p>
            <a:endParaRPr lang="en-US" altLang="zh-CN" dirty="0"/>
          </a:p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Tp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size_t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_Nm, </a:t>
            </a:r>
            <a:r>
              <a:rPr lang="en-US" altLang="zh-CN" dirty="0" err="1">
                <a:solidFill>
                  <a:srgbClr val="FF0000"/>
                </a:solidFill>
              </a:rPr>
              <a:t>bool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_Zero = false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6275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C++</a:t>
            </a:r>
            <a:r>
              <a:rPr lang="zh-CN" altLang="en-US" sz="5400" dirty="0" smtClean="0"/>
              <a:t>标签</a:t>
            </a:r>
            <a:endParaRPr lang="zh-CN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标准模板库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语言有一个小巧精干的标准库；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在引入泛型编程的思想后，标准库得到了广泛的、革命性的变革</a:t>
            </a:r>
            <a:r>
              <a:rPr lang="en-US" altLang="zh-CN" dirty="0"/>
              <a:t>——</a:t>
            </a:r>
            <a:r>
              <a:rPr lang="zh-CN" altLang="en-US" dirty="0"/>
              <a:t>标准模板库。</a:t>
            </a:r>
          </a:p>
          <a:p>
            <a:r>
              <a:rPr lang="en-US" altLang="zh-CN" dirty="0" smtClean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、</a:t>
            </a:r>
            <a:r>
              <a:rPr lang="en-US" altLang="zh-CN" dirty="0" err="1"/>
              <a:t>priority_queue</a:t>
            </a:r>
            <a:r>
              <a:rPr lang="zh-CN" altLang="en-US" dirty="0"/>
              <a:t>、</a:t>
            </a:r>
            <a:r>
              <a:rPr lang="en-US" altLang="zh-CN" dirty="0"/>
              <a:t>set/map</a:t>
            </a:r>
            <a:r>
              <a:rPr lang="zh-CN" altLang="en-US" dirty="0"/>
              <a:t>纷纷进入</a:t>
            </a:r>
            <a:r>
              <a:rPr lang="en-US" altLang="zh-CN" dirty="0"/>
              <a:t>STL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STL</a:t>
            </a:r>
            <a:r>
              <a:rPr lang="zh-CN" altLang="en-US" dirty="0"/>
              <a:t>中的函数不再限定参数的类型，而只做出基本要求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sort</a:t>
            </a:r>
            <a:r>
              <a:rPr lang="zh-CN" altLang="en-US" dirty="0"/>
              <a:t>要求此种类型定义过”</a:t>
            </a:r>
            <a:r>
              <a:rPr lang="en-US" altLang="zh-CN" dirty="0"/>
              <a:t>&lt;“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binary_search</a:t>
            </a:r>
            <a:r>
              <a:rPr lang="zh-CN" altLang="en-US" dirty="0"/>
              <a:t>要求传递进来的序列可以随机访问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771246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#include &lt;vector&gt;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::vector&lt;</a:t>
            </a:r>
            <a:r>
              <a:rPr lang="en-US" altLang="zh-CN" dirty="0" err="1" smtClean="0"/>
              <a:t>PlayerState</a:t>
            </a:r>
            <a:r>
              <a:rPr lang="en-US" altLang="zh-CN" dirty="0" smtClean="0"/>
              <a:t>&gt; players;</a:t>
            </a:r>
            <a:endParaRPr lang="en-US" altLang="zh-CN" dirty="0"/>
          </a:p>
          <a:p>
            <a:r>
              <a:rPr lang="en-US" altLang="zh-CN" dirty="0" smtClean="0"/>
              <a:t>players[0];	//</a:t>
            </a:r>
            <a:r>
              <a:rPr lang="zh-CN" altLang="en-US" dirty="0" smtClean="0"/>
              <a:t>取</a:t>
            </a:r>
            <a:r>
              <a:rPr lang="zh-CN" altLang="en-US" dirty="0"/>
              <a:t>指定位置的元素，</a:t>
            </a:r>
            <a:r>
              <a:rPr lang="en-US" altLang="zh-CN" dirty="0"/>
              <a:t>[0]</a:t>
            </a:r>
            <a:r>
              <a:rPr lang="zh-CN" altLang="en-US" dirty="0"/>
              <a:t>是第一个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r>
              <a:rPr lang="en-US" altLang="zh-CN" dirty="0" err="1" smtClean="0"/>
              <a:t>players.size</a:t>
            </a:r>
            <a:r>
              <a:rPr lang="en-US" altLang="zh-CN" dirty="0" smtClean="0"/>
              <a:t>();	//players</a:t>
            </a:r>
            <a:r>
              <a:rPr lang="zh-CN" altLang="en-US" dirty="0" smtClean="0"/>
              <a:t>的长度</a:t>
            </a:r>
            <a:endParaRPr lang="zh-CN" altLang="en-US" dirty="0"/>
          </a:p>
          <a:p>
            <a:r>
              <a:rPr lang="en-US" altLang="zh-CN" dirty="0" err="1" smtClean="0"/>
              <a:t>players.push_back</a:t>
            </a:r>
            <a:r>
              <a:rPr lang="en-US" altLang="zh-CN" dirty="0" smtClean="0"/>
              <a:t>(player1)</a:t>
            </a:r>
            <a:r>
              <a:rPr lang="en-US" altLang="zh-CN" dirty="0"/>
              <a:t>;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将</a:t>
            </a:r>
            <a:r>
              <a:rPr lang="zh-CN" altLang="en-US" dirty="0"/>
              <a:t>一个元素插入到</a:t>
            </a:r>
            <a:r>
              <a:rPr lang="en-US" altLang="zh-CN" dirty="0"/>
              <a:t>vector</a:t>
            </a:r>
            <a:r>
              <a:rPr lang="zh-CN" altLang="en-US" dirty="0"/>
              <a:t>的最</a:t>
            </a:r>
            <a:r>
              <a:rPr lang="zh-CN" altLang="en-US" dirty="0" smtClean="0"/>
              <a:t>后面</a:t>
            </a:r>
            <a:endParaRPr lang="zh-CN" altLang="en-US" dirty="0"/>
          </a:p>
          <a:p>
            <a:r>
              <a:rPr lang="en-US" altLang="zh-CN" dirty="0"/>
              <a:t>insert()</a:t>
            </a:r>
            <a:r>
              <a:rPr lang="zh-CN" altLang="en-US" dirty="0"/>
              <a:t>、</a:t>
            </a:r>
            <a:r>
              <a:rPr lang="en-US" altLang="zh-CN" dirty="0"/>
              <a:t>clear()</a:t>
            </a:r>
            <a:r>
              <a:rPr lang="zh-CN" altLang="en-US" dirty="0"/>
              <a:t>、</a:t>
            </a:r>
            <a:r>
              <a:rPr lang="en-US" altLang="zh-CN" dirty="0"/>
              <a:t>erase()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53300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#include &lt;list&gt;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ActiveBehavior</a:t>
            </a:r>
            <a:r>
              <a:rPr lang="en-US" altLang="zh-CN" dirty="0"/>
              <a:t>&gt; </a:t>
            </a:r>
            <a:r>
              <a:rPr lang="en-US" altLang="zh-CN" dirty="0" err="1"/>
              <a:t>mActiveBehaviorList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/>
              <a:t>ActiveBehavior</a:t>
            </a:r>
            <a:r>
              <a:rPr lang="en-US" altLang="zh-CN" dirty="0"/>
              <a:t> </a:t>
            </a:r>
            <a:r>
              <a:rPr lang="en-US" altLang="zh-CN" dirty="0" smtClean="0"/>
              <a:t>dribble;</a:t>
            </a:r>
            <a:br>
              <a:rPr lang="en-US" altLang="zh-CN" dirty="0" smtClean="0"/>
            </a:br>
            <a:r>
              <a:rPr lang="en-US" altLang="zh-CN" dirty="0" err="1" smtClean="0"/>
              <a:t>mActiveBehaviorList.push_back</a:t>
            </a:r>
            <a:r>
              <a:rPr lang="en-US" altLang="zh-CN" dirty="0" smtClean="0"/>
              <a:t>(dribble);</a:t>
            </a:r>
          </a:p>
          <a:p>
            <a:r>
              <a:rPr lang="en-US" altLang="zh-CN" dirty="0" err="1"/>
              <a:t>mActiveBehaviorList.sort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std</a:t>
            </a:r>
            <a:r>
              <a:rPr lang="en-US" altLang="zh-CN" dirty="0">
                <a:solidFill>
                  <a:srgbClr val="00B0F0"/>
                </a:solidFill>
              </a:rPr>
              <a:t>::greater&lt;</a:t>
            </a:r>
            <a:r>
              <a:rPr lang="en-US" altLang="zh-CN" dirty="0" err="1">
                <a:solidFill>
                  <a:srgbClr val="00B0F0"/>
                </a:solidFill>
              </a:rPr>
              <a:t>ActiveBehavior</a:t>
            </a:r>
            <a:r>
              <a:rPr lang="en-US" altLang="zh-CN" dirty="0" smtClean="0">
                <a:solidFill>
                  <a:srgbClr val="00B0F0"/>
                </a:solidFill>
              </a:rPr>
              <a:t>&gt;()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mActiveBehaviorList.front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mActiveBehaviorList</a:t>
            </a:r>
            <a:r>
              <a:rPr lang="en-US" altLang="zh-CN" dirty="0" err="1" smtClean="0"/>
              <a:t>.empty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6169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最简单的迭代器相当于指向容器中元素的指针；</a:t>
            </a:r>
          </a:p>
          <a:p>
            <a:r>
              <a:rPr lang="en-US" altLang="zh-CN" dirty="0"/>
              <a:t>for (vector&lt;</a:t>
            </a:r>
            <a:r>
              <a:rPr lang="en-US" altLang="zh-CN" dirty="0" err="1"/>
              <a:t>PlayerState</a:t>
            </a:r>
            <a:r>
              <a:rPr lang="en-US" altLang="zh-CN" dirty="0"/>
              <a:t>&gt;::iterator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players.begin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players.end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GetPos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(*</a:t>
            </a:r>
            <a:r>
              <a:rPr lang="en-US" altLang="zh-CN" dirty="0" err="1" smtClean="0"/>
              <a:t>i</a:t>
            </a:r>
            <a:r>
              <a:rPr lang="en-US" altLang="zh-CN" dirty="0"/>
              <a:t>). </a:t>
            </a:r>
            <a:r>
              <a:rPr lang="en-US" altLang="zh-CN" dirty="0" err="1" smtClean="0"/>
              <a:t>GetNeckDir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 smtClean="0"/>
              <a:t>players.end</a:t>
            </a:r>
            <a:r>
              <a:rPr lang="en-US" altLang="zh-CN" dirty="0"/>
              <a:t>() </a:t>
            </a:r>
            <a:r>
              <a:rPr lang="zh-CN" altLang="en-US" dirty="0"/>
              <a:t>表示“超出末端的位置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里元素的指针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/>
              <a:t>的迭代器可以</a:t>
            </a:r>
            <a:r>
              <a:rPr lang="zh-CN" altLang="en-US" dirty="0" smtClean="0"/>
              <a:t>随机访问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+= 2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-= 6;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iterator</a:t>
            </a:r>
            <a:r>
              <a:rPr lang="zh-CN" altLang="en-US" dirty="0"/>
              <a:t>相仿的是</a:t>
            </a:r>
            <a:r>
              <a:rPr lang="en-US" altLang="zh-CN" dirty="0" err="1"/>
              <a:t>reverse_iterator</a:t>
            </a:r>
            <a:r>
              <a:rPr lang="zh-CN" altLang="en-US" dirty="0"/>
              <a:t>，对应有</a:t>
            </a:r>
            <a:r>
              <a:rPr lang="en-US" altLang="zh-CN" dirty="0" err="1"/>
              <a:t>rbegin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rend()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320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迭代器的失效</a:t>
            </a:r>
            <a:r>
              <a:rPr lang="en-US" altLang="zh-CN" dirty="0"/>
              <a:t>——</a:t>
            </a:r>
            <a:r>
              <a:rPr lang="zh-CN" altLang="en-US" dirty="0"/>
              <a:t>如果一个迭代器指向的元素已经被删除，那么该迭代器失效，访问该迭代器后果不可预料。</a:t>
            </a:r>
          </a:p>
          <a:p>
            <a:r>
              <a:rPr lang="zh-CN" altLang="en-US" dirty="0"/>
              <a:t>迭代器的分类：</a:t>
            </a:r>
          </a:p>
          <a:p>
            <a:pPr lvl="1"/>
            <a:r>
              <a:rPr lang="zh-CN" altLang="en-US" dirty="0"/>
              <a:t>随机访问迭代器</a:t>
            </a:r>
          </a:p>
          <a:p>
            <a:pPr lvl="1"/>
            <a:r>
              <a:rPr lang="zh-CN" altLang="en-US" dirty="0"/>
              <a:t>前向迭代器</a:t>
            </a:r>
          </a:p>
          <a:p>
            <a:pPr lvl="1"/>
            <a:r>
              <a:rPr lang="zh-CN" altLang="en-US" dirty="0"/>
              <a:t>双向迭代器</a:t>
            </a:r>
          </a:p>
          <a:p>
            <a:pPr lvl="1"/>
            <a:r>
              <a:rPr lang="zh-CN" altLang="en-US" dirty="0"/>
              <a:t>输入迭代器</a:t>
            </a:r>
          </a:p>
          <a:p>
            <a:pPr lvl="1"/>
            <a:r>
              <a:rPr lang="zh-CN" altLang="en-US" dirty="0"/>
              <a:t>输出迭代器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正向迭代器</a:t>
            </a:r>
          </a:p>
          <a:p>
            <a:pPr lvl="1"/>
            <a:r>
              <a:rPr lang="zh-CN" altLang="en-US" dirty="0"/>
              <a:t>反向迭代器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常量迭代器</a:t>
            </a:r>
          </a:p>
          <a:p>
            <a:pPr lvl="1"/>
            <a:r>
              <a:rPr lang="zh-CN" altLang="en-US" dirty="0"/>
              <a:t>流迭代器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19782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a;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a.begin</a:t>
            </a:r>
            <a:r>
              <a:rPr lang="en-US" altLang="zh-CN" dirty="0"/>
              <a:t>(), </a:t>
            </a:r>
            <a:r>
              <a:rPr lang="en-US" altLang="zh-CN" dirty="0" err="1"/>
              <a:t>a.end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vector&lt;person&gt; c;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c.rbegin</a:t>
            </a:r>
            <a:r>
              <a:rPr lang="en-US" altLang="zh-CN" dirty="0"/>
              <a:t>(), </a:t>
            </a:r>
            <a:r>
              <a:rPr lang="en-US" altLang="zh-CN" dirty="0" err="1"/>
              <a:t>c.rend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b[100];</a:t>
            </a:r>
            <a:br>
              <a:rPr lang="en-US" altLang="zh-CN" dirty="0"/>
            </a:br>
            <a:r>
              <a:rPr lang="en-US" altLang="zh-CN" dirty="0"/>
              <a:t>sort(b, b+100);</a:t>
            </a:r>
          </a:p>
          <a:p>
            <a:r>
              <a:rPr lang="en-US" altLang="zh-CN" dirty="0"/>
              <a:t>list&lt;double&gt; d;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d.begin</a:t>
            </a:r>
            <a:r>
              <a:rPr lang="en-US" altLang="zh-CN" dirty="0"/>
              <a:t>(), </a:t>
            </a:r>
            <a:r>
              <a:rPr lang="en-US" altLang="zh-CN" dirty="0" err="1"/>
              <a:t>d.end</a:t>
            </a:r>
            <a:r>
              <a:rPr lang="en-US" altLang="zh-CN" dirty="0" smtClean="0"/>
              <a:t>());	//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d.sort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en-US" altLang="zh-CN" dirty="0" smtClean="0"/>
              <a:t>				//</a:t>
            </a:r>
            <a:r>
              <a:rPr lang="en-US" altLang="zh-CN" dirty="0" smtClean="0">
                <a:solidFill>
                  <a:srgbClr val="00B0F0"/>
                </a:solidFill>
              </a:rPr>
              <a:t>O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9123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补充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2542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endParaRPr lang="zh-C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648780"/>
            <a:ext cx="8192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3"/>
              </a:rPr>
              <a:t>http://cplusplus.com/reference</a:t>
            </a:r>
            <a:r>
              <a:rPr lang="en-US" altLang="zh-CN" sz="3200" dirty="0" smtClean="0">
                <a:hlinkClick r:id="rId3"/>
              </a:rPr>
              <a:t>/</a:t>
            </a:r>
            <a:endParaRPr lang="en-US" altLang="zh-CN" sz="3200" dirty="0" smtClean="0"/>
          </a:p>
          <a:p>
            <a:r>
              <a:rPr lang="en-US" altLang="zh-CN" sz="2800" dirty="0"/>
              <a:t>wrighteagle-2d-training+subscribe@googlegroups.com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46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对于一个大型的</a:t>
            </a:r>
            <a:r>
              <a:rPr lang="en-US" altLang="zh-CN" dirty="0"/>
              <a:t>C</a:t>
            </a:r>
            <a:r>
              <a:rPr lang="zh-CN" altLang="en-US" dirty="0"/>
              <a:t>语言软件项目，给函数和全局变量起名不是一个容易的事情，因为必须考虑有没有可能与其它程序员写的代码冲突，多数的做法是对每个模块的一组函数名加个特定</a:t>
            </a:r>
            <a:r>
              <a:rPr lang="zh-CN" altLang="en-US" dirty="0" smtClean="0"/>
              <a:t>前缀。比如著名的</a:t>
            </a:r>
            <a:r>
              <a:rPr lang="en-US" altLang="zh-CN" dirty="0" smtClean="0"/>
              <a:t>PJSIP</a:t>
            </a:r>
            <a:r>
              <a:rPr lang="zh-CN" altLang="en-US" dirty="0" smtClean="0"/>
              <a:t>库，</a:t>
            </a:r>
            <a:r>
              <a:rPr lang="zh-CN" altLang="en-US" dirty="0"/>
              <a:t>它选择了在</a:t>
            </a:r>
            <a:r>
              <a:rPr lang="zh-CN" altLang="en-US" dirty="0" smtClean="0"/>
              <a:t>每个函数和类型</a:t>
            </a:r>
            <a:r>
              <a:rPr lang="zh-CN" altLang="en-US" dirty="0"/>
              <a:t>的前面加上前缀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_”</a:t>
            </a:r>
            <a:r>
              <a:rPr lang="zh-CN" altLang="en-US" dirty="0"/>
              <a:t>，使得标识符都比较长，而且看起来有点儿冗余。</a:t>
            </a:r>
          </a:p>
        </p:txBody>
      </p:sp>
    </p:spTree>
    <p:extLst>
      <p:ext uri="{BB962C8B-B14F-4D97-AF65-F5344CB8AC3E}">
        <p14:creationId xmlns:p14="http://schemas.microsoft.com/office/powerpoint/2010/main" val="191494897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所以</a:t>
            </a:r>
            <a:r>
              <a:rPr lang="en-US" altLang="zh-CN" dirty="0"/>
              <a:t>C++</a:t>
            </a:r>
            <a:r>
              <a:rPr lang="zh-CN" altLang="en-US" dirty="0"/>
              <a:t>引入了</a:t>
            </a:r>
            <a:r>
              <a:rPr lang="en-US" altLang="zh-CN" dirty="0"/>
              <a:t>namespace</a:t>
            </a:r>
            <a:r>
              <a:rPr lang="zh-CN" altLang="en-US" dirty="0"/>
              <a:t>的概念，把一些标识符以命名空间树结构的方式组织起来，使代码看起来更优雅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namespace parser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/>
              <a:t>double </a:t>
            </a:r>
            <a:r>
              <a:rPr lang="en-US" altLang="zh-CN" dirty="0" err="1"/>
              <a:t>get_double</a:t>
            </a:r>
            <a:r>
              <a:rPr lang="en-US" altLang="zh-CN" dirty="0"/>
              <a:t>(char **</a:t>
            </a:r>
            <a:r>
              <a:rPr lang="en-US" altLang="zh-CN" dirty="0" err="1"/>
              <a:t>str_ptr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get_int</a:t>
            </a:r>
            <a:r>
              <a:rPr lang="en-US" altLang="zh-CN" dirty="0"/>
              <a:t>(char **</a:t>
            </a:r>
            <a:r>
              <a:rPr lang="en-US" altLang="zh-CN" dirty="0" err="1"/>
              <a:t>str_ptr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/>
              <a:t>namespace sight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 err="1"/>
              <a:t>AngleDeg</a:t>
            </a:r>
            <a:r>
              <a:rPr lang="en-US" altLang="zh-CN" dirty="0"/>
              <a:t> </a:t>
            </a:r>
            <a:r>
              <a:rPr lang="en-US" altLang="zh-CN" dirty="0" err="1"/>
              <a:t>ViewAngle</a:t>
            </a:r>
            <a:r>
              <a:rPr lang="en-US" altLang="zh-CN" dirty="0"/>
              <a:t>(</a:t>
            </a:r>
            <a:r>
              <a:rPr lang="en-US" altLang="zh-CN" dirty="0" err="1"/>
              <a:t>ViewWidth</a:t>
            </a:r>
            <a:r>
              <a:rPr lang="en-US" altLang="zh-CN" dirty="0"/>
              <a:t> </a:t>
            </a:r>
            <a:r>
              <a:rPr lang="en-US" altLang="zh-CN" dirty="0" err="1"/>
              <a:t>view_width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7353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</a:t>
            </a:r>
            <a:r>
              <a:rPr lang="zh-CN" altLang="en-US" dirty="0" smtClean="0"/>
              <a:t>一，只</a:t>
            </a:r>
            <a:r>
              <a:rPr lang="zh-CN" altLang="en-US" dirty="0"/>
              <a:t>在必要的时候通过域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::</a:t>
            </a:r>
            <a:r>
              <a:rPr lang="zh-CN" altLang="en-US" dirty="0" smtClean="0"/>
              <a:t>引用</a:t>
            </a:r>
            <a:r>
              <a:rPr lang="zh-CN" altLang="en-US" dirty="0"/>
              <a:t>指定</a:t>
            </a:r>
            <a:r>
              <a:rPr lang="zh-CN" altLang="en-US" dirty="0" smtClean="0"/>
              <a:t>命名空间</a:t>
            </a:r>
            <a:r>
              <a:rPr lang="zh-CN" altLang="en-US" dirty="0"/>
              <a:t>内的标识符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parser::</a:t>
            </a:r>
            <a:r>
              <a:rPr lang="en-US" altLang="zh-CN" dirty="0" err="1" smtClean="0"/>
              <a:t>get_double</a:t>
            </a:r>
            <a:r>
              <a:rPr lang="en-US" altLang="zh-CN" dirty="0" smtClean="0"/>
              <a:t>(……);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&lt;&lt;……</a:t>
            </a:r>
          </a:p>
          <a:p>
            <a:r>
              <a:rPr lang="zh-CN" altLang="en-US" dirty="0" smtClean="0"/>
              <a:t>方式二，把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命名</a:t>
            </a:r>
            <a:r>
              <a:rPr lang="zh-CN" altLang="en-US" dirty="0"/>
              <a:t>空间中的全部标识符都引入到</a:t>
            </a:r>
            <a:r>
              <a:rPr lang="zh-CN" altLang="en-US" dirty="0" smtClean="0"/>
              <a:t>当前</a:t>
            </a:r>
            <a:r>
              <a:rPr lang="zh-CN" altLang="en-US" dirty="0"/>
              <a:t>编译单元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namespace parser;</a:t>
            </a:r>
            <a:br>
              <a:rPr lang="en-US" altLang="zh-CN" dirty="0" smtClean="0"/>
            </a:br>
            <a:r>
              <a:rPr lang="en-US" altLang="zh-CN" dirty="0" err="1" smtClean="0"/>
              <a:t>get_double</a:t>
            </a:r>
            <a:r>
              <a:rPr lang="en-US" altLang="zh-CN" dirty="0" smtClean="0"/>
              <a:t>(……);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4503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当声明命名空间时的名称为空时，则该命名空间为匿名命名空间</a:t>
            </a:r>
            <a:r>
              <a:rPr lang="en-US" altLang="zh-CN" dirty="0"/>
              <a:t>(unnamed namespace)</a:t>
            </a:r>
            <a:r>
              <a:rPr lang="zh-CN" altLang="en-US" dirty="0"/>
              <a:t>。匿名的空间是</a:t>
            </a:r>
            <a:r>
              <a:rPr lang="en-US" altLang="zh-CN" dirty="0"/>
              <a:t>C++</a:t>
            </a:r>
            <a:r>
              <a:rPr lang="zh-CN" altLang="en-US" dirty="0" smtClean="0"/>
              <a:t>用于定义</a:t>
            </a:r>
            <a:r>
              <a:rPr lang="zh-CN" altLang="en-US" dirty="0"/>
              <a:t>作用域为本编译</a:t>
            </a:r>
            <a:r>
              <a:rPr lang="zh-CN" altLang="en-US" dirty="0" smtClean="0"/>
              <a:t>单元的函数或变量</a:t>
            </a:r>
            <a:r>
              <a:rPr lang="zh-CN" altLang="en-US" dirty="0"/>
              <a:t>的一种新</a:t>
            </a:r>
            <a:r>
              <a:rPr lang="zh-CN" altLang="en-US" dirty="0" smtClean="0"/>
              <a:t>的方式。</a:t>
            </a:r>
            <a:r>
              <a:rPr lang="zh-CN" altLang="en-US" dirty="0"/>
              <a:t>由于匿名命名空间没有命名空间的名字，所以也无法在其它的编译单元内通过</a:t>
            </a:r>
            <a:r>
              <a:rPr lang="en-US" altLang="zh-CN" dirty="0"/>
              <a:t>extern</a:t>
            </a:r>
            <a:r>
              <a:rPr lang="zh-CN" altLang="en-US" dirty="0"/>
              <a:t>声明该</a:t>
            </a:r>
            <a:r>
              <a:rPr lang="zh-CN" altLang="en-US" dirty="0" smtClean="0"/>
              <a:t>变量或函数，</a:t>
            </a:r>
            <a:r>
              <a:rPr lang="zh-CN" altLang="en-US" dirty="0"/>
              <a:t>于是该变量自然也只在本编译单元内</a:t>
            </a:r>
            <a:r>
              <a:rPr lang="zh-CN" altLang="en-US" dirty="0" smtClean="0"/>
              <a:t>可见。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6462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namespace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ret = </a:t>
            </a:r>
            <a:r>
              <a:rPr lang="en-US" altLang="zh-CN" dirty="0" err="1"/>
              <a:t>BehaviorExecutable</a:t>
            </a:r>
            <a:r>
              <a:rPr lang="en-US" altLang="zh-CN" dirty="0"/>
              <a:t>::</a:t>
            </a:r>
            <a:r>
              <a:rPr lang="en-US" altLang="zh-CN" dirty="0" err="1"/>
              <a:t>AutoRegister</a:t>
            </a:r>
            <a:r>
              <a:rPr lang="en-US" altLang="zh-CN" dirty="0"/>
              <a:t>&lt;</a:t>
            </a:r>
            <a:r>
              <a:rPr lang="en-US" altLang="zh-CN" dirty="0" err="1"/>
              <a:t>BehaviorDribbleExecuter</a:t>
            </a:r>
            <a:r>
              <a:rPr lang="en-US" altLang="zh-CN" dirty="0" smtClean="0"/>
              <a:t>&gt;();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3098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* -&gt; string</a:t>
            </a:r>
          </a:p>
          <a:p>
            <a:r>
              <a:rPr lang="en-US" altLang="zh-CN" dirty="0"/>
              <a:t>#include &lt;string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string 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8670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s;	//</a:t>
            </a:r>
            <a:r>
              <a:rPr lang="zh-CN" altLang="en-US" dirty="0"/>
              <a:t>生成一个空字符串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	//</a:t>
            </a:r>
            <a:r>
              <a:rPr lang="zh-CN" altLang="en-US" dirty="0"/>
              <a:t>拷贝构造函数 生成</a:t>
            </a:r>
            <a:r>
              <a:rPr lang="en-US" altLang="zh-CN" dirty="0" err="1"/>
              <a:t>str</a:t>
            </a:r>
            <a:r>
              <a:rPr lang="zh-CN" altLang="en-US" dirty="0"/>
              <a:t>的</a:t>
            </a:r>
            <a:r>
              <a:rPr lang="zh-CN" altLang="en-US" dirty="0" smtClean="0"/>
              <a:t>复制品</a:t>
            </a:r>
            <a:endParaRPr lang="en-US" altLang="zh-CN" dirty="0" smtClean="0"/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)	//</a:t>
            </a:r>
            <a:r>
              <a:rPr lang="zh-CN" altLang="en-US" dirty="0"/>
              <a:t>将字符串</a:t>
            </a:r>
            <a:r>
              <a:rPr lang="en-US" altLang="zh-CN" dirty="0" err="1"/>
              <a:t>str</a:t>
            </a:r>
            <a:r>
              <a:rPr lang="zh-CN" altLang="en-US" dirty="0"/>
              <a:t>内“始于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idx</a:t>
            </a:r>
            <a:r>
              <a:rPr lang="zh-CN" altLang="en-US" dirty="0" smtClean="0"/>
              <a:t>”的</a:t>
            </a:r>
            <a:r>
              <a:rPr lang="zh-CN" altLang="en-US" dirty="0"/>
              <a:t>部分当作字符串的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s(</a:t>
            </a:r>
            <a:r>
              <a:rPr lang="en-US" altLang="zh-CN" dirty="0" err="1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	//</a:t>
            </a:r>
            <a:r>
              <a:rPr lang="zh-CN" altLang="en-US" dirty="0"/>
              <a:t>将字符串</a:t>
            </a:r>
            <a:r>
              <a:rPr lang="en-US" altLang="zh-CN" dirty="0" err="1"/>
              <a:t>str</a:t>
            </a:r>
            <a:r>
              <a:rPr lang="zh-CN" altLang="en-US" dirty="0"/>
              <a:t>内“始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idx</a:t>
            </a:r>
            <a:r>
              <a:rPr lang="zh-CN" altLang="en-US" dirty="0"/>
              <a:t>且长度</a:t>
            </a:r>
            <a:r>
              <a:rPr lang="zh-CN" altLang="en-US" dirty="0" smtClean="0"/>
              <a:t>顶多</a:t>
            </a:r>
            <a:r>
              <a:rPr lang="en-US" altLang="zh-CN" dirty="0" err="1" smtClean="0"/>
              <a:t>len</a:t>
            </a:r>
            <a:r>
              <a:rPr lang="zh-CN" altLang="en-US" dirty="0"/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部分作为字符串的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asdf</a:t>
            </a:r>
            <a:r>
              <a:rPr lang="en-US" altLang="zh-CN" dirty="0" smtClean="0"/>
              <a:t>”) 	//</a:t>
            </a:r>
            <a:r>
              <a:rPr lang="zh-CN" altLang="en-US" dirty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zh-CN" altLang="en-US" dirty="0"/>
              <a:t>作为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	//</a:t>
            </a:r>
            <a:r>
              <a:rPr lang="zh-CN" altLang="en-US" dirty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en-US" altLang="zh-CN" dirty="0" err="1" smtClean="0"/>
              <a:t>c_str</a:t>
            </a:r>
            <a:r>
              <a:rPr lang="zh-CN" altLang="en-US" dirty="0" smtClean="0"/>
              <a:t>的前</a:t>
            </a:r>
            <a:r>
              <a:rPr lang="en-US" altLang="zh-CN" dirty="0" err="1" smtClean="0"/>
              <a:t>len</a:t>
            </a:r>
            <a:r>
              <a:rPr lang="zh-CN" altLang="en-US" dirty="0"/>
              <a:t>个字符作为字符串</a:t>
            </a:r>
            <a:r>
              <a:rPr lang="en-US" altLang="zh-CN" dirty="0"/>
              <a:t>s</a:t>
            </a:r>
            <a:r>
              <a:rPr lang="zh-CN" altLang="en-US" dirty="0"/>
              <a:t>的初值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string s(n, c)	//</a:t>
            </a:r>
            <a:r>
              <a:rPr lang="zh-CN" altLang="en-US" dirty="0"/>
              <a:t>生成一个字符串，包含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/>
              <a:t>c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string s(begin, end)	//</a:t>
            </a:r>
            <a:r>
              <a:rPr lang="zh-CN" altLang="en-US" dirty="0"/>
              <a:t>以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[begin, end)</a:t>
            </a:r>
            <a:r>
              <a:rPr lang="zh-CN" altLang="en-US" dirty="0"/>
              <a:t>内的字符作为字符串</a:t>
            </a:r>
            <a:r>
              <a:rPr lang="en-US" altLang="zh-CN" dirty="0"/>
              <a:t>s</a:t>
            </a:r>
            <a:r>
              <a:rPr lang="zh-CN" altLang="en-US" dirty="0"/>
              <a:t>的初值</a:t>
            </a:r>
          </a:p>
        </p:txBody>
      </p:sp>
    </p:spTree>
    <p:extLst>
      <p:ext uri="{BB962C8B-B14F-4D97-AF65-F5344CB8AC3E}">
        <p14:creationId xmlns:p14="http://schemas.microsoft.com/office/powerpoint/2010/main" val="27562651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2559</Words>
  <Application>Microsoft Office PowerPoint</Application>
  <PresentationFormat>全屏显示(4:3)</PresentationFormat>
  <Paragraphs>221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培训</vt:lpstr>
      <vt:lpstr>C++</vt:lpstr>
      <vt:lpstr>C++标签</vt:lpstr>
      <vt:lpstr>命名空间</vt:lpstr>
      <vt:lpstr>命名空间</vt:lpstr>
      <vt:lpstr>命名空间</vt:lpstr>
      <vt:lpstr>命名空间</vt:lpstr>
      <vt:lpstr>命名空间</vt:lpstr>
      <vt:lpstr>string</vt:lpstr>
      <vt:lpstr>string</vt:lpstr>
      <vt:lpstr>string</vt:lpstr>
      <vt:lpstr>string</vt:lpstr>
      <vt:lpstr>string</vt:lpstr>
      <vt:lpstr>流输入输出</vt:lpstr>
      <vt:lpstr>模板与泛型编程</vt:lpstr>
      <vt:lpstr>模板</vt:lpstr>
      <vt:lpstr>模板</vt:lpstr>
      <vt:lpstr>模板</vt:lpstr>
      <vt:lpstr>模板</vt:lpstr>
      <vt:lpstr>模板</vt:lpstr>
      <vt:lpstr>标准模板库</vt:lpstr>
      <vt:lpstr>vector</vt:lpstr>
      <vt:lpstr>list</vt:lpstr>
      <vt:lpstr>迭代器</vt:lpstr>
      <vt:lpstr>迭代器</vt:lpstr>
      <vt:lpstr>sort</vt:lpstr>
      <vt:lpstr>补充</vt:lpstr>
      <vt:lpstr>Q&amp;A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2012-07-09T06:37:04Z</dcterms:created>
  <dcterms:modified xsi:type="dcterms:W3CDTF">2012-07-12T01:14:56Z</dcterms:modified>
</cp:coreProperties>
</file>