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753600" cy="7315200"/>
  <p:notesSz cx="97536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908292"/>
            <a:ext cx="9753600" cy="407034"/>
          </a:xfrm>
          <a:custGeom>
            <a:avLst/>
            <a:gdLst/>
            <a:ahLst/>
            <a:cxnLst/>
            <a:rect l="l" t="t" r="r" b="b"/>
            <a:pathLst>
              <a:path w="9753600" h="407034">
                <a:moveTo>
                  <a:pt x="9753587" y="1524"/>
                </a:moveTo>
                <a:lnTo>
                  <a:pt x="4876800" y="1524"/>
                </a:lnTo>
                <a:lnTo>
                  <a:pt x="4876800" y="0"/>
                </a:lnTo>
                <a:lnTo>
                  <a:pt x="0" y="0"/>
                </a:lnTo>
                <a:lnTo>
                  <a:pt x="0" y="406908"/>
                </a:lnTo>
                <a:lnTo>
                  <a:pt x="4876800" y="406908"/>
                </a:lnTo>
                <a:lnTo>
                  <a:pt x="9753587" y="406908"/>
                </a:lnTo>
                <a:lnTo>
                  <a:pt x="9753587" y="1524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041" y="103073"/>
            <a:ext cx="8869045" cy="745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4396" y="1153413"/>
            <a:ext cx="5372734" cy="481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7741" y="6967677"/>
            <a:ext cx="4527550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17185" y="6974687"/>
            <a:ext cx="2971673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464293" y="6974687"/>
            <a:ext cx="288290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eexplore.ieee.org/author/37089452722" TargetMode="External"/><Relationship Id="rId3" Type="http://schemas.openxmlformats.org/officeDocument/2006/relationships/hyperlink" Target="https://ieeexplore.ieee.org/author/37089453284" TargetMode="External"/><Relationship Id="rId4" Type="http://schemas.openxmlformats.org/officeDocument/2006/relationships/hyperlink" Target="https://ieeexplore.ieee.org/author/37086256140" TargetMode="External"/><Relationship Id="rId5" Type="http://schemas.openxmlformats.org/officeDocument/2006/relationships/hyperlink" Target="https://ieeexplore.ieee.org/author/37892224000" TargetMode="External"/><Relationship Id="rId6" Type="http://schemas.openxmlformats.org/officeDocument/2006/relationships/hyperlink" Target="https://ieeexplore.ieee.org/author/38273595900" TargetMode="External"/><Relationship Id="rId7" Type="http://schemas.openxmlformats.org/officeDocument/2006/relationships/hyperlink" Target="https://ieeexplore.ieee.org/author/38302588500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753600" cy="4936490"/>
            <a:chOff x="0" y="0"/>
            <a:chExt cx="9753600" cy="49364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" y="0"/>
              <a:ext cx="9753520" cy="188391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37047" y="1879092"/>
              <a:ext cx="4417060" cy="2796540"/>
            </a:xfrm>
            <a:custGeom>
              <a:avLst/>
              <a:gdLst/>
              <a:ahLst/>
              <a:cxnLst/>
              <a:rect l="l" t="t" r="r" b="b"/>
              <a:pathLst>
                <a:path w="4417060" h="2796540">
                  <a:moveTo>
                    <a:pt x="4416552" y="0"/>
                  </a:moveTo>
                  <a:lnTo>
                    <a:pt x="0" y="0"/>
                  </a:lnTo>
                  <a:lnTo>
                    <a:pt x="1398524" y="1398270"/>
                  </a:lnTo>
                  <a:lnTo>
                    <a:pt x="0" y="2796540"/>
                  </a:lnTo>
                  <a:lnTo>
                    <a:pt x="4416552" y="2796540"/>
                  </a:lnTo>
                  <a:lnTo>
                    <a:pt x="4416552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618487"/>
              <a:ext cx="6140450" cy="3317875"/>
            </a:xfrm>
            <a:custGeom>
              <a:avLst/>
              <a:gdLst/>
              <a:ahLst/>
              <a:cxnLst/>
              <a:rect l="l" t="t" r="r" b="b"/>
              <a:pathLst>
                <a:path w="6140450" h="3317875">
                  <a:moveTo>
                    <a:pt x="6140196" y="1655318"/>
                  </a:moveTo>
                  <a:lnTo>
                    <a:pt x="6138799" y="1651889"/>
                  </a:lnTo>
                  <a:lnTo>
                    <a:pt x="6136119" y="1649222"/>
                  </a:lnTo>
                  <a:lnTo>
                    <a:pt x="6126607" y="1639760"/>
                  </a:lnTo>
                  <a:lnTo>
                    <a:pt x="6126607" y="1658874"/>
                  </a:lnTo>
                  <a:lnTo>
                    <a:pt x="6117209" y="1668526"/>
                  </a:lnTo>
                  <a:lnTo>
                    <a:pt x="6116612" y="1667941"/>
                  </a:lnTo>
                  <a:lnTo>
                    <a:pt x="6126162" y="1658429"/>
                  </a:lnTo>
                  <a:lnTo>
                    <a:pt x="6126607" y="1658874"/>
                  </a:lnTo>
                  <a:lnTo>
                    <a:pt x="6126607" y="1639760"/>
                  </a:lnTo>
                  <a:lnTo>
                    <a:pt x="4483989" y="3937"/>
                  </a:lnTo>
                  <a:lnTo>
                    <a:pt x="4481576" y="1397"/>
                  </a:lnTo>
                  <a:lnTo>
                    <a:pt x="4478147" y="0"/>
                  </a:lnTo>
                  <a:lnTo>
                    <a:pt x="4474464" y="0"/>
                  </a:lnTo>
                  <a:lnTo>
                    <a:pt x="4474464" y="3304032"/>
                  </a:lnTo>
                  <a:lnTo>
                    <a:pt x="4474464" y="3304286"/>
                  </a:lnTo>
                  <a:lnTo>
                    <a:pt x="4474210" y="3304032"/>
                  </a:lnTo>
                  <a:lnTo>
                    <a:pt x="4474464" y="3304032"/>
                  </a:lnTo>
                  <a:lnTo>
                    <a:pt x="447446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3462"/>
                  </a:lnTo>
                  <a:lnTo>
                    <a:pt x="0" y="27051"/>
                  </a:lnTo>
                  <a:lnTo>
                    <a:pt x="0" y="3290697"/>
                  </a:lnTo>
                  <a:lnTo>
                    <a:pt x="0" y="3304032"/>
                  </a:lnTo>
                  <a:lnTo>
                    <a:pt x="13335" y="3304032"/>
                  </a:lnTo>
                  <a:lnTo>
                    <a:pt x="13335" y="3304286"/>
                  </a:lnTo>
                  <a:lnTo>
                    <a:pt x="0" y="3304286"/>
                  </a:lnTo>
                  <a:lnTo>
                    <a:pt x="0" y="3317748"/>
                  </a:lnTo>
                  <a:lnTo>
                    <a:pt x="4478147" y="3317748"/>
                  </a:lnTo>
                  <a:lnTo>
                    <a:pt x="4481576" y="3316478"/>
                  </a:lnTo>
                  <a:lnTo>
                    <a:pt x="4484116" y="3313811"/>
                  </a:lnTo>
                  <a:lnTo>
                    <a:pt x="6136119" y="1668526"/>
                  </a:lnTo>
                  <a:lnTo>
                    <a:pt x="6138799" y="1665859"/>
                  </a:lnTo>
                  <a:lnTo>
                    <a:pt x="6140196" y="1662430"/>
                  </a:lnTo>
                  <a:lnTo>
                    <a:pt x="6140196" y="1655318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053083"/>
              <a:ext cx="4267200" cy="1148080"/>
            </a:xfrm>
            <a:custGeom>
              <a:avLst/>
              <a:gdLst/>
              <a:ahLst/>
              <a:cxnLst/>
              <a:rect l="l" t="t" r="r" b="b"/>
              <a:pathLst>
                <a:path w="4267200" h="1148080">
                  <a:moveTo>
                    <a:pt x="3693414" y="0"/>
                  </a:moveTo>
                  <a:lnTo>
                    <a:pt x="0" y="0"/>
                  </a:lnTo>
                  <a:lnTo>
                    <a:pt x="0" y="1147571"/>
                  </a:lnTo>
                  <a:lnTo>
                    <a:pt x="3693414" y="1147571"/>
                  </a:lnTo>
                  <a:lnTo>
                    <a:pt x="4267200" y="573786"/>
                  </a:lnTo>
                  <a:lnTo>
                    <a:pt x="3693414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68325" y="5144261"/>
            <a:ext cx="4523740" cy="2002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65" b="1">
                <a:latin typeface="Trebuchet MS"/>
                <a:cs typeface="Trebuchet MS"/>
              </a:rPr>
              <a:t>Register</a:t>
            </a:r>
            <a:r>
              <a:rPr dirty="0" sz="2100" spc="-145" b="1">
                <a:latin typeface="Trebuchet MS"/>
                <a:cs typeface="Trebuchet MS"/>
              </a:rPr>
              <a:t> </a:t>
            </a:r>
            <a:r>
              <a:rPr dirty="0" sz="2100" spc="-135" b="1">
                <a:latin typeface="Trebuchet MS"/>
                <a:cs typeface="Trebuchet MS"/>
              </a:rPr>
              <a:t>Number:</a:t>
            </a:r>
            <a:r>
              <a:rPr dirty="0" sz="2100" spc="-120" b="1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220701263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-140" b="1">
                <a:latin typeface="Trebuchet MS"/>
                <a:cs typeface="Trebuchet MS"/>
              </a:rPr>
              <a:t>Name:</a:t>
            </a:r>
            <a:r>
              <a:rPr dirty="0" sz="2100" spc="-114" b="1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Shanthosh</a:t>
            </a:r>
            <a:r>
              <a:rPr dirty="0" sz="2100" spc="-19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3200"/>
              </a:lnSpc>
              <a:spcBef>
                <a:spcPts val="5"/>
              </a:spcBef>
            </a:pPr>
            <a:r>
              <a:rPr dirty="0" sz="2100" spc="-130" b="1">
                <a:latin typeface="Trebuchet MS"/>
                <a:cs typeface="Trebuchet MS"/>
              </a:rPr>
              <a:t>Guide</a:t>
            </a:r>
            <a:r>
              <a:rPr dirty="0" sz="2100" spc="-165" b="1">
                <a:latin typeface="Trebuchet MS"/>
                <a:cs typeface="Trebuchet MS"/>
              </a:rPr>
              <a:t> </a:t>
            </a:r>
            <a:r>
              <a:rPr dirty="0" sz="2100" spc="-140" b="1">
                <a:latin typeface="Trebuchet MS"/>
                <a:cs typeface="Trebuchet MS"/>
              </a:rPr>
              <a:t>Name:</a:t>
            </a:r>
            <a:r>
              <a:rPr dirty="0" sz="2100" spc="-145" b="1">
                <a:latin typeface="Trebuchet MS"/>
                <a:cs typeface="Trebuchet MS"/>
              </a:rPr>
              <a:t> </a:t>
            </a:r>
            <a:r>
              <a:rPr dirty="0" sz="2100" spc="-155">
                <a:latin typeface="Trebuchet MS"/>
                <a:cs typeface="Trebuchet MS"/>
              </a:rPr>
              <a:t>Dr.</a:t>
            </a:r>
            <a:r>
              <a:rPr dirty="0" sz="2100" spc="-185"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dirty="0" sz="2100" spc="-204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3C3C3C"/>
                </a:solidFill>
                <a:latin typeface="Trebuchet MS"/>
                <a:cs typeface="Trebuchet MS"/>
              </a:rPr>
              <a:t>Duraimurugan </a:t>
            </a:r>
            <a:r>
              <a:rPr dirty="0" sz="2100" spc="-70" b="1">
                <a:latin typeface="Trebuchet MS"/>
                <a:cs typeface="Trebuchet MS"/>
              </a:rPr>
              <a:t>Designation</a:t>
            </a:r>
            <a:r>
              <a:rPr dirty="0" sz="2100" spc="-165" b="1">
                <a:latin typeface="Trebuchet MS"/>
                <a:cs typeface="Trebuchet MS"/>
              </a:rPr>
              <a:t> </a:t>
            </a:r>
            <a:r>
              <a:rPr dirty="0" sz="2100" spc="-100" b="1">
                <a:latin typeface="Trebuchet MS"/>
                <a:cs typeface="Trebuchet MS"/>
              </a:rPr>
              <a:t>and</a:t>
            </a:r>
            <a:r>
              <a:rPr dirty="0" sz="2100" spc="-135" b="1">
                <a:latin typeface="Trebuchet MS"/>
                <a:cs typeface="Trebuchet MS"/>
              </a:rPr>
              <a:t> </a:t>
            </a:r>
            <a:r>
              <a:rPr dirty="0" sz="2100" spc="-114" b="1">
                <a:latin typeface="Trebuchet MS"/>
                <a:cs typeface="Trebuchet MS"/>
              </a:rPr>
              <a:t>Department:</a:t>
            </a:r>
            <a:r>
              <a:rPr dirty="0" sz="2100" spc="-105" b="1"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3C3C3C"/>
                </a:solidFill>
                <a:latin typeface="Trebuchet MS"/>
                <a:cs typeface="Trebuchet MS"/>
              </a:rPr>
              <a:t>Associate Professor</a:t>
            </a:r>
            <a:r>
              <a:rPr dirty="0" sz="2100" spc="-21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100" spc="-75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dirty="0" sz="2100" spc="-18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100" spc="-65">
                <a:solidFill>
                  <a:srgbClr val="3C3C3C"/>
                </a:solidFill>
                <a:latin typeface="Trebuchet MS"/>
                <a:cs typeface="Trebuchet MS"/>
              </a:rPr>
              <a:t>Computer</a:t>
            </a:r>
            <a:r>
              <a:rPr dirty="0" sz="2100" spc="-21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100" spc="-45">
                <a:solidFill>
                  <a:srgbClr val="3C3C3C"/>
                </a:solidFill>
                <a:latin typeface="Trebuchet MS"/>
                <a:cs typeface="Trebuchet MS"/>
              </a:rPr>
              <a:t>Science</a:t>
            </a:r>
            <a:r>
              <a:rPr dirty="0" sz="2100" spc="-204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3C3C3C"/>
                </a:solidFill>
                <a:latin typeface="Trebuchet MS"/>
                <a:cs typeface="Trebuchet MS"/>
              </a:rPr>
              <a:t>and </a:t>
            </a:r>
            <a:r>
              <a:rPr dirty="0" sz="2100" spc="-10">
                <a:solidFill>
                  <a:srgbClr val="3C3C3C"/>
                </a:solidFill>
                <a:latin typeface="Trebuchet MS"/>
                <a:cs typeface="Trebuchet MS"/>
              </a:rPr>
              <a:t>Engineering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8325" y="1150696"/>
            <a:ext cx="3889375" cy="3449954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ctr" marL="704850" marR="1351915" indent="-1270">
              <a:lnSpc>
                <a:spcPct val="103200"/>
              </a:lnSpc>
              <a:spcBef>
                <a:spcPts val="55"/>
              </a:spcBef>
            </a:pP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dirty="0" sz="21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35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100" spc="-90" b="1">
                <a:solidFill>
                  <a:srgbClr val="FFFFFF"/>
                </a:solidFill>
                <a:latin typeface="Trebuchet MS"/>
                <a:cs typeface="Trebuchet MS"/>
              </a:rPr>
              <a:t>Robotic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65" b="1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2100" spc="-10" b="1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99600"/>
              </a:lnSpc>
              <a:spcBef>
                <a:spcPts val="910"/>
              </a:spcBef>
            </a:pPr>
            <a:r>
              <a:rPr dirty="0" sz="5100" spc="-280" b="1">
                <a:solidFill>
                  <a:srgbClr val="FFFFFF"/>
                </a:solidFill>
                <a:latin typeface="Trebuchet MS"/>
                <a:cs typeface="Trebuchet MS"/>
              </a:rPr>
              <a:t>Automated </a:t>
            </a:r>
            <a:r>
              <a:rPr dirty="0" sz="5100" spc="-295" b="1">
                <a:solidFill>
                  <a:srgbClr val="FFFFFF"/>
                </a:solidFill>
                <a:latin typeface="Trebuchet MS"/>
                <a:cs typeface="Trebuchet MS"/>
              </a:rPr>
              <a:t>Resume </a:t>
            </a:r>
            <a:r>
              <a:rPr dirty="0" sz="5100" spc="-300" b="1">
                <a:solidFill>
                  <a:srgbClr val="FFFFFF"/>
                </a:solidFill>
                <a:latin typeface="Trebuchet MS"/>
                <a:cs typeface="Trebuchet MS"/>
              </a:rPr>
              <a:t>Generator</a:t>
            </a:r>
            <a:r>
              <a:rPr dirty="0" sz="5100" spc="-4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100" spc="-95" b="1">
                <a:solidFill>
                  <a:srgbClr val="FFFFFF"/>
                </a:solidFill>
                <a:latin typeface="Trebuchet MS"/>
                <a:cs typeface="Trebuchet MS"/>
              </a:rPr>
              <a:t>Bot</a:t>
            </a:r>
            <a:endParaRPr sz="51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962144" y="1630679"/>
            <a:ext cx="4560570" cy="4648835"/>
            <a:chOff x="4962144" y="1630679"/>
            <a:chExt cx="4560570" cy="4648835"/>
          </a:xfrm>
        </p:grpSpPr>
        <p:sp>
          <p:nvSpPr>
            <p:cNvPr id="10" name="object 10" descr=""/>
            <p:cNvSpPr/>
            <p:nvPr/>
          </p:nvSpPr>
          <p:spPr>
            <a:xfrm>
              <a:off x="4962144" y="1630679"/>
              <a:ext cx="1784985" cy="3291840"/>
            </a:xfrm>
            <a:custGeom>
              <a:avLst/>
              <a:gdLst/>
              <a:ahLst/>
              <a:cxnLst/>
              <a:rect l="l" t="t" r="r" b="b"/>
              <a:pathLst>
                <a:path w="1784984" h="3291840">
                  <a:moveTo>
                    <a:pt x="137921" y="0"/>
                  </a:moveTo>
                  <a:lnTo>
                    <a:pt x="0" y="0"/>
                  </a:lnTo>
                  <a:lnTo>
                    <a:pt x="1646681" y="1645920"/>
                  </a:lnTo>
                  <a:lnTo>
                    <a:pt x="0" y="3291840"/>
                  </a:lnTo>
                  <a:lnTo>
                    <a:pt x="137921" y="3291840"/>
                  </a:lnTo>
                  <a:lnTo>
                    <a:pt x="1784603" y="1645920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A0A6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3236" y="4738115"/>
              <a:ext cx="1919192" cy="1541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908291"/>
            <a:ext cx="4876800" cy="407034"/>
          </a:xfrm>
          <a:custGeom>
            <a:avLst/>
            <a:gdLst/>
            <a:ahLst/>
            <a:cxnLst/>
            <a:rect l="l" t="t" r="r" b="b"/>
            <a:pathLst>
              <a:path w="4876800" h="407034">
                <a:moveTo>
                  <a:pt x="4876800" y="0"/>
                </a:moveTo>
                <a:lnTo>
                  <a:pt x="0" y="0"/>
                </a:lnTo>
                <a:lnTo>
                  <a:pt x="0" y="406908"/>
                </a:lnTo>
                <a:lnTo>
                  <a:pt x="4876800" y="406908"/>
                </a:lnTo>
                <a:lnTo>
                  <a:pt x="48768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7741" y="6956856"/>
            <a:ext cx="45275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876800" y="6909816"/>
            <a:ext cx="4876800" cy="405765"/>
          </a:xfrm>
          <a:custGeom>
            <a:avLst/>
            <a:gdLst/>
            <a:ahLst/>
            <a:cxnLst/>
            <a:rect l="l" t="t" r="r" b="b"/>
            <a:pathLst>
              <a:path w="4876800" h="405765">
                <a:moveTo>
                  <a:pt x="4876799" y="0"/>
                </a:moveTo>
                <a:lnTo>
                  <a:pt x="0" y="0"/>
                </a:lnTo>
                <a:lnTo>
                  <a:pt x="0" y="405381"/>
                </a:lnTo>
                <a:lnTo>
                  <a:pt x="4876799" y="405381"/>
                </a:lnTo>
                <a:lnTo>
                  <a:pt x="4876799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73446" y="6836765"/>
            <a:ext cx="293052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Rajalakshmi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1700">
              <a:latin typeface="Trebuchet MS"/>
              <a:cs typeface="Trebuchet MS"/>
            </a:endParaRPr>
          </a:p>
          <a:p>
            <a:pPr marL="2193290">
              <a:lnSpc>
                <a:spcPts val="2020"/>
              </a:lnSpc>
            </a:pP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41" y="103073"/>
            <a:ext cx="3820795" cy="7410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Process</a:t>
            </a:r>
            <a:r>
              <a:rPr dirty="0" spc="-465"/>
              <a:t> </a:t>
            </a:r>
            <a:r>
              <a:rPr dirty="0" spc="-10"/>
              <a:t>Design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6633" y="880389"/>
            <a:ext cx="8972550" cy="5803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marR="208279" indent="-165100">
              <a:lnSpc>
                <a:spcPct val="114399"/>
              </a:lnSpc>
              <a:spcBef>
                <a:spcPts val="90"/>
              </a:spcBef>
              <a:buFont typeface="Arial"/>
              <a:buChar char="•"/>
              <a:tabLst>
                <a:tab pos="177165" algn="l"/>
              </a:tabLst>
            </a:pPr>
            <a:r>
              <a:rPr dirty="0" sz="2550" spc="-20">
                <a:latin typeface="Trebuchet MS"/>
                <a:cs typeface="Trebuchet MS"/>
              </a:rPr>
              <a:t>Main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Process: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135">
                <a:latin typeface="Trebuchet MS"/>
                <a:cs typeface="Trebuchet MS"/>
              </a:rPr>
              <a:t>The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automated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resume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generation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process </a:t>
            </a:r>
            <a:r>
              <a:rPr dirty="0" sz="2550" spc="-80">
                <a:latin typeface="Trebuchet MS"/>
                <a:cs typeface="Trebuchet MS"/>
              </a:rPr>
              <a:t>streamlines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crafting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resumes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40">
                <a:latin typeface="Trebuchet MS"/>
                <a:cs typeface="Trebuchet MS"/>
              </a:rPr>
              <a:t>by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integrating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user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75">
                <a:latin typeface="Trebuchet MS"/>
                <a:cs typeface="Trebuchet MS"/>
              </a:rPr>
              <a:t>data,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such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as </a:t>
            </a:r>
            <a:r>
              <a:rPr dirty="0" sz="2550" spc="-80">
                <a:latin typeface="Trebuchet MS"/>
                <a:cs typeface="Trebuchet MS"/>
              </a:rPr>
              <a:t>personal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35">
                <a:latin typeface="Trebuchet MS"/>
                <a:cs typeface="Trebuchet MS"/>
              </a:rPr>
              <a:t>details,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25">
                <a:latin typeface="Trebuchet MS"/>
                <a:cs typeface="Trebuchet MS"/>
              </a:rPr>
              <a:t>education,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work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45">
                <a:latin typeface="Trebuchet MS"/>
                <a:cs typeface="Trebuchet MS"/>
              </a:rPr>
              <a:t>experience,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into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pre- </a:t>
            </a:r>
            <a:r>
              <a:rPr dirty="0" sz="2550" spc="-110">
                <a:latin typeface="Trebuchet MS"/>
                <a:cs typeface="Trebuchet MS"/>
              </a:rPr>
              <a:t>defined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35">
                <a:latin typeface="Trebuchet MS"/>
                <a:cs typeface="Trebuchet MS"/>
              </a:rPr>
              <a:t>templates.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45">
                <a:latin typeface="Trebuchet MS"/>
                <a:cs typeface="Trebuchet MS"/>
              </a:rPr>
              <a:t>It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35">
                <a:latin typeface="Trebuchet MS"/>
                <a:cs typeface="Trebuchet MS"/>
              </a:rPr>
              <a:t>ensures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ATS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compliance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40">
                <a:latin typeface="Trebuchet MS"/>
                <a:cs typeface="Trebuchet MS"/>
              </a:rPr>
              <a:t>by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structuring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the </a:t>
            </a:r>
            <a:r>
              <a:rPr dirty="0" sz="2550" spc="-105">
                <a:latin typeface="Trebuchet MS"/>
                <a:cs typeface="Trebuchet MS"/>
              </a:rPr>
              <a:t>data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professionally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optimizing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formatting.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This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process </a:t>
            </a:r>
            <a:r>
              <a:rPr dirty="0" sz="2550" spc="-105">
                <a:latin typeface="Trebuchet MS"/>
                <a:cs typeface="Trebuchet MS"/>
              </a:rPr>
              <a:t>eliminates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manual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efforts</a:t>
            </a:r>
            <a:r>
              <a:rPr dirty="0" sz="2550" spc="-18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reduces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errors,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60">
                <a:latin typeface="Trebuchet MS"/>
                <a:cs typeface="Trebuchet MS"/>
              </a:rPr>
              <a:t>producing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a </a:t>
            </a:r>
            <a:r>
              <a:rPr dirty="0" sz="2550" spc="-145">
                <a:latin typeface="Trebuchet MS"/>
                <a:cs typeface="Trebuchet MS"/>
              </a:rPr>
              <a:t>tailored,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job-</a:t>
            </a:r>
            <a:r>
              <a:rPr dirty="0" sz="2550" spc="-114">
                <a:latin typeface="Trebuchet MS"/>
                <a:cs typeface="Trebuchet MS"/>
              </a:rPr>
              <a:t>ready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resume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within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seconds.</a:t>
            </a:r>
            <a:endParaRPr sz="2550">
              <a:latin typeface="Trebuchet MS"/>
              <a:cs typeface="Trebuchet MS"/>
            </a:endParaRPr>
          </a:p>
          <a:p>
            <a:pPr marL="177165" marR="50165" indent="-165100">
              <a:lnSpc>
                <a:spcPts val="3500"/>
              </a:lnSpc>
              <a:spcBef>
                <a:spcPts val="180"/>
              </a:spcBef>
              <a:buFont typeface="Arial"/>
              <a:buChar char="•"/>
              <a:tabLst>
                <a:tab pos="177165" algn="l"/>
              </a:tabLst>
            </a:pPr>
            <a:r>
              <a:rPr dirty="0" sz="2550">
                <a:latin typeface="Trebuchet MS"/>
                <a:cs typeface="Trebuchet MS"/>
              </a:rPr>
              <a:t>Sub</a:t>
            </a:r>
            <a:r>
              <a:rPr dirty="0" sz="2550" spc="-165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Process:</a:t>
            </a:r>
            <a:r>
              <a:rPr dirty="0" sz="2550" spc="-180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In</a:t>
            </a:r>
            <a:r>
              <a:rPr dirty="0" sz="2550" spc="-190">
                <a:latin typeface="Trebuchet MS"/>
                <a:cs typeface="Trebuchet MS"/>
              </a:rPr>
              <a:t> </a:t>
            </a:r>
            <a:r>
              <a:rPr dirty="0" sz="2550" spc="-40">
                <a:latin typeface="Trebuchet MS"/>
                <a:cs typeface="Trebuchet MS"/>
              </a:rPr>
              <a:t>this</a:t>
            </a:r>
            <a:r>
              <a:rPr dirty="0" sz="2550" spc="-180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subprocess,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user-</a:t>
            </a:r>
            <a:r>
              <a:rPr dirty="0" sz="2550" spc="-110">
                <a:latin typeface="Trebuchet MS"/>
                <a:cs typeface="Trebuchet MS"/>
              </a:rPr>
              <a:t>provided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information</a:t>
            </a:r>
            <a:r>
              <a:rPr dirty="0" sz="2550" spc="-170">
                <a:latin typeface="Trebuchet MS"/>
                <a:cs typeface="Trebuchet MS"/>
              </a:rPr>
              <a:t> </a:t>
            </a:r>
            <a:r>
              <a:rPr dirty="0" sz="2550" spc="-270">
                <a:latin typeface="Trebuchet MS"/>
                <a:cs typeface="Trebuchet MS"/>
              </a:rPr>
              <a:t>(e.g., </a:t>
            </a:r>
            <a:r>
              <a:rPr dirty="0" sz="2550" spc="-195">
                <a:latin typeface="Trebuchet MS"/>
                <a:cs typeface="Trebuchet MS"/>
              </a:rPr>
              <a:t>name,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25">
                <a:latin typeface="Trebuchet MS"/>
                <a:cs typeface="Trebuchet MS"/>
              </a:rPr>
              <a:t>education,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skills,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work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experience)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is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25">
                <a:latin typeface="Trebuchet MS"/>
                <a:cs typeface="Trebuchet MS"/>
              </a:rPr>
              <a:t>validated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and</a:t>
            </a:r>
            <a:endParaRPr sz="2550">
              <a:latin typeface="Trebuchet MS"/>
              <a:cs typeface="Trebuchet MS"/>
            </a:endParaRPr>
          </a:p>
          <a:p>
            <a:pPr marL="177165" marR="50165">
              <a:lnSpc>
                <a:spcPts val="3490"/>
              </a:lnSpc>
              <a:spcBef>
                <a:spcPts val="15"/>
              </a:spcBef>
            </a:pPr>
            <a:r>
              <a:rPr dirty="0" sz="2550" spc="-140">
                <a:latin typeface="Trebuchet MS"/>
                <a:cs typeface="Trebuchet MS"/>
              </a:rPr>
              <a:t>formatted.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 spc="-135">
                <a:latin typeface="Trebuchet MS"/>
                <a:cs typeface="Trebuchet MS"/>
              </a:rPr>
              <a:t>The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data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is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checked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for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completeness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consistency </a:t>
            </a:r>
            <a:r>
              <a:rPr dirty="0" sz="2550" spc="-85">
                <a:latin typeface="Trebuchet MS"/>
                <a:cs typeface="Trebuchet MS"/>
              </a:rPr>
              <a:t>to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ensure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compatibility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with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the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chosen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60">
                <a:latin typeface="Trebuchet MS"/>
                <a:cs typeface="Trebuchet MS"/>
              </a:rPr>
              <a:t>template.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Missing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or</a:t>
            </a:r>
            <a:endParaRPr sz="2550">
              <a:latin typeface="Trebuchet MS"/>
              <a:cs typeface="Trebuchet MS"/>
            </a:endParaRPr>
          </a:p>
          <a:p>
            <a:pPr marL="177165" marR="5080">
              <a:lnSpc>
                <a:spcPts val="3500"/>
              </a:lnSpc>
            </a:pPr>
            <a:r>
              <a:rPr dirty="0" sz="2550" spc="-114">
                <a:latin typeface="Trebuchet MS"/>
                <a:cs typeface="Trebuchet MS"/>
              </a:rPr>
              <a:t>improperly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formatted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fields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are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flagged,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35">
                <a:latin typeface="Trebuchet MS"/>
                <a:cs typeface="Trebuchet MS"/>
              </a:rPr>
              <a:t>ensuring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that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the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input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is </a:t>
            </a:r>
            <a:r>
              <a:rPr dirty="0" sz="2550" spc="-85">
                <a:latin typeface="Trebuchet MS"/>
                <a:cs typeface="Trebuchet MS"/>
              </a:rPr>
              <a:t>accurate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ready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for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seamless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resume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generation.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789676" y="0"/>
            <a:ext cx="3964304" cy="5026660"/>
            <a:chOff x="5789676" y="0"/>
            <a:chExt cx="3964304" cy="50266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9676" y="0"/>
              <a:ext cx="3963924" cy="26898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007" y="2727960"/>
              <a:ext cx="3576510" cy="229819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8359" y="5205984"/>
            <a:ext cx="3825240" cy="15255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5"/>
              <a:t>Implementation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88721" y="1031899"/>
            <a:ext cx="5321300" cy="5012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9380" marR="5080" indent="-106680">
              <a:lnSpc>
                <a:spcPct val="116100"/>
              </a:lnSpc>
              <a:spcBef>
                <a:spcPts val="90"/>
              </a:spcBef>
              <a:buFont typeface="Arial"/>
              <a:buChar char="•"/>
              <a:tabLst>
                <a:tab pos="119380" algn="l"/>
              </a:tabLst>
            </a:pPr>
            <a:r>
              <a:rPr dirty="0" sz="1650" spc="-40">
                <a:latin typeface="Trebuchet MS"/>
                <a:cs typeface="Trebuchet MS"/>
              </a:rPr>
              <a:t>Module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250">
                <a:latin typeface="Trebuchet MS"/>
                <a:cs typeface="Trebuchet MS"/>
              </a:rPr>
              <a:t>1: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75">
                <a:latin typeface="Trebuchet MS"/>
                <a:cs typeface="Trebuchet MS"/>
              </a:rPr>
              <a:t>Excel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50">
                <a:latin typeface="Trebuchet MS"/>
                <a:cs typeface="Trebuchet MS"/>
              </a:rPr>
              <a:t>Data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80">
                <a:latin typeface="Trebuchet MS"/>
                <a:cs typeface="Trebuchet MS"/>
              </a:rPr>
              <a:t>Extraction: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This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90">
                <a:latin typeface="Trebuchet MS"/>
                <a:cs typeface="Trebuchet MS"/>
              </a:rPr>
              <a:t>module</a:t>
            </a:r>
            <a:r>
              <a:rPr dirty="0" sz="1650" spc="-140">
                <a:latin typeface="Trebuchet MS"/>
                <a:cs typeface="Trebuchet MS"/>
              </a:rPr>
              <a:t> </a:t>
            </a:r>
            <a:r>
              <a:rPr dirty="0" sz="1650" spc="-30">
                <a:latin typeface="Trebuchet MS"/>
                <a:cs typeface="Trebuchet MS"/>
              </a:rPr>
              <a:t>focuses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on </a:t>
            </a:r>
            <a:r>
              <a:rPr dirty="0" sz="1650" spc="-60">
                <a:latin typeface="Trebuchet MS"/>
                <a:cs typeface="Trebuchet MS"/>
              </a:rPr>
              <a:t>retrieving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structured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data</a:t>
            </a:r>
            <a:r>
              <a:rPr dirty="0" sz="1650" spc="-135">
                <a:latin typeface="Trebuchet MS"/>
                <a:cs typeface="Trebuchet MS"/>
              </a:rPr>
              <a:t> </a:t>
            </a:r>
            <a:r>
              <a:rPr dirty="0" sz="1650" spc="-80">
                <a:latin typeface="Trebuchet MS"/>
                <a:cs typeface="Trebuchet MS"/>
              </a:rPr>
              <a:t>from</a:t>
            </a:r>
            <a:r>
              <a:rPr dirty="0" sz="1650" spc="-135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an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75">
                <a:latin typeface="Trebuchet MS"/>
                <a:cs typeface="Trebuchet MS"/>
              </a:rPr>
              <a:t>Excel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90">
                <a:latin typeface="Trebuchet MS"/>
                <a:cs typeface="Trebuchet MS"/>
              </a:rPr>
              <a:t>sheet,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containing </a:t>
            </a:r>
            <a:r>
              <a:rPr dirty="0" sz="1650">
                <a:latin typeface="Trebuchet MS"/>
                <a:cs typeface="Trebuchet MS"/>
              </a:rPr>
              <a:t>user-</a:t>
            </a:r>
            <a:r>
              <a:rPr dirty="0" sz="1650" spc="-80">
                <a:latin typeface="Trebuchet MS"/>
                <a:cs typeface="Trebuchet MS"/>
              </a:rPr>
              <a:t>provided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80">
                <a:latin typeface="Trebuchet MS"/>
                <a:cs typeface="Trebuchet MS"/>
              </a:rPr>
              <a:t>personal,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105">
                <a:latin typeface="Trebuchet MS"/>
                <a:cs typeface="Trebuchet MS"/>
              </a:rPr>
              <a:t>academic,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and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50">
                <a:latin typeface="Trebuchet MS"/>
                <a:cs typeface="Trebuchet MS"/>
              </a:rPr>
              <a:t>professional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details. </a:t>
            </a:r>
            <a:r>
              <a:rPr dirty="0" sz="1650" spc="-25">
                <a:latin typeface="Trebuchet MS"/>
                <a:cs typeface="Trebuchet MS"/>
              </a:rPr>
              <a:t>UiPath's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75">
                <a:latin typeface="Trebuchet MS"/>
                <a:cs typeface="Trebuchet MS"/>
              </a:rPr>
              <a:t>Excel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Application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Scope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is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used</a:t>
            </a:r>
            <a:r>
              <a:rPr dirty="0" sz="1650" spc="-145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to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open</a:t>
            </a:r>
            <a:r>
              <a:rPr dirty="0" sz="1650" spc="-140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and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read </a:t>
            </a:r>
            <a:r>
              <a:rPr dirty="0" sz="1650" spc="-65">
                <a:latin typeface="Trebuchet MS"/>
                <a:cs typeface="Trebuchet MS"/>
              </a:rPr>
              <a:t>the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95">
                <a:latin typeface="Trebuchet MS"/>
                <a:cs typeface="Trebuchet MS"/>
              </a:rPr>
              <a:t>file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100">
                <a:latin typeface="Trebuchet MS"/>
                <a:cs typeface="Trebuchet MS"/>
              </a:rPr>
              <a:t>efficiently,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30">
                <a:latin typeface="Trebuchet MS"/>
                <a:cs typeface="Trebuchet MS"/>
              </a:rPr>
              <a:t>ensuring</a:t>
            </a:r>
            <a:r>
              <a:rPr dirty="0" sz="1650" spc="-80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data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is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80">
                <a:latin typeface="Trebuchet MS"/>
                <a:cs typeface="Trebuchet MS"/>
              </a:rPr>
              <a:t>extracted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accurately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and </a:t>
            </a:r>
            <a:r>
              <a:rPr dirty="0" sz="1650" spc="-70">
                <a:latin typeface="Trebuchet MS"/>
                <a:cs typeface="Trebuchet MS"/>
              </a:rPr>
              <a:t>organized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for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45">
                <a:latin typeface="Trebuchet MS"/>
                <a:cs typeface="Trebuchet MS"/>
              </a:rPr>
              <a:t>further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processing.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This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foundational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step </a:t>
            </a:r>
            <a:r>
              <a:rPr dirty="0" sz="1650" spc="-70">
                <a:latin typeface="Trebuchet MS"/>
                <a:cs typeface="Trebuchet MS"/>
              </a:rPr>
              <a:t>simplifies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subsequent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operations</a:t>
            </a:r>
            <a:r>
              <a:rPr dirty="0" sz="1650" spc="-100">
                <a:latin typeface="Trebuchet MS"/>
                <a:cs typeface="Trebuchet MS"/>
              </a:rPr>
              <a:t> like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data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formatting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and </a:t>
            </a:r>
            <a:r>
              <a:rPr dirty="0" sz="1650" spc="-60">
                <a:latin typeface="Trebuchet MS"/>
                <a:cs typeface="Trebuchet MS"/>
              </a:rPr>
              <a:t>resume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generation.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"/>
              <a:buChar char="•"/>
            </a:pPr>
            <a:endParaRPr sz="1650">
              <a:latin typeface="Trebuchet MS"/>
              <a:cs typeface="Trebuchet MS"/>
            </a:endParaRPr>
          </a:p>
          <a:p>
            <a:pPr marL="119380" marR="6350" indent="-106680">
              <a:lnSpc>
                <a:spcPct val="116100"/>
              </a:lnSpc>
              <a:buFont typeface="Arial"/>
              <a:buChar char="•"/>
              <a:tabLst>
                <a:tab pos="119380" algn="l"/>
              </a:tabLst>
            </a:pPr>
            <a:r>
              <a:rPr dirty="0" sz="1650" spc="-40">
                <a:latin typeface="Trebuchet MS"/>
                <a:cs typeface="Trebuchet MS"/>
              </a:rPr>
              <a:t>Module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150">
                <a:latin typeface="Trebuchet MS"/>
                <a:cs typeface="Trebuchet MS"/>
              </a:rPr>
              <a:t>2:</a:t>
            </a:r>
            <a:r>
              <a:rPr dirty="0" sz="1650" spc="-145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Writing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50">
                <a:latin typeface="Trebuchet MS"/>
                <a:cs typeface="Trebuchet MS"/>
              </a:rPr>
              <a:t>Data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into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the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Resume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125">
                <a:latin typeface="Trebuchet MS"/>
                <a:cs typeface="Trebuchet MS"/>
              </a:rPr>
              <a:t>Template:</a:t>
            </a:r>
            <a:r>
              <a:rPr dirty="0" sz="1650" spc="-140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This </a:t>
            </a:r>
            <a:r>
              <a:rPr dirty="0" sz="1650" spc="-90">
                <a:latin typeface="Trebuchet MS"/>
                <a:cs typeface="Trebuchet MS"/>
              </a:rPr>
              <a:t>module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automates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populating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 spc="-85">
                <a:latin typeface="Trebuchet MS"/>
                <a:cs typeface="Trebuchet MS"/>
              </a:rPr>
              <a:t>a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75">
                <a:latin typeface="Trebuchet MS"/>
                <a:cs typeface="Trebuchet MS"/>
              </a:rPr>
              <a:t>predefined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Word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resume </a:t>
            </a:r>
            <a:r>
              <a:rPr dirty="0" sz="1650" spc="-90">
                <a:latin typeface="Trebuchet MS"/>
                <a:cs typeface="Trebuchet MS"/>
              </a:rPr>
              <a:t>template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100">
                <a:latin typeface="Trebuchet MS"/>
                <a:cs typeface="Trebuchet MS"/>
              </a:rPr>
              <a:t>by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replacing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75">
                <a:latin typeface="Trebuchet MS"/>
                <a:cs typeface="Trebuchet MS"/>
              </a:rPr>
              <a:t>placeholder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texts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175">
                <a:latin typeface="Trebuchet MS"/>
                <a:cs typeface="Trebuchet MS"/>
              </a:rPr>
              <a:t>(e.g.,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[Name], </a:t>
            </a:r>
            <a:r>
              <a:rPr dirty="0" sz="1650" spc="-50">
                <a:latin typeface="Trebuchet MS"/>
                <a:cs typeface="Trebuchet MS"/>
              </a:rPr>
              <a:t>[Skills])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 spc="-80">
                <a:latin typeface="Trebuchet MS"/>
                <a:cs typeface="Trebuchet MS"/>
              </a:rPr>
              <a:t>with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user-</a:t>
            </a:r>
            <a:r>
              <a:rPr dirty="0" sz="1650" spc="-80">
                <a:latin typeface="Trebuchet MS"/>
                <a:cs typeface="Trebuchet MS"/>
              </a:rPr>
              <a:t>provided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114">
                <a:latin typeface="Trebuchet MS"/>
                <a:cs typeface="Trebuchet MS"/>
              </a:rPr>
              <a:t>data.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55">
                <a:latin typeface="Trebuchet MS"/>
                <a:cs typeface="Trebuchet MS"/>
              </a:rPr>
              <a:t>Leveraging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UiPath's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Office </a:t>
            </a:r>
            <a:r>
              <a:rPr dirty="0" sz="1650" spc="-65">
                <a:latin typeface="Trebuchet MS"/>
                <a:cs typeface="Trebuchet MS"/>
              </a:rPr>
              <a:t>Automation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85">
                <a:latin typeface="Trebuchet MS"/>
                <a:cs typeface="Trebuchet MS"/>
              </a:rPr>
              <a:t>capabilities,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the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90">
                <a:latin typeface="Trebuchet MS"/>
                <a:cs typeface="Trebuchet MS"/>
              </a:rPr>
              <a:t>module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 spc="-50">
                <a:latin typeface="Trebuchet MS"/>
                <a:cs typeface="Trebuchet MS"/>
              </a:rPr>
              <a:t>also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integrates </a:t>
            </a:r>
            <a:r>
              <a:rPr dirty="0" sz="1650" spc="-70">
                <a:latin typeface="Trebuchet MS"/>
                <a:cs typeface="Trebuchet MS"/>
              </a:rPr>
              <a:t>functionality</a:t>
            </a:r>
            <a:r>
              <a:rPr dirty="0" sz="1650" spc="-80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to</a:t>
            </a:r>
            <a:r>
              <a:rPr dirty="0" sz="1650" spc="-140">
                <a:latin typeface="Trebuchet MS"/>
                <a:cs typeface="Trebuchet MS"/>
              </a:rPr>
              <a:t> </a:t>
            </a:r>
            <a:r>
              <a:rPr dirty="0" sz="1650" spc="-35">
                <a:latin typeface="Trebuchet MS"/>
                <a:cs typeface="Trebuchet MS"/>
              </a:rPr>
              <a:t>insert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85">
                <a:latin typeface="Trebuchet MS"/>
                <a:cs typeface="Trebuchet MS"/>
              </a:rPr>
              <a:t>a</a:t>
            </a:r>
            <a:r>
              <a:rPr dirty="0" sz="1650" spc="-135">
                <a:latin typeface="Trebuchet MS"/>
                <a:cs typeface="Trebuchet MS"/>
              </a:rPr>
              <a:t> </a:t>
            </a:r>
            <a:r>
              <a:rPr dirty="0" sz="1650" spc="-75">
                <a:latin typeface="Trebuchet MS"/>
                <a:cs typeface="Trebuchet MS"/>
              </a:rPr>
              <a:t>profile</a:t>
            </a:r>
            <a:r>
              <a:rPr dirty="0" sz="1650" spc="-140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picture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into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the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95">
                <a:latin typeface="Trebuchet MS"/>
                <a:cs typeface="Trebuchet MS"/>
              </a:rPr>
              <a:t>document.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It </a:t>
            </a:r>
            <a:r>
              <a:rPr dirty="0" sz="1650" spc="-30">
                <a:latin typeface="Trebuchet MS"/>
                <a:cs typeface="Trebuchet MS"/>
              </a:rPr>
              <a:t>ensures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45">
                <a:latin typeface="Trebuchet MS"/>
                <a:cs typeface="Trebuchet MS"/>
              </a:rPr>
              <a:t>seamless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data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70">
                <a:latin typeface="Trebuchet MS"/>
                <a:cs typeface="Trebuchet MS"/>
              </a:rPr>
              <a:t>population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65">
                <a:latin typeface="Trebuchet MS"/>
                <a:cs typeface="Trebuchet MS"/>
              </a:rPr>
              <a:t>and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60">
                <a:latin typeface="Trebuchet MS"/>
                <a:cs typeface="Trebuchet MS"/>
              </a:rPr>
              <a:t>maintains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 spc="-50">
                <a:latin typeface="Trebuchet MS"/>
                <a:cs typeface="Trebuchet MS"/>
              </a:rPr>
              <a:t>a </a:t>
            </a:r>
            <a:r>
              <a:rPr dirty="0" sz="1650" spc="-70">
                <a:latin typeface="Trebuchet MS"/>
                <a:cs typeface="Trebuchet MS"/>
              </a:rPr>
              <a:t>professional,</a:t>
            </a:r>
            <a:r>
              <a:rPr dirty="0" sz="1650" spc="-5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error-</a:t>
            </a:r>
            <a:r>
              <a:rPr dirty="0" sz="1650" spc="-80">
                <a:latin typeface="Trebuchet MS"/>
                <a:cs typeface="Trebuchet MS"/>
              </a:rPr>
              <a:t>free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layout.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908292"/>
            <a:ext cx="9753600" cy="407034"/>
          </a:xfrm>
          <a:custGeom>
            <a:avLst/>
            <a:gdLst/>
            <a:ahLst/>
            <a:cxnLst/>
            <a:rect l="l" t="t" r="r" b="b"/>
            <a:pathLst>
              <a:path w="9753600" h="407034">
                <a:moveTo>
                  <a:pt x="9753587" y="1524"/>
                </a:moveTo>
                <a:lnTo>
                  <a:pt x="4876800" y="1524"/>
                </a:lnTo>
                <a:lnTo>
                  <a:pt x="4876800" y="0"/>
                </a:lnTo>
                <a:lnTo>
                  <a:pt x="0" y="0"/>
                </a:lnTo>
                <a:lnTo>
                  <a:pt x="0" y="406908"/>
                </a:lnTo>
                <a:lnTo>
                  <a:pt x="4876800" y="406908"/>
                </a:lnTo>
                <a:lnTo>
                  <a:pt x="9753587" y="406908"/>
                </a:lnTo>
                <a:lnTo>
                  <a:pt x="9753587" y="1524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1257300"/>
            <a:ext cx="4108704" cy="23103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47" y="3942588"/>
            <a:ext cx="4108704" cy="23103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759" y="1208532"/>
            <a:ext cx="3992880" cy="240639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3291" y="3966971"/>
            <a:ext cx="4456175" cy="23652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500" spc="-150"/>
              <a:t>Testing</a:t>
            </a:r>
            <a:endParaRPr sz="45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Conclusions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20725" y="1012317"/>
            <a:ext cx="9022080" cy="574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marR="5080" indent="-140335">
              <a:lnSpc>
                <a:spcPct val="116300"/>
              </a:lnSpc>
              <a:spcBef>
                <a:spcPts val="95"/>
              </a:spcBef>
            </a:pPr>
            <a:r>
              <a:rPr dirty="0" sz="2150" spc="-114">
                <a:latin typeface="Trebuchet MS"/>
                <a:cs typeface="Trebuchet MS"/>
              </a:rPr>
              <a:t>The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Automated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Resume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Generator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Bot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successfully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implements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a </a:t>
            </a:r>
            <a:r>
              <a:rPr dirty="0" sz="2150" spc="-80">
                <a:latin typeface="Trebuchet MS"/>
                <a:cs typeface="Trebuchet MS"/>
              </a:rPr>
              <a:t>comprehensive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automated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solution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for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streamlining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resume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creation </a:t>
            </a:r>
            <a:r>
              <a:rPr dirty="0" sz="2150" spc="-75">
                <a:latin typeface="Trebuchet MS"/>
                <a:cs typeface="Trebuchet MS"/>
              </a:rPr>
              <a:t>process.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Through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its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implementation,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users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can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generate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accurate, </a:t>
            </a:r>
            <a:r>
              <a:rPr dirty="0" sz="2150" spc="-105">
                <a:latin typeface="Trebuchet MS"/>
                <a:cs typeface="Trebuchet MS"/>
              </a:rPr>
              <a:t>wellformatted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resumes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with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20">
                <a:latin typeface="Trebuchet MS"/>
                <a:cs typeface="Trebuchet MS"/>
              </a:rPr>
              <a:t>minimal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effort,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eliminating</a:t>
            </a:r>
            <a:r>
              <a:rPr dirty="0" sz="2150" spc="-15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need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for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manual </a:t>
            </a:r>
            <a:r>
              <a:rPr dirty="0" sz="2150" spc="-85">
                <a:latin typeface="Trebuchet MS"/>
                <a:cs typeface="Trebuchet MS"/>
              </a:rPr>
              <a:t>data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entry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formatting.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The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system's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ability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to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validate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120">
                <a:latin typeface="Trebuchet MS"/>
                <a:cs typeface="Trebuchet MS"/>
              </a:rPr>
              <a:t>map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40">
                <a:latin typeface="Trebuchet MS"/>
                <a:cs typeface="Trebuchet MS"/>
              </a:rPr>
              <a:t>user- </a:t>
            </a:r>
            <a:r>
              <a:rPr dirty="0" sz="2150" spc="-90">
                <a:latin typeface="Trebuchet MS"/>
                <a:cs typeface="Trebuchet MS"/>
              </a:rPr>
              <a:t>provided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data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to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predefined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templates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ensures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that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generated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resumes </a:t>
            </a:r>
            <a:r>
              <a:rPr dirty="0" sz="2150" spc="-120">
                <a:latin typeface="Trebuchet MS"/>
                <a:cs typeface="Trebuchet MS"/>
              </a:rPr>
              <a:t>meet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professional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standards.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The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bot's</a:t>
            </a:r>
            <a:r>
              <a:rPr dirty="0" sz="2150" spc="-21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efficiency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in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automating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these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tasks </a:t>
            </a:r>
            <a:r>
              <a:rPr dirty="0" sz="2150" spc="-55">
                <a:latin typeface="Trebuchet MS"/>
                <a:cs typeface="Trebuchet MS"/>
              </a:rPr>
              <a:t>enhances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productivity</a:t>
            </a:r>
            <a:r>
              <a:rPr dirty="0" sz="2150" spc="-23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reduces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potential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for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human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25">
                <a:latin typeface="Trebuchet MS"/>
                <a:cs typeface="Trebuchet MS"/>
              </a:rPr>
              <a:t>error,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making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it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a </a:t>
            </a:r>
            <a:r>
              <a:rPr dirty="0" sz="2150" spc="-105">
                <a:latin typeface="Trebuchet MS"/>
                <a:cs typeface="Trebuchet MS"/>
              </a:rPr>
              <a:t>valuable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tool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for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individuals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organizations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160">
                <a:latin typeface="Trebuchet MS"/>
                <a:cs typeface="Trebuchet MS"/>
              </a:rPr>
              <a:t>alike.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The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comprehensive </a:t>
            </a:r>
            <a:r>
              <a:rPr dirty="0" sz="2150" spc="-35">
                <a:latin typeface="Trebuchet MS"/>
                <a:cs typeface="Trebuchet MS"/>
              </a:rPr>
              <a:t>logging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system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provides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valuable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insights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into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resume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generation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process, </a:t>
            </a:r>
            <a:r>
              <a:rPr dirty="0" sz="2150" spc="-60">
                <a:latin typeface="Trebuchet MS"/>
                <a:cs typeface="Trebuchet MS"/>
              </a:rPr>
              <a:t>tracking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performance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metrics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such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as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time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90">
                <a:latin typeface="Trebuchet MS"/>
                <a:cs typeface="Trebuchet MS"/>
              </a:rPr>
              <a:t>taken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for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resume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creation.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This </a:t>
            </a:r>
            <a:r>
              <a:rPr dirty="0" sz="2150" spc="-85">
                <a:latin typeface="Trebuchet MS"/>
                <a:cs typeface="Trebuchet MS"/>
              </a:rPr>
              <a:t>data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can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help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in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understanding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system's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efficiency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identifying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any </a:t>
            </a:r>
            <a:r>
              <a:rPr dirty="0" sz="2150" spc="-85">
                <a:latin typeface="Trebuchet MS"/>
                <a:cs typeface="Trebuchet MS"/>
              </a:rPr>
              <a:t>potential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issues.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The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project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demonstrates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the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effective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use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of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RPA</a:t>
            </a:r>
            <a:r>
              <a:rPr dirty="0" sz="2150" spc="53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technology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to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automate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repetitive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tasks,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providing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110">
                <a:latin typeface="Trebuchet MS"/>
                <a:cs typeface="Trebuchet MS"/>
              </a:rPr>
              <a:t>a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scalable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maintainable </a:t>
            </a:r>
            <a:r>
              <a:rPr dirty="0" sz="2150" spc="-55">
                <a:latin typeface="Trebuchet MS"/>
                <a:cs typeface="Trebuchet MS"/>
              </a:rPr>
              <a:t>solution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for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resume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generation.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Future</a:t>
            </a:r>
            <a:r>
              <a:rPr dirty="0" spc="-475"/>
              <a:t> </a:t>
            </a:r>
            <a:r>
              <a:rPr dirty="0" spc="-125"/>
              <a:t>Enhancement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6633" y="923315"/>
            <a:ext cx="8943975" cy="5803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165" marR="5080" indent="-165100">
              <a:lnSpc>
                <a:spcPct val="114399"/>
              </a:lnSpc>
              <a:spcBef>
                <a:spcPts val="90"/>
              </a:spcBef>
              <a:buFont typeface="Arial"/>
              <a:buChar char="•"/>
              <a:tabLst>
                <a:tab pos="177165" algn="l"/>
              </a:tabLst>
            </a:pPr>
            <a:r>
              <a:rPr dirty="0" sz="2550" spc="-95">
                <a:latin typeface="Trebuchet MS"/>
                <a:cs typeface="Trebuchet MS"/>
              </a:rPr>
              <a:t>Expanded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160">
                <a:latin typeface="Trebuchet MS"/>
                <a:cs typeface="Trebuchet MS"/>
              </a:rPr>
              <a:t>Template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Library: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135">
                <a:latin typeface="Trebuchet MS"/>
                <a:cs typeface="Trebuchet MS"/>
              </a:rPr>
              <a:t>The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system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can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be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enhanced</a:t>
            </a:r>
            <a:r>
              <a:rPr dirty="0" sz="2550" spc="-260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by </a:t>
            </a:r>
            <a:r>
              <a:rPr dirty="0" sz="2550" spc="-60">
                <a:latin typeface="Trebuchet MS"/>
                <a:cs typeface="Trebuchet MS"/>
              </a:rPr>
              <a:t>introducing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40">
                <a:latin typeface="Trebuchet MS"/>
                <a:cs typeface="Trebuchet MS"/>
              </a:rPr>
              <a:t>a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broader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range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of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resume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templates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tailored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for </a:t>
            </a:r>
            <a:r>
              <a:rPr dirty="0" sz="2550" spc="-70">
                <a:latin typeface="Trebuchet MS"/>
                <a:cs typeface="Trebuchet MS"/>
              </a:rPr>
              <a:t>various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industries,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85">
                <a:latin typeface="Trebuchet MS"/>
                <a:cs typeface="Trebuchet MS"/>
              </a:rPr>
              <a:t>job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roles,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user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preferences.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This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45">
                <a:latin typeface="Trebuchet MS"/>
                <a:cs typeface="Trebuchet MS"/>
              </a:rPr>
              <a:t>expansion </a:t>
            </a:r>
            <a:r>
              <a:rPr dirty="0" sz="2550" spc="-165">
                <a:latin typeface="Trebuchet MS"/>
                <a:cs typeface="Trebuchet MS"/>
              </a:rPr>
              <a:t>will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50">
                <a:latin typeface="Trebuchet MS"/>
                <a:cs typeface="Trebuchet MS"/>
              </a:rPr>
              <a:t>allow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users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to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select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templates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that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align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more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closely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with </a:t>
            </a:r>
            <a:r>
              <a:rPr dirty="0" sz="2550" spc="-85">
                <a:latin typeface="Trebuchet MS"/>
                <a:cs typeface="Trebuchet MS"/>
              </a:rPr>
              <a:t>their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professional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goals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50">
                <a:latin typeface="Trebuchet MS"/>
                <a:cs typeface="Trebuchet MS"/>
              </a:rPr>
              <a:t>industry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standards,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ensuring </a:t>
            </a:r>
            <a:r>
              <a:rPr dirty="0" sz="2550" spc="-55">
                <a:latin typeface="Trebuchet MS"/>
                <a:cs typeface="Trebuchet MS"/>
              </a:rPr>
              <a:t>resumes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are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visually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appealing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industry-specific.</a:t>
            </a:r>
            <a:endParaRPr sz="2550">
              <a:latin typeface="Trebuchet MS"/>
              <a:cs typeface="Trebuchet MS"/>
            </a:endParaRPr>
          </a:p>
          <a:p>
            <a:pPr marL="177165" marR="23495" indent="-165100">
              <a:lnSpc>
                <a:spcPct val="114399"/>
              </a:lnSpc>
              <a:buFont typeface="Arial"/>
              <a:buChar char="•"/>
              <a:tabLst>
                <a:tab pos="177165" algn="l"/>
              </a:tabLst>
            </a:pPr>
            <a:r>
              <a:rPr dirty="0" sz="2550" spc="-90">
                <a:latin typeface="Trebuchet MS"/>
                <a:cs typeface="Trebuchet MS"/>
              </a:rPr>
              <a:t>Platform</a:t>
            </a:r>
            <a:r>
              <a:rPr dirty="0" sz="2550" spc="-190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Integration: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65">
                <a:latin typeface="Trebuchet MS"/>
                <a:cs typeface="Trebuchet MS"/>
              </a:rPr>
              <a:t>Integration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with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platforms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145">
                <a:latin typeface="Trebuchet MS"/>
                <a:cs typeface="Trebuchet MS"/>
              </a:rPr>
              <a:t>like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LinkedIn,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45">
                <a:latin typeface="Trebuchet MS"/>
                <a:cs typeface="Trebuchet MS"/>
              </a:rPr>
              <a:t>job </a:t>
            </a:r>
            <a:r>
              <a:rPr dirty="0" sz="2550" spc="-110">
                <a:latin typeface="Trebuchet MS"/>
                <a:cs typeface="Trebuchet MS"/>
              </a:rPr>
              <a:t>portals,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or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professional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networks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can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further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streamline</a:t>
            </a:r>
            <a:r>
              <a:rPr dirty="0" sz="2550" spc="-254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the </a:t>
            </a:r>
            <a:r>
              <a:rPr dirty="0" sz="2550" spc="-80">
                <a:latin typeface="Trebuchet MS"/>
                <a:cs typeface="Trebuchet MS"/>
              </a:rPr>
              <a:t>resume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creation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process.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20">
                <a:latin typeface="Trebuchet MS"/>
                <a:cs typeface="Trebuchet MS"/>
              </a:rPr>
              <a:t>By</a:t>
            </a:r>
            <a:r>
              <a:rPr dirty="0" sz="2550" spc="-195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automatically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fetching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user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data, such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as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work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45">
                <a:latin typeface="Trebuchet MS"/>
                <a:cs typeface="Trebuchet MS"/>
              </a:rPr>
              <a:t>experience,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skills,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certifications,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the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system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25">
                <a:latin typeface="Trebuchet MS"/>
                <a:cs typeface="Trebuchet MS"/>
              </a:rPr>
              <a:t>can </a:t>
            </a:r>
            <a:r>
              <a:rPr dirty="0" sz="2550" spc="-80">
                <a:latin typeface="Trebuchet MS"/>
                <a:cs typeface="Trebuchet MS"/>
              </a:rPr>
              <a:t>significantly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reduce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114">
                <a:latin typeface="Trebuchet MS"/>
                <a:cs typeface="Trebuchet MS"/>
              </a:rPr>
              <a:t>manual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input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110">
                <a:latin typeface="Trebuchet MS"/>
                <a:cs typeface="Trebuchet MS"/>
              </a:rPr>
              <a:t>provide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140">
                <a:latin typeface="Trebuchet MS"/>
                <a:cs typeface="Trebuchet MS"/>
              </a:rPr>
              <a:t>a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seamless </a:t>
            </a:r>
            <a:r>
              <a:rPr dirty="0" sz="2550" spc="-114">
                <a:latin typeface="Trebuchet MS"/>
                <a:cs typeface="Trebuchet MS"/>
              </a:rPr>
              <a:t>experience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for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users.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This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feature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would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70">
                <a:latin typeface="Trebuchet MS"/>
                <a:cs typeface="Trebuchet MS"/>
              </a:rPr>
              <a:t>also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55">
                <a:latin typeface="Trebuchet MS"/>
                <a:cs typeface="Trebuchet MS"/>
              </a:rPr>
              <a:t>ensure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the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35">
                <a:latin typeface="Trebuchet MS"/>
                <a:cs typeface="Trebuchet MS"/>
              </a:rPr>
              <a:t>accuracy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80">
                <a:latin typeface="Trebuchet MS"/>
                <a:cs typeface="Trebuchet MS"/>
              </a:rPr>
              <a:t>completeness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of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the</a:t>
            </a:r>
            <a:r>
              <a:rPr dirty="0" sz="2550" spc="-24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information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included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in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the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resumes.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41" y="103073"/>
            <a:ext cx="2780665" cy="7410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IEEE</a:t>
            </a:r>
            <a:r>
              <a:rPr dirty="0" spc="-530"/>
              <a:t> </a:t>
            </a:r>
            <a:r>
              <a:rPr dirty="0" spc="-90"/>
              <a:t>Paper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6633" y="1245260"/>
            <a:ext cx="8985885" cy="46570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77165" algn="l"/>
              </a:tabLst>
            </a:pPr>
            <a:r>
              <a:rPr dirty="0" sz="2550" spc="-105">
                <a:latin typeface="Trebuchet MS"/>
                <a:cs typeface="Trebuchet MS"/>
              </a:rPr>
              <a:t>Implementation</a:t>
            </a:r>
            <a:r>
              <a:rPr dirty="0" sz="2550" spc="-250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of</a:t>
            </a:r>
            <a:r>
              <a:rPr dirty="0" sz="2550" spc="-200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Robotic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Process</a:t>
            </a:r>
            <a:r>
              <a:rPr dirty="0" sz="2550" spc="-220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Automation</a:t>
            </a:r>
            <a:r>
              <a:rPr dirty="0" sz="2550" spc="-19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(RPA):</a:t>
            </a:r>
            <a:endParaRPr sz="2550">
              <a:latin typeface="Trebuchet MS"/>
              <a:cs typeface="Trebuchet MS"/>
            </a:endParaRPr>
          </a:p>
          <a:p>
            <a:pPr lvl="1" marL="952500" indent="-367030">
              <a:lnSpc>
                <a:spcPct val="100000"/>
              </a:lnSpc>
              <a:spcBef>
                <a:spcPts val="430"/>
              </a:spcBef>
              <a:buFont typeface="VL PGothic"/>
              <a:buChar char="◦"/>
              <a:tabLst>
                <a:tab pos="952500" algn="l"/>
              </a:tabLst>
            </a:pPr>
            <a:r>
              <a:rPr dirty="0" sz="2550" spc="-80">
                <a:latin typeface="Trebuchet MS"/>
                <a:cs typeface="Trebuchet MS"/>
              </a:rPr>
              <a:t>Authors:</a:t>
            </a:r>
            <a:r>
              <a:rPr dirty="0" sz="2550" spc="-195">
                <a:latin typeface="Trebuchet MS"/>
                <a:cs typeface="Trebuchet MS"/>
              </a:rPr>
              <a:t> </a:t>
            </a:r>
            <a:r>
              <a:rPr dirty="0" u="sng" sz="255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Reshmi</a:t>
            </a:r>
            <a:r>
              <a:rPr dirty="0" u="sng" sz="2550" spc="-2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2550" spc="-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Mehta</a:t>
            </a:r>
            <a:r>
              <a:rPr dirty="0" u="none" sz="2550" spc="-90">
                <a:latin typeface="Trebuchet MS"/>
                <a:cs typeface="Trebuchet MS"/>
              </a:rPr>
              <a:t>;</a:t>
            </a:r>
            <a:r>
              <a:rPr dirty="0" u="none" sz="2550" spc="-204">
                <a:latin typeface="Trebuchet MS"/>
                <a:cs typeface="Trebuchet MS"/>
              </a:rPr>
              <a:t> </a:t>
            </a:r>
            <a:r>
              <a:rPr dirty="0" u="sng" sz="2550" spc="-1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Riya</a:t>
            </a:r>
            <a:r>
              <a:rPr dirty="0" u="sng" sz="2550" spc="-2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25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Chaher</a:t>
            </a:r>
            <a:endParaRPr sz="2550">
              <a:latin typeface="Trebuchet MS"/>
              <a:cs typeface="Trebuchet MS"/>
            </a:endParaRPr>
          </a:p>
          <a:p>
            <a:pPr marL="177165" marR="1382395" indent="-165100">
              <a:lnSpc>
                <a:spcPct val="114100"/>
              </a:lnSpc>
              <a:spcBef>
                <a:spcPts val="2550"/>
              </a:spcBef>
              <a:buFont typeface="Arial"/>
              <a:buChar char="•"/>
              <a:tabLst>
                <a:tab pos="177165" algn="l"/>
              </a:tabLst>
            </a:pPr>
            <a:r>
              <a:rPr dirty="0" sz="2550" spc="-75">
                <a:latin typeface="Trebuchet MS"/>
                <a:cs typeface="Trebuchet MS"/>
              </a:rPr>
              <a:t>Robotic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Process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20">
                <a:latin typeface="Trebuchet MS"/>
                <a:cs typeface="Trebuchet MS"/>
              </a:rPr>
              <a:t>Automation:</a:t>
            </a:r>
            <a:r>
              <a:rPr dirty="0" sz="2550" spc="-19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A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75">
                <a:latin typeface="Trebuchet MS"/>
                <a:cs typeface="Trebuchet MS"/>
              </a:rPr>
              <a:t>Scientific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Industrial </a:t>
            </a:r>
            <a:r>
              <a:rPr dirty="0" sz="2550" spc="-70">
                <a:latin typeface="Trebuchet MS"/>
                <a:cs typeface="Trebuchet MS"/>
              </a:rPr>
              <a:t>Systematic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Mapping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Study</a:t>
            </a:r>
            <a:endParaRPr sz="2550">
              <a:latin typeface="Trebuchet MS"/>
              <a:cs typeface="Trebuchet MS"/>
            </a:endParaRPr>
          </a:p>
          <a:p>
            <a:pPr lvl="1" marL="952500" marR="5080" indent="-367665">
              <a:lnSpc>
                <a:spcPct val="114500"/>
              </a:lnSpc>
              <a:spcBef>
                <a:spcPts val="5"/>
              </a:spcBef>
              <a:buFont typeface="VL PGothic"/>
              <a:buChar char="◦"/>
              <a:tabLst>
                <a:tab pos="952500" algn="l"/>
              </a:tabLst>
            </a:pPr>
            <a:r>
              <a:rPr dirty="0" sz="2550" spc="-80">
                <a:latin typeface="Trebuchet MS"/>
                <a:cs typeface="Trebuchet MS"/>
              </a:rPr>
              <a:t>Authors:</a:t>
            </a:r>
            <a:r>
              <a:rPr dirty="0" sz="2550" spc="-210">
                <a:latin typeface="Trebuchet MS"/>
                <a:cs typeface="Trebuchet MS"/>
              </a:rPr>
              <a:t> </a:t>
            </a:r>
            <a:r>
              <a:rPr dirty="0" u="sng" sz="2550" spc="-3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J.</a:t>
            </a:r>
            <a:r>
              <a:rPr dirty="0" u="sng" sz="2550" spc="-2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2550" spc="-3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G.</a:t>
            </a:r>
            <a:r>
              <a:rPr dirty="0" u="sng" sz="2550" spc="-2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255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Enríquez</a:t>
            </a:r>
            <a:r>
              <a:rPr dirty="0" u="none" sz="2550" spc="-110">
                <a:latin typeface="Trebuchet MS"/>
                <a:cs typeface="Trebuchet MS"/>
              </a:rPr>
              <a:t>;</a:t>
            </a:r>
            <a:r>
              <a:rPr dirty="0" u="none" sz="2550" spc="-240">
                <a:latin typeface="Trebuchet MS"/>
                <a:cs typeface="Trebuchet MS"/>
              </a:rPr>
              <a:t> </a:t>
            </a:r>
            <a:r>
              <a:rPr dirty="0" u="sng" sz="2550" spc="-2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A.</a:t>
            </a:r>
            <a:r>
              <a:rPr dirty="0" u="sng" sz="2550" spc="-2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2550" spc="-11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Jiménez-</a:t>
            </a:r>
            <a:r>
              <a:rPr dirty="0" u="sng" sz="2550" spc="-1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Ramírez</a:t>
            </a:r>
            <a:r>
              <a:rPr dirty="0" u="none" sz="2550" spc="-150">
                <a:latin typeface="Trebuchet MS"/>
                <a:cs typeface="Trebuchet MS"/>
              </a:rPr>
              <a:t>;</a:t>
            </a:r>
            <a:r>
              <a:rPr dirty="0" u="none" sz="2550" spc="-235">
                <a:latin typeface="Trebuchet MS"/>
                <a:cs typeface="Trebuchet MS"/>
              </a:rPr>
              <a:t> </a:t>
            </a:r>
            <a:r>
              <a:rPr dirty="0" u="sng" sz="2550" spc="-3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F.</a:t>
            </a:r>
            <a:r>
              <a:rPr dirty="0" u="sng" sz="2550" spc="-2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dirty="0" u="sng" sz="2550" spc="-3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J.</a:t>
            </a:r>
            <a:r>
              <a:rPr dirty="0" u="sng" sz="2550" spc="-2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dirty="0" u="sng" sz="25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Domínguez-</a:t>
            </a:r>
            <a:r>
              <a:rPr dirty="0" u="none" sz="2550" spc="-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u="sng" sz="255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Mayo</a:t>
            </a:r>
            <a:r>
              <a:rPr dirty="0" u="none" sz="2550" spc="-110">
                <a:latin typeface="Trebuchet MS"/>
                <a:cs typeface="Trebuchet MS"/>
              </a:rPr>
              <a:t>;</a:t>
            </a:r>
            <a:r>
              <a:rPr dirty="0" u="none" sz="2550" spc="-215">
                <a:latin typeface="Trebuchet MS"/>
                <a:cs typeface="Trebuchet MS"/>
              </a:rPr>
              <a:t> </a:t>
            </a:r>
            <a:r>
              <a:rPr dirty="0" u="sng" sz="2550" spc="-3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J.</a:t>
            </a:r>
            <a:r>
              <a:rPr dirty="0" u="sng" sz="2550" spc="-229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2550" spc="-2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A.</a:t>
            </a:r>
            <a:r>
              <a:rPr dirty="0" u="sng" sz="2550" spc="-229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255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García-</a:t>
            </a:r>
            <a:r>
              <a:rPr dirty="0" u="sng" sz="25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García</a:t>
            </a:r>
            <a:endParaRPr sz="2550">
              <a:latin typeface="Trebuchet MS"/>
              <a:cs typeface="Trebuchet MS"/>
            </a:endParaRPr>
          </a:p>
          <a:p>
            <a:pPr marL="177165" marR="11430" indent="-165100">
              <a:lnSpc>
                <a:spcPct val="114199"/>
              </a:lnSpc>
              <a:spcBef>
                <a:spcPts val="2450"/>
              </a:spcBef>
              <a:buFont typeface="Arial"/>
              <a:buChar char="•"/>
              <a:tabLst>
                <a:tab pos="177165" algn="l"/>
              </a:tabLst>
            </a:pPr>
            <a:r>
              <a:rPr dirty="0" sz="2550" spc="-75">
                <a:latin typeface="Trebuchet MS"/>
                <a:cs typeface="Trebuchet MS"/>
              </a:rPr>
              <a:t>Robotic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Process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90">
                <a:latin typeface="Trebuchet MS"/>
                <a:cs typeface="Trebuchet MS"/>
              </a:rPr>
              <a:t>Automation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and</a:t>
            </a:r>
            <a:r>
              <a:rPr dirty="0" sz="2550" spc="-24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Artificial</a:t>
            </a:r>
            <a:r>
              <a:rPr dirty="0" sz="2550" spc="-204">
                <a:latin typeface="Trebuchet MS"/>
                <a:cs typeface="Trebuchet MS"/>
              </a:rPr>
              <a:t> </a:t>
            </a:r>
            <a:r>
              <a:rPr dirty="0" sz="2550" spc="-85">
                <a:latin typeface="Trebuchet MS"/>
                <a:cs typeface="Trebuchet MS"/>
              </a:rPr>
              <a:t>Intelligence</a:t>
            </a:r>
            <a:r>
              <a:rPr dirty="0" sz="2550" spc="-275">
                <a:latin typeface="Trebuchet MS"/>
                <a:cs typeface="Trebuchet MS"/>
              </a:rPr>
              <a:t> </a:t>
            </a:r>
            <a:r>
              <a:rPr dirty="0" sz="2550" spc="-95">
                <a:latin typeface="Trebuchet MS"/>
                <a:cs typeface="Trebuchet MS"/>
              </a:rPr>
              <a:t>in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Industry </a:t>
            </a:r>
            <a:r>
              <a:rPr dirty="0" sz="2550" spc="-25">
                <a:latin typeface="Trebuchet MS"/>
                <a:cs typeface="Trebuchet MS"/>
              </a:rPr>
              <a:t>4.0</a:t>
            </a:r>
            <a:endParaRPr sz="2550">
              <a:latin typeface="Trebuchet MS"/>
              <a:cs typeface="Trebuchet MS"/>
            </a:endParaRPr>
          </a:p>
          <a:p>
            <a:pPr lvl="1" marL="952500" indent="-367030">
              <a:lnSpc>
                <a:spcPct val="100000"/>
              </a:lnSpc>
              <a:spcBef>
                <a:spcPts val="445"/>
              </a:spcBef>
              <a:buFont typeface="VL PGothic"/>
              <a:buChar char="◦"/>
              <a:tabLst>
                <a:tab pos="952500" algn="l"/>
              </a:tabLst>
            </a:pPr>
            <a:r>
              <a:rPr dirty="0" sz="2550" spc="-80">
                <a:latin typeface="Trebuchet MS"/>
                <a:cs typeface="Trebuchet MS"/>
              </a:rPr>
              <a:t>Authors:</a:t>
            </a:r>
            <a:r>
              <a:rPr dirty="0" sz="2550" spc="-215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Jorge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30">
                <a:latin typeface="Trebuchet MS"/>
                <a:cs typeface="Trebuchet MS"/>
              </a:rPr>
              <a:t>Ribeiro,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45">
                <a:latin typeface="Trebuchet MS"/>
                <a:cs typeface="Trebuchet MS"/>
              </a:rPr>
              <a:t>Rui</a:t>
            </a:r>
            <a:r>
              <a:rPr dirty="0" sz="2550" spc="-229">
                <a:latin typeface="Trebuchet MS"/>
                <a:cs typeface="Trebuchet MS"/>
              </a:rPr>
              <a:t> </a:t>
            </a:r>
            <a:r>
              <a:rPr dirty="0" sz="2550" spc="-175">
                <a:latin typeface="Trebuchet MS"/>
                <a:cs typeface="Trebuchet MS"/>
              </a:rPr>
              <a:t>Lima,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0">
                <a:latin typeface="Trebuchet MS"/>
                <a:cs typeface="Trebuchet MS"/>
              </a:rPr>
              <a:t>Tiago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105">
                <a:latin typeface="Trebuchet MS"/>
                <a:cs typeface="Trebuchet MS"/>
              </a:rPr>
              <a:t>Eckhardt,</a:t>
            </a:r>
            <a:r>
              <a:rPr dirty="0" sz="2550" spc="-235">
                <a:latin typeface="Trebuchet MS"/>
                <a:cs typeface="Trebuchet MS"/>
              </a:rPr>
              <a:t> </a:t>
            </a:r>
            <a:r>
              <a:rPr dirty="0" sz="2550" spc="-45">
                <a:latin typeface="Trebuchet MS"/>
                <a:cs typeface="Trebuchet MS"/>
              </a:rPr>
              <a:t>Sara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Paiva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908291"/>
            <a:ext cx="4876800" cy="407034"/>
          </a:xfrm>
          <a:custGeom>
            <a:avLst/>
            <a:gdLst/>
            <a:ahLst/>
            <a:cxnLst/>
            <a:rect l="l" t="t" r="r" b="b"/>
            <a:pathLst>
              <a:path w="4876800" h="407034">
                <a:moveTo>
                  <a:pt x="4876800" y="0"/>
                </a:moveTo>
                <a:lnTo>
                  <a:pt x="0" y="0"/>
                </a:lnTo>
                <a:lnTo>
                  <a:pt x="0" y="406908"/>
                </a:lnTo>
                <a:lnTo>
                  <a:pt x="4876800" y="406908"/>
                </a:lnTo>
                <a:lnTo>
                  <a:pt x="48768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7741" y="6956856"/>
            <a:ext cx="45275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876800" y="6909816"/>
            <a:ext cx="4876800" cy="405765"/>
          </a:xfrm>
          <a:custGeom>
            <a:avLst/>
            <a:gdLst/>
            <a:ahLst/>
            <a:cxnLst/>
            <a:rect l="l" t="t" r="r" b="b"/>
            <a:pathLst>
              <a:path w="4876800" h="405765">
                <a:moveTo>
                  <a:pt x="4876799" y="0"/>
                </a:moveTo>
                <a:lnTo>
                  <a:pt x="0" y="0"/>
                </a:lnTo>
                <a:lnTo>
                  <a:pt x="0" y="405381"/>
                </a:lnTo>
                <a:lnTo>
                  <a:pt x="4876799" y="405381"/>
                </a:lnTo>
                <a:lnTo>
                  <a:pt x="4876799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73446" y="6836765"/>
            <a:ext cx="293052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Rajalakshmi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1700">
              <a:latin typeface="Trebuchet MS"/>
              <a:cs typeface="Trebuchet MS"/>
            </a:endParaRPr>
          </a:p>
          <a:p>
            <a:pPr marL="2198370">
              <a:lnSpc>
                <a:spcPts val="2020"/>
              </a:lnSpc>
            </a:pP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References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26821" y="1011706"/>
            <a:ext cx="8971915" cy="5537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7480" marR="143510" indent="-145415">
              <a:lnSpc>
                <a:spcPct val="114700"/>
              </a:lnSpc>
              <a:spcBef>
                <a:spcPts val="95"/>
              </a:spcBef>
              <a:buFont typeface="Arial"/>
              <a:buChar char="•"/>
              <a:tabLst>
                <a:tab pos="158750" algn="l"/>
              </a:tabLst>
            </a:pPr>
            <a:r>
              <a:rPr dirty="0" sz="2250" spc="-50">
                <a:latin typeface="Trebuchet MS"/>
                <a:cs typeface="Trebuchet MS"/>
              </a:rPr>
              <a:t>UiPath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Documentation</a:t>
            </a:r>
            <a:r>
              <a:rPr dirty="0" sz="2250" spc="-204">
                <a:latin typeface="Trebuchet MS"/>
                <a:cs typeface="Trebuchet MS"/>
              </a:rPr>
              <a:t> </a:t>
            </a:r>
            <a:r>
              <a:rPr dirty="0" sz="2250" spc="-30">
                <a:latin typeface="Trebuchet MS"/>
                <a:cs typeface="Trebuchet MS"/>
              </a:rPr>
              <a:t>(2024)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65">
                <a:latin typeface="Trebuchet MS"/>
                <a:cs typeface="Trebuchet MS"/>
              </a:rPr>
              <a:t> </a:t>
            </a:r>
            <a:r>
              <a:rPr dirty="0" sz="2250" spc="-110">
                <a:latin typeface="Trebuchet MS"/>
                <a:cs typeface="Trebuchet MS"/>
              </a:rPr>
              <a:t>Official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documentation</a:t>
            </a:r>
            <a:r>
              <a:rPr dirty="0" sz="2250" spc="-21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50">
                <a:latin typeface="Trebuchet MS"/>
                <a:cs typeface="Trebuchet MS"/>
              </a:rPr>
              <a:t>UiPath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Studio </a:t>
            </a:r>
            <a:r>
              <a:rPr dirty="0" sz="2250" spc="-10">
                <a:latin typeface="Trebuchet MS"/>
                <a:cs typeface="Trebuchet MS"/>
              </a:rPr>
              <a:t>	</a:t>
            </a:r>
            <a:r>
              <a:rPr dirty="0" sz="2250" spc="-85">
                <a:latin typeface="Trebuchet MS"/>
                <a:cs typeface="Trebuchet MS"/>
              </a:rPr>
              <a:t>and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100">
                <a:latin typeface="Trebuchet MS"/>
                <a:cs typeface="Trebuchet MS"/>
              </a:rPr>
              <a:t>related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components</a:t>
            </a:r>
            <a:r>
              <a:rPr dirty="0" sz="2250" spc="-204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used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in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automation</a:t>
            </a:r>
            <a:r>
              <a:rPr dirty="0" sz="2250" spc="-204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solutions.</a:t>
            </a:r>
            <a:endParaRPr sz="2250">
              <a:latin typeface="Trebuchet MS"/>
              <a:cs typeface="Trebuchet MS"/>
            </a:endParaRPr>
          </a:p>
          <a:p>
            <a:pPr marL="157480" marR="5080" indent="-145415">
              <a:lnSpc>
                <a:spcPts val="3110"/>
              </a:lnSpc>
              <a:spcBef>
                <a:spcPts val="160"/>
              </a:spcBef>
              <a:buFont typeface="Arial"/>
              <a:buChar char="•"/>
              <a:tabLst>
                <a:tab pos="158750" algn="l"/>
              </a:tabLst>
            </a:pPr>
            <a:r>
              <a:rPr dirty="0" sz="2250" spc="-55">
                <a:latin typeface="Trebuchet MS"/>
                <a:cs typeface="Trebuchet MS"/>
              </a:rPr>
              <a:t>"Resume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90">
                <a:latin typeface="Trebuchet MS"/>
                <a:cs typeface="Trebuchet MS"/>
              </a:rPr>
              <a:t>Generation</a:t>
            </a:r>
            <a:r>
              <a:rPr dirty="0" sz="2250" spc="-204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Best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Practices"</a:t>
            </a:r>
            <a:r>
              <a:rPr dirty="0" sz="2250" spc="-95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30">
                <a:latin typeface="Trebuchet MS"/>
                <a:cs typeface="Trebuchet MS"/>
              </a:rPr>
              <a:t>Industry</a:t>
            </a:r>
            <a:r>
              <a:rPr dirty="0" sz="2250" spc="-225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guidelines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automating </a:t>
            </a:r>
            <a:r>
              <a:rPr dirty="0" sz="2250" spc="-10">
                <a:latin typeface="Trebuchet MS"/>
                <a:cs typeface="Trebuchet MS"/>
              </a:rPr>
              <a:t>	</a:t>
            </a:r>
            <a:r>
              <a:rPr dirty="0" sz="2250" spc="-75">
                <a:latin typeface="Trebuchet MS"/>
                <a:cs typeface="Trebuchet MS"/>
              </a:rPr>
              <a:t>the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resume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creation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process,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including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110">
                <a:latin typeface="Trebuchet MS"/>
                <a:cs typeface="Trebuchet MS"/>
              </a:rPr>
              <a:t>template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design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and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95">
                <a:latin typeface="Trebuchet MS"/>
                <a:cs typeface="Trebuchet MS"/>
              </a:rPr>
              <a:t>data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mapping.</a:t>
            </a:r>
            <a:endParaRPr sz="2250">
              <a:latin typeface="Trebuchet MS"/>
              <a:cs typeface="Trebuchet MS"/>
            </a:endParaRPr>
          </a:p>
          <a:p>
            <a:pPr marL="158115" indent="-14541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58115" algn="l"/>
              </a:tabLst>
            </a:pPr>
            <a:r>
              <a:rPr dirty="0" sz="2250" spc="-20">
                <a:latin typeface="Trebuchet MS"/>
                <a:cs typeface="Trebuchet MS"/>
              </a:rPr>
              <a:t>"RPA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95">
                <a:latin typeface="Trebuchet MS"/>
                <a:cs typeface="Trebuchet MS"/>
              </a:rPr>
              <a:t>Implementation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Guidelines"</a:t>
            </a:r>
            <a:r>
              <a:rPr dirty="0" sz="2250" spc="-95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Best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practices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90">
                <a:latin typeface="Trebuchet MS"/>
                <a:cs typeface="Trebuchet MS"/>
              </a:rPr>
              <a:t>developing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robotic</a:t>
            </a:r>
            <a:endParaRPr sz="2250">
              <a:latin typeface="Trebuchet MS"/>
              <a:cs typeface="Trebuchet MS"/>
            </a:endParaRPr>
          </a:p>
          <a:p>
            <a:pPr marL="158750">
              <a:lnSpc>
                <a:spcPct val="100000"/>
              </a:lnSpc>
              <a:spcBef>
                <a:spcPts val="395"/>
              </a:spcBef>
            </a:pPr>
            <a:r>
              <a:rPr dirty="0" sz="2250" spc="-35">
                <a:latin typeface="Trebuchet MS"/>
                <a:cs typeface="Trebuchet MS"/>
              </a:rPr>
              <a:t>process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automation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75">
                <a:latin typeface="Trebuchet MS"/>
                <a:cs typeface="Trebuchet MS"/>
              </a:rPr>
              <a:t>solutions,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30">
                <a:latin typeface="Trebuchet MS"/>
                <a:cs typeface="Trebuchet MS"/>
              </a:rPr>
              <a:t>ensuring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90">
                <a:latin typeface="Trebuchet MS"/>
                <a:cs typeface="Trebuchet MS"/>
              </a:rPr>
              <a:t>scalability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and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45">
                <a:latin typeface="Trebuchet MS"/>
                <a:cs typeface="Trebuchet MS"/>
              </a:rPr>
              <a:t>maintainability.</a:t>
            </a:r>
            <a:endParaRPr sz="2250">
              <a:latin typeface="Trebuchet MS"/>
              <a:cs typeface="Trebuchet MS"/>
            </a:endParaRPr>
          </a:p>
          <a:p>
            <a:pPr marL="157480" marR="749935" indent="-145415">
              <a:lnSpc>
                <a:spcPct val="114700"/>
              </a:lnSpc>
              <a:spcBef>
                <a:spcPts val="10"/>
              </a:spcBef>
              <a:buFont typeface="Arial"/>
              <a:buChar char="•"/>
              <a:tabLst>
                <a:tab pos="158750" algn="l"/>
              </a:tabLst>
            </a:pPr>
            <a:r>
              <a:rPr dirty="0" sz="2250" spc="-85">
                <a:latin typeface="Trebuchet MS"/>
                <a:cs typeface="Trebuchet MS"/>
              </a:rPr>
              <a:t>"Automation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20">
                <a:latin typeface="Trebuchet MS"/>
                <a:cs typeface="Trebuchet MS"/>
              </a:rPr>
              <a:t>Design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Patterns"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50">
                <a:latin typeface="Trebuchet MS"/>
                <a:cs typeface="Trebuchet MS"/>
              </a:rPr>
              <a:t>Standard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55">
                <a:latin typeface="Trebuchet MS"/>
                <a:cs typeface="Trebuchet MS"/>
              </a:rPr>
              <a:t>patterns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and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practices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for </a:t>
            </a:r>
            <a:r>
              <a:rPr dirty="0" sz="2250" spc="-25">
                <a:latin typeface="Trebuchet MS"/>
                <a:cs typeface="Trebuchet MS"/>
              </a:rPr>
              <a:t>	</a:t>
            </a:r>
            <a:r>
              <a:rPr dirty="0" sz="2250" spc="-90">
                <a:latin typeface="Trebuchet MS"/>
                <a:cs typeface="Trebuchet MS"/>
              </a:rPr>
              <a:t>developing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95">
                <a:latin typeface="Trebuchet MS"/>
                <a:cs typeface="Trebuchet MS"/>
              </a:rPr>
              <a:t>efficient</a:t>
            </a:r>
            <a:r>
              <a:rPr dirty="0" sz="2250" spc="-13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and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75">
                <a:latin typeface="Trebuchet MS"/>
                <a:cs typeface="Trebuchet MS"/>
              </a:rPr>
              <a:t>reusable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automation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workflows.</a:t>
            </a:r>
            <a:endParaRPr sz="2250">
              <a:latin typeface="Trebuchet MS"/>
              <a:cs typeface="Trebuchet MS"/>
            </a:endParaRPr>
          </a:p>
          <a:p>
            <a:pPr marL="158750" marR="104775" indent="-146685">
              <a:lnSpc>
                <a:spcPts val="3110"/>
              </a:lnSpc>
              <a:spcBef>
                <a:spcPts val="160"/>
              </a:spcBef>
              <a:buFont typeface="Arial"/>
              <a:buChar char="•"/>
              <a:tabLst>
                <a:tab pos="158750" algn="l"/>
                <a:tab pos="212090" algn="l"/>
              </a:tabLst>
            </a:pPr>
            <a:r>
              <a:rPr dirty="0" sz="2250">
                <a:latin typeface="Trebuchet MS"/>
                <a:cs typeface="Trebuchet MS"/>
              </a:rPr>
              <a:t>	</a:t>
            </a:r>
            <a:r>
              <a:rPr dirty="0" sz="2250" spc="-55">
                <a:latin typeface="Trebuchet MS"/>
                <a:cs typeface="Trebuchet MS"/>
              </a:rPr>
              <a:t>"Resume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Formatting</a:t>
            </a:r>
            <a:r>
              <a:rPr dirty="0" sz="2250" spc="-215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Standards"</a:t>
            </a:r>
            <a:r>
              <a:rPr dirty="0" sz="2250" spc="-140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Guidelines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30">
                <a:latin typeface="Trebuchet MS"/>
                <a:cs typeface="Trebuchet MS"/>
              </a:rPr>
              <a:t>ensuring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40">
                <a:latin typeface="Trebuchet MS"/>
                <a:cs typeface="Trebuchet MS"/>
              </a:rPr>
              <a:t>consistent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and </a:t>
            </a:r>
            <a:r>
              <a:rPr dirty="0" sz="2250" spc="-65">
                <a:latin typeface="Trebuchet MS"/>
                <a:cs typeface="Trebuchet MS"/>
              </a:rPr>
              <a:t>professional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resume</a:t>
            </a:r>
            <a:r>
              <a:rPr dirty="0" sz="2250" spc="-16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formatting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across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110">
                <a:latin typeface="Trebuchet MS"/>
                <a:cs typeface="Trebuchet MS"/>
              </a:rPr>
              <a:t>multiple</a:t>
            </a:r>
            <a:r>
              <a:rPr dirty="0" sz="2250" spc="-15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templates.</a:t>
            </a:r>
            <a:endParaRPr sz="2250">
              <a:latin typeface="Trebuchet MS"/>
              <a:cs typeface="Trebuchet MS"/>
            </a:endParaRPr>
          </a:p>
          <a:p>
            <a:pPr marL="158115" indent="-14541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58115" algn="l"/>
              </a:tabLst>
            </a:pPr>
            <a:r>
              <a:rPr dirty="0" sz="2250" spc="-80">
                <a:latin typeface="Trebuchet MS"/>
                <a:cs typeface="Trebuchet MS"/>
              </a:rPr>
              <a:t>"Excel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Automation</a:t>
            </a:r>
            <a:r>
              <a:rPr dirty="0" sz="2250" spc="-215">
                <a:latin typeface="Trebuchet MS"/>
                <a:cs typeface="Trebuchet MS"/>
              </a:rPr>
              <a:t> </a:t>
            </a:r>
            <a:r>
              <a:rPr dirty="0" sz="2250" spc="-80">
                <a:latin typeface="Trebuchet MS"/>
                <a:cs typeface="Trebuchet MS"/>
              </a:rPr>
              <a:t>Techniques"</a:t>
            </a:r>
            <a:r>
              <a:rPr dirty="0" sz="2250" spc="-125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110">
                <a:latin typeface="Trebuchet MS"/>
                <a:cs typeface="Trebuchet MS"/>
              </a:rPr>
              <a:t>Technical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guide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automating</a:t>
            </a:r>
            <a:r>
              <a:rPr dirty="0" sz="2250" spc="-204">
                <a:latin typeface="Trebuchet MS"/>
                <a:cs typeface="Trebuchet MS"/>
              </a:rPr>
              <a:t> </a:t>
            </a:r>
            <a:r>
              <a:rPr dirty="0" sz="2250" spc="-20">
                <a:latin typeface="Trebuchet MS"/>
                <a:cs typeface="Trebuchet MS"/>
              </a:rPr>
              <a:t>data</a:t>
            </a:r>
            <a:endParaRPr sz="2250">
              <a:latin typeface="Trebuchet MS"/>
              <a:cs typeface="Trebuchet MS"/>
            </a:endParaRPr>
          </a:p>
          <a:p>
            <a:pPr marL="158750">
              <a:lnSpc>
                <a:spcPct val="100000"/>
              </a:lnSpc>
              <a:spcBef>
                <a:spcPts val="395"/>
              </a:spcBef>
            </a:pPr>
            <a:r>
              <a:rPr dirty="0" sz="2250" spc="-90">
                <a:latin typeface="Trebuchet MS"/>
                <a:cs typeface="Trebuchet MS"/>
              </a:rPr>
              <a:t>extraction</a:t>
            </a:r>
            <a:r>
              <a:rPr dirty="0" sz="2250" spc="-204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and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65">
                <a:latin typeface="Trebuchet MS"/>
                <a:cs typeface="Trebuchet MS"/>
              </a:rPr>
              <a:t>handling</a:t>
            </a:r>
            <a:r>
              <a:rPr dirty="0" sz="2250" spc="-200">
                <a:latin typeface="Trebuchet MS"/>
                <a:cs typeface="Trebuchet MS"/>
              </a:rPr>
              <a:t> </a:t>
            </a:r>
            <a:r>
              <a:rPr dirty="0" sz="2250" spc="-100">
                <a:latin typeface="Trebuchet MS"/>
                <a:cs typeface="Trebuchet MS"/>
              </a:rPr>
              <a:t>from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90">
                <a:latin typeface="Trebuchet MS"/>
                <a:cs typeface="Trebuchet MS"/>
              </a:rPr>
              <a:t>Excel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sheets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in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25">
                <a:latin typeface="Trebuchet MS"/>
                <a:cs typeface="Trebuchet MS"/>
              </a:rPr>
              <a:t>RPA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workflows.</a:t>
            </a:r>
            <a:endParaRPr sz="2250">
              <a:latin typeface="Trebuchet MS"/>
              <a:cs typeface="Trebuchet MS"/>
            </a:endParaRPr>
          </a:p>
          <a:p>
            <a:pPr marL="158750" marR="483870" indent="-146685">
              <a:lnSpc>
                <a:spcPct val="114700"/>
              </a:lnSpc>
              <a:spcBef>
                <a:spcPts val="15"/>
              </a:spcBef>
              <a:buFont typeface="Arial"/>
              <a:buChar char="•"/>
              <a:tabLst>
                <a:tab pos="158750" algn="l"/>
                <a:tab pos="212090" algn="l"/>
              </a:tabLst>
            </a:pPr>
            <a:r>
              <a:rPr dirty="0" sz="2250">
                <a:latin typeface="Trebuchet MS"/>
                <a:cs typeface="Trebuchet MS"/>
              </a:rPr>
              <a:t>	</a:t>
            </a:r>
            <a:r>
              <a:rPr dirty="0" sz="2250" spc="-55">
                <a:latin typeface="Trebuchet MS"/>
                <a:cs typeface="Trebuchet MS"/>
              </a:rPr>
              <a:t>"Data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Logging</a:t>
            </a:r>
            <a:r>
              <a:rPr dirty="0" sz="2250" spc="-210">
                <a:latin typeface="Trebuchet MS"/>
                <a:cs typeface="Trebuchet MS"/>
              </a:rPr>
              <a:t> </a:t>
            </a:r>
            <a:r>
              <a:rPr dirty="0" sz="2250">
                <a:latin typeface="Trebuchet MS"/>
                <a:cs typeface="Trebuchet MS"/>
              </a:rPr>
              <a:t>Best</a:t>
            </a:r>
            <a:r>
              <a:rPr dirty="0" sz="2250" spc="-180">
                <a:latin typeface="Trebuchet MS"/>
                <a:cs typeface="Trebuchet MS"/>
              </a:rPr>
              <a:t> </a:t>
            </a:r>
            <a:r>
              <a:rPr dirty="0" sz="2250" spc="-50">
                <a:latin typeface="Trebuchet MS"/>
                <a:cs typeface="Trebuchet MS"/>
              </a:rPr>
              <a:t>Practices"</a:t>
            </a:r>
            <a:r>
              <a:rPr dirty="0" sz="2250" spc="-105">
                <a:latin typeface="Trebuchet MS"/>
                <a:cs typeface="Trebuchet MS"/>
              </a:rPr>
              <a:t> </a:t>
            </a:r>
            <a:r>
              <a:rPr dirty="0" sz="2250" spc="165">
                <a:latin typeface="Trebuchet MS"/>
                <a:cs typeface="Trebuchet MS"/>
              </a:rPr>
              <a:t>-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Guidelines</a:t>
            </a:r>
            <a:r>
              <a:rPr dirty="0" sz="2250" spc="-15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for</a:t>
            </a:r>
            <a:r>
              <a:rPr dirty="0" sz="2250" spc="-185">
                <a:latin typeface="Trebuchet MS"/>
                <a:cs typeface="Trebuchet MS"/>
              </a:rPr>
              <a:t> </a:t>
            </a:r>
            <a:r>
              <a:rPr dirty="0" sz="2250" spc="-95">
                <a:latin typeface="Trebuchet MS"/>
                <a:cs typeface="Trebuchet MS"/>
              </a:rPr>
              <a:t>implementing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60">
                <a:latin typeface="Trebuchet MS"/>
                <a:cs typeface="Trebuchet MS"/>
              </a:rPr>
              <a:t>effective </a:t>
            </a:r>
            <a:r>
              <a:rPr dirty="0" sz="2250" spc="-95">
                <a:latin typeface="Trebuchet MS"/>
                <a:cs typeface="Trebuchet MS"/>
              </a:rPr>
              <a:t>data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35">
                <a:latin typeface="Trebuchet MS"/>
                <a:cs typeface="Trebuchet MS"/>
              </a:rPr>
              <a:t>logging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40">
                <a:latin typeface="Trebuchet MS"/>
                <a:cs typeface="Trebuchet MS"/>
              </a:rPr>
              <a:t>systems</a:t>
            </a:r>
            <a:r>
              <a:rPr dirty="0" sz="2250" spc="-170">
                <a:latin typeface="Trebuchet MS"/>
                <a:cs typeface="Trebuchet MS"/>
              </a:rPr>
              <a:t> </a:t>
            </a:r>
            <a:r>
              <a:rPr dirty="0" sz="2250" spc="-75">
                <a:latin typeface="Trebuchet MS"/>
                <a:cs typeface="Trebuchet MS"/>
              </a:rPr>
              <a:t>to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track</a:t>
            </a:r>
            <a:r>
              <a:rPr dirty="0" sz="2250" spc="-190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resume</a:t>
            </a:r>
            <a:r>
              <a:rPr dirty="0" sz="2250" spc="-175">
                <a:latin typeface="Trebuchet MS"/>
                <a:cs typeface="Trebuchet MS"/>
              </a:rPr>
              <a:t> </a:t>
            </a:r>
            <a:r>
              <a:rPr dirty="0" sz="2250" spc="-70">
                <a:latin typeface="Trebuchet MS"/>
                <a:cs typeface="Trebuchet MS"/>
              </a:rPr>
              <a:t>generation</a:t>
            </a:r>
            <a:r>
              <a:rPr dirty="0" sz="2250" spc="-195">
                <a:latin typeface="Trebuchet MS"/>
                <a:cs typeface="Trebuchet MS"/>
              </a:rPr>
              <a:t> </a:t>
            </a:r>
            <a:r>
              <a:rPr dirty="0" sz="2250" spc="-10">
                <a:latin typeface="Trebuchet MS"/>
                <a:cs typeface="Trebuchet MS"/>
              </a:rPr>
              <a:t>activities.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985" y="2381250"/>
            <a:ext cx="3609340" cy="3148330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524000" marR="5080" indent="-1511935">
              <a:lnSpc>
                <a:spcPct val="100499"/>
              </a:lnSpc>
              <a:spcBef>
                <a:spcPts val="75"/>
              </a:spcBef>
            </a:pPr>
            <a:r>
              <a:rPr dirty="0" sz="10200" spc="-415"/>
              <a:t>Querie </a:t>
            </a:r>
            <a:r>
              <a:rPr dirty="0" sz="10200" spc="235"/>
              <a:t>s</a:t>
            </a:r>
            <a:endParaRPr sz="10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197" y="2381250"/>
            <a:ext cx="7432040" cy="3148330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379470" marR="5080" indent="-3367404">
              <a:lnSpc>
                <a:spcPct val="100499"/>
              </a:lnSpc>
              <a:spcBef>
                <a:spcPts val="75"/>
              </a:spcBef>
            </a:pPr>
            <a:r>
              <a:rPr dirty="0" sz="10200" spc="-285"/>
              <a:t>Demonstratio </a:t>
            </a:r>
            <a:r>
              <a:rPr dirty="0" sz="10200" spc="-50"/>
              <a:t>n</a:t>
            </a:r>
            <a:endParaRPr sz="10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105" y="2381250"/>
            <a:ext cx="5498465" cy="15862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200" spc="-409"/>
              <a:t>Thank</a:t>
            </a:r>
            <a:r>
              <a:rPr dirty="0" sz="10200" spc="-1040"/>
              <a:t> </a:t>
            </a:r>
            <a:r>
              <a:rPr dirty="0" sz="10200" spc="-900"/>
              <a:t>Y</a:t>
            </a:r>
            <a:r>
              <a:rPr dirty="0" sz="10200" spc="-340"/>
              <a:t>o</a:t>
            </a:r>
            <a:r>
              <a:rPr dirty="0" sz="10200" spc="-420"/>
              <a:t>u</a:t>
            </a:r>
            <a:endParaRPr sz="10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Abstract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6179" y="904620"/>
            <a:ext cx="9119870" cy="313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635">
              <a:lnSpc>
                <a:spcPct val="153500"/>
              </a:lnSpc>
              <a:spcBef>
                <a:spcPts val="90"/>
              </a:spcBef>
            </a:pP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This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project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introduces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an</a:t>
            </a:r>
            <a:r>
              <a:rPr dirty="0" sz="1900" spc="-114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Automated Resume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Generator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Bot,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developed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using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UiPath</a:t>
            </a:r>
            <a:r>
              <a:rPr dirty="0" sz="1900" spc="-3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Robotic</a:t>
            </a:r>
            <a:r>
              <a:rPr dirty="0" sz="1900" spc="-3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Process</a:t>
            </a:r>
            <a:r>
              <a:rPr dirty="0" sz="1900" spc="-1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Automation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(RPA),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which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simplifies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process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of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resume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creation.</a:t>
            </a:r>
            <a:r>
              <a:rPr dirty="0" sz="1900" spc="-5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bot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leverages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UiPath's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Excel</a:t>
            </a:r>
            <a:r>
              <a:rPr dirty="0" sz="1900" spc="-1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Application</a:t>
            </a:r>
            <a:r>
              <a:rPr dirty="0" sz="1900" spc="-5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and Write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Document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activities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to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automate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generation</a:t>
            </a:r>
            <a:r>
              <a:rPr dirty="0" sz="1900" spc="-5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of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resumes.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Users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provide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their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information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in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50">
                <a:solidFill>
                  <a:srgbClr val="3C3C3C"/>
                </a:solidFill>
                <a:latin typeface="Arial"/>
                <a:cs typeface="Arial"/>
              </a:rPr>
              <a:t>a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preformatted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Excel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sheet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and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select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their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desired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template</a:t>
            </a:r>
            <a:r>
              <a:rPr dirty="0" sz="190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from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available</a:t>
            </a:r>
            <a:r>
              <a:rPr dirty="0" sz="1900" spc="-4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options.</a:t>
            </a:r>
            <a:endParaRPr sz="1900">
              <a:latin typeface="Arial"/>
              <a:cs typeface="Arial"/>
            </a:endParaRPr>
          </a:p>
          <a:p>
            <a:pPr algn="ctr" marL="152400" marR="144780">
              <a:lnSpc>
                <a:spcPct val="153700"/>
              </a:lnSpc>
            </a:pP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 bot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processes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this data,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maps it</a:t>
            </a:r>
            <a:r>
              <a:rPr dirty="0" sz="190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to placeholders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in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900" spc="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selected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template, </a:t>
            </a:r>
            <a:r>
              <a:rPr dirty="0" sz="1900" spc="-25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generates</a:t>
            </a:r>
            <a:r>
              <a:rPr dirty="0" sz="1900" spc="-4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a</a:t>
            </a:r>
            <a:r>
              <a:rPr dirty="0" sz="1900" spc="-1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C3C3C"/>
                </a:solidFill>
                <a:latin typeface="Arial"/>
                <a:cs typeface="Arial"/>
              </a:rPr>
              <a:t>professional</a:t>
            </a:r>
            <a:r>
              <a:rPr dirty="0" sz="190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3C3C3C"/>
                </a:solidFill>
                <a:latin typeface="Arial"/>
                <a:cs typeface="Arial"/>
              </a:rPr>
              <a:t>resume.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" y="4498847"/>
            <a:ext cx="877824" cy="8778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404366" y="4878704"/>
            <a:ext cx="1109980" cy="132080"/>
          </a:xfrm>
          <a:custGeom>
            <a:avLst/>
            <a:gdLst/>
            <a:ahLst/>
            <a:cxnLst/>
            <a:rect l="l" t="t" r="r" b="b"/>
            <a:pathLst>
              <a:path w="1109980" h="132079">
                <a:moveTo>
                  <a:pt x="1093047" y="51562"/>
                </a:moveTo>
                <a:lnTo>
                  <a:pt x="1087755" y="51562"/>
                </a:lnTo>
                <a:lnTo>
                  <a:pt x="1087755" y="80137"/>
                </a:lnTo>
                <a:lnTo>
                  <a:pt x="1049776" y="80141"/>
                </a:lnTo>
                <a:lnTo>
                  <a:pt x="1015238" y="110363"/>
                </a:lnTo>
                <a:lnTo>
                  <a:pt x="1014603" y="119380"/>
                </a:lnTo>
                <a:lnTo>
                  <a:pt x="1025016" y="131318"/>
                </a:lnTo>
                <a:lnTo>
                  <a:pt x="1034034" y="131826"/>
                </a:lnTo>
                <a:lnTo>
                  <a:pt x="1109472" y="65913"/>
                </a:lnTo>
                <a:lnTo>
                  <a:pt x="1093047" y="51562"/>
                </a:lnTo>
                <a:close/>
              </a:path>
              <a:path w="1109980" h="132079">
                <a:moveTo>
                  <a:pt x="1049642" y="51566"/>
                </a:moveTo>
                <a:lnTo>
                  <a:pt x="0" y="51689"/>
                </a:lnTo>
                <a:lnTo>
                  <a:pt x="0" y="80264"/>
                </a:lnTo>
                <a:lnTo>
                  <a:pt x="1049782" y="80137"/>
                </a:lnTo>
                <a:lnTo>
                  <a:pt x="1066027" y="65913"/>
                </a:lnTo>
                <a:lnTo>
                  <a:pt x="1049642" y="51566"/>
                </a:lnTo>
                <a:close/>
              </a:path>
              <a:path w="1109980" h="132079">
                <a:moveTo>
                  <a:pt x="1066027" y="65913"/>
                </a:moveTo>
                <a:lnTo>
                  <a:pt x="1049776" y="80141"/>
                </a:lnTo>
                <a:lnTo>
                  <a:pt x="1087755" y="80137"/>
                </a:lnTo>
                <a:lnTo>
                  <a:pt x="1087755" y="76708"/>
                </a:lnTo>
                <a:lnTo>
                  <a:pt x="1078357" y="76708"/>
                </a:lnTo>
                <a:lnTo>
                  <a:pt x="1066027" y="65913"/>
                </a:lnTo>
                <a:close/>
              </a:path>
              <a:path w="1109980" h="132079">
                <a:moveTo>
                  <a:pt x="1078357" y="55118"/>
                </a:moveTo>
                <a:lnTo>
                  <a:pt x="1066027" y="65913"/>
                </a:lnTo>
                <a:lnTo>
                  <a:pt x="1078357" y="76708"/>
                </a:lnTo>
                <a:lnTo>
                  <a:pt x="1078357" y="55118"/>
                </a:lnTo>
                <a:close/>
              </a:path>
              <a:path w="1109980" h="132079">
                <a:moveTo>
                  <a:pt x="1087755" y="55118"/>
                </a:moveTo>
                <a:lnTo>
                  <a:pt x="1078357" y="55118"/>
                </a:lnTo>
                <a:lnTo>
                  <a:pt x="1078357" y="76708"/>
                </a:lnTo>
                <a:lnTo>
                  <a:pt x="1087755" y="76708"/>
                </a:lnTo>
                <a:lnTo>
                  <a:pt x="1087755" y="55118"/>
                </a:lnTo>
                <a:close/>
              </a:path>
              <a:path w="1109980" h="132079">
                <a:moveTo>
                  <a:pt x="1087755" y="51562"/>
                </a:moveTo>
                <a:lnTo>
                  <a:pt x="1049642" y="51566"/>
                </a:lnTo>
                <a:lnTo>
                  <a:pt x="1066027" y="65913"/>
                </a:lnTo>
                <a:lnTo>
                  <a:pt x="1078357" y="55118"/>
                </a:lnTo>
                <a:lnTo>
                  <a:pt x="1087755" y="55118"/>
                </a:lnTo>
                <a:lnTo>
                  <a:pt x="1087755" y="51562"/>
                </a:lnTo>
                <a:close/>
              </a:path>
              <a:path w="1109980" h="132079">
                <a:moveTo>
                  <a:pt x="1034034" y="0"/>
                </a:moveTo>
                <a:lnTo>
                  <a:pt x="1025016" y="508"/>
                </a:lnTo>
                <a:lnTo>
                  <a:pt x="1014603" y="12446"/>
                </a:lnTo>
                <a:lnTo>
                  <a:pt x="1015238" y="21463"/>
                </a:lnTo>
                <a:lnTo>
                  <a:pt x="1049642" y="51566"/>
                </a:lnTo>
                <a:lnTo>
                  <a:pt x="1093047" y="51562"/>
                </a:lnTo>
                <a:lnTo>
                  <a:pt x="1034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519252" y="4414148"/>
            <a:ext cx="863600" cy="1073150"/>
            <a:chOff x="2519252" y="4414148"/>
            <a:chExt cx="863600" cy="1073150"/>
          </a:xfrm>
        </p:grpSpPr>
        <p:sp>
          <p:nvSpPr>
            <p:cNvPr id="7" name="object 7" descr=""/>
            <p:cNvSpPr/>
            <p:nvPr/>
          </p:nvSpPr>
          <p:spPr>
            <a:xfrm>
              <a:off x="2624702" y="4422973"/>
              <a:ext cx="746125" cy="1055370"/>
            </a:xfrm>
            <a:custGeom>
              <a:avLst/>
              <a:gdLst/>
              <a:ahLst/>
              <a:cxnLst/>
              <a:rect l="l" t="t" r="r" b="b"/>
              <a:pathLst>
                <a:path w="746125" h="1055370">
                  <a:moveTo>
                    <a:pt x="243380" y="1050395"/>
                  </a:moveTo>
                  <a:lnTo>
                    <a:pt x="25374" y="1048156"/>
                  </a:lnTo>
                  <a:lnTo>
                    <a:pt x="0" y="1022457"/>
                  </a:lnTo>
                  <a:lnTo>
                    <a:pt x="5965" y="441424"/>
                  </a:lnTo>
                </a:path>
                <a:path w="746125" h="1055370">
                  <a:moveTo>
                    <a:pt x="9243" y="122043"/>
                  </a:moveTo>
                  <a:lnTo>
                    <a:pt x="10238" y="25197"/>
                  </a:lnTo>
                  <a:lnTo>
                    <a:pt x="36134" y="0"/>
                  </a:lnTo>
                  <a:lnTo>
                    <a:pt x="523240" y="5000"/>
                  </a:lnTo>
                  <a:lnTo>
                    <a:pt x="745771" y="241977"/>
                  </a:lnTo>
                  <a:lnTo>
                    <a:pt x="737680" y="1030030"/>
                  </a:lnTo>
                  <a:lnTo>
                    <a:pt x="735508" y="1039934"/>
                  </a:lnTo>
                  <a:lnTo>
                    <a:pt x="729916" y="1047968"/>
                  </a:lnTo>
                  <a:lnTo>
                    <a:pt x="721733" y="1053327"/>
                  </a:lnTo>
                  <a:lnTo>
                    <a:pt x="711789" y="1055203"/>
                  </a:lnTo>
                  <a:lnTo>
                    <a:pt x="374937" y="1051745"/>
                  </a:lnTo>
                </a:path>
                <a:path w="746125" h="1055370">
                  <a:moveTo>
                    <a:pt x="322786" y="1051210"/>
                  </a:moveTo>
                  <a:lnTo>
                    <a:pt x="295718" y="1050932"/>
                  </a:lnTo>
                </a:path>
              </a:pathLst>
            </a:custGeom>
            <a:ln w="17648">
              <a:solidFill>
                <a:srgbClr val="509BB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8052" y="4424766"/>
              <a:ext cx="235355" cy="24832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138052" y="4424766"/>
              <a:ext cx="235585" cy="248920"/>
            </a:xfrm>
            <a:custGeom>
              <a:avLst/>
              <a:gdLst/>
              <a:ahLst/>
              <a:cxnLst/>
              <a:rect l="l" t="t" r="r" b="b"/>
              <a:pathLst>
                <a:path w="235585" h="248920">
                  <a:moveTo>
                    <a:pt x="9890" y="3207"/>
                  </a:moveTo>
                  <a:lnTo>
                    <a:pt x="232420" y="240184"/>
                  </a:lnTo>
                  <a:lnTo>
                    <a:pt x="235355" y="243598"/>
                  </a:lnTo>
                  <a:lnTo>
                    <a:pt x="228638" y="248320"/>
                  </a:lnTo>
                  <a:lnTo>
                    <a:pt x="50165" y="246488"/>
                  </a:lnTo>
                  <a:lnTo>
                    <a:pt x="14504" y="231203"/>
                  </a:lnTo>
                  <a:lnTo>
                    <a:pt x="0" y="195202"/>
                  </a:lnTo>
                  <a:lnTo>
                    <a:pt x="1890" y="11092"/>
                  </a:lnTo>
                  <a:lnTo>
                    <a:pt x="1935" y="6666"/>
                  </a:lnTo>
                  <a:lnTo>
                    <a:pt x="6901" y="0"/>
                  </a:lnTo>
                  <a:lnTo>
                    <a:pt x="9890" y="3207"/>
                  </a:lnTo>
                </a:path>
              </a:pathLst>
            </a:custGeom>
            <a:ln w="17649">
              <a:solidFill>
                <a:srgbClr val="509B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19252" y="4581944"/>
              <a:ext cx="497840" cy="235585"/>
            </a:xfrm>
            <a:custGeom>
              <a:avLst/>
              <a:gdLst/>
              <a:ahLst/>
              <a:cxnLst/>
              <a:rect l="l" t="t" r="r" b="b"/>
              <a:pathLst>
                <a:path w="497839" h="235585">
                  <a:moveTo>
                    <a:pt x="470661" y="4531"/>
                  </a:moveTo>
                  <a:lnTo>
                    <a:pt x="29286" y="0"/>
                  </a:lnTo>
                  <a:lnTo>
                    <a:pt x="18719" y="2042"/>
                  </a:lnTo>
                  <a:lnTo>
                    <a:pt x="10036" y="7756"/>
                  </a:lnTo>
                  <a:lnTo>
                    <a:pt x="4109" y="16290"/>
                  </a:lnTo>
                  <a:lnTo>
                    <a:pt x="1812" y="26795"/>
                  </a:lnTo>
                  <a:lnTo>
                    <a:pt x="0" y="203356"/>
                  </a:lnTo>
                  <a:lnTo>
                    <a:pt x="2028" y="213951"/>
                  </a:lnTo>
                  <a:lnTo>
                    <a:pt x="7768" y="222650"/>
                  </a:lnTo>
                  <a:lnTo>
                    <a:pt x="16353" y="228567"/>
                  </a:lnTo>
                  <a:lnTo>
                    <a:pt x="26917" y="230814"/>
                  </a:lnTo>
                  <a:lnTo>
                    <a:pt x="468292" y="235345"/>
                  </a:lnTo>
                  <a:lnTo>
                    <a:pt x="478879" y="233294"/>
                  </a:lnTo>
                  <a:lnTo>
                    <a:pt x="487569" y="227557"/>
                  </a:lnTo>
                  <a:lnTo>
                    <a:pt x="493490" y="218989"/>
                  </a:lnTo>
                  <a:lnTo>
                    <a:pt x="495769" y="208445"/>
                  </a:lnTo>
                  <a:lnTo>
                    <a:pt x="497581" y="31885"/>
                  </a:lnTo>
                  <a:lnTo>
                    <a:pt x="495484" y="21335"/>
                  </a:lnTo>
                  <a:lnTo>
                    <a:pt x="489732" y="12681"/>
                  </a:lnTo>
                  <a:lnTo>
                    <a:pt x="481175" y="6790"/>
                  </a:lnTo>
                  <a:lnTo>
                    <a:pt x="470661" y="4531"/>
                  </a:lnTo>
                  <a:close/>
                </a:path>
              </a:pathLst>
            </a:custGeom>
            <a:solidFill>
              <a:srgbClr val="4AB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41069" y="4640054"/>
              <a:ext cx="290195" cy="121285"/>
            </a:xfrm>
            <a:custGeom>
              <a:avLst/>
              <a:gdLst/>
              <a:ahLst/>
              <a:cxnLst/>
              <a:rect l="l" t="t" r="r" b="b"/>
              <a:pathLst>
                <a:path w="290194" h="121285">
                  <a:moveTo>
                    <a:pt x="30576" y="277"/>
                  </a:moveTo>
                  <a:lnTo>
                    <a:pt x="3503" y="0"/>
                  </a:lnTo>
                  <a:lnTo>
                    <a:pt x="39159" y="57437"/>
                  </a:lnTo>
                  <a:lnTo>
                    <a:pt x="0" y="116450"/>
                  </a:lnTo>
                  <a:lnTo>
                    <a:pt x="27073" y="116728"/>
                  </a:lnTo>
                  <a:lnTo>
                    <a:pt x="52423" y="78246"/>
                  </a:lnTo>
                  <a:lnTo>
                    <a:pt x="78867" y="78518"/>
                  </a:lnTo>
                  <a:lnTo>
                    <a:pt x="65732" y="57710"/>
                  </a:lnTo>
                  <a:lnTo>
                    <a:pt x="78825" y="37380"/>
                  </a:lnTo>
                  <a:lnTo>
                    <a:pt x="52658" y="37111"/>
                  </a:lnTo>
                  <a:lnTo>
                    <a:pt x="30576" y="277"/>
                  </a:lnTo>
                  <a:close/>
                </a:path>
                <a:path w="290194" h="121285">
                  <a:moveTo>
                    <a:pt x="78867" y="78518"/>
                  </a:moveTo>
                  <a:lnTo>
                    <a:pt x="52423" y="78246"/>
                  </a:lnTo>
                  <a:lnTo>
                    <a:pt x="76973" y="117241"/>
                  </a:lnTo>
                  <a:lnTo>
                    <a:pt x="103483" y="117513"/>
                  </a:lnTo>
                  <a:lnTo>
                    <a:pt x="78867" y="78518"/>
                  </a:lnTo>
                  <a:close/>
                </a:path>
                <a:path w="290194" h="121285">
                  <a:moveTo>
                    <a:pt x="102246" y="1013"/>
                  </a:moveTo>
                  <a:lnTo>
                    <a:pt x="75298" y="737"/>
                  </a:lnTo>
                  <a:lnTo>
                    <a:pt x="52658" y="37111"/>
                  </a:lnTo>
                  <a:lnTo>
                    <a:pt x="78825" y="37380"/>
                  </a:lnTo>
                  <a:lnTo>
                    <a:pt x="102246" y="1013"/>
                  </a:lnTo>
                  <a:close/>
                </a:path>
                <a:path w="290194" h="121285">
                  <a:moveTo>
                    <a:pt x="144536" y="1447"/>
                  </a:moveTo>
                  <a:lnTo>
                    <a:pt x="120708" y="1203"/>
                  </a:lnTo>
                  <a:lnTo>
                    <a:pt x="119450" y="117677"/>
                  </a:lnTo>
                  <a:lnTo>
                    <a:pt x="194303" y="118445"/>
                  </a:lnTo>
                  <a:lnTo>
                    <a:pt x="194525" y="96837"/>
                  </a:lnTo>
                  <a:lnTo>
                    <a:pt x="143562" y="96314"/>
                  </a:lnTo>
                  <a:lnTo>
                    <a:pt x="144536" y="1447"/>
                  </a:lnTo>
                  <a:close/>
                </a:path>
                <a:path w="290194" h="121285">
                  <a:moveTo>
                    <a:pt x="220495" y="82784"/>
                  </a:moveTo>
                  <a:lnTo>
                    <a:pt x="204027" y="94852"/>
                  </a:lnTo>
                  <a:lnTo>
                    <a:pt x="212208" y="105840"/>
                  </a:lnTo>
                  <a:lnTo>
                    <a:pt x="222831" y="114123"/>
                  </a:lnTo>
                  <a:lnTo>
                    <a:pt x="235260" y="119330"/>
                  </a:lnTo>
                  <a:lnTo>
                    <a:pt x="248860" y="121088"/>
                  </a:lnTo>
                  <a:lnTo>
                    <a:pt x="265103" y="118798"/>
                  </a:lnTo>
                  <a:lnTo>
                    <a:pt x="278104" y="111924"/>
                  </a:lnTo>
                  <a:lnTo>
                    <a:pt x="286772" y="101003"/>
                  </a:lnTo>
                  <a:lnTo>
                    <a:pt x="286898" y="100441"/>
                  </a:lnTo>
                  <a:lnTo>
                    <a:pt x="249014" y="100052"/>
                  </a:lnTo>
                  <a:lnTo>
                    <a:pt x="240220" y="98774"/>
                  </a:lnTo>
                  <a:lnTo>
                    <a:pt x="232774" y="95303"/>
                  </a:lnTo>
                  <a:lnTo>
                    <a:pt x="226319" y="89890"/>
                  </a:lnTo>
                  <a:lnTo>
                    <a:pt x="220495" y="82784"/>
                  </a:lnTo>
                  <a:close/>
                </a:path>
                <a:path w="290194" h="121285">
                  <a:moveTo>
                    <a:pt x="249728" y="549"/>
                  </a:moveTo>
                  <a:lnTo>
                    <a:pt x="234335" y="2713"/>
                  </a:lnTo>
                  <a:lnTo>
                    <a:pt x="221987" y="9194"/>
                  </a:lnTo>
                  <a:lnTo>
                    <a:pt x="213740" y="19467"/>
                  </a:lnTo>
                  <a:lnTo>
                    <a:pt x="210654" y="33005"/>
                  </a:lnTo>
                  <a:lnTo>
                    <a:pt x="212451" y="43698"/>
                  </a:lnTo>
                  <a:lnTo>
                    <a:pt x="217897" y="52705"/>
                  </a:lnTo>
                  <a:lnTo>
                    <a:pt x="226715" y="60330"/>
                  </a:lnTo>
                  <a:lnTo>
                    <a:pt x="238627" y="66880"/>
                  </a:lnTo>
                  <a:lnTo>
                    <a:pt x="251046" y="72631"/>
                  </a:lnTo>
                  <a:lnTo>
                    <a:pt x="262094" y="77900"/>
                  </a:lnTo>
                  <a:lnTo>
                    <a:pt x="265809" y="80385"/>
                  </a:lnTo>
                  <a:lnTo>
                    <a:pt x="265657" y="95224"/>
                  </a:lnTo>
                  <a:lnTo>
                    <a:pt x="259370" y="100159"/>
                  </a:lnTo>
                  <a:lnTo>
                    <a:pt x="286898" y="100441"/>
                  </a:lnTo>
                  <a:lnTo>
                    <a:pt x="290013" y="86570"/>
                  </a:lnTo>
                  <a:lnTo>
                    <a:pt x="288384" y="75774"/>
                  </a:lnTo>
                  <a:lnTo>
                    <a:pt x="283176" y="66738"/>
                  </a:lnTo>
                  <a:lnTo>
                    <a:pt x="274269" y="58992"/>
                  </a:lnTo>
                  <a:lnTo>
                    <a:pt x="261546" y="52066"/>
                  </a:lnTo>
                  <a:lnTo>
                    <a:pt x="238511" y="41623"/>
                  </a:lnTo>
                  <a:lnTo>
                    <a:pt x="234800" y="38773"/>
                  </a:lnTo>
                  <a:lnTo>
                    <a:pt x="234938" y="25340"/>
                  </a:lnTo>
                  <a:lnTo>
                    <a:pt x="241215" y="21342"/>
                  </a:lnTo>
                  <a:lnTo>
                    <a:pt x="287319" y="21816"/>
                  </a:lnTo>
                  <a:lnTo>
                    <a:pt x="281127" y="13334"/>
                  </a:lnTo>
                  <a:lnTo>
                    <a:pt x="272048" y="6245"/>
                  </a:lnTo>
                  <a:lnTo>
                    <a:pt x="261388" y="1874"/>
                  </a:lnTo>
                  <a:lnTo>
                    <a:pt x="249728" y="549"/>
                  </a:lnTo>
                  <a:close/>
                </a:path>
                <a:path w="290194" h="121285">
                  <a:moveTo>
                    <a:pt x="287319" y="21816"/>
                  </a:moveTo>
                  <a:lnTo>
                    <a:pt x="249513" y="21428"/>
                  </a:lnTo>
                  <a:lnTo>
                    <a:pt x="256267" y="22542"/>
                  </a:lnTo>
                  <a:lnTo>
                    <a:pt x="262403" y="25309"/>
                  </a:lnTo>
                  <a:lnTo>
                    <a:pt x="267625" y="29551"/>
                  </a:lnTo>
                  <a:lnTo>
                    <a:pt x="271640" y="35090"/>
                  </a:lnTo>
                  <a:lnTo>
                    <a:pt x="288047" y="22813"/>
                  </a:lnTo>
                  <a:lnTo>
                    <a:pt x="287319" y="218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50394" y="4943582"/>
              <a:ext cx="493395" cy="358140"/>
            </a:xfrm>
            <a:custGeom>
              <a:avLst/>
              <a:gdLst/>
              <a:ahLst/>
              <a:cxnLst/>
              <a:rect l="l" t="t" r="r" b="b"/>
              <a:pathLst>
                <a:path w="493394" h="358139">
                  <a:moveTo>
                    <a:pt x="1732" y="352574"/>
                  </a:moveTo>
                  <a:lnTo>
                    <a:pt x="1750" y="350829"/>
                  </a:lnTo>
                  <a:lnTo>
                    <a:pt x="2647" y="263486"/>
                  </a:lnTo>
                  <a:lnTo>
                    <a:pt x="3541" y="176388"/>
                  </a:lnTo>
                  <a:lnTo>
                    <a:pt x="4437" y="89045"/>
                  </a:lnTo>
                  <a:lnTo>
                    <a:pt x="5333" y="1770"/>
                  </a:lnTo>
                  <a:lnTo>
                    <a:pt x="5352" y="0"/>
                  </a:lnTo>
                </a:path>
                <a:path w="493394" h="358139">
                  <a:moveTo>
                    <a:pt x="163722" y="354237"/>
                  </a:moveTo>
                  <a:lnTo>
                    <a:pt x="163740" y="352492"/>
                  </a:lnTo>
                  <a:lnTo>
                    <a:pt x="164637" y="265149"/>
                  </a:lnTo>
                  <a:lnTo>
                    <a:pt x="165531" y="178051"/>
                  </a:lnTo>
                  <a:lnTo>
                    <a:pt x="166427" y="90708"/>
                  </a:lnTo>
                  <a:lnTo>
                    <a:pt x="167323" y="3433"/>
                  </a:lnTo>
                  <a:lnTo>
                    <a:pt x="167342" y="1663"/>
                  </a:lnTo>
                </a:path>
                <a:path w="493394" h="358139">
                  <a:moveTo>
                    <a:pt x="325665" y="355899"/>
                  </a:moveTo>
                  <a:lnTo>
                    <a:pt x="325683" y="354155"/>
                  </a:lnTo>
                  <a:lnTo>
                    <a:pt x="326580" y="266812"/>
                  </a:lnTo>
                  <a:lnTo>
                    <a:pt x="327474" y="179714"/>
                  </a:lnTo>
                  <a:lnTo>
                    <a:pt x="328371" y="92371"/>
                  </a:lnTo>
                  <a:lnTo>
                    <a:pt x="329267" y="5095"/>
                  </a:lnTo>
                  <a:lnTo>
                    <a:pt x="329285" y="3325"/>
                  </a:lnTo>
                </a:path>
                <a:path w="493394" h="358139">
                  <a:moveTo>
                    <a:pt x="487624" y="357562"/>
                  </a:moveTo>
                  <a:lnTo>
                    <a:pt x="487642" y="355818"/>
                  </a:lnTo>
                  <a:lnTo>
                    <a:pt x="488538" y="268475"/>
                  </a:lnTo>
                  <a:lnTo>
                    <a:pt x="489433" y="181376"/>
                  </a:lnTo>
                  <a:lnTo>
                    <a:pt x="490329" y="94033"/>
                  </a:lnTo>
                  <a:lnTo>
                    <a:pt x="491225" y="6758"/>
                  </a:lnTo>
                  <a:lnTo>
                    <a:pt x="491243" y="4988"/>
                  </a:lnTo>
                </a:path>
                <a:path w="493394" h="358139">
                  <a:moveTo>
                    <a:pt x="0" y="350811"/>
                  </a:moveTo>
                  <a:lnTo>
                    <a:pt x="1750" y="350829"/>
                  </a:lnTo>
                  <a:lnTo>
                    <a:pt x="163740" y="352492"/>
                  </a:lnTo>
                  <a:lnTo>
                    <a:pt x="325683" y="354155"/>
                  </a:lnTo>
                  <a:lnTo>
                    <a:pt x="487642" y="355818"/>
                  </a:lnTo>
                  <a:lnTo>
                    <a:pt x="489413" y="355836"/>
                  </a:lnTo>
                </a:path>
                <a:path w="493394" h="358139">
                  <a:moveTo>
                    <a:pt x="896" y="263468"/>
                  </a:moveTo>
                  <a:lnTo>
                    <a:pt x="2647" y="263486"/>
                  </a:lnTo>
                  <a:lnTo>
                    <a:pt x="164637" y="265149"/>
                  </a:lnTo>
                  <a:lnTo>
                    <a:pt x="326580" y="266812"/>
                  </a:lnTo>
                  <a:lnTo>
                    <a:pt x="488538" y="268475"/>
                  </a:lnTo>
                  <a:lnTo>
                    <a:pt x="490310" y="268493"/>
                  </a:lnTo>
                </a:path>
                <a:path w="493394" h="358139">
                  <a:moveTo>
                    <a:pt x="1790" y="176370"/>
                  </a:moveTo>
                  <a:lnTo>
                    <a:pt x="3541" y="176388"/>
                  </a:lnTo>
                  <a:lnTo>
                    <a:pt x="165531" y="178051"/>
                  </a:lnTo>
                  <a:lnTo>
                    <a:pt x="327474" y="179714"/>
                  </a:lnTo>
                  <a:lnTo>
                    <a:pt x="489433" y="181376"/>
                  </a:lnTo>
                  <a:lnTo>
                    <a:pt x="491204" y="181395"/>
                  </a:lnTo>
                </a:path>
                <a:path w="493394" h="358139">
                  <a:moveTo>
                    <a:pt x="2687" y="89027"/>
                  </a:moveTo>
                  <a:lnTo>
                    <a:pt x="4437" y="89045"/>
                  </a:lnTo>
                  <a:lnTo>
                    <a:pt x="166427" y="90708"/>
                  </a:lnTo>
                  <a:lnTo>
                    <a:pt x="328371" y="92371"/>
                  </a:lnTo>
                  <a:lnTo>
                    <a:pt x="490329" y="94033"/>
                  </a:lnTo>
                  <a:lnTo>
                    <a:pt x="492100" y="94052"/>
                  </a:lnTo>
                </a:path>
                <a:path w="493394" h="358139">
                  <a:moveTo>
                    <a:pt x="3583" y="1752"/>
                  </a:moveTo>
                  <a:lnTo>
                    <a:pt x="5333" y="1770"/>
                  </a:lnTo>
                  <a:lnTo>
                    <a:pt x="167323" y="3433"/>
                  </a:lnTo>
                  <a:lnTo>
                    <a:pt x="329267" y="5095"/>
                  </a:lnTo>
                  <a:lnTo>
                    <a:pt x="491225" y="6758"/>
                  </a:lnTo>
                  <a:lnTo>
                    <a:pt x="492996" y="6776"/>
                  </a:lnTo>
                </a:path>
              </a:pathLst>
            </a:custGeom>
            <a:ln w="7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05003" y="4965198"/>
              <a:ext cx="50165" cy="54610"/>
            </a:xfrm>
            <a:custGeom>
              <a:avLst/>
              <a:gdLst/>
              <a:ahLst/>
              <a:cxnLst/>
              <a:rect l="l" t="t" r="r" b="b"/>
              <a:pathLst>
                <a:path w="50164" h="54610">
                  <a:moveTo>
                    <a:pt x="49576" y="488"/>
                  </a:moveTo>
                  <a:lnTo>
                    <a:pt x="38413" y="373"/>
                  </a:lnTo>
                  <a:lnTo>
                    <a:pt x="29241" y="12751"/>
                  </a:lnTo>
                  <a:lnTo>
                    <a:pt x="26770" y="16464"/>
                  </a:lnTo>
                  <a:lnTo>
                    <a:pt x="25123" y="18567"/>
                  </a:lnTo>
                  <a:lnTo>
                    <a:pt x="24270" y="16938"/>
                  </a:lnTo>
                  <a:lnTo>
                    <a:pt x="13147" y="114"/>
                  </a:lnTo>
                  <a:lnTo>
                    <a:pt x="1984" y="0"/>
                  </a:lnTo>
                  <a:lnTo>
                    <a:pt x="19929" y="26184"/>
                  </a:lnTo>
                  <a:lnTo>
                    <a:pt x="0" y="53724"/>
                  </a:lnTo>
                  <a:lnTo>
                    <a:pt x="11163" y="53838"/>
                  </a:lnTo>
                  <a:lnTo>
                    <a:pt x="25720" y="33476"/>
                  </a:lnTo>
                  <a:lnTo>
                    <a:pt x="28113" y="37364"/>
                  </a:lnTo>
                  <a:lnTo>
                    <a:pt x="39106" y="54125"/>
                  </a:lnTo>
                  <a:lnTo>
                    <a:pt x="50087" y="54238"/>
                  </a:lnTo>
                  <a:lnTo>
                    <a:pt x="31098" y="26298"/>
                  </a:lnTo>
                  <a:lnTo>
                    <a:pt x="49576" y="488"/>
                  </a:lnTo>
                  <a:close/>
                </a:path>
              </a:pathLst>
            </a:custGeom>
            <a:solidFill>
              <a:srgbClr val="4AB3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3438905" y="4433633"/>
            <a:ext cx="2908300" cy="1029969"/>
          </a:xfrm>
          <a:custGeom>
            <a:avLst/>
            <a:gdLst/>
            <a:ahLst/>
            <a:cxnLst/>
            <a:rect l="l" t="t" r="r" b="b"/>
            <a:pathLst>
              <a:path w="2908300" h="1029970">
                <a:moveTo>
                  <a:pt x="1197864" y="492696"/>
                </a:moveTo>
                <a:lnTo>
                  <a:pt x="1181430" y="478345"/>
                </a:lnTo>
                <a:lnTo>
                  <a:pt x="1122426" y="426783"/>
                </a:lnTo>
                <a:lnTo>
                  <a:pt x="1113409" y="427291"/>
                </a:lnTo>
                <a:lnTo>
                  <a:pt x="1102995" y="439229"/>
                </a:lnTo>
                <a:lnTo>
                  <a:pt x="1103630" y="448246"/>
                </a:lnTo>
                <a:lnTo>
                  <a:pt x="1138008" y="478345"/>
                </a:lnTo>
                <a:lnTo>
                  <a:pt x="0" y="478345"/>
                </a:lnTo>
                <a:lnTo>
                  <a:pt x="0" y="506920"/>
                </a:lnTo>
                <a:lnTo>
                  <a:pt x="1138161" y="506920"/>
                </a:lnTo>
                <a:lnTo>
                  <a:pt x="1103630" y="537146"/>
                </a:lnTo>
                <a:lnTo>
                  <a:pt x="1102995" y="546163"/>
                </a:lnTo>
                <a:lnTo>
                  <a:pt x="1113409" y="558101"/>
                </a:lnTo>
                <a:lnTo>
                  <a:pt x="1122426" y="558609"/>
                </a:lnTo>
                <a:lnTo>
                  <a:pt x="1181582" y="506920"/>
                </a:lnTo>
                <a:lnTo>
                  <a:pt x="1197864" y="492696"/>
                </a:lnTo>
                <a:close/>
              </a:path>
              <a:path w="2908300" h="1029970">
                <a:moveTo>
                  <a:pt x="1765122" y="217487"/>
                </a:moveTo>
                <a:lnTo>
                  <a:pt x="1759381" y="167614"/>
                </a:lnTo>
                <a:lnTo>
                  <a:pt x="1743024" y="121831"/>
                </a:lnTo>
                <a:lnTo>
                  <a:pt x="1717357" y="81445"/>
                </a:lnTo>
                <a:lnTo>
                  <a:pt x="1683677" y="47764"/>
                </a:lnTo>
                <a:lnTo>
                  <a:pt x="1643303" y="22098"/>
                </a:lnTo>
                <a:lnTo>
                  <a:pt x="1597520" y="5740"/>
                </a:lnTo>
                <a:lnTo>
                  <a:pt x="1547647" y="0"/>
                </a:lnTo>
                <a:lnTo>
                  <a:pt x="1497787" y="5740"/>
                </a:lnTo>
                <a:lnTo>
                  <a:pt x="1452029" y="22098"/>
                </a:lnTo>
                <a:lnTo>
                  <a:pt x="1411655" y="47764"/>
                </a:lnTo>
                <a:lnTo>
                  <a:pt x="1377988" y="81445"/>
                </a:lnTo>
                <a:lnTo>
                  <a:pt x="1352334" y="121831"/>
                </a:lnTo>
                <a:lnTo>
                  <a:pt x="1335976" y="167614"/>
                </a:lnTo>
                <a:lnTo>
                  <a:pt x="1330236" y="217487"/>
                </a:lnTo>
                <a:lnTo>
                  <a:pt x="1335976" y="267373"/>
                </a:lnTo>
                <a:lnTo>
                  <a:pt x="1352334" y="313156"/>
                </a:lnTo>
                <a:lnTo>
                  <a:pt x="1377988" y="353542"/>
                </a:lnTo>
                <a:lnTo>
                  <a:pt x="1411655" y="387223"/>
                </a:lnTo>
                <a:lnTo>
                  <a:pt x="1452029" y="412889"/>
                </a:lnTo>
                <a:lnTo>
                  <a:pt x="1497787" y="429247"/>
                </a:lnTo>
                <a:lnTo>
                  <a:pt x="1547647" y="434987"/>
                </a:lnTo>
                <a:lnTo>
                  <a:pt x="1597520" y="429247"/>
                </a:lnTo>
                <a:lnTo>
                  <a:pt x="1643303" y="412889"/>
                </a:lnTo>
                <a:lnTo>
                  <a:pt x="1683677" y="387223"/>
                </a:lnTo>
                <a:lnTo>
                  <a:pt x="1717357" y="353542"/>
                </a:lnTo>
                <a:lnTo>
                  <a:pt x="1743024" y="313156"/>
                </a:lnTo>
                <a:lnTo>
                  <a:pt x="1759381" y="267373"/>
                </a:lnTo>
                <a:lnTo>
                  <a:pt x="1765122" y="217487"/>
                </a:lnTo>
                <a:close/>
              </a:path>
              <a:path w="2908300" h="1029970">
                <a:moveTo>
                  <a:pt x="1946668" y="951941"/>
                </a:moveTo>
                <a:lnTo>
                  <a:pt x="1944319" y="897737"/>
                </a:lnTo>
                <a:lnTo>
                  <a:pt x="1937461" y="845223"/>
                </a:lnTo>
                <a:lnTo>
                  <a:pt x="1926310" y="794702"/>
                </a:lnTo>
                <a:lnTo>
                  <a:pt x="1911134" y="746480"/>
                </a:lnTo>
                <a:lnTo>
                  <a:pt x="1892173" y="700862"/>
                </a:lnTo>
                <a:lnTo>
                  <a:pt x="1869655" y="658152"/>
                </a:lnTo>
                <a:lnTo>
                  <a:pt x="1843836" y="618655"/>
                </a:lnTo>
                <a:lnTo>
                  <a:pt x="1814957" y="582663"/>
                </a:lnTo>
                <a:lnTo>
                  <a:pt x="1783257" y="550494"/>
                </a:lnTo>
                <a:lnTo>
                  <a:pt x="1748993" y="522439"/>
                </a:lnTo>
                <a:lnTo>
                  <a:pt x="1712404" y="498805"/>
                </a:lnTo>
                <a:lnTo>
                  <a:pt x="1673733" y="479894"/>
                </a:lnTo>
                <a:lnTo>
                  <a:pt x="1633220" y="466013"/>
                </a:lnTo>
                <a:lnTo>
                  <a:pt x="1591106" y="457466"/>
                </a:lnTo>
                <a:lnTo>
                  <a:pt x="1547647" y="454545"/>
                </a:lnTo>
                <a:lnTo>
                  <a:pt x="1504200" y="457466"/>
                </a:lnTo>
                <a:lnTo>
                  <a:pt x="1462100" y="466013"/>
                </a:lnTo>
                <a:lnTo>
                  <a:pt x="1421599" y="479894"/>
                </a:lnTo>
                <a:lnTo>
                  <a:pt x="1382928" y="498805"/>
                </a:lnTo>
                <a:lnTo>
                  <a:pt x="1346339" y="522439"/>
                </a:lnTo>
                <a:lnTo>
                  <a:pt x="1312075" y="550494"/>
                </a:lnTo>
                <a:lnTo>
                  <a:pt x="1280388" y="582663"/>
                </a:lnTo>
                <a:lnTo>
                  <a:pt x="1251508" y="618655"/>
                </a:lnTo>
                <a:lnTo>
                  <a:pt x="1225689" y="658152"/>
                </a:lnTo>
                <a:lnTo>
                  <a:pt x="1203159" y="700862"/>
                </a:lnTo>
                <a:lnTo>
                  <a:pt x="1184198" y="746480"/>
                </a:lnTo>
                <a:lnTo>
                  <a:pt x="1169009" y="794702"/>
                </a:lnTo>
                <a:lnTo>
                  <a:pt x="1157871" y="845223"/>
                </a:lnTo>
                <a:lnTo>
                  <a:pt x="1151001" y="897737"/>
                </a:lnTo>
                <a:lnTo>
                  <a:pt x="1148651" y="951941"/>
                </a:lnTo>
                <a:lnTo>
                  <a:pt x="1155090" y="965898"/>
                </a:lnTo>
                <a:lnTo>
                  <a:pt x="1203159" y="991158"/>
                </a:lnTo>
                <a:lnTo>
                  <a:pt x="1242542" y="1002017"/>
                </a:lnTo>
                <a:lnTo>
                  <a:pt x="1290650" y="1011389"/>
                </a:lnTo>
                <a:lnTo>
                  <a:pt x="1346339" y="1019086"/>
                </a:lnTo>
                <a:lnTo>
                  <a:pt x="1408493" y="1024839"/>
                </a:lnTo>
                <a:lnTo>
                  <a:pt x="1475968" y="1028471"/>
                </a:lnTo>
                <a:lnTo>
                  <a:pt x="1547647" y="1029728"/>
                </a:lnTo>
                <a:lnTo>
                  <a:pt x="1619351" y="1028471"/>
                </a:lnTo>
                <a:lnTo>
                  <a:pt x="1686839" y="1024839"/>
                </a:lnTo>
                <a:lnTo>
                  <a:pt x="1748993" y="1019086"/>
                </a:lnTo>
                <a:lnTo>
                  <a:pt x="1804695" y="1011389"/>
                </a:lnTo>
                <a:lnTo>
                  <a:pt x="1852790" y="1002017"/>
                </a:lnTo>
                <a:lnTo>
                  <a:pt x="1892173" y="991158"/>
                </a:lnTo>
                <a:lnTo>
                  <a:pt x="1940229" y="965898"/>
                </a:lnTo>
                <a:lnTo>
                  <a:pt x="1946668" y="951941"/>
                </a:lnTo>
                <a:close/>
              </a:path>
              <a:path w="2908300" h="1029970">
                <a:moveTo>
                  <a:pt x="2907792" y="498792"/>
                </a:moveTo>
                <a:lnTo>
                  <a:pt x="2891358" y="484441"/>
                </a:lnTo>
                <a:lnTo>
                  <a:pt x="2832354" y="432879"/>
                </a:lnTo>
                <a:lnTo>
                  <a:pt x="2823337" y="433387"/>
                </a:lnTo>
                <a:lnTo>
                  <a:pt x="2812923" y="445325"/>
                </a:lnTo>
                <a:lnTo>
                  <a:pt x="2813558" y="454342"/>
                </a:lnTo>
                <a:lnTo>
                  <a:pt x="2847937" y="484441"/>
                </a:lnTo>
                <a:lnTo>
                  <a:pt x="1947672" y="484441"/>
                </a:lnTo>
                <a:lnTo>
                  <a:pt x="1947672" y="513016"/>
                </a:lnTo>
                <a:lnTo>
                  <a:pt x="2848089" y="513016"/>
                </a:lnTo>
                <a:lnTo>
                  <a:pt x="2813558" y="543242"/>
                </a:lnTo>
                <a:lnTo>
                  <a:pt x="2812923" y="552259"/>
                </a:lnTo>
                <a:lnTo>
                  <a:pt x="2823337" y="564197"/>
                </a:lnTo>
                <a:lnTo>
                  <a:pt x="2832354" y="564705"/>
                </a:lnTo>
                <a:lnTo>
                  <a:pt x="2891510" y="513016"/>
                </a:lnTo>
                <a:lnTo>
                  <a:pt x="2907792" y="498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5371" y="4486655"/>
            <a:ext cx="743712" cy="93725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5800" y="4587774"/>
            <a:ext cx="806196" cy="701495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162682" y="5591302"/>
            <a:ext cx="1570990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marR="5080" indent="-292735">
              <a:lnSpc>
                <a:spcPct val="117000"/>
              </a:lnSpc>
              <a:spcBef>
                <a:spcPts val="100"/>
              </a:spcBef>
            </a:pPr>
            <a:r>
              <a:rPr dirty="0" sz="1350">
                <a:solidFill>
                  <a:srgbClr val="3C3C3C"/>
                </a:solidFill>
                <a:latin typeface="Arial"/>
                <a:cs typeface="Arial"/>
              </a:rPr>
              <a:t>Excel</a:t>
            </a:r>
            <a:r>
              <a:rPr dirty="0" sz="135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3C3C3C"/>
                </a:solidFill>
                <a:latin typeface="Arial"/>
                <a:cs typeface="Arial"/>
              </a:rPr>
              <a:t>data</a:t>
            </a:r>
            <a:r>
              <a:rPr dirty="0" sz="1350" spc="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40">
                <a:solidFill>
                  <a:srgbClr val="3C3C3C"/>
                </a:solidFill>
                <a:latin typeface="Arial"/>
                <a:cs typeface="Arial"/>
              </a:rPr>
              <a:t>process </a:t>
            </a:r>
            <a:r>
              <a:rPr dirty="0" sz="1350" spc="70">
                <a:solidFill>
                  <a:srgbClr val="3C3C3C"/>
                </a:solidFill>
                <a:latin typeface="Arial"/>
                <a:cs typeface="Arial"/>
              </a:rPr>
              <a:t>automation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62017" y="5564784"/>
            <a:ext cx="105981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">
              <a:lnSpc>
                <a:spcPct val="117000"/>
              </a:lnSpc>
              <a:spcBef>
                <a:spcPts val="100"/>
              </a:spcBef>
            </a:pPr>
            <a:r>
              <a:rPr dirty="0" sz="1350">
                <a:solidFill>
                  <a:srgbClr val="3C3C3C"/>
                </a:solidFill>
                <a:latin typeface="Arial"/>
                <a:cs typeface="Arial"/>
              </a:rPr>
              <a:t>User</a:t>
            </a:r>
            <a:r>
              <a:rPr dirty="0" sz="1350" spc="9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3C3C3C"/>
                </a:solidFill>
                <a:latin typeface="Arial"/>
                <a:cs typeface="Arial"/>
              </a:rPr>
              <a:t>selects </a:t>
            </a:r>
            <a:r>
              <a:rPr dirty="0" sz="1350">
                <a:solidFill>
                  <a:srgbClr val="3C3C3C"/>
                </a:solidFill>
                <a:latin typeface="Arial"/>
                <a:cs typeface="Arial"/>
              </a:rPr>
              <a:t>his</a:t>
            </a:r>
            <a:r>
              <a:rPr dirty="0" sz="1350" spc="75">
                <a:solidFill>
                  <a:srgbClr val="3C3C3C"/>
                </a:solidFill>
                <a:latin typeface="Arial"/>
                <a:cs typeface="Arial"/>
              </a:rPr>
              <a:t> template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53709" y="5525541"/>
            <a:ext cx="144653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7000"/>
              </a:lnSpc>
              <a:spcBef>
                <a:spcPts val="100"/>
              </a:spcBef>
            </a:pPr>
            <a:r>
              <a:rPr dirty="0" sz="1350" spc="60">
                <a:solidFill>
                  <a:srgbClr val="3C3C3C"/>
                </a:solidFill>
                <a:latin typeface="Arial"/>
                <a:cs typeface="Arial"/>
              </a:rPr>
              <a:t>Template</a:t>
            </a:r>
            <a:r>
              <a:rPr dirty="0" sz="135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3C3C3C"/>
                </a:solidFill>
                <a:latin typeface="Arial"/>
                <a:cs typeface="Arial"/>
              </a:rPr>
              <a:t>is</a:t>
            </a:r>
            <a:r>
              <a:rPr dirty="0" sz="135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75">
                <a:solidFill>
                  <a:srgbClr val="3C3C3C"/>
                </a:solidFill>
                <a:latin typeface="Arial"/>
                <a:cs typeface="Arial"/>
              </a:rPr>
              <a:t>filled </a:t>
            </a:r>
            <a:r>
              <a:rPr dirty="0" sz="1350" spc="90">
                <a:solidFill>
                  <a:srgbClr val="3C3C3C"/>
                </a:solidFill>
                <a:latin typeface="Arial"/>
                <a:cs typeface="Arial"/>
              </a:rPr>
              <a:t>properly</a:t>
            </a:r>
            <a:r>
              <a:rPr dirty="0" sz="1350" spc="-1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80">
                <a:solidFill>
                  <a:srgbClr val="3C3C3C"/>
                </a:solidFill>
                <a:latin typeface="Arial"/>
                <a:cs typeface="Arial"/>
              </a:rPr>
              <a:t>with </a:t>
            </a:r>
            <a:r>
              <a:rPr dirty="0" sz="1350" spc="70">
                <a:solidFill>
                  <a:srgbClr val="3C3C3C"/>
                </a:solidFill>
                <a:latin typeface="Arial"/>
                <a:cs typeface="Arial"/>
              </a:rPr>
              <a:t>data</a:t>
            </a:r>
            <a:r>
              <a:rPr dirty="0" sz="1350" spc="-4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105">
                <a:solidFill>
                  <a:srgbClr val="3C3C3C"/>
                </a:solidFill>
                <a:latin typeface="Arial"/>
                <a:cs typeface="Arial"/>
              </a:rPr>
              <a:t>from</a:t>
            </a:r>
            <a:r>
              <a:rPr dirty="0" sz="1350" spc="-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3C3C3C"/>
                </a:solidFill>
                <a:latin typeface="Arial"/>
                <a:cs typeface="Arial"/>
              </a:rPr>
              <a:t>excel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247381" y="4903089"/>
            <a:ext cx="960119" cy="132080"/>
          </a:xfrm>
          <a:custGeom>
            <a:avLst/>
            <a:gdLst/>
            <a:ahLst/>
            <a:cxnLst/>
            <a:rect l="l" t="t" r="r" b="b"/>
            <a:pathLst>
              <a:path w="960120" h="132079">
                <a:moveTo>
                  <a:pt x="916675" y="65912"/>
                </a:moveTo>
                <a:lnTo>
                  <a:pt x="865886" y="110362"/>
                </a:lnTo>
                <a:lnTo>
                  <a:pt x="865251" y="119380"/>
                </a:lnTo>
                <a:lnTo>
                  <a:pt x="875665" y="131318"/>
                </a:lnTo>
                <a:lnTo>
                  <a:pt x="884682" y="131825"/>
                </a:lnTo>
                <a:lnTo>
                  <a:pt x="943840" y="80137"/>
                </a:lnTo>
                <a:lnTo>
                  <a:pt x="938402" y="80137"/>
                </a:lnTo>
                <a:lnTo>
                  <a:pt x="938402" y="76708"/>
                </a:lnTo>
                <a:lnTo>
                  <a:pt x="929004" y="76708"/>
                </a:lnTo>
                <a:lnTo>
                  <a:pt x="916675" y="65912"/>
                </a:lnTo>
                <a:close/>
              </a:path>
              <a:path w="960120" h="132079">
                <a:moveTo>
                  <a:pt x="900284" y="51562"/>
                </a:moveTo>
                <a:lnTo>
                  <a:pt x="0" y="51562"/>
                </a:lnTo>
                <a:lnTo>
                  <a:pt x="0" y="80137"/>
                </a:lnTo>
                <a:lnTo>
                  <a:pt x="900429" y="80137"/>
                </a:lnTo>
                <a:lnTo>
                  <a:pt x="916675" y="65912"/>
                </a:lnTo>
                <a:lnTo>
                  <a:pt x="900284" y="51562"/>
                </a:lnTo>
                <a:close/>
              </a:path>
              <a:path w="960120" h="132079">
                <a:moveTo>
                  <a:pt x="943697" y="51562"/>
                </a:moveTo>
                <a:lnTo>
                  <a:pt x="938402" y="51562"/>
                </a:lnTo>
                <a:lnTo>
                  <a:pt x="938402" y="80137"/>
                </a:lnTo>
                <a:lnTo>
                  <a:pt x="943840" y="80137"/>
                </a:lnTo>
                <a:lnTo>
                  <a:pt x="960120" y="65912"/>
                </a:lnTo>
                <a:lnTo>
                  <a:pt x="943697" y="51562"/>
                </a:lnTo>
                <a:close/>
              </a:path>
              <a:path w="960120" h="132079">
                <a:moveTo>
                  <a:pt x="929004" y="55118"/>
                </a:moveTo>
                <a:lnTo>
                  <a:pt x="916675" y="65912"/>
                </a:lnTo>
                <a:lnTo>
                  <a:pt x="929004" y="76708"/>
                </a:lnTo>
                <a:lnTo>
                  <a:pt x="929004" y="55118"/>
                </a:lnTo>
                <a:close/>
              </a:path>
              <a:path w="960120" h="132079">
                <a:moveTo>
                  <a:pt x="938402" y="55118"/>
                </a:moveTo>
                <a:lnTo>
                  <a:pt x="929004" y="55118"/>
                </a:lnTo>
                <a:lnTo>
                  <a:pt x="929004" y="76708"/>
                </a:lnTo>
                <a:lnTo>
                  <a:pt x="938402" y="76708"/>
                </a:lnTo>
                <a:lnTo>
                  <a:pt x="938402" y="55118"/>
                </a:lnTo>
                <a:close/>
              </a:path>
              <a:path w="960120" h="132079">
                <a:moveTo>
                  <a:pt x="884682" y="0"/>
                </a:moveTo>
                <a:lnTo>
                  <a:pt x="875665" y="508"/>
                </a:lnTo>
                <a:lnTo>
                  <a:pt x="865251" y="12446"/>
                </a:lnTo>
                <a:lnTo>
                  <a:pt x="865886" y="21462"/>
                </a:lnTo>
                <a:lnTo>
                  <a:pt x="916675" y="65912"/>
                </a:lnTo>
                <a:lnTo>
                  <a:pt x="929004" y="55118"/>
                </a:lnTo>
                <a:lnTo>
                  <a:pt x="938402" y="55118"/>
                </a:lnTo>
                <a:lnTo>
                  <a:pt x="938402" y="51562"/>
                </a:lnTo>
                <a:lnTo>
                  <a:pt x="943697" y="51562"/>
                </a:lnTo>
                <a:lnTo>
                  <a:pt x="884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001761" y="5392572"/>
            <a:ext cx="1415415" cy="99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905">
              <a:lnSpc>
                <a:spcPct val="117300"/>
              </a:lnSpc>
              <a:spcBef>
                <a:spcPts val="95"/>
              </a:spcBef>
            </a:pPr>
            <a:r>
              <a:rPr dirty="0" sz="1350" spc="90">
                <a:solidFill>
                  <a:srgbClr val="3C3C3C"/>
                </a:solidFill>
                <a:latin typeface="Arial"/>
                <a:cs typeface="Arial"/>
              </a:rPr>
              <a:t>Job</a:t>
            </a:r>
            <a:r>
              <a:rPr dirty="0" sz="1350" spc="-4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3C3C3C"/>
                </a:solidFill>
                <a:latin typeface="Arial"/>
                <a:cs typeface="Arial"/>
              </a:rPr>
              <a:t>Posting</a:t>
            </a:r>
            <a:r>
              <a:rPr dirty="0" sz="1350" spc="-3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3C3C3C"/>
                </a:solidFill>
                <a:latin typeface="Arial"/>
                <a:cs typeface="Arial"/>
              </a:rPr>
              <a:t>he </a:t>
            </a:r>
            <a:r>
              <a:rPr dirty="0" sz="1350" spc="50">
                <a:solidFill>
                  <a:srgbClr val="3C3C3C"/>
                </a:solidFill>
                <a:latin typeface="Arial"/>
                <a:cs typeface="Arial"/>
              </a:rPr>
              <a:t>can</a:t>
            </a:r>
            <a:r>
              <a:rPr dirty="0" sz="1350" spc="-5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85">
                <a:solidFill>
                  <a:srgbClr val="3C3C3C"/>
                </a:solidFill>
                <a:latin typeface="Arial"/>
                <a:cs typeface="Arial"/>
              </a:rPr>
              <a:t>apply</a:t>
            </a:r>
            <a:r>
              <a:rPr dirty="0" sz="1350" spc="-4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105">
                <a:solidFill>
                  <a:srgbClr val="3C3C3C"/>
                </a:solidFill>
                <a:latin typeface="Arial"/>
                <a:cs typeface="Arial"/>
              </a:rPr>
              <a:t>for</a:t>
            </a:r>
            <a:r>
              <a:rPr dirty="0" sz="1350" spc="-2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3C3C3C"/>
                </a:solidFill>
                <a:latin typeface="Arial"/>
                <a:cs typeface="Arial"/>
              </a:rPr>
              <a:t>is </a:t>
            </a:r>
            <a:r>
              <a:rPr dirty="0" sz="1350" spc="55">
                <a:solidFill>
                  <a:srgbClr val="3C3C3C"/>
                </a:solidFill>
                <a:latin typeface="Arial"/>
                <a:cs typeface="Arial"/>
              </a:rPr>
              <a:t>show</a:t>
            </a:r>
            <a:r>
              <a:rPr dirty="0" sz="1350" spc="-4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3C3C3C"/>
                </a:solidFill>
                <a:latin typeface="Arial"/>
                <a:cs typeface="Arial"/>
              </a:rPr>
              <a:t>in</a:t>
            </a:r>
            <a:r>
              <a:rPr dirty="0" sz="1350" spc="-25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3C3C3C"/>
                </a:solidFill>
                <a:latin typeface="Arial"/>
                <a:cs typeface="Arial"/>
              </a:rPr>
              <a:t>message </a:t>
            </a:r>
            <a:r>
              <a:rPr dirty="0" sz="1350" spc="40">
                <a:solidFill>
                  <a:srgbClr val="3C3C3C"/>
                </a:solidFill>
                <a:latin typeface="Arial"/>
                <a:cs typeface="Arial"/>
              </a:rPr>
              <a:t>box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195315"/>
            <a:ext cx="4198620" cy="1793875"/>
          </a:xfrm>
          <a:custGeom>
            <a:avLst/>
            <a:gdLst/>
            <a:ahLst/>
            <a:cxnLst/>
            <a:rect l="l" t="t" r="r" b="b"/>
            <a:pathLst>
              <a:path w="4198620" h="1793875">
                <a:moveTo>
                  <a:pt x="4140580" y="0"/>
                </a:moveTo>
                <a:lnTo>
                  <a:pt x="0" y="0"/>
                </a:lnTo>
                <a:lnTo>
                  <a:pt x="0" y="1793747"/>
                </a:lnTo>
                <a:lnTo>
                  <a:pt x="4140580" y="1793747"/>
                </a:lnTo>
                <a:lnTo>
                  <a:pt x="4151937" y="1792621"/>
                </a:lnTo>
                <a:lnTo>
                  <a:pt x="4188868" y="1767879"/>
                </a:lnTo>
                <a:lnTo>
                  <a:pt x="4198620" y="1735645"/>
                </a:lnTo>
                <a:lnTo>
                  <a:pt x="4198620" y="58165"/>
                </a:lnTo>
                <a:lnTo>
                  <a:pt x="4194051" y="35522"/>
                </a:lnTo>
                <a:lnTo>
                  <a:pt x="4181602" y="17033"/>
                </a:lnTo>
                <a:lnTo>
                  <a:pt x="4163151" y="4570"/>
                </a:lnTo>
                <a:lnTo>
                  <a:pt x="414058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3086100"/>
            <a:ext cx="9753600" cy="4229100"/>
            <a:chOff x="0" y="3086100"/>
            <a:chExt cx="9753600" cy="4229100"/>
          </a:xfrm>
        </p:grpSpPr>
        <p:sp>
          <p:nvSpPr>
            <p:cNvPr id="4" name="object 4" descr=""/>
            <p:cNvSpPr/>
            <p:nvPr/>
          </p:nvSpPr>
          <p:spPr>
            <a:xfrm>
              <a:off x="4789932" y="3602736"/>
              <a:ext cx="4963795" cy="3510279"/>
            </a:xfrm>
            <a:custGeom>
              <a:avLst/>
              <a:gdLst/>
              <a:ahLst/>
              <a:cxnLst/>
              <a:rect l="l" t="t" r="r" b="b"/>
              <a:pathLst>
                <a:path w="4963795" h="3510279">
                  <a:moveTo>
                    <a:pt x="4963668" y="0"/>
                  </a:moveTo>
                  <a:lnTo>
                    <a:pt x="49783" y="0"/>
                  </a:lnTo>
                  <a:lnTo>
                    <a:pt x="30432" y="3903"/>
                  </a:lnTo>
                  <a:lnTo>
                    <a:pt x="14604" y="14557"/>
                  </a:lnTo>
                  <a:lnTo>
                    <a:pt x="3921" y="30378"/>
                  </a:lnTo>
                  <a:lnTo>
                    <a:pt x="0" y="49784"/>
                  </a:lnTo>
                  <a:lnTo>
                    <a:pt x="0" y="3459988"/>
                  </a:lnTo>
                  <a:lnTo>
                    <a:pt x="3921" y="3479366"/>
                  </a:lnTo>
                  <a:lnTo>
                    <a:pt x="14604" y="3495190"/>
                  </a:lnTo>
                  <a:lnTo>
                    <a:pt x="30432" y="3505859"/>
                  </a:lnTo>
                  <a:lnTo>
                    <a:pt x="49783" y="3509772"/>
                  </a:lnTo>
                  <a:lnTo>
                    <a:pt x="4963668" y="3509772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6908291"/>
              <a:ext cx="9753600" cy="407034"/>
            </a:xfrm>
            <a:custGeom>
              <a:avLst/>
              <a:gdLst/>
              <a:ahLst/>
              <a:cxnLst/>
              <a:rect l="l" t="t" r="r" b="b"/>
              <a:pathLst>
                <a:path w="9753600" h="407034">
                  <a:moveTo>
                    <a:pt x="9753587" y="1524"/>
                  </a:moveTo>
                  <a:lnTo>
                    <a:pt x="4876800" y="1524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406908"/>
                  </a:lnTo>
                  <a:lnTo>
                    <a:pt x="4876800" y="406908"/>
                  </a:lnTo>
                  <a:lnTo>
                    <a:pt x="9753587" y="406908"/>
                  </a:lnTo>
                  <a:lnTo>
                    <a:pt x="9753587" y="1524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4773" y="3086100"/>
              <a:ext cx="903553" cy="103479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59" y="4329683"/>
              <a:ext cx="693420" cy="69341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090" y="3173406"/>
              <a:ext cx="705775" cy="96838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671317" y="5025914"/>
              <a:ext cx="796290" cy="798195"/>
            </a:xfrm>
            <a:custGeom>
              <a:avLst/>
              <a:gdLst/>
              <a:ahLst/>
              <a:cxnLst/>
              <a:rect l="l" t="t" r="r" b="b"/>
              <a:pathLst>
                <a:path w="796290" h="798195">
                  <a:moveTo>
                    <a:pt x="397884" y="0"/>
                  </a:moveTo>
                  <a:lnTo>
                    <a:pt x="351484" y="2683"/>
                  </a:lnTo>
                  <a:lnTo>
                    <a:pt x="306656" y="10534"/>
                  </a:lnTo>
                  <a:lnTo>
                    <a:pt x="263698" y="23254"/>
                  </a:lnTo>
                  <a:lnTo>
                    <a:pt x="222909" y="40542"/>
                  </a:lnTo>
                  <a:lnTo>
                    <a:pt x="184587" y="62099"/>
                  </a:lnTo>
                  <a:lnTo>
                    <a:pt x="149032" y="87627"/>
                  </a:lnTo>
                  <a:lnTo>
                    <a:pt x="116541" y="116825"/>
                  </a:lnTo>
                  <a:lnTo>
                    <a:pt x="87413" y="149394"/>
                  </a:lnTo>
                  <a:lnTo>
                    <a:pt x="61948" y="185035"/>
                  </a:lnTo>
                  <a:lnTo>
                    <a:pt x="40443" y="223448"/>
                  </a:lnTo>
                  <a:lnTo>
                    <a:pt x="23197" y="264334"/>
                  </a:lnTo>
                  <a:lnTo>
                    <a:pt x="10508" y="307393"/>
                  </a:lnTo>
                  <a:lnTo>
                    <a:pt x="2676" y="352327"/>
                  </a:lnTo>
                  <a:lnTo>
                    <a:pt x="0" y="398836"/>
                  </a:lnTo>
                  <a:lnTo>
                    <a:pt x="2677" y="445349"/>
                  </a:lnTo>
                  <a:lnTo>
                    <a:pt x="10509" y="490286"/>
                  </a:lnTo>
                  <a:lnTo>
                    <a:pt x="23197" y="533348"/>
                  </a:lnTo>
                  <a:lnTo>
                    <a:pt x="40443" y="574236"/>
                  </a:lnTo>
                  <a:lnTo>
                    <a:pt x="61948" y="612651"/>
                  </a:lnTo>
                  <a:lnTo>
                    <a:pt x="87414" y="648292"/>
                  </a:lnTo>
                  <a:lnTo>
                    <a:pt x="116541" y="680862"/>
                  </a:lnTo>
                  <a:lnTo>
                    <a:pt x="149032" y="710059"/>
                  </a:lnTo>
                  <a:lnTo>
                    <a:pt x="184588" y="735586"/>
                  </a:lnTo>
                  <a:lnTo>
                    <a:pt x="222910" y="757143"/>
                  </a:lnTo>
                  <a:lnTo>
                    <a:pt x="263699" y="774431"/>
                  </a:lnTo>
                  <a:lnTo>
                    <a:pt x="306657" y="787150"/>
                  </a:lnTo>
                  <a:lnTo>
                    <a:pt x="351485" y="795001"/>
                  </a:lnTo>
                  <a:lnTo>
                    <a:pt x="397885" y="797684"/>
                  </a:lnTo>
                  <a:lnTo>
                    <a:pt x="444288" y="795001"/>
                  </a:lnTo>
                  <a:lnTo>
                    <a:pt x="489118" y="787150"/>
                  </a:lnTo>
                  <a:lnTo>
                    <a:pt x="532077" y="774431"/>
                  </a:lnTo>
                  <a:lnTo>
                    <a:pt x="572866" y="757144"/>
                  </a:lnTo>
                  <a:lnTo>
                    <a:pt x="611187" y="735587"/>
                  </a:lnTo>
                  <a:lnTo>
                    <a:pt x="646742" y="710060"/>
                  </a:lnTo>
                  <a:lnTo>
                    <a:pt x="679231" y="680862"/>
                  </a:lnTo>
                  <a:lnTo>
                    <a:pt x="708357" y="648292"/>
                  </a:lnTo>
                  <a:lnTo>
                    <a:pt x="733821" y="612651"/>
                  </a:lnTo>
                  <a:lnTo>
                    <a:pt x="755324" y="574236"/>
                  </a:lnTo>
                  <a:lnTo>
                    <a:pt x="772569" y="533348"/>
                  </a:lnTo>
                  <a:lnTo>
                    <a:pt x="785255" y="490286"/>
                  </a:lnTo>
                  <a:lnTo>
                    <a:pt x="793086" y="445349"/>
                  </a:lnTo>
                  <a:lnTo>
                    <a:pt x="795763" y="398836"/>
                  </a:lnTo>
                  <a:lnTo>
                    <a:pt x="793086" y="352327"/>
                  </a:lnTo>
                  <a:lnTo>
                    <a:pt x="785255" y="307394"/>
                  </a:lnTo>
                  <a:lnTo>
                    <a:pt x="772568" y="264334"/>
                  </a:lnTo>
                  <a:lnTo>
                    <a:pt x="755324" y="223448"/>
                  </a:lnTo>
                  <a:lnTo>
                    <a:pt x="733821" y="185035"/>
                  </a:lnTo>
                  <a:lnTo>
                    <a:pt x="708357" y="149394"/>
                  </a:lnTo>
                  <a:lnTo>
                    <a:pt x="679231" y="116825"/>
                  </a:lnTo>
                  <a:lnTo>
                    <a:pt x="646741" y="87627"/>
                  </a:lnTo>
                  <a:lnTo>
                    <a:pt x="611187" y="62099"/>
                  </a:lnTo>
                  <a:lnTo>
                    <a:pt x="572866" y="40542"/>
                  </a:lnTo>
                  <a:lnTo>
                    <a:pt x="532076" y="23254"/>
                  </a:lnTo>
                  <a:lnTo>
                    <a:pt x="489117" y="10534"/>
                  </a:lnTo>
                  <a:lnTo>
                    <a:pt x="444287" y="2683"/>
                  </a:lnTo>
                  <a:lnTo>
                    <a:pt x="397884" y="0"/>
                  </a:lnTo>
                  <a:close/>
                </a:path>
              </a:pathLst>
            </a:custGeom>
            <a:solidFill>
              <a:srgbClr val="F368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746955" y="5101747"/>
              <a:ext cx="644525" cy="646430"/>
            </a:xfrm>
            <a:custGeom>
              <a:avLst/>
              <a:gdLst/>
              <a:ahLst/>
              <a:cxnLst/>
              <a:rect l="l" t="t" r="r" b="b"/>
              <a:pathLst>
                <a:path w="644525" h="646429">
                  <a:moveTo>
                    <a:pt x="322247" y="0"/>
                  </a:moveTo>
                  <a:lnTo>
                    <a:pt x="274624" y="3501"/>
                  </a:lnTo>
                  <a:lnTo>
                    <a:pt x="229172" y="13673"/>
                  </a:lnTo>
                  <a:lnTo>
                    <a:pt x="186388" y="30015"/>
                  </a:lnTo>
                  <a:lnTo>
                    <a:pt x="146773" y="52030"/>
                  </a:lnTo>
                  <a:lnTo>
                    <a:pt x="110822" y="79216"/>
                  </a:lnTo>
                  <a:lnTo>
                    <a:pt x="79036" y="111076"/>
                  </a:lnTo>
                  <a:lnTo>
                    <a:pt x="51911" y="147110"/>
                  </a:lnTo>
                  <a:lnTo>
                    <a:pt x="29947" y="186819"/>
                  </a:lnTo>
                  <a:lnTo>
                    <a:pt x="13642" y="229704"/>
                  </a:lnTo>
                  <a:lnTo>
                    <a:pt x="3493" y="275265"/>
                  </a:lnTo>
                  <a:lnTo>
                    <a:pt x="0" y="323003"/>
                  </a:lnTo>
                  <a:lnTo>
                    <a:pt x="3493" y="370741"/>
                  </a:lnTo>
                  <a:lnTo>
                    <a:pt x="13642" y="416304"/>
                  </a:lnTo>
                  <a:lnTo>
                    <a:pt x="29947" y="459190"/>
                  </a:lnTo>
                  <a:lnTo>
                    <a:pt x="51912" y="498902"/>
                  </a:lnTo>
                  <a:lnTo>
                    <a:pt x="79036" y="534939"/>
                  </a:lnTo>
                  <a:lnTo>
                    <a:pt x="110823" y="566802"/>
                  </a:lnTo>
                  <a:lnTo>
                    <a:pt x="146773" y="593992"/>
                  </a:lnTo>
                  <a:lnTo>
                    <a:pt x="186389" y="616009"/>
                  </a:lnTo>
                  <a:lnTo>
                    <a:pt x="229172" y="632354"/>
                  </a:lnTo>
                  <a:lnTo>
                    <a:pt x="274624" y="642527"/>
                  </a:lnTo>
                  <a:lnTo>
                    <a:pt x="322247" y="646030"/>
                  </a:lnTo>
                  <a:lnTo>
                    <a:pt x="369872" y="642528"/>
                  </a:lnTo>
                  <a:lnTo>
                    <a:pt x="415325" y="632354"/>
                  </a:lnTo>
                  <a:lnTo>
                    <a:pt x="458110" y="616010"/>
                  </a:lnTo>
                  <a:lnTo>
                    <a:pt x="497727" y="593992"/>
                  </a:lnTo>
                  <a:lnTo>
                    <a:pt x="533679" y="566803"/>
                  </a:lnTo>
                  <a:lnTo>
                    <a:pt x="565467" y="534939"/>
                  </a:lnTo>
                  <a:lnTo>
                    <a:pt x="592593" y="498902"/>
                  </a:lnTo>
                  <a:lnTo>
                    <a:pt x="614559" y="459190"/>
                  </a:lnTo>
                  <a:lnTo>
                    <a:pt x="630865" y="416304"/>
                  </a:lnTo>
                  <a:lnTo>
                    <a:pt x="641015" y="370741"/>
                  </a:lnTo>
                  <a:lnTo>
                    <a:pt x="644508" y="323003"/>
                  </a:lnTo>
                  <a:lnTo>
                    <a:pt x="641014" y="275265"/>
                  </a:lnTo>
                  <a:lnTo>
                    <a:pt x="630865" y="229704"/>
                  </a:lnTo>
                  <a:lnTo>
                    <a:pt x="614558" y="186819"/>
                  </a:lnTo>
                  <a:lnTo>
                    <a:pt x="592593" y="147111"/>
                  </a:lnTo>
                  <a:lnTo>
                    <a:pt x="565467" y="111076"/>
                  </a:lnTo>
                  <a:lnTo>
                    <a:pt x="533679" y="79216"/>
                  </a:lnTo>
                  <a:lnTo>
                    <a:pt x="497727" y="52030"/>
                  </a:lnTo>
                  <a:lnTo>
                    <a:pt x="458109" y="30015"/>
                  </a:lnTo>
                  <a:lnTo>
                    <a:pt x="415325" y="13673"/>
                  </a:lnTo>
                  <a:lnTo>
                    <a:pt x="369871" y="3501"/>
                  </a:lnTo>
                  <a:lnTo>
                    <a:pt x="322247" y="0"/>
                  </a:lnTo>
                  <a:close/>
                </a:path>
              </a:pathLst>
            </a:custGeom>
            <a:solidFill>
              <a:srgbClr val="FDF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783451" y="5138304"/>
              <a:ext cx="572135" cy="573405"/>
            </a:xfrm>
            <a:custGeom>
              <a:avLst/>
              <a:gdLst/>
              <a:ahLst/>
              <a:cxnLst/>
              <a:rect l="l" t="t" r="r" b="b"/>
              <a:pathLst>
                <a:path w="572134" h="573404">
                  <a:moveTo>
                    <a:pt x="285751" y="0"/>
                  </a:moveTo>
                  <a:lnTo>
                    <a:pt x="285751" y="46258"/>
                  </a:lnTo>
                </a:path>
                <a:path w="572134" h="573404">
                  <a:moveTo>
                    <a:pt x="285752" y="526657"/>
                  </a:moveTo>
                  <a:lnTo>
                    <a:pt x="285752" y="572889"/>
                  </a:lnTo>
                </a:path>
                <a:path w="572134" h="573404">
                  <a:moveTo>
                    <a:pt x="571510" y="286446"/>
                  </a:moveTo>
                  <a:lnTo>
                    <a:pt x="525396" y="286446"/>
                  </a:lnTo>
                </a:path>
                <a:path w="572134" h="573404">
                  <a:moveTo>
                    <a:pt x="46123" y="286446"/>
                  </a:moveTo>
                  <a:lnTo>
                    <a:pt x="0" y="286446"/>
                  </a:lnTo>
                </a:path>
                <a:path w="572134" h="573404">
                  <a:moveTo>
                    <a:pt x="431360" y="40014"/>
                  </a:moveTo>
                  <a:lnTo>
                    <a:pt x="407884" y="79760"/>
                  </a:lnTo>
                </a:path>
                <a:path w="572134" h="573404">
                  <a:moveTo>
                    <a:pt x="163632" y="493128"/>
                  </a:moveTo>
                  <a:lnTo>
                    <a:pt x="140130" y="532928"/>
                  </a:lnTo>
                </a:path>
                <a:path w="572134" h="573404">
                  <a:moveTo>
                    <a:pt x="528309" y="135015"/>
                  </a:moveTo>
                  <a:lnTo>
                    <a:pt x="489161" y="159487"/>
                  </a:lnTo>
                </a:path>
                <a:path w="572134" h="573404">
                  <a:moveTo>
                    <a:pt x="82338" y="413448"/>
                  </a:moveTo>
                  <a:lnTo>
                    <a:pt x="43193" y="437890"/>
                  </a:lnTo>
                </a:path>
                <a:path w="572134" h="573404">
                  <a:moveTo>
                    <a:pt x="539562" y="417990"/>
                  </a:moveTo>
                  <a:lnTo>
                    <a:pt x="498639" y="396765"/>
                  </a:lnTo>
                </a:path>
                <a:path w="572134" h="573404">
                  <a:moveTo>
                    <a:pt x="72871" y="176137"/>
                  </a:moveTo>
                  <a:lnTo>
                    <a:pt x="31924" y="154922"/>
                  </a:lnTo>
                </a:path>
                <a:path w="572134" h="573404">
                  <a:moveTo>
                    <a:pt x="435915" y="530155"/>
                  </a:moveTo>
                  <a:lnTo>
                    <a:pt x="411669" y="490799"/>
                  </a:lnTo>
                </a:path>
                <a:path w="572134" h="573404">
                  <a:moveTo>
                    <a:pt x="159820" y="82110"/>
                  </a:moveTo>
                  <a:lnTo>
                    <a:pt x="135598" y="42733"/>
                  </a:lnTo>
                </a:path>
              </a:pathLst>
            </a:custGeom>
            <a:ln w="20076">
              <a:solidFill>
                <a:srgbClr val="2352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9012" y="5245457"/>
              <a:ext cx="205325" cy="35376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32091" y="5948216"/>
              <a:ext cx="626110" cy="446405"/>
            </a:xfrm>
            <a:custGeom>
              <a:avLst/>
              <a:gdLst/>
              <a:ahLst/>
              <a:cxnLst/>
              <a:rect l="l" t="t" r="r" b="b"/>
              <a:pathLst>
                <a:path w="626110" h="446404">
                  <a:moveTo>
                    <a:pt x="314360" y="0"/>
                  </a:moveTo>
                  <a:lnTo>
                    <a:pt x="282334" y="29922"/>
                  </a:lnTo>
                  <a:lnTo>
                    <a:pt x="282334" y="165181"/>
                  </a:lnTo>
                  <a:lnTo>
                    <a:pt x="47459" y="5341"/>
                  </a:lnTo>
                  <a:lnTo>
                    <a:pt x="40041" y="1603"/>
                  </a:lnTo>
                  <a:lnTo>
                    <a:pt x="32035" y="0"/>
                  </a:lnTo>
                  <a:lnTo>
                    <a:pt x="23916" y="567"/>
                  </a:lnTo>
                  <a:lnTo>
                    <a:pt x="0" y="29922"/>
                  </a:lnTo>
                  <a:lnTo>
                    <a:pt x="0" y="415909"/>
                  </a:lnTo>
                  <a:lnTo>
                    <a:pt x="36352" y="445877"/>
                  </a:lnTo>
                  <a:lnTo>
                    <a:pt x="42409" y="444080"/>
                  </a:lnTo>
                  <a:lnTo>
                    <a:pt x="282334" y="280657"/>
                  </a:lnTo>
                  <a:lnTo>
                    <a:pt x="282334" y="415909"/>
                  </a:lnTo>
                  <a:lnTo>
                    <a:pt x="318472" y="445877"/>
                  </a:lnTo>
                  <a:lnTo>
                    <a:pt x="324538" y="444080"/>
                  </a:lnTo>
                  <a:lnTo>
                    <a:pt x="612923" y="247686"/>
                  </a:lnTo>
                  <a:lnTo>
                    <a:pt x="626049" y="222919"/>
                  </a:lnTo>
                  <a:lnTo>
                    <a:pt x="625162" y="215700"/>
                  </a:lnTo>
                  <a:lnTo>
                    <a:pt x="329782" y="5341"/>
                  </a:lnTo>
                  <a:lnTo>
                    <a:pt x="322365" y="1603"/>
                  </a:lnTo>
                  <a:lnTo>
                    <a:pt x="31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1120" y="5963411"/>
              <a:ext cx="693420" cy="705611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944871" y="3745813"/>
            <a:ext cx="4266565" cy="1135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5">
                <a:latin typeface="Arial Black"/>
                <a:cs typeface="Arial Black"/>
              </a:rPr>
              <a:t>Statistics</a:t>
            </a:r>
            <a:endParaRPr sz="2650">
              <a:latin typeface="Arial Black"/>
              <a:cs typeface="Arial Black"/>
            </a:endParaRPr>
          </a:p>
          <a:p>
            <a:pPr marL="1675130" marR="5080" indent="-622300">
              <a:lnSpc>
                <a:spcPct val="115399"/>
              </a:lnSpc>
              <a:spcBef>
                <a:spcPts val="1960"/>
              </a:spcBef>
            </a:pPr>
            <a:r>
              <a:rPr dirty="0" sz="1300">
                <a:latin typeface="Arial"/>
                <a:cs typeface="Arial"/>
              </a:rPr>
              <a:t>70% </a:t>
            </a:r>
            <a:r>
              <a:rPr dirty="0" sz="1300" spc="110">
                <a:latin typeface="Arial"/>
                <a:cs typeface="Arial"/>
              </a:rPr>
              <a:t>of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70">
                <a:latin typeface="Arial"/>
                <a:cs typeface="Arial"/>
              </a:rPr>
              <a:t>applications</a:t>
            </a:r>
            <a:r>
              <a:rPr dirty="0" sz="1300" spc="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10">
                <a:latin typeface="Arial"/>
                <a:cs typeface="Arial"/>
              </a:rPr>
              <a:t> </a:t>
            </a:r>
            <a:r>
              <a:rPr dirty="0" sz="1300" spc="70">
                <a:latin typeface="Arial"/>
                <a:cs typeface="Arial"/>
              </a:rPr>
              <a:t>rejected</a:t>
            </a:r>
            <a:r>
              <a:rPr dirty="0" sz="1300" spc="15">
                <a:latin typeface="Arial"/>
                <a:cs typeface="Arial"/>
              </a:rPr>
              <a:t> </a:t>
            </a:r>
            <a:r>
              <a:rPr dirty="0" sz="1300" spc="110">
                <a:latin typeface="Arial"/>
                <a:cs typeface="Arial"/>
              </a:rPr>
              <a:t>by</a:t>
            </a:r>
            <a:r>
              <a:rPr dirty="0" sz="1300" spc="15">
                <a:latin typeface="Arial"/>
                <a:cs typeface="Arial"/>
              </a:rPr>
              <a:t> </a:t>
            </a:r>
            <a:r>
              <a:rPr dirty="0" sz="1300" spc="-25">
                <a:latin typeface="Arial"/>
                <a:cs typeface="Arial"/>
              </a:rPr>
              <a:t>ATS </a:t>
            </a:r>
            <a:r>
              <a:rPr dirty="0" sz="1300" spc="75">
                <a:latin typeface="Arial"/>
                <a:cs typeface="Arial"/>
              </a:rPr>
              <a:t>due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125">
                <a:latin typeface="Arial"/>
                <a:cs typeface="Arial"/>
              </a:rPr>
              <a:t>to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90">
                <a:latin typeface="Arial"/>
                <a:cs typeface="Arial"/>
              </a:rPr>
              <a:t>formatting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issues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5137784" y="5183337"/>
            <a:ext cx="3328035" cy="4838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00" spc="50">
                <a:latin typeface="Arial"/>
                <a:cs typeface="Arial"/>
              </a:rPr>
              <a:t>An</a:t>
            </a:r>
            <a:r>
              <a:rPr dirty="0" sz="1300" spc="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average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110">
                <a:latin typeface="Arial"/>
                <a:cs typeface="Arial"/>
              </a:rPr>
              <a:t>of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11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65">
                <a:latin typeface="Arial"/>
                <a:cs typeface="Arial"/>
              </a:rPr>
              <a:t>hours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85">
                <a:latin typeface="Arial"/>
                <a:cs typeface="Arial"/>
              </a:rPr>
              <a:t>per</a:t>
            </a:r>
            <a:r>
              <a:rPr dirty="0" sz="1300" spc="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week</a:t>
            </a:r>
            <a:r>
              <a:rPr dirty="0" sz="1300" spc="45">
                <a:latin typeface="Arial"/>
                <a:cs typeface="Arial"/>
              </a:rPr>
              <a:t> </a:t>
            </a:r>
            <a:r>
              <a:rPr dirty="0" sz="1300" spc="60">
                <a:latin typeface="Arial"/>
                <a:cs typeface="Arial"/>
              </a:rPr>
              <a:t>tailoring</a:t>
            </a:r>
            <a:endParaRPr sz="13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240"/>
              </a:spcBef>
            </a:pPr>
            <a:r>
              <a:rPr dirty="0" sz="1300" spc="45">
                <a:latin typeface="Arial"/>
                <a:cs typeface="Arial"/>
              </a:rPr>
              <a:t>resumes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110">
                <a:latin typeface="Arial"/>
                <a:cs typeface="Arial"/>
              </a:rPr>
              <a:t>for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 spc="95">
                <a:latin typeface="Arial"/>
                <a:cs typeface="Arial"/>
              </a:rPr>
              <a:t>different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85">
                <a:latin typeface="Arial"/>
                <a:cs typeface="Arial"/>
              </a:rPr>
              <a:t>job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50">
                <a:latin typeface="Arial"/>
                <a:cs typeface="Arial"/>
              </a:rPr>
              <a:t>applications.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Need</a:t>
            </a:r>
            <a:r>
              <a:rPr dirty="0" spc="-484"/>
              <a:t> </a:t>
            </a:r>
            <a:r>
              <a:rPr dirty="0" spc="-145"/>
              <a:t>for</a:t>
            </a:r>
            <a:r>
              <a:rPr dirty="0" spc="-459"/>
              <a:t> </a:t>
            </a:r>
            <a:r>
              <a:rPr dirty="0" spc="-175"/>
              <a:t>the</a:t>
            </a:r>
            <a:r>
              <a:rPr dirty="0" spc="-465"/>
              <a:t> </a:t>
            </a:r>
            <a:r>
              <a:rPr dirty="0" spc="-105"/>
              <a:t>Proposed</a:t>
            </a:r>
            <a:r>
              <a:rPr dirty="0" spc="-500"/>
              <a:t> </a:t>
            </a:r>
            <a:r>
              <a:rPr dirty="0" spc="-35"/>
              <a:t>System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457301" y="1144016"/>
            <a:ext cx="8843010" cy="177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6055" marR="5080" indent="-173990">
              <a:lnSpc>
                <a:spcPct val="119400"/>
              </a:lnSpc>
              <a:spcBef>
                <a:spcPts val="95"/>
              </a:spcBef>
              <a:buChar char="•"/>
              <a:tabLst>
                <a:tab pos="186055" algn="l"/>
              </a:tabLst>
            </a:pPr>
            <a:r>
              <a:rPr dirty="0" sz="1600" spc="80">
                <a:latin typeface="Arial"/>
                <a:cs typeface="Arial"/>
              </a:rPr>
              <a:t>Traditionally,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80">
                <a:latin typeface="Arial"/>
                <a:cs typeface="Arial"/>
              </a:rPr>
              <a:t>creating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resume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80">
                <a:latin typeface="Arial"/>
                <a:cs typeface="Arial"/>
              </a:rPr>
              <a:t>involves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85">
                <a:latin typeface="Arial"/>
                <a:cs typeface="Arial"/>
              </a:rPr>
              <a:t>manually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55">
                <a:latin typeface="Arial"/>
                <a:cs typeface="Arial"/>
              </a:rPr>
              <a:t>organizing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70">
                <a:latin typeface="Arial"/>
                <a:cs typeface="Arial"/>
              </a:rPr>
              <a:t>personal,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55">
                <a:latin typeface="Arial"/>
                <a:cs typeface="Arial"/>
              </a:rPr>
              <a:t>academic,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60">
                <a:latin typeface="Arial"/>
                <a:cs typeface="Arial"/>
              </a:rPr>
              <a:t>and </a:t>
            </a:r>
            <a:r>
              <a:rPr dirty="0" sz="1600" spc="80">
                <a:latin typeface="Arial"/>
                <a:cs typeface="Arial"/>
              </a:rPr>
              <a:t>professional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85">
                <a:latin typeface="Arial"/>
                <a:cs typeface="Arial"/>
              </a:rPr>
              <a:t>details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125">
                <a:latin typeface="Arial"/>
                <a:cs typeface="Arial"/>
              </a:rPr>
              <a:t>into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95">
                <a:latin typeface="Arial"/>
                <a:cs typeface="Arial"/>
              </a:rPr>
              <a:t>document,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120">
                <a:latin typeface="Arial"/>
                <a:cs typeface="Arial"/>
              </a:rPr>
              <a:t>often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55">
                <a:latin typeface="Arial"/>
                <a:cs typeface="Arial"/>
              </a:rPr>
              <a:t>using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105">
                <a:latin typeface="Arial"/>
                <a:cs typeface="Arial"/>
              </a:rPr>
              <a:t>tools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55">
                <a:latin typeface="Arial"/>
                <a:cs typeface="Arial"/>
              </a:rPr>
              <a:t>like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95">
                <a:latin typeface="Arial"/>
                <a:cs typeface="Arial"/>
              </a:rPr>
              <a:t>Word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114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Google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Docs.</a:t>
            </a:r>
            <a:endParaRPr sz="1600">
              <a:latin typeface="Arial"/>
              <a:cs typeface="Arial"/>
            </a:endParaRPr>
          </a:p>
          <a:p>
            <a:pPr marL="186055" marR="5080" indent="-173990">
              <a:lnSpc>
                <a:spcPct val="120000"/>
              </a:lnSpc>
              <a:buChar char="•"/>
              <a:tabLst>
                <a:tab pos="186055" algn="l"/>
              </a:tabLst>
            </a:pPr>
            <a:r>
              <a:rPr dirty="0" sz="1600" spc="60">
                <a:latin typeface="Arial"/>
                <a:cs typeface="Arial"/>
              </a:rPr>
              <a:t>While</a:t>
            </a:r>
            <a:r>
              <a:rPr dirty="0" sz="1600" spc="245"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flexible,</a:t>
            </a:r>
            <a:r>
              <a:rPr dirty="0" sz="1600" spc="240">
                <a:latin typeface="Arial"/>
                <a:cs typeface="Arial"/>
              </a:rPr>
              <a:t> </a:t>
            </a:r>
            <a:r>
              <a:rPr dirty="0" sz="1600" spc="95">
                <a:latin typeface="Arial"/>
                <a:cs typeface="Arial"/>
              </a:rPr>
              <a:t>this</a:t>
            </a:r>
            <a:r>
              <a:rPr dirty="0" sz="1600" spc="235">
                <a:latin typeface="Arial"/>
                <a:cs typeface="Arial"/>
              </a:rPr>
              <a:t> </a:t>
            </a:r>
            <a:r>
              <a:rPr dirty="0" sz="1600" spc="70">
                <a:latin typeface="Arial"/>
                <a:cs typeface="Arial"/>
              </a:rPr>
              <a:t>process</a:t>
            </a:r>
            <a:r>
              <a:rPr dirty="0" sz="1600" spc="254">
                <a:latin typeface="Arial"/>
                <a:cs typeface="Arial"/>
              </a:rPr>
              <a:t> </a:t>
            </a:r>
            <a:r>
              <a:rPr dirty="0" sz="1600" spc="70">
                <a:latin typeface="Arial"/>
                <a:cs typeface="Arial"/>
              </a:rPr>
              <a:t>can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95">
                <a:latin typeface="Arial"/>
                <a:cs typeface="Arial"/>
              </a:rPr>
              <a:t>be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105">
                <a:latin typeface="Arial"/>
                <a:cs typeface="Arial"/>
              </a:rPr>
              <a:t>time-</a:t>
            </a:r>
            <a:r>
              <a:rPr dirty="0" sz="1600" spc="65">
                <a:latin typeface="Arial"/>
                <a:cs typeface="Arial"/>
              </a:rPr>
              <a:t>consuming,</a:t>
            </a:r>
            <a:r>
              <a:rPr dirty="0" sz="1600" spc="245"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especially</a:t>
            </a:r>
            <a:r>
              <a:rPr dirty="0" sz="1600" spc="254">
                <a:latin typeface="Arial"/>
                <a:cs typeface="Arial"/>
              </a:rPr>
              <a:t> </a:t>
            </a:r>
            <a:r>
              <a:rPr dirty="0" sz="1600" spc="135">
                <a:latin typeface="Arial"/>
                <a:cs typeface="Arial"/>
              </a:rPr>
              <a:t>for</a:t>
            </a:r>
            <a:r>
              <a:rPr dirty="0" sz="1600" spc="240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users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130">
                <a:latin typeface="Arial"/>
                <a:cs typeface="Arial"/>
              </a:rPr>
              <a:t>with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105">
                <a:latin typeface="Arial"/>
                <a:cs typeface="Arial"/>
              </a:rPr>
              <a:t>limited </a:t>
            </a:r>
            <a:r>
              <a:rPr dirty="0" sz="1600" spc="60">
                <a:latin typeface="Arial"/>
                <a:cs typeface="Arial"/>
              </a:rPr>
              <a:t>design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skills.</a:t>
            </a:r>
            <a:endParaRPr sz="16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spcBef>
                <a:spcPts val="370"/>
              </a:spcBef>
              <a:buChar char="•"/>
              <a:tabLst>
                <a:tab pos="187325" algn="l"/>
              </a:tabLst>
            </a:pPr>
            <a:r>
              <a:rPr dirty="0" sz="1600" spc="75">
                <a:latin typeface="Arial"/>
                <a:cs typeface="Arial"/>
              </a:rPr>
              <a:t>Online</a:t>
            </a:r>
            <a:r>
              <a:rPr dirty="0" sz="1600" spc="265"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resume</a:t>
            </a:r>
            <a:r>
              <a:rPr dirty="0" sz="1600" spc="254">
                <a:latin typeface="Arial"/>
                <a:cs typeface="Arial"/>
              </a:rPr>
              <a:t> </a:t>
            </a:r>
            <a:r>
              <a:rPr dirty="0" sz="1600" spc="90">
                <a:latin typeface="Arial"/>
                <a:cs typeface="Arial"/>
              </a:rPr>
              <a:t>builders</a:t>
            </a:r>
            <a:r>
              <a:rPr dirty="0" sz="1600" spc="254">
                <a:latin typeface="Arial"/>
                <a:cs typeface="Arial"/>
              </a:rPr>
              <a:t> </a:t>
            </a:r>
            <a:r>
              <a:rPr dirty="0" sz="1600" spc="105">
                <a:latin typeface="Arial"/>
                <a:cs typeface="Arial"/>
              </a:rPr>
              <a:t>simplify</a:t>
            </a:r>
            <a:r>
              <a:rPr dirty="0" sz="1600" spc="270">
                <a:latin typeface="Arial"/>
                <a:cs typeface="Arial"/>
              </a:rPr>
              <a:t> </a:t>
            </a:r>
            <a:r>
              <a:rPr dirty="0" sz="1600" spc="100">
                <a:latin typeface="Arial"/>
                <a:cs typeface="Arial"/>
              </a:rPr>
              <a:t>this</a:t>
            </a:r>
            <a:r>
              <a:rPr dirty="0" sz="1600" spc="260">
                <a:latin typeface="Arial"/>
                <a:cs typeface="Arial"/>
              </a:rPr>
              <a:t> </a:t>
            </a:r>
            <a:r>
              <a:rPr dirty="0" sz="1600" spc="125">
                <a:latin typeface="Arial"/>
                <a:cs typeface="Arial"/>
              </a:rPr>
              <a:t>with</a:t>
            </a:r>
            <a:r>
              <a:rPr dirty="0" sz="1600" spc="260">
                <a:latin typeface="Arial"/>
                <a:cs typeface="Arial"/>
              </a:rPr>
              <a:t> </a:t>
            </a:r>
            <a:r>
              <a:rPr dirty="0" sz="1600" spc="85">
                <a:latin typeface="Arial"/>
                <a:cs typeface="Arial"/>
              </a:rPr>
              <a:t>templates,</a:t>
            </a:r>
            <a:r>
              <a:rPr dirty="0" sz="1600" spc="270">
                <a:latin typeface="Arial"/>
                <a:cs typeface="Arial"/>
              </a:rPr>
              <a:t> </a:t>
            </a:r>
            <a:r>
              <a:rPr dirty="0" sz="1600" spc="145">
                <a:latin typeface="Arial"/>
                <a:cs typeface="Arial"/>
              </a:rPr>
              <a:t>but</a:t>
            </a:r>
            <a:r>
              <a:rPr dirty="0" sz="1600" spc="260">
                <a:latin typeface="Arial"/>
                <a:cs typeface="Arial"/>
              </a:rPr>
              <a:t> </a:t>
            </a:r>
            <a:r>
              <a:rPr dirty="0" sz="1600" spc="110">
                <a:latin typeface="Arial"/>
                <a:cs typeface="Arial"/>
              </a:rPr>
              <a:t>they</a:t>
            </a:r>
            <a:r>
              <a:rPr dirty="0" sz="1600" spc="265">
                <a:latin typeface="Arial"/>
                <a:cs typeface="Arial"/>
              </a:rPr>
              <a:t> </a:t>
            </a:r>
            <a:r>
              <a:rPr dirty="0" sz="1600" spc="100">
                <a:latin typeface="Arial"/>
                <a:cs typeface="Arial"/>
              </a:rPr>
              <a:t>still</a:t>
            </a:r>
            <a:r>
              <a:rPr dirty="0" sz="1600" spc="270">
                <a:latin typeface="Arial"/>
                <a:cs typeface="Arial"/>
              </a:rPr>
              <a:t> </a:t>
            </a:r>
            <a:r>
              <a:rPr dirty="0" sz="1600" spc="90">
                <a:latin typeface="Arial"/>
                <a:cs typeface="Arial"/>
              </a:rPr>
              <a:t>require</a:t>
            </a:r>
            <a:r>
              <a:rPr dirty="0" sz="1600" spc="265">
                <a:latin typeface="Arial"/>
                <a:cs typeface="Arial"/>
              </a:rPr>
              <a:t> </a:t>
            </a:r>
            <a:r>
              <a:rPr dirty="0" sz="1600" spc="90">
                <a:latin typeface="Arial"/>
                <a:cs typeface="Arial"/>
              </a:rPr>
              <a:t>repetitive</a:t>
            </a:r>
            <a:endParaRPr sz="16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385"/>
              </a:spcBef>
            </a:pPr>
            <a:r>
              <a:rPr dirty="0" sz="1600" spc="80">
                <a:latin typeface="Arial"/>
                <a:cs typeface="Arial"/>
              </a:rPr>
              <a:t>manual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85">
                <a:latin typeface="Arial"/>
                <a:cs typeface="Arial"/>
              </a:rPr>
              <a:t>data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95">
                <a:latin typeface="Arial"/>
                <a:cs typeface="Arial"/>
              </a:rPr>
              <a:t>entry,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making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114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65">
                <a:latin typeface="Arial"/>
                <a:cs typeface="Arial"/>
              </a:rPr>
              <a:t>process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65">
                <a:latin typeface="Arial"/>
                <a:cs typeface="Arial"/>
              </a:rPr>
              <a:t>tedious.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1550" y="4267936"/>
            <a:ext cx="1207135" cy="43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215" marR="5080" indent="-311150">
              <a:lnSpc>
                <a:spcPct val="115700"/>
              </a:lnSpc>
              <a:spcBef>
                <a:spcPts val="95"/>
              </a:spcBef>
            </a:pPr>
            <a:r>
              <a:rPr dirty="0" sz="1150">
                <a:latin typeface="Arial"/>
                <a:cs typeface="Arial"/>
              </a:rPr>
              <a:t>Time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Consuming Process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41982" y="4267936"/>
            <a:ext cx="1469390" cy="43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4800">
              <a:lnSpc>
                <a:spcPct val="115700"/>
              </a:lnSpc>
              <a:spcBef>
                <a:spcPts val="95"/>
              </a:spcBef>
            </a:pPr>
            <a:r>
              <a:rPr dirty="0" sz="1150" spc="70">
                <a:latin typeface="Arial"/>
                <a:cs typeface="Arial"/>
              </a:rPr>
              <a:t>Must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75">
                <a:latin typeface="Arial"/>
                <a:cs typeface="Arial"/>
              </a:rPr>
              <a:t>follow </a:t>
            </a:r>
            <a:r>
              <a:rPr dirty="0" sz="1150" spc="20">
                <a:latin typeface="Arial"/>
                <a:cs typeface="Arial"/>
              </a:rPr>
              <a:t>screening</a:t>
            </a:r>
            <a:r>
              <a:rPr dirty="0" sz="1150" spc="220">
                <a:latin typeface="Arial"/>
                <a:cs typeface="Arial"/>
              </a:rPr>
              <a:t> </a:t>
            </a:r>
            <a:r>
              <a:rPr dirty="0" sz="1150" spc="45">
                <a:latin typeface="Arial"/>
                <a:cs typeface="Arial"/>
              </a:rPr>
              <a:t>standards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68630" y="5151882"/>
            <a:ext cx="3731260" cy="133159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650" spc="-20">
                <a:solidFill>
                  <a:srgbClr val="FFFFFF"/>
                </a:solidFill>
                <a:latin typeface="Arial Black"/>
                <a:cs typeface="Arial Black"/>
              </a:rPr>
              <a:t>Fact</a:t>
            </a:r>
            <a:endParaRPr sz="2650">
              <a:latin typeface="Arial Black"/>
              <a:cs typeface="Arial Black"/>
            </a:endParaRPr>
          </a:p>
          <a:p>
            <a:pPr marL="787400" marR="5080" indent="-503555">
              <a:lnSpc>
                <a:spcPct val="92200"/>
              </a:lnSpc>
              <a:spcBef>
                <a:spcPts val="780"/>
              </a:spcBef>
              <a:tabLst>
                <a:tab pos="787400" algn="l"/>
                <a:tab pos="1683385" algn="l"/>
                <a:tab pos="2283460" algn="l"/>
                <a:tab pos="2616200" algn="l"/>
                <a:tab pos="3338829" algn="l"/>
                <a:tab pos="3644900" algn="l"/>
              </a:tabLst>
            </a:pPr>
            <a:r>
              <a:rPr dirty="0" sz="2650" spc="-36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265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baseline="2415" sz="1725" spc="60">
                <a:solidFill>
                  <a:srgbClr val="FFFFFF"/>
                </a:solidFill>
                <a:latin typeface="Arial"/>
                <a:cs typeface="Arial"/>
              </a:rPr>
              <a:t>Recruiters</a:t>
            </a:r>
            <a:r>
              <a:rPr dirty="0" baseline="2415" sz="17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415" sz="1725" spc="82">
                <a:solidFill>
                  <a:srgbClr val="FFFFFF"/>
                </a:solidFill>
                <a:latin typeface="Arial"/>
                <a:cs typeface="Arial"/>
              </a:rPr>
              <a:t>spend</a:t>
            </a:r>
            <a:r>
              <a:rPr dirty="0" baseline="2415" sz="17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415" sz="1725" spc="-37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baseline="2415" sz="17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415" sz="1725" spc="-15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dirty="0" baseline="2415" sz="17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415" sz="1725" spc="112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2415" sz="17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415" sz="1725" spc="-157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dirty="0" sz="1150" spc="45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r>
              <a:rPr dirty="0" sz="115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150" spc="55">
                <a:solidFill>
                  <a:srgbClr val="FFFFFF"/>
                </a:solidFill>
                <a:latin typeface="Arial"/>
                <a:cs typeface="Arial"/>
              </a:rPr>
              <a:t>reviewing</a:t>
            </a:r>
            <a:r>
              <a:rPr dirty="0" sz="1150" spc="2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5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150">
                <a:solidFill>
                  <a:srgbClr val="FFFFFF"/>
                </a:solidFill>
                <a:latin typeface="Arial"/>
                <a:cs typeface="Arial"/>
              </a:rPr>
              <a:t>resume,</a:t>
            </a:r>
            <a:r>
              <a:rPr dirty="0" sz="1150" spc="2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150" spc="-1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endParaRPr sz="1150">
              <a:latin typeface="Arial"/>
              <a:cs typeface="Arial"/>
            </a:endParaRPr>
          </a:p>
          <a:p>
            <a:pPr algn="ctr" marL="400685">
              <a:lnSpc>
                <a:spcPct val="100000"/>
              </a:lnSpc>
              <a:spcBef>
                <a:spcPts val="225"/>
              </a:spcBef>
            </a:pPr>
            <a:r>
              <a:rPr dirty="0" sz="1150" spc="55">
                <a:solidFill>
                  <a:srgbClr val="FFFFFF"/>
                </a:solidFill>
                <a:latin typeface="Arial"/>
                <a:cs typeface="Arial"/>
              </a:rPr>
              <a:t>clear</a:t>
            </a:r>
            <a:r>
              <a:rPr dirty="0" sz="11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80">
                <a:solidFill>
                  <a:srgbClr val="FFFFFF"/>
                </a:solidFill>
                <a:latin typeface="Arial"/>
                <a:cs typeface="Arial"/>
              </a:rPr>
              <a:t>formatting</a:t>
            </a:r>
            <a:r>
              <a:rPr dirty="0" sz="1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6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dirty="0" sz="1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9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1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"/>
                <a:cs typeface="Arial"/>
              </a:rPr>
              <a:t>success.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047613" y="6015329"/>
            <a:ext cx="334645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marR="5080" indent="-111760">
              <a:lnSpc>
                <a:spcPct val="115399"/>
              </a:lnSpc>
              <a:spcBef>
                <a:spcPts val="95"/>
              </a:spcBef>
            </a:pPr>
            <a:r>
              <a:rPr dirty="0" sz="1300" spc="60">
                <a:latin typeface="Arial"/>
                <a:cs typeface="Arial"/>
              </a:rPr>
              <a:t>Over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70%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110">
                <a:latin typeface="Arial"/>
                <a:cs typeface="Arial"/>
              </a:rPr>
              <a:t>of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 spc="45">
                <a:latin typeface="Arial"/>
                <a:cs typeface="Arial"/>
              </a:rPr>
              <a:t>resumes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are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65">
                <a:latin typeface="Arial"/>
                <a:cs typeface="Arial"/>
              </a:rPr>
              <a:t>never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seen</a:t>
            </a:r>
            <a:r>
              <a:rPr dirty="0" sz="1300" spc="20">
                <a:latin typeface="Arial"/>
                <a:cs typeface="Arial"/>
              </a:rPr>
              <a:t> </a:t>
            </a:r>
            <a:r>
              <a:rPr dirty="0" sz="1300" spc="110">
                <a:latin typeface="Arial"/>
                <a:cs typeface="Arial"/>
              </a:rPr>
              <a:t>by</a:t>
            </a:r>
            <a:r>
              <a:rPr dirty="0" sz="1300" spc="15">
                <a:latin typeface="Arial"/>
                <a:cs typeface="Arial"/>
              </a:rPr>
              <a:t> </a:t>
            </a:r>
            <a:r>
              <a:rPr dirty="0" sz="1300" spc="-60">
                <a:latin typeface="Arial"/>
                <a:cs typeface="Arial"/>
              </a:rPr>
              <a:t>a </a:t>
            </a:r>
            <a:r>
              <a:rPr dirty="0" sz="1300" spc="70">
                <a:latin typeface="Arial"/>
                <a:cs typeface="Arial"/>
              </a:rPr>
              <a:t>human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 spc="80">
                <a:latin typeface="Arial"/>
                <a:cs typeface="Arial"/>
              </a:rPr>
              <a:t>recruiter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75">
                <a:latin typeface="Arial"/>
                <a:cs typeface="Arial"/>
              </a:rPr>
              <a:t>due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125">
                <a:latin typeface="Arial"/>
                <a:cs typeface="Arial"/>
              </a:rPr>
              <a:t>to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ATS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screening.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Advantages</a:t>
            </a:r>
            <a:r>
              <a:rPr dirty="0" spc="-465"/>
              <a:t> </a:t>
            </a:r>
            <a:r>
              <a:rPr dirty="0" spc="-200"/>
              <a:t>of</a:t>
            </a:r>
            <a:r>
              <a:rPr dirty="0" spc="-490"/>
              <a:t> </a:t>
            </a:r>
            <a:r>
              <a:rPr dirty="0" spc="-170"/>
              <a:t>the</a:t>
            </a:r>
            <a:r>
              <a:rPr dirty="0" spc="-455"/>
              <a:t> </a:t>
            </a:r>
            <a:r>
              <a:rPr dirty="0" spc="-105"/>
              <a:t>Proposed</a:t>
            </a:r>
            <a:r>
              <a:rPr dirty="0" spc="-490"/>
              <a:t> </a:t>
            </a:r>
            <a:r>
              <a:rPr dirty="0" spc="-25"/>
              <a:t>System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" y="3820667"/>
            <a:ext cx="821436" cy="8214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361432"/>
            <a:ext cx="769620" cy="7696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1337" y="3867753"/>
            <a:ext cx="902524" cy="9025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7522" y="5335523"/>
            <a:ext cx="770154" cy="92659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28701" y="1068476"/>
            <a:ext cx="9222105" cy="2159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75">
                <a:latin typeface="Arial"/>
                <a:cs typeface="Arial"/>
              </a:rPr>
              <a:t>  </a:t>
            </a:r>
            <a:r>
              <a:rPr dirty="0" sz="2000" spc="125">
                <a:latin typeface="Arial"/>
                <a:cs typeface="Arial"/>
              </a:rPr>
              <a:t>proposed</a:t>
            </a:r>
            <a:r>
              <a:rPr dirty="0" sz="2000" spc="80">
                <a:latin typeface="Arial"/>
                <a:cs typeface="Arial"/>
              </a:rPr>
              <a:t>  </a:t>
            </a:r>
            <a:r>
              <a:rPr dirty="0" sz="2000" spc="105">
                <a:latin typeface="Arial"/>
                <a:cs typeface="Arial"/>
              </a:rPr>
              <a:t>system</a:t>
            </a:r>
            <a:r>
              <a:rPr dirty="0" sz="2000" spc="85">
                <a:latin typeface="Arial"/>
                <a:cs typeface="Arial"/>
              </a:rPr>
              <a:t>  </a:t>
            </a:r>
            <a:r>
              <a:rPr dirty="0" sz="2000" spc="100">
                <a:latin typeface="Arial"/>
                <a:cs typeface="Arial"/>
              </a:rPr>
              <a:t>revolutionizes</a:t>
            </a:r>
            <a:r>
              <a:rPr dirty="0" sz="2000" spc="75">
                <a:latin typeface="Arial"/>
                <a:cs typeface="Arial"/>
              </a:rPr>
              <a:t>  </a:t>
            </a:r>
            <a:r>
              <a:rPr dirty="0" sz="2000" spc="145">
                <a:latin typeface="Arial"/>
                <a:cs typeface="Arial"/>
              </a:rPr>
              <a:t>the</a:t>
            </a:r>
            <a:r>
              <a:rPr dirty="0" sz="2000" spc="75">
                <a:latin typeface="Arial"/>
                <a:cs typeface="Arial"/>
              </a:rPr>
              <a:t>  </a:t>
            </a:r>
            <a:r>
              <a:rPr dirty="0" sz="2000" spc="85">
                <a:latin typeface="Arial"/>
                <a:cs typeface="Arial"/>
              </a:rPr>
              <a:t>resume</a:t>
            </a:r>
            <a:r>
              <a:rPr dirty="0" sz="2000" spc="80">
                <a:latin typeface="Arial"/>
                <a:cs typeface="Arial"/>
              </a:rPr>
              <a:t>  </a:t>
            </a:r>
            <a:r>
              <a:rPr dirty="0" sz="2000" spc="114">
                <a:latin typeface="Arial"/>
                <a:cs typeface="Arial"/>
              </a:rPr>
              <a:t>creation</a:t>
            </a:r>
            <a:r>
              <a:rPr dirty="0" sz="2000" spc="75">
                <a:latin typeface="Arial"/>
                <a:cs typeface="Arial"/>
              </a:rPr>
              <a:t>  </a:t>
            </a:r>
            <a:r>
              <a:rPr dirty="0" sz="2000" spc="85">
                <a:latin typeface="Arial"/>
                <a:cs typeface="Arial"/>
              </a:rPr>
              <a:t>process</a:t>
            </a:r>
            <a:r>
              <a:rPr dirty="0" sz="2000" spc="85">
                <a:latin typeface="Arial"/>
                <a:cs typeface="Arial"/>
              </a:rPr>
              <a:t>  </a:t>
            </a:r>
            <a:r>
              <a:rPr dirty="0" sz="2000" spc="130">
                <a:latin typeface="Arial"/>
                <a:cs typeface="Arial"/>
              </a:rPr>
              <a:t>by </a:t>
            </a:r>
            <a:r>
              <a:rPr dirty="0" sz="2000" spc="114">
                <a:latin typeface="Arial"/>
                <a:cs typeface="Arial"/>
              </a:rPr>
              <a:t>automating</a:t>
            </a:r>
            <a:r>
              <a:rPr dirty="0" sz="2000" spc="355">
                <a:latin typeface="Arial"/>
                <a:cs typeface="Arial"/>
              </a:rPr>
              <a:t> </a:t>
            </a:r>
            <a:r>
              <a:rPr dirty="0" sz="2000" spc="60">
                <a:latin typeface="Arial"/>
                <a:cs typeface="Arial"/>
              </a:rPr>
              <a:t>key</a:t>
            </a:r>
            <a:r>
              <a:rPr dirty="0" sz="2000" spc="3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tasks,</a:t>
            </a:r>
            <a:r>
              <a:rPr dirty="0" sz="2000" spc="360">
                <a:latin typeface="Arial"/>
                <a:cs typeface="Arial"/>
              </a:rPr>
              <a:t> </a:t>
            </a:r>
            <a:r>
              <a:rPr dirty="0" sz="2000" spc="95">
                <a:latin typeface="Arial"/>
                <a:cs typeface="Arial"/>
              </a:rPr>
              <a:t>reducing</a:t>
            </a:r>
            <a:r>
              <a:rPr dirty="0" sz="2000" spc="355">
                <a:latin typeface="Arial"/>
                <a:cs typeface="Arial"/>
              </a:rPr>
              <a:t> </a:t>
            </a:r>
            <a:r>
              <a:rPr dirty="0" sz="2000" spc="95">
                <a:latin typeface="Arial"/>
                <a:cs typeface="Arial"/>
              </a:rPr>
              <a:t>manual</a:t>
            </a:r>
            <a:r>
              <a:rPr dirty="0" sz="2000" spc="355">
                <a:latin typeface="Arial"/>
                <a:cs typeface="Arial"/>
              </a:rPr>
              <a:t> </a:t>
            </a:r>
            <a:r>
              <a:rPr dirty="0" sz="2000" spc="140">
                <a:latin typeface="Arial"/>
                <a:cs typeface="Arial"/>
              </a:rPr>
              <a:t>effort,</a:t>
            </a:r>
            <a:r>
              <a:rPr dirty="0" sz="2000" spc="380">
                <a:latin typeface="Arial"/>
                <a:cs typeface="Arial"/>
              </a:rPr>
              <a:t> </a:t>
            </a:r>
            <a:r>
              <a:rPr dirty="0" sz="2000" spc="95">
                <a:latin typeface="Arial"/>
                <a:cs typeface="Arial"/>
              </a:rPr>
              <a:t>and</a:t>
            </a:r>
            <a:r>
              <a:rPr dirty="0" sz="2000" spc="365">
                <a:latin typeface="Arial"/>
                <a:cs typeface="Arial"/>
              </a:rPr>
              <a:t> </a:t>
            </a:r>
            <a:r>
              <a:rPr dirty="0" sz="2000" spc="80">
                <a:latin typeface="Arial"/>
                <a:cs typeface="Arial"/>
              </a:rPr>
              <a:t>ensuring</a:t>
            </a:r>
            <a:r>
              <a:rPr dirty="0" sz="2000" spc="3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360">
                <a:latin typeface="Arial"/>
                <a:cs typeface="Arial"/>
              </a:rPr>
              <a:t> </a:t>
            </a:r>
            <a:r>
              <a:rPr dirty="0" sz="2000" spc="114">
                <a:latin typeface="Arial"/>
                <a:cs typeface="Arial"/>
              </a:rPr>
              <a:t>smoother </a:t>
            </a:r>
            <a:r>
              <a:rPr dirty="0" sz="2000" spc="80">
                <a:latin typeface="Arial"/>
                <a:cs typeface="Arial"/>
              </a:rPr>
              <a:t>experience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175">
                <a:latin typeface="Arial"/>
                <a:cs typeface="Arial"/>
              </a:rPr>
              <a:t>for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50">
                <a:latin typeface="Arial"/>
                <a:cs typeface="Arial"/>
              </a:rPr>
              <a:t>users.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160">
                <a:latin typeface="Arial"/>
                <a:cs typeface="Arial"/>
              </a:rPr>
              <a:t>It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70">
                <a:latin typeface="Arial"/>
                <a:cs typeface="Arial"/>
              </a:rPr>
              <a:t>aims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195">
                <a:latin typeface="Arial"/>
                <a:cs typeface="Arial"/>
              </a:rPr>
              <a:t>to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simplify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90">
                <a:latin typeface="Arial"/>
                <a:cs typeface="Arial"/>
              </a:rPr>
              <a:t>resume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114">
                <a:latin typeface="Arial"/>
                <a:cs typeface="Arial"/>
              </a:rPr>
              <a:t>building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100">
                <a:latin typeface="Arial"/>
                <a:cs typeface="Arial"/>
              </a:rPr>
              <a:t>while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80">
                <a:latin typeface="Arial"/>
                <a:cs typeface="Arial"/>
              </a:rPr>
              <a:t>maintaining high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95">
                <a:latin typeface="Arial"/>
                <a:cs typeface="Arial"/>
              </a:rPr>
              <a:t>standards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170">
                <a:latin typeface="Arial"/>
                <a:cs typeface="Arial"/>
              </a:rPr>
              <a:t>of</a:t>
            </a:r>
            <a:r>
              <a:rPr dirty="0" sz="2000" spc="130">
                <a:latin typeface="Arial"/>
                <a:cs typeface="Arial"/>
              </a:rPr>
              <a:t> quality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 spc="105">
                <a:latin typeface="Arial"/>
                <a:cs typeface="Arial"/>
              </a:rPr>
              <a:t>and</a:t>
            </a:r>
            <a:r>
              <a:rPr dirty="0" sz="2000" spc="155">
                <a:latin typeface="Arial"/>
                <a:cs typeface="Arial"/>
              </a:rPr>
              <a:t> </a:t>
            </a:r>
            <a:r>
              <a:rPr dirty="0" sz="2000" spc="100">
                <a:latin typeface="Arial"/>
                <a:cs typeface="Arial"/>
              </a:rPr>
              <a:t>efficiency.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 spc="160">
                <a:latin typeface="Arial"/>
                <a:cs typeface="Arial"/>
              </a:rPr>
              <a:t>It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80">
                <a:latin typeface="Arial"/>
                <a:cs typeface="Arial"/>
              </a:rPr>
              <a:t>can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60">
                <a:latin typeface="Arial"/>
                <a:cs typeface="Arial"/>
              </a:rPr>
              <a:t>also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114">
                <a:latin typeface="Arial"/>
                <a:cs typeface="Arial"/>
              </a:rPr>
              <a:t>help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195">
                <a:latin typeface="Arial"/>
                <a:cs typeface="Arial"/>
              </a:rPr>
              <a:t>to</a:t>
            </a:r>
            <a:r>
              <a:rPr dirty="0" sz="2000" spc="155">
                <a:latin typeface="Arial"/>
                <a:cs typeface="Arial"/>
              </a:rPr>
              <a:t> </a:t>
            </a:r>
            <a:r>
              <a:rPr dirty="0" sz="2000" spc="55">
                <a:latin typeface="Arial"/>
                <a:cs typeface="Arial"/>
              </a:rPr>
              <a:t>make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 spc="80">
                <a:latin typeface="Arial"/>
                <a:cs typeface="Arial"/>
              </a:rPr>
              <a:t>resume </a:t>
            </a:r>
            <a:r>
              <a:rPr dirty="0" sz="2000" spc="140">
                <a:latin typeface="Arial"/>
                <a:cs typeface="Arial"/>
              </a:rPr>
              <a:t>up</a:t>
            </a:r>
            <a:r>
              <a:rPr dirty="0" sz="2000" spc="30">
                <a:latin typeface="Arial"/>
                <a:cs typeface="Arial"/>
              </a:rPr>
              <a:t>  </a:t>
            </a:r>
            <a:r>
              <a:rPr dirty="0" sz="2000" spc="195">
                <a:latin typeface="Arial"/>
                <a:cs typeface="Arial"/>
              </a:rPr>
              <a:t>to</a:t>
            </a:r>
            <a:r>
              <a:rPr dirty="0" sz="2000" spc="45">
                <a:latin typeface="Arial"/>
                <a:cs typeface="Arial"/>
              </a:rPr>
              <a:t>  </a:t>
            </a:r>
            <a:r>
              <a:rPr dirty="0" sz="2000" spc="145">
                <a:latin typeface="Arial"/>
                <a:cs typeface="Arial"/>
              </a:rPr>
              <a:t>the</a:t>
            </a:r>
            <a:r>
              <a:rPr dirty="0" sz="2000" spc="45">
                <a:latin typeface="Arial"/>
                <a:cs typeface="Arial"/>
              </a:rPr>
              <a:t>  </a:t>
            </a:r>
            <a:r>
              <a:rPr dirty="0" sz="2000" spc="100">
                <a:latin typeface="Arial"/>
                <a:cs typeface="Arial"/>
              </a:rPr>
              <a:t>standards</a:t>
            </a:r>
            <a:r>
              <a:rPr dirty="0" sz="2000" spc="35">
                <a:latin typeface="Arial"/>
                <a:cs typeface="Arial"/>
              </a:rPr>
              <a:t>  </a:t>
            </a:r>
            <a:r>
              <a:rPr dirty="0" sz="2000" spc="170">
                <a:latin typeface="Arial"/>
                <a:cs typeface="Arial"/>
              </a:rPr>
              <a:t>of</a:t>
            </a:r>
            <a:r>
              <a:rPr dirty="0" sz="2000" spc="35">
                <a:latin typeface="Arial"/>
                <a:cs typeface="Arial"/>
              </a:rPr>
              <a:t>  </a:t>
            </a:r>
            <a:r>
              <a:rPr dirty="0" sz="2000" spc="14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ATP</a:t>
            </a:r>
            <a:r>
              <a:rPr dirty="0" sz="2000" spc="50">
                <a:latin typeface="Arial"/>
                <a:cs typeface="Arial"/>
              </a:rPr>
              <a:t>  </a:t>
            </a:r>
            <a:r>
              <a:rPr dirty="0" sz="2000" spc="60">
                <a:latin typeface="Arial"/>
                <a:cs typeface="Arial"/>
              </a:rPr>
              <a:t>so</a:t>
            </a:r>
            <a:r>
              <a:rPr dirty="0" sz="2000" spc="35">
                <a:latin typeface="Arial"/>
                <a:cs typeface="Arial"/>
              </a:rPr>
              <a:t>  </a:t>
            </a:r>
            <a:r>
              <a:rPr dirty="0" sz="2000" spc="170">
                <a:latin typeface="Arial"/>
                <a:cs typeface="Arial"/>
              </a:rPr>
              <a:t>that</a:t>
            </a:r>
            <a:r>
              <a:rPr dirty="0" sz="2000" spc="35">
                <a:latin typeface="Arial"/>
                <a:cs typeface="Arial"/>
              </a:rPr>
              <a:t>  </a:t>
            </a:r>
            <a:r>
              <a:rPr dirty="0" sz="2000" spc="145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 </a:t>
            </a:r>
            <a:r>
              <a:rPr dirty="0" sz="2000" spc="105">
                <a:latin typeface="Arial"/>
                <a:cs typeface="Arial"/>
              </a:rPr>
              <a:t>candidate</a:t>
            </a:r>
            <a:r>
              <a:rPr dirty="0" sz="2000" spc="45">
                <a:latin typeface="Arial"/>
                <a:cs typeface="Arial"/>
              </a:rPr>
              <a:t>  </a:t>
            </a:r>
            <a:r>
              <a:rPr dirty="0" sz="2000" spc="80">
                <a:latin typeface="Arial"/>
                <a:cs typeface="Arial"/>
              </a:rPr>
              <a:t>can</a:t>
            </a:r>
            <a:r>
              <a:rPr dirty="0" sz="2000" spc="3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pass</a:t>
            </a:r>
            <a:r>
              <a:rPr dirty="0" sz="2000" spc="40">
                <a:latin typeface="Arial"/>
                <a:cs typeface="Arial"/>
              </a:rPr>
              <a:t>  </a:t>
            </a:r>
            <a:r>
              <a:rPr dirty="0" sz="2000" spc="114">
                <a:latin typeface="Arial"/>
                <a:cs typeface="Arial"/>
              </a:rPr>
              <a:t>the </a:t>
            </a:r>
            <a:r>
              <a:rPr dirty="0" sz="2000" spc="70">
                <a:latin typeface="Arial"/>
                <a:cs typeface="Arial"/>
              </a:rPr>
              <a:t>screening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114">
                <a:latin typeface="Arial"/>
                <a:cs typeface="Arial"/>
              </a:rPr>
              <a:t>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309242" y="3731209"/>
            <a:ext cx="3599179" cy="104266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114">
                <a:latin typeface="Arial Black"/>
                <a:cs typeface="Arial Black"/>
              </a:rPr>
              <a:t>Time</a:t>
            </a:r>
            <a:r>
              <a:rPr dirty="0" sz="1350" spc="-80">
                <a:latin typeface="Arial Black"/>
                <a:cs typeface="Arial Black"/>
              </a:rPr>
              <a:t> </a:t>
            </a:r>
            <a:r>
              <a:rPr dirty="0" sz="1350" spc="-10">
                <a:latin typeface="Arial Black"/>
                <a:cs typeface="Arial Black"/>
              </a:rPr>
              <a:t>Efficiency:</a:t>
            </a:r>
            <a:endParaRPr sz="1350">
              <a:latin typeface="Arial Black"/>
              <a:cs typeface="Arial Black"/>
            </a:endParaRPr>
          </a:p>
          <a:p>
            <a:pPr marL="12700" marR="5080">
              <a:lnSpc>
                <a:spcPct val="123400"/>
              </a:lnSpc>
              <a:spcBef>
                <a:spcPts val="5"/>
              </a:spcBef>
            </a:pPr>
            <a:r>
              <a:rPr dirty="0" sz="1350" spc="65">
                <a:latin typeface="Arial"/>
                <a:cs typeface="Arial"/>
              </a:rPr>
              <a:t>Significantly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60">
                <a:latin typeface="Arial"/>
                <a:cs typeface="Arial"/>
              </a:rPr>
              <a:t>reduces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105">
                <a:latin typeface="Arial"/>
                <a:cs typeface="Arial"/>
              </a:rPr>
              <a:t>the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95">
                <a:latin typeface="Arial"/>
                <a:cs typeface="Arial"/>
              </a:rPr>
              <a:t>time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80">
                <a:latin typeface="Arial"/>
                <a:cs typeface="Arial"/>
              </a:rPr>
              <a:t>required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110">
                <a:latin typeface="Arial"/>
                <a:cs typeface="Arial"/>
              </a:rPr>
              <a:t>to </a:t>
            </a:r>
            <a:r>
              <a:rPr dirty="0" sz="1350" spc="70">
                <a:latin typeface="Arial"/>
                <a:cs typeface="Arial"/>
              </a:rPr>
              <a:t>create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80">
                <a:latin typeface="Arial"/>
                <a:cs typeface="Arial"/>
              </a:rPr>
              <a:t>and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65">
                <a:latin typeface="Arial"/>
                <a:cs typeface="Arial"/>
              </a:rPr>
              <a:t>customize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50">
                <a:latin typeface="Arial"/>
                <a:cs typeface="Arial"/>
              </a:rPr>
              <a:t>resumes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114">
                <a:latin typeface="Arial"/>
                <a:cs typeface="Arial"/>
              </a:rPr>
              <a:t>for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 spc="85">
                <a:latin typeface="Arial"/>
                <a:cs typeface="Arial"/>
              </a:rPr>
              <a:t>multiple job</a:t>
            </a:r>
            <a:r>
              <a:rPr dirty="0" sz="1350" spc="-40">
                <a:latin typeface="Arial"/>
                <a:cs typeface="Arial"/>
              </a:rPr>
              <a:t> </a:t>
            </a:r>
            <a:r>
              <a:rPr dirty="0" sz="1350" spc="55">
                <a:latin typeface="Arial"/>
                <a:cs typeface="Arial"/>
              </a:rPr>
              <a:t>applications.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09242" y="5081727"/>
            <a:ext cx="3233420" cy="12973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150">
                <a:latin typeface="Arial Black"/>
                <a:cs typeface="Arial Black"/>
              </a:rPr>
              <a:t>ATS</a:t>
            </a:r>
            <a:r>
              <a:rPr dirty="0" sz="1350" spc="-95">
                <a:latin typeface="Arial Black"/>
                <a:cs typeface="Arial Black"/>
              </a:rPr>
              <a:t> </a:t>
            </a:r>
            <a:r>
              <a:rPr dirty="0" sz="1350" spc="-10">
                <a:latin typeface="Arial Black"/>
                <a:cs typeface="Arial Black"/>
              </a:rPr>
              <a:t>Compliance:</a:t>
            </a:r>
            <a:endParaRPr sz="1350">
              <a:latin typeface="Arial Black"/>
              <a:cs typeface="Arial Black"/>
            </a:endParaRPr>
          </a:p>
          <a:p>
            <a:pPr marL="12700" marR="5080">
              <a:lnSpc>
                <a:spcPct val="123500"/>
              </a:lnSpc>
            </a:pPr>
            <a:r>
              <a:rPr dirty="0" sz="1350">
                <a:latin typeface="Arial"/>
                <a:cs typeface="Arial"/>
              </a:rPr>
              <a:t>Ensures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105">
                <a:latin typeface="Arial"/>
                <a:cs typeface="Arial"/>
              </a:rPr>
              <a:t>the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 spc="60">
                <a:latin typeface="Arial"/>
                <a:cs typeface="Arial"/>
              </a:rPr>
              <a:t>resume</a:t>
            </a:r>
            <a:r>
              <a:rPr dirty="0" sz="1350">
                <a:latin typeface="Arial"/>
                <a:cs typeface="Arial"/>
              </a:rPr>
              <a:t> </a:t>
            </a:r>
            <a:r>
              <a:rPr dirty="0" sz="1350" spc="110">
                <a:latin typeface="Arial"/>
                <a:cs typeface="Arial"/>
              </a:rPr>
              <a:t>format</a:t>
            </a:r>
            <a:r>
              <a:rPr dirty="0" sz="1350">
                <a:latin typeface="Arial"/>
                <a:cs typeface="Arial"/>
              </a:rPr>
              <a:t> </a:t>
            </a:r>
            <a:r>
              <a:rPr dirty="0" sz="1350" spc="55">
                <a:latin typeface="Arial"/>
                <a:cs typeface="Arial"/>
              </a:rPr>
              <a:t>adheres</a:t>
            </a:r>
            <a:r>
              <a:rPr dirty="0" sz="1350">
                <a:latin typeface="Arial"/>
                <a:cs typeface="Arial"/>
              </a:rPr>
              <a:t> </a:t>
            </a:r>
            <a:r>
              <a:rPr dirty="0" sz="1350" spc="110">
                <a:latin typeface="Arial"/>
                <a:cs typeface="Arial"/>
              </a:rPr>
              <a:t>to </a:t>
            </a:r>
            <a:r>
              <a:rPr dirty="0" sz="1350" spc="85">
                <a:latin typeface="Arial"/>
                <a:cs typeface="Arial"/>
              </a:rPr>
              <a:t>Applicant</a:t>
            </a:r>
            <a:r>
              <a:rPr dirty="0" sz="1350" spc="7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Tracking</a:t>
            </a:r>
            <a:r>
              <a:rPr dirty="0" sz="1350" spc="80">
                <a:latin typeface="Arial"/>
                <a:cs typeface="Arial"/>
              </a:rPr>
              <a:t> </a:t>
            </a:r>
            <a:r>
              <a:rPr dirty="0" sz="1350" spc="60">
                <a:latin typeface="Arial"/>
                <a:cs typeface="Arial"/>
              </a:rPr>
              <a:t>System</a:t>
            </a:r>
            <a:r>
              <a:rPr dirty="0" sz="1350" spc="45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(ATS) </a:t>
            </a:r>
            <a:r>
              <a:rPr dirty="0" sz="1350" spc="60">
                <a:latin typeface="Arial"/>
                <a:cs typeface="Arial"/>
              </a:rPr>
              <a:t>standards,</a:t>
            </a:r>
            <a:r>
              <a:rPr dirty="0" sz="1350" spc="-65">
                <a:latin typeface="Arial"/>
                <a:cs typeface="Arial"/>
              </a:rPr>
              <a:t> </a:t>
            </a:r>
            <a:r>
              <a:rPr dirty="0" sz="1350" spc="50">
                <a:latin typeface="Arial"/>
                <a:cs typeface="Arial"/>
              </a:rPr>
              <a:t>increasing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105">
                <a:latin typeface="Arial"/>
                <a:cs typeface="Arial"/>
              </a:rPr>
              <a:t>the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55">
                <a:latin typeface="Arial"/>
                <a:cs typeface="Arial"/>
              </a:rPr>
              <a:t>chances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90">
                <a:latin typeface="Arial"/>
                <a:cs typeface="Arial"/>
              </a:rPr>
              <a:t>of </a:t>
            </a:r>
            <a:r>
              <a:rPr dirty="0" sz="1350">
                <a:latin typeface="Arial"/>
                <a:cs typeface="Arial"/>
              </a:rPr>
              <a:t>passing</a:t>
            </a:r>
            <a:r>
              <a:rPr dirty="0" sz="1350" spc="90">
                <a:latin typeface="Arial"/>
                <a:cs typeface="Arial"/>
              </a:rPr>
              <a:t> </a:t>
            </a:r>
            <a:r>
              <a:rPr dirty="0" sz="1350" spc="75">
                <a:latin typeface="Arial"/>
                <a:cs typeface="Arial"/>
              </a:rPr>
              <a:t>initial</a:t>
            </a:r>
            <a:r>
              <a:rPr dirty="0" sz="1350" spc="114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screening.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86321" y="3731209"/>
            <a:ext cx="3105785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dirty="0" sz="1350" spc="-80">
                <a:latin typeface="Arial Black"/>
                <a:cs typeface="Arial Black"/>
              </a:rPr>
              <a:t>Customization</a:t>
            </a:r>
            <a:r>
              <a:rPr dirty="0" sz="1350" spc="-125">
                <a:latin typeface="Arial Black"/>
                <a:cs typeface="Arial Black"/>
              </a:rPr>
              <a:t> </a:t>
            </a:r>
            <a:r>
              <a:rPr dirty="0" sz="1350" spc="-70">
                <a:latin typeface="Arial Black"/>
                <a:cs typeface="Arial Black"/>
              </a:rPr>
              <a:t>and</a:t>
            </a:r>
            <a:r>
              <a:rPr dirty="0" sz="1350" spc="-85">
                <a:latin typeface="Arial Black"/>
                <a:cs typeface="Arial Black"/>
              </a:rPr>
              <a:t> </a:t>
            </a:r>
            <a:r>
              <a:rPr dirty="0" sz="1350" spc="-10">
                <a:latin typeface="Arial Black"/>
                <a:cs typeface="Arial Black"/>
              </a:rPr>
              <a:t>Flexibility: </a:t>
            </a:r>
            <a:r>
              <a:rPr dirty="0" sz="1350" spc="55">
                <a:latin typeface="Arial"/>
                <a:cs typeface="Arial"/>
              </a:rPr>
              <a:t>Allows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65">
                <a:latin typeface="Arial"/>
                <a:cs typeface="Arial"/>
              </a:rPr>
              <a:t>quick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 spc="75">
                <a:latin typeface="Arial"/>
                <a:cs typeface="Arial"/>
              </a:rPr>
              <a:t>customization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90">
                <a:latin typeface="Arial"/>
                <a:cs typeface="Arial"/>
              </a:rPr>
              <a:t>of </a:t>
            </a:r>
            <a:r>
              <a:rPr dirty="0" sz="1350" spc="50">
                <a:latin typeface="Arial"/>
                <a:cs typeface="Arial"/>
              </a:rPr>
              <a:t>resumes</a:t>
            </a:r>
            <a:r>
              <a:rPr dirty="0" sz="1350" spc="-40">
                <a:latin typeface="Arial"/>
                <a:cs typeface="Arial"/>
              </a:rPr>
              <a:t> </a:t>
            </a:r>
            <a:r>
              <a:rPr dirty="0" sz="1350" spc="80">
                <a:latin typeface="Arial"/>
                <a:cs typeface="Arial"/>
              </a:rPr>
              <a:t>tailored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135">
                <a:latin typeface="Arial"/>
                <a:cs typeface="Arial"/>
              </a:rPr>
              <a:t>to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65">
                <a:latin typeface="Arial"/>
                <a:cs typeface="Arial"/>
              </a:rPr>
              <a:t>specific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85">
                <a:latin typeface="Arial"/>
                <a:cs typeface="Arial"/>
              </a:rPr>
              <a:t>job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45">
                <a:latin typeface="Arial"/>
                <a:cs typeface="Arial"/>
              </a:rPr>
              <a:t>roles </a:t>
            </a:r>
            <a:r>
              <a:rPr dirty="0" sz="1350" spc="95">
                <a:latin typeface="Arial"/>
                <a:cs typeface="Arial"/>
              </a:rPr>
              <a:t>or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50">
                <a:latin typeface="Arial"/>
                <a:cs typeface="Arial"/>
              </a:rPr>
              <a:t>industries.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63715" y="5140528"/>
            <a:ext cx="3221355" cy="10420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65">
                <a:latin typeface="Arial Black"/>
                <a:cs typeface="Arial Black"/>
              </a:rPr>
              <a:t>Error</a:t>
            </a:r>
            <a:r>
              <a:rPr dirty="0" sz="1350" spc="-100">
                <a:latin typeface="Arial Black"/>
                <a:cs typeface="Arial Black"/>
              </a:rPr>
              <a:t> </a:t>
            </a:r>
            <a:r>
              <a:rPr dirty="0" sz="1350" spc="-10">
                <a:latin typeface="Arial Black"/>
                <a:cs typeface="Arial Black"/>
              </a:rPr>
              <a:t>Reduction:</a:t>
            </a:r>
            <a:endParaRPr sz="1350">
              <a:latin typeface="Arial Black"/>
              <a:cs typeface="Arial Black"/>
            </a:endParaRPr>
          </a:p>
          <a:p>
            <a:pPr marL="12700" marR="5080">
              <a:lnSpc>
                <a:spcPct val="123300"/>
              </a:lnSpc>
              <a:spcBef>
                <a:spcPts val="5"/>
              </a:spcBef>
            </a:pPr>
            <a:r>
              <a:rPr dirty="0" sz="1350" spc="75">
                <a:latin typeface="Arial"/>
                <a:cs typeface="Arial"/>
              </a:rPr>
              <a:t>Automates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 spc="95">
                <a:latin typeface="Arial"/>
                <a:cs typeface="Arial"/>
              </a:rPr>
              <a:t>formatting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 spc="75">
                <a:latin typeface="Arial"/>
                <a:cs typeface="Arial"/>
              </a:rPr>
              <a:t>and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 spc="55">
                <a:latin typeface="Arial"/>
                <a:cs typeface="Arial"/>
              </a:rPr>
              <a:t>data </a:t>
            </a:r>
            <a:r>
              <a:rPr dirty="0" sz="1350" spc="70">
                <a:latin typeface="Arial"/>
                <a:cs typeface="Arial"/>
              </a:rPr>
              <a:t>placement,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65">
                <a:latin typeface="Arial"/>
                <a:cs typeface="Arial"/>
              </a:rPr>
              <a:t>reducing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70">
                <a:latin typeface="Arial"/>
                <a:cs typeface="Arial"/>
              </a:rPr>
              <a:t>errors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85">
                <a:latin typeface="Arial"/>
                <a:cs typeface="Arial"/>
              </a:rPr>
              <a:t>commonly </a:t>
            </a:r>
            <a:r>
              <a:rPr dirty="0" sz="1350" spc="65">
                <a:latin typeface="Arial"/>
                <a:cs typeface="Arial"/>
              </a:rPr>
              <a:t>made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75">
                <a:latin typeface="Arial"/>
                <a:cs typeface="Arial"/>
              </a:rPr>
              <a:t>during</a:t>
            </a:r>
            <a:r>
              <a:rPr dirty="0" sz="1350" spc="-25">
                <a:latin typeface="Arial"/>
                <a:cs typeface="Arial"/>
              </a:rPr>
              <a:t> </a:t>
            </a:r>
            <a:r>
              <a:rPr dirty="0" sz="1350" spc="65">
                <a:latin typeface="Arial"/>
                <a:cs typeface="Arial"/>
              </a:rPr>
              <a:t>manual</a:t>
            </a:r>
            <a:r>
              <a:rPr dirty="0" sz="1350" spc="-55">
                <a:latin typeface="Arial"/>
                <a:cs typeface="Arial"/>
              </a:rPr>
              <a:t> </a:t>
            </a:r>
            <a:r>
              <a:rPr dirty="0" sz="1350" spc="60">
                <a:latin typeface="Arial"/>
                <a:cs typeface="Arial"/>
              </a:rPr>
              <a:t>resume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55">
                <a:latin typeface="Arial"/>
                <a:cs typeface="Arial"/>
              </a:rPr>
              <a:t>creation.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Literature</a:t>
            </a:r>
            <a:r>
              <a:rPr dirty="0" spc="-480"/>
              <a:t> </a:t>
            </a:r>
            <a:r>
              <a:rPr dirty="0" spc="-65"/>
              <a:t>Survey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39343" y="1022569"/>
            <a:ext cx="8972550" cy="53543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295"/>
              </a:spcBef>
            </a:pPr>
            <a:r>
              <a:rPr dirty="0" sz="2200" spc="125">
                <a:latin typeface="Arial"/>
                <a:cs typeface="Arial"/>
              </a:rPr>
              <a:t>Automated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Resume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50">
                <a:latin typeface="Arial"/>
                <a:cs typeface="Arial"/>
              </a:rPr>
              <a:t>Screening: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75">
                <a:latin typeface="Arial"/>
                <a:cs typeface="Arial"/>
              </a:rPr>
              <a:t>Survey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170">
                <a:latin typeface="Arial"/>
                <a:cs typeface="Arial"/>
              </a:rPr>
              <a:t>of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110">
                <a:latin typeface="Arial"/>
                <a:cs typeface="Arial"/>
              </a:rPr>
              <a:t>Current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60">
                <a:latin typeface="Arial"/>
                <a:cs typeface="Arial"/>
              </a:rPr>
              <a:t>Techniques</a:t>
            </a:r>
            <a:endParaRPr sz="2200">
              <a:latin typeface="Arial"/>
              <a:cs typeface="Arial"/>
            </a:endParaRPr>
          </a:p>
          <a:p>
            <a:pPr marL="2086610">
              <a:lnSpc>
                <a:spcPct val="100000"/>
              </a:lnSpc>
              <a:spcBef>
                <a:spcPts val="165"/>
              </a:spcBef>
            </a:pPr>
            <a:r>
              <a:rPr dirty="0" sz="1800" spc="75">
                <a:latin typeface="Arial"/>
                <a:cs typeface="Arial"/>
              </a:rPr>
              <a:t>Authors: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K.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S.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R.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Anjan,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S.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R.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60">
                <a:latin typeface="Arial"/>
                <a:cs typeface="Arial"/>
              </a:rPr>
              <a:t>Jadhav,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A.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K.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45">
                <a:latin typeface="Arial"/>
                <a:cs typeface="Arial"/>
              </a:rPr>
              <a:t>Pati</a:t>
            </a:r>
            <a:endParaRPr sz="1800">
              <a:latin typeface="Arial"/>
              <a:cs typeface="Arial"/>
            </a:endParaRPr>
          </a:p>
          <a:p>
            <a:pPr marL="247650" marR="29209" indent="-194310">
              <a:lnSpc>
                <a:spcPct val="101699"/>
              </a:lnSpc>
              <a:spcBef>
                <a:spcPts val="101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1800" spc="-90">
                <a:latin typeface="Trebuchet MS"/>
                <a:cs typeface="Trebuchet MS"/>
              </a:rPr>
              <a:t>Advantage: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Efficiency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in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Initial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Screening: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Automated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resume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screening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speeds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up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the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initial </a:t>
            </a:r>
            <a:r>
              <a:rPr dirty="0" sz="1800" spc="-10">
                <a:latin typeface="Trebuchet MS"/>
                <a:cs typeface="Trebuchet MS"/>
              </a:rPr>
              <a:t>	</a:t>
            </a:r>
            <a:r>
              <a:rPr dirty="0" sz="1800" spc="-45">
                <a:latin typeface="Trebuchet MS"/>
                <a:cs typeface="Trebuchet MS"/>
              </a:rPr>
              <a:t>screening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by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filtering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resumes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based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on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keywords,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helping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recruiters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focus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on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relevant 	candidates.</a:t>
            </a:r>
            <a:endParaRPr sz="1800">
              <a:latin typeface="Trebuchet MS"/>
              <a:cs typeface="Trebuchet MS"/>
            </a:endParaRPr>
          </a:p>
          <a:p>
            <a:pPr algn="just" marL="247650" marR="125730" indent="-194310">
              <a:lnSpc>
                <a:spcPct val="101699"/>
              </a:lnSpc>
              <a:spcBef>
                <a:spcPts val="15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1800" spc="-80">
                <a:latin typeface="Trebuchet MS"/>
                <a:cs typeface="Trebuchet MS"/>
              </a:rPr>
              <a:t>Disadvantage: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Over-</a:t>
            </a:r>
            <a:r>
              <a:rPr dirty="0" sz="1800" spc="-100">
                <a:latin typeface="Trebuchet MS"/>
                <a:cs typeface="Trebuchet MS"/>
              </a:rPr>
              <a:t>reliance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on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Keywords: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The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system's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reliance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on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keyword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matching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may </a:t>
            </a:r>
            <a:r>
              <a:rPr dirty="0" sz="1800" spc="-25">
                <a:latin typeface="Trebuchet MS"/>
                <a:cs typeface="Trebuchet MS"/>
              </a:rPr>
              <a:t>	</a:t>
            </a:r>
            <a:r>
              <a:rPr dirty="0" sz="1800" spc="-100">
                <a:latin typeface="Trebuchet MS"/>
                <a:cs typeface="Trebuchet MS"/>
              </a:rPr>
              <a:t>overlook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important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skills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or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experiences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not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explicitly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mentioned,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leading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to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rejection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of </a:t>
            </a:r>
            <a:r>
              <a:rPr dirty="0" sz="1800" spc="-25">
                <a:latin typeface="Trebuchet MS"/>
                <a:cs typeface="Trebuchet MS"/>
              </a:rPr>
              <a:t>	</a:t>
            </a:r>
            <a:r>
              <a:rPr dirty="0" sz="1800" spc="-90">
                <a:latin typeface="Trebuchet MS"/>
                <a:cs typeface="Trebuchet MS"/>
              </a:rPr>
              <a:t>qualified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candidates.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3399790" marR="5080" indent="-3188970">
              <a:lnSpc>
                <a:spcPct val="117300"/>
              </a:lnSpc>
            </a:pP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110">
                <a:latin typeface="Arial"/>
                <a:cs typeface="Arial"/>
              </a:rPr>
              <a:t>Evolution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170">
                <a:latin typeface="Arial"/>
                <a:cs typeface="Arial"/>
              </a:rPr>
              <a:t>of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Resume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50">
                <a:latin typeface="Arial"/>
                <a:cs typeface="Arial"/>
              </a:rPr>
              <a:t>Screening: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90">
                <a:latin typeface="Arial"/>
                <a:cs typeface="Arial"/>
              </a:rPr>
              <a:t>From</a:t>
            </a:r>
            <a:r>
              <a:rPr dirty="0" sz="2200">
                <a:latin typeface="Arial"/>
                <a:cs typeface="Arial"/>
              </a:rPr>
              <a:t> Rule-</a:t>
            </a:r>
            <a:r>
              <a:rPr dirty="0" sz="2200" spc="65">
                <a:latin typeface="Arial"/>
                <a:cs typeface="Arial"/>
              </a:rPr>
              <a:t>based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195">
                <a:latin typeface="Arial"/>
                <a:cs typeface="Arial"/>
              </a:rPr>
              <a:t>to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65">
                <a:latin typeface="Arial"/>
                <a:cs typeface="Arial"/>
              </a:rPr>
              <a:t>Machine Learning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50"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  <a:p>
            <a:pPr marL="2013585">
              <a:lnSpc>
                <a:spcPct val="100000"/>
              </a:lnSpc>
              <a:spcBef>
                <a:spcPts val="850"/>
              </a:spcBef>
            </a:pPr>
            <a:r>
              <a:rPr dirty="0" sz="1800" spc="75">
                <a:latin typeface="Arial"/>
                <a:cs typeface="Arial"/>
              </a:rPr>
              <a:t>Authors: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R.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50">
                <a:latin typeface="Arial"/>
                <a:cs typeface="Arial"/>
              </a:rPr>
              <a:t>Kumar,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Goyal,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N.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85">
                <a:latin typeface="Arial"/>
                <a:cs typeface="Arial"/>
              </a:rPr>
              <a:t>Mehta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"/>
              <a:cs typeface="Arial"/>
            </a:endParaRPr>
          </a:p>
          <a:p>
            <a:pPr marL="206375" marR="169545" indent="-194310">
              <a:lnSpc>
                <a:spcPct val="101699"/>
              </a:lnSpc>
              <a:buFont typeface="Arial"/>
              <a:buChar char="•"/>
              <a:tabLst>
                <a:tab pos="207645" algn="l"/>
              </a:tabLst>
            </a:pPr>
            <a:r>
              <a:rPr dirty="0" sz="1800" spc="-90">
                <a:latin typeface="Trebuchet MS"/>
                <a:cs typeface="Trebuchet MS"/>
              </a:rPr>
              <a:t>Advantage: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Machine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learning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systems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improve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accuracy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by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recognizing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complex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patterns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in </a:t>
            </a:r>
            <a:r>
              <a:rPr dirty="0" sz="1800" spc="-25">
                <a:latin typeface="Trebuchet MS"/>
                <a:cs typeface="Trebuchet MS"/>
              </a:rPr>
              <a:t>	</a:t>
            </a:r>
            <a:r>
              <a:rPr dirty="0" sz="1800" spc="-85">
                <a:latin typeface="Trebuchet MS"/>
                <a:cs typeface="Trebuchet MS"/>
              </a:rPr>
              <a:t>resumes,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assessing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skills,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qualifications,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and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experiences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beyond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keyword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matching.</a:t>
            </a:r>
            <a:endParaRPr sz="18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07010" algn="l"/>
              </a:tabLst>
            </a:pPr>
            <a:r>
              <a:rPr dirty="0" sz="1800" spc="-75">
                <a:latin typeface="Trebuchet MS"/>
                <a:cs typeface="Trebuchet MS"/>
              </a:rPr>
              <a:t>Disadvantage: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The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system's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accuracy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relies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on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the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quality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and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diversity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of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training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data;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poor</a:t>
            </a:r>
            <a:endParaRPr sz="1800">
              <a:latin typeface="Trebuchet MS"/>
              <a:cs typeface="Trebuchet MS"/>
            </a:endParaRPr>
          </a:p>
          <a:p>
            <a:pPr marL="207645">
              <a:lnSpc>
                <a:spcPct val="100000"/>
              </a:lnSpc>
              <a:spcBef>
                <a:spcPts val="45"/>
              </a:spcBef>
            </a:pPr>
            <a:r>
              <a:rPr dirty="0" sz="1800" spc="-80">
                <a:latin typeface="Trebuchet MS"/>
                <a:cs typeface="Trebuchet MS"/>
              </a:rPr>
              <a:t>data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can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lead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to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ineffective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processing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of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unconventional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resumes.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Main</a:t>
            </a:r>
            <a:r>
              <a:rPr dirty="0" spc="-509"/>
              <a:t> </a:t>
            </a:r>
            <a:r>
              <a:rPr dirty="0" spc="-280"/>
              <a:t>Objective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80745" y="941374"/>
            <a:ext cx="8590280" cy="551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905">
              <a:lnSpc>
                <a:spcPct val="118400"/>
              </a:lnSpc>
              <a:spcBef>
                <a:spcPts val="95"/>
              </a:spcBef>
            </a:pP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main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objective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170">
                <a:latin typeface="Arial"/>
                <a:cs typeface="Arial"/>
              </a:rPr>
              <a:t>of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20">
                <a:latin typeface="Arial"/>
                <a:cs typeface="Arial"/>
              </a:rPr>
              <a:t>this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 spc="130">
                <a:latin typeface="Arial"/>
                <a:cs typeface="Arial"/>
              </a:rPr>
              <a:t>project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is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create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an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 spc="125">
                <a:latin typeface="Arial"/>
                <a:cs typeface="Arial"/>
              </a:rPr>
              <a:t>automated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resume </a:t>
            </a:r>
            <a:r>
              <a:rPr dirty="0" sz="1900" spc="90">
                <a:latin typeface="Arial"/>
                <a:cs typeface="Arial"/>
              </a:rPr>
              <a:t>generation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system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60">
                <a:latin typeface="Arial"/>
                <a:cs typeface="Arial"/>
              </a:rPr>
              <a:t>that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90">
                <a:latin typeface="Arial"/>
                <a:cs typeface="Arial"/>
              </a:rPr>
              <a:t>streamlines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simplifies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entire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process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45">
                <a:latin typeface="Arial"/>
                <a:cs typeface="Arial"/>
              </a:rPr>
              <a:t>of </a:t>
            </a:r>
            <a:r>
              <a:rPr dirty="0" sz="1900" spc="125">
                <a:latin typeface="Arial"/>
                <a:cs typeface="Arial"/>
              </a:rPr>
              <a:t>crafting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60">
                <a:latin typeface="Arial"/>
                <a:cs typeface="Arial"/>
              </a:rPr>
              <a:t>resumes.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This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system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aims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reduce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time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55">
                <a:latin typeface="Arial"/>
                <a:cs typeface="Arial"/>
              </a:rPr>
              <a:t>effort </a:t>
            </a:r>
            <a:r>
              <a:rPr dirty="0" sz="1900" spc="130">
                <a:latin typeface="Arial"/>
                <a:cs typeface="Arial"/>
              </a:rPr>
              <a:t>typically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involved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in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manually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entering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formatting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65">
                <a:latin typeface="Arial"/>
                <a:cs typeface="Arial"/>
              </a:rPr>
              <a:t>personal, </a:t>
            </a:r>
            <a:r>
              <a:rPr dirty="0" sz="1900" spc="75">
                <a:latin typeface="Arial"/>
                <a:cs typeface="Arial"/>
              </a:rPr>
              <a:t>academic,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professional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120">
                <a:latin typeface="Arial"/>
                <a:cs typeface="Arial"/>
              </a:rPr>
              <a:t>information.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By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integrating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automation,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the </a:t>
            </a:r>
            <a:r>
              <a:rPr dirty="0" sz="1900" spc="100">
                <a:latin typeface="Arial"/>
                <a:cs typeface="Arial"/>
              </a:rPr>
              <a:t>system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60">
                <a:latin typeface="Arial"/>
                <a:cs typeface="Arial"/>
              </a:rPr>
              <a:t>ensures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60">
                <a:latin typeface="Arial"/>
                <a:cs typeface="Arial"/>
              </a:rPr>
              <a:t>that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resumes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are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55">
                <a:latin typeface="Arial"/>
                <a:cs typeface="Arial"/>
              </a:rPr>
              <a:t>formatted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in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compliance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25">
                <a:latin typeface="Arial"/>
                <a:cs typeface="Arial"/>
              </a:rPr>
              <a:t>with</a:t>
            </a:r>
            <a:r>
              <a:rPr dirty="0" sz="1900" spc="500">
                <a:latin typeface="Arial"/>
                <a:cs typeface="Arial"/>
              </a:rPr>
              <a:t> </a:t>
            </a:r>
            <a:r>
              <a:rPr dirty="0" sz="1900" spc="120">
                <a:latin typeface="Arial"/>
                <a:cs typeface="Arial"/>
              </a:rPr>
              <a:t>Applicant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60">
                <a:latin typeface="Arial"/>
                <a:cs typeface="Arial"/>
              </a:rPr>
              <a:t>Tracking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System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(ATS)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requirements,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improving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chances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45">
                <a:latin typeface="Arial"/>
                <a:cs typeface="Arial"/>
              </a:rPr>
              <a:t>of </a:t>
            </a:r>
            <a:r>
              <a:rPr dirty="0" sz="1900" spc="55">
                <a:latin typeface="Arial"/>
                <a:cs typeface="Arial"/>
              </a:rPr>
              <a:t>passing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initial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screenings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50">
                <a:latin typeface="Arial"/>
                <a:cs typeface="Arial"/>
              </a:rPr>
              <a:t>by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recruiters.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55">
                <a:latin typeface="Arial"/>
                <a:cs typeface="Arial"/>
              </a:rPr>
              <a:t>It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80">
                <a:latin typeface="Arial"/>
                <a:cs typeface="Arial"/>
              </a:rPr>
              <a:t>allows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60">
                <a:latin typeface="Arial"/>
                <a:cs typeface="Arial"/>
              </a:rPr>
              <a:t>users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quickly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20">
                <a:latin typeface="Arial"/>
                <a:cs typeface="Arial"/>
              </a:rPr>
              <a:t>tailor </a:t>
            </a:r>
            <a:r>
              <a:rPr dirty="0" sz="1900" spc="135">
                <a:latin typeface="Arial"/>
                <a:cs typeface="Arial"/>
              </a:rPr>
              <a:t>their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resumes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specific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25">
                <a:latin typeface="Arial"/>
                <a:cs typeface="Arial"/>
              </a:rPr>
              <a:t>job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roles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or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industries,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while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maintaining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-50">
                <a:latin typeface="Arial"/>
                <a:cs typeface="Arial"/>
              </a:rPr>
              <a:t>a </a:t>
            </a:r>
            <a:r>
              <a:rPr dirty="0" sz="1900" spc="95">
                <a:latin typeface="Arial"/>
                <a:cs typeface="Arial"/>
              </a:rPr>
              <a:t>professional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14">
                <a:latin typeface="Arial"/>
                <a:cs typeface="Arial"/>
              </a:rPr>
              <a:t>consistent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look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65">
                <a:latin typeface="Arial"/>
                <a:cs typeface="Arial"/>
              </a:rPr>
              <a:t>across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all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90">
                <a:latin typeface="Arial"/>
                <a:cs typeface="Arial"/>
              </a:rPr>
              <a:t>generated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45">
                <a:latin typeface="Arial"/>
                <a:cs typeface="Arial"/>
              </a:rPr>
              <a:t>resumes.</a:t>
            </a:r>
            <a:endParaRPr sz="1900">
              <a:latin typeface="Arial"/>
              <a:cs typeface="Arial"/>
            </a:endParaRPr>
          </a:p>
          <a:p>
            <a:pPr algn="ctr" marL="248285" marR="236854">
              <a:lnSpc>
                <a:spcPct val="118400"/>
              </a:lnSpc>
            </a:pPr>
            <a:r>
              <a:rPr dirty="0" sz="1900" spc="110">
                <a:latin typeface="Arial"/>
                <a:cs typeface="Arial"/>
              </a:rPr>
              <a:t>Ultimately,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20">
                <a:latin typeface="Arial"/>
                <a:cs typeface="Arial"/>
              </a:rPr>
              <a:t>this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130">
                <a:latin typeface="Arial"/>
                <a:cs typeface="Arial"/>
              </a:rPr>
              <a:t>project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70">
                <a:latin typeface="Arial"/>
                <a:cs typeface="Arial"/>
              </a:rPr>
              <a:t>aims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50">
                <a:latin typeface="Arial"/>
                <a:cs typeface="Arial"/>
              </a:rPr>
              <a:t>make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85">
                <a:latin typeface="Arial"/>
                <a:cs typeface="Arial"/>
              </a:rPr>
              <a:t>resume-</a:t>
            </a:r>
            <a:r>
              <a:rPr dirty="0" sz="1900" spc="105">
                <a:latin typeface="Arial"/>
                <a:cs typeface="Arial"/>
              </a:rPr>
              <a:t>building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65">
                <a:latin typeface="Arial"/>
                <a:cs typeface="Arial"/>
              </a:rPr>
              <a:t>experience </a:t>
            </a:r>
            <a:r>
              <a:rPr dirty="0" sz="1900" spc="120">
                <a:latin typeface="Arial"/>
                <a:cs typeface="Arial"/>
              </a:rPr>
              <a:t>more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efficient,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90">
                <a:latin typeface="Arial"/>
                <a:cs typeface="Arial"/>
              </a:rPr>
              <a:t>faster,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free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70">
                <a:latin typeface="Arial"/>
                <a:cs typeface="Arial"/>
              </a:rPr>
              <a:t>from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145">
                <a:latin typeface="Arial"/>
                <a:cs typeface="Arial"/>
              </a:rPr>
              <a:t>common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formatting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errors, </a:t>
            </a:r>
            <a:r>
              <a:rPr dirty="0" sz="1900" spc="105">
                <a:latin typeface="Arial"/>
                <a:cs typeface="Arial"/>
              </a:rPr>
              <a:t>empowering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 spc="125">
                <a:latin typeface="Arial"/>
                <a:cs typeface="Arial"/>
              </a:rPr>
              <a:t>job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seekers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145">
                <a:latin typeface="Arial"/>
                <a:cs typeface="Arial"/>
              </a:rPr>
              <a:t>with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130">
                <a:latin typeface="Arial"/>
                <a:cs typeface="Arial"/>
              </a:rPr>
              <a:t>powerful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60">
                <a:latin typeface="Arial"/>
                <a:cs typeface="Arial"/>
              </a:rPr>
              <a:t>tool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enhance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their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career</a:t>
            </a:r>
            <a:endParaRPr sz="1900">
              <a:latin typeface="Arial"/>
              <a:cs typeface="Arial"/>
            </a:endParaRPr>
          </a:p>
          <a:p>
            <a:pPr algn="ctr" marL="202565" marR="193675">
              <a:lnSpc>
                <a:spcPct val="118400"/>
              </a:lnSpc>
            </a:pPr>
            <a:r>
              <a:rPr dirty="0" sz="1900" spc="100">
                <a:latin typeface="Arial"/>
                <a:cs typeface="Arial"/>
              </a:rPr>
              <a:t>prospects.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By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reducing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95">
                <a:latin typeface="Arial"/>
                <a:cs typeface="Arial"/>
              </a:rPr>
              <a:t>manual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165">
                <a:latin typeface="Arial"/>
                <a:cs typeface="Arial"/>
              </a:rPr>
              <a:t>effort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and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65">
                <a:latin typeface="Arial"/>
                <a:cs typeface="Arial"/>
              </a:rPr>
              <a:t>risk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170">
                <a:latin typeface="Arial"/>
                <a:cs typeface="Arial"/>
              </a:rPr>
              <a:t>of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60">
                <a:latin typeface="Arial"/>
                <a:cs typeface="Arial"/>
              </a:rPr>
              <a:t>mistakes,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the </a:t>
            </a:r>
            <a:r>
              <a:rPr dirty="0" sz="1900" spc="100">
                <a:latin typeface="Arial"/>
                <a:cs typeface="Arial"/>
              </a:rPr>
              <a:t>system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80">
                <a:latin typeface="Arial"/>
                <a:cs typeface="Arial"/>
              </a:rPr>
              <a:t>allows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60">
                <a:latin typeface="Arial"/>
                <a:cs typeface="Arial"/>
              </a:rPr>
              <a:t>users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95">
                <a:latin typeface="Arial"/>
                <a:cs typeface="Arial"/>
              </a:rPr>
              <a:t>to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110">
                <a:latin typeface="Arial"/>
                <a:cs typeface="Arial"/>
              </a:rPr>
              <a:t>focus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125">
                <a:latin typeface="Arial"/>
                <a:cs typeface="Arial"/>
              </a:rPr>
              <a:t>on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100">
                <a:latin typeface="Arial"/>
                <a:cs typeface="Arial"/>
              </a:rPr>
              <a:t>presenting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their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qualifications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75">
                <a:latin typeface="Arial"/>
                <a:cs typeface="Arial"/>
              </a:rPr>
              <a:t>and </a:t>
            </a:r>
            <a:r>
              <a:rPr dirty="0" sz="1900" spc="70">
                <a:latin typeface="Arial"/>
                <a:cs typeface="Arial"/>
              </a:rPr>
              <a:t>experiences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in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the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140">
                <a:latin typeface="Arial"/>
                <a:cs typeface="Arial"/>
              </a:rPr>
              <a:t>most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120">
                <a:latin typeface="Arial"/>
                <a:cs typeface="Arial"/>
              </a:rPr>
              <a:t>effective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90">
                <a:latin typeface="Arial"/>
                <a:cs typeface="Arial"/>
              </a:rPr>
              <a:t>way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65">
                <a:latin typeface="Arial"/>
                <a:cs typeface="Arial"/>
              </a:rPr>
              <a:t>possible.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84" y="751331"/>
            <a:ext cx="3392424" cy="58125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9846" y="318338"/>
            <a:ext cx="3204845" cy="7410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0" b="1">
                <a:latin typeface="Trebuchet MS"/>
                <a:cs typeface="Trebuchet MS"/>
              </a:rPr>
              <a:t>Architecture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16205" marR="110489" indent="-3175">
              <a:lnSpc>
                <a:spcPct val="115199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55"/>
              <a:t> </a:t>
            </a:r>
            <a:r>
              <a:rPr dirty="0" spc="125"/>
              <a:t>architecture</a:t>
            </a:r>
            <a:r>
              <a:rPr dirty="0" spc="-55"/>
              <a:t> </a:t>
            </a:r>
            <a:r>
              <a:rPr dirty="0" spc="175"/>
              <a:t>of</a:t>
            </a:r>
            <a:r>
              <a:rPr dirty="0" spc="-60"/>
              <a:t> </a:t>
            </a:r>
            <a:r>
              <a:rPr dirty="0" spc="145"/>
              <a:t>the</a:t>
            </a:r>
            <a:r>
              <a:rPr dirty="0" spc="-60"/>
              <a:t> </a:t>
            </a:r>
            <a:r>
              <a:rPr dirty="0" spc="114"/>
              <a:t>Automated </a:t>
            </a:r>
            <a:r>
              <a:rPr dirty="0"/>
              <a:t>Resume</a:t>
            </a:r>
            <a:r>
              <a:rPr dirty="0" spc="-25"/>
              <a:t> </a:t>
            </a:r>
            <a:r>
              <a:rPr dirty="0" spc="90"/>
              <a:t>Generator</a:t>
            </a:r>
            <a:r>
              <a:rPr dirty="0" spc="-35"/>
              <a:t> </a:t>
            </a:r>
            <a:r>
              <a:rPr dirty="0" spc="140"/>
              <a:t>Bot</a:t>
            </a:r>
            <a:r>
              <a:rPr dirty="0" spc="-40"/>
              <a:t> </a:t>
            </a:r>
            <a:r>
              <a:rPr dirty="0" spc="80"/>
              <a:t>consists</a:t>
            </a:r>
            <a:r>
              <a:rPr dirty="0" spc="-5"/>
              <a:t> </a:t>
            </a:r>
            <a:r>
              <a:rPr dirty="0" spc="175"/>
              <a:t>of</a:t>
            </a:r>
            <a:r>
              <a:rPr dirty="0" spc="-25"/>
              <a:t> </a:t>
            </a:r>
            <a:r>
              <a:rPr dirty="0" spc="100"/>
              <a:t>three </a:t>
            </a:r>
            <a:r>
              <a:rPr dirty="0" spc="50"/>
              <a:t>key</a:t>
            </a:r>
            <a:r>
              <a:rPr dirty="0" spc="-80"/>
              <a:t> </a:t>
            </a:r>
            <a:r>
              <a:rPr dirty="0" spc="75"/>
              <a:t>modules:</a:t>
            </a:r>
          </a:p>
          <a:p>
            <a:pPr marL="462280" indent="-2794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62280" algn="l"/>
              </a:tabLst>
            </a:pPr>
            <a:r>
              <a:rPr dirty="0" spc="-140">
                <a:latin typeface="Arial Black"/>
                <a:cs typeface="Arial Black"/>
              </a:rPr>
              <a:t>Data</a:t>
            </a:r>
            <a:r>
              <a:rPr dirty="0" spc="-195">
                <a:latin typeface="Arial Black"/>
                <a:cs typeface="Arial Black"/>
              </a:rPr>
              <a:t> </a:t>
            </a:r>
            <a:r>
              <a:rPr dirty="0" spc="-100">
                <a:latin typeface="Arial Black"/>
                <a:cs typeface="Arial Black"/>
              </a:rPr>
              <a:t>Input</a:t>
            </a:r>
            <a:r>
              <a:rPr dirty="0" spc="-185">
                <a:latin typeface="Arial Black"/>
                <a:cs typeface="Arial Black"/>
              </a:rPr>
              <a:t> </a:t>
            </a:r>
            <a:r>
              <a:rPr dirty="0" spc="-100">
                <a:latin typeface="Arial Black"/>
                <a:cs typeface="Arial Black"/>
              </a:rPr>
              <a:t>Module:</a:t>
            </a:r>
            <a:r>
              <a:rPr dirty="0" spc="-165">
                <a:latin typeface="Arial Black"/>
                <a:cs typeface="Arial Black"/>
              </a:rPr>
              <a:t> </a:t>
            </a:r>
            <a:r>
              <a:rPr dirty="0" spc="95"/>
              <a:t>Collects</a:t>
            </a:r>
            <a:r>
              <a:rPr dirty="0" spc="-45"/>
              <a:t> </a:t>
            </a:r>
            <a:r>
              <a:rPr dirty="0" spc="70"/>
              <a:t>user</a:t>
            </a:r>
            <a:r>
              <a:rPr dirty="0" spc="-45"/>
              <a:t> </a:t>
            </a:r>
            <a:r>
              <a:rPr dirty="0" spc="95"/>
              <a:t>data</a:t>
            </a:r>
          </a:p>
          <a:p>
            <a:pPr marL="1619250">
              <a:lnSpc>
                <a:spcPct val="100000"/>
              </a:lnSpc>
              <a:spcBef>
                <a:spcPts val="390"/>
              </a:spcBef>
            </a:pPr>
            <a:r>
              <a:rPr dirty="0" spc="165"/>
              <a:t>from</a:t>
            </a:r>
            <a:r>
              <a:rPr dirty="0" spc="-25"/>
              <a:t> </a:t>
            </a:r>
            <a:r>
              <a:rPr dirty="0" spc="65"/>
              <a:t>an</a:t>
            </a:r>
            <a:r>
              <a:rPr dirty="0" spc="-15"/>
              <a:t> </a:t>
            </a:r>
            <a:r>
              <a:rPr dirty="0"/>
              <a:t>Excel</a:t>
            </a:r>
            <a:r>
              <a:rPr dirty="0" spc="-40"/>
              <a:t> </a:t>
            </a:r>
            <a:r>
              <a:rPr dirty="0" spc="50"/>
              <a:t>sheet.</a:t>
            </a:r>
          </a:p>
          <a:p>
            <a:pPr marL="553720" marR="96520" indent="-279400">
              <a:lnSpc>
                <a:spcPct val="114799"/>
              </a:lnSpc>
              <a:spcBef>
                <a:spcPts val="10"/>
              </a:spcBef>
              <a:buAutoNum type="arabicPeriod" startAt="2"/>
              <a:tabLst>
                <a:tab pos="943610" algn="l"/>
              </a:tabLst>
            </a:pPr>
            <a:r>
              <a:rPr dirty="0" spc="-195">
                <a:latin typeface="Arial Black"/>
                <a:cs typeface="Arial Black"/>
              </a:rPr>
              <a:t>Resume</a:t>
            </a:r>
            <a:r>
              <a:rPr dirty="0" spc="-175">
                <a:latin typeface="Arial Black"/>
                <a:cs typeface="Arial Black"/>
              </a:rPr>
              <a:t> </a:t>
            </a:r>
            <a:r>
              <a:rPr dirty="0" spc="-155">
                <a:latin typeface="Arial Black"/>
                <a:cs typeface="Arial Black"/>
              </a:rPr>
              <a:t>Template</a:t>
            </a:r>
            <a:r>
              <a:rPr dirty="0" spc="-180">
                <a:latin typeface="Arial Black"/>
                <a:cs typeface="Arial Black"/>
              </a:rPr>
              <a:t> </a:t>
            </a:r>
            <a:r>
              <a:rPr dirty="0" spc="-100">
                <a:latin typeface="Arial Black"/>
                <a:cs typeface="Arial Black"/>
              </a:rPr>
              <a:t>Module:</a:t>
            </a:r>
            <a:r>
              <a:rPr dirty="0" spc="-140">
                <a:latin typeface="Arial Black"/>
                <a:cs typeface="Arial Black"/>
              </a:rPr>
              <a:t> </a:t>
            </a:r>
            <a:r>
              <a:rPr dirty="0" spc="70"/>
              <a:t>Maps</a:t>
            </a:r>
            <a:r>
              <a:rPr dirty="0" spc="-30"/>
              <a:t> </a:t>
            </a:r>
            <a:r>
              <a:rPr dirty="0" spc="114"/>
              <a:t>the 	data</a:t>
            </a:r>
            <a:r>
              <a:rPr dirty="0" spc="-65"/>
              <a:t> </a:t>
            </a:r>
            <a:r>
              <a:rPr dirty="0" spc="195"/>
              <a:t>to</a:t>
            </a:r>
            <a:r>
              <a:rPr dirty="0" spc="-55"/>
              <a:t> </a:t>
            </a:r>
            <a:r>
              <a:rPr dirty="0" spc="95"/>
              <a:t>placeholders</a:t>
            </a:r>
            <a:r>
              <a:rPr dirty="0" spc="-55"/>
              <a:t> </a:t>
            </a:r>
            <a:r>
              <a:rPr dirty="0" spc="110"/>
              <a:t>in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85"/>
              <a:t>Word</a:t>
            </a:r>
          </a:p>
          <a:p>
            <a:pPr marL="2292350">
              <a:lnSpc>
                <a:spcPct val="100000"/>
              </a:lnSpc>
              <a:spcBef>
                <a:spcPts val="385"/>
              </a:spcBef>
            </a:pPr>
            <a:r>
              <a:rPr dirty="0" spc="105"/>
              <a:t>template.</a:t>
            </a:r>
          </a:p>
          <a:p>
            <a:pPr marL="519430" marR="58419" indent="-279400">
              <a:lnSpc>
                <a:spcPct val="114799"/>
              </a:lnSpc>
              <a:spcBef>
                <a:spcPts val="10"/>
              </a:spcBef>
              <a:buAutoNum type="arabicPeriod" startAt="3"/>
              <a:tabLst>
                <a:tab pos="830580" algn="l"/>
              </a:tabLst>
            </a:pPr>
            <a:r>
              <a:rPr dirty="0" spc="-90">
                <a:latin typeface="Arial Black"/>
                <a:cs typeface="Arial Black"/>
              </a:rPr>
              <a:t>Output</a:t>
            </a:r>
            <a:r>
              <a:rPr dirty="0" spc="-180">
                <a:latin typeface="Arial Black"/>
                <a:cs typeface="Arial Black"/>
              </a:rPr>
              <a:t> </a:t>
            </a:r>
            <a:r>
              <a:rPr dirty="0" spc="-110">
                <a:latin typeface="Arial Black"/>
                <a:cs typeface="Arial Black"/>
              </a:rPr>
              <a:t>Module:</a:t>
            </a:r>
            <a:r>
              <a:rPr dirty="0" spc="-140">
                <a:latin typeface="Arial Black"/>
                <a:cs typeface="Arial Black"/>
              </a:rPr>
              <a:t> </a:t>
            </a:r>
            <a:r>
              <a:rPr dirty="0" spc="55"/>
              <a:t>Generates</a:t>
            </a:r>
            <a:r>
              <a:rPr dirty="0" spc="-60"/>
              <a:t> </a:t>
            </a:r>
            <a:r>
              <a:rPr dirty="0" spc="110"/>
              <a:t>and</a:t>
            </a:r>
            <a:r>
              <a:rPr dirty="0" spc="-35"/>
              <a:t> </a:t>
            </a:r>
            <a:r>
              <a:rPr dirty="0" spc="-10"/>
              <a:t>saves </a:t>
            </a:r>
            <a:r>
              <a:rPr dirty="0" spc="-10"/>
              <a:t>	</a:t>
            </a:r>
            <a:r>
              <a:rPr dirty="0" spc="145"/>
              <a:t>the</a:t>
            </a:r>
            <a:r>
              <a:rPr dirty="0" spc="-85"/>
              <a:t> </a:t>
            </a:r>
            <a:r>
              <a:rPr dirty="0" spc="114"/>
              <a:t>final</a:t>
            </a:r>
            <a:r>
              <a:rPr dirty="0" spc="-80"/>
              <a:t> </a:t>
            </a:r>
            <a:r>
              <a:rPr dirty="0" spc="75"/>
              <a:t>resume</a:t>
            </a:r>
            <a:r>
              <a:rPr dirty="0" spc="-75"/>
              <a:t> </a:t>
            </a:r>
            <a:r>
              <a:rPr dirty="0" spc="110"/>
              <a:t>in</a:t>
            </a:r>
            <a:r>
              <a:rPr dirty="0" spc="-65"/>
              <a:t> </a:t>
            </a:r>
            <a:r>
              <a:rPr dirty="0" spc="105"/>
              <a:t>Word</a:t>
            </a:r>
            <a:r>
              <a:rPr dirty="0" spc="-60"/>
              <a:t> </a:t>
            </a:r>
            <a:r>
              <a:rPr dirty="0" spc="114"/>
              <a:t>format.</a:t>
            </a:r>
          </a:p>
          <a:p>
            <a:pPr algn="ctr" marL="12700" marR="6985" indent="-2540">
              <a:lnSpc>
                <a:spcPct val="115100"/>
              </a:lnSpc>
              <a:spcBef>
                <a:spcPts val="5"/>
              </a:spcBef>
            </a:pPr>
            <a:r>
              <a:rPr dirty="0" spc="80"/>
              <a:t>UiPath</a:t>
            </a:r>
            <a:r>
              <a:rPr dirty="0" spc="-90"/>
              <a:t> </a:t>
            </a:r>
            <a:r>
              <a:rPr dirty="0" spc="105"/>
              <a:t>automates</a:t>
            </a:r>
            <a:r>
              <a:rPr dirty="0" spc="-65"/>
              <a:t> </a:t>
            </a:r>
            <a:r>
              <a:rPr dirty="0" spc="114"/>
              <a:t>data</a:t>
            </a:r>
            <a:r>
              <a:rPr dirty="0" spc="-70"/>
              <a:t> </a:t>
            </a:r>
            <a:r>
              <a:rPr dirty="0" spc="90"/>
              <a:t>extraction, </a:t>
            </a:r>
            <a:r>
              <a:rPr dirty="0" spc="65"/>
              <a:t>processing,</a:t>
            </a:r>
            <a:r>
              <a:rPr dirty="0" spc="-40"/>
              <a:t> </a:t>
            </a:r>
            <a:r>
              <a:rPr dirty="0" spc="105"/>
              <a:t>and</a:t>
            </a:r>
            <a:r>
              <a:rPr dirty="0" spc="-55"/>
              <a:t> </a:t>
            </a:r>
            <a:r>
              <a:rPr dirty="0" spc="135"/>
              <a:t>template</a:t>
            </a:r>
            <a:r>
              <a:rPr dirty="0" spc="-65"/>
              <a:t> </a:t>
            </a:r>
            <a:r>
              <a:rPr dirty="0" spc="135"/>
              <a:t>population</a:t>
            </a:r>
            <a:r>
              <a:rPr dirty="0" spc="-35"/>
              <a:t> </a:t>
            </a:r>
            <a:r>
              <a:rPr dirty="0" spc="170"/>
              <a:t>to </a:t>
            </a:r>
            <a:r>
              <a:rPr dirty="0" spc="125"/>
              <a:t>produce</a:t>
            </a:r>
            <a:r>
              <a:rPr dirty="0" spc="-55"/>
              <a:t> </a:t>
            </a:r>
            <a:r>
              <a:rPr dirty="0" spc="-35"/>
              <a:t>ATS-</a:t>
            </a:r>
            <a:r>
              <a:rPr dirty="0" spc="135"/>
              <a:t>friendly</a:t>
            </a:r>
            <a:r>
              <a:rPr dirty="0" spc="-55"/>
              <a:t> </a:t>
            </a:r>
            <a:r>
              <a:rPr dirty="0" spc="60"/>
              <a:t>resumes</a:t>
            </a:r>
            <a:r>
              <a:rPr dirty="0" spc="-50"/>
              <a:t> </a:t>
            </a:r>
            <a:r>
              <a:rPr dirty="0" spc="105"/>
              <a:t>efficiently.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System</a:t>
            </a:r>
            <a:r>
              <a:rPr dirty="0" spc="-465"/>
              <a:t> </a:t>
            </a:r>
            <a:r>
              <a:rPr dirty="0" spc="-125"/>
              <a:t>Requirements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354" y="399288"/>
            <a:ext cx="955260" cy="121284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5420" y="1314215"/>
            <a:ext cx="7840980" cy="415036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950" spc="-45" b="1">
                <a:latin typeface="Trebuchet MS"/>
                <a:cs typeface="Trebuchet MS"/>
              </a:rPr>
              <a:t>Hardware</a:t>
            </a:r>
            <a:r>
              <a:rPr dirty="0" sz="1950" spc="-145" b="1">
                <a:latin typeface="Trebuchet MS"/>
                <a:cs typeface="Trebuchet MS"/>
              </a:rPr>
              <a:t> </a:t>
            </a:r>
            <a:r>
              <a:rPr dirty="0" sz="1950" spc="-10" b="1">
                <a:latin typeface="Trebuchet MS"/>
                <a:cs typeface="Trebuchet MS"/>
              </a:rPr>
              <a:t>Requirements:</a:t>
            </a:r>
            <a:endParaRPr sz="1950">
              <a:latin typeface="Trebuchet MS"/>
              <a:cs typeface="Trebuchet MS"/>
            </a:endParaRPr>
          </a:p>
          <a:p>
            <a:pPr marL="436880" indent="-211454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36880" algn="l"/>
              </a:tabLst>
            </a:pPr>
            <a:r>
              <a:rPr dirty="0" sz="1950" b="1">
                <a:latin typeface="Trebuchet MS"/>
                <a:cs typeface="Trebuchet MS"/>
              </a:rPr>
              <a:t>Processor:</a:t>
            </a:r>
            <a:r>
              <a:rPr dirty="0" sz="1950" spc="-130" b="1">
                <a:latin typeface="Trebuchet MS"/>
                <a:cs typeface="Trebuchet MS"/>
              </a:rPr>
              <a:t> </a:t>
            </a:r>
            <a:r>
              <a:rPr dirty="0" sz="1950" spc="210" b="0">
                <a:latin typeface="Yanone Kaffeesatz Thin"/>
                <a:cs typeface="Yanone Kaffeesatz Thin"/>
              </a:rPr>
              <a:t>Multi-</a:t>
            </a:r>
            <a:r>
              <a:rPr dirty="0" sz="1950" spc="285" b="0">
                <a:latin typeface="Yanone Kaffeesatz Thin"/>
                <a:cs typeface="Yanone Kaffeesatz Thin"/>
              </a:rPr>
              <a:t>core</a:t>
            </a:r>
            <a:r>
              <a:rPr dirty="0" sz="1950" spc="55" b="0">
                <a:latin typeface="Yanone Kaffeesatz Thin"/>
                <a:cs typeface="Yanone Kaffeesatz Thin"/>
              </a:rPr>
              <a:t> </a:t>
            </a:r>
            <a:r>
              <a:rPr dirty="0" sz="1950" spc="254" b="0">
                <a:latin typeface="Yanone Kaffeesatz Thin"/>
                <a:cs typeface="Yanone Kaffeesatz Thin"/>
              </a:rPr>
              <a:t>processor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85" b="0">
                <a:latin typeface="Yanone Kaffeesatz Thin"/>
                <a:cs typeface="Yanone Kaffeesatz Thin"/>
              </a:rPr>
              <a:t>(i5</a:t>
            </a:r>
            <a:r>
              <a:rPr dirty="0" sz="1950" spc="100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or</a:t>
            </a:r>
            <a:r>
              <a:rPr dirty="0" sz="1950" spc="100" b="0">
                <a:latin typeface="Yanone Kaffeesatz Thin"/>
                <a:cs typeface="Yanone Kaffeesatz Thin"/>
              </a:rPr>
              <a:t> </a:t>
            </a:r>
            <a:r>
              <a:rPr dirty="0" sz="1950" spc="270" b="0">
                <a:latin typeface="Yanone Kaffeesatz Thin"/>
                <a:cs typeface="Yanone Kaffeesatz Thin"/>
              </a:rPr>
              <a:t>above</a:t>
            </a:r>
            <a:r>
              <a:rPr dirty="0" sz="1950" spc="85" b="0">
                <a:latin typeface="Yanone Kaffeesatz Thin"/>
                <a:cs typeface="Yanone Kaffeesatz Thin"/>
              </a:rPr>
              <a:t> </a:t>
            </a:r>
            <a:r>
              <a:rPr dirty="0" sz="1950" spc="265" b="0">
                <a:latin typeface="Yanone Kaffeesatz Thin"/>
                <a:cs typeface="Yanone Kaffeesatz Thin"/>
              </a:rPr>
              <a:t>recommended)</a:t>
            </a:r>
            <a:endParaRPr sz="1950">
              <a:latin typeface="Yanone Kaffeesatz Thin"/>
              <a:cs typeface="Yanone Kaffeesatz Thin"/>
            </a:endParaRPr>
          </a:p>
          <a:p>
            <a:pPr marL="436880" indent="-211454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36880" algn="l"/>
              </a:tabLst>
            </a:pPr>
            <a:r>
              <a:rPr dirty="0" sz="1950" b="1">
                <a:latin typeface="Trebuchet MS"/>
                <a:cs typeface="Trebuchet MS"/>
              </a:rPr>
              <a:t>RAM:</a:t>
            </a:r>
            <a:r>
              <a:rPr dirty="0" sz="1950" spc="-155" b="1">
                <a:latin typeface="Trebuchet MS"/>
                <a:cs typeface="Trebuchet MS"/>
              </a:rPr>
              <a:t> </a:t>
            </a:r>
            <a:r>
              <a:rPr dirty="0" sz="1950" spc="290" b="0">
                <a:latin typeface="Yanone Kaffeesatz Thin"/>
                <a:cs typeface="Yanone Kaffeesatz Thin"/>
              </a:rPr>
              <a:t>Minimum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360" b="0">
                <a:latin typeface="Yanone Kaffeesatz Thin"/>
                <a:cs typeface="Yanone Kaffeesatz Thin"/>
              </a:rPr>
              <a:t>4GB</a:t>
            </a:r>
            <a:r>
              <a:rPr dirty="0" sz="1950" spc="55" b="0">
                <a:latin typeface="Yanone Kaffeesatz Thin"/>
                <a:cs typeface="Yanone Kaffeesatz Thin"/>
              </a:rPr>
              <a:t> </a:t>
            </a:r>
            <a:r>
              <a:rPr dirty="0" sz="1950" spc="150" b="0">
                <a:latin typeface="Yanone Kaffeesatz Thin"/>
                <a:cs typeface="Yanone Kaffeesatz Thin"/>
              </a:rPr>
              <a:t>(16GB</a:t>
            </a:r>
            <a:r>
              <a:rPr dirty="0" sz="1950" spc="30" b="0">
                <a:latin typeface="Yanone Kaffeesatz Thin"/>
                <a:cs typeface="Yanone Kaffeesatz Thin"/>
              </a:rPr>
              <a:t> </a:t>
            </a:r>
            <a:r>
              <a:rPr dirty="0" sz="1950" spc="305" b="0">
                <a:latin typeface="Yanone Kaffeesatz Thin"/>
                <a:cs typeface="Yanone Kaffeesatz Thin"/>
              </a:rPr>
              <a:t>recommended</a:t>
            </a:r>
            <a:r>
              <a:rPr dirty="0" sz="1950" spc="40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for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245" b="0">
                <a:latin typeface="Yanone Kaffeesatz Thin"/>
                <a:cs typeface="Yanone Kaffeesatz Thin"/>
              </a:rPr>
              <a:t>optimal</a:t>
            </a:r>
            <a:r>
              <a:rPr dirty="0" sz="1950" spc="80" b="0">
                <a:latin typeface="Yanone Kaffeesatz Thin"/>
                <a:cs typeface="Yanone Kaffeesatz Thin"/>
              </a:rPr>
              <a:t> </a:t>
            </a:r>
            <a:r>
              <a:rPr dirty="0" sz="1950" spc="240" b="0">
                <a:latin typeface="Yanone Kaffeesatz Thin"/>
                <a:cs typeface="Yanone Kaffeesatz Thin"/>
              </a:rPr>
              <a:t>performance)</a:t>
            </a:r>
            <a:endParaRPr sz="1950">
              <a:latin typeface="Yanone Kaffeesatz Thin"/>
              <a:cs typeface="Yanone Kaffeesatz Thin"/>
            </a:endParaRPr>
          </a:p>
          <a:p>
            <a:pPr marL="437515" marR="44450" indent="-211454">
              <a:lnSpc>
                <a:spcPct val="128200"/>
              </a:lnSpc>
              <a:buFont typeface="Arial"/>
              <a:buChar char="•"/>
              <a:tabLst>
                <a:tab pos="439420" algn="l"/>
              </a:tabLst>
            </a:pPr>
            <a:r>
              <a:rPr dirty="0" sz="1950" b="1">
                <a:latin typeface="Trebuchet MS"/>
                <a:cs typeface="Trebuchet MS"/>
              </a:rPr>
              <a:t>Storage:</a:t>
            </a:r>
            <a:r>
              <a:rPr dirty="0" sz="1950" spc="-170" b="1">
                <a:latin typeface="Trebuchet MS"/>
                <a:cs typeface="Trebuchet MS"/>
              </a:rPr>
              <a:t> </a:t>
            </a:r>
            <a:r>
              <a:rPr dirty="0" sz="1950" spc="240" b="0">
                <a:latin typeface="Yanone Kaffeesatz Thin"/>
                <a:cs typeface="Yanone Kaffeesatz Thin"/>
              </a:rPr>
              <a:t>At</a:t>
            </a:r>
            <a:r>
              <a:rPr dirty="0" sz="1950" spc="85" b="0">
                <a:latin typeface="Yanone Kaffeesatz Thin"/>
                <a:cs typeface="Yanone Kaffeesatz Thin"/>
              </a:rPr>
              <a:t> </a:t>
            </a:r>
            <a:r>
              <a:rPr dirty="0" sz="1950" spc="210" b="0">
                <a:latin typeface="Yanone Kaffeesatz Thin"/>
                <a:cs typeface="Yanone Kaffeesatz Thin"/>
              </a:rPr>
              <a:t>least</a:t>
            </a:r>
            <a:r>
              <a:rPr dirty="0" sz="1950" spc="55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100GB</a:t>
            </a:r>
            <a:r>
              <a:rPr dirty="0" sz="1950" spc="35" b="0">
                <a:latin typeface="Yanone Kaffeesatz Thin"/>
                <a:cs typeface="Yanone Kaffeesatz Thin"/>
              </a:rPr>
              <a:t> </a:t>
            </a:r>
            <a:r>
              <a:rPr dirty="0" sz="1950" spc="265" b="0">
                <a:latin typeface="Yanone Kaffeesatz Thin"/>
                <a:cs typeface="Yanone Kaffeesatz Thin"/>
              </a:rPr>
              <a:t>of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250" b="0">
                <a:latin typeface="Yanone Kaffeesatz Thin"/>
                <a:cs typeface="Yanone Kaffeesatz Thin"/>
              </a:rPr>
              <a:t>free</a:t>
            </a:r>
            <a:r>
              <a:rPr dirty="0" sz="1950" spc="40" b="0">
                <a:latin typeface="Yanone Kaffeesatz Thin"/>
                <a:cs typeface="Yanone Kaffeesatz Thin"/>
              </a:rPr>
              <a:t> </a:t>
            </a:r>
            <a:r>
              <a:rPr dirty="0" sz="1950" spc="210" b="0">
                <a:latin typeface="Yanone Kaffeesatz Thin"/>
                <a:cs typeface="Yanone Kaffeesatz Thin"/>
              </a:rPr>
              <a:t>disk</a:t>
            </a:r>
            <a:r>
              <a:rPr dirty="0" sz="1950" spc="65" b="0">
                <a:latin typeface="Yanone Kaffeesatz Thin"/>
                <a:cs typeface="Yanone Kaffeesatz Thin"/>
              </a:rPr>
              <a:t> </a:t>
            </a:r>
            <a:r>
              <a:rPr dirty="0" sz="1950" spc="285" b="0">
                <a:latin typeface="Yanone Kaffeesatz Thin"/>
                <a:cs typeface="Yanone Kaffeesatz Thin"/>
              </a:rPr>
              <a:t>space</a:t>
            </a:r>
            <a:r>
              <a:rPr dirty="0" sz="1950" spc="40" b="0">
                <a:latin typeface="Yanone Kaffeesatz Thin"/>
                <a:cs typeface="Yanone Kaffeesatz Thin"/>
              </a:rPr>
              <a:t> </a:t>
            </a:r>
            <a:r>
              <a:rPr dirty="0" sz="1950" spc="295" b="0">
                <a:latin typeface="Yanone Kaffeesatz Thin"/>
                <a:cs typeface="Yanone Kaffeesatz Thin"/>
              </a:rPr>
              <a:t>(SSD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245" b="0">
                <a:latin typeface="Yanone Kaffeesatz Thin"/>
                <a:cs typeface="Yanone Kaffeesatz Thin"/>
              </a:rPr>
              <a:t>preferred</a:t>
            </a:r>
            <a:r>
              <a:rPr dirty="0" sz="1950" spc="40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for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210" b="0">
                <a:latin typeface="Yanone Kaffeesatz Thin"/>
                <a:cs typeface="Yanone Kaffeesatz Thin"/>
              </a:rPr>
              <a:t>faster </a:t>
            </a:r>
            <a:r>
              <a:rPr dirty="0" sz="1950" spc="210" b="0">
                <a:latin typeface="Yanone Kaffeesatz Thin"/>
                <a:cs typeface="Yanone Kaffeesatz Thin"/>
              </a:rPr>
              <a:t>	</a:t>
            </a:r>
            <a:r>
              <a:rPr dirty="0" sz="1950" spc="240" b="0">
                <a:latin typeface="Yanone Kaffeesatz Thin"/>
                <a:cs typeface="Yanone Kaffeesatz Thin"/>
              </a:rPr>
              <a:t>performance)</a:t>
            </a:r>
            <a:endParaRPr sz="1950">
              <a:latin typeface="Yanone Kaffeesatz Thin"/>
              <a:cs typeface="Yanone Kaffeesatz Thin"/>
            </a:endParaRPr>
          </a:p>
          <a:p>
            <a:pPr marL="436880" indent="-211454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36880" algn="l"/>
              </a:tabLst>
            </a:pPr>
            <a:r>
              <a:rPr dirty="0" sz="1950" spc="-10" b="1">
                <a:latin typeface="Trebuchet MS"/>
                <a:cs typeface="Trebuchet MS"/>
              </a:rPr>
              <a:t>Display:</a:t>
            </a:r>
            <a:r>
              <a:rPr dirty="0" sz="1950" spc="-175" b="1">
                <a:latin typeface="Trebuchet MS"/>
                <a:cs typeface="Trebuchet MS"/>
              </a:rPr>
              <a:t> </a:t>
            </a:r>
            <a:r>
              <a:rPr dirty="0" sz="1950" spc="254" b="0">
                <a:latin typeface="Yanone Kaffeesatz Thin"/>
                <a:cs typeface="Yanone Kaffeesatz Thin"/>
              </a:rPr>
              <a:t>Standard</a:t>
            </a:r>
            <a:r>
              <a:rPr dirty="0" sz="1950" spc="50" b="0">
                <a:latin typeface="Yanone Kaffeesatz Thin"/>
                <a:cs typeface="Yanone Kaffeesatz Thin"/>
              </a:rPr>
              <a:t> </a:t>
            </a:r>
            <a:r>
              <a:rPr dirty="0" sz="1950" spc="220" b="0">
                <a:latin typeface="Yanone Kaffeesatz Thin"/>
                <a:cs typeface="Yanone Kaffeesatz Thin"/>
              </a:rPr>
              <a:t>resolution</a:t>
            </a:r>
            <a:r>
              <a:rPr dirty="0" sz="1950" spc="25" b="0">
                <a:latin typeface="Yanone Kaffeesatz Thin"/>
                <a:cs typeface="Yanone Kaffeesatz Thin"/>
              </a:rPr>
              <a:t> </a:t>
            </a:r>
            <a:r>
              <a:rPr dirty="0" sz="1950" spc="215" b="0">
                <a:latin typeface="Yanone Kaffeesatz Thin"/>
                <a:cs typeface="Yanone Kaffeesatz Thin"/>
              </a:rPr>
              <a:t>display</a:t>
            </a:r>
            <a:r>
              <a:rPr dirty="0" sz="1950" spc="55" b="0">
                <a:latin typeface="Yanone Kaffeesatz Thin"/>
                <a:cs typeface="Yanone Kaffeesatz Thin"/>
              </a:rPr>
              <a:t> </a:t>
            </a:r>
            <a:r>
              <a:rPr dirty="0" sz="1950" spc="90" b="0">
                <a:latin typeface="Yanone Kaffeesatz Thin"/>
                <a:cs typeface="Yanone Kaffeesatz Thin"/>
              </a:rPr>
              <a:t>(1920x1080</a:t>
            </a:r>
            <a:r>
              <a:rPr dirty="0" sz="1950" spc="25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or</a:t>
            </a:r>
            <a:r>
              <a:rPr dirty="0" sz="1950" spc="55" b="0">
                <a:latin typeface="Yanone Kaffeesatz Thin"/>
                <a:cs typeface="Yanone Kaffeesatz Thin"/>
              </a:rPr>
              <a:t> </a:t>
            </a:r>
            <a:r>
              <a:rPr dirty="0" sz="1950" spc="185" b="0">
                <a:latin typeface="Yanone Kaffeesatz Thin"/>
                <a:cs typeface="Yanone Kaffeesatz Thin"/>
              </a:rPr>
              <a:t>higher)</a:t>
            </a:r>
            <a:endParaRPr sz="1950">
              <a:latin typeface="Yanone Kaffeesatz Thin"/>
              <a:cs typeface="Yanone Kaffeesatz Thin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1950">
              <a:latin typeface="Yanone Kaffeesatz Thin"/>
              <a:cs typeface="Yanone Kaffeesatz Thin"/>
            </a:endParaRPr>
          </a:p>
          <a:p>
            <a:pPr marL="12700">
              <a:lnSpc>
                <a:spcPct val="100000"/>
              </a:lnSpc>
            </a:pPr>
            <a:r>
              <a:rPr dirty="0" sz="1950" b="1">
                <a:latin typeface="Trebuchet MS"/>
                <a:cs typeface="Trebuchet MS"/>
              </a:rPr>
              <a:t>Software</a:t>
            </a:r>
            <a:r>
              <a:rPr dirty="0" sz="1950" spc="-90" b="1">
                <a:latin typeface="Trebuchet MS"/>
                <a:cs typeface="Trebuchet MS"/>
              </a:rPr>
              <a:t> </a:t>
            </a:r>
            <a:r>
              <a:rPr dirty="0" sz="1950" spc="-10" b="1">
                <a:latin typeface="Trebuchet MS"/>
                <a:cs typeface="Trebuchet MS"/>
              </a:rPr>
              <a:t>Requirements:</a:t>
            </a:r>
            <a:endParaRPr sz="1950">
              <a:latin typeface="Trebuchet MS"/>
              <a:cs typeface="Trebuchet MS"/>
            </a:endParaRPr>
          </a:p>
          <a:p>
            <a:pPr marL="436880" indent="-211454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36880" algn="l"/>
              </a:tabLst>
            </a:pPr>
            <a:r>
              <a:rPr dirty="0" sz="1950" spc="-45" b="1">
                <a:latin typeface="Trebuchet MS"/>
                <a:cs typeface="Trebuchet MS"/>
              </a:rPr>
              <a:t>Operating</a:t>
            </a:r>
            <a:r>
              <a:rPr dirty="0" sz="1950" spc="-155" b="1">
                <a:latin typeface="Trebuchet MS"/>
                <a:cs typeface="Trebuchet MS"/>
              </a:rPr>
              <a:t> </a:t>
            </a:r>
            <a:r>
              <a:rPr dirty="0" sz="1950" b="1">
                <a:latin typeface="Trebuchet MS"/>
                <a:cs typeface="Trebuchet MS"/>
              </a:rPr>
              <a:t>System:</a:t>
            </a:r>
            <a:r>
              <a:rPr dirty="0" sz="1950" spc="-110" b="1">
                <a:latin typeface="Trebuchet MS"/>
                <a:cs typeface="Trebuchet MS"/>
              </a:rPr>
              <a:t> </a:t>
            </a:r>
            <a:r>
              <a:rPr dirty="0" sz="1950" spc="285" b="0">
                <a:latin typeface="Yanone Kaffeesatz Thin"/>
                <a:cs typeface="Yanone Kaffeesatz Thin"/>
              </a:rPr>
              <a:t>Windows</a:t>
            </a:r>
            <a:r>
              <a:rPr dirty="0" sz="1950" spc="65" b="0">
                <a:latin typeface="Yanone Kaffeesatz Thin"/>
                <a:cs typeface="Yanone Kaffeesatz Thin"/>
              </a:rPr>
              <a:t> </a:t>
            </a:r>
            <a:r>
              <a:rPr dirty="0" sz="1950" b="0">
                <a:latin typeface="Yanone Kaffeesatz Thin"/>
                <a:cs typeface="Yanone Kaffeesatz Thin"/>
              </a:rPr>
              <a:t>10</a:t>
            </a:r>
            <a:r>
              <a:rPr dirty="0" sz="1950" spc="85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or</a:t>
            </a:r>
            <a:r>
              <a:rPr dirty="0" sz="1950" spc="100" b="0">
                <a:latin typeface="Yanone Kaffeesatz Thin"/>
                <a:cs typeface="Yanone Kaffeesatz Thin"/>
              </a:rPr>
              <a:t> </a:t>
            </a:r>
            <a:r>
              <a:rPr dirty="0" sz="1950" spc="229" b="0">
                <a:latin typeface="Yanone Kaffeesatz Thin"/>
                <a:cs typeface="Yanone Kaffeesatz Thin"/>
              </a:rPr>
              <a:t>higher,</a:t>
            </a:r>
            <a:r>
              <a:rPr dirty="0" sz="1950" spc="75" b="0">
                <a:latin typeface="Yanone Kaffeesatz Thin"/>
                <a:cs typeface="Yanone Kaffeesatz Thin"/>
              </a:rPr>
              <a:t> </a:t>
            </a:r>
            <a:r>
              <a:rPr dirty="0" sz="1950" spc="335" b="0">
                <a:latin typeface="Yanone Kaffeesatz Thin"/>
                <a:cs typeface="Yanone Kaffeesatz Thin"/>
              </a:rPr>
              <a:t>macOS,</a:t>
            </a:r>
            <a:r>
              <a:rPr dirty="0" sz="1950" spc="70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or</a:t>
            </a:r>
            <a:r>
              <a:rPr dirty="0" sz="1950" spc="100" b="0">
                <a:latin typeface="Yanone Kaffeesatz Thin"/>
                <a:cs typeface="Yanone Kaffeesatz Thin"/>
              </a:rPr>
              <a:t> </a:t>
            </a:r>
            <a:r>
              <a:rPr dirty="0" sz="1950" spc="200" b="0">
                <a:latin typeface="Yanone Kaffeesatz Thin"/>
                <a:cs typeface="Yanone Kaffeesatz Thin"/>
              </a:rPr>
              <a:t>Linux</a:t>
            </a:r>
            <a:endParaRPr sz="1950">
              <a:latin typeface="Yanone Kaffeesatz Thin"/>
              <a:cs typeface="Yanone Kaffeesatz Thin"/>
            </a:endParaRPr>
          </a:p>
          <a:p>
            <a:pPr marL="436880" indent="-211454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36880" algn="l"/>
              </a:tabLst>
            </a:pPr>
            <a:r>
              <a:rPr dirty="0" sz="1950" spc="-25" b="1">
                <a:latin typeface="Trebuchet MS"/>
                <a:cs typeface="Trebuchet MS"/>
              </a:rPr>
              <a:t>Office</a:t>
            </a:r>
            <a:r>
              <a:rPr dirty="0" sz="1950" spc="-175" b="1">
                <a:latin typeface="Trebuchet MS"/>
                <a:cs typeface="Trebuchet MS"/>
              </a:rPr>
              <a:t> </a:t>
            </a:r>
            <a:r>
              <a:rPr dirty="0" sz="1950" b="1">
                <a:latin typeface="Trebuchet MS"/>
                <a:cs typeface="Trebuchet MS"/>
              </a:rPr>
              <a:t>Software:</a:t>
            </a:r>
            <a:r>
              <a:rPr dirty="0" sz="1950" spc="-140" b="1">
                <a:latin typeface="Trebuchet MS"/>
                <a:cs typeface="Trebuchet MS"/>
              </a:rPr>
              <a:t> </a:t>
            </a:r>
            <a:r>
              <a:rPr dirty="0" sz="1950" spc="250" b="0">
                <a:latin typeface="Yanone Kaffeesatz Thin"/>
                <a:cs typeface="Yanone Kaffeesatz Thin"/>
              </a:rPr>
              <a:t>Microsoft</a:t>
            </a:r>
            <a:r>
              <a:rPr dirty="0" sz="1950" spc="55" b="0">
                <a:latin typeface="Yanone Kaffeesatz Thin"/>
                <a:cs typeface="Yanone Kaffeesatz Thin"/>
              </a:rPr>
              <a:t> </a:t>
            </a:r>
            <a:r>
              <a:rPr dirty="0" sz="1950" spc="270" b="0">
                <a:latin typeface="Yanone Kaffeesatz Thin"/>
                <a:cs typeface="Yanone Kaffeesatz Thin"/>
              </a:rPr>
              <a:t>Excel</a:t>
            </a:r>
            <a:r>
              <a:rPr dirty="0" sz="1950" spc="45" b="0">
                <a:latin typeface="Yanone Kaffeesatz Thin"/>
                <a:cs typeface="Yanone Kaffeesatz Thin"/>
              </a:rPr>
              <a:t> </a:t>
            </a:r>
            <a:r>
              <a:rPr dirty="0" sz="1950" spc="260" b="0">
                <a:latin typeface="Yanone Kaffeesatz Thin"/>
                <a:cs typeface="Yanone Kaffeesatz Thin"/>
              </a:rPr>
              <a:t>and</a:t>
            </a:r>
            <a:r>
              <a:rPr dirty="0" sz="1950" spc="65" b="0">
                <a:latin typeface="Yanone Kaffeesatz Thin"/>
                <a:cs typeface="Yanone Kaffeesatz Thin"/>
              </a:rPr>
              <a:t> </a:t>
            </a:r>
            <a:r>
              <a:rPr dirty="0" sz="1950" spc="254" b="0">
                <a:latin typeface="Yanone Kaffeesatz Thin"/>
                <a:cs typeface="Yanone Kaffeesatz Thin"/>
              </a:rPr>
              <a:t>Microsoft</a:t>
            </a:r>
            <a:r>
              <a:rPr dirty="0" sz="1950" spc="45" b="0">
                <a:latin typeface="Yanone Kaffeesatz Thin"/>
                <a:cs typeface="Yanone Kaffeesatz Thin"/>
              </a:rPr>
              <a:t> </a:t>
            </a:r>
            <a:r>
              <a:rPr dirty="0" sz="1950" spc="305" b="0">
                <a:latin typeface="Yanone Kaffeesatz Thin"/>
                <a:cs typeface="Yanone Kaffeesatz Thin"/>
              </a:rPr>
              <a:t>Word</a:t>
            </a:r>
            <a:r>
              <a:rPr dirty="0" sz="1950" spc="60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or</a:t>
            </a:r>
            <a:r>
              <a:rPr dirty="0" sz="1950" spc="80" b="0">
                <a:latin typeface="Yanone Kaffeesatz Thin"/>
                <a:cs typeface="Yanone Kaffeesatz Thin"/>
              </a:rPr>
              <a:t> </a:t>
            </a:r>
            <a:r>
              <a:rPr dirty="0" sz="1950" spc="254" b="0">
                <a:latin typeface="Yanone Kaffeesatz Thin"/>
                <a:cs typeface="Yanone Kaffeesatz Thin"/>
              </a:rPr>
              <a:t>compatible</a:t>
            </a:r>
            <a:endParaRPr sz="1950">
              <a:latin typeface="Yanone Kaffeesatz Thin"/>
              <a:cs typeface="Yanone Kaffeesatz Thin"/>
            </a:endParaRPr>
          </a:p>
          <a:p>
            <a:pPr marL="439420">
              <a:lnSpc>
                <a:spcPct val="100000"/>
              </a:lnSpc>
              <a:spcBef>
                <a:spcPts val="660"/>
              </a:spcBef>
            </a:pPr>
            <a:r>
              <a:rPr dirty="0" sz="1950" spc="245" b="0">
                <a:latin typeface="Yanone Kaffeesatz Thin"/>
                <a:cs typeface="Yanone Kaffeesatz Thin"/>
              </a:rPr>
              <a:t>software</a:t>
            </a:r>
            <a:r>
              <a:rPr dirty="0" sz="1950" spc="15" b="0">
                <a:latin typeface="Yanone Kaffeesatz Thin"/>
                <a:cs typeface="Yanone Kaffeesatz Thin"/>
              </a:rPr>
              <a:t> </a:t>
            </a:r>
            <a:r>
              <a:rPr dirty="0" sz="1950" spc="235" b="0">
                <a:latin typeface="Yanone Kaffeesatz Thin"/>
                <a:cs typeface="Yanone Kaffeesatz Thin"/>
              </a:rPr>
              <a:t>for</a:t>
            </a:r>
            <a:r>
              <a:rPr dirty="0" sz="1950" spc="40" b="0">
                <a:latin typeface="Yanone Kaffeesatz Thin"/>
                <a:cs typeface="Yanone Kaffeesatz Thin"/>
              </a:rPr>
              <a:t> </a:t>
            </a:r>
            <a:r>
              <a:rPr dirty="0" sz="1950" spc="204" b="0">
                <a:latin typeface="Yanone Kaffeesatz Thin"/>
                <a:cs typeface="Yanone Kaffeesatz Thin"/>
              </a:rPr>
              <a:t>file</a:t>
            </a:r>
            <a:r>
              <a:rPr dirty="0" sz="1950" spc="45" b="0">
                <a:latin typeface="Yanone Kaffeesatz Thin"/>
                <a:cs typeface="Yanone Kaffeesatz Thin"/>
              </a:rPr>
              <a:t> </a:t>
            </a:r>
            <a:r>
              <a:rPr dirty="0" sz="1950" spc="260" b="0">
                <a:latin typeface="Yanone Kaffeesatz Thin"/>
                <a:cs typeface="Yanone Kaffeesatz Thin"/>
              </a:rPr>
              <a:t>opening</a:t>
            </a:r>
            <a:r>
              <a:rPr dirty="0" sz="1950" spc="25" b="0">
                <a:latin typeface="Yanone Kaffeesatz Thin"/>
                <a:cs typeface="Yanone Kaffeesatz Thin"/>
              </a:rPr>
              <a:t> </a:t>
            </a:r>
            <a:r>
              <a:rPr dirty="0" sz="1950" spc="160" b="0">
                <a:latin typeface="Yanone Kaffeesatz Thin"/>
                <a:cs typeface="Yanone Kaffeesatz Thin"/>
              </a:rPr>
              <a:t>(for</a:t>
            </a:r>
            <a:r>
              <a:rPr dirty="0" sz="1950" spc="40" b="0">
                <a:latin typeface="Yanone Kaffeesatz Thin"/>
                <a:cs typeface="Yanone Kaffeesatz Thin"/>
              </a:rPr>
              <a:t> </a:t>
            </a:r>
            <a:r>
              <a:rPr dirty="0" sz="1950" spc="270" b="0">
                <a:latin typeface="Yanone Kaffeesatz Thin"/>
                <a:cs typeface="Yanone Kaffeesatz Thin"/>
              </a:rPr>
              <a:t>Excel</a:t>
            </a:r>
            <a:r>
              <a:rPr dirty="0" sz="1950" spc="30" b="0">
                <a:latin typeface="Yanone Kaffeesatz Thin"/>
                <a:cs typeface="Yanone Kaffeesatz Thin"/>
              </a:rPr>
              <a:t> </a:t>
            </a:r>
            <a:r>
              <a:rPr dirty="0" sz="1950" spc="204" b="0">
                <a:latin typeface="Yanone Kaffeesatz Thin"/>
                <a:cs typeface="Yanone Kaffeesatz Thin"/>
              </a:rPr>
              <a:t>export</a:t>
            </a:r>
            <a:r>
              <a:rPr dirty="0" sz="1950" spc="30" b="0">
                <a:latin typeface="Yanone Kaffeesatz Thin"/>
                <a:cs typeface="Yanone Kaffeesatz Thin"/>
              </a:rPr>
              <a:t> </a:t>
            </a:r>
            <a:r>
              <a:rPr dirty="0" sz="1950" spc="260" b="0">
                <a:latin typeface="Yanone Kaffeesatz Thin"/>
                <a:cs typeface="Yanone Kaffeesatz Thin"/>
              </a:rPr>
              <a:t>and</a:t>
            </a:r>
            <a:r>
              <a:rPr dirty="0" sz="1950" spc="45" b="0">
                <a:latin typeface="Yanone Kaffeesatz Thin"/>
                <a:cs typeface="Yanone Kaffeesatz Thin"/>
              </a:rPr>
              <a:t> </a:t>
            </a:r>
            <a:r>
              <a:rPr dirty="0" sz="1950" spc="320" b="0">
                <a:latin typeface="Yanone Kaffeesatz Thin"/>
                <a:cs typeface="Yanone Kaffeesatz Thin"/>
              </a:rPr>
              <a:t>Resume</a:t>
            </a:r>
            <a:r>
              <a:rPr dirty="0" sz="1950" spc="30" b="0">
                <a:latin typeface="Yanone Kaffeesatz Thin"/>
                <a:cs typeface="Yanone Kaffeesatz Thin"/>
              </a:rPr>
              <a:t> </a:t>
            </a:r>
            <a:r>
              <a:rPr dirty="0" sz="1950" spc="215" b="0">
                <a:latin typeface="Yanone Kaffeesatz Thin"/>
                <a:cs typeface="Yanone Kaffeesatz Thin"/>
              </a:rPr>
              <a:t>generation</a:t>
            </a:r>
            <a:r>
              <a:rPr dirty="0" sz="1950" spc="215" b="1">
                <a:latin typeface="Trebuchet MS"/>
                <a:cs typeface="Trebuchet MS"/>
              </a:rPr>
              <a:t>)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771" y="929639"/>
            <a:ext cx="3590544" cy="5073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Functional</a:t>
            </a:r>
            <a:r>
              <a:rPr dirty="0" spc="-480"/>
              <a:t> </a:t>
            </a:r>
            <a:r>
              <a:rPr dirty="0" spc="-85"/>
              <a:t>Description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65"/>
              <a:t>Department</a:t>
            </a:r>
            <a:r>
              <a:rPr dirty="0" spc="-100"/>
              <a:t> </a:t>
            </a:r>
            <a:r>
              <a:rPr dirty="0" spc="-70"/>
              <a:t>of</a:t>
            </a:r>
            <a:r>
              <a:rPr dirty="0" spc="-145"/>
              <a:t> </a:t>
            </a:r>
            <a:r>
              <a:rPr dirty="0" spc="-70"/>
              <a:t>Computer</a:t>
            </a:r>
            <a:r>
              <a:rPr dirty="0" spc="-114"/>
              <a:t> </a:t>
            </a:r>
            <a:r>
              <a:rPr dirty="0" spc="-45"/>
              <a:t>Science</a:t>
            </a:r>
            <a:r>
              <a:rPr dirty="0" spc="-135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dirty="0" spc="-85"/>
              <a:t>Rajalakshmi</a:t>
            </a:r>
            <a:r>
              <a:rPr dirty="0" spc="-50"/>
              <a:t> </a:t>
            </a:r>
            <a:r>
              <a:rPr dirty="0" spc="-40"/>
              <a:t>Engineering</a:t>
            </a:r>
            <a:r>
              <a:rPr dirty="0" spc="-80"/>
              <a:t> </a:t>
            </a:r>
            <a:r>
              <a:rPr dirty="0" spc="-45"/>
              <a:t>College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20725" y="1012317"/>
            <a:ext cx="4558030" cy="5428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marR="96520" indent="-140335">
              <a:lnSpc>
                <a:spcPct val="116300"/>
              </a:lnSpc>
              <a:spcBef>
                <a:spcPts val="95"/>
              </a:spcBef>
            </a:pPr>
            <a:r>
              <a:rPr dirty="0" sz="2150" spc="-70" b="1">
                <a:latin typeface="Trebuchet MS"/>
                <a:cs typeface="Trebuchet MS"/>
              </a:rPr>
              <a:t>Data</a:t>
            </a:r>
            <a:r>
              <a:rPr dirty="0" sz="2150" spc="-130" b="1">
                <a:latin typeface="Trebuchet MS"/>
                <a:cs typeface="Trebuchet MS"/>
              </a:rPr>
              <a:t> </a:t>
            </a:r>
            <a:r>
              <a:rPr dirty="0" sz="2150" spc="-85" b="1">
                <a:latin typeface="Trebuchet MS"/>
                <a:cs typeface="Trebuchet MS"/>
              </a:rPr>
              <a:t>Input</a:t>
            </a:r>
            <a:r>
              <a:rPr dirty="0" sz="2150" spc="-125" b="1">
                <a:latin typeface="Trebuchet MS"/>
                <a:cs typeface="Trebuchet MS"/>
              </a:rPr>
              <a:t> </a:t>
            </a:r>
            <a:r>
              <a:rPr dirty="0" sz="2150" spc="-235" b="1">
                <a:latin typeface="Trebuchet MS"/>
                <a:cs typeface="Trebuchet MS"/>
              </a:rPr>
              <a:t>&amp;</a:t>
            </a:r>
            <a:r>
              <a:rPr dirty="0" sz="2150" spc="-125" b="1">
                <a:latin typeface="Trebuchet MS"/>
                <a:cs typeface="Trebuchet MS"/>
              </a:rPr>
              <a:t> </a:t>
            </a:r>
            <a:r>
              <a:rPr dirty="0" sz="2150" spc="-165" b="1">
                <a:latin typeface="Trebuchet MS"/>
                <a:cs typeface="Trebuchet MS"/>
              </a:rPr>
              <a:t>Template </a:t>
            </a:r>
            <a:r>
              <a:rPr dirty="0" sz="2150" spc="-125" b="1">
                <a:latin typeface="Trebuchet MS"/>
                <a:cs typeface="Trebuchet MS"/>
              </a:rPr>
              <a:t>Selection</a:t>
            </a:r>
            <a:r>
              <a:rPr dirty="0" sz="2150" spc="-125">
                <a:latin typeface="Trebuchet MS"/>
                <a:cs typeface="Trebuchet MS"/>
              </a:rPr>
              <a:t>: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This </a:t>
            </a:r>
            <a:r>
              <a:rPr dirty="0" sz="2150" spc="-105">
                <a:latin typeface="Trebuchet MS"/>
                <a:cs typeface="Trebuchet MS"/>
              </a:rPr>
              <a:t>module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collects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relevant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user </a:t>
            </a:r>
            <a:r>
              <a:rPr dirty="0" sz="2150" spc="-105">
                <a:latin typeface="Trebuchet MS"/>
                <a:cs typeface="Trebuchet MS"/>
              </a:rPr>
              <a:t>information,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such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as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personal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details, </a:t>
            </a:r>
            <a:r>
              <a:rPr dirty="0" sz="2150" spc="-100">
                <a:latin typeface="Trebuchet MS"/>
                <a:cs typeface="Trebuchet MS"/>
              </a:rPr>
              <a:t>education,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work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20">
                <a:latin typeface="Trebuchet MS"/>
                <a:cs typeface="Trebuchet MS"/>
              </a:rPr>
              <a:t>experience,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skills. </a:t>
            </a:r>
            <a:r>
              <a:rPr dirty="0" sz="2150" spc="-10">
                <a:latin typeface="Trebuchet MS"/>
                <a:cs typeface="Trebuchet MS"/>
              </a:rPr>
              <a:t>Users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can</a:t>
            </a:r>
            <a:r>
              <a:rPr dirty="0" sz="2150" spc="-21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select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10">
                <a:latin typeface="Trebuchet MS"/>
                <a:cs typeface="Trebuchet MS"/>
              </a:rPr>
              <a:t>a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resume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template </a:t>
            </a:r>
            <a:r>
              <a:rPr dirty="0" sz="2150" spc="-65">
                <a:latin typeface="Trebuchet MS"/>
                <a:cs typeface="Trebuchet MS"/>
              </a:rPr>
              <a:t>that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suits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their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needs.</a:t>
            </a:r>
            <a:endParaRPr sz="2150">
              <a:latin typeface="Trebuchet MS"/>
              <a:cs typeface="Trebuchet MS"/>
            </a:endParaRPr>
          </a:p>
          <a:p>
            <a:pPr marL="152400" marR="5080" indent="-140335">
              <a:lnSpc>
                <a:spcPct val="116300"/>
              </a:lnSpc>
              <a:spcBef>
                <a:spcPts val="535"/>
              </a:spcBef>
            </a:pPr>
            <a:r>
              <a:rPr dirty="0" sz="2150" spc="-130" b="1">
                <a:latin typeface="Trebuchet MS"/>
                <a:cs typeface="Trebuchet MS"/>
              </a:rPr>
              <a:t>Resume</a:t>
            </a:r>
            <a:r>
              <a:rPr dirty="0" sz="2150" spc="-125" b="1">
                <a:latin typeface="Trebuchet MS"/>
                <a:cs typeface="Trebuchet MS"/>
              </a:rPr>
              <a:t> </a:t>
            </a:r>
            <a:r>
              <a:rPr dirty="0" sz="2150" spc="-140" b="1">
                <a:latin typeface="Trebuchet MS"/>
                <a:cs typeface="Trebuchet MS"/>
              </a:rPr>
              <a:t>Generation</a:t>
            </a:r>
            <a:r>
              <a:rPr dirty="0" sz="2150" spc="-105" b="1">
                <a:latin typeface="Trebuchet MS"/>
                <a:cs typeface="Trebuchet MS"/>
              </a:rPr>
              <a:t> </a:t>
            </a:r>
            <a:r>
              <a:rPr dirty="0" sz="2150" spc="-235" b="1">
                <a:latin typeface="Trebuchet MS"/>
                <a:cs typeface="Trebuchet MS"/>
              </a:rPr>
              <a:t>&amp;</a:t>
            </a:r>
            <a:r>
              <a:rPr dirty="0" sz="2150" spc="-125" b="1">
                <a:latin typeface="Trebuchet MS"/>
                <a:cs typeface="Trebuchet MS"/>
              </a:rPr>
              <a:t> </a:t>
            </a:r>
            <a:r>
              <a:rPr dirty="0" sz="2150" spc="-114" b="1">
                <a:latin typeface="Trebuchet MS"/>
                <a:cs typeface="Trebuchet MS"/>
              </a:rPr>
              <a:t>Formatting:</a:t>
            </a:r>
            <a:r>
              <a:rPr dirty="0" sz="2150" spc="-95" b="1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Once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data</a:t>
            </a:r>
            <a:r>
              <a:rPr dirty="0" sz="2150" spc="-204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is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inputted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10">
                <a:latin typeface="Trebuchet MS"/>
                <a:cs typeface="Trebuchet MS"/>
              </a:rPr>
              <a:t>a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template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is </a:t>
            </a:r>
            <a:r>
              <a:rPr dirty="0" sz="2150" spc="-110">
                <a:latin typeface="Trebuchet MS"/>
                <a:cs typeface="Trebuchet MS"/>
              </a:rPr>
              <a:t>selected,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this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module</a:t>
            </a:r>
            <a:r>
              <a:rPr dirty="0" sz="2150" spc="-18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automatically </a:t>
            </a:r>
            <a:r>
              <a:rPr dirty="0" sz="2150" spc="-60">
                <a:latin typeface="Trebuchet MS"/>
                <a:cs typeface="Trebuchet MS"/>
              </a:rPr>
              <a:t>generates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resume,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applying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proper </a:t>
            </a:r>
            <a:r>
              <a:rPr dirty="0" sz="2150" spc="-70">
                <a:latin typeface="Trebuchet MS"/>
                <a:cs typeface="Trebuchet MS"/>
              </a:rPr>
              <a:t>formatting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for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ATS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120">
                <a:latin typeface="Trebuchet MS"/>
                <a:cs typeface="Trebuchet MS"/>
              </a:rPr>
              <a:t>compatibility.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It </a:t>
            </a:r>
            <a:r>
              <a:rPr dirty="0" sz="2150" spc="-35">
                <a:latin typeface="Trebuchet MS"/>
                <a:cs typeface="Trebuchet MS"/>
              </a:rPr>
              <a:t>ensures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that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the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resume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is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structured, </a:t>
            </a:r>
            <a:r>
              <a:rPr dirty="0" sz="2150" spc="-85">
                <a:latin typeface="Trebuchet MS"/>
                <a:cs typeface="Trebuchet MS"/>
              </a:rPr>
              <a:t>professional,</a:t>
            </a:r>
            <a:r>
              <a:rPr dirty="0" sz="2150" spc="-19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and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meets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recruitment </a:t>
            </a:r>
            <a:r>
              <a:rPr dirty="0" sz="2150" spc="-60">
                <a:latin typeface="Trebuchet MS"/>
                <a:cs typeface="Trebuchet MS"/>
              </a:rPr>
              <a:t>system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standards.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2024-11-22T04:32:06Z</dcterms:created>
  <dcterms:modified xsi:type="dcterms:W3CDTF">2024-11-22T04:32:06Z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2024-11-22T00:00:00Z</vt:filetime>
  </property>
  <property fmtid="{D5CDD505-2E9C-101B-9397-08002B2CF9AE}" pid="3" name="Producer">
    <vt:lpwstr>3-Heights(TM) PDF Security Shell 4.8.25.2 (http://www.pdf-tools.com)</vt:lpwstr>
  </property>
</Properties>
</file>