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69" r:id="rId3"/>
    <p:sldId id="268" r:id="rId4"/>
    <p:sldId id="270" r:id="rId5"/>
    <p:sldId id="256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71" r:id="rId14"/>
    <p:sldId id="273" r:id="rId15"/>
    <p:sldId id="275" r:id="rId16"/>
    <p:sldId id="276" r:id="rId17"/>
    <p:sldId id="277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1A2892C-FE4E-4EE0-A4C8-0BC70329D215}" type="datetimeFigureOut">
              <a:rPr lang="en-IN" smtClean="0"/>
              <a:pPr/>
              <a:t>21-09-2018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33D7C12-BD7F-42A8-973F-F74C5211C5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eportal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 smtClean="0">
                <a:solidFill>
                  <a:srgbClr val="00B0F0"/>
                </a:solidFill>
                <a:latin typeface="Bahnschrift" panose="020B0502040204020203" pitchFamily="34" charset="0"/>
              </a:rPr>
              <a:t>www.MINEPORTAL.in</a:t>
            </a:r>
            <a:endParaRPr lang="en-IN" sz="60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ONLINE TEST SERIES FOR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DGMS COAL/METAL FIRST/SECOND CLASS EXAM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GATE MINING EXAM 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OVERMAN EXAM TEST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MINING INSPECTOR EXAMS</a:t>
            </a:r>
          </a:p>
          <a:p>
            <a:r>
              <a:rPr lang="en-IN" dirty="0" smtClean="0">
                <a:latin typeface="Bahnschrift" panose="020B0502040204020203" pitchFamily="34" charset="0"/>
              </a:rPr>
              <a:t>COAL INDIA MTs &amp; OTHER PSUs EXAMS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FREE STUDY MATERIAL &amp; VIDEO LECTURES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accent2"/>
                </a:solidFill>
              </a:rPr>
              <a:t>MINING JOBS NOTIFICATIONS</a:t>
            </a:r>
          </a:p>
          <a:p>
            <a:pPr marL="11430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www.mineportal.in</a:t>
            </a:r>
            <a:r>
              <a:rPr lang="en-IN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Call/Whatsapp-8804777500   www.fb.com/mineportal.in</a:t>
            </a:r>
            <a:endParaRPr lang="en-IN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8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Bissiri 2003, had made an attempt in generating a response function that is dependent on the shovel stimulus to particular dumper, ability of dumper to respond to shovel and status of dumper, whether empty or loaded. </a:t>
            </a:r>
          </a:p>
          <a:p>
            <a:r>
              <a:rPr lang="en-US" dirty="0" smtClean="0"/>
              <a:t>The response function </a:t>
            </a:r>
            <a:r>
              <a:rPr lang="en-US" dirty="0" err="1" smtClean="0"/>
              <a:t>rij</a:t>
            </a:r>
            <a:r>
              <a:rPr lang="en-US" dirty="0" smtClean="0"/>
              <a:t> can be expressed as: </a:t>
            </a:r>
          </a:p>
        </p:txBody>
      </p:sp>
    </p:spTree>
    <p:extLst>
      <p:ext uri="{BB962C8B-B14F-4D97-AF65-F5344CB8AC3E}">
        <p14:creationId xmlns:p14="http://schemas.microsoft.com/office/powerpoint/2010/main" val="2038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467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5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Si(t) = demand of shovel </a:t>
            </a:r>
            <a:r>
              <a:rPr lang="en-US" dirty="0"/>
              <a:t>i</a:t>
            </a:r>
            <a:r>
              <a:rPr lang="en-US" dirty="0" smtClean="0"/>
              <a:t> for dumpers </a:t>
            </a:r>
          </a:p>
          <a:p>
            <a:r>
              <a:rPr lang="en-US" dirty="0" smtClean="0"/>
              <a:t>Θij(t) = ability of dumper j to respond to the demand of shovel i, </a:t>
            </a:r>
          </a:p>
          <a:p>
            <a:r>
              <a:rPr lang="en-US" dirty="0" smtClean="0"/>
              <a:t>N = total number of shovels during operations at faces </a:t>
            </a:r>
          </a:p>
          <a:p>
            <a:r>
              <a:rPr lang="en-US" dirty="0" smtClean="0"/>
              <a:t>M = total number of dumpers in operation. </a:t>
            </a:r>
          </a:p>
          <a:p>
            <a:r>
              <a:rPr lang="en-US" dirty="0" smtClean="0"/>
              <a:t>n&gt;1 = steepness.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pPr algn="ctr"/>
            <a:r>
              <a:rPr lang="en-US" u="sng" dirty="0" smtClean="0"/>
              <a:t>Vogel’s approximation /penalty method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8915400" cy="4114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500" b="1" dirty="0" smtClean="0">
                <a:latin typeface="Arial Rounded MT Bold" pitchFamily="34" charset="0"/>
              </a:rPr>
              <a:t>ALGORITHM</a:t>
            </a:r>
            <a:endParaRPr lang="en-US" sz="3500" dirty="0"/>
          </a:p>
          <a:p>
            <a:pPr algn="l"/>
            <a:r>
              <a:rPr lang="en-US" dirty="0" smtClean="0"/>
              <a:t>Step 1:First find penalty for each row and column .</a:t>
            </a:r>
          </a:p>
          <a:p>
            <a:pPr algn="l"/>
            <a:r>
              <a:rPr lang="en-US" dirty="0" smtClean="0"/>
              <a:t>Step 2:After calculating penalty look for the row/column      with maximum penalty.</a:t>
            </a:r>
          </a:p>
          <a:p>
            <a:pPr algn="l"/>
            <a:r>
              <a:rPr lang="en-US" dirty="0" smtClean="0"/>
              <a:t>Step 3:Then eliminate that row/column if demand is fulfilled or supply is over.</a:t>
            </a:r>
          </a:p>
          <a:p>
            <a:pPr algn="l"/>
            <a:r>
              <a:rPr lang="en-US" dirty="0" smtClean="0"/>
              <a:t> Step 4:Then again calculate penalties and select the max.  penalty row/column and continue in the similar manner.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57200"/>
            <a:ext cx="7772400" cy="1371601"/>
          </a:xfrm>
        </p:spPr>
        <p:txBody>
          <a:bodyPr/>
          <a:lstStyle/>
          <a:p>
            <a:r>
              <a:rPr lang="en-US" dirty="0" smtClean="0"/>
              <a:t>Transportation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857232"/>
            <a:ext cx="8763000" cy="63246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400" dirty="0" smtClean="0">
                <a:latin typeface="Arial Rounded MT Bold" pitchFamily="34" charset="0"/>
              </a:rPr>
              <a:t>Step 1:After determining an initial feasible solution by using any of above discussed methods ,enter the solution in the upper left corners of the basic cells.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Step 2:For all the basic varibles </a:t>
            </a:r>
            <a:r>
              <a:rPr lang="en-US" sz="6400" dirty="0" err="1" smtClean="0">
                <a:latin typeface="Arial Rounded MT Bold" pitchFamily="34" charset="0"/>
              </a:rPr>
              <a:t>Xi,j</a:t>
            </a:r>
            <a:r>
              <a:rPr lang="en-US" sz="6400" dirty="0" smtClean="0">
                <a:latin typeface="Arial Rounded MT Bold" pitchFamily="34" charset="0"/>
              </a:rPr>
              <a:t> solve the system of equations:</a:t>
            </a:r>
          </a:p>
          <a:p>
            <a:pPr algn="l"/>
            <a:r>
              <a:rPr lang="en-US" sz="6400" dirty="0" err="1" smtClean="0">
                <a:latin typeface="Arial Rounded MT Bold" pitchFamily="34" charset="0"/>
              </a:rPr>
              <a:t>Ui+Vj</a:t>
            </a:r>
            <a:r>
              <a:rPr lang="en-US" sz="6400" dirty="0" smtClean="0">
                <a:latin typeface="Arial Rounded MT Bold" pitchFamily="34" charset="0"/>
              </a:rPr>
              <a:t>=</a:t>
            </a:r>
            <a:r>
              <a:rPr lang="en-US" sz="6400" dirty="0" err="1" smtClean="0">
                <a:latin typeface="Arial Rounded MT Bold" pitchFamily="34" charset="0"/>
              </a:rPr>
              <a:t>Ci,j</a:t>
            </a:r>
            <a:endParaRPr lang="en-US" sz="6400" dirty="0" smtClean="0">
              <a:latin typeface="Arial Rounded MT Bold" pitchFamily="34" charset="0"/>
            </a:endParaRP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Assigning zero values for </a:t>
            </a:r>
            <a:r>
              <a:rPr lang="en-US" sz="6400" dirty="0" err="1" smtClean="0">
                <a:latin typeface="Arial Rounded MT Bold" pitchFamily="34" charset="0"/>
              </a:rPr>
              <a:t>Ui</a:t>
            </a:r>
            <a:r>
              <a:rPr lang="en-US" sz="6400" dirty="0" smtClean="0">
                <a:latin typeface="Arial Rounded MT Bold" pitchFamily="34" charset="0"/>
              </a:rPr>
              <a:t> or </a:t>
            </a:r>
            <a:r>
              <a:rPr lang="en-US" sz="6400" dirty="0" err="1" smtClean="0">
                <a:latin typeface="Arial Rounded MT Bold" pitchFamily="34" charset="0"/>
              </a:rPr>
              <a:t>Vj,where</a:t>
            </a:r>
            <a:r>
              <a:rPr lang="en-US" sz="6400" dirty="0" smtClean="0">
                <a:latin typeface="Arial Rounded MT Bold" pitchFamily="34" charset="0"/>
              </a:rPr>
              <a:t> the </a:t>
            </a:r>
            <a:r>
              <a:rPr lang="en-US" sz="6400" dirty="0" err="1" smtClean="0">
                <a:latin typeface="Arial Rounded MT Bold" pitchFamily="34" charset="0"/>
              </a:rPr>
              <a:t>max.allocation</a:t>
            </a:r>
            <a:r>
              <a:rPr lang="en-US" sz="6400" dirty="0" smtClean="0">
                <a:latin typeface="Arial Rounded MT Bold" pitchFamily="34" charset="0"/>
              </a:rPr>
              <a:t> done in particular row or column. 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Step 3:Compute the net evaluations for:</a:t>
            </a:r>
          </a:p>
          <a:p>
            <a:pPr algn="l"/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=</a:t>
            </a:r>
            <a:r>
              <a:rPr lang="en-US" sz="6400" dirty="0" err="1" smtClean="0">
                <a:latin typeface="Arial Rounded MT Bold" pitchFamily="34" charset="0"/>
              </a:rPr>
              <a:t>Ci,j</a:t>
            </a:r>
            <a:r>
              <a:rPr lang="en-US" sz="6400" dirty="0" smtClean="0">
                <a:latin typeface="Arial Rounded MT Bold" pitchFamily="34" charset="0"/>
              </a:rPr>
              <a:t>-(</a:t>
            </a:r>
            <a:r>
              <a:rPr lang="en-US" sz="6400" dirty="0" err="1" smtClean="0">
                <a:latin typeface="Arial Rounded MT Bold" pitchFamily="34" charset="0"/>
              </a:rPr>
              <a:t>Ui+Vj</a:t>
            </a:r>
            <a:r>
              <a:rPr lang="en-US" sz="6400" dirty="0" smtClean="0">
                <a:latin typeface="Arial Rounded MT Bold" pitchFamily="34" charset="0"/>
              </a:rPr>
              <a:t>)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Step 4:Examine the sign of each </a:t>
            </a:r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;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1)If all </a:t>
            </a:r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&gt;0 then solution is optimum.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2)If any </a:t>
            </a:r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=0 then solution is optimum but there is an alternative solution exist.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3)If any </a:t>
            </a:r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 &lt;0 then follow the step 5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Step 5:A loop will start from the allocation cell which is having maximum negative </a:t>
            </a:r>
            <a:r>
              <a:rPr lang="en-US" sz="6400" dirty="0" err="1" smtClean="0">
                <a:latin typeface="Arial Rounded MT Bold" pitchFamily="34" charset="0"/>
              </a:rPr>
              <a:t>Dij</a:t>
            </a:r>
            <a:r>
              <a:rPr lang="en-US" sz="6400" dirty="0" smtClean="0">
                <a:latin typeface="Arial Rounded MT Bold" pitchFamily="34" charset="0"/>
              </a:rPr>
              <a:t> value.</a:t>
            </a:r>
          </a:p>
          <a:p>
            <a:pPr algn="l"/>
            <a:r>
              <a:rPr lang="en-US" sz="6400" dirty="0" smtClean="0">
                <a:latin typeface="Arial Rounded MT Bold" pitchFamily="34" charset="0"/>
              </a:rPr>
              <a:t>Make arrow from that cell only in horizontal or vertical direction and complete the loop by making arrow and maintaining  equal no. of +</a:t>
            </a:r>
            <a:r>
              <a:rPr lang="en-US" sz="6400" dirty="0" err="1" smtClean="0">
                <a:latin typeface="Arial Rounded MT Bold" pitchFamily="34" charset="0"/>
              </a:rPr>
              <a:t>ive</a:t>
            </a:r>
            <a:r>
              <a:rPr lang="en-US" sz="6400" dirty="0" smtClean="0">
                <a:latin typeface="Arial Rounded MT Bold" pitchFamily="34" charset="0"/>
              </a:rPr>
              <a:t> and –</a:t>
            </a:r>
            <a:r>
              <a:rPr lang="en-US" sz="6400" dirty="0" err="1" smtClean="0">
                <a:latin typeface="Arial Rounded MT Bold" pitchFamily="34" charset="0"/>
              </a:rPr>
              <a:t>ive</a:t>
            </a:r>
            <a:r>
              <a:rPr lang="en-US" sz="6400" dirty="0" smtClean="0">
                <a:latin typeface="Arial Rounded MT Bold" pitchFamily="34" charset="0"/>
              </a:rPr>
              <a:t> sign(-</a:t>
            </a:r>
            <a:r>
              <a:rPr lang="en-US" sz="6400" dirty="0" err="1" smtClean="0">
                <a:latin typeface="Arial Rounded MT Bold" pitchFamily="34" charset="0"/>
              </a:rPr>
              <a:t>ive</a:t>
            </a:r>
            <a:r>
              <a:rPr lang="en-US" sz="6400" dirty="0" smtClean="0">
                <a:latin typeface="Arial Rounded MT Bold" pitchFamily="34" charset="0"/>
              </a:rPr>
              <a:t> and +</a:t>
            </a:r>
            <a:r>
              <a:rPr lang="en-US" sz="6400" dirty="0" err="1" smtClean="0">
                <a:latin typeface="Arial Rounded MT Bold" pitchFamily="34" charset="0"/>
              </a:rPr>
              <a:t>ive</a:t>
            </a:r>
            <a:r>
              <a:rPr lang="en-US" sz="6400" dirty="0" smtClean="0">
                <a:latin typeface="Arial Rounded MT Bold" pitchFamily="34" charset="0"/>
              </a:rPr>
              <a:t> signs are assigned at the cells of the closed loop starting with a –</a:t>
            </a:r>
            <a:r>
              <a:rPr lang="en-US" sz="6400" dirty="0" err="1" smtClean="0">
                <a:latin typeface="Arial Rounded MT Bold" pitchFamily="34" charset="0"/>
              </a:rPr>
              <a:t>ive</a:t>
            </a:r>
            <a:r>
              <a:rPr lang="en-US" sz="6400" dirty="0" smtClean="0">
                <a:latin typeface="Arial Rounded MT Bold" pitchFamily="34" charset="0"/>
              </a:rPr>
              <a:t> sign at the 1st cell of loop).</a:t>
            </a:r>
          </a:p>
          <a:p>
            <a:pPr algn="l"/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Steps for Transportation problem analysis in Microsoft     Excel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problem in Microsoft excel.</a:t>
            </a:r>
          </a:p>
          <a:p>
            <a:r>
              <a:rPr lang="en-US" dirty="0" smtClean="0"/>
              <a:t>Add one title ‘total’ below Demand and similarly add one title of ‘total’ beside Supply.</a:t>
            </a:r>
          </a:p>
          <a:p>
            <a:r>
              <a:rPr lang="en-US" dirty="0" smtClean="0"/>
              <a:t>In the new column give the function of sum by writing ‘=SUM’ and select the first row of constrains and hence copy this continue the same function for remaining elements of the column.</a:t>
            </a:r>
          </a:p>
          <a:p>
            <a:r>
              <a:rPr lang="en-US" dirty="0" smtClean="0"/>
              <a:t>Now repeat the same process for new row.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229600" cy="56436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steps were done to sum the units for comparison with Demand and Supply in later steps.</a:t>
            </a:r>
          </a:p>
          <a:p>
            <a:r>
              <a:rPr lang="en-US" dirty="0" smtClean="0"/>
              <a:t>Now copy the full problem again at a new position(leaving the new row and column) and delete the constrains of the old problem.</a:t>
            </a:r>
          </a:p>
          <a:p>
            <a:r>
              <a:rPr lang="en-US" dirty="0" smtClean="0"/>
              <a:t>Now name one cell </a:t>
            </a:r>
            <a:r>
              <a:rPr lang="en-IN" dirty="0" smtClean="0"/>
              <a:t>as ‘total cost’ and input the function ‘=SUMPRODUCT’ and select the empty cells and constraints cell(copied one). This will provide us the cost by multiplying units and our provided constraints.</a:t>
            </a:r>
          </a:p>
          <a:p>
            <a:r>
              <a:rPr lang="en-US" dirty="0" smtClean="0"/>
              <a:t>Now open solver and in ‘Target cell’ select the total cost cell and give the function of ‘min’.</a:t>
            </a:r>
          </a:p>
          <a:p>
            <a:r>
              <a:rPr lang="en-US" dirty="0" smtClean="0"/>
              <a:t>In ‘By changing cells’ select the empty cells and in ‘Reference’ select our constraints.</a:t>
            </a:r>
          </a:p>
          <a:p>
            <a:r>
              <a:rPr lang="en-US" dirty="0" smtClean="0"/>
              <a:t>Now click on add constraints and select, demand cells and in by reference cells, select total(new row) with ‘&gt;=‘</a:t>
            </a:r>
          </a:p>
          <a:p>
            <a:r>
              <a:rPr lang="en-US" dirty="0" smtClean="0"/>
              <a:t>Similarly add another constraints of supply with ‘&lt;=‘.</a:t>
            </a:r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txBody>
          <a:bodyPr/>
          <a:lstStyle/>
          <a:p>
            <a:r>
              <a:rPr lang="en-US" dirty="0" smtClean="0"/>
              <a:t>Then click on options and select ‘Assume Linear Model’ and ‘Assume Non-negative’.</a:t>
            </a:r>
          </a:p>
          <a:p>
            <a:r>
              <a:rPr lang="en-US" dirty="0" smtClean="0"/>
              <a:t>Then click on ‘Ok’.</a:t>
            </a:r>
          </a:p>
          <a:p>
            <a:r>
              <a:rPr lang="en-US" dirty="0" smtClean="0"/>
              <a:t>Click on Solve. We will get the desired units and least cost.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The above steps are explained in          attached video</a:t>
            </a:r>
            <a:r>
              <a:rPr lang="en-US" sz="4000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Presented by: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11108EN074  To 11108EN085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142984"/>
            <a:ext cx="7772400" cy="33868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COMPUTER TECHNIQUES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OPTIMISATION OF </a:t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CYCLE OF OPERATION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620688"/>
            <a:ext cx="7488832" cy="501811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4700" b="1" dirty="0" smtClean="0">
                <a:solidFill>
                  <a:srgbClr val="C00000"/>
                </a:solidFill>
              </a:rPr>
              <a:t>INTRODUCTION</a:t>
            </a:r>
            <a:endParaRPr lang="en-IN" sz="4700" b="1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production cycle employs unit operations which are normally group in two functions: rock breakage and materials handling. Breakage includes a variety of mechanism but in rock is usually accomplished by drilling and blasting.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Handling generally encompasses loading or excavation and haulage (</a:t>
            </a:r>
            <a:r>
              <a:rPr lang="en-IN" i="1" dirty="0" smtClean="0">
                <a:solidFill>
                  <a:schemeClr val="tx1"/>
                </a:solidFill>
              </a:rPr>
              <a:t>horizontal transport</a:t>
            </a:r>
            <a:r>
              <a:rPr lang="en-IN" dirty="0" smtClean="0">
                <a:solidFill>
                  <a:schemeClr val="tx1"/>
                </a:solidFill>
              </a:rPr>
              <a:t>), with optional hoisting (</a:t>
            </a:r>
            <a:r>
              <a:rPr lang="en-IN" i="1" dirty="0" smtClean="0">
                <a:solidFill>
                  <a:schemeClr val="tx1"/>
                </a:solidFill>
              </a:rPr>
              <a:t>vertical or inclined</a:t>
            </a:r>
            <a:r>
              <a:rPr lang="en-IN" dirty="0" smtClean="0">
                <a:solidFill>
                  <a:schemeClr val="tx1"/>
                </a:solidFill>
              </a:rPr>
              <a:t>). Thus the basic production cycle in mining consists of these unit operations:</a:t>
            </a:r>
          </a:p>
          <a:p>
            <a:endParaRPr lang="en-I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cycle = drilling + blasting + roof supporting + loading + hauling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sz="4000" dirty="0" smtClean="0"/>
              <a:t>Softwares used for optimisation of cycle of operation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TORA</a:t>
            </a:r>
          </a:p>
          <a:p>
            <a:pPr lvl="1"/>
            <a:r>
              <a:rPr lang="en-US" dirty="0" smtClean="0"/>
              <a:t>MINESCHED</a:t>
            </a:r>
          </a:p>
          <a:p>
            <a:pPr lvl="1"/>
            <a:r>
              <a:rPr lang="en-US" dirty="0" smtClean="0"/>
              <a:t>MICROSOFT EXCEL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Basically, mine scheduling is done using MINESCHED.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6672"/>
            <a:ext cx="8064896" cy="597666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600" b="1" dirty="0" smtClean="0">
                <a:solidFill>
                  <a:schemeClr val="tx1"/>
                </a:solidFill>
              </a:rPr>
              <a:t> </a:t>
            </a:r>
            <a:r>
              <a:rPr lang="en-IN" sz="2600" b="1" dirty="0">
                <a:solidFill>
                  <a:schemeClr val="tx1"/>
                </a:solidFill>
              </a:rPr>
              <a:t>Mine Scheduling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</a:rPr>
              <a:t>MineSched </a:t>
            </a:r>
            <a:r>
              <a:rPr lang="en-IN" sz="2600" dirty="0">
                <a:solidFill>
                  <a:schemeClr val="tx1"/>
                </a:solidFill>
              </a:rPr>
              <a:t>provides complete long-term and short-term schedules. </a:t>
            </a:r>
            <a:endParaRPr lang="en-IN" sz="2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1"/>
                </a:solidFill>
              </a:rPr>
              <a:t> MineSched</a:t>
            </a:r>
            <a:r>
              <a:rPr lang="en-IN" sz="2600" dirty="0">
                <a:solidFill>
                  <a:schemeClr val="tx1"/>
                </a:solidFill>
              </a:rPr>
              <a:t> </a:t>
            </a:r>
            <a:r>
              <a:rPr lang="en-IN" sz="2600" dirty="0" smtClean="0">
                <a:solidFill>
                  <a:schemeClr val="tx1"/>
                </a:solidFill>
              </a:rPr>
              <a:t>has </a:t>
            </a:r>
            <a:r>
              <a:rPr lang="en-IN" sz="2600" dirty="0">
                <a:solidFill>
                  <a:schemeClr val="tx1"/>
                </a:solidFill>
              </a:rPr>
              <a:t>target-based scheduling algorithms to automatically create a sequence that meets your targets 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</a:rPr>
              <a:t>Create schedules that meet quality and strip ratio </a:t>
            </a:r>
            <a:r>
              <a:rPr lang="en-IN" sz="2600" dirty="0" smtClean="0">
                <a:solidFill>
                  <a:schemeClr val="tx1"/>
                </a:solidFill>
              </a:rPr>
              <a:t>targets.</a:t>
            </a:r>
            <a:endParaRPr lang="en-IN" sz="26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</a:rPr>
              <a:t>Accurately define haul routes and report truck hours and truck fleet requirements.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600" dirty="0">
                <a:solidFill>
                  <a:schemeClr val="tx1"/>
                </a:solidFill>
              </a:rPr>
              <a:t>Schedule </a:t>
            </a:r>
            <a:r>
              <a:rPr lang="en-IN" sz="2600" dirty="0" smtClean="0">
                <a:solidFill>
                  <a:schemeClr val="tx1"/>
                </a:solidFill>
              </a:rPr>
              <a:t>activities </a:t>
            </a:r>
            <a:r>
              <a:rPr lang="en-IN" sz="2600" dirty="0">
                <a:solidFill>
                  <a:schemeClr val="tx1"/>
                </a:solidFill>
              </a:rPr>
              <a:t>such as drilling, blasting, and pit in-filling.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b="1" cap="all" dirty="0">
                <a:solidFill>
                  <a:srgbClr val="C00000"/>
                </a:solidFill>
              </a:rPr>
              <a:t>MICROSOFT EXCEL REPORTS AND CHARTS</a:t>
            </a:r>
          </a:p>
          <a:p>
            <a:r>
              <a:rPr lang="en-IN" dirty="0"/>
              <a:t>MineSched’s reporting functions provide a clear insight into a schedule’s period by period grade, tonnes, equipment requirements, and economics.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combination of data from a MineSched schedule can be exported to Microsoft Excel, where it can be formatted and shared with other applications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Define </a:t>
            </a:r>
            <a:r>
              <a:rPr lang="en-IN" dirty="0"/>
              <a:t>a custom report format and use pre-created templates.</a:t>
            </a:r>
          </a:p>
          <a:p>
            <a:r>
              <a:rPr lang="en-IN" dirty="0"/>
              <a:t>Obtain a detailed understanding of the </a:t>
            </a:r>
            <a:r>
              <a:rPr lang="en-IN" dirty="0" smtClean="0"/>
              <a:t>schedule which can easily </a:t>
            </a:r>
            <a:r>
              <a:rPr lang="en-IN" dirty="0"/>
              <a:t>communicate the results to management and other stakeholders.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64949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b="1" cap="all" dirty="0">
                <a:solidFill>
                  <a:srgbClr val="C00000"/>
                </a:solidFill>
              </a:rPr>
              <a:t>VISUALISE MINE SCHEDULES WITH 2D AND </a:t>
            </a:r>
            <a:r>
              <a:rPr lang="en-IN" b="1" cap="all" dirty="0" smtClean="0">
                <a:solidFill>
                  <a:srgbClr val="C00000"/>
                </a:solidFill>
              </a:rPr>
              <a:t>3D GRAPHICS</a:t>
            </a:r>
            <a:endParaRPr lang="en-IN" b="1" cap="all" dirty="0">
              <a:solidFill>
                <a:srgbClr val="C00000"/>
              </a:solidFill>
            </a:endParaRPr>
          </a:p>
          <a:p>
            <a:r>
              <a:rPr lang="en-IN" dirty="0"/>
              <a:t>With MineSched’s internal visualisation capabilities, schedules can be viewed in two or three dimensions, allowing schedules to be clearly communicated and validated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MineSched’s 3D Display allows users to:</a:t>
            </a:r>
          </a:p>
          <a:p>
            <a:r>
              <a:rPr lang="en-IN" dirty="0"/>
              <a:t>View the material that will be mined as a 3D solid</a:t>
            </a:r>
          </a:p>
          <a:p>
            <a:r>
              <a:rPr lang="en-IN" dirty="0"/>
              <a:t>Interrogate each item on screen to </a:t>
            </a:r>
            <a:r>
              <a:rPr lang="en-IN" dirty="0" smtClean="0"/>
              <a:t>display </a:t>
            </a:r>
            <a:r>
              <a:rPr lang="en-IN" dirty="0"/>
              <a:t>tonnage and grade attributes.</a:t>
            </a:r>
          </a:p>
          <a:p>
            <a:r>
              <a:rPr lang="en-IN" dirty="0"/>
              <a:t>Colour items on screen to show period and production data.</a:t>
            </a:r>
          </a:p>
          <a:p>
            <a:r>
              <a:rPr lang="en-IN" dirty="0"/>
              <a:t>Animate activities by using alternate geometries.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isualizatio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476672"/>
            <a:ext cx="7560840" cy="58637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Shovel dumper dispatch algorithm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Ant colony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optimization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smtClean="0"/>
              <a:t>Ant colony optimization has been successfully implemented in several combinatorial optimization problems like vehicle routing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629</TotalTime>
  <Words>977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www.MINEPORTAL.in</vt:lpstr>
      <vt:lpstr>COMPUTER TECHNIQUES FOR OPTIMISATION OF  CYCLE OF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Shovel dumper dispatch algorithm  Ant colony  optimization  </vt:lpstr>
      <vt:lpstr>PowerPoint Presentation</vt:lpstr>
      <vt:lpstr>PowerPoint Presentation</vt:lpstr>
      <vt:lpstr>PowerPoint Presentation</vt:lpstr>
      <vt:lpstr>Vogel’s approximation /penalty method</vt:lpstr>
      <vt:lpstr>Transportation Algorithm</vt:lpstr>
      <vt:lpstr>Steps for Transportation problem analysis in Microsoft     Excel </vt:lpstr>
      <vt:lpstr>PowerPoint Presentation</vt:lpstr>
      <vt:lpstr>PowerPoint Presentation</vt:lpstr>
      <vt:lpstr>Presented by:</vt:lpstr>
    </vt:vector>
  </TitlesOfParts>
  <Company>Arkansas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TECHNIQUES FOR OPTIMISATION OF  CYCLE OF OPERATION</dc:title>
  <dc:creator>sony</dc:creator>
  <cp:lastModifiedBy>ranjan kumar</cp:lastModifiedBy>
  <cp:revision>20</cp:revision>
  <dcterms:created xsi:type="dcterms:W3CDTF">2014-04-14T12:53:18Z</dcterms:created>
  <dcterms:modified xsi:type="dcterms:W3CDTF">2018-09-21T13:25:11Z</dcterms:modified>
</cp:coreProperties>
</file>