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DF78D9-A77D-46A6-B53C-259E563D3DE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DF78D9-A77D-46A6-B53C-259E563D3DE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DF78D9-A77D-46A6-B53C-259E563D3DE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DF78D9-A77D-46A6-B53C-259E563D3DE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F78D9-A77D-46A6-B53C-259E563D3DE0}" type="datetimeFigureOut">
              <a:rPr lang="en-US" smtClean="0"/>
              <a:pPr/>
              <a:t>9/21/2018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DF78D9-A77D-46A6-B53C-259E563D3DE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DF78D9-A77D-46A6-B53C-259E563D3DE0}" type="datetimeFigureOut">
              <a:rPr lang="en-US" smtClean="0"/>
              <a:pPr/>
              <a:t>9/21/2018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DF78D9-A77D-46A6-B53C-259E563D3DE0}" type="datetimeFigureOut">
              <a:rPr lang="en-US" smtClean="0"/>
              <a:pPr/>
              <a:t>9/21/2018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F78D9-A77D-46A6-B53C-259E563D3DE0}" type="datetimeFigureOut">
              <a:rPr lang="en-US" smtClean="0"/>
              <a:pPr/>
              <a:t>9/21/2018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F78D9-A77D-46A6-B53C-259E563D3DE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F78D9-A77D-46A6-B53C-259E563D3DE0}" type="datetimeFigureOut">
              <a:rPr lang="en-US" smtClean="0"/>
              <a:pPr/>
              <a:t>9/21/2018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637D12-1C53-4FF2-9298-1ED60EEB5242}" type="slidenum">
              <a:rPr lang="en-IN" smtClean="0"/>
              <a:pPr/>
              <a:t>‹#›</a:t>
            </a:fld>
            <a:endParaRPr lang="en-IN"/>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F78D9-A77D-46A6-B53C-259E563D3DE0}" type="datetimeFigureOut">
              <a:rPr lang="en-US" smtClean="0"/>
              <a:pPr/>
              <a:t>9/21/2018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37D12-1C53-4FF2-9298-1ED60EEB524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edg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ineportal.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dirty="0" smtClean="0">
                <a:solidFill>
                  <a:srgbClr val="00B0F0"/>
                </a:solidFill>
                <a:latin typeface="Bahnschrift" panose="020B0502040204020203" pitchFamily="34" charset="0"/>
              </a:rPr>
              <a:t>www.MINEPORTAL.in</a:t>
            </a:r>
            <a:endParaRPr lang="en-IN" sz="6000" dirty="0">
              <a:solidFill>
                <a:srgbClr val="00B0F0"/>
              </a:solidFill>
              <a:latin typeface="Bahnschrift" panose="020B0502040204020203" pitchFamily="34" charset="0"/>
            </a:endParaRPr>
          </a:p>
        </p:txBody>
      </p:sp>
      <p:sp>
        <p:nvSpPr>
          <p:cNvPr id="3" name="Content Placeholder 2"/>
          <p:cNvSpPr>
            <a:spLocks noGrp="1"/>
          </p:cNvSpPr>
          <p:nvPr>
            <p:ph idx="1"/>
          </p:nvPr>
        </p:nvSpPr>
        <p:spPr/>
        <p:txBody>
          <a:bodyPr>
            <a:normAutofit fontScale="85000" lnSpcReduction="10000"/>
          </a:bodyPr>
          <a:lstStyle/>
          <a:p>
            <a:pPr marL="114300" indent="0">
              <a:buNone/>
            </a:pPr>
            <a:r>
              <a:rPr lang="en-IN" b="1" dirty="0" smtClean="0">
                <a:solidFill>
                  <a:schemeClr val="accent2"/>
                </a:solidFill>
              </a:rPr>
              <a:t>ONLINE TEST SERIES FOR</a:t>
            </a:r>
          </a:p>
          <a:p>
            <a:r>
              <a:rPr lang="en-IN" dirty="0" smtClean="0">
                <a:latin typeface="Bahnschrift" panose="020B0502040204020203" pitchFamily="34" charset="0"/>
              </a:rPr>
              <a:t>DGMS COAL/METAL FIRST/SECOND CLASS EXAM</a:t>
            </a:r>
          </a:p>
          <a:p>
            <a:r>
              <a:rPr lang="en-IN" dirty="0" smtClean="0">
                <a:latin typeface="Bahnschrift" panose="020B0502040204020203" pitchFamily="34" charset="0"/>
              </a:rPr>
              <a:t>GATE MINING EXAM </a:t>
            </a:r>
          </a:p>
          <a:p>
            <a:r>
              <a:rPr lang="en-IN" dirty="0" smtClean="0">
                <a:latin typeface="Bahnschrift" panose="020B0502040204020203" pitchFamily="34" charset="0"/>
              </a:rPr>
              <a:t>OVERMAN EXAM TEST</a:t>
            </a:r>
          </a:p>
          <a:p>
            <a:r>
              <a:rPr lang="en-IN" dirty="0" smtClean="0">
                <a:latin typeface="Bahnschrift" panose="020B0502040204020203" pitchFamily="34" charset="0"/>
              </a:rPr>
              <a:t>MINING INSPECTOR EXAMS</a:t>
            </a:r>
          </a:p>
          <a:p>
            <a:r>
              <a:rPr lang="en-IN" dirty="0" smtClean="0">
                <a:latin typeface="Bahnschrift" panose="020B0502040204020203" pitchFamily="34" charset="0"/>
              </a:rPr>
              <a:t>COAL INDIA MTs &amp; OTHER PSUs EXAMS</a:t>
            </a:r>
          </a:p>
          <a:p>
            <a:pPr marL="114300" indent="0">
              <a:buNone/>
            </a:pPr>
            <a:r>
              <a:rPr lang="en-IN" b="1" dirty="0" smtClean="0">
                <a:solidFill>
                  <a:schemeClr val="accent2"/>
                </a:solidFill>
              </a:rPr>
              <a:t>FREE STUDY MATERIAL &amp; VIDEO LECTURES</a:t>
            </a:r>
          </a:p>
          <a:p>
            <a:pPr marL="114300" indent="0">
              <a:buNone/>
            </a:pPr>
            <a:r>
              <a:rPr lang="en-IN" b="1" dirty="0" smtClean="0">
                <a:solidFill>
                  <a:schemeClr val="accent2"/>
                </a:solidFill>
              </a:rPr>
              <a:t>MINING JOBS NOTIFICATIONS</a:t>
            </a:r>
          </a:p>
          <a:p>
            <a:pPr marL="114300" indent="0">
              <a:buNone/>
            </a:pPr>
            <a:endParaRPr lang="en-IN" b="1" dirty="0">
              <a:solidFill>
                <a:srgbClr val="002060"/>
              </a:solidFill>
            </a:endParaRPr>
          </a:p>
          <a:p>
            <a:pPr marL="114300" indent="0">
              <a:buNone/>
            </a:pPr>
            <a:r>
              <a:rPr lang="en-IN" sz="1600" b="1" dirty="0" smtClean="0">
                <a:solidFill>
                  <a:srgbClr val="002060"/>
                </a:solidFill>
                <a:latin typeface="Arial" panose="020B0604020202020204" pitchFamily="34" charset="0"/>
                <a:cs typeface="Arial" panose="020B0604020202020204" pitchFamily="34" charset="0"/>
                <a:hlinkClick r:id="rId2"/>
              </a:rPr>
              <a:t>www.mineportal.in</a:t>
            </a:r>
            <a:r>
              <a:rPr lang="en-IN" sz="1600" b="1" dirty="0">
                <a:solidFill>
                  <a:srgbClr val="002060"/>
                </a:solidFill>
                <a:latin typeface="Arial" panose="020B0604020202020204" pitchFamily="34" charset="0"/>
                <a:cs typeface="Arial" panose="020B0604020202020204" pitchFamily="34" charset="0"/>
              </a:rPr>
              <a:t> </a:t>
            </a:r>
            <a:r>
              <a:rPr lang="en-IN" sz="1600" b="1" dirty="0" smtClean="0">
                <a:solidFill>
                  <a:srgbClr val="002060"/>
                </a:solidFill>
                <a:latin typeface="Arial" panose="020B0604020202020204" pitchFamily="34" charset="0"/>
                <a:cs typeface="Arial" panose="020B0604020202020204" pitchFamily="34" charset="0"/>
              </a:rPr>
              <a:t>  Call/Whatsapp-8804777500   www.fb.com/mineportal.in</a:t>
            </a:r>
            <a:endParaRPr lang="en-IN" sz="1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936755"/>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85729"/>
            <a:ext cx="7772400" cy="428628"/>
          </a:xfrm>
        </p:spPr>
        <p:txBody>
          <a:bodyPr>
            <a:noAutofit/>
          </a:bodyPr>
          <a:lstStyle/>
          <a:p>
            <a:r>
              <a:rPr lang="en-US" sz="2800" b="1" i="1" u="sng" dirty="0" smtClean="0">
                <a:solidFill>
                  <a:schemeClr val="tx2"/>
                </a:solidFill>
              </a:rPr>
              <a:t>Variety of Mine Plans and Sections</a:t>
            </a:r>
            <a:endParaRPr lang="en-IN" sz="2800" b="1" i="1" u="sng" dirty="0">
              <a:solidFill>
                <a:schemeClr val="tx2"/>
              </a:solidFill>
            </a:endParaRPr>
          </a:p>
        </p:txBody>
      </p:sp>
      <p:sp>
        <p:nvSpPr>
          <p:cNvPr id="3" name="Subtitle 2"/>
          <p:cNvSpPr>
            <a:spLocks noGrp="1"/>
          </p:cNvSpPr>
          <p:nvPr>
            <p:ph type="subTitle" idx="1"/>
          </p:nvPr>
        </p:nvSpPr>
        <p:spPr>
          <a:xfrm>
            <a:off x="500034" y="857232"/>
            <a:ext cx="8143932" cy="5786478"/>
          </a:xfrm>
        </p:spPr>
        <p:txBody>
          <a:bodyPr>
            <a:normAutofit/>
          </a:bodyPr>
          <a:lstStyle/>
          <a:p>
            <a:pPr marL="342900" indent="-342900" algn="just">
              <a:buFont typeface="+mj-lt"/>
              <a:buAutoNum type="arabicPeriod"/>
            </a:pPr>
            <a:r>
              <a:rPr lang="en-US" sz="1800" b="1" i="1" dirty="0" smtClean="0">
                <a:solidFill>
                  <a:schemeClr val="tx1"/>
                </a:solidFill>
                <a:latin typeface="Times New Roman" pitchFamily="18" charset="0"/>
                <a:cs typeface="Times New Roman" pitchFamily="18" charset="0"/>
              </a:rPr>
              <a:t>Surface Plan</a:t>
            </a:r>
          </a:p>
          <a:p>
            <a:pPr marL="342900" indent="-342900" algn="just"/>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Showing every feature such as telephone, telegraph, railway, road river, opencast workings, subsidence, shaft and incline opening, benchmark with its R.L., contours interval not exceeding 5m.</a:t>
            </a:r>
          </a:p>
          <a:p>
            <a:pPr marL="342900" indent="-342900" algn="just"/>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On the plane the grid line should be worked in squares of 250m side.</a:t>
            </a:r>
          </a:p>
          <a:p>
            <a:pPr marL="342900" indent="-342900" algn="just">
              <a:buAutoNum type="arabicPeriod" startAt="2"/>
            </a:pPr>
            <a:r>
              <a:rPr lang="en-US" sz="1800" b="1" i="1" dirty="0" smtClean="0">
                <a:solidFill>
                  <a:schemeClr val="tx1"/>
                </a:solidFill>
                <a:latin typeface="Times New Roman" pitchFamily="18" charset="0"/>
                <a:cs typeface="Times New Roman" pitchFamily="18" charset="0"/>
              </a:rPr>
              <a:t>Underground Plan</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The position of workings belowground, every borehole and shaft with depth, drift, incline, pumping stations, etc..</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Every important features with in the boundaries such as railway track, river, reservoir and building within 200m of any part of the strata.</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Dip direction with the rate and strike direction.</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Section of the seam.</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Position of every dyke, fault with amount of throw and its direction.</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Surface control not exceeding 5m.</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Spot levels on the floor of working along all haulage roadway.</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A permanent on the surface with its R.L..</a:t>
            </a:r>
          </a:p>
          <a:p>
            <a:pPr marL="400050" indent="-400050" algn="just">
              <a:buFont typeface="+mj-lt"/>
              <a:buAutoNum type="romanLcPeriod"/>
            </a:pPr>
            <a:r>
              <a:rPr lang="en-US" sz="1800" dirty="0" smtClean="0">
                <a:solidFill>
                  <a:schemeClr val="tx1"/>
                </a:solidFill>
                <a:latin typeface="Times New Roman" pitchFamily="18" charset="0"/>
                <a:cs typeface="Times New Roman" pitchFamily="18" charset="0"/>
              </a:rPr>
              <a:t>The workings and other features, both above and below ground of all adjacent mines situated within 60m.</a:t>
            </a:r>
          </a:p>
          <a:p>
            <a:pPr marL="400050" indent="-400050" algn="just">
              <a:buFont typeface="+mj-lt"/>
              <a:buAutoNum type="romanLcPeriod"/>
            </a:pPr>
            <a:endParaRPr lang="en-US" sz="1800" dirty="0" smtClean="0">
              <a:solidFill>
                <a:schemeClr val="tx1"/>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a:bodyPr>
          <a:lstStyle/>
          <a:p>
            <a:pPr marL="400050" indent="-400050" algn="just">
              <a:buAutoNum type="romanLcPeriod" startAt="10"/>
            </a:pPr>
            <a:r>
              <a:rPr lang="en-US" sz="1800" dirty="0" smtClean="0">
                <a:latin typeface="Times New Roman" pitchFamily="18" charset="0"/>
                <a:cs typeface="Times New Roman" pitchFamily="18" charset="0"/>
              </a:rPr>
              <a:t>Working lines indicating the outlines of bodies of water.</a:t>
            </a:r>
          </a:p>
          <a:p>
            <a:pPr marL="400050" indent="-400050" algn="just">
              <a:buAutoNum type="romanLcPeriod" startAt="10"/>
            </a:pPr>
            <a:r>
              <a:rPr lang="en-US" sz="1800" dirty="0" smtClean="0">
                <a:latin typeface="Times New Roman" pitchFamily="18" charset="0"/>
                <a:cs typeface="Times New Roman" pitchFamily="18" charset="0"/>
              </a:rPr>
              <a:t>An abstract of all statutory restrictions in respect of any specified workings.</a:t>
            </a:r>
          </a:p>
          <a:p>
            <a:pPr marL="400050" indent="-400050" algn="just">
              <a:buAutoNum type="arabicPeriod" startAt="3"/>
            </a:pPr>
            <a:r>
              <a:rPr lang="en-US" sz="1800" b="1" i="1" dirty="0" smtClean="0">
                <a:latin typeface="Times New Roman" pitchFamily="18" charset="0"/>
                <a:cs typeface="Times New Roman" pitchFamily="18" charset="0"/>
              </a:rPr>
              <a:t>Vertical Mine Sections</a:t>
            </a:r>
          </a:p>
          <a:p>
            <a:pPr marL="400050" indent="-40005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a vertical projection of the mine workings, where a seam has an average dip of more than 30</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from the horizontal.</a:t>
            </a:r>
          </a:p>
          <a:p>
            <a:pPr marL="400050" indent="-400050" algn="just">
              <a:buAutoNum type="arabicPeriod" startAt="4"/>
            </a:pPr>
            <a:r>
              <a:rPr lang="en-US" sz="1800" b="1" i="1" dirty="0" smtClean="0">
                <a:latin typeface="Times New Roman" pitchFamily="18" charset="0"/>
                <a:cs typeface="Times New Roman" pitchFamily="18" charset="0"/>
              </a:rPr>
              <a:t>Ventilation Plan and Section</a:t>
            </a:r>
          </a:p>
          <a:p>
            <a:pPr marL="400050" indent="-40005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the system of ventilation in mine and in particular the general direction of air, air crossings, ventilation door, stopping, the position of fire-fighting equipment and stone dust barrier (with type and date of construction), every water dam with dimension etc..</a:t>
            </a:r>
          </a:p>
          <a:p>
            <a:pPr marL="400050" indent="-400050" algn="just">
              <a:buAutoNum type="arabicPeriod" startAt="5"/>
            </a:pPr>
            <a:r>
              <a:rPr lang="en-US" sz="1800" b="1" i="1" dirty="0" smtClean="0">
                <a:latin typeface="Times New Roman" pitchFamily="18" charset="0"/>
                <a:cs typeface="Times New Roman" pitchFamily="18" charset="0"/>
              </a:rPr>
              <a:t>Combined Section/Sections</a:t>
            </a:r>
          </a:p>
          <a:p>
            <a:pPr marL="400050" indent="-40005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 case of contiguous seams, each other showing the workings of different seams in different colors.</a:t>
            </a:r>
          </a:p>
          <a:p>
            <a:pPr marL="400050" indent="-400050" algn="just">
              <a:buAutoNum type="arabicPeriod" startAt="6"/>
            </a:pPr>
            <a:r>
              <a:rPr lang="en-US" sz="1800" b="1" i="1" dirty="0" smtClean="0">
                <a:latin typeface="Times New Roman" pitchFamily="18" charset="0"/>
                <a:cs typeface="Times New Roman" pitchFamily="18" charset="0"/>
              </a:rPr>
              <a:t>Combine/Composite Plan</a:t>
            </a:r>
          </a:p>
          <a:p>
            <a:pPr marL="400050" indent="-400050" algn="just">
              <a:buNone/>
            </a:pPr>
            <a:r>
              <a:rPr lang="en-US" sz="1800" dirty="0" smtClean="0">
                <a:latin typeface="Times New Roman" pitchFamily="18" charset="0"/>
                <a:cs typeface="Times New Roman" pitchFamily="18" charset="0"/>
              </a:rPr>
              <a:t>	Showing the extent of workings of all the seams lying within, the boundary of the mine, in different colors.</a:t>
            </a:r>
          </a:p>
          <a:p>
            <a:pPr marL="400050" indent="-400050" algn="just">
              <a:buAutoNum type="arabicPeriod" startAt="7"/>
            </a:pPr>
            <a:r>
              <a:rPr lang="en-US" sz="1800" b="1" i="1" dirty="0" smtClean="0">
                <a:latin typeface="Times New Roman" pitchFamily="18" charset="0"/>
                <a:cs typeface="Times New Roman" pitchFamily="18" charset="0"/>
              </a:rPr>
              <a:t>Geological Plan</a:t>
            </a:r>
            <a:endParaRPr lang="en-IN" sz="1800" b="1" i="1" dirty="0" smtClean="0">
              <a:latin typeface="Times New Roman" pitchFamily="18" charset="0"/>
              <a:cs typeface="Times New Roman" pitchFamily="18" charset="0"/>
            </a:endParaRPr>
          </a:p>
          <a:p>
            <a:pPr marL="400050" indent="-400050"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area of the lease hole in 1:5000 R.F., showing outcrops, dip direction, dykes, faults, burnt coal or any other geological feature in the area.</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a:bodyPr>
          <a:lstStyle/>
          <a:p>
            <a:pPr algn="just">
              <a:buAutoNum type="arabicPeriod" startAt="8"/>
            </a:pPr>
            <a:r>
              <a:rPr lang="en-US" sz="1800" b="1" i="1" dirty="0" smtClean="0">
                <a:latin typeface="Times New Roman" pitchFamily="18" charset="0"/>
                <a:cs typeface="Times New Roman" pitchFamily="18" charset="0"/>
              </a:rPr>
              <a:t>Rescue Plan/Tracing</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least three in nos. showing all details required on ventilation plan and escape route.</a:t>
            </a:r>
          </a:p>
          <a:p>
            <a:pPr algn="just">
              <a:buAutoNum type="arabicPeriod" startAt="9"/>
            </a:pPr>
            <a:r>
              <a:rPr lang="en-US" sz="1800" b="1" i="1" dirty="0" smtClean="0">
                <a:latin typeface="Times New Roman" pitchFamily="18" charset="0"/>
                <a:cs typeface="Times New Roman" pitchFamily="18" charset="0"/>
              </a:rPr>
              <a:t>Water danger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existing danger due to flooding, showing highest known flood level, low lying lands to be affected by the floods, water bearing strata, unconsolidated strata.</a:t>
            </a:r>
          </a:p>
          <a:p>
            <a:pPr algn="just">
              <a:buAutoNum type="arabicPeriod" startAt="10"/>
            </a:pPr>
            <a:r>
              <a:rPr lang="en-US" sz="1800" b="1" i="1" dirty="0" smtClean="0">
                <a:latin typeface="Times New Roman" pitchFamily="18" charset="0"/>
                <a:cs typeface="Times New Roman" pitchFamily="18" charset="0"/>
              </a:rPr>
              <a:t>Abandoned Mine Plan</a:t>
            </a:r>
            <a:endParaRPr lang="en-IN" sz="1400" b="1" i="1"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Showing all details of abandoned mine required for underground plan.</a:t>
            </a:r>
          </a:p>
          <a:p>
            <a:pPr algn="just">
              <a:buAutoNum type="arabicPeriod" startAt="11"/>
            </a:pPr>
            <a:r>
              <a:rPr lang="en-US" sz="1800" b="1" i="1" dirty="0" smtClean="0">
                <a:latin typeface="Times New Roman" pitchFamily="18" charset="0"/>
                <a:cs typeface="Times New Roman" pitchFamily="18" charset="0"/>
              </a:rPr>
              <a:t>Stone dusting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underground workings, divided into zones for stone dusting purposes, plan on a R.F. of 1:2400.</a:t>
            </a:r>
          </a:p>
          <a:p>
            <a:pPr algn="just">
              <a:buAutoNum type="arabicPeriod" startAt="12"/>
            </a:pPr>
            <a:r>
              <a:rPr lang="en-US" sz="1800" b="1" i="1" dirty="0" smtClean="0">
                <a:latin typeface="Times New Roman" pitchFamily="18" charset="0"/>
                <a:cs typeface="Times New Roman" pitchFamily="18" charset="0"/>
              </a:rPr>
              <a:t>Sampling (zoning)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In underground workings clearly indicating zones for sampling purposes, each not longer than 150m, and sections in each zone not longer than 50m each.</a:t>
            </a:r>
          </a:p>
          <a:p>
            <a:pPr algn="just">
              <a:buAutoNum type="arabicPeriod" startAt="13"/>
            </a:pPr>
            <a:r>
              <a:rPr lang="en-US" sz="1800" b="1" i="1" dirty="0" smtClean="0">
                <a:latin typeface="Times New Roman" pitchFamily="18" charset="0"/>
                <a:cs typeface="Times New Roman" pitchFamily="18" charset="0"/>
              </a:rPr>
              <a:t>Fire-fighting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the location of the fire-fighting stations in underground, layout of the fire-fighting pipeline and tapping points and these should be available in sufficient nos. both at the surface and underground.</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929354"/>
          </a:xfrm>
        </p:spPr>
        <p:txBody>
          <a:bodyPr>
            <a:normAutofit/>
          </a:bodyPr>
          <a:lstStyle/>
          <a:p>
            <a:pPr algn="just">
              <a:buAutoNum type="arabicPeriod" startAt="14"/>
            </a:pPr>
            <a:r>
              <a:rPr lang="en-US" sz="1800" b="1" i="1" dirty="0" smtClean="0">
                <a:latin typeface="Times New Roman" pitchFamily="18" charset="0"/>
                <a:cs typeface="Times New Roman" pitchFamily="18" charset="0"/>
              </a:rPr>
              <a:t>Joint Survey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workings and features of any adjacent mines with in 60m measured on any plane of the boundary claimed by the owners of the mine.</a:t>
            </a:r>
          </a:p>
          <a:p>
            <a:pPr algn="just">
              <a:buAutoNum type="arabicPeriod" startAt="15"/>
            </a:pPr>
            <a:r>
              <a:rPr lang="en-US" sz="1800" b="1" i="1" dirty="0" smtClean="0">
                <a:latin typeface="Times New Roman" pitchFamily="18" charset="0"/>
                <a:cs typeface="Times New Roman" pitchFamily="18" charset="0"/>
              </a:rPr>
              <a:t>Electrical Plan</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Showing position of electrical equipments together with their specifications, the position of cables, gate end box (GEB) together with their construction and capacities.</a:t>
            </a:r>
          </a:p>
          <a:p>
            <a:pPr algn="just">
              <a:buAutoNum type="arabicPeriod" startAt="16"/>
            </a:pPr>
            <a:r>
              <a:rPr lang="en-US" sz="1800" b="1" i="1" dirty="0" smtClean="0">
                <a:latin typeface="Times New Roman" pitchFamily="18" charset="0"/>
                <a:cs typeface="Times New Roman" pitchFamily="18" charset="0"/>
              </a:rPr>
              <a:t>Subsidence Plan and sections</a:t>
            </a:r>
          </a:p>
          <a:p>
            <a:pPr algn="just">
              <a:buNone/>
            </a:pPr>
            <a:r>
              <a:rPr lang="en-US" sz="1800" dirty="0" smtClean="0">
                <a:latin typeface="Times New Roman" pitchFamily="18" charset="0"/>
                <a:cs typeface="Times New Roman" pitchFamily="18" charset="0"/>
              </a:rPr>
              <a:t>	Showing observation points on the test line, depillared area, geological discontinuities and</a:t>
            </a:r>
          </a:p>
          <a:p>
            <a:pPr marL="400050" indent="-400050" algn="just">
              <a:buFont typeface="+mj-lt"/>
              <a:buAutoNum type="romanLcPeriod"/>
            </a:pPr>
            <a:r>
              <a:rPr lang="en-US" sz="1800" dirty="0" smtClean="0">
                <a:latin typeface="Times New Roman" pitchFamily="18" charset="0"/>
                <a:cs typeface="Times New Roman" pitchFamily="18" charset="0"/>
              </a:rPr>
              <a:t>The thickness and nature of overlying strata,</a:t>
            </a:r>
          </a:p>
          <a:p>
            <a:pPr marL="400050" indent="-400050" algn="just">
              <a:buFont typeface="+mj-lt"/>
              <a:buAutoNum type="romanLcPeriod"/>
            </a:pPr>
            <a:r>
              <a:rPr lang="en-US" sz="1800" dirty="0" smtClean="0">
                <a:latin typeface="Times New Roman" pitchFamily="18" charset="0"/>
                <a:cs typeface="Times New Roman" pitchFamily="18" charset="0"/>
              </a:rPr>
              <a:t>The conditions of overlying strata.</a:t>
            </a:r>
          </a:p>
          <a:p>
            <a:pPr marL="400050" indent="-400050" algn="just">
              <a:buFont typeface="+mj-lt"/>
              <a:buAutoNum type="romanLcPeriod"/>
            </a:pPr>
            <a:r>
              <a:rPr lang="en-US" sz="1800" dirty="0" smtClean="0">
                <a:latin typeface="Times New Roman" pitchFamily="18" charset="0"/>
                <a:cs typeface="Times New Roman" pitchFamily="18" charset="0"/>
              </a:rPr>
              <a:t>Angle of draw.</a:t>
            </a:r>
          </a:p>
          <a:p>
            <a:pPr marL="400050" indent="-400050" algn="just">
              <a:buFont typeface="+mj-lt"/>
              <a:buAutoNum type="romanLcPeriod"/>
            </a:pPr>
            <a:r>
              <a:rPr lang="en-US" sz="1800" dirty="0" smtClean="0">
                <a:latin typeface="Times New Roman" pitchFamily="18" charset="0"/>
                <a:cs typeface="Times New Roman" pitchFamily="18" charset="0"/>
              </a:rPr>
              <a:t>Amount of subsidence from time to time.</a:t>
            </a:r>
          </a:p>
          <a:p>
            <a:pPr marL="400050" indent="-400050" algn="just">
              <a:buNone/>
            </a:pPr>
            <a:endParaRPr lang="en-US" sz="1800" dirty="0" smtClean="0">
              <a:latin typeface="Times New Roman" pitchFamily="18" charset="0"/>
              <a:cs typeface="Times New Roman" pitchFamily="18" charset="0"/>
            </a:endParaRPr>
          </a:p>
          <a:p>
            <a:pPr marL="400050" indent="-400050" algn="just">
              <a:buNone/>
            </a:pPr>
            <a:r>
              <a:rPr lang="en-US" sz="1800" b="1" i="1" dirty="0" smtClean="0">
                <a:latin typeface="Times New Roman" pitchFamily="18" charset="0"/>
                <a:cs typeface="Times New Roman" pitchFamily="18" charset="0"/>
              </a:rPr>
              <a:t>17.	Sketch Plan for Systematic Support Rules</a:t>
            </a:r>
          </a:p>
          <a:p>
            <a:pPr marL="400050" indent="-400050" algn="just">
              <a:buNone/>
            </a:pPr>
            <a:r>
              <a:rPr lang="en-US" sz="1800" dirty="0" smtClean="0">
                <a:latin typeface="Times New Roman" pitchFamily="18" charset="0"/>
                <a:cs typeface="Times New Roman" pitchFamily="18" charset="0"/>
              </a:rPr>
              <a:t>	In respect of areas, where systematic support rules are enforced, giving details of the support rules.</a:t>
            </a:r>
          </a:p>
          <a:p>
            <a:pPr marL="400050" indent="-400050" algn="just">
              <a:buNone/>
            </a:pPr>
            <a:endParaRPr lang="en-IN" sz="18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929354"/>
          </a:xfrm>
        </p:spPr>
        <p:txBody>
          <a:bodyPr>
            <a:normAutofit/>
          </a:bodyPr>
          <a:lstStyle/>
          <a:p>
            <a:pPr algn="just">
              <a:buAutoNum type="arabicPeriod" startAt="18"/>
            </a:pPr>
            <a:r>
              <a:rPr lang="en-US" sz="1800" b="1" i="1" dirty="0" smtClean="0">
                <a:latin typeface="Times New Roman" pitchFamily="18" charset="0"/>
                <a:cs typeface="Times New Roman" pitchFamily="18" charset="0"/>
              </a:rPr>
              <a:t>Manpower distribution Plan</a:t>
            </a:r>
          </a:p>
          <a:p>
            <a:pPr algn="just">
              <a:buNone/>
            </a:pPr>
            <a:r>
              <a:rPr lang="en-US" sz="1800" dirty="0" smtClean="0">
                <a:latin typeface="Times New Roman" pitchFamily="18" charset="0"/>
                <a:cs typeface="Times New Roman" pitchFamily="18" charset="0"/>
              </a:rPr>
              <a:t>	The number of persons employed in every district and other places belowground on any one day of the month shown on the plan. It should also indicate:</a:t>
            </a:r>
          </a:p>
          <a:p>
            <a:pPr marL="400050" indent="-400050" algn="just">
              <a:buFont typeface="+mj-lt"/>
              <a:buAutoNum type="romanLcPeriod"/>
            </a:pPr>
            <a:r>
              <a:rPr lang="en-US" sz="1800" dirty="0" smtClean="0">
                <a:latin typeface="Times New Roman" pitchFamily="18" charset="0"/>
                <a:cs typeface="Times New Roman" pitchFamily="18" charset="0"/>
              </a:rPr>
              <a:t>The month of which the plan relates,</a:t>
            </a:r>
          </a:p>
          <a:p>
            <a:pPr marL="400050" indent="-400050" algn="just">
              <a:buFont typeface="+mj-lt"/>
              <a:buAutoNum type="romanLcPeriod"/>
            </a:pPr>
            <a:r>
              <a:rPr lang="en-US" sz="1800" dirty="0" smtClean="0">
                <a:latin typeface="Times New Roman" pitchFamily="18" charset="0"/>
                <a:cs typeface="Times New Roman" pitchFamily="18" charset="0"/>
              </a:rPr>
              <a:t>A single line sketch of the main roadways, in different color when more than one seam,</a:t>
            </a:r>
          </a:p>
          <a:p>
            <a:pPr marL="400050" indent="-400050" algn="just">
              <a:buFont typeface="+mj-lt"/>
              <a:buAutoNum type="romanLcPeriod"/>
            </a:pPr>
            <a:r>
              <a:rPr lang="en-US" sz="1800" dirty="0" smtClean="0">
                <a:latin typeface="Times New Roman" pitchFamily="18" charset="0"/>
                <a:cs typeface="Times New Roman" pitchFamily="18" charset="0"/>
              </a:rPr>
              <a:t>The name of districts, with letter reference,</a:t>
            </a:r>
          </a:p>
          <a:p>
            <a:pPr marL="400050" indent="-400050" algn="just">
              <a:buFont typeface="+mj-lt"/>
              <a:buAutoNum type="romanLcPeriod"/>
            </a:pPr>
            <a:r>
              <a:rPr lang="en-US" sz="1800" dirty="0" smtClean="0">
                <a:latin typeface="Times New Roman" pitchFamily="18" charset="0"/>
                <a:cs typeface="Times New Roman" pitchFamily="18" charset="0"/>
              </a:rPr>
              <a:t>The no. of persons employed in each district category wise, and</a:t>
            </a:r>
          </a:p>
          <a:p>
            <a:pPr marL="400050" indent="-400050" algn="just">
              <a:buFont typeface="+mj-lt"/>
              <a:buAutoNum type="romanLcPeriod"/>
            </a:pPr>
            <a:r>
              <a:rPr lang="en-US" sz="1800" dirty="0" smtClean="0">
                <a:latin typeface="Times New Roman" pitchFamily="18" charset="0"/>
                <a:cs typeface="Times New Roman" pitchFamily="18" charset="0"/>
              </a:rPr>
              <a:t>The summary of the total no. of persons employed underground.</a:t>
            </a:r>
          </a:p>
          <a:p>
            <a:pPr marL="400050" indent="-400050" algn="just">
              <a:buAutoNum type="arabicPeriod" startAt="19"/>
            </a:pPr>
            <a:r>
              <a:rPr lang="en-US" sz="1800" b="1" i="1" dirty="0" smtClean="0">
                <a:latin typeface="Times New Roman" pitchFamily="18" charset="0"/>
                <a:cs typeface="Times New Roman" pitchFamily="18" charset="0"/>
              </a:rPr>
              <a:t>Accident Plan</a:t>
            </a:r>
          </a:p>
          <a:p>
            <a:pPr marL="400050" indent="-400050" algn="just">
              <a:buNone/>
            </a:pPr>
            <a:r>
              <a:rPr lang="en-US" sz="1800" dirty="0" smtClean="0">
                <a:latin typeface="Times New Roman" pitchFamily="18" charset="0"/>
                <a:cs typeface="Times New Roman" pitchFamily="18" charset="0"/>
              </a:rPr>
              <a:t>	Accident site plan, any accident occurs in a mine resulting in loss of life or serious bodily injury to any person, cause of the accident, indicating the name of the district, place, date and time of accident in brief.</a:t>
            </a:r>
          </a:p>
          <a:p>
            <a:pPr marL="400050" indent="-400050" algn="just">
              <a:buNone/>
            </a:pPr>
            <a:r>
              <a:rPr lang="en-US" sz="1800" b="1" i="1" dirty="0" smtClean="0">
                <a:latin typeface="Times New Roman" pitchFamily="18" charset="0"/>
                <a:cs typeface="Times New Roman" pitchFamily="18" charset="0"/>
              </a:rPr>
              <a:t>20.	Any other plan or section as required by the Regional Inspector of Mines.</a:t>
            </a:r>
            <a:endParaRPr lang="en-IN" sz="1800" b="1" i="1"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n0001.jpg"/>
          <p:cNvPicPr>
            <a:picLocks noGrp="1" noChangeAspect="1"/>
          </p:cNvPicPr>
          <p:nvPr>
            <p:ph idx="1"/>
          </p:nvPr>
        </p:nvPicPr>
        <p:blipFill>
          <a:blip r:embed="rId2"/>
          <a:stretch>
            <a:fillRect/>
          </a:stretch>
        </p:blipFill>
        <p:spPr>
          <a:xfrm>
            <a:off x="1214414" y="285728"/>
            <a:ext cx="6715172" cy="6000792"/>
          </a:xfrm>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n0003.jpg"/>
          <p:cNvPicPr>
            <a:picLocks noGrp="1" noChangeAspect="1"/>
          </p:cNvPicPr>
          <p:nvPr>
            <p:ph idx="1"/>
          </p:nvPr>
        </p:nvPicPr>
        <p:blipFill>
          <a:blip r:embed="rId2"/>
          <a:stretch>
            <a:fillRect/>
          </a:stretch>
        </p:blipFill>
        <p:spPr>
          <a:xfrm>
            <a:off x="1714480" y="214290"/>
            <a:ext cx="5214973" cy="6429420"/>
          </a:xfrm>
        </p:spPr>
      </p:pic>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an0004.jpg"/>
          <p:cNvPicPr>
            <a:picLocks noGrp="1" noChangeAspect="1"/>
          </p:cNvPicPr>
          <p:nvPr>
            <p:ph idx="1"/>
          </p:nvPr>
        </p:nvPicPr>
        <p:blipFill>
          <a:blip r:embed="rId2"/>
          <a:stretch>
            <a:fillRect/>
          </a:stretch>
        </p:blipFill>
        <p:spPr>
          <a:xfrm>
            <a:off x="1928794" y="214290"/>
            <a:ext cx="5143535" cy="6357982"/>
          </a:xfrm>
        </p:spPr>
      </p:pic>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80</Words>
  <Application>Microsoft Office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www.MINEPORTAL.in</vt:lpstr>
      <vt:lpstr>Variety of Mine Plans and Sections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Variety of Mine Plans and Sections</dc:title>
  <dc:creator>Tarun Verma</dc:creator>
  <cp:lastModifiedBy>ranjan kumar</cp:lastModifiedBy>
  <cp:revision>26</cp:revision>
  <dcterms:created xsi:type="dcterms:W3CDTF">2011-09-05T06:24:35Z</dcterms:created>
  <dcterms:modified xsi:type="dcterms:W3CDTF">2018-09-21T13:23:27Z</dcterms:modified>
</cp:coreProperties>
</file>