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D70F2-14D9-447B-BB4B-DE96C94D9E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FR"/>
          </a:p>
        </p:txBody>
      </p:sp>
      <p:sp>
        <p:nvSpPr>
          <p:cNvPr id="3" name="Subtitle 2">
            <a:extLst>
              <a:ext uri="{FF2B5EF4-FFF2-40B4-BE49-F238E27FC236}">
                <a16:creationId xmlns:a16="http://schemas.microsoft.com/office/drawing/2014/main" id="{312ADD71-FCDF-446A-AA74-E10D554191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4" name="Date Placeholder 3">
            <a:extLst>
              <a:ext uri="{FF2B5EF4-FFF2-40B4-BE49-F238E27FC236}">
                <a16:creationId xmlns:a16="http://schemas.microsoft.com/office/drawing/2014/main" id="{A1641148-C67D-4D25-9A10-9AFEFE9074F3}"/>
              </a:ext>
            </a:extLst>
          </p:cNvPr>
          <p:cNvSpPr>
            <a:spLocks noGrp="1"/>
          </p:cNvSpPr>
          <p:nvPr>
            <p:ph type="dt" sz="half" idx="10"/>
          </p:nvPr>
        </p:nvSpPr>
        <p:spPr/>
        <p:txBody>
          <a:bodyPr/>
          <a:lstStyle/>
          <a:p>
            <a:fld id="{87DC1157-F481-4740-B2BB-F54BA293F739}" type="datetimeFigureOut">
              <a:rPr lang="fr-FR" smtClean="0"/>
              <a:t>02/10/2021</a:t>
            </a:fld>
            <a:endParaRPr lang="fr-FR"/>
          </a:p>
        </p:txBody>
      </p:sp>
      <p:sp>
        <p:nvSpPr>
          <p:cNvPr id="5" name="Footer Placeholder 4">
            <a:extLst>
              <a:ext uri="{FF2B5EF4-FFF2-40B4-BE49-F238E27FC236}">
                <a16:creationId xmlns:a16="http://schemas.microsoft.com/office/drawing/2014/main" id="{99812384-FD80-4F71-B3EE-A4AB1648B960}"/>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D4267E1D-3627-409D-8F6C-C223BC404A3F}"/>
              </a:ext>
            </a:extLst>
          </p:cNvPr>
          <p:cNvSpPr>
            <a:spLocks noGrp="1"/>
          </p:cNvSpPr>
          <p:nvPr>
            <p:ph type="sldNum" sz="quarter" idx="12"/>
          </p:nvPr>
        </p:nvSpPr>
        <p:spPr/>
        <p:txBody>
          <a:bodyPr/>
          <a:lstStyle/>
          <a:p>
            <a:fld id="{2CD2F22F-688F-4A07-BE38-0ABDDF9500A0}" type="slidenum">
              <a:rPr lang="fr-FR" smtClean="0"/>
              <a:t>‹#›</a:t>
            </a:fld>
            <a:endParaRPr lang="fr-FR"/>
          </a:p>
        </p:txBody>
      </p:sp>
    </p:spTree>
    <p:extLst>
      <p:ext uri="{BB962C8B-B14F-4D97-AF65-F5344CB8AC3E}">
        <p14:creationId xmlns:p14="http://schemas.microsoft.com/office/powerpoint/2010/main" val="3548912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7999A-8E43-4A86-8280-9AE6ABB6838B}"/>
              </a:ext>
            </a:extLst>
          </p:cNvPr>
          <p:cNvSpPr>
            <a:spLocks noGrp="1"/>
          </p:cNvSpPr>
          <p:nvPr>
            <p:ph type="title"/>
          </p:nvPr>
        </p:nvSpPr>
        <p:spPr/>
        <p:txBody>
          <a:bodyPr/>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A851F42C-51C8-4E6B-B98E-FCF2522E29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86CC6234-4AE0-49DD-8BA4-2945846D18B9}"/>
              </a:ext>
            </a:extLst>
          </p:cNvPr>
          <p:cNvSpPr>
            <a:spLocks noGrp="1"/>
          </p:cNvSpPr>
          <p:nvPr>
            <p:ph type="dt" sz="half" idx="10"/>
          </p:nvPr>
        </p:nvSpPr>
        <p:spPr/>
        <p:txBody>
          <a:bodyPr/>
          <a:lstStyle/>
          <a:p>
            <a:fld id="{87DC1157-F481-4740-B2BB-F54BA293F739}" type="datetimeFigureOut">
              <a:rPr lang="fr-FR" smtClean="0"/>
              <a:t>02/10/2021</a:t>
            </a:fld>
            <a:endParaRPr lang="fr-FR"/>
          </a:p>
        </p:txBody>
      </p:sp>
      <p:sp>
        <p:nvSpPr>
          <p:cNvPr id="5" name="Footer Placeholder 4">
            <a:extLst>
              <a:ext uri="{FF2B5EF4-FFF2-40B4-BE49-F238E27FC236}">
                <a16:creationId xmlns:a16="http://schemas.microsoft.com/office/drawing/2014/main" id="{1ECD2AD8-9CDA-4747-A91D-9AA5EF151019}"/>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4AE36375-B303-441C-9231-87C5FFA79EC2}"/>
              </a:ext>
            </a:extLst>
          </p:cNvPr>
          <p:cNvSpPr>
            <a:spLocks noGrp="1"/>
          </p:cNvSpPr>
          <p:nvPr>
            <p:ph type="sldNum" sz="quarter" idx="12"/>
          </p:nvPr>
        </p:nvSpPr>
        <p:spPr/>
        <p:txBody>
          <a:bodyPr/>
          <a:lstStyle/>
          <a:p>
            <a:fld id="{2CD2F22F-688F-4A07-BE38-0ABDDF9500A0}" type="slidenum">
              <a:rPr lang="fr-FR" smtClean="0"/>
              <a:t>‹#›</a:t>
            </a:fld>
            <a:endParaRPr lang="fr-FR"/>
          </a:p>
        </p:txBody>
      </p:sp>
    </p:spTree>
    <p:extLst>
      <p:ext uri="{BB962C8B-B14F-4D97-AF65-F5344CB8AC3E}">
        <p14:creationId xmlns:p14="http://schemas.microsoft.com/office/powerpoint/2010/main" val="2162928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AE95FC-1F49-4F01-B250-91E6CC1740B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9B9251F0-3FA5-4614-9845-2113B9D77E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614E9BDF-DA98-4EFF-A271-C48590D8CAEE}"/>
              </a:ext>
            </a:extLst>
          </p:cNvPr>
          <p:cNvSpPr>
            <a:spLocks noGrp="1"/>
          </p:cNvSpPr>
          <p:nvPr>
            <p:ph type="dt" sz="half" idx="10"/>
          </p:nvPr>
        </p:nvSpPr>
        <p:spPr/>
        <p:txBody>
          <a:bodyPr/>
          <a:lstStyle/>
          <a:p>
            <a:fld id="{87DC1157-F481-4740-B2BB-F54BA293F739}" type="datetimeFigureOut">
              <a:rPr lang="fr-FR" smtClean="0"/>
              <a:t>02/10/2021</a:t>
            </a:fld>
            <a:endParaRPr lang="fr-FR"/>
          </a:p>
        </p:txBody>
      </p:sp>
      <p:sp>
        <p:nvSpPr>
          <p:cNvPr id="5" name="Footer Placeholder 4">
            <a:extLst>
              <a:ext uri="{FF2B5EF4-FFF2-40B4-BE49-F238E27FC236}">
                <a16:creationId xmlns:a16="http://schemas.microsoft.com/office/drawing/2014/main" id="{6018256C-1DA5-41B9-8787-42BE172BC6DB}"/>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27666CE1-EFA5-49CF-B03E-798294447116}"/>
              </a:ext>
            </a:extLst>
          </p:cNvPr>
          <p:cNvSpPr>
            <a:spLocks noGrp="1"/>
          </p:cNvSpPr>
          <p:nvPr>
            <p:ph type="sldNum" sz="quarter" idx="12"/>
          </p:nvPr>
        </p:nvSpPr>
        <p:spPr/>
        <p:txBody>
          <a:bodyPr/>
          <a:lstStyle/>
          <a:p>
            <a:fld id="{2CD2F22F-688F-4A07-BE38-0ABDDF9500A0}" type="slidenum">
              <a:rPr lang="fr-FR" smtClean="0"/>
              <a:t>‹#›</a:t>
            </a:fld>
            <a:endParaRPr lang="fr-FR"/>
          </a:p>
        </p:txBody>
      </p:sp>
    </p:spTree>
    <p:extLst>
      <p:ext uri="{BB962C8B-B14F-4D97-AF65-F5344CB8AC3E}">
        <p14:creationId xmlns:p14="http://schemas.microsoft.com/office/powerpoint/2010/main" val="1962705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2ACB1-1CA6-41BD-8ED8-73CE86667C94}"/>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5FB8287B-9247-49D0-8F47-0615360C7A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EECA1964-A201-41B5-8AD6-2E65043E8EF8}"/>
              </a:ext>
            </a:extLst>
          </p:cNvPr>
          <p:cNvSpPr>
            <a:spLocks noGrp="1"/>
          </p:cNvSpPr>
          <p:nvPr>
            <p:ph type="dt" sz="half" idx="10"/>
          </p:nvPr>
        </p:nvSpPr>
        <p:spPr/>
        <p:txBody>
          <a:bodyPr/>
          <a:lstStyle/>
          <a:p>
            <a:fld id="{87DC1157-F481-4740-B2BB-F54BA293F739}" type="datetimeFigureOut">
              <a:rPr lang="fr-FR" smtClean="0"/>
              <a:t>02/10/2021</a:t>
            </a:fld>
            <a:endParaRPr lang="fr-FR"/>
          </a:p>
        </p:txBody>
      </p:sp>
      <p:sp>
        <p:nvSpPr>
          <p:cNvPr id="5" name="Footer Placeholder 4">
            <a:extLst>
              <a:ext uri="{FF2B5EF4-FFF2-40B4-BE49-F238E27FC236}">
                <a16:creationId xmlns:a16="http://schemas.microsoft.com/office/drawing/2014/main" id="{ED50C11B-89F4-4DD9-BC71-C8D4B2C57228}"/>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DAF81A28-6F65-4CBF-8ABA-013C3140541E}"/>
              </a:ext>
            </a:extLst>
          </p:cNvPr>
          <p:cNvSpPr>
            <a:spLocks noGrp="1"/>
          </p:cNvSpPr>
          <p:nvPr>
            <p:ph type="sldNum" sz="quarter" idx="12"/>
          </p:nvPr>
        </p:nvSpPr>
        <p:spPr/>
        <p:txBody>
          <a:bodyPr/>
          <a:lstStyle/>
          <a:p>
            <a:fld id="{2CD2F22F-688F-4A07-BE38-0ABDDF9500A0}" type="slidenum">
              <a:rPr lang="fr-FR" smtClean="0"/>
              <a:t>‹#›</a:t>
            </a:fld>
            <a:endParaRPr lang="fr-FR"/>
          </a:p>
        </p:txBody>
      </p:sp>
    </p:spTree>
    <p:extLst>
      <p:ext uri="{BB962C8B-B14F-4D97-AF65-F5344CB8AC3E}">
        <p14:creationId xmlns:p14="http://schemas.microsoft.com/office/powerpoint/2010/main" val="2446790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D847A-CC91-4EC0-A5AB-62636523C1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FR"/>
          </a:p>
        </p:txBody>
      </p:sp>
      <p:sp>
        <p:nvSpPr>
          <p:cNvPr id="3" name="Text Placeholder 2">
            <a:extLst>
              <a:ext uri="{FF2B5EF4-FFF2-40B4-BE49-F238E27FC236}">
                <a16:creationId xmlns:a16="http://schemas.microsoft.com/office/drawing/2014/main" id="{4143219F-CFE7-4345-A145-031E33BEAD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E78AEC-7CFF-462D-A2AD-3DA179C9A4A9}"/>
              </a:ext>
            </a:extLst>
          </p:cNvPr>
          <p:cNvSpPr>
            <a:spLocks noGrp="1"/>
          </p:cNvSpPr>
          <p:nvPr>
            <p:ph type="dt" sz="half" idx="10"/>
          </p:nvPr>
        </p:nvSpPr>
        <p:spPr/>
        <p:txBody>
          <a:bodyPr/>
          <a:lstStyle/>
          <a:p>
            <a:fld id="{87DC1157-F481-4740-B2BB-F54BA293F739}" type="datetimeFigureOut">
              <a:rPr lang="fr-FR" smtClean="0"/>
              <a:t>02/10/2021</a:t>
            </a:fld>
            <a:endParaRPr lang="fr-FR"/>
          </a:p>
        </p:txBody>
      </p:sp>
      <p:sp>
        <p:nvSpPr>
          <p:cNvPr id="5" name="Footer Placeholder 4">
            <a:extLst>
              <a:ext uri="{FF2B5EF4-FFF2-40B4-BE49-F238E27FC236}">
                <a16:creationId xmlns:a16="http://schemas.microsoft.com/office/drawing/2014/main" id="{37826CC8-37DA-43A2-B643-1DA02D9F9D32}"/>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46C0D613-53B7-4E1E-A967-6A627CBA84FA}"/>
              </a:ext>
            </a:extLst>
          </p:cNvPr>
          <p:cNvSpPr>
            <a:spLocks noGrp="1"/>
          </p:cNvSpPr>
          <p:nvPr>
            <p:ph type="sldNum" sz="quarter" idx="12"/>
          </p:nvPr>
        </p:nvSpPr>
        <p:spPr/>
        <p:txBody>
          <a:bodyPr/>
          <a:lstStyle/>
          <a:p>
            <a:fld id="{2CD2F22F-688F-4A07-BE38-0ABDDF9500A0}" type="slidenum">
              <a:rPr lang="fr-FR" smtClean="0"/>
              <a:t>‹#›</a:t>
            </a:fld>
            <a:endParaRPr lang="fr-FR"/>
          </a:p>
        </p:txBody>
      </p:sp>
    </p:spTree>
    <p:extLst>
      <p:ext uri="{BB962C8B-B14F-4D97-AF65-F5344CB8AC3E}">
        <p14:creationId xmlns:p14="http://schemas.microsoft.com/office/powerpoint/2010/main" val="2563293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DAEAE-94DE-4D13-A17C-0E9881D4DBFF}"/>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0DAC59B1-3F56-4087-BA06-40480F2CE7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a:extLst>
              <a:ext uri="{FF2B5EF4-FFF2-40B4-BE49-F238E27FC236}">
                <a16:creationId xmlns:a16="http://schemas.microsoft.com/office/drawing/2014/main" id="{EBB87951-35EE-413B-969C-5AABAF3FB8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a:extLst>
              <a:ext uri="{FF2B5EF4-FFF2-40B4-BE49-F238E27FC236}">
                <a16:creationId xmlns:a16="http://schemas.microsoft.com/office/drawing/2014/main" id="{7D7F8105-FD5D-4E81-8443-F8AEDEF4F46C}"/>
              </a:ext>
            </a:extLst>
          </p:cNvPr>
          <p:cNvSpPr>
            <a:spLocks noGrp="1"/>
          </p:cNvSpPr>
          <p:nvPr>
            <p:ph type="dt" sz="half" idx="10"/>
          </p:nvPr>
        </p:nvSpPr>
        <p:spPr/>
        <p:txBody>
          <a:bodyPr/>
          <a:lstStyle/>
          <a:p>
            <a:fld id="{87DC1157-F481-4740-B2BB-F54BA293F739}" type="datetimeFigureOut">
              <a:rPr lang="fr-FR" smtClean="0"/>
              <a:t>02/10/2021</a:t>
            </a:fld>
            <a:endParaRPr lang="fr-FR"/>
          </a:p>
        </p:txBody>
      </p:sp>
      <p:sp>
        <p:nvSpPr>
          <p:cNvPr id="6" name="Footer Placeholder 5">
            <a:extLst>
              <a:ext uri="{FF2B5EF4-FFF2-40B4-BE49-F238E27FC236}">
                <a16:creationId xmlns:a16="http://schemas.microsoft.com/office/drawing/2014/main" id="{D9863B07-EF87-4065-9D83-795B681B10C6}"/>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EBB9FCA3-28BA-44FD-ADDE-C2306E43FC04}"/>
              </a:ext>
            </a:extLst>
          </p:cNvPr>
          <p:cNvSpPr>
            <a:spLocks noGrp="1"/>
          </p:cNvSpPr>
          <p:nvPr>
            <p:ph type="sldNum" sz="quarter" idx="12"/>
          </p:nvPr>
        </p:nvSpPr>
        <p:spPr/>
        <p:txBody>
          <a:bodyPr/>
          <a:lstStyle/>
          <a:p>
            <a:fld id="{2CD2F22F-688F-4A07-BE38-0ABDDF9500A0}" type="slidenum">
              <a:rPr lang="fr-FR" smtClean="0"/>
              <a:t>‹#›</a:t>
            </a:fld>
            <a:endParaRPr lang="fr-FR"/>
          </a:p>
        </p:txBody>
      </p:sp>
    </p:spTree>
    <p:extLst>
      <p:ext uri="{BB962C8B-B14F-4D97-AF65-F5344CB8AC3E}">
        <p14:creationId xmlns:p14="http://schemas.microsoft.com/office/powerpoint/2010/main" val="354456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DB2BD-2C25-4A36-9F18-750E85553DB7}"/>
              </a:ext>
            </a:extLst>
          </p:cNvPr>
          <p:cNvSpPr>
            <a:spLocks noGrp="1"/>
          </p:cNvSpPr>
          <p:nvPr>
            <p:ph type="title"/>
          </p:nvPr>
        </p:nvSpPr>
        <p:spPr>
          <a:xfrm>
            <a:off x="839788" y="365125"/>
            <a:ext cx="10515600" cy="1325563"/>
          </a:xfrm>
        </p:spPr>
        <p:txBody>
          <a:bodyPr/>
          <a:lstStyle/>
          <a:p>
            <a:r>
              <a:rPr lang="en-US"/>
              <a:t>Click to edit Master title style</a:t>
            </a:r>
            <a:endParaRPr lang="fr-FR"/>
          </a:p>
        </p:txBody>
      </p:sp>
      <p:sp>
        <p:nvSpPr>
          <p:cNvPr id="3" name="Text Placeholder 2">
            <a:extLst>
              <a:ext uri="{FF2B5EF4-FFF2-40B4-BE49-F238E27FC236}">
                <a16:creationId xmlns:a16="http://schemas.microsoft.com/office/drawing/2014/main" id="{EF85E905-5A1F-4BE6-8C4E-02DE6150A8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4994C3-C763-46BD-94B9-E167752E28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a:extLst>
              <a:ext uri="{FF2B5EF4-FFF2-40B4-BE49-F238E27FC236}">
                <a16:creationId xmlns:a16="http://schemas.microsoft.com/office/drawing/2014/main" id="{23A7BC97-DB9C-4844-BBED-486EEDD75F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9A0711-F0D0-4EE2-ADF6-3A348FC34C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a:extLst>
              <a:ext uri="{FF2B5EF4-FFF2-40B4-BE49-F238E27FC236}">
                <a16:creationId xmlns:a16="http://schemas.microsoft.com/office/drawing/2014/main" id="{A35D38D5-2A5B-4B57-8E66-AD717BCCAB84}"/>
              </a:ext>
            </a:extLst>
          </p:cNvPr>
          <p:cNvSpPr>
            <a:spLocks noGrp="1"/>
          </p:cNvSpPr>
          <p:nvPr>
            <p:ph type="dt" sz="half" idx="10"/>
          </p:nvPr>
        </p:nvSpPr>
        <p:spPr/>
        <p:txBody>
          <a:bodyPr/>
          <a:lstStyle/>
          <a:p>
            <a:fld id="{87DC1157-F481-4740-B2BB-F54BA293F739}" type="datetimeFigureOut">
              <a:rPr lang="fr-FR" smtClean="0"/>
              <a:t>02/10/2021</a:t>
            </a:fld>
            <a:endParaRPr lang="fr-FR"/>
          </a:p>
        </p:txBody>
      </p:sp>
      <p:sp>
        <p:nvSpPr>
          <p:cNvPr id="8" name="Footer Placeholder 7">
            <a:extLst>
              <a:ext uri="{FF2B5EF4-FFF2-40B4-BE49-F238E27FC236}">
                <a16:creationId xmlns:a16="http://schemas.microsoft.com/office/drawing/2014/main" id="{F1D7FC1A-8BF7-4986-9DD9-BC67CF275700}"/>
              </a:ext>
            </a:extLst>
          </p:cNvPr>
          <p:cNvSpPr>
            <a:spLocks noGrp="1"/>
          </p:cNvSpPr>
          <p:nvPr>
            <p:ph type="ftr" sz="quarter" idx="11"/>
          </p:nvPr>
        </p:nvSpPr>
        <p:spPr/>
        <p:txBody>
          <a:bodyPr/>
          <a:lstStyle/>
          <a:p>
            <a:endParaRPr lang="fr-FR"/>
          </a:p>
        </p:txBody>
      </p:sp>
      <p:sp>
        <p:nvSpPr>
          <p:cNvPr id="9" name="Slide Number Placeholder 8">
            <a:extLst>
              <a:ext uri="{FF2B5EF4-FFF2-40B4-BE49-F238E27FC236}">
                <a16:creationId xmlns:a16="http://schemas.microsoft.com/office/drawing/2014/main" id="{6D3383E2-CA77-4968-BFD3-A0D47ADB631B}"/>
              </a:ext>
            </a:extLst>
          </p:cNvPr>
          <p:cNvSpPr>
            <a:spLocks noGrp="1"/>
          </p:cNvSpPr>
          <p:nvPr>
            <p:ph type="sldNum" sz="quarter" idx="12"/>
          </p:nvPr>
        </p:nvSpPr>
        <p:spPr/>
        <p:txBody>
          <a:bodyPr/>
          <a:lstStyle/>
          <a:p>
            <a:fld id="{2CD2F22F-688F-4A07-BE38-0ABDDF9500A0}" type="slidenum">
              <a:rPr lang="fr-FR" smtClean="0"/>
              <a:t>‹#›</a:t>
            </a:fld>
            <a:endParaRPr lang="fr-FR"/>
          </a:p>
        </p:txBody>
      </p:sp>
    </p:spTree>
    <p:extLst>
      <p:ext uri="{BB962C8B-B14F-4D97-AF65-F5344CB8AC3E}">
        <p14:creationId xmlns:p14="http://schemas.microsoft.com/office/powerpoint/2010/main" val="2648594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DE542-94B0-4691-A622-F56D7EC784AD}"/>
              </a:ext>
            </a:extLst>
          </p:cNvPr>
          <p:cNvSpPr>
            <a:spLocks noGrp="1"/>
          </p:cNvSpPr>
          <p:nvPr>
            <p:ph type="title"/>
          </p:nvPr>
        </p:nvSpPr>
        <p:spPr/>
        <p:txBody>
          <a:bodyPr/>
          <a:lstStyle/>
          <a:p>
            <a:r>
              <a:rPr lang="en-US"/>
              <a:t>Click to edit Master title style</a:t>
            </a:r>
            <a:endParaRPr lang="fr-FR"/>
          </a:p>
        </p:txBody>
      </p:sp>
      <p:sp>
        <p:nvSpPr>
          <p:cNvPr id="3" name="Date Placeholder 2">
            <a:extLst>
              <a:ext uri="{FF2B5EF4-FFF2-40B4-BE49-F238E27FC236}">
                <a16:creationId xmlns:a16="http://schemas.microsoft.com/office/drawing/2014/main" id="{8B1B2312-4175-444A-85D6-A4E722B165EF}"/>
              </a:ext>
            </a:extLst>
          </p:cNvPr>
          <p:cNvSpPr>
            <a:spLocks noGrp="1"/>
          </p:cNvSpPr>
          <p:nvPr>
            <p:ph type="dt" sz="half" idx="10"/>
          </p:nvPr>
        </p:nvSpPr>
        <p:spPr/>
        <p:txBody>
          <a:bodyPr/>
          <a:lstStyle/>
          <a:p>
            <a:fld id="{87DC1157-F481-4740-B2BB-F54BA293F739}" type="datetimeFigureOut">
              <a:rPr lang="fr-FR" smtClean="0"/>
              <a:t>02/10/2021</a:t>
            </a:fld>
            <a:endParaRPr lang="fr-FR"/>
          </a:p>
        </p:txBody>
      </p:sp>
      <p:sp>
        <p:nvSpPr>
          <p:cNvPr id="4" name="Footer Placeholder 3">
            <a:extLst>
              <a:ext uri="{FF2B5EF4-FFF2-40B4-BE49-F238E27FC236}">
                <a16:creationId xmlns:a16="http://schemas.microsoft.com/office/drawing/2014/main" id="{18E37A86-868D-408C-921F-EB43B47744BE}"/>
              </a:ext>
            </a:extLst>
          </p:cNvPr>
          <p:cNvSpPr>
            <a:spLocks noGrp="1"/>
          </p:cNvSpPr>
          <p:nvPr>
            <p:ph type="ftr" sz="quarter" idx="11"/>
          </p:nvPr>
        </p:nvSpPr>
        <p:spPr/>
        <p:txBody>
          <a:bodyPr/>
          <a:lstStyle/>
          <a:p>
            <a:endParaRPr lang="fr-FR"/>
          </a:p>
        </p:txBody>
      </p:sp>
      <p:sp>
        <p:nvSpPr>
          <p:cNvPr id="5" name="Slide Number Placeholder 4">
            <a:extLst>
              <a:ext uri="{FF2B5EF4-FFF2-40B4-BE49-F238E27FC236}">
                <a16:creationId xmlns:a16="http://schemas.microsoft.com/office/drawing/2014/main" id="{E3B51DEE-C407-4AA1-BFE1-467CB19BA376}"/>
              </a:ext>
            </a:extLst>
          </p:cNvPr>
          <p:cNvSpPr>
            <a:spLocks noGrp="1"/>
          </p:cNvSpPr>
          <p:nvPr>
            <p:ph type="sldNum" sz="quarter" idx="12"/>
          </p:nvPr>
        </p:nvSpPr>
        <p:spPr/>
        <p:txBody>
          <a:bodyPr/>
          <a:lstStyle/>
          <a:p>
            <a:fld id="{2CD2F22F-688F-4A07-BE38-0ABDDF9500A0}" type="slidenum">
              <a:rPr lang="fr-FR" smtClean="0"/>
              <a:t>‹#›</a:t>
            </a:fld>
            <a:endParaRPr lang="fr-FR"/>
          </a:p>
        </p:txBody>
      </p:sp>
    </p:spTree>
    <p:extLst>
      <p:ext uri="{BB962C8B-B14F-4D97-AF65-F5344CB8AC3E}">
        <p14:creationId xmlns:p14="http://schemas.microsoft.com/office/powerpoint/2010/main" val="864674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E8D371-2744-4DBB-BD13-A026DD743420}"/>
              </a:ext>
            </a:extLst>
          </p:cNvPr>
          <p:cNvSpPr>
            <a:spLocks noGrp="1"/>
          </p:cNvSpPr>
          <p:nvPr>
            <p:ph type="dt" sz="half" idx="10"/>
          </p:nvPr>
        </p:nvSpPr>
        <p:spPr/>
        <p:txBody>
          <a:bodyPr/>
          <a:lstStyle/>
          <a:p>
            <a:fld id="{87DC1157-F481-4740-B2BB-F54BA293F739}" type="datetimeFigureOut">
              <a:rPr lang="fr-FR" smtClean="0"/>
              <a:t>02/10/2021</a:t>
            </a:fld>
            <a:endParaRPr lang="fr-FR"/>
          </a:p>
        </p:txBody>
      </p:sp>
      <p:sp>
        <p:nvSpPr>
          <p:cNvPr id="3" name="Footer Placeholder 2">
            <a:extLst>
              <a:ext uri="{FF2B5EF4-FFF2-40B4-BE49-F238E27FC236}">
                <a16:creationId xmlns:a16="http://schemas.microsoft.com/office/drawing/2014/main" id="{7A5C4036-3FF6-47AF-BC46-676C88689AED}"/>
              </a:ext>
            </a:extLst>
          </p:cNvPr>
          <p:cNvSpPr>
            <a:spLocks noGrp="1"/>
          </p:cNvSpPr>
          <p:nvPr>
            <p:ph type="ftr" sz="quarter" idx="11"/>
          </p:nvPr>
        </p:nvSpPr>
        <p:spPr/>
        <p:txBody>
          <a:bodyPr/>
          <a:lstStyle/>
          <a:p>
            <a:endParaRPr lang="fr-FR"/>
          </a:p>
        </p:txBody>
      </p:sp>
      <p:sp>
        <p:nvSpPr>
          <p:cNvPr id="4" name="Slide Number Placeholder 3">
            <a:extLst>
              <a:ext uri="{FF2B5EF4-FFF2-40B4-BE49-F238E27FC236}">
                <a16:creationId xmlns:a16="http://schemas.microsoft.com/office/drawing/2014/main" id="{2979A348-7D8F-4DC3-A270-92705F90A952}"/>
              </a:ext>
            </a:extLst>
          </p:cNvPr>
          <p:cNvSpPr>
            <a:spLocks noGrp="1"/>
          </p:cNvSpPr>
          <p:nvPr>
            <p:ph type="sldNum" sz="quarter" idx="12"/>
          </p:nvPr>
        </p:nvSpPr>
        <p:spPr/>
        <p:txBody>
          <a:bodyPr/>
          <a:lstStyle/>
          <a:p>
            <a:fld id="{2CD2F22F-688F-4A07-BE38-0ABDDF9500A0}" type="slidenum">
              <a:rPr lang="fr-FR" smtClean="0"/>
              <a:t>‹#›</a:t>
            </a:fld>
            <a:endParaRPr lang="fr-FR"/>
          </a:p>
        </p:txBody>
      </p:sp>
    </p:spTree>
    <p:extLst>
      <p:ext uri="{BB962C8B-B14F-4D97-AF65-F5344CB8AC3E}">
        <p14:creationId xmlns:p14="http://schemas.microsoft.com/office/powerpoint/2010/main" val="4028782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8447B-1C7C-48D7-BD21-D249B4CF11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Content Placeholder 2">
            <a:extLst>
              <a:ext uri="{FF2B5EF4-FFF2-40B4-BE49-F238E27FC236}">
                <a16:creationId xmlns:a16="http://schemas.microsoft.com/office/drawing/2014/main" id="{FE298A89-ECFA-43C0-A414-B17EFF162E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a:extLst>
              <a:ext uri="{FF2B5EF4-FFF2-40B4-BE49-F238E27FC236}">
                <a16:creationId xmlns:a16="http://schemas.microsoft.com/office/drawing/2014/main" id="{460A0218-1024-4448-84A4-8A1972FB2A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67F346-6A80-4FB5-8DAB-9656CB2D984B}"/>
              </a:ext>
            </a:extLst>
          </p:cNvPr>
          <p:cNvSpPr>
            <a:spLocks noGrp="1"/>
          </p:cNvSpPr>
          <p:nvPr>
            <p:ph type="dt" sz="half" idx="10"/>
          </p:nvPr>
        </p:nvSpPr>
        <p:spPr/>
        <p:txBody>
          <a:bodyPr/>
          <a:lstStyle/>
          <a:p>
            <a:fld id="{87DC1157-F481-4740-B2BB-F54BA293F739}" type="datetimeFigureOut">
              <a:rPr lang="fr-FR" smtClean="0"/>
              <a:t>02/10/2021</a:t>
            </a:fld>
            <a:endParaRPr lang="fr-FR"/>
          </a:p>
        </p:txBody>
      </p:sp>
      <p:sp>
        <p:nvSpPr>
          <p:cNvPr id="6" name="Footer Placeholder 5">
            <a:extLst>
              <a:ext uri="{FF2B5EF4-FFF2-40B4-BE49-F238E27FC236}">
                <a16:creationId xmlns:a16="http://schemas.microsoft.com/office/drawing/2014/main" id="{01874A19-E53B-4A79-9863-CF62A267A51D}"/>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9C154EF6-C125-4489-BD9F-1141A585A2FF}"/>
              </a:ext>
            </a:extLst>
          </p:cNvPr>
          <p:cNvSpPr>
            <a:spLocks noGrp="1"/>
          </p:cNvSpPr>
          <p:nvPr>
            <p:ph type="sldNum" sz="quarter" idx="12"/>
          </p:nvPr>
        </p:nvSpPr>
        <p:spPr/>
        <p:txBody>
          <a:bodyPr/>
          <a:lstStyle/>
          <a:p>
            <a:fld id="{2CD2F22F-688F-4A07-BE38-0ABDDF9500A0}" type="slidenum">
              <a:rPr lang="fr-FR" smtClean="0"/>
              <a:t>‹#›</a:t>
            </a:fld>
            <a:endParaRPr lang="fr-FR"/>
          </a:p>
        </p:txBody>
      </p:sp>
    </p:spTree>
    <p:extLst>
      <p:ext uri="{BB962C8B-B14F-4D97-AF65-F5344CB8AC3E}">
        <p14:creationId xmlns:p14="http://schemas.microsoft.com/office/powerpoint/2010/main" val="1165186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07A78-8783-4308-B1D5-CC36743957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Picture Placeholder 2">
            <a:extLst>
              <a:ext uri="{FF2B5EF4-FFF2-40B4-BE49-F238E27FC236}">
                <a16:creationId xmlns:a16="http://schemas.microsoft.com/office/drawing/2014/main" id="{B61F2BFC-46DC-453B-9748-A008474CB7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a:extLst>
              <a:ext uri="{FF2B5EF4-FFF2-40B4-BE49-F238E27FC236}">
                <a16:creationId xmlns:a16="http://schemas.microsoft.com/office/drawing/2014/main" id="{B3B4FD45-0E74-494C-BBDC-09603EFB7E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4263B1-E606-48D3-975D-EFA5F64CF6C5}"/>
              </a:ext>
            </a:extLst>
          </p:cNvPr>
          <p:cNvSpPr>
            <a:spLocks noGrp="1"/>
          </p:cNvSpPr>
          <p:nvPr>
            <p:ph type="dt" sz="half" idx="10"/>
          </p:nvPr>
        </p:nvSpPr>
        <p:spPr/>
        <p:txBody>
          <a:bodyPr/>
          <a:lstStyle/>
          <a:p>
            <a:fld id="{87DC1157-F481-4740-B2BB-F54BA293F739}" type="datetimeFigureOut">
              <a:rPr lang="fr-FR" smtClean="0"/>
              <a:t>02/10/2021</a:t>
            </a:fld>
            <a:endParaRPr lang="fr-FR"/>
          </a:p>
        </p:txBody>
      </p:sp>
      <p:sp>
        <p:nvSpPr>
          <p:cNvPr id="6" name="Footer Placeholder 5">
            <a:extLst>
              <a:ext uri="{FF2B5EF4-FFF2-40B4-BE49-F238E27FC236}">
                <a16:creationId xmlns:a16="http://schemas.microsoft.com/office/drawing/2014/main" id="{29012766-EE3A-4995-9D03-3220F5E928AA}"/>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994BBED9-D234-4719-B76E-E5B11E790149}"/>
              </a:ext>
            </a:extLst>
          </p:cNvPr>
          <p:cNvSpPr>
            <a:spLocks noGrp="1"/>
          </p:cNvSpPr>
          <p:nvPr>
            <p:ph type="sldNum" sz="quarter" idx="12"/>
          </p:nvPr>
        </p:nvSpPr>
        <p:spPr/>
        <p:txBody>
          <a:bodyPr/>
          <a:lstStyle/>
          <a:p>
            <a:fld id="{2CD2F22F-688F-4A07-BE38-0ABDDF9500A0}" type="slidenum">
              <a:rPr lang="fr-FR" smtClean="0"/>
              <a:t>‹#›</a:t>
            </a:fld>
            <a:endParaRPr lang="fr-FR"/>
          </a:p>
        </p:txBody>
      </p:sp>
    </p:spTree>
    <p:extLst>
      <p:ext uri="{BB962C8B-B14F-4D97-AF65-F5344CB8AC3E}">
        <p14:creationId xmlns:p14="http://schemas.microsoft.com/office/powerpoint/2010/main" val="780346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A4F7CB-E532-4E5A-8098-E01B25879D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FR"/>
          </a:p>
        </p:txBody>
      </p:sp>
      <p:sp>
        <p:nvSpPr>
          <p:cNvPr id="3" name="Text Placeholder 2">
            <a:extLst>
              <a:ext uri="{FF2B5EF4-FFF2-40B4-BE49-F238E27FC236}">
                <a16:creationId xmlns:a16="http://schemas.microsoft.com/office/drawing/2014/main" id="{A0F20202-236F-4BC1-B085-59E3D3E153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0DFD9B70-4BDE-4701-B2C8-93008E88DD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DC1157-F481-4740-B2BB-F54BA293F739}" type="datetimeFigureOut">
              <a:rPr lang="fr-FR" smtClean="0"/>
              <a:t>02/10/2021</a:t>
            </a:fld>
            <a:endParaRPr lang="fr-FR"/>
          </a:p>
        </p:txBody>
      </p:sp>
      <p:sp>
        <p:nvSpPr>
          <p:cNvPr id="5" name="Footer Placeholder 4">
            <a:extLst>
              <a:ext uri="{FF2B5EF4-FFF2-40B4-BE49-F238E27FC236}">
                <a16:creationId xmlns:a16="http://schemas.microsoft.com/office/drawing/2014/main" id="{C6D93693-A500-437F-A383-6316F9C0A7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a:extLst>
              <a:ext uri="{FF2B5EF4-FFF2-40B4-BE49-F238E27FC236}">
                <a16:creationId xmlns:a16="http://schemas.microsoft.com/office/drawing/2014/main" id="{A9CBA318-1282-4F51-A843-2E02A682DF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D2F22F-688F-4A07-BE38-0ABDDF9500A0}" type="slidenum">
              <a:rPr lang="fr-FR" smtClean="0"/>
              <a:t>‹#›</a:t>
            </a:fld>
            <a:endParaRPr lang="fr-FR"/>
          </a:p>
        </p:txBody>
      </p:sp>
    </p:spTree>
    <p:extLst>
      <p:ext uri="{BB962C8B-B14F-4D97-AF65-F5344CB8AC3E}">
        <p14:creationId xmlns:p14="http://schemas.microsoft.com/office/powerpoint/2010/main" val="21124815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Sailboat with solid fill">
            <a:extLst>
              <a:ext uri="{FF2B5EF4-FFF2-40B4-BE49-F238E27FC236}">
                <a16:creationId xmlns:a16="http://schemas.microsoft.com/office/drawing/2014/main" id="{49897007-F464-4526-96F5-922A890B65B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52309" y="3834483"/>
            <a:ext cx="538864" cy="538864"/>
          </a:xfrm>
          <a:prstGeom prst="rect">
            <a:avLst/>
          </a:prstGeom>
        </p:spPr>
      </p:pic>
      <p:pic>
        <p:nvPicPr>
          <p:cNvPr id="7" name="Graphic 6" descr="Tropical scene with solid fill">
            <a:extLst>
              <a:ext uri="{FF2B5EF4-FFF2-40B4-BE49-F238E27FC236}">
                <a16:creationId xmlns:a16="http://schemas.microsoft.com/office/drawing/2014/main" id="{FF6854F2-8A57-422F-B0DE-A2EDAAAF434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96000" y="3328674"/>
            <a:ext cx="460310" cy="460310"/>
          </a:xfrm>
          <a:prstGeom prst="rect">
            <a:avLst/>
          </a:prstGeom>
        </p:spPr>
      </p:pic>
      <p:sp>
        <p:nvSpPr>
          <p:cNvPr id="8" name="TextBox 7">
            <a:extLst>
              <a:ext uri="{FF2B5EF4-FFF2-40B4-BE49-F238E27FC236}">
                <a16:creationId xmlns:a16="http://schemas.microsoft.com/office/drawing/2014/main" id="{705CC6AB-CAB1-4DCC-AA42-0E466603B17E}"/>
              </a:ext>
            </a:extLst>
          </p:cNvPr>
          <p:cNvSpPr txBox="1"/>
          <p:nvPr/>
        </p:nvSpPr>
        <p:spPr>
          <a:xfrm>
            <a:off x="2609117" y="1017037"/>
            <a:ext cx="1545616" cy="369332"/>
          </a:xfrm>
          <a:prstGeom prst="rect">
            <a:avLst/>
          </a:prstGeom>
          <a:noFill/>
        </p:spPr>
        <p:txBody>
          <a:bodyPr wrap="none" rtlCol="0">
            <a:spAutoFit/>
          </a:bodyPr>
          <a:lstStyle/>
          <a:p>
            <a:r>
              <a:rPr lang="en-US" dirty="0"/>
              <a:t>Wake up: start</a:t>
            </a:r>
            <a:endParaRPr lang="fr-FR" dirty="0"/>
          </a:p>
        </p:txBody>
      </p:sp>
      <p:sp>
        <p:nvSpPr>
          <p:cNvPr id="9" name="TextBox 8">
            <a:extLst>
              <a:ext uri="{FF2B5EF4-FFF2-40B4-BE49-F238E27FC236}">
                <a16:creationId xmlns:a16="http://schemas.microsoft.com/office/drawing/2014/main" id="{62D20772-06BF-4FDF-BCC1-1A995C2700C6}"/>
              </a:ext>
            </a:extLst>
          </p:cNvPr>
          <p:cNvSpPr txBox="1"/>
          <p:nvPr/>
        </p:nvSpPr>
        <p:spPr>
          <a:xfrm>
            <a:off x="765110" y="1500292"/>
            <a:ext cx="10674221" cy="954107"/>
          </a:xfrm>
          <a:prstGeom prst="rect">
            <a:avLst/>
          </a:prstGeom>
          <a:noFill/>
        </p:spPr>
        <p:txBody>
          <a:bodyPr wrap="square" rtlCol="0">
            <a:spAutoFit/>
          </a:bodyPr>
          <a:lstStyle/>
          <a:p>
            <a:r>
              <a:rPr lang="en-US" sz="1400" u="sng" dirty="0"/>
              <a:t>-Game Start:</a:t>
            </a:r>
            <a:r>
              <a:rPr lang="en-US" sz="1400" dirty="0"/>
              <a:t> player starts in the water, immobile, relatively close to an island, and we don’t even need to explain anything, it’s self explanatory: you have to reach that island</a:t>
            </a:r>
            <a:br>
              <a:rPr lang="en-US" sz="1400" dirty="0"/>
            </a:br>
            <a:r>
              <a:rPr lang="en-US" sz="1400" u="sng" dirty="0"/>
              <a:t>-Tutorial: </a:t>
            </a:r>
            <a:r>
              <a:rPr lang="en-US" sz="1400" dirty="0"/>
              <a:t>this serves as a tutorial: figuring the controls and reaching the island</a:t>
            </a:r>
            <a:br>
              <a:rPr lang="en-US" sz="1400" dirty="0"/>
            </a:br>
            <a:r>
              <a:rPr lang="en-US" sz="1400" u="sng" dirty="0"/>
              <a:t>-Reaching the island: </a:t>
            </a:r>
            <a:r>
              <a:rPr lang="en-US" sz="1400" dirty="0"/>
              <a:t>upon reaching the island, you get a dialogue and are prompted to reach the next island…</a:t>
            </a:r>
            <a:endParaRPr lang="fr-FR" sz="1400" dirty="0"/>
          </a:p>
        </p:txBody>
      </p:sp>
      <p:sp>
        <p:nvSpPr>
          <p:cNvPr id="10" name="TextBox 9">
            <a:extLst>
              <a:ext uri="{FF2B5EF4-FFF2-40B4-BE49-F238E27FC236}">
                <a16:creationId xmlns:a16="http://schemas.microsoft.com/office/drawing/2014/main" id="{82980F85-E862-480A-BD3A-AFAAF627E1A1}"/>
              </a:ext>
            </a:extLst>
          </p:cNvPr>
          <p:cNvSpPr txBox="1"/>
          <p:nvPr/>
        </p:nvSpPr>
        <p:spPr>
          <a:xfrm>
            <a:off x="4397449" y="4292082"/>
            <a:ext cx="448584" cy="307777"/>
          </a:xfrm>
          <a:prstGeom prst="rect">
            <a:avLst/>
          </a:prstGeom>
          <a:noFill/>
        </p:spPr>
        <p:txBody>
          <a:bodyPr wrap="none" rtlCol="0">
            <a:spAutoFit/>
          </a:bodyPr>
          <a:lstStyle/>
          <a:p>
            <a:r>
              <a:rPr lang="en-US" sz="1400" dirty="0"/>
              <a:t>You</a:t>
            </a:r>
            <a:endParaRPr lang="fr-FR" sz="1400" dirty="0"/>
          </a:p>
        </p:txBody>
      </p:sp>
      <p:sp>
        <p:nvSpPr>
          <p:cNvPr id="11" name="TextBox 10">
            <a:extLst>
              <a:ext uri="{FF2B5EF4-FFF2-40B4-BE49-F238E27FC236}">
                <a16:creationId xmlns:a16="http://schemas.microsoft.com/office/drawing/2014/main" id="{B2326EA0-24BB-4B00-B891-1696BDDD66B6}"/>
              </a:ext>
            </a:extLst>
          </p:cNvPr>
          <p:cNvSpPr txBox="1"/>
          <p:nvPr/>
        </p:nvSpPr>
        <p:spPr>
          <a:xfrm>
            <a:off x="5994118" y="3793121"/>
            <a:ext cx="873967" cy="523220"/>
          </a:xfrm>
          <a:prstGeom prst="rect">
            <a:avLst/>
          </a:prstGeom>
          <a:noFill/>
        </p:spPr>
        <p:txBody>
          <a:bodyPr wrap="square" rtlCol="0">
            <a:spAutoFit/>
          </a:bodyPr>
          <a:lstStyle/>
          <a:p>
            <a:r>
              <a:rPr lang="en-US" sz="1400" dirty="0"/>
              <a:t>Island 0 (“Isl.0”)</a:t>
            </a:r>
            <a:endParaRPr lang="fr-FR" sz="1400" dirty="0"/>
          </a:p>
        </p:txBody>
      </p:sp>
      <p:sp>
        <p:nvSpPr>
          <p:cNvPr id="12" name="TextBox 11">
            <a:extLst>
              <a:ext uri="{FF2B5EF4-FFF2-40B4-BE49-F238E27FC236}">
                <a16:creationId xmlns:a16="http://schemas.microsoft.com/office/drawing/2014/main" id="{0D72D06F-A45D-4508-949E-F139A1B53A1A}"/>
              </a:ext>
            </a:extLst>
          </p:cNvPr>
          <p:cNvSpPr txBox="1"/>
          <p:nvPr/>
        </p:nvSpPr>
        <p:spPr>
          <a:xfrm>
            <a:off x="625151" y="5098259"/>
            <a:ext cx="11402008" cy="1169551"/>
          </a:xfrm>
          <a:prstGeom prst="rect">
            <a:avLst/>
          </a:prstGeom>
          <a:noFill/>
        </p:spPr>
        <p:txBody>
          <a:bodyPr wrap="square" rtlCol="0">
            <a:spAutoFit/>
          </a:bodyPr>
          <a:lstStyle/>
          <a:p>
            <a:r>
              <a:rPr lang="en-US" sz="1400" u="sng" dirty="0"/>
              <a:t>-Resources: </a:t>
            </a:r>
            <a:r>
              <a:rPr lang="en-US" sz="1400" dirty="0"/>
              <a:t>the only resource you have to manage here is the fresh water meter, which acts as a limit to how far you can go, and limits you range to basically that island (you start with low fresh water</a:t>
            </a:r>
            <a:br>
              <a:rPr lang="en-US" sz="1400" dirty="0"/>
            </a:br>
            <a:r>
              <a:rPr lang="en-US" sz="1400" u="sng" dirty="0"/>
              <a:t>-Wind:</a:t>
            </a:r>
            <a:r>
              <a:rPr lang="en-US" sz="1400" dirty="0"/>
              <a:t> if we have wind, this could be used in the tutorial, so, wind would be blowing against you, and you would have to zig zag to reach shore</a:t>
            </a:r>
            <a:br>
              <a:rPr lang="en-US" sz="1400" dirty="0"/>
            </a:br>
            <a:r>
              <a:rPr lang="en-US" sz="1400" u="sng" dirty="0"/>
              <a:t>-Story: </a:t>
            </a:r>
            <a:r>
              <a:rPr lang="en-US" sz="1400" dirty="0"/>
              <a:t>this could be alluded to in the conversation, referring to the fact you got blown away from the island, and that you must be careful about that in the following journey now</a:t>
            </a:r>
            <a:endParaRPr lang="fr-FR" sz="1400" dirty="0"/>
          </a:p>
        </p:txBody>
      </p:sp>
    </p:spTree>
    <p:extLst>
      <p:ext uri="{BB962C8B-B14F-4D97-AF65-F5344CB8AC3E}">
        <p14:creationId xmlns:p14="http://schemas.microsoft.com/office/powerpoint/2010/main" val="636668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Sailboat with solid fill">
            <a:extLst>
              <a:ext uri="{FF2B5EF4-FFF2-40B4-BE49-F238E27FC236}">
                <a16:creationId xmlns:a16="http://schemas.microsoft.com/office/drawing/2014/main" id="{49897007-F464-4526-96F5-922A890B65B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16347" y="4559253"/>
            <a:ext cx="538864" cy="538864"/>
          </a:xfrm>
          <a:prstGeom prst="rect">
            <a:avLst/>
          </a:prstGeom>
        </p:spPr>
      </p:pic>
      <p:pic>
        <p:nvPicPr>
          <p:cNvPr id="7" name="Graphic 6" descr="Tropical scene with solid fill">
            <a:extLst>
              <a:ext uri="{FF2B5EF4-FFF2-40B4-BE49-F238E27FC236}">
                <a16:creationId xmlns:a16="http://schemas.microsoft.com/office/drawing/2014/main" id="{FF6854F2-8A57-422F-B0DE-A2EDAAAF434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855211" y="4865771"/>
            <a:ext cx="460310" cy="460310"/>
          </a:xfrm>
          <a:prstGeom prst="rect">
            <a:avLst/>
          </a:prstGeom>
        </p:spPr>
      </p:pic>
      <p:sp>
        <p:nvSpPr>
          <p:cNvPr id="8" name="TextBox 7">
            <a:extLst>
              <a:ext uri="{FF2B5EF4-FFF2-40B4-BE49-F238E27FC236}">
                <a16:creationId xmlns:a16="http://schemas.microsoft.com/office/drawing/2014/main" id="{705CC6AB-CAB1-4DCC-AA42-0E466603B17E}"/>
              </a:ext>
            </a:extLst>
          </p:cNvPr>
          <p:cNvSpPr txBox="1"/>
          <p:nvPr/>
        </p:nvSpPr>
        <p:spPr>
          <a:xfrm>
            <a:off x="841917" y="232023"/>
            <a:ext cx="2573910" cy="369332"/>
          </a:xfrm>
          <a:prstGeom prst="rect">
            <a:avLst/>
          </a:prstGeom>
          <a:noFill/>
        </p:spPr>
        <p:txBody>
          <a:bodyPr wrap="none" rtlCol="0">
            <a:spAutoFit/>
          </a:bodyPr>
          <a:lstStyle/>
          <a:p>
            <a:r>
              <a:rPr lang="en-US" dirty="0"/>
              <a:t>Reaching Island 1 (“Isl.1”)</a:t>
            </a:r>
            <a:endParaRPr lang="fr-FR" dirty="0"/>
          </a:p>
        </p:txBody>
      </p:sp>
      <p:sp>
        <p:nvSpPr>
          <p:cNvPr id="9" name="TextBox 8">
            <a:extLst>
              <a:ext uri="{FF2B5EF4-FFF2-40B4-BE49-F238E27FC236}">
                <a16:creationId xmlns:a16="http://schemas.microsoft.com/office/drawing/2014/main" id="{62D20772-06BF-4FDF-BCC1-1A995C2700C6}"/>
              </a:ext>
            </a:extLst>
          </p:cNvPr>
          <p:cNvSpPr txBox="1"/>
          <p:nvPr/>
        </p:nvSpPr>
        <p:spPr>
          <a:xfrm>
            <a:off x="465926" y="823260"/>
            <a:ext cx="10674221" cy="954107"/>
          </a:xfrm>
          <a:prstGeom prst="rect">
            <a:avLst/>
          </a:prstGeom>
          <a:noFill/>
        </p:spPr>
        <p:txBody>
          <a:bodyPr wrap="square" rtlCol="0">
            <a:spAutoFit/>
          </a:bodyPr>
          <a:lstStyle/>
          <a:p>
            <a:r>
              <a:rPr lang="en-US" sz="1400" dirty="0"/>
              <a:t>-Next step: you are told to reach island 1, which is just above the horizon in the same direction, and has a tower that you can see from afar</a:t>
            </a:r>
          </a:p>
          <a:p>
            <a:r>
              <a:rPr lang="en-US" sz="1400" dirty="0"/>
              <a:t>-To reach it, you have to zig-zag against the wind</a:t>
            </a:r>
          </a:p>
          <a:p>
            <a:r>
              <a:rPr lang="en-US" sz="1400" dirty="0"/>
              <a:t>-You should have just enough fresh water to be able to reach that island</a:t>
            </a:r>
          </a:p>
          <a:p>
            <a:r>
              <a:rPr lang="en-US" sz="1400" dirty="0"/>
              <a:t>-Isl.1 also gives you the tool to draw in the sky</a:t>
            </a:r>
            <a:endParaRPr lang="fr-FR" sz="1400" dirty="0"/>
          </a:p>
        </p:txBody>
      </p:sp>
      <p:sp>
        <p:nvSpPr>
          <p:cNvPr id="10" name="TextBox 9">
            <a:extLst>
              <a:ext uri="{FF2B5EF4-FFF2-40B4-BE49-F238E27FC236}">
                <a16:creationId xmlns:a16="http://schemas.microsoft.com/office/drawing/2014/main" id="{82980F85-E862-480A-BD3A-AFAAF627E1A1}"/>
              </a:ext>
            </a:extLst>
          </p:cNvPr>
          <p:cNvSpPr txBox="1"/>
          <p:nvPr/>
        </p:nvSpPr>
        <p:spPr>
          <a:xfrm>
            <a:off x="3361487" y="5016852"/>
            <a:ext cx="448584" cy="307777"/>
          </a:xfrm>
          <a:prstGeom prst="rect">
            <a:avLst/>
          </a:prstGeom>
          <a:noFill/>
        </p:spPr>
        <p:txBody>
          <a:bodyPr wrap="none" rtlCol="0">
            <a:spAutoFit/>
          </a:bodyPr>
          <a:lstStyle/>
          <a:p>
            <a:r>
              <a:rPr lang="en-US" sz="1400" dirty="0"/>
              <a:t>You</a:t>
            </a:r>
            <a:endParaRPr lang="fr-FR" sz="1400" dirty="0"/>
          </a:p>
        </p:txBody>
      </p:sp>
      <p:sp>
        <p:nvSpPr>
          <p:cNvPr id="11" name="TextBox 10">
            <a:extLst>
              <a:ext uri="{FF2B5EF4-FFF2-40B4-BE49-F238E27FC236}">
                <a16:creationId xmlns:a16="http://schemas.microsoft.com/office/drawing/2014/main" id="{B2326EA0-24BB-4B00-B891-1696BDDD66B6}"/>
              </a:ext>
            </a:extLst>
          </p:cNvPr>
          <p:cNvSpPr txBox="1"/>
          <p:nvPr/>
        </p:nvSpPr>
        <p:spPr>
          <a:xfrm>
            <a:off x="3753329" y="5330218"/>
            <a:ext cx="873967" cy="523220"/>
          </a:xfrm>
          <a:prstGeom prst="rect">
            <a:avLst/>
          </a:prstGeom>
          <a:noFill/>
        </p:spPr>
        <p:txBody>
          <a:bodyPr wrap="square" rtlCol="0">
            <a:spAutoFit/>
          </a:bodyPr>
          <a:lstStyle/>
          <a:p>
            <a:r>
              <a:rPr lang="en-US" sz="1400" dirty="0"/>
              <a:t>Island 0 (“Isl.0”)</a:t>
            </a:r>
            <a:endParaRPr lang="fr-FR" sz="1400" dirty="0"/>
          </a:p>
        </p:txBody>
      </p:sp>
      <p:sp>
        <p:nvSpPr>
          <p:cNvPr id="12" name="TextBox 11">
            <a:extLst>
              <a:ext uri="{FF2B5EF4-FFF2-40B4-BE49-F238E27FC236}">
                <a16:creationId xmlns:a16="http://schemas.microsoft.com/office/drawing/2014/main" id="{0D72D06F-A45D-4508-949E-F139A1B53A1A}"/>
              </a:ext>
            </a:extLst>
          </p:cNvPr>
          <p:cNvSpPr txBox="1"/>
          <p:nvPr/>
        </p:nvSpPr>
        <p:spPr>
          <a:xfrm>
            <a:off x="560924" y="6126635"/>
            <a:ext cx="9769151" cy="307777"/>
          </a:xfrm>
          <a:prstGeom prst="rect">
            <a:avLst/>
          </a:prstGeom>
          <a:noFill/>
        </p:spPr>
        <p:txBody>
          <a:bodyPr wrap="square" rtlCol="0">
            <a:spAutoFit/>
          </a:bodyPr>
          <a:lstStyle/>
          <a:p>
            <a:r>
              <a:rPr lang="en-US" sz="1400" dirty="0"/>
              <a:t>-Upon reaching it, you can climb the tower: this will reveal two islands barely visible from the top, these will be the next destinations</a:t>
            </a:r>
            <a:endParaRPr lang="fr-FR" sz="1400" dirty="0"/>
          </a:p>
        </p:txBody>
      </p:sp>
      <p:sp>
        <p:nvSpPr>
          <p:cNvPr id="2" name="Arc 1">
            <a:extLst>
              <a:ext uri="{FF2B5EF4-FFF2-40B4-BE49-F238E27FC236}">
                <a16:creationId xmlns:a16="http://schemas.microsoft.com/office/drawing/2014/main" id="{30D6F2A1-BC13-4F6D-919C-3DA0865E6D1B}"/>
              </a:ext>
            </a:extLst>
          </p:cNvPr>
          <p:cNvSpPr/>
          <p:nvPr/>
        </p:nvSpPr>
        <p:spPr>
          <a:xfrm>
            <a:off x="252802" y="3025258"/>
            <a:ext cx="6381867" cy="4873164"/>
          </a:xfrm>
          <a:prstGeom prst="arc">
            <a:avLst>
              <a:gd name="adj1" fmla="val 16255515"/>
              <a:gd name="adj2" fmla="val 0"/>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fr-FR"/>
          </a:p>
        </p:txBody>
      </p:sp>
      <p:sp>
        <p:nvSpPr>
          <p:cNvPr id="3" name="TextBox 2">
            <a:extLst>
              <a:ext uri="{FF2B5EF4-FFF2-40B4-BE49-F238E27FC236}">
                <a16:creationId xmlns:a16="http://schemas.microsoft.com/office/drawing/2014/main" id="{CC66C79D-A981-42A4-A172-B631C3735574}"/>
              </a:ext>
            </a:extLst>
          </p:cNvPr>
          <p:cNvSpPr txBox="1"/>
          <p:nvPr/>
        </p:nvSpPr>
        <p:spPr>
          <a:xfrm>
            <a:off x="2625882" y="2894453"/>
            <a:ext cx="817853" cy="261610"/>
          </a:xfrm>
          <a:prstGeom prst="rect">
            <a:avLst/>
          </a:prstGeom>
          <a:noFill/>
        </p:spPr>
        <p:txBody>
          <a:bodyPr wrap="none" rtlCol="0">
            <a:spAutoFit/>
          </a:bodyPr>
          <a:lstStyle/>
          <a:p>
            <a:r>
              <a:rPr lang="en-US" sz="1100" dirty="0"/>
              <a:t>Vision limit</a:t>
            </a:r>
            <a:endParaRPr lang="fr-FR" sz="1100" dirty="0"/>
          </a:p>
        </p:txBody>
      </p:sp>
      <p:pic>
        <p:nvPicPr>
          <p:cNvPr id="13" name="Graphic 12" descr="Tropical scene with solid fill">
            <a:extLst>
              <a:ext uri="{FF2B5EF4-FFF2-40B4-BE49-F238E27FC236}">
                <a16:creationId xmlns:a16="http://schemas.microsoft.com/office/drawing/2014/main" id="{4AFEECCF-F156-4160-B021-689ACAE9396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9018" y="3903659"/>
            <a:ext cx="460310" cy="460310"/>
          </a:xfrm>
          <a:prstGeom prst="rect">
            <a:avLst/>
          </a:prstGeom>
        </p:spPr>
      </p:pic>
      <p:sp>
        <p:nvSpPr>
          <p:cNvPr id="14" name="TextBox 13">
            <a:extLst>
              <a:ext uri="{FF2B5EF4-FFF2-40B4-BE49-F238E27FC236}">
                <a16:creationId xmlns:a16="http://schemas.microsoft.com/office/drawing/2014/main" id="{880E71E3-7C20-4E32-873B-619AB5BAD8A4}"/>
              </a:ext>
            </a:extLst>
          </p:cNvPr>
          <p:cNvSpPr txBox="1"/>
          <p:nvPr/>
        </p:nvSpPr>
        <p:spPr>
          <a:xfrm>
            <a:off x="5470708" y="4381178"/>
            <a:ext cx="873967" cy="523220"/>
          </a:xfrm>
          <a:prstGeom prst="rect">
            <a:avLst/>
          </a:prstGeom>
          <a:noFill/>
        </p:spPr>
        <p:txBody>
          <a:bodyPr wrap="square" rtlCol="0">
            <a:spAutoFit/>
          </a:bodyPr>
          <a:lstStyle/>
          <a:p>
            <a:pPr algn="ctr"/>
            <a:r>
              <a:rPr lang="en-US" sz="1400" dirty="0"/>
              <a:t>Isl.1</a:t>
            </a:r>
            <a:br>
              <a:rPr lang="en-US" sz="1400" dirty="0"/>
            </a:br>
            <a:r>
              <a:rPr lang="en-US" sz="1400" dirty="0"/>
              <a:t>(Tower)</a:t>
            </a:r>
            <a:endParaRPr lang="fr-FR" sz="1400" dirty="0"/>
          </a:p>
        </p:txBody>
      </p:sp>
      <p:sp>
        <p:nvSpPr>
          <p:cNvPr id="15" name="Arc 14">
            <a:extLst>
              <a:ext uri="{FF2B5EF4-FFF2-40B4-BE49-F238E27FC236}">
                <a16:creationId xmlns:a16="http://schemas.microsoft.com/office/drawing/2014/main" id="{5A1EAB1E-D70B-488F-A559-797F148E5B4C}"/>
              </a:ext>
            </a:extLst>
          </p:cNvPr>
          <p:cNvSpPr/>
          <p:nvPr/>
        </p:nvSpPr>
        <p:spPr>
          <a:xfrm>
            <a:off x="-629704" y="2211391"/>
            <a:ext cx="8146878" cy="6500898"/>
          </a:xfrm>
          <a:prstGeom prst="arc">
            <a:avLst>
              <a:gd name="adj1" fmla="val 16255515"/>
              <a:gd name="adj2" fmla="val 0"/>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fr-FR" dirty="0"/>
          </a:p>
        </p:txBody>
      </p:sp>
      <p:sp>
        <p:nvSpPr>
          <p:cNvPr id="16" name="TextBox 15">
            <a:extLst>
              <a:ext uri="{FF2B5EF4-FFF2-40B4-BE49-F238E27FC236}">
                <a16:creationId xmlns:a16="http://schemas.microsoft.com/office/drawing/2014/main" id="{911E2B0E-8946-4CC1-A617-1674DC0785B8}"/>
              </a:ext>
            </a:extLst>
          </p:cNvPr>
          <p:cNvSpPr txBox="1"/>
          <p:nvPr/>
        </p:nvSpPr>
        <p:spPr>
          <a:xfrm>
            <a:off x="2220755" y="2062053"/>
            <a:ext cx="1223412" cy="261610"/>
          </a:xfrm>
          <a:prstGeom prst="rect">
            <a:avLst/>
          </a:prstGeom>
          <a:noFill/>
        </p:spPr>
        <p:txBody>
          <a:bodyPr wrap="none" rtlCol="0">
            <a:spAutoFit/>
          </a:bodyPr>
          <a:lstStyle/>
          <a:p>
            <a:r>
              <a:rPr lang="en-US" sz="1100" dirty="0"/>
              <a:t>Fresh water range</a:t>
            </a:r>
            <a:endParaRPr lang="fr-FR" sz="1100" dirty="0"/>
          </a:p>
        </p:txBody>
      </p:sp>
      <p:sp>
        <p:nvSpPr>
          <p:cNvPr id="17" name="Arc 16">
            <a:extLst>
              <a:ext uri="{FF2B5EF4-FFF2-40B4-BE49-F238E27FC236}">
                <a16:creationId xmlns:a16="http://schemas.microsoft.com/office/drawing/2014/main" id="{D4C225C6-B91F-4638-885D-E97320973A6D}"/>
              </a:ext>
            </a:extLst>
          </p:cNvPr>
          <p:cNvSpPr/>
          <p:nvPr/>
        </p:nvSpPr>
        <p:spPr>
          <a:xfrm>
            <a:off x="2905067" y="1540019"/>
            <a:ext cx="6381867" cy="4873164"/>
          </a:xfrm>
          <a:prstGeom prst="arc">
            <a:avLst>
              <a:gd name="adj1" fmla="val 16255515"/>
              <a:gd name="adj2" fmla="val 0"/>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fr-FR"/>
          </a:p>
        </p:txBody>
      </p:sp>
      <p:pic>
        <p:nvPicPr>
          <p:cNvPr id="18" name="Graphic 17" descr="Tropical scene with solid fill">
            <a:extLst>
              <a:ext uri="{FF2B5EF4-FFF2-40B4-BE49-F238E27FC236}">
                <a16:creationId xmlns:a16="http://schemas.microsoft.com/office/drawing/2014/main" id="{B1E68CAD-DCA5-43AC-94F3-EAD6929D7CA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541954" y="1601743"/>
            <a:ext cx="460310" cy="460310"/>
          </a:xfrm>
          <a:prstGeom prst="rect">
            <a:avLst/>
          </a:prstGeom>
        </p:spPr>
      </p:pic>
      <p:sp>
        <p:nvSpPr>
          <p:cNvPr id="19" name="TextBox 18">
            <a:extLst>
              <a:ext uri="{FF2B5EF4-FFF2-40B4-BE49-F238E27FC236}">
                <a16:creationId xmlns:a16="http://schemas.microsoft.com/office/drawing/2014/main" id="{76D06687-7136-4D12-BFCF-E60D38F360AA}"/>
              </a:ext>
            </a:extLst>
          </p:cNvPr>
          <p:cNvSpPr txBox="1"/>
          <p:nvPr/>
        </p:nvSpPr>
        <p:spPr>
          <a:xfrm>
            <a:off x="6335125" y="2070516"/>
            <a:ext cx="873967" cy="307777"/>
          </a:xfrm>
          <a:prstGeom prst="rect">
            <a:avLst/>
          </a:prstGeom>
          <a:noFill/>
        </p:spPr>
        <p:txBody>
          <a:bodyPr wrap="square" rtlCol="0">
            <a:spAutoFit/>
          </a:bodyPr>
          <a:lstStyle/>
          <a:p>
            <a:pPr algn="ctr"/>
            <a:r>
              <a:rPr lang="en-US" sz="1400" dirty="0"/>
              <a:t>Isl.2</a:t>
            </a:r>
            <a:endParaRPr lang="fr-FR" sz="1400" dirty="0"/>
          </a:p>
        </p:txBody>
      </p:sp>
      <p:sp>
        <p:nvSpPr>
          <p:cNvPr id="23" name="Arc 22">
            <a:extLst>
              <a:ext uri="{FF2B5EF4-FFF2-40B4-BE49-F238E27FC236}">
                <a16:creationId xmlns:a16="http://schemas.microsoft.com/office/drawing/2014/main" id="{63F93FD5-7BF6-4E08-A4B9-68692A25B60A}"/>
              </a:ext>
            </a:extLst>
          </p:cNvPr>
          <p:cNvSpPr/>
          <p:nvPr/>
        </p:nvSpPr>
        <p:spPr>
          <a:xfrm>
            <a:off x="2504771" y="1435151"/>
            <a:ext cx="7182458" cy="5949583"/>
          </a:xfrm>
          <a:prstGeom prst="arc">
            <a:avLst>
              <a:gd name="adj1" fmla="val 16255515"/>
              <a:gd name="adj2" fmla="val 0"/>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fr-FR" dirty="0"/>
          </a:p>
        </p:txBody>
      </p:sp>
      <p:pic>
        <p:nvPicPr>
          <p:cNvPr id="24" name="Graphic 23" descr="Tropical scene with solid fill">
            <a:extLst>
              <a:ext uri="{FF2B5EF4-FFF2-40B4-BE49-F238E27FC236}">
                <a16:creationId xmlns:a16="http://schemas.microsoft.com/office/drawing/2014/main" id="{1C86ED61-5C5B-44CD-9859-9F3FD4DF398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746549" y="3382887"/>
            <a:ext cx="460310" cy="460310"/>
          </a:xfrm>
          <a:prstGeom prst="rect">
            <a:avLst/>
          </a:prstGeom>
        </p:spPr>
      </p:pic>
      <p:sp>
        <p:nvSpPr>
          <p:cNvPr id="25" name="TextBox 24">
            <a:extLst>
              <a:ext uri="{FF2B5EF4-FFF2-40B4-BE49-F238E27FC236}">
                <a16:creationId xmlns:a16="http://schemas.microsoft.com/office/drawing/2014/main" id="{276A5A22-329E-488B-A6F6-CCE4A20E1668}"/>
              </a:ext>
            </a:extLst>
          </p:cNvPr>
          <p:cNvSpPr txBox="1"/>
          <p:nvPr/>
        </p:nvSpPr>
        <p:spPr>
          <a:xfrm>
            <a:off x="9545461" y="3910235"/>
            <a:ext cx="873967" cy="307777"/>
          </a:xfrm>
          <a:prstGeom prst="rect">
            <a:avLst/>
          </a:prstGeom>
          <a:noFill/>
        </p:spPr>
        <p:txBody>
          <a:bodyPr wrap="square" rtlCol="0">
            <a:spAutoFit/>
          </a:bodyPr>
          <a:lstStyle/>
          <a:p>
            <a:pPr algn="ctr"/>
            <a:r>
              <a:rPr lang="en-US" sz="1400" dirty="0"/>
              <a:t>Isl.3</a:t>
            </a:r>
            <a:endParaRPr lang="fr-FR" sz="1400" dirty="0"/>
          </a:p>
        </p:txBody>
      </p:sp>
      <p:cxnSp>
        <p:nvCxnSpPr>
          <p:cNvPr id="6" name="Straight Arrow Connector 5">
            <a:extLst>
              <a:ext uri="{FF2B5EF4-FFF2-40B4-BE49-F238E27FC236}">
                <a16:creationId xmlns:a16="http://schemas.microsoft.com/office/drawing/2014/main" id="{090B39DF-22A4-44E5-8DB7-F85ADFE682FF}"/>
              </a:ext>
            </a:extLst>
          </p:cNvPr>
          <p:cNvCxnSpPr/>
          <p:nvPr/>
        </p:nvCxnSpPr>
        <p:spPr>
          <a:xfrm flipH="1">
            <a:off x="2725445" y="3542190"/>
            <a:ext cx="590902" cy="5415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00BC64DF-2335-4990-BF7B-0670B5C0E5FD}"/>
              </a:ext>
            </a:extLst>
          </p:cNvPr>
          <p:cNvSpPr txBox="1"/>
          <p:nvPr/>
        </p:nvSpPr>
        <p:spPr>
          <a:xfrm>
            <a:off x="2612153" y="3608170"/>
            <a:ext cx="489236" cy="261610"/>
          </a:xfrm>
          <a:prstGeom prst="rect">
            <a:avLst/>
          </a:prstGeom>
          <a:noFill/>
        </p:spPr>
        <p:txBody>
          <a:bodyPr wrap="none" rtlCol="0">
            <a:spAutoFit/>
          </a:bodyPr>
          <a:lstStyle/>
          <a:p>
            <a:r>
              <a:rPr lang="en-US" sz="1050" dirty="0"/>
              <a:t>Wind</a:t>
            </a:r>
            <a:endParaRPr lang="fr-FR" sz="1050" dirty="0"/>
          </a:p>
        </p:txBody>
      </p:sp>
    </p:spTree>
    <p:extLst>
      <p:ext uri="{BB962C8B-B14F-4D97-AF65-F5344CB8AC3E}">
        <p14:creationId xmlns:p14="http://schemas.microsoft.com/office/powerpoint/2010/main" val="2938417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Sailboat with solid fill">
            <a:extLst>
              <a:ext uri="{FF2B5EF4-FFF2-40B4-BE49-F238E27FC236}">
                <a16:creationId xmlns:a16="http://schemas.microsoft.com/office/drawing/2014/main" id="{49897007-F464-4526-96F5-922A890B65B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16347" y="4559253"/>
            <a:ext cx="538864" cy="538864"/>
          </a:xfrm>
          <a:prstGeom prst="rect">
            <a:avLst/>
          </a:prstGeom>
        </p:spPr>
      </p:pic>
      <p:pic>
        <p:nvPicPr>
          <p:cNvPr id="7" name="Graphic 6" descr="Tropical scene with solid fill">
            <a:extLst>
              <a:ext uri="{FF2B5EF4-FFF2-40B4-BE49-F238E27FC236}">
                <a16:creationId xmlns:a16="http://schemas.microsoft.com/office/drawing/2014/main" id="{FF6854F2-8A57-422F-B0DE-A2EDAAAF434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855211" y="4865771"/>
            <a:ext cx="460310" cy="460310"/>
          </a:xfrm>
          <a:prstGeom prst="rect">
            <a:avLst/>
          </a:prstGeom>
        </p:spPr>
      </p:pic>
      <p:sp>
        <p:nvSpPr>
          <p:cNvPr id="8" name="TextBox 7">
            <a:extLst>
              <a:ext uri="{FF2B5EF4-FFF2-40B4-BE49-F238E27FC236}">
                <a16:creationId xmlns:a16="http://schemas.microsoft.com/office/drawing/2014/main" id="{705CC6AB-CAB1-4DCC-AA42-0E466603B17E}"/>
              </a:ext>
            </a:extLst>
          </p:cNvPr>
          <p:cNvSpPr txBox="1"/>
          <p:nvPr/>
        </p:nvSpPr>
        <p:spPr>
          <a:xfrm>
            <a:off x="841917" y="232023"/>
            <a:ext cx="2192395" cy="369332"/>
          </a:xfrm>
          <a:prstGeom prst="rect">
            <a:avLst/>
          </a:prstGeom>
          <a:noFill/>
        </p:spPr>
        <p:txBody>
          <a:bodyPr wrap="none" rtlCol="0">
            <a:spAutoFit/>
          </a:bodyPr>
          <a:lstStyle/>
          <a:p>
            <a:r>
              <a:rPr lang="en-US" dirty="0"/>
              <a:t>Reaching Island 2 &amp; 3</a:t>
            </a:r>
            <a:endParaRPr lang="fr-FR" dirty="0"/>
          </a:p>
        </p:txBody>
      </p:sp>
      <p:sp>
        <p:nvSpPr>
          <p:cNvPr id="9" name="TextBox 8">
            <a:extLst>
              <a:ext uri="{FF2B5EF4-FFF2-40B4-BE49-F238E27FC236}">
                <a16:creationId xmlns:a16="http://schemas.microsoft.com/office/drawing/2014/main" id="{62D20772-06BF-4FDF-BCC1-1A995C2700C6}"/>
              </a:ext>
            </a:extLst>
          </p:cNvPr>
          <p:cNvSpPr txBox="1"/>
          <p:nvPr/>
        </p:nvSpPr>
        <p:spPr>
          <a:xfrm>
            <a:off x="465926" y="823260"/>
            <a:ext cx="10674221" cy="738664"/>
          </a:xfrm>
          <a:prstGeom prst="rect">
            <a:avLst/>
          </a:prstGeom>
          <a:noFill/>
        </p:spPr>
        <p:txBody>
          <a:bodyPr wrap="square" rtlCol="0">
            <a:spAutoFit/>
          </a:bodyPr>
          <a:lstStyle/>
          <a:p>
            <a:r>
              <a:rPr lang="en-US" sz="1400" dirty="0"/>
              <a:t>-Isl.2 has a hot air balloon, that you can use to go up in the air and see afar (like the tower)</a:t>
            </a:r>
          </a:p>
          <a:p>
            <a:r>
              <a:rPr lang="en-US" sz="1400" dirty="0"/>
              <a:t>-You can use the balloon where you are, to see the next island, OR, take it back to Isl.1 or Isl.0 to see the </a:t>
            </a:r>
            <a:r>
              <a:rPr lang="en-US" sz="1400" dirty="0" err="1"/>
              <a:t>neighbouring</a:t>
            </a:r>
            <a:r>
              <a:rPr lang="en-US" sz="1400" dirty="0"/>
              <a:t>  islands</a:t>
            </a:r>
            <a:br>
              <a:rPr lang="en-US" sz="1400" dirty="0"/>
            </a:br>
            <a:endParaRPr lang="fr-FR" sz="1400" dirty="0"/>
          </a:p>
        </p:txBody>
      </p:sp>
      <p:sp>
        <p:nvSpPr>
          <p:cNvPr id="10" name="TextBox 9">
            <a:extLst>
              <a:ext uri="{FF2B5EF4-FFF2-40B4-BE49-F238E27FC236}">
                <a16:creationId xmlns:a16="http://schemas.microsoft.com/office/drawing/2014/main" id="{82980F85-E862-480A-BD3A-AFAAF627E1A1}"/>
              </a:ext>
            </a:extLst>
          </p:cNvPr>
          <p:cNvSpPr txBox="1"/>
          <p:nvPr/>
        </p:nvSpPr>
        <p:spPr>
          <a:xfrm>
            <a:off x="3361487" y="5016852"/>
            <a:ext cx="448584" cy="307777"/>
          </a:xfrm>
          <a:prstGeom prst="rect">
            <a:avLst/>
          </a:prstGeom>
          <a:noFill/>
        </p:spPr>
        <p:txBody>
          <a:bodyPr wrap="none" rtlCol="0">
            <a:spAutoFit/>
          </a:bodyPr>
          <a:lstStyle/>
          <a:p>
            <a:r>
              <a:rPr lang="en-US" sz="1400" dirty="0"/>
              <a:t>You</a:t>
            </a:r>
            <a:endParaRPr lang="fr-FR" sz="1400" dirty="0"/>
          </a:p>
        </p:txBody>
      </p:sp>
      <p:sp>
        <p:nvSpPr>
          <p:cNvPr id="11" name="TextBox 10">
            <a:extLst>
              <a:ext uri="{FF2B5EF4-FFF2-40B4-BE49-F238E27FC236}">
                <a16:creationId xmlns:a16="http://schemas.microsoft.com/office/drawing/2014/main" id="{B2326EA0-24BB-4B00-B891-1696BDDD66B6}"/>
              </a:ext>
            </a:extLst>
          </p:cNvPr>
          <p:cNvSpPr txBox="1"/>
          <p:nvPr/>
        </p:nvSpPr>
        <p:spPr>
          <a:xfrm>
            <a:off x="3753329" y="5330218"/>
            <a:ext cx="873967" cy="523220"/>
          </a:xfrm>
          <a:prstGeom prst="rect">
            <a:avLst/>
          </a:prstGeom>
          <a:noFill/>
        </p:spPr>
        <p:txBody>
          <a:bodyPr wrap="square" rtlCol="0">
            <a:spAutoFit/>
          </a:bodyPr>
          <a:lstStyle/>
          <a:p>
            <a:r>
              <a:rPr lang="en-US" sz="1400" dirty="0"/>
              <a:t>Island 0 (“Isl.0”)</a:t>
            </a:r>
            <a:endParaRPr lang="fr-FR" sz="1400" dirty="0"/>
          </a:p>
        </p:txBody>
      </p:sp>
      <p:sp>
        <p:nvSpPr>
          <p:cNvPr id="12" name="TextBox 11">
            <a:extLst>
              <a:ext uri="{FF2B5EF4-FFF2-40B4-BE49-F238E27FC236}">
                <a16:creationId xmlns:a16="http://schemas.microsoft.com/office/drawing/2014/main" id="{0D72D06F-A45D-4508-949E-F139A1B53A1A}"/>
              </a:ext>
            </a:extLst>
          </p:cNvPr>
          <p:cNvSpPr txBox="1"/>
          <p:nvPr/>
        </p:nvSpPr>
        <p:spPr>
          <a:xfrm>
            <a:off x="560924" y="6126635"/>
            <a:ext cx="9769151" cy="307777"/>
          </a:xfrm>
          <a:prstGeom prst="rect">
            <a:avLst/>
          </a:prstGeom>
          <a:noFill/>
        </p:spPr>
        <p:txBody>
          <a:bodyPr wrap="square" rtlCol="0">
            <a:spAutoFit/>
          </a:bodyPr>
          <a:lstStyle/>
          <a:p>
            <a:r>
              <a:rPr lang="en-US" sz="1400" dirty="0"/>
              <a:t>-Upon reaching it, you can climb the tower: this will reveal two islands barely visible from the top, these will be the next destinations</a:t>
            </a:r>
            <a:endParaRPr lang="fr-FR" sz="1400" dirty="0"/>
          </a:p>
        </p:txBody>
      </p:sp>
      <p:sp>
        <p:nvSpPr>
          <p:cNvPr id="2" name="Arc 1">
            <a:extLst>
              <a:ext uri="{FF2B5EF4-FFF2-40B4-BE49-F238E27FC236}">
                <a16:creationId xmlns:a16="http://schemas.microsoft.com/office/drawing/2014/main" id="{30D6F2A1-BC13-4F6D-919C-3DA0865E6D1B}"/>
              </a:ext>
            </a:extLst>
          </p:cNvPr>
          <p:cNvSpPr/>
          <p:nvPr/>
        </p:nvSpPr>
        <p:spPr>
          <a:xfrm>
            <a:off x="252802" y="3025258"/>
            <a:ext cx="6381867" cy="4873164"/>
          </a:xfrm>
          <a:prstGeom prst="arc">
            <a:avLst>
              <a:gd name="adj1" fmla="val 16255515"/>
              <a:gd name="adj2" fmla="val 0"/>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fr-FR"/>
          </a:p>
        </p:txBody>
      </p:sp>
      <p:sp>
        <p:nvSpPr>
          <p:cNvPr id="3" name="TextBox 2">
            <a:extLst>
              <a:ext uri="{FF2B5EF4-FFF2-40B4-BE49-F238E27FC236}">
                <a16:creationId xmlns:a16="http://schemas.microsoft.com/office/drawing/2014/main" id="{CC66C79D-A981-42A4-A172-B631C3735574}"/>
              </a:ext>
            </a:extLst>
          </p:cNvPr>
          <p:cNvSpPr txBox="1"/>
          <p:nvPr/>
        </p:nvSpPr>
        <p:spPr>
          <a:xfrm>
            <a:off x="2625882" y="2894453"/>
            <a:ext cx="817853" cy="261610"/>
          </a:xfrm>
          <a:prstGeom prst="rect">
            <a:avLst/>
          </a:prstGeom>
          <a:noFill/>
        </p:spPr>
        <p:txBody>
          <a:bodyPr wrap="none" rtlCol="0">
            <a:spAutoFit/>
          </a:bodyPr>
          <a:lstStyle/>
          <a:p>
            <a:r>
              <a:rPr lang="en-US" sz="1100" dirty="0"/>
              <a:t>Vision limit</a:t>
            </a:r>
            <a:endParaRPr lang="fr-FR" sz="1100" dirty="0"/>
          </a:p>
        </p:txBody>
      </p:sp>
      <p:pic>
        <p:nvPicPr>
          <p:cNvPr id="13" name="Graphic 12" descr="Tropical scene with solid fill">
            <a:extLst>
              <a:ext uri="{FF2B5EF4-FFF2-40B4-BE49-F238E27FC236}">
                <a16:creationId xmlns:a16="http://schemas.microsoft.com/office/drawing/2014/main" id="{4AFEECCF-F156-4160-B021-689ACAE9396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9018" y="3903659"/>
            <a:ext cx="460310" cy="460310"/>
          </a:xfrm>
          <a:prstGeom prst="rect">
            <a:avLst/>
          </a:prstGeom>
        </p:spPr>
      </p:pic>
      <p:sp>
        <p:nvSpPr>
          <p:cNvPr id="14" name="TextBox 13">
            <a:extLst>
              <a:ext uri="{FF2B5EF4-FFF2-40B4-BE49-F238E27FC236}">
                <a16:creationId xmlns:a16="http://schemas.microsoft.com/office/drawing/2014/main" id="{880E71E3-7C20-4E32-873B-619AB5BAD8A4}"/>
              </a:ext>
            </a:extLst>
          </p:cNvPr>
          <p:cNvSpPr txBox="1"/>
          <p:nvPr/>
        </p:nvSpPr>
        <p:spPr>
          <a:xfrm>
            <a:off x="5470708" y="4381178"/>
            <a:ext cx="873967" cy="523220"/>
          </a:xfrm>
          <a:prstGeom prst="rect">
            <a:avLst/>
          </a:prstGeom>
          <a:noFill/>
        </p:spPr>
        <p:txBody>
          <a:bodyPr wrap="square" rtlCol="0">
            <a:spAutoFit/>
          </a:bodyPr>
          <a:lstStyle/>
          <a:p>
            <a:pPr algn="ctr"/>
            <a:r>
              <a:rPr lang="en-US" sz="1400" dirty="0"/>
              <a:t>Isl.1</a:t>
            </a:r>
            <a:br>
              <a:rPr lang="en-US" sz="1400" dirty="0"/>
            </a:br>
            <a:r>
              <a:rPr lang="en-US" sz="1400" dirty="0"/>
              <a:t>(Tower)</a:t>
            </a:r>
            <a:endParaRPr lang="fr-FR" sz="1400" dirty="0"/>
          </a:p>
        </p:txBody>
      </p:sp>
      <p:sp>
        <p:nvSpPr>
          <p:cNvPr id="15" name="Arc 14">
            <a:extLst>
              <a:ext uri="{FF2B5EF4-FFF2-40B4-BE49-F238E27FC236}">
                <a16:creationId xmlns:a16="http://schemas.microsoft.com/office/drawing/2014/main" id="{5A1EAB1E-D70B-488F-A559-797F148E5B4C}"/>
              </a:ext>
            </a:extLst>
          </p:cNvPr>
          <p:cNvSpPr/>
          <p:nvPr/>
        </p:nvSpPr>
        <p:spPr>
          <a:xfrm>
            <a:off x="-629704" y="2211391"/>
            <a:ext cx="8146878" cy="6500898"/>
          </a:xfrm>
          <a:prstGeom prst="arc">
            <a:avLst>
              <a:gd name="adj1" fmla="val 16255515"/>
              <a:gd name="adj2" fmla="val 0"/>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fr-FR" dirty="0"/>
          </a:p>
        </p:txBody>
      </p:sp>
      <p:sp>
        <p:nvSpPr>
          <p:cNvPr id="16" name="TextBox 15">
            <a:extLst>
              <a:ext uri="{FF2B5EF4-FFF2-40B4-BE49-F238E27FC236}">
                <a16:creationId xmlns:a16="http://schemas.microsoft.com/office/drawing/2014/main" id="{911E2B0E-8946-4CC1-A617-1674DC0785B8}"/>
              </a:ext>
            </a:extLst>
          </p:cNvPr>
          <p:cNvSpPr txBox="1"/>
          <p:nvPr/>
        </p:nvSpPr>
        <p:spPr>
          <a:xfrm>
            <a:off x="2220755" y="2062053"/>
            <a:ext cx="1223412" cy="261610"/>
          </a:xfrm>
          <a:prstGeom prst="rect">
            <a:avLst/>
          </a:prstGeom>
          <a:noFill/>
        </p:spPr>
        <p:txBody>
          <a:bodyPr wrap="none" rtlCol="0">
            <a:spAutoFit/>
          </a:bodyPr>
          <a:lstStyle/>
          <a:p>
            <a:r>
              <a:rPr lang="en-US" sz="1100" dirty="0"/>
              <a:t>Fresh water range</a:t>
            </a:r>
            <a:endParaRPr lang="fr-FR" sz="1100" dirty="0"/>
          </a:p>
        </p:txBody>
      </p:sp>
      <p:sp>
        <p:nvSpPr>
          <p:cNvPr id="17" name="Arc 16">
            <a:extLst>
              <a:ext uri="{FF2B5EF4-FFF2-40B4-BE49-F238E27FC236}">
                <a16:creationId xmlns:a16="http://schemas.microsoft.com/office/drawing/2014/main" id="{D4C225C6-B91F-4638-885D-E97320973A6D}"/>
              </a:ext>
            </a:extLst>
          </p:cNvPr>
          <p:cNvSpPr/>
          <p:nvPr/>
        </p:nvSpPr>
        <p:spPr>
          <a:xfrm>
            <a:off x="2905067" y="1540019"/>
            <a:ext cx="6381867" cy="4873164"/>
          </a:xfrm>
          <a:prstGeom prst="arc">
            <a:avLst>
              <a:gd name="adj1" fmla="val 16255515"/>
              <a:gd name="adj2" fmla="val 0"/>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fr-FR"/>
          </a:p>
        </p:txBody>
      </p:sp>
      <p:pic>
        <p:nvPicPr>
          <p:cNvPr id="18" name="Graphic 17" descr="Tropical scene with solid fill">
            <a:extLst>
              <a:ext uri="{FF2B5EF4-FFF2-40B4-BE49-F238E27FC236}">
                <a16:creationId xmlns:a16="http://schemas.microsoft.com/office/drawing/2014/main" id="{B1E68CAD-DCA5-43AC-94F3-EAD6929D7CA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541954" y="1601743"/>
            <a:ext cx="460310" cy="460310"/>
          </a:xfrm>
          <a:prstGeom prst="rect">
            <a:avLst/>
          </a:prstGeom>
        </p:spPr>
      </p:pic>
      <p:sp>
        <p:nvSpPr>
          <p:cNvPr id="19" name="TextBox 18">
            <a:extLst>
              <a:ext uri="{FF2B5EF4-FFF2-40B4-BE49-F238E27FC236}">
                <a16:creationId xmlns:a16="http://schemas.microsoft.com/office/drawing/2014/main" id="{76D06687-7136-4D12-BFCF-E60D38F360AA}"/>
              </a:ext>
            </a:extLst>
          </p:cNvPr>
          <p:cNvSpPr txBox="1"/>
          <p:nvPr/>
        </p:nvSpPr>
        <p:spPr>
          <a:xfrm>
            <a:off x="6335125" y="2070516"/>
            <a:ext cx="873967" cy="307777"/>
          </a:xfrm>
          <a:prstGeom prst="rect">
            <a:avLst/>
          </a:prstGeom>
          <a:noFill/>
        </p:spPr>
        <p:txBody>
          <a:bodyPr wrap="square" rtlCol="0">
            <a:spAutoFit/>
          </a:bodyPr>
          <a:lstStyle/>
          <a:p>
            <a:pPr algn="ctr"/>
            <a:r>
              <a:rPr lang="en-US" sz="1400" dirty="0"/>
              <a:t>Isl.2</a:t>
            </a:r>
            <a:endParaRPr lang="fr-FR" sz="1400" dirty="0"/>
          </a:p>
        </p:txBody>
      </p:sp>
      <p:pic>
        <p:nvPicPr>
          <p:cNvPr id="20" name="Graphic 19" descr="Tropical scene with solid fill">
            <a:extLst>
              <a:ext uri="{FF2B5EF4-FFF2-40B4-BE49-F238E27FC236}">
                <a16:creationId xmlns:a16="http://schemas.microsoft.com/office/drawing/2014/main" id="{9A781120-9DA5-49B3-BE32-8DB42D93BAC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746549" y="3382887"/>
            <a:ext cx="460310" cy="460310"/>
          </a:xfrm>
          <a:prstGeom prst="rect">
            <a:avLst/>
          </a:prstGeom>
        </p:spPr>
      </p:pic>
      <p:sp>
        <p:nvSpPr>
          <p:cNvPr id="22" name="TextBox 21">
            <a:extLst>
              <a:ext uri="{FF2B5EF4-FFF2-40B4-BE49-F238E27FC236}">
                <a16:creationId xmlns:a16="http://schemas.microsoft.com/office/drawing/2014/main" id="{3F385483-1A21-4E90-83FD-2443F4AEA4AF}"/>
              </a:ext>
            </a:extLst>
          </p:cNvPr>
          <p:cNvSpPr txBox="1"/>
          <p:nvPr/>
        </p:nvSpPr>
        <p:spPr>
          <a:xfrm>
            <a:off x="9545461" y="3910235"/>
            <a:ext cx="873967" cy="307777"/>
          </a:xfrm>
          <a:prstGeom prst="rect">
            <a:avLst/>
          </a:prstGeom>
          <a:noFill/>
        </p:spPr>
        <p:txBody>
          <a:bodyPr wrap="square" rtlCol="0">
            <a:spAutoFit/>
          </a:bodyPr>
          <a:lstStyle/>
          <a:p>
            <a:pPr algn="ctr"/>
            <a:r>
              <a:rPr lang="en-US" sz="1400" dirty="0"/>
              <a:t>Isl.3</a:t>
            </a:r>
            <a:endParaRPr lang="fr-FR" sz="1400" dirty="0"/>
          </a:p>
        </p:txBody>
      </p:sp>
      <p:sp>
        <p:nvSpPr>
          <p:cNvPr id="23" name="Arc 22">
            <a:extLst>
              <a:ext uri="{FF2B5EF4-FFF2-40B4-BE49-F238E27FC236}">
                <a16:creationId xmlns:a16="http://schemas.microsoft.com/office/drawing/2014/main" id="{63F93FD5-7BF6-4E08-A4B9-68692A25B60A}"/>
              </a:ext>
            </a:extLst>
          </p:cNvPr>
          <p:cNvSpPr/>
          <p:nvPr/>
        </p:nvSpPr>
        <p:spPr>
          <a:xfrm>
            <a:off x="2504771" y="1435151"/>
            <a:ext cx="7182458" cy="5949583"/>
          </a:xfrm>
          <a:prstGeom prst="arc">
            <a:avLst>
              <a:gd name="adj1" fmla="val 16255515"/>
              <a:gd name="adj2" fmla="val 0"/>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fr-FR" dirty="0"/>
          </a:p>
        </p:txBody>
      </p:sp>
    </p:spTree>
    <p:extLst>
      <p:ext uri="{BB962C8B-B14F-4D97-AF65-F5344CB8AC3E}">
        <p14:creationId xmlns:p14="http://schemas.microsoft.com/office/powerpoint/2010/main" val="1148085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descr="Tropical scene with solid fill">
            <a:extLst>
              <a:ext uri="{FF2B5EF4-FFF2-40B4-BE49-F238E27FC236}">
                <a16:creationId xmlns:a16="http://schemas.microsoft.com/office/drawing/2014/main" id="{FF6854F2-8A57-422F-B0DE-A2EDAAAF43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55211" y="4865771"/>
            <a:ext cx="460310" cy="460310"/>
          </a:xfrm>
          <a:prstGeom prst="rect">
            <a:avLst/>
          </a:prstGeom>
        </p:spPr>
      </p:pic>
      <p:sp>
        <p:nvSpPr>
          <p:cNvPr id="8" name="TextBox 7">
            <a:extLst>
              <a:ext uri="{FF2B5EF4-FFF2-40B4-BE49-F238E27FC236}">
                <a16:creationId xmlns:a16="http://schemas.microsoft.com/office/drawing/2014/main" id="{705CC6AB-CAB1-4DCC-AA42-0E466603B17E}"/>
              </a:ext>
            </a:extLst>
          </p:cNvPr>
          <p:cNvSpPr txBox="1"/>
          <p:nvPr/>
        </p:nvSpPr>
        <p:spPr>
          <a:xfrm>
            <a:off x="841917" y="232023"/>
            <a:ext cx="2192395" cy="369332"/>
          </a:xfrm>
          <a:prstGeom prst="rect">
            <a:avLst/>
          </a:prstGeom>
          <a:noFill/>
        </p:spPr>
        <p:txBody>
          <a:bodyPr wrap="none" rtlCol="0">
            <a:spAutoFit/>
          </a:bodyPr>
          <a:lstStyle/>
          <a:p>
            <a:r>
              <a:rPr lang="en-US" dirty="0"/>
              <a:t>Reaching Island 2 &amp; 3</a:t>
            </a:r>
            <a:endParaRPr lang="fr-FR" dirty="0"/>
          </a:p>
        </p:txBody>
      </p:sp>
      <p:sp>
        <p:nvSpPr>
          <p:cNvPr id="9" name="TextBox 8">
            <a:extLst>
              <a:ext uri="{FF2B5EF4-FFF2-40B4-BE49-F238E27FC236}">
                <a16:creationId xmlns:a16="http://schemas.microsoft.com/office/drawing/2014/main" id="{62D20772-06BF-4FDF-BCC1-1A995C2700C6}"/>
              </a:ext>
            </a:extLst>
          </p:cNvPr>
          <p:cNvSpPr txBox="1"/>
          <p:nvPr/>
        </p:nvSpPr>
        <p:spPr>
          <a:xfrm>
            <a:off x="465926" y="823260"/>
            <a:ext cx="10674221" cy="523220"/>
          </a:xfrm>
          <a:prstGeom prst="rect">
            <a:avLst/>
          </a:prstGeom>
          <a:noFill/>
        </p:spPr>
        <p:txBody>
          <a:bodyPr wrap="square" rtlCol="0">
            <a:spAutoFit/>
          </a:bodyPr>
          <a:lstStyle/>
          <a:p>
            <a:r>
              <a:rPr lang="en-US" sz="1400" dirty="0"/>
              <a:t>-Isl.2 has a hot air balloon, that you can use to go up in the air and see afar (like the tower)</a:t>
            </a:r>
            <a:br>
              <a:rPr lang="en-US" sz="1400" dirty="0"/>
            </a:br>
            <a:r>
              <a:rPr lang="en-US" sz="1400" dirty="0"/>
              <a:t>-Isl.3 gives you a bonus fresh water recipient, which in practice means you have more range, and can discover new islands</a:t>
            </a:r>
            <a:endParaRPr lang="fr-FR" sz="1400" dirty="0"/>
          </a:p>
        </p:txBody>
      </p:sp>
      <p:sp>
        <p:nvSpPr>
          <p:cNvPr id="11" name="TextBox 10">
            <a:extLst>
              <a:ext uri="{FF2B5EF4-FFF2-40B4-BE49-F238E27FC236}">
                <a16:creationId xmlns:a16="http://schemas.microsoft.com/office/drawing/2014/main" id="{B2326EA0-24BB-4B00-B891-1696BDDD66B6}"/>
              </a:ext>
            </a:extLst>
          </p:cNvPr>
          <p:cNvSpPr txBox="1"/>
          <p:nvPr/>
        </p:nvSpPr>
        <p:spPr>
          <a:xfrm>
            <a:off x="3648382" y="5310266"/>
            <a:ext cx="873967" cy="523220"/>
          </a:xfrm>
          <a:prstGeom prst="rect">
            <a:avLst/>
          </a:prstGeom>
          <a:noFill/>
        </p:spPr>
        <p:txBody>
          <a:bodyPr wrap="square" rtlCol="0">
            <a:spAutoFit/>
          </a:bodyPr>
          <a:lstStyle/>
          <a:p>
            <a:pPr algn="ctr"/>
            <a:r>
              <a:rPr lang="en-US" sz="1400" dirty="0"/>
              <a:t>Isl.0</a:t>
            </a:r>
            <a:br>
              <a:rPr lang="en-US" sz="1400" dirty="0"/>
            </a:br>
            <a:r>
              <a:rPr lang="en-US" sz="1400" dirty="0"/>
              <a:t>(Home)</a:t>
            </a:r>
            <a:endParaRPr lang="fr-FR" sz="1400" dirty="0"/>
          </a:p>
        </p:txBody>
      </p:sp>
      <p:sp>
        <p:nvSpPr>
          <p:cNvPr id="12" name="TextBox 11">
            <a:extLst>
              <a:ext uri="{FF2B5EF4-FFF2-40B4-BE49-F238E27FC236}">
                <a16:creationId xmlns:a16="http://schemas.microsoft.com/office/drawing/2014/main" id="{0D72D06F-A45D-4508-949E-F139A1B53A1A}"/>
              </a:ext>
            </a:extLst>
          </p:cNvPr>
          <p:cNvSpPr txBox="1"/>
          <p:nvPr/>
        </p:nvSpPr>
        <p:spPr>
          <a:xfrm>
            <a:off x="560924" y="6126635"/>
            <a:ext cx="9769151" cy="307777"/>
          </a:xfrm>
          <a:prstGeom prst="rect">
            <a:avLst/>
          </a:prstGeom>
          <a:noFill/>
        </p:spPr>
        <p:txBody>
          <a:bodyPr wrap="square" rtlCol="0">
            <a:spAutoFit/>
          </a:bodyPr>
          <a:lstStyle/>
          <a:p>
            <a:r>
              <a:rPr lang="en-US" sz="1400" dirty="0"/>
              <a:t>-You can use the balloon where you are, to see the next island, OR, take it back to Isl.1 or Isl.0 to see the </a:t>
            </a:r>
            <a:r>
              <a:rPr lang="en-US" sz="1400" dirty="0" err="1"/>
              <a:t>neighbouring</a:t>
            </a:r>
            <a:r>
              <a:rPr lang="en-US" sz="1400" dirty="0"/>
              <a:t> islands</a:t>
            </a:r>
            <a:endParaRPr lang="fr-FR" sz="1400" dirty="0"/>
          </a:p>
        </p:txBody>
      </p:sp>
      <p:pic>
        <p:nvPicPr>
          <p:cNvPr id="13" name="Graphic 12" descr="Tropical scene with solid fill">
            <a:extLst>
              <a:ext uri="{FF2B5EF4-FFF2-40B4-BE49-F238E27FC236}">
                <a16:creationId xmlns:a16="http://schemas.microsoft.com/office/drawing/2014/main" id="{4AFEECCF-F156-4160-B021-689ACAE9396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59018" y="3903659"/>
            <a:ext cx="460310" cy="460310"/>
          </a:xfrm>
          <a:prstGeom prst="rect">
            <a:avLst/>
          </a:prstGeom>
        </p:spPr>
      </p:pic>
      <p:sp>
        <p:nvSpPr>
          <p:cNvPr id="14" name="TextBox 13">
            <a:extLst>
              <a:ext uri="{FF2B5EF4-FFF2-40B4-BE49-F238E27FC236}">
                <a16:creationId xmlns:a16="http://schemas.microsoft.com/office/drawing/2014/main" id="{880E71E3-7C20-4E32-873B-619AB5BAD8A4}"/>
              </a:ext>
            </a:extLst>
          </p:cNvPr>
          <p:cNvSpPr txBox="1"/>
          <p:nvPr/>
        </p:nvSpPr>
        <p:spPr>
          <a:xfrm>
            <a:off x="5470708" y="4381178"/>
            <a:ext cx="873967" cy="523220"/>
          </a:xfrm>
          <a:prstGeom prst="rect">
            <a:avLst/>
          </a:prstGeom>
          <a:noFill/>
        </p:spPr>
        <p:txBody>
          <a:bodyPr wrap="square" rtlCol="0">
            <a:spAutoFit/>
          </a:bodyPr>
          <a:lstStyle/>
          <a:p>
            <a:pPr algn="ctr"/>
            <a:r>
              <a:rPr lang="en-US" sz="1400" dirty="0"/>
              <a:t>Isl.1</a:t>
            </a:r>
            <a:br>
              <a:rPr lang="en-US" sz="1400" dirty="0"/>
            </a:br>
            <a:r>
              <a:rPr lang="en-US" sz="1400" dirty="0"/>
              <a:t>(Tower)</a:t>
            </a:r>
            <a:endParaRPr lang="fr-FR" sz="1400" dirty="0"/>
          </a:p>
        </p:txBody>
      </p:sp>
      <p:pic>
        <p:nvPicPr>
          <p:cNvPr id="18" name="Graphic 17" descr="Tropical scene with solid fill">
            <a:extLst>
              <a:ext uri="{FF2B5EF4-FFF2-40B4-BE49-F238E27FC236}">
                <a16:creationId xmlns:a16="http://schemas.microsoft.com/office/drawing/2014/main" id="{B1E68CAD-DCA5-43AC-94F3-EAD6929D7CA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41954" y="1601743"/>
            <a:ext cx="460310" cy="460310"/>
          </a:xfrm>
          <a:prstGeom prst="rect">
            <a:avLst/>
          </a:prstGeom>
        </p:spPr>
      </p:pic>
      <p:sp>
        <p:nvSpPr>
          <p:cNvPr id="19" name="TextBox 18">
            <a:extLst>
              <a:ext uri="{FF2B5EF4-FFF2-40B4-BE49-F238E27FC236}">
                <a16:creationId xmlns:a16="http://schemas.microsoft.com/office/drawing/2014/main" id="{76D06687-7136-4D12-BFCF-E60D38F360AA}"/>
              </a:ext>
            </a:extLst>
          </p:cNvPr>
          <p:cNvSpPr txBox="1"/>
          <p:nvPr/>
        </p:nvSpPr>
        <p:spPr>
          <a:xfrm>
            <a:off x="6015741" y="2053223"/>
            <a:ext cx="1512735" cy="523220"/>
          </a:xfrm>
          <a:prstGeom prst="rect">
            <a:avLst/>
          </a:prstGeom>
          <a:noFill/>
        </p:spPr>
        <p:txBody>
          <a:bodyPr wrap="square" rtlCol="0">
            <a:spAutoFit/>
          </a:bodyPr>
          <a:lstStyle/>
          <a:p>
            <a:pPr algn="ctr"/>
            <a:r>
              <a:rPr lang="en-US" sz="1400" dirty="0"/>
              <a:t>Isl.2</a:t>
            </a:r>
            <a:br>
              <a:rPr lang="en-US" sz="1400" dirty="0"/>
            </a:br>
            <a:r>
              <a:rPr lang="en-US" sz="1400" dirty="0"/>
              <a:t>(Hot Air Balloon)</a:t>
            </a:r>
            <a:endParaRPr lang="fr-FR" sz="1400" dirty="0"/>
          </a:p>
        </p:txBody>
      </p:sp>
      <p:pic>
        <p:nvPicPr>
          <p:cNvPr id="20" name="Graphic 19" descr="Tropical scene with solid fill">
            <a:extLst>
              <a:ext uri="{FF2B5EF4-FFF2-40B4-BE49-F238E27FC236}">
                <a16:creationId xmlns:a16="http://schemas.microsoft.com/office/drawing/2014/main" id="{9A781120-9DA5-49B3-BE32-8DB42D93BAC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06946" y="3546053"/>
            <a:ext cx="460310" cy="460310"/>
          </a:xfrm>
          <a:prstGeom prst="rect">
            <a:avLst/>
          </a:prstGeom>
        </p:spPr>
      </p:pic>
      <p:sp>
        <p:nvSpPr>
          <p:cNvPr id="22" name="TextBox 21">
            <a:extLst>
              <a:ext uri="{FF2B5EF4-FFF2-40B4-BE49-F238E27FC236}">
                <a16:creationId xmlns:a16="http://schemas.microsoft.com/office/drawing/2014/main" id="{3F385483-1A21-4E90-83FD-2443F4AEA4AF}"/>
              </a:ext>
            </a:extLst>
          </p:cNvPr>
          <p:cNvSpPr txBox="1"/>
          <p:nvPr/>
        </p:nvSpPr>
        <p:spPr>
          <a:xfrm>
            <a:off x="8277808" y="4037902"/>
            <a:ext cx="1318586" cy="523220"/>
          </a:xfrm>
          <a:prstGeom prst="rect">
            <a:avLst/>
          </a:prstGeom>
          <a:noFill/>
        </p:spPr>
        <p:txBody>
          <a:bodyPr wrap="square" rtlCol="0">
            <a:spAutoFit/>
          </a:bodyPr>
          <a:lstStyle/>
          <a:p>
            <a:pPr algn="ctr"/>
            <a:r>
              <a:rPr lang="en-US" sz="1400" dirty="0"/>
              <a:t>Isl.3</a:t>
            </a:r>
            <a:br>
              <a:rPr lang="en-US" sz="1400" dirty="0"/>
            </a:br>
            <a:r>
              <a:rPr lang="en-US" sz="1400" dirty="0"/>
              <a:t>(Bonus water)</a:t>
            </a:r>
            <a:endParaRPr lang="fr-FR" sz="1400" dirty="0"/>
          </a:p>
        </p:txBody>
      </p:sp>
    </p:spTree>
    <p:extLst>
      <p:ext uri="{BB962C8B-B14F-4D97-AF65-F5344CB8AC3E}">
        <p14:creationId xmlns:p14="http://schemas.microsoft.com/office/powerpoint/2010/main" val="2159145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descr="Tropical scene with solid fill">
            <a:extLst>
              <a:ext uri="{FF2B5EF4-FFF2-40B4-BE49-F238E27FC236}">
                <a16:creationId xmlns:a16="http://schemas.microsoft.com/office/drawing/2014/main" id="{FF6854F2-8A57-422F-B0DE-A2EDAAAF43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0324" y="4036319"/>
            <a:ext cx="262486" cy="262486"/>
          </a:xfrm>
          <a:prstGeom prst="rect">
            <a:avLst/>
          </a:prstGeom>
        </p:spPr>
      </p:pic>
      <p:sp>
        <p:nvSpPr>
          <p:cNvPr id="8" name="TextBox 7">
            <a:extLst>
              <a:ext uri="{FF2B5EF4-FFF2-40B4-BE49-F238E27FC236}">
                <a16:creationId xmlns:a16="http://schemas.microsoft.com/office/drawing/2014/main" id="{705CC6AB-CAB1-4DCC-AA42-0E466603B17E}"/>
              </a:ext>
            </a:extLst>
          </p:cNvPr>
          <p:cNvSpPr txBox="1"/>
          <p:nvPr/>
        </p:nvSpPr>
        <p:spPr>
          <a:xfrm>
            <a:off x="841917" y="232023"/>
            <a:ext cx="2192395" cy="369332"/>
          </a:xfrm>
          <a:prstGeom prst="rect">
            <a:avLst/>
          </a:prstGeom>
          <a:noFill/>
        </p:spPr>
        <p:txBody>
          <a:bodyPr wrap="none" rtlCol="0">
            <a:spAutoFit/>
          </a:bodyPr>
          <a:lstStyle/>
          <a:p>
            <a:r>
              <a:rPr lang="en-US" dirty="0"/>
              <a:t>Reaching Island 4 &amp; 5</a:t>
            </a:r>
            <a:endParaRPr lang="fr-FR" dirty="0"/>
          </a:p>
        </p:txBody>
      </p:sp>
      <p:sp>
        <p:nvSpPr>
          <p:cNvPr id="9" name="TextBox 8">
            <a:extLst>
              <a:ext uri="{FF2B5EF4-FFF2-40B4-BE49-F238E27FC236}">
                <a16:creationId xmlns:a16="http://schemas.microsoft.com/office/drawing/2014/main" id="{62D20772-06BF-4FDF-BCC1-1A995C2700C6}"/>
              </a:ext>
            </a:extLst>
          </p:cNvPr>
          <p:cNvSpPr txBox="1"/>
          <p:nvPr/>
        </p:nvSpPr>
        <p:spPr>
          <a:xfrm>
            <a:off x="465926" y="823260"/>
            <a:ext cx="10674221" cy="954107"/>
          </a:xfrm>
          <a:prstGeom prst="rect">
            <a:avLst/>
          </a:prstGeom>
          <a:noFill/>
        </p:spPr>
        <p:txBody>
          <a:bodyPr wrap="square" rtlCol="0">
            <a:spAutoFit/>
          </a:bodyPr>
          <a:lstStyle/>
          <a:p>
            <a:r>
              <a:rPr lang="en-US" sz="1400" dirty="0"/>
              <a:t>-Using the Hot Air Balloon from Isl.1 reveals Isl. 4, while using it from Isl.0 reveals Isl.5</a:t>
            </a:r>
          </a:p>
          <a:p>
            <a:r>
              <a:rPr lang="en-US" sz="1400" dirty="0"/>
              <a:t>-The increased range from the Bonus Fresh Water allows you to reach both these islands</a:t>
            </a:r>
          </a:p>
          <a:p>
            <a:r>
              <a:rPr lang="en-US" sz="1400" dirty="0"/>
              <a:t>-Isl.4 reveals a piece of information relevant to the story, while Isl.5 reveals the Constellation map, which pushes you to lift your head to find your way next</a:t>
            </a:r>
            <a:endParaRPr lang="fr-FR" sz="1400" dirty="0"/>
          </a:p>
        </p:txBody>
      </p:sp>
      <p:sp>
        <p:nvSpPr>
          <p:cNvPr id="11" name="TextBox 10">
            <a:extLst>
              <a:ext uri="{FF2B5EF4-FFF2-40B4-BE49-F238E27FC236}">
                <a16:creationId xmlns:a16="http://schemas.microsoft.com/office/drawing/2014/main" id="{B2326EA0-24BB-4B00-B891-1696BDDD66B6}"/>
              </a:ext>
            </a:extLst>
          </p:cNvPr>
          <p:cNvSpPr txBox="1"/>
          <p:nvPr/>
        </p:nvSpPr>
        <p:spPr>
          <a:xfrm>
            <a:off x="3914584" y="4298805"/>
            <a:ext cx="873967" cy="369332"/>
          </a:xfrm>
          <a:prstGeom prst="rect">
            <a:avLst/>
          </a:prstGeom>
          <a:noFill/>
        </p:spPr>
        <p:txBody>
          <a:bodyPr wrap="square" rtlCol="0">
            <a:spAutoFit/>
          </a:bodyPr>
          <a:lstStyle/>
          <a:p>
            <a:pPr algn="ctr"/>
            <a:r>
              <a:rPr lang="en-US" sz="900" dirty="0"/>
              <a:t>Isl.0</a:t>
            </a:r>
            <a:br>
              <a:rPr lang="en-US" sz="900" dirty="0"/>
            </a:br>
            <a:r>
              <a:rPr lang="en-US" sz="900" dirty="0"/>
              <a:t>(Home)</a:t>
            </a:r>
            <a:endParaRPr lang="fr-FR" sz="900" dirty="0"/>
          </a:p>
        </p:txBody>
      </p:sp>
      <p:pic>
        <p:nvPicPr>
          <p:cNvPr id="13" name="Graphic 12" descr="Tropical scene with solid fill">
            <a:extLst>
              <a:ext uri="{FF2B5EF4-FFF2-40B4-BE49-F238E27FC236}">
                <a16:creationId xmlns:a16="http://schemas.microsoft.com/office/drawing/2014/main" id="{4AFEECCF-F156-4160-B021-689ACAE9396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94290" y="3592051"/>
            <a:ext cx="262486" cy="262486"/>
          </a:xfrm>
          <a:prstGeom prst="rect">
            <a:avLst/>
          </a:prstGeom>
        </p:spPr>
      </p:pic>
      <p:sp>
        <p:nvSpPr>
          <p:cNvPr id="14" name="TextBox 13">
            <a:extLst>
              <a:ext uri="{FF2B5EF4-FFF2-40B4-BE49-F238E27FC236}">
                <a16:creationId xmlns:a16="http://schemas.microsoft.com/office/drawing/2014/main" id="{880E71E3-7C20-4E32-873B-619AB5BAD8A4}"/>
              </a:ext>
            </a:extLst>
          </p:cNvPr>
          <p:cNvSpPr txBox="1"/>
          <p:nvPr/>
        </p:nvSpPr>
        <p:spPr>
          <a:xfrm>
            <a:off x="4788550" y="3854537"/>
            <a:ext cx="873967" cy="369332"/>
          </a:xfrm>
          <a:prstGeom prst="rect">
            <a:avLst/>
          </a:prstGeom>
          <a:noFill/>
        </p:spPr>
        <p:txBody>
          <a:bodyPr wrap="square" rtlCol="0">
            <a:spAutoFit/>
          </a:bodyPr>
          <a:lstStyle/>
          <a:p>
            <a:pPr algn="ctr"/>
            <a:r>
              <a:rPr lang="en-US" sz="900" dirty="0"/>
              <a:t>Isl.1</a:t>
            </a:r>
            <a:br>
              <a:rPr lang="en-US" sz="900" dirty="0"/>
            </a:br>
            <a:r>
              <a:rPr lang="en-US" sz="900" dirty="0"/>
              <a:t>(Tower)</a:t>
            </a:r>
            <a:endParaRPr lang="fr-FR" sz="900" dirty="0"/>
          </a:p>
        </p:txBody>
      </p:sp>
      <p:pic>
        <p:nvPicPr>
          <p:cNvPr id="18" name="Graphic 17" descr="Tropical scene with solid fill">
            <a:extLst>
              <a:ext uri="{FF2B5EF4-FFF2-40B4-BE49-F238E27FC236}">
                <a16:creationId xmlns:a16="http://schemas.microsoft.com/office/drawing/2014/main" id="{B1E68CAD-DCA5-43AC-94F3-EAD6929D7CA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44624" y="2308790"/>
            <a:ext cx="262486" cy="262486"/>
          </a:xfrm>
          <a:prstGeom prst="rect">
            <a:avLst/>
          </a:prstGeom>
        </p:spPr>
      </p:pic>
      <p:sp>
        <p:nvSpPr>
          <p:cNvPr id="19" name="TextBox 18">
            <a:extLst>
              <a:ext uri="{FF2B5EF4-FFF2-40B4-BE49-F238E27FC236}">
                <a16:creationId xmlns:a16="http://schemas.microsoft.com/office/drawing/2014/main" id="{76D06687-7136-4D12-BFCF-E60D38F360AA}"/>
              </a:ext>
            </a:extLst>
          </p:cNvPr>
          <p:cNvSpPr txBox="1"/>
          <p:nvPr/>
        </p:nvSpPr>
        <p:spPr>
          <a:xfrm>
            <a:off x="5119500" y="2558963"/>
            <a:ext cx="1512735" cy="369332"/>
          </a:xfrm>
          <a:prstGeom prst="rect">
            <a:avLst/>
          </a:prstGeom>
          <a:noFill/>
        </p:spPr>
        <p:txBody>
          <a:bodyPr wrap="square" rtlCol="0">
            <a:spAutoFit/>
          </a:bodyPr>
          <a:lstStyle/>
          <a:p>
            <a:pPr algn="ctr"/>
            <a:r>
              <a:rPr lang="en-US" sz="900" dirty="0"/>
              <a:t>Isl.2</a:t>
            </a:r>
            <a:br>
              <a:rPr lang="en-US" sz="900" dirty="0"/>
            </a:br>
            <a:r>
              <a:rPr lang="en-US" sz="900" dirty="0"/>
              <a:t>(Hot Air Balloon)</a:t>
            </a:r>
            <a:endParaRPr lang="fr-FR" sz="900" dirty="0"/>
          </a:p>
        </p:txBody>
      </p:sp>
      <p:pic>
        <p:nvPicPr>
          <p:cNvPr id="20" name="Graphic 19" descr="Tropical scene with solid fill">
            <a:extLst>
              <a:ext uri="{FF2B5EF4-FFF2-40B4-BE49-F238E27FC236}">
                <a16:creationId xmlns:a16="http://schemas.microsoft.com/office/drawing/2014/main" id="{9A781120-9DA5-49B3-BE32-8DB42D93BAC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4417" y="3109084"/>
            <a:ext cx="262486" cy="262486"/>
          </a:xfrm>
          <a:prstGeom prst="rect">
            <a:avLst/>
          </a:prstGeom>
        </p:spPr>
      </p:pic>
      <p:sp>
        <p:nvSpPr>
          <p:cNvPr id="22" name="TextBox 21">
            <a:extLst>
              <a:ext uri="{FF2B5EF4-FFF2-40B4-BE49-F238E27FC236}">
                <a16:creationId xmlns:a16="http://schemas.microsoft.com/office/drawing/2014/main" id="{3F385483-1A21-4E90-83FD-2443F4AEA4AF}"/>
              </a:ext>
            </a:extLst>
          </p:cNvPr>
          <p:cNvSpPr txBox="1"/>
          <p:nvPr/>
        </p:nvSpPr>
        <p:spPr>
          <a:xfrm>
            <a:off x="6018677" y="3371570"/>
            <a:ext cx="873967" cy="369332"/>
          </a:xfrm>
          <a:prstGeom prst="rect">
            <a:avLst/>
          </a:prstGeom>
          <a:noFill/>
        </p:spPr>
        <p:txBody>
          <a:bodyPr wrap="square" rtlCol="0">
            <a:spAutoFit/>
          </a:bodyPr>
          <a:lstStyle/>
          <a:p>
            <a:pPr algn="ctr"/>
            <a:r>
              <a:rPr lang="en-US" sz="900" dirty="0"/>
              <a:t>Isl.3</a:t>
            </a:r>
            <a:br>
              <a:rPr lang="en-US" sz="900" dirty="0"/>
            </a:br>
            <a:r>
              <a:rPr lang="en-US" sz="900" dirty="0"/>
              <a:t>(Bonus water)</a:t>
            </a:r>
            <a:endParaRPr lang="fr-FR" sz="900" dirty="0"/>
          </a:p>
        </p:txBody>
      </p:sp>
      <p:pic>
        <p:nvPicPr>
          <p:cNvPr id="15" name="Graphic 14" descr="Tropical scene with solid fill">
            <a:extLst>
              <a:ext uri="{FF2B5EF4-FFF2-40B4-BE49-F238E27FC236}">
                <a16:creationId xmlns:a16="http://schemas.microsoft.com/office/drawing/2014/main" id="{26C3E570-9F35-4A8C-A27D-6C6EF5A487A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99484" y="5483013"/>
            <a:ext cx="262486" cy="262486"/>
          </a:xfrm>
          <a:prstGeom prst="rect">
            <a:avLst/>
          </a:prstGeom>
        </p:spPr>
      </p:pic>
      <p:sp>
        <p:nvSpPr>
          <p:cNvPr id="16" name="TextBox 15">
            <a:extLst>
              <a:ext uri="{FF2B5EF4-FFF2-40B4-BE49-F238E27FC236}">
                <a16:creationId xmlns:a16="http://schemas.microsoft.com/office/drawing/2014/main" id="{913ACAA6-9207-426B-A317-F0019E40136E}"/>
              </a:ext>
            </a:extLst>
          </p:cNvPr>
          <p:cNvSpPr txBox="1"/>
          <p:nvPr/>
        </p:nvSpPr>
        <p:spPr>
          <a:xfrm>
            <a:off x="5693744" y="5745499"/>
            <a:ext cx="873967" cy="369332"/>
          </a:xfrm>
          <a:prstGeom prst="rect">
            <a:avLst/>
          </a:prstGeom>
          <a:noFill/>
        </p:spPr>
        <p:txBody>
          <a:bodyPr wrap="square" rtlCol="0">
            <a:spAutoFit/>
          </a:bodyPr>
          <a:lstStyle/>
          <a:p>
            <a:pPr algn="ctr"/>
            <a:r>
              <a:rPr lang="en-US" sz="900" dirty="0"/>
              <a:t>Isl.4</a:t>
            </a:r>
            <a:br>
              <a:rPr lang="en-US" sz="900" dirty="0"/>
            </a:br>
            <a:r>
              <a:rPr lang="en-US" sz="900" dirty="0"/>
              <a:t>(Story reveal)</a:t>
            </a:r>
            <a:endParaRPr lang="fr-FR" sz="900" dirty="0"/>
          </a:p>
        </p:txBody>
      </p:sp>
      <p:pic>
        <p:nvPicPr>
          <p:cNvPr id="17" name="Graphic 16" descr="Tropical scene with solid fill">
            <a:extLst>
              <a:ext uri="{FF2B5EF4-FFF2-40B4-BE49-F238E27FC236}">
                <a16:creationId xmlns:a16="http://schemas.microsoft.com/office/drawing/2014/main" id="{4B7451AB-1220-42A2-B86B-E036412EFD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77034" y="4634325"/>
            <a:ext cx="262486" cy="262486"/>
          </a:xfrm>
          <a:prstGeom prst="rect">
            <a:avLst/>
          </a:prstGeom>
        </p:spPr>
      </p:pic>
      <p:sp>
        <p:nvSpPr>
          <p:cNvPr id="21" name="TextBox 20">
            <a:extLst>
              <a:ext uri="{FF2B5EF4-FFF2-40B4-BE49-F238E27FC236}">
                <a16:creationId xmlns:a16="http://schemas.microsoft.com/office/drawing/2014/main" id="{1FF06D06-CB61-4360-ABDC-EBD7E98F4BF2}"/>
              </a:ext>
            </a:extLst>
          </p:cNvPr>
          <p:cNvSpPr txBox="1"/>
          <p:nvPr/>
        </p:nvSpPr>
        <p:spPr>
          <a:xfrm>
            <a:off x="1576768" y="4896811"/>
            <a:ext cx="1263018" cy="369332"/>
          </a:xfrm>
          <a:prstGeom prst="rect">
            <a:avLst/>
          </a:prstGeom>
          <a:noFill/>
        </p:spPr>
        <p:txBody>
          <a:bodyPr wrap="square" rtlCol="0">
            <a:spAutoFit/>
          </a:bodyPr>
          <a:lstStyle/>
          <a:p>
            <a:pPr algn="ctr"/>
            <a:r>
              <a:rPr lang="en-US" sz="900" dirty="0"/>
              <a:t>Isl.5</a:t>
            </a:r>
            <a:br>
              <a:rPr lang="en-US" sz="900" dirty="0"/>
            </a:br>
            <a:r>
              <a:rPr lang="en-US" sz="900" dirty="0"/>
              <a:t>(Constellation map)</a:t>
            </a:r>
            <a:endParaRPr lang="fr-FR" sz="900" dirty="0"/>
          </a:p>
        </p:txBody>
      </p:sp>
      <p:sp>
        <p:nvSpPr>
          <p:cNvPr id="23" name="Arc 22">
            <a:extLst>
              <a:ext uri="{FF2B5EF4-FFF2-40B4-BE49-F238E27FC236}">
                <a16:creationId xmlns:a16="http://schemas.microsoft.com/office/drawing/2014/main" id="{DBCE80EF-9977-4C2D-A4F5-123A7AF02F65}"/>
              </a:ext>
            </a:extLst>
          </p:cNvPr>
          <p:cNvSpPr/>
          <p:nvPr/>
        </p:nvSpPr>
        <p:spPr>
          <a:xfrm rot="7364453">
            <a:off x="3091895" y="777564"/>
            <a:ext cx="6381867" cy="4873164"/>
          </a:xfrm>
          <a:prstGeom prst="arc">
            <a:avLst>
              <a:gd name="adj1" fmla="val 16255515"/>
              <a:gd name="adj2" fmla="val 0"/>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fr-FR"/>
          </a:p>
        </p:txBody>
      </p:sp>
      <p:sp>
        <p:nvSpPr>
          <p:cNvPr id="24" name="Arc 23">
            <a:extLst>
              <a:ext uri="{FF2B5EF4-FFF2-40B4-BE49-F238E27FC236}">
                <a16:creationId xmlns:a16="http://schemas.microsoft.com/office/drawing/2014/main" id="{B5592DE1-DE41-44E3-B9FE-485C7BAED3CA}"/>
              </a:ext>
            </a:extLst>
          </p:cNvPr>
          <p:cNvSpPr/>
          <p:nvPr/>
        </p:nvSpPr>
        <p:spPr>
          <a:xfrm rot="7364453">
            <a:off x="2188530" y="-789260"/>
            <a:ext cx="8146878" cy="6500898"/>
          </a:xfrm>
          <a:prstGeom prst="arc">
            <a:avLst>
              <a:gd name="adj1" fmla="val 16255515"/>
              <a:gd name="adj2" fmla="val 0"/>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fr-FR" dirty="0"/>
          </a:p>
        </p:txBody>
      </p:sp>
      <p:sp>
        <p:nvSpPr>
          <p:cNvPr id="27" name="Arc 26">
            <a:extLst>
              <a:ext uri="{FF2B5EF4-FFF2-40B4-BE49-F238E27FC236}">
                <a16:creationId xmlns:a16="http://schemas.microsoft.com/office/drawing/2014/main" id="{33626A71-8B0B-4091-80F4-729FC6E18207}"/>
              </a:ext>
            </a:extLst>
          </p:cNvPr>
          <p:cNvSpPr/>
          <p:nvPr/>
        </p:nvSpPr>
        <p:spPr>
          <a:xfrm rot="11996913">
            <a:off x="805797" y="1543829"/>
            <a:ext cx="6381867" cy="4873164"/>
          </a:xfrm>
          <a:prstGeom prst="arc">
            <a:avLst>
              <a:gd name="adj1" fmla="val 16255515"/>
              <a:gd name="adj2" fmla="val 0"/>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fr-FR"/>
          </a:p>
        </p:txBody>
      </p:sp>
      <p:sp>
        <p:nvSpPr>
          <p:cNvPr id="28" name="Arc 27">
            <a:extLst>
              <a:ext uri="{FF2B5EF4-FFF2-40B4-BE49-F238E27FC236}">
                <a16:creationId xmlns:a16="http://schemas.microsoft.com/office/drawing/2014/main" id="{B263FA17-747F-4F25-ABF9-F800A95919B0}"/>
              </a:ext>
            </a:extLst>
          </p:cNvPr>
          <p:cNvSpPr/>
          <p:nvPr/>
        </p:nvSpPr>
        <p:spPr>
          <a:xfrm rot="11996913">
            <a:off x="418480" y="265670"/>
            <a:ext cx="8146878" cy="6500898"/>
          </a:xfrm>
          <a:prstGeom prst="arc">
            <a:avLst>
              <a:gd name="adj1" fmla="val 16255515"/>
              <a:gd name="adj2" fmla="val 0"/>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fr-FR" dirty="0"/>
          </a:p>
        </p:txBody>
      </p:sp>
    </p:spTree>
    <p:extLst>
      <p:ext uri="{BB962C8B-B14F-4D97-AF65-F5344CB8AC3E}">
        <p14:creationId xmlns:p14="http://schemas.microsoft.com/office/powerpoint/2010/main" val="4145984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descr="Tropical scene with solid fill">
            <a:extLst>
              <a:ext uri="{FF2B5EF4-FFF2-40B4-BE49-F238E27FC236}">
                <a16:creationId xmlns:a16="http://schemas.microsoft.com/office/drawing/2014/main" id="{FF6854F2-8A57-422F-B0DE-A2EDAAAF43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69404" y="4140495"/>
            <a:ext cx="262486" cy="262486"/>
          </a:xfrm>
          <a:prstGeom prst="rect">
            <a:avLst/>
          </a:prstGeom>
        </p:spPr>
      </p:pic>
      <p:sp>
        <p:nvSpPr>
          <p:cNvPr id="8" name="TextBox 7">
            <a:extLst>
              <a:ext uri="{FF2B5EF4-FFF2-40B4-BE49-F238E27FC236}">
                <a16:creationId xmlns:a16="http://schemas.microsoft.com/office/drawing/2014/main" id="{705CC6AB-CAB1-4DCC-AA42-0E466603B17E}"/>
              </a:ext>
            </a:extLst>
          </p:cNvPr>
          <p:cNvSpPr txBox="1"/>
          <p:nvPr/>
        </p:nvSpPr>
        <p:spPr>
          <a:xfrm>
            <a:off x="841917" y="232023"/>
            <a:ext cx="2617191" cy="369332"/>
          </a:xfrm>
          <a:prstGeom prst="rect">
            <a:avLst/>
          </a:prstGeom>
          <a:noFill/>
        </p:spPr>
        <p:txBody>
          <a:bodyPr wrap="none" rtlCol="0">
            <a:spAutoFit/>
          </a:bodyPr>
          <a:lstStyle/>
          <a:p>
            <a:r>
              <a:rPr lang="en-US" dirty="0"/>
              <a:t>Reaching Island 6, 7 and 8</a:t>
            </a:r>
            <a:endParaRPr lang="fr-FR" dirty="0"/>
          </a:p>
        </p:txBody>
      </p:sp>
      <p:sp>
        <p:nvSpPr>
          <p:cNvPr id="9" name="TextBox 8">
            <a:extLst>
              <a:ext uri="{FF2B5EF4-FFF2-40B4-BE49-F238E27FC236}">
                <a16:creationId xmlns:a16="http://schemas.microsoft.com/office/drawing/2014/main" id="{62D20772-06BF-4FDF-BCC1-1A995C2700C6}"/>
              </a:ext>
            </a:extLst>
          </p:cNvPr>
          <p:cNvSpPr txBox="1"/>
          <p:nvPr/>
        </p:nvSpPr>
        <p:spPr>
          <a:xfrm>
            <a:off x="465926" y="823260"/>
            <a:ext cx="10674221" cy="954107"/>
          </a:xfrm>
          <a:prstGeom prst="rect">
            <a:avLst/>
          </a:prstGeom>
          <a:noFill/>
        </p:spPr>
        <p:txBody>
          <a:bodyPr wrap="square" rtlCol="0">
            <a:spAutoFit/>
          </a:bodyPr>
          <a:lstStyle/>
          <a:p>
            <a:r>
              <a:rPr lang="en-US" sz="1400" dirty="0"/>
              <a:t>-Using the constellation map, you can figure out the positions of islands 6 and 7</a:t>
            </a:r>
          </a:p>
          <a:p>
            <a:r>
              <a:rPr lang="en-US" sz="1400" dirty="0"/>
              <a:t>-Isl. 6 gives you a foil, which allows your ship to go faster, hence more range</a:t>
            </a:r>
            <a:br>
              <a:rPr lang="en-US" sz="1400" dirty="0"/>
            </a:br>
            <a:r>
              <a:rPr lang="en-US" sz="1400" dirty="0"/>
              <a:t>-Isl. 7 reveals the location for the final island</a:t>
            </a:r>
          </a:p>
          <a:p>
            <a:r>
              <a:rPr lang="en-US" sz="1400" dirty="0"/>
              <a:t>-Isl. 8 is the final island, with the revelation and endgame</a:t>
            </a:r>
            <a:endParaRPr lang="fr-FR" sz="1400" dirty="0"/>
          </a:p>
        </p:txBody>
      </p:sp>
      <p:sp>
        <p:nvSpPr>
          <p:cNvPr id="11" name="TextBox 10">
            <a:extLst>
              <a:ext uri="{FF2B5EF4-FFF2-40B4-BE49-F238E27FC236}">
                <a16:creationId xmlns:a16="http://schemas.microsoft.com/office/drawing/2014/main" id="{B2326EA0-24BB-4B00-B891-1696BDDD66B6}"/>
              </a:ext>
            </a:extLst>
          </p:cNvPr>
          <p:cNvSpPr txBox="1"/>
          <p:nvPr/>
        </p:nvSpPr>
        <p:spPr>
          <a:xfrm>
            <a:off x="3763664" y="4402981"/>
            <a:ext cx="873967" cy="369332"/>
          </a:xfrm>
          <a:prstGeom prst="rect">
            <a:avLst/>
          </a:prstGeom>
          <a:noFill/>
        </p:spPr>
        <p:txBody>
          <a:bodyPr wrap="square" rtlCol="0">
            <a:spAutoFit/>
          </a:bodyPr>
          <a:lstStyle/>
          <a:p>
            <a:pPr algn="ctr"/>
            <a:r>
              <a:rPr lang="en-US" sz="900" dirty="0"/>
              <a:t>Isl.0</a:t>
            </a:r>
            <a:br>
              <a:rPr lang="en-US" sz="900" dirty="0"/>
            </a:br>
            <a:r>
              <a:rPr lang="en-US" sz="900" dirty="0"/>
              <a:t>(Home)</a:t>
            </a:r>
            <a:endParaRPr lang="fr-FR" sz="900" dirty="0"/>
          </a:p>
        </p:txBody>
      </p:sp>
      <p:pic>
        <p:nvPicPr>
          <p:cNvPr id="13" name="Graphic 12" descr="Tropical scene with solid fill">
            <a:extLst>
              <a:ext uri="{FF2B5EF4-FFF2-40B4-BE49-F238E27FC236}">
                <a16:creationId xmlns:a16="http://schemas.microsoft.com/office/drawing/2014/main" id="{4AFEECCF-F156-4160-B021-689ACAE9396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37630" y="3814296"/>
            <a:ext cx="262486" cy="262486"/>
          </a:xfrm>
          <a:prstGeom prst="rect">
            <a:avLst/>
          </a:prstGeom>
        </p:spPr>
      </p:pic>
      <p:sp>
        <p:nvSpPr>
          <p:cNvPr id="14" name="TextBox 13">
            <a:extLst>
              <a:ext uri="{FF2B5EF4-FFF2-40B4-BE49-F238E27FC236}">
                <a16:creationId xmlns:a16="http://schemas.microsoft.com/office/drawing/2014/main" id="{880E71E3-7C20-4E32-873B-619AB5BAD8A4}"/>
              </a:ext>
            </a:extLst>
          </p:cNvPr>
          <p:cNvSpPr txBox="1"/>
          <p:nvPr/>
        </p:nvSpPr>
        <p:spPr>
          <a:xfrm>
            <a:off x="4331890" y="4076782"/>
            <a:ext cx="873967" cy="369332"/>
          </a:xfrm>
          <a:prstGeom prst="rect">
            <a:avLst/>
          </a:prstGeom>
          <a:noFill/>
        </p:spPr>
        <p:txBody>
          <a:bodyPr wrap="square" rtlCol="0">
            <a:spAutoFit/>
          </a:bodyPr>
          <a:lstStyle/>
          <a:p>
            <a:pPr algn="ctr"/>
            <a:r>
              <a:rPr lang="en-US" sz="900" dirty="0"/>
              <a:t>Isl.1</a:t>
            </a:r>
            <a:br>
              <a:rPr lang="en-US" sz="900" dirty="0"/>
            </a:br>
            <a:r>
              <a:rPr lang="en-US" sz="900" dirty="0"/>
              <a:t>(Tower)</a:t>
            </a:r>
            <a:endParaRPr lang="fr-FR" sz="900" dirty="0"/>
          </a:p>
        </p:txBody>
      </p:sp>
      <p:pic>
        <p:nvPicPr>
          <p:cNvPr id="18" name="Graphic 17" descr="Tropical scene with solid fill">
            <a:extLst>
              <a:ext uri="{FF2B5EF4-FFF2-40B4-BE49-F238E27FC236}">
                <a16:creationId xmlns:a16="http://schemas.microsoft.com/office/drawing/2014/main" id="{B1E68CAD-DCA5-43AC-94F3-EAD6929D7CA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57469" y="2868592"/>
            <a:ext cx="262486" cy="262486"/>
          </a:xfrm>
          <a:prstGeom prst="rect">
            <a:avLst/>
          </a:prstGeom>
        </p:spPr>
      </p:pic>
      <p:sp>
        <p:nvSpPr>
          <p:cNvPr id="19" name="TextBox 18">
            <a:extLst>
              <a:ext uri="{FF2B5EF4-FFF2-40B4-BE49-F238E27FC236}">
                <a16:creationId xmlns:a16="http://schemas.microsoft.com/office/drawing/2014/main" id="{76D06687-7136-4D12-BFCF-E60D38F360AA}"/>
              </a:ext>
            </a:extLst>
          </p:cNvPr>
          <p:cNvSpPr txBox="1"/>
          <p:nvPr/>
        </p:nvSpPr>
        <p:spPr>
          <a:xfrm>
            <a:off x="4432345" y="3118765"/>
            <a:ext cx="1512735" cy="369332"/>
          </a:xfrm>
          <a:prstGeom prst="rect">
            <a:avLst/>
          </a:prstGeom>
          <a:noFill/>
        </p:spPr>
        <p:txBody>
          <a:bodyPr wrap="square" rtlCol="0">
            <a:spAutoFit/>
          </a:bodyPr>
          <a:lstStyle/>
          <a:p>
            <a:pPr algn="ctr"/>
            <a:r>
              <a:rPr lang="en-US" sz="900" dirty="0"/>
              <a:t>Isl.2</a:t>
            </a:r>
            <a:br>
              <a:rPr lang="en-US" sz="900" dirty="0"/>
            </a:br>
            <a:r>
              <a:rPr lang="en-US" sz="900" dirty="0"/>
              <a:t>(Hot Air Balloon)</a:t>
            </a:r>
            <a:endParaRPr lang="fr-FR" sz="900" dirty="0"/>
          </a:p>
        </p:txBody>
      </p:sp>
      <p:pic>
        <p:nvPicPr>
          <p:cNvPr id="20" name="Graphic 19" descr="Tropical scene with solid fill">
            <a:extLst>
              <a:ext uri="{FF2B5EF4-FFF2-40B4-BE49-F238E27FC236}">
                <a16:creationId xmlns:a16="http://schemas.microsoft.com/office/drawing/2014/main" id="{9A781120-9DA5-49B3-BE32-8DB42D93BAC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11596" y="3457048"/>
            <a:ext cx="262486" cy="262486"/>
          </a:xfrm>
          <a:prstGeom prst="rect">
            <a:avLst/>
          </a:prstGeom>
        </p:spPr>
      </p:pic>
      <p:sp>
        <p:nvSpPr>
          <p:cNvPr id="22" name="TextBox 21">
            <a:extLst>
              <a:ext uri="{FF2B5EF4-FFF2-40B4-BE49-F238E27FC236}">
                <a16:creationId xmlns:a16="http://schemas.microsoft.com/office/drawing/2014/main" id="{3F385483-1A21-4E90-83FD-2443F4AEA4AF}"/>
              </a:ext>
            </a:extLst>
          </p:cNvPr>
          <p:cNvSpPr txBox="1"/>
          <p:nvPr/>
        </p:nvSpPr>
        <p:spPr>
          <a:xfrm>
            <a:off x="5205856" y="3719534"/>
            <a:ext cx="873967" cy="369332"/>
          </a:xfrm>
          <a:prstGeom prst="rect">
            <a:avLst/>
          </a:prstGeom>
          <a:noFill/>
        </p:spPr>
        <p:txBody>
          <a:bodyPr wrap="square" rtlCol="0">
            <a:spAutoFit/>
          </a:bodyPr>
          <a:lstStyle/>
          <a:p>
            <a:pPr algn="ctr"/>
            <a:r>
              <a:rPr lang="en-US" sz="900" dirty="0"/>
              <a:t>Isl.3</a:t>
            </a:r>
            <a:br>
              <a:rPr lang="en-US" sz="900" dirty="0"/>
            </a:br>
            <a:r>
              <a:rPr lang="en-US" sz="900" dirty="0"/>
              <a:t>(Bonus water)</a:t>
            </a:r>
            <a:endParaRPr lang="fr-FR" sz="900" dirty="0"/>
          </a:p>
        </p:txBody>
      </p:sp>
      <p:pic>
        <p:nvPicPr>
          <p:cNvPr id="15" name="Graphic 14" descr="Tropical scene with solid fill">
            <a:extLst>
              <a:ext uri="{FF2B5EF4-FFF2-40B4-BE49-F238E27FC236}">
                <a16:creationId xmlns:a16="http://schemas.microsoft.com/office/drawing/2014/main" id="{26C3E570-9F35-4A8C-A27D-6C6EF5A487A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76853" y="4969069"/>
            <a:ext cx="262486" cy="262486"/>
          </a:xfrm>
          <a:prstGeom prst="rect">
            <a:avLst/>
          </a:prstGeom>
        </p:spPr>
      </p:pic>
      <p:sp>
        <p:nvSpPr>
          <p:cNvPr id="16" name="TextBox 15">
            <a:extLst>
              <a:ext uri="{FF2B5EF4-FFF2-40B4-BE49-F238E27FC236}">
                <a16:creationId xmlns:a16="http://schemas.microsoft.com/office/drawing/2014/main" id="{913ACAA6-9207-426B-A317-F0019E40136E}"/>
              </a:ext>
            </a:extLst>
          </p:cNvPr>
          <p:cNvSpPr txBox="1"/>
          <p:nvPr/>
        </p:nvSpPr>
        <p:spPr>
          <a:xfrm>
            <a:off x="5071113" y="5231555"/>
            <a:ext cx="873967" cy="369332"/>
          </a:xfrm>
          <a:prstGeom prst="rect">
            <a:avLst/>
          </a:prstGeom>
          <a:noFill/>
        </p:spPr>
        <p:txBody>
          <a:bodyPr wrap="square" rtlCol="0">
            <a:spAutoFit/>
          </a:bodyPr>
          <a:lstStyle/>
          <a:p>
            <a:pPr algn="ctr"/>
            <a:r>
              <a:rPr lang="en-US" sz="900" dirty="0"/>
              <a:t>Isl.4</a:t>
            </a:r>
            <a:br>
              <a:rPr lang="en-US" sz="900" dirty="0"/>
            </a:br>
            <a:r>
              <a:rPr lang="en-US" sz="900" dirty="0"/>
              <a:t>(Story reveal)</a:t>
            </a:r>
            <a:endParaRPr lang="fr-FR" sz="900" dirty="0"/>
          </a:p>
        </p:txBody>
      </p:sp>
      <p:pic>
        <p:nvPicPr>
          <p:cNvPr id="17" name="Graphic 16" descr="Tropical scene with solid fill">
            <a:extLst>
              <a:ext uri="{FF2B5EF4-FFF2-40B4-BE49-F238E27FC236}">
                <a16:creationId xmlns:a16="http://schemas.microsoft.com/office/drawing/2014/main" id="{4B7451AB-1220-42A2-B86B-E036412EFD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11535" y="4564156"/>
            <a:ext cx="262486" cy="262486"/>
          </a:xfrm>
          <a:prstGeom prst="rect">
            <a:avLst/>
          </a:prstGeom>
        </p:spPr>
      </p:pic>
      <p:sp>
        <p:nvSpPr>
          <p:cNvPr id="21" name="TextBox 20">
            <a:extLst>
              <a:ext uri="{FF2B5EF4-FFF2-40B4-BE49-F238E27FC236}">
                <a16:creationId xmlns:a16="http://schemas.microsoft.com/office/drawing/2014/main" id="{1FF06D06-CB61-4360-ABDC-EBD7E98F4BF2}"/>
              </a:ext>
            </a:extLst>
          </p:cNvPr>
          <p:cNvSpPr txBox="1"/>
          <p:nvPr/>
        </p:nvSpPr>
        <p:spPr>
          <a:xfrm>
            <a:off x="2411269" y="4826642"/>
            <a:ext cx="1263018" cy="369332"/>
          </a:xfrm>
          <a:prstGeom prst="rect">
            <a:avLst/>
          </a:prstGeom>
          <a:noFill/>
        </p:spPr>
        <p:txBody>
          <a:bodyPr wrap="square" rtlCol="0">
            <a:spAutoFit/>
          </a:bodyPr>
          <a:lstStyle/>
          <a:p>
            <a:pPr algn="ctr"/>
            <a:r>
              <a:rPr lang="en-US" sz="900" dirty="0"/>
              <a:t>Isl.5</a:t>
            </a:r>
            <a:br>
              <a:rPr lang="en-US" sz="900" dirty="0"/>
            </a:br>
            <a:r>
              <a:rPr lang="en-US" sz="900" dirty="0"/>
              <a:t>(Constellation map)</a:t>
            </a:r>
            <a:endParaRPr lang="fr-FR" sz="900" dirty="0"/>
          </a:p>
        </p:txBody>
      </p:sp>
      <p:pic>
        <p:nvPicPr>
          <p:cNvPr id="25" name="Graphic 24" descr="Tropical scene with solid fill">
            <a:extLst>
              <a:ext uri="{FF2B5EF4-FFF2-40B4-BE49-F238E27FC236}">
                <a16:creationId xmlns:a16="http://schemas.microsoft.com/office/drawing/2014/main" id="{62736006-BBA8-4A17-B063-63527DD0D3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0634" y="4682627"/>
            <a:ext cx="262486" cy="262486"/>
          </a:xfrm>
          <a:prstGeom prst="rect">
            <a:avLst/>
          </a:prstGeom>
        </p:spPr>
      </p:pic>
      <p:sp>
        <p:nvSpPr>
          <p:cNvPr id="26" name="TextBox 25">
            <a:extLst>
              <a:ext uri="{FF2B5EF4-FFF2-40B4-BE49-F238E27FC236}">
                <a16:creationId xmlns:a16="http://schemas.microsoft.com/office/drawing/2014/main" id="{078760C2-DE8A-4259-B16D-06016582F3FE}"/>
              </a:ext>
            </a:extLst>
          </p:cNvPr>
          <p:cNvSpPr txBox="1"/>
          <p:nvPr/>
        </p:nvSpPr>
        <p:spPr>
          <a:xfrm>
            <a:off x="-99632" y="4945113"/>
            <a:ext cx="1263018" cy="369332"/>
          </a:xfrm>
          <a:prstGeom prst="rect">
            <a:avLst/>
          </a:prstGeom>
          <a:noFill/>
        </p:spPr>
        <p:txBody>
          <a:bodyPr wrap="square" rtlCol="0">
            <a:spAutoFit/>
          </a:bodyPr>
          <a:lstStyle/>
          <a:p>
            <a:pPr algn="ctr"/>
            <a:r>
              <a:rPr lang="en-US" sz="900" dirty="0"/>
              <a:t>Isl.6</a:t>
            </a:r>
            <a:br>
              <a:rPr lang="en-US" sz="900" dirty="0"/>
            </a:br>
            <a:r>
              <a:rPr lang="en-US" sz="900" dirty="0"/>
              <a:t>(Foil)</a:t>
            </a:r>
            <a:endParaRPr lang="fr-FR" sz="900" dirty="0"/>
          </a:p>
        </p:txBody>
      </p:sp>
      <p:pic>
        <p:nvPicPr>
          <p:cNvPr id="29" name="Graphic 28" descr="Tropical scene with solid fill">
            <a:extLst>
              <a:ext uri="{FF2B5EF4-FFF2-40B4-BE49-F238E27FC236}">
                <a16:creationId xmlns:a16="http://schemas.microsoft.com/office/drawing/2014/main" id="{979AE3F4-247D-4052-AF4E-656475005D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38456" y="6090661"/>
            <a:ext cx="262486" cy="262486"/>
          </a:xfrm>
          <a:prstGeom prst="rect">
            <a:avLst/>
          </a:prstGeom>
        </p:spPr>
      </p:pic>
      <p:sp>
        <p:nvSpPr>
          <p:cNvPr id="30" name="TextBox 29">
            <a:extLst>
              <a:ext uri="{FF2B5EF4-FFF2-40B4-BE49-F238E27FC236}">
                <a16:creationId xmlns:a16="http://schemas.microsoft.com/office/drawing/2014/main" id="{45AA2B8A-1CA0-4E50-9A09-8F6948B8C89B}"/>
              </a:ext>
            </a:extLst>
          </p:cNvPr>
          <p:cNvSpPr txBox="1"/>
          <p:nvPr/>
        </p:nvSpPr>
        <p:spPr>
          <a:xfrm>
            <a:off x="1038190" y="6353147"/>
            <a:ext cx="1263018" cy="369332"/>
          </a:xfrm>
          <a:prstGeom prst="rect">
            <a:avLst/>
          </a:prstGeom>
          <a:noFill/>
        </p:spPr>
        <p:txBody>
          <a:bodyPr wrap="square" rtlCol="0">
            <a:spAutoFit/>
          </a:bodyPr>
          <a:lstStyle/>
          <a:p>
            <a:pPr algn="ctr"/>
            <a:r>
              <a:rPr lang="en-US" sz="900" dirty="0"/>
              <a:t>Isl.7</a:t>
            </a:r>
            <a:br>
              <a:rPr lang="en-US" sz="900" dirty="0"/>
            </a:br>
            <a:r>
              <a:rPr lang="en-US" sz="900" dirty="0"/>
              <a:t>(Final island location)</a:t>
            </a:r>
            <a:endParaRPr lang="fr-FR" sz="900" dirty="0"/>
          </a:p>
        </p:txBody>
      </p:sp>
      <p:pic>
        <p:nvPicPr>
          <p:cNvPr id="31" name="Graphic 30" descr="Tropical scene with solid fill">
            <a:extLst>
              <a:ext uri="{FF2B5EF4-FFF2-40B4-BE49-F238E27FC236}">
                <a16:creationId xmlns:a16="http://schemas.microsoft.com/office/drawing/2014/main" id="{88DE0F02-FFAE-4559-B30F-E430DB855A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11074" y="3478942"/>
            <a:ext cx="262486" cy="262486"/>
          </a:xfrm>
          <a:prstGeom prst="rect">
            <a:avLst/>
          </a:prstGeom>
        </p:spPr>
      </p:pic>
      <p:sp>
        <p:nvSpPr>
          <p:cNvPr id="32" name="TextBox 31">
            <a:extLst>
              <a:ext uri="{FF2B5EF4-FFF2-40B4-BE49-F238E27FC236}">
                <a16:creationId xmlns:a16="http://schemas.microsoft.com/office/drawing/2014/main" id="{7C73C7B3-9035-4AF3-99A3-43BFB72EE56C}"/>
              </a:ext>
            </a:extLst>
          </p:cNvPr>
          <p:cNvSpPr txBox="1"/>
          <p:nvPr/>
        </p:nvSpPr>
        <p:spPr>
          <a:xfrm>
            <a:off x="9810808" y="3741428"/>
            <a:ext cx="1263018" cy="369332"/>
          </a:xfrm>
          <a:prstGeom prst="rect">
            <a:avLst/>
          </a:prstGeom>
          <a:noFill/>
        </p:spPr>
        <p:txBody>
          <a:bodyPr wrap="square" rtlCol="0">
            <a:spAutoFit/>
          </a:bodyPr>
          <a:lstStyle/>
          <a:p>
            <a:pPr algn="ctr"/>
            <a:r>
              <a:rPr lang="en-US" sz="900" dirty="0"/>
              <a:t>Isl.8</a:t>
            </a:r>
            <a:br>
              <a:rPr lang="en-US" sz="900" dirty="0"/>
            </a:br>
            <a:r>
              <a:rPr lang="en-US" sz="900" dirty="0"/>
              <a:t>(Final island: reveal)</a:t>
            </a:r>
            <a:endParaRPr lang="fr-FR" sz="900" dirty="0"/>
          </a:p>
        </p:txBody>
      </p:sp>
    </p:spTree>
    <p:extLst>
      <p:ext uri="{BB962C8B-B14F-4D97-AF65-F5344CB8AC3E}">
        <p14:creationId xmlns:p14="http://schemas.microsoft.com/office/powerpoint/2010/main" val="2811251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05CC6AB-CAB1-4DCC-AA42-0E466603B17E}"/>
              </a:ext>
            </a:extLst>
          </p:cNvPr>
          <p:cNvSpPr txBox="1"/>
          <p:nvPr/>
        </p:nvSpPr>
        <p:spPr>
          <a:xfrm>
            <a:off x="841917" y="232023"/>
            <a:ext cx="1558440" cy="369332"/>
          </a:xfrm>
          <a:prstGeom prst="rect">
            <a:avLst/>
          </a:prstGeom>
          <a:noFill/>
        </p:spPr>
        <p:txBody>
          <a:bodyPr wrap="none" rtlCol="0">
            <a:spAutoFit/>
          </a:bodyPr>
          <a:lstStyle/>
          <a:p>
            <a:r>
              <a:rPr lang="en-US" dirty="0"/>
              <a:t>Hidden ending</a:t>
            </a:r>
            <a:endParaRPr lang="fr-FR" dirty="0"/>
          </a:p>
        </p:txBody>
      </p:sp>
      <p:sp>
        <p:nvSpPr>
          <p:cNvPr id="9" name="TextBox 8">
            <a:extLst>
              <a:ext uri="{FF2B5EF4-FFF2-40B4-BE49-F238E27FC236}">
                <a16:creationId xmlns:a16="http://schemas.microsoft.com/office/drawing/2014/main" id="{62D20772-06BF-4FDF-BCC1-1A995C2700C6}"/>
              </a:ext>
            </a:extLst>
          </p:cNvPr>
          <p:cNvSpPr txBox="1"/>
          <p:nvPr/>
        </p:nvSpPr>
        <p:spPr>
          <a:xfrm>
            <a:off x="465926" y="823260"/>
            <a:ext cx="10674221" cy="523220"/>
          </a:xfrm>
          <a:prstGeom prst="rect">
            <a:avLst/>
          </a:prstGeom>
          <a:noFill/>
        </p:spPr>
        <p:txBody>
          <a:bodyPr wrap="square" rtlCol="0">
            <a:spAutoFit/>
          </a:bodyPr>
          <a:lstStyle/>
          <a:p>
            <a:r>
              <a:rPr lang="en-US" sz="1400" dirty="0"/>
              <a:t>-At some mystery location marked nowhere, you could have an actual landmass, the fabled landmass, only reachable through extended exploration after you get the foil and extra water</a:t>
            </a:r>
            <a:endParaRPr lang="fr-FR" sz="1400" dirty="0"/>
          </a:p>
        </p:txBody>
      </p:sp>
      <p:pic>
        <p:nvPicPr>
          <p:cNvPr id="23" name="Graphic 22" descr="Tropical scene with solid fill">
            <a:extLst>
              <a:ext uri="{FF2B5EF4-FFF2-40B4-BE49-F238E27FC236}">
                <a16:creationId xmlns:a16="http://schemas.microsoft.com/office/drawing/2014/main" id="{BAFD8158-02FC-488F-B21C-0A1907F3036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1132671">
            <a:off x="1190237" y="2141850"/>
            <a:ext cx="546659" cy="546659"/>
          </a:xfrm>
          <a:prstGeom prst="rect">
            <a:avLst/>
          </a:prstGeom>
        </p:spPr>
      </p:pic>
      <p:sp>
        <p:nvSpPr>
          <p:cNvPr id="24" name="TextBox 23">
            <a:extLst>
              <a:ext uri="{FF2B5EF4-FFF2-40B4-BE49-F238E27FC236}">
                <a16:creationId xmlns:a16="http://schemas.microsoft.com/office/drawing/2014/main" id="{EB47F7CC-593B-4CF0-9F8E-F51E0ABFAD72}"/>
              </a:ext>
            </a:extLst>
          </p:cNvPr>
          <p:cNvSpPr txBox="1"/>
          <p:nvPr/>
        </p:nvSpPr>
        <p:spPr>
          <a:xfrm rot="21161172">
            <a:off x="879149" y="2660843"/>
            <a:ext cx="1263018" cy="415498"/>
          </a:xfrm>
          <a:prstGeom prst="rect">
            <a:avLst/>
          </a:prstGeom>
          <a:noFill/>
        </p:spPr>
        <p:txBody>
          <a:bodyPr wrap="square" rtlCol="0">
            <a:spAutoFit/>
          </a:bodyPr>
          <a:lstStyle/>
          <a:p>
            <a:pPr algn="ctr"/>
            <a:r>
              <a:rPr lang="en-US" sz="1050" dirty="0"/>
              <a:t>Mystery Island (</a:t>
            </a:r>
            <a:r>
              <a:rPr lang="en-US" sz="1050" dirty="0" err="1"/>
              <a:t>Isl.X</a:t>
            </a:r>
            <a:r>
              <a:rPr lang="en-US" sz="1050" dirty="0"/>
              <a:t>)</a:t>
            </a:r>
            <a:endParaRPr lang="fr-FR" sz="1050" dirty="0"/>
          </a:p>
        </p:txBody>
      </p:sp>
      <p:sp>
        <p:nvSpPr>
          <p:cNvPr id="2" name="TextBox 1">
            <a:extLst>
              <a:ext uri="{FF2B5EF4-FFF2-40B4-BE49-F238E27FC236}">
                <a16:creationId xmlns:a16="http://schemas.microsoft.com/office/drawing/2014/main" id="{137B9768-0935-4271-BA21-B520594B9568}"/>
              </a:ext>
            </a:extLst>
          </p:cNvPr>
          <p:cNvSpPr txBox="1"/>
          <p:nvPr/>
        </p:nvSpPr>
        <p:spPr>
          <a:xfrm rot="761871">
            <a:off x="1813079" y="1920435"/>
            <a:ext cx="292068" cy="369332"/>
          </a:xfrm>
          <a:prstGeom prst="rect">
            <a:avLst/>
          </a:prstGeom>
          <a:noFill/>
        </p:spPr>
        <p:txBody>
          <a:bodyPr wrap="none" rtlCol="0">
            <a:spAutoFit/>
          </a:bodyPr>
          <a:lstStyle/>
          <a:p>
            <a:r>
              <a:rPr lang="en-US" dirty="0"/>
              <a:t>?</a:t>
            </a:r>
            <a:endParaRPr lang="fr-FR" dirty="0"/>
          </a:p>
        </p:txBody>
      </p:sp>
      <p:sp>
        <p:nvSpPr>
          <p:cNvPr id="27" name="TextBox 26">
            <a:extLst>
              <a:ext uri="{FF2B5EF4-FFF2-40B4-BE49-F238E27FC236}">
                <a16:creationId xmlns:a16="http://schemas.microsoft.com/office/drawing/2014/main" id="{94893F73-9D1E-4DC7-86E6-E0F5901DC276}"/>
              </a:ext>
            </a:extLst>
          </p:cNvPr>
          <p:cNvSpPr txBox="1"/>
          <p:nvPr/>
        </p:nvSpPr>
        <p:spPr>
          <a:xfrm rot="19396590">
            <a:off x="826683" y="1965457"/>
            <a:ext cx="292068" cy="369332"/>
          </a:xfrm>
          <a:prstGeom prst="rect">
            <a:avLst/>
          </a:prstGeom>
          <a:noFill/>
        </p:spPr>
        <p:txBody>
          <a:bodyPr wrap="none" rtlCol="0">
            <a:spAutoFit/>
          </a:bodyPr>
          <a:lstStyle/>
          <a:p>
            <a:r>
              <a:rPr lang="en-US" dirty="0"/>
              <a:t>?</a:t>
            </a:r>
            <a:endParaRPr lang="fr-FR" dirty="0"/>
          </a:p>
        </p:txBody>
      </p:sp>
      <p:sp>
        <p:nvSpPr>
          <p:cNvPr id="28" name="TextBox 27">
            <a:extLst>
              <a:ext uri="{FF2B5EF4-FFF2-40B4-BE49-F238E27FC236}">
                <a16:creationId xmlns:a16="http://schemas.microsoft.com/office/drawing/2014/main" id="{516D0273-EE5F-429C-9F3F-D97C02DB883D}"/>
              </a:ext>
            </a:extLst>
          </p:cNvPr>
          <p:cNvSpPr txBox="1"/>
          <p:nvPr/>
        </p:nvSpPr>
        <p:spPr>
          <a:xfrm rot="13196852">
            <a:off x="933046" y="3098052"/>
            <a:ext cx="292068" cy="369332"/>
          </a:xfrm>
          <a:prstGeom prst="rect">
            <a:avLst/>
          </a:prstGeom>
          <a:noFill/>
        </p:spPr>
        <p:txBody>
          <a:bodyPr wrap="square" rtlCol="0">
            <a:spAutoFit/>
          </a:bodyPr>
          <a:lstStyle/>
          <a:p>
            <a:r>
              <a:rPr lang="en-US" dirty="0"/>
              <a:t>?</a:t>
            </a:r>
            <a:endParaRPr lang="fr-FR" dirty="0"/>
          </a:p>
        </p:txBody>
      </p:sp>
      <p:pic>
        <p:nvPicPr>
          <p:cNvPr id="33" name="Graphic 32" descr="Tropical scene with solid fill">
            <a:extLst>
              <a:ext uri="{FF2B5EF4-FFF2-40B4-BE49-F238E27FC236}">
                <a16:creationId xmlns:a16="http://schemas.microsoft.com/office/drawing/2014/main" id="{0DF2FE00-3E0F-4111-8393-53A146B590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69404" y="4140495"/>
            <a:ext cx="262486" cy="262486"/>
          </a:xfrm>
          <a:prstGeom prst="rect">
            <a:avLst/>
          </a:prstGeom>
        </p:spPr>
      </p:pic>
      <p:sp>
        <p:nvSpPr>
          <p:cNvPr id="34" name="TextBox 33">
            <a:extLst>
              <a:ext uri="{FF2B5EF4-FFF2-40B4-BE49-F238E27FC236}">
                <a16:creationId xmlns:a16="http://schemas.microsoft.com/office/drawing/2014/main" id="{0151ECC7-7EE1-4F37-BD83-5895B15C0862}"/>
              </a:ext>
            </a:extLst>
          </p:cNvPr>
          <p:cNvSpPr txBox="1"/>
          <p:nvPr/>
        </p:nvSpPr>
        <p:spPr>
          <a:xfrm>
            <a:off x="3763664" y="4402981"/>
            <a:ext cx="873967" cy="369332"/>
          </a:xfrm>
          <a:prstGeom prst="rect">
            <a:avLst/>
          </a:prstGeom>
          <a:noFill/>
        </p:spPr>
        <p:txBody>
          <a:bodyPr wrap="square" rtlCol="0">
            <a:spAutoFit/>
          </a:bodyPr>
          <a:lstStyle/>
          <a:p>
            <a:pPr algn="ctr"/>
            <a:r>
              <a:rPr lang="en-US" sz="900" dirty="0"/>
              <a:t>Isl.0</a:t>
            </a:r>
            <a:br>
              <a:rPr lang="en-US" sz="900" dirty="0"/>
            </a:br>
            <a:r>
              <a:rPr lang="en-US" sz="900" dirty="0"/>
              <a:t>(Home)</a:t>
            </a:r>
            <a:endParaRPr lang="fr-FR" sz="900" dirty="0"/>
          </a:p>
        </p:txBody>
      </p:sp>
      <p:pic>
        <p:nvPicPr>
          <p:cNvPr id="35" name="Graphic 34" descr="Tropical scene with solid fill">
            <a:extLst>
              <a:ext uri="{FF2B5EF4-FFF2-40B4-BE49-F238E27FC236}">
                <a16:creationId xmlns:a16="http://schemas.microsoft.com/office/drawing/2014/main" id="{4692CFEA-29CE-40F6-8FA1-F9EB285FB8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37630" y="3814296"/>
            <a:ext cx="262486" cy="262486"/>
          </a:xfrm>
          <a:prstGeom prst="rect">
            <a:avLst/>
          </a:prstGeom>
        </p:spPr>
      </p:pic>
      <p:sp>
        <p:nvSpPr>
          <p:cNvPr id="36" name="TextBox 35">
            <a:extLst>
              <a:ext uri="{FF2B5EF4-FFF2-40B4-BE49-F238E27FC236}">
                <a16:creationId xmlns:a16="http://schemas.microsoft.com/office/drawing/2014/main" id="{EF233807-75B5-4CDF-8719-0EC21D830F1A}"/>
              </a:ext>
            </a:extLst>
          </p:cNvPr>
          <p:cNvSpPr txBox="1"/>
          <p:nvPr/>
        </p:nvSpPr>
        <p:spPr>
          <a:xfrm>
            <a:off x="4331890" y="4076782"/>
            <a:ext cx="873967" cy="369332"/>
          </a:xfrm>
          <a:prstGeom prst="rect">
            <a:avLst/>
          </a:prstGeom>
          <a:noFill/>
        </p:spPr>
        <p:txBody>
          <a:bodyPr wrap="square" rtlCol="0">
            <a:spAutoFit/>
          </a:bodyPr>
          <a:lstStyle/>
          <a:p>
            <a:pPr algn="ctr"/>
            <a:r>
              <a:rPr lang="en-US" sz="900" dirty="0"/>
              <a:t>Isl.1</a:t>
            </a:r>
            <a:br>
              <a:rPr lang="en-US" sz="900" dirty="0"/>
            </a:br>
            <a:r>
              <a:rPr lang="en-US" sz="900" dirty="0"/>
              <a:t>(Tower)</a:t>
            </a:r>
            <a:endParaRPr lang="fr-FR" sz="900" dirty="0"/>
          </a:p>
        </p:txBody>
      </p:sp>
      <p:pic>
        <p:nvPicPr>
          <p:cNvPr id="37" name="Graphic 36" descr="Tropical scene with solid fill">
            <a:extLst>
              <a:ext uri="{FF2B5EF4-FFF2-40B4-BE49-F238E27FC236}">
                <a16:creationId xmlns:a16="http://schemas.microsoft.com/office/drawing/2014/main" id="{B32A50FC-4F42-4289-BC61-170CFAC41D8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57469" y="2868592"/>
            <a:ext cx="262486" cy="262486"/>
          </a:xfrm>
          <a:prstGeom prst="rect">
            <a:avLst/>
          </a:prstGeom>
        </p:spPr>
      </p:pic>
      <p:sp>
        <p:nvSpPr>
          <p:cNvPr id="38" name="TextBox 37">
            <a:extLst>
              <a:ext uri="{FF2B5EF4-FFF2-40B4-BE49-F238E27FC236}">
                <a16:creationId xmlns:a16="http://schemas.microsoft.com/office/drawing/2014/main" id="{C117A32D-41B1-4BA8-9568-1938EB10053F}"/>
              </a:ext>
            </a:extLst>
          </p:cNvPr>
          <p:cNvSpPr txBox="1"/>
          <p:nvPr/>
        </p:nvSpPr>
        <p:spPr>
          <a:xfrm>
            <a:off x="4432345" y="3118765"/>
            <a:ext cx="1512735" cy="369332"/>
          </a:xfrm>
          <a:prstGeom prst="rect">
            <a:avLst/>
          </a:prstGeom>
          <a:noFill/>
        </p:spPr>
        <p:txBody>
          <a:bodyPr wrap="square" rtlCol="0">
            <a:spAutoFit/>
          </a:bodyPr>
          <a:lstStyle/>
          <a:p>
            <a:pPr algn="ctr"/>
            <a:r>
              <a:rPr lang="en-US" sz="900" dirty="0"/>
              <a:t>Isl.2</a:t>
            </a:r>
            <a:br>
              <a:rPr lang="en-US" sz="900" dirty="0"/>
            </a:br>
            <a:r>
              <a:rPr lang="en-US" sz="900" dirty="0"/>
              <a:t>(Hot Air Balloon)</a:t>
            </a:r>
            <a:endParaRPr lang="fr-FR" sz="900" dirty="0"/>
          </a:p>
        </p:txBody>
      </p:sp>
      <p:pic>
        <p:nvPicPr>
          <p:cNvPr id="39" name="Graphic 38" descr="Tropical scene with solid fill">
            <a:extLst>
              <a:ext uri="{FF2B5EF4-FFF2-40B4-BE49-F238E27FC236}">
                <a16:creationId xmlns:a16="http://schemas.microsoft.com/office/drawing/2014/main" id="{D6C43DED-93B2-4141-96DC-D0A2C72933B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11596" y="3457048"/>
            <a:ext cx="262486" cy="262486"/>
          </a:xfrm>
          <a:prstGeom prst="rect">
            <a:avLst/>
          </a:prstGeom>
        </p:spPr>
      </p:pic>
      <p:sp>
        <p:nvSpPr>
          <p:cNvPr id="40" name="TextBox 39">
            <a:extLst>
              <a:ext uri="{FF2B5EF4-FFF2-40B4-BE49-F238E27FC236}">
                <a16:creationId xmlns:a16="http://schemas.microsoft.com/office/drawing/2014/main" id="{F58F38BC-C70A-47A0-A085-60B645CEF0C3}"/>
              </a:ext>
            </a:extLst>
          </p:cNvPr>
          <p:cNvSpPr txBox="1"/>
          <p:nvPr/>
        </p:nvSpPr>
        <p:spPr>
          <a:xfrm>
            <a:off x="5205856" y="3719534"/>
            <a:ext cx="873967" cy="369332"/>
          </a:xfrm>
          <a:prstGeom prst="rect">
            <a:avLst/>
          </a:prstGeom>
          <a:noFill/>
        </p:spPr>
        <p:txBody>
          <a:bodyPr wrap="square" rtlCol="0">
            <a:spAutoFit/>
          </a:bodyPr>
          <a:lstStyle/>
          <a:p>
            <a:pPr algn="ctr"/>
            <a:r>
              <a:rPr lang="en-US" sz="900" dirty="0"/>
              <a:t>Isl.3</a:t>
            </a:r>
            <a:br>
              <a:rPr lang="en-US" sz="900" dirty="0"/>
            </a:br>
            <a:r>
              <a:rPr lang="en-US" sz="900" dirty="0"/>
              <a:t>(Bonus water)</a:t>
            </a:r>
            <a:endParaRPr lang="fr-FR" sz="900" dirty="0"/>
          </a:p>
        </p:txBody>
      </p:sp>
      <p:pic>
        <p:nvPicPr>
          <p:cNvPr id="41" name="Graphic 40" descr="Tropical scene with solid fill">
            <a:extLst>
              <a:ext uri="{FF2B5EF4-FFF2-40B4-BE49-F238E27FC236}">
                <a16:creationId xmlns:a16="http://schemas.microsoft.com/office/drawing/2014/main" id="{8A7B2586-E388-4C10-AF30-C98D7F2D03E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76853" y="4969069"/>
            <a:ext cx="262486" cy="262486"/>
          </a:xfrm>
          <a:prstGeom prst="rect">
            <a:avLst/>
          </a:prstGeom>
        </p:spPr>
      </p:pic>
      <p:sp>
        <p:nvSpPr>
          <p:cNvPr id="42" name="TextBox 41">
            <a:extLst>
              <a:ext uri="{FF2B5EF4-FFF2-40B4-BE49-F238E27FC236}">
                <a16:creationId xmlns:a16="http://schemas.microsoft.com/office/drawing/2014/main" id="{897C6129-0B38-417E-B20F-69FEB1756770}"/>
              </a:ext>
            </a:extLst>
          </p:cNvPr>
          <p:cNvSpPr txBox="1"/>
          <p:nvPr/>
        </p:nvSpPr>
        <p:spPr>
          <a:xfrm>
            <a:off x="5071113" y="5231555"/>
            <a:ext cx="873967" cy="369332"/>
          </a:xfrm>
          <a:prstGeom prst="rect">
            <a:avLst/>
          </a:prstGeom>
          <a:noFill/>
        </p:spPr>
        <p:txBody>
          <a:bodyPr wrap="square" rtlCol="0">
            <a:spAutoFit/>
          </a:bodyPr>
          <a:lstStyle/>
          <a:p>
            <a:pPr algn="ctr"/>
            <a:r>
              <a:rPr lang="en-US" sz="900" dirty="0"/>
              <a:t>Isl.4</a:t>
            </a:r>
            <a:br>
              <a:rPr lang="en-US" sz="900" dirty="0"/>
            </a:br>
            <a:r>
              <a:rPr lang="en-US" sz="900" dirty="0"/>
              <a:t>(Story reveal)</a:t>
            </a:r>
            <a:endParaRPr lang="fr-FR" sz="900" dirty="0"/>
          </a:p>
        </p:txBody>
      </p:sp>
      <p:pic>
        <p:nvPicPr>
          <p:cNvPr id="43" name="Graphic 42" descr="Tropical scene with solid fill">
            <a:extLst>
              <a:ext uri="{FF2B5EF4-FFF2-40B4-BE49-F238E27FC236}">
                <a16:creationId xmlns:a16="http://schemas.microsoft.com/office/drawing/2014/main" id="{D147C951-E862-4DF8-981A-580FA80E4E0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11535" y="4564156"/>
            <a:ext cx="262486" cy="262486"/>
          </a:xfrm>
          <a:prstGeom prst="rect">
            <a:avLst/>
          </a:prstGeom>
        </p:spPr>
      </p:pic>
      <p:sp>
        <p:nvSpPr>
          <p:cNvPr id="44" name="TextBox 43">
            <a:extLst>
              <a:ext uri="{FF2B5EF4-FFF2-40B4-BE49-F238E27FC236}">
                <a16:creationId xmlns:a16="http://schemas.microsoft.com/office/drawing/2014/main" id="{B21332F4-F4BC-4CC0-913E-0E88CC847243}"/>
              </a:ext>
            </a:extLst>
          </p:cNvPr>
          <p:cNvSpPr txBox="1"/>
          <p:nvPr/>
        </p:nvSpPr>
        <p:spPr>
          <a:xfrm>
            <a:off x="2411269" y="4826642"/>
            <a:ext cx="1263018" cy="369332"/>
          </a:xfrm>
          <a:prstGeom prst="rect">
            <a:avLst/>
          </a:prstGeom>
          <a:noFill/>
        </p:spPr>
        <p:txBody>
          <a:bodyPr wrap="square" rtlCol="0">
            <a:spAutoFit/>
          </a:bodyPr>
          <a:lstStyle/>
          <a:p>
            <a:pPr algn="ctr"/>
            <a:r>
              <a:rPr lang="en-US" sz="900" dirty="0"/>
              <a:t>Isl.5</a:t>
            </a:r>
            <a:br>
              <a:rPr lang="en-US" sz="900" dirty="0"/>
            </a:br>
            <a:r>
              <a:rPr lang="en-US" sz="900" dirty="0"/>
              <a:t>(Constellation map)</a:t>
            </a:r>
            <a:endParaRPr lang="fr-FR" sz="900" dirty="0"/>
          </a:p>
        </p:txBody>
      </p:sp>
      <p:pic>
        <p:nvPicPr>
          <p:cNvPr id="45" name="Graphic 44" descr="Tropical scene with solid fill">
            <a:extLst>
              <a:ext uri="{FF2B5EF4-FFF2-40B4-BE49-F238E27FC236}">
                <a16:creationId xmlns:a16="http://schemas.microsoft.com/office/drawing/2014/main" id="{46825AC5-40F6-4935-AD8F-14A0216A48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0634" y="4682627"/>
            <a:ext cx="262486" cy="262486"/>
          </a:xfrm>
          <a:prstGeom prst="rect">
            <a:avLst/>
          </a:prstGeom>
        </p:spPr>
      </p:pic>
      <p:sp>
        <p:nvSpPr>
          <p:cNvPr id="46" name="TextBox 45">
            <a:extLst>
              <a:ext uri="{FF2B5EF4-FFF2-40B4-BE49-F238E27FC236}">
                <a16:creationId xmlns:a16="http://schemas.microsoft.com/office/drawing/2014/main" id="{DDBE2B4D-39F5-42DC-B78C-F7FDAE5552FB}"/>
              </a:ext>
            </a:extLst>
          </p:cNvPr>
          <p:cNvSpPr txBox="1"/>
          <p:nvPr/>
        </p:nvSpPr>
        <p:spPr>
          <a:xfrm>
            <a:off x="-99632" y="4945113"/>
            <a:ext cx="1263018" cy="369332"/>
          </a:xfrm>
          <a:prstGeom prst="rect">
            <a:avLst/>
          </a:prstGeom>
          <a:noFill/>
        </p:spPr>
        <p:txBody>
          <a:bodyPr wrap="square" rtlCol="0">
            <a:spAutoFit/>
          </a:bodyPr>
          <a:lstStyle/>
          <a:p>
            <a:pPr algn="ctr"/>
            <a:r>
              <a:rPr lang="en-US" sz="900" dirty="0"/>
              <a:t>Isl.6</a:t>
            </a:r>
            <a:br>
              <a:rPr lang="en-US" sz="900" dirty="0"/>
            </a:br>
            <a:r>
              <a:rPr lang="en-US" sz="900" dirty="0"/>
              <a:t>(Foil)</a:t>
            </a:r>
            <a:endParaRPr lang="fr-FR" sz="900" dirty="0"/>
          </a:p>
        </p:txBody>
      </p:sp>
      <p:pic>
        <p:nvPicPr>
          <p:cNvPr id="47" name="Graphic 46" descr="Tropical scene with solid fill">
            <a:extLst>
              <a:ext uri="{FF2B5EF4-FFF2-40B4-BE49-F238E27FC236}">
                <a16:creationId xmlns:a16="http://schemas.microsoft.com/office/drawing/2014/main" id="{DA22622F-95AC-4A21-B077-BE03AF12024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38456" y="6090661"/>
            <a:ext cx="262486" cy="262486"/>
          </a:xfrm>
          <a:prstGeom prst="rect">
            <a:avLst/>
          </a:prstGeom>
        </p:spPr>
      </p:pic>
      <p:sp>
        <p:nvSpPr>
          <p:cNvPr id="48" name="TextBox 47">
            <a:extLst>
              <a:ext uri="{FF2B5EF4-FFF2-40B4-BE49-F238E27FC236}">
                <a16:creationId xmlns:a16="http://schemas.microsoft.com/office/drawing/2014/main" id="{D04E361E-7C10-45D9-A96E-5E056C4931B5}"/>
              </a:ext>
            </a:extLst>
          </p:cNvPr>
          <p:cNvSpPr txBox="1"/>
          <p:nvPr/>
        </p:nvSpPr>
        <p:spPr>
          <a:xfrm>
            <a:off x="1038190" y="6353147"/>
            <a:ext cx="1263018" cy="369332"/>
          </a:xfrm>
          <a:prstGeom prst="rect">
            <a:avLst/>
          </a:prstGeom>
          <a:noFill/>
        </p:spPr>
        <p:txBody>
          <a:bodyPr wrap="square" rtlCol="0">
            <a:spAutoFit/>
          </a:bodyPr>
          <a:lstStyle/>
          <a:p>
            <a:pPr algn="ctr"/>
            <a:r>
              <a:rPr lang="en-US" sz="900" dirty="0"/>
              <a:t>Isl.7</a:t>
            </a:r>
            <a:br>
              <a:rPr lang="en-US" sz="900" dirty="0"/>
            </a:br>
            <a:r>
              <a:rPr lang="en-US" sz="900" dirty="0"/>
              <a:t>(Final island location)</a:t>
            </a:r>
            <a:endParaRPr lang="fr-FR" sz="900" dirty="0"/>
          </a:p>
        </p:txBody>
      </p:sp>
      <p:pic>
        <p:nvPicPr>
          <p:cNvPr id="49" name="Graphic 48" descr="Tropical scene with solid fill">
            <a:extLst>
              <a:ext uri="{FF2B5EF4-FFF2-40B4-BE49-F238E27FC236}">
                <a16:creationId xmlns:a16="http://schemas.microsoft.com/office/drawing/2014/main" id="{72D864FA-1EFE-45DD-9B19-AD65A9E1D6C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11074" y="3478942"/>
            <a:ext cx="262486" cy="262486"/>
          </a:xfrm>
          <a:prstGeom prst="rect">
            <a:avLst/>
          </a:prstGeom>
        </p:spPr>
      </p:pic>
      <p:sp>
        <p:nvSpPr>
          <p:cNvPr id="50" name="TextBox 49">
            <a:extLst>
              <a:ext uri="{FF2B5EF4-FFF2-40B4-BE49-F238E27FC236}">
                <a16:creationId xmlns:a16="http://schemas.microsoft.com/office/drawing/2014/main" id="{7CB4A072-9C30-4317-BF67-6E69342CF94F}"/>
              </a:ext>
            </a:extLst>
          </p:cNvPr>
          <p:cNvSpPr txBox="1"/>
          <p:nvPr/>
        </p:nvSpPr>
        <p:spPr>
          <a:xfrm>
            <a:off x="9810808" y="3741428"/>
            <a:ext cx="1263018" cy="369332"/>
          </a:xfrm>
          <a:prstGeom prst="rect">
            <a:avLst/>
          </a:prstGeom>
          <a:noFill/>
        </p:spPr>
        <p:txBody>
          <a:bodyPr wrap="square" rtlCol="0">
            <a:spAutoFit/>
          </a:bodyPr>
          <a:lstStyle/>
          <a:p>
            <a:pPr algn="ctr"/>
            <a:r>
              <a:rPr lang="en-US" sz="900" dirty="0"/>
              <a:t>Isl.8</a:t>
            </a:r>
            <a:br>
              <a:rPr lang="en-US" sz="900" dirty="0"/>
            </a:br>
            <a:r>
              <a:rPr lang="en-US" sz="900" dirty="0"/>
              <a:t>(Final island: reveal)</a:t>
            </a:r>
            <a:endParaRPr lang="fr-FR" sz="900" dirty="0"/>
          </a:p>
        </p:txBody>
      </p:sp>
    </p:spTree>
    <p:extLst>
      <p:ext uri="{BB962C8B-B14F-4D97-AF65-F5344CB8AC3E}">
        <p14:creationId xmlns:p14="http://schemas.microsoft.com/office/powerpoint/2010/main" val="915944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AC8925-CBFB-45AC-AF9D-4DE944F56701}"/>
              </a:ext>
            </a:extLst>
          </p:cNvPr>
          <p:cNvSpPr txBox="1"/>
          <p:nvPr/>
        </p:nvSpPr>
        <p:spPr>
          <a:xfrm>
            <a:off x="932155" y="1278384"/>
            <a:ext cx="11104335" cy="4308872"/>
          </a:xfrm>
          <a:prstGeom prst="rect">
            <a:avLst/>
          </a:prstGeom>
          <a:noFill/>
        </p:spPr>
        <p:txBody>
          <a:bodyPr wrap="square" rtlCol="0">
            <a:spAutoFit/>
          </a:bodyPr>
          <a:lstStyle/>
          <a:p>
            <a:r>
              <a:rPr lang="en-US" u="sng" dirty="0"/>
              <a:t>Other ideas:</a:t>
            </a:r>
          </a:p>
          <a:p>
            <a:r>
              <a:rPr lang="en-US" sz="1600" dirty="0"/>
              <a:t>-Island in the </a:t>
            </a:r>
            <a:r>
              <a:rPr lang="en-US" sz="1600" b="1" dirty="0"/>
              <a:t>fog</a:t>
            </a:r>
            <a:r>
              <a:rPr lang="en-US" sz="1600" dirty="0"/>
              <a:t>, holds a secret that creates that fog (magma?)</a:t>
            </a:r>
          </a:p>
          <a:p>
            <a:r>
              <a:rPr lang="en-US" sz="1600" dirty="0"/>
              <a:t>-Island with </a:t>
            </a:r>
            <a:r>
              <a:rPr lang="en-US" sz="1600" b="1" dirty="0"/>
              <a:t>remains of previous seafarers</a:t>
            </a:r>
            <a:r>
              <a:rPr lang="en-US" sz="1600" dirty="0"/>
              <a:t>, who got stranded there</a:t>
            </a:r>
          </a:p>
          <a:p>
            <a:r>
              <a:rPr lang="en-US" sz="1600" dirty="0"/>
              <a:t>-Odd </a:t>
            </a:r>
            <a:r>
              <a:rPr lang="en-US" sz="1600" b="1" dirty="0"/>
              <a:t>"square island" </a:t>
            </a:r>
            <a:r>
              <a:rPr lang="en-US" sz="1600" dirty="0"/>
              <a:t>(actually marks a previous skyscraper, but the top has eroded a bit and has been taken over by nature)</a:t>
            </a:r>
          </a:p>
          <a:p>
            <a:r>
              <a:rPr lang="en-US" sz="1600" dirty="0"/>
              <a:t>-</a:t>
            </a:r>
            <a:r>
              <a:rPr lang="en-US" sz="1600" b="1" dirty="0"/>
              <a:t>Floating island</a:t>
            </a:r>
            <a:r>
              <a:rPr lang="en-US" sz="1600" dirty="0"/>
              <a:t>, is not fixed but instead drifts along the way. Is made up of "plastic" remains which have transformed into a floating goo after centuries</a:t>
            </a:r>
          </a:p>
          <a:p>
            <a:r>
              <a:rPr lang="en-US" sz="1600" b="1" dirty="0"/>
              <a:t>-"Bird island": </a:t>
            </a:r>
            <a:r>
              <a:rPr lang="en-US" sz="1600" dirty="0"/>
              <a:t>has lots of birds up high circling the island, and the island itself has a lot of birds standing on it</a:t>
            </a:r>
          </a:p>
          <a:p>
            <a:r>
              <a:rPr lang="en-US" sz="1600" dirty="0"/>
              <a:t>-</a:t>
            </a:r>
            <a:r>
              <a:rPr lang="en-US" sz="1600" b="1" dirty="0"/>
              <a:t>Cove island</a:t>
            </a:r>
            <a:r>
              <a:rPr lang="en-US" sz="1600" dirty="0"/>
              <a:t>: is donut shaped with a place in the middle hidden from the outside</a:t>
            </a:r>
          </a:p>
          <a:p>
            <a:r>
              <a:rPr lang="en-US" sz="1600" dirty="0"/>
              <a:t>-</a:t>
            </a:r>
            <a:r>
              <a:rPr lang="en-US" sz="1600" b="1" dirty="0"/>
              <a:t>Cave island</a:t>
            </a:r>
            <a:r>
              <a:rPr lang="en-US" sz="1600" dirty="0"/>
              <a:t>: has big cave in it</a:t>
            </a:r>
          </a:p>
          <a:p>
            <a:r>
              <a:rPr lang="en-US" sz="1600" dirty="0"/>
              <a:t>-</a:t>
            </a:r>
            <a:r>
              <a:rPr lang="en-US" sz="1600" b="1" dirty="0"/>
              <a:t>Massive container ship</a:t>
            </a:r>
            <a:r>
              <a:rPr lang="en-US" sz="1600" dirty="0"/>
              <a:t>: drifting on the sea, massive ship can be randomly found by chance, with vegetation growing on it</a:t>
            </a:r>
          </a:p>
          <a:p>
            <a:r>
              <a:rPr lang="en-US" sz="1600" dirty="0"/>
              <a:t>-Island with </a:t>
            </a:r>
            <a:r>
              <a:rPr lang="en-US" sz="1600" b="1" dirty="0"/>
              <a:t>massive satellite array</a:t>
            </a:r>
            <a:r>
              <a:rPr lang="en-US" sz="1600" dirty="0"/>
              <a:t>, with overgrown vegetation</a:t>
            </a:r>
          </a:p>
          <a:p>
            <a:r>
              <a:rPr lang="en-US" sz="1600" dirty="0"/>
              <a:t>-Island with a </a:t>
            </a:r>
            <a:r>
              <a:rPr lang="en-US" sz="1600" b="1" dirty="0"/>
              <a:t>dinosaur</a:t>
            </a:r>
          </a:p>
          <a:p>
            <a:r>
              <a:rPr lang="en-US" sz="1600" dirty="0"/>
              <a:t>-Frozen Islands at the poles, like </a:t>
            </a:r>
            <a:r>
              <a:rPr lang="en-US" sz="1600" b="1" dirty="0"/>
              <a:t>iceberg</a:t>
            </a:r>
          </a:p>
          <a:p>
            <a:r>
              <a:rPr lang="en-US" sz="1600" dirty="0"/>
              <a:t>-</a:t>
            </a:r>
            <a:r>
              <a:rPr lang="en-US" sz="1600" b="1" dirty="0"/>
              <a:t>Coral reefs </a:t>
            </a:r>
            <a:r>
              <a:rPr lang="en-US" sz="1600" dirty="0"/>
              <a:t>below water, visible through transparency</a:t>
            </a:r>
          </a:p>
          <a:p>
            <a:r>
              <a:rPr lang="en-US" sz="1600" dirty="0"/>
              <a:t>-</a:t>
            </a:r>
            <a:r>
              <a:rPr lang="en-US" sz="1600" b="1" dirty="0"/>
              <a:t>Rocks scattered</a:t>
            </a:r>
            <a:r>
              <a:rPr lang="en-US" sz="1600" dirty="0"/>
              <a:t> around a region, preventing easy entry to island</a:t>
            </a:r>
          </a:p>
          <a:p>
            <a:r>
              <a:rPr lang="en-US" sz="1600" dirty="0"/>
              <a:t>-</a:t>
            </a:r>
            <a:r>
              <a:rPr lang="en-US" sz="1600" b="1" dirty="0"/>
              <a:t>Volcano</a:t>
            </a:r>
            <a:r>
              <a:rPr lang="en-US" sz="1600" dirty="0"/>
              <a:t> with Smoke and light escaping from the top</a:t>
            </a:r>
          </a:p>
          <a:p>
            <a:endParaRPr lang="fr-FR" sz="1600" dirty="0"/>
          </a:p>
        </p:txBody>
      </p:sp>
    </p:spTree>
    <p:extLst>
      <p:ext uri="{BB962C8B-B14F-4D97-AF65-F5344CB8AC3E}">
        <p14:creationId xmlns:p14="http://schemas.microsoft.com/office/powerpoint/2010/main" val="35148817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1202</Words>
  <Application>Microsoft Office PowerPoint</Application>
  <PresentationFormat>Widescreen</PresentationFormat>
  <Paragraphs>90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Alexandre Serim (CA)</dc:creator>
  <cp:lastModifiedBy>Alexandre Serim (CA)</cp:lastModifiedBy>
  <cp:revision>3</cp:revision>
  <dcterms:created xsi:type="dcterms:W3CDTF">2021-10-02T15:22:17Z</dcterms:created>
  <dcterms:modified xsi:type="dcterms:W3CDTF">2021-10-02T19:23:36Z</dcterms:modified>
</cp:coreProperties>
</file>