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08"/>
    <p:restoredTop sz="99841"/>
  </p:normalViewPr>
  <p:slideViewPr>
    <p:cSldViewPr snapToGrid="0">
      <p:cViewPr varScale="1">
        <p:scale>
          <a:sx n="85" d="100"/>
          <a:sy n="85" d="100"/>
        </p:scale>
        <p:origin x="120" y="51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txPr>
        <a:bodyPr rot="0" vert="horz" wrap="none" lIns="0" tIns="0" rIns="0" bIns="0" anchor="ctr" anchorCtr="1"/>
        <a:lstStyle/>
        <a:p>
          <a:pPr algn="l">
            <a:defRPr sz="1800" b="0" i="0" u="none"/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일일 운동량</c:v>
                </c:pt>
              </c:strCache>
            </c:strRef>
          </c:tx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5/5</c:v>
                </c:pt>
                <c:pt idx="1">
                  <c:v>5/6</c:v>
                </c:pt>
                <c:pt idx="2">
                  <c:v>5/7</c:v>
                </c:pt>
                <c:pt idx="3">
                  <c:v>5/8</c:v>
                </c:pt>
                <c:pt idx="4">
                  <c:v>5/8</c:v>
                </c:pt>
                <c:pt idx="5">
                  <c:v>5/9</c:v>
                </c:pt>
                <c:pt idx="6">
                  <c:v>5/10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75</c:v>
                </c:pt>
                <c:pt idx="1">
                  <c:v>85</c:v>
                </c:pt>
                <c:pt idx="2">
                  <c:v>67</c:v>
                </c:pt>
                <c:pt idx="3">
                  <c:v>69</c:v>
                </c:pt>
                <c:pt idx="4">
                  <c:v>95</c:v>
                </c:pt>
                <c:pt idx="5">
                  <c:v>97</c:v>
                </c:pt>
                <c:pt idx="6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7B-4EBA-836E-E1FB88AAD4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2258153"/>
        <c:axId val="402416370"/>
      </c:lineChart>
      <c:catAx>
        <c:axId val="262258153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02416370"/>
        <c:crosses val="autoZero"/>
        <c:auto val="1"/>
        <c:lblAlgn val="ctr"/>
        <c:lblOffset val="100"/>
        <c:tickMarkSkip val="1"/>
        <c:noMultiLvlLbl val="0"/>
      </c:catAx>
      <c:valAx>
        <c:axId val="40241637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62258153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legend>
      <c:legendPos val="r"/>
      <c:overlay val="0"/>
    </c:legend>
    <c:plotVisOnly val="0"/>
    <c:dispBlanksAs val="gap"/>
    <c:showDLblsOverMax val="1"/>
  </c:chart>
  <c:txPr>
    <a:bodyPr rot="0" vert="horz" wrap="none" lIns="0" tIns="0" rIns="0" bIns="0" anchor="ctr" anchorCtr="1"/>
    <a:lstStyle/>
    <a:p>
      <a:pPr algn="l">
        <a:defRPr sz="1200" b="0" i="0" u="none">
          <a:latin typeface="함초롬돋움"/>
          <a:ea typeface="함초롬돋움"/>
          <a:cs typeface="함초롬돋움"/>
          <a:sym typeface="함초롬돋움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0" styleIndex="0"/>
    </c:ext>
  </c:extLst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2020-05-10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3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60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18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72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10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10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12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68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63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71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32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F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35300" y="2563275"/>
            <a:ext cx="6160317" cy="53372"/>
          </a:xfrm>
          <a:prstGeom prst="rect">
            <a:avLst/>
          </a:prstGeom>
          <a:solidFill>
            <a:srgbClr val="0E5C82"/>
          </a:solidFill>
          <a:ln>
            <a:noFill/>
          </a:ln>
          <a:effectLst>
            <a:outerShdw dist="38100" dir="16200000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lang="ko-KR" altLang="en-US" sz="5400" kern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95575" y="1081157"/>
            <a:ext cx="6972064" cy="1221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6000" b="1" ker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/>
                <a:ea typeface="야놀자 야체 B"/>
              </a:rPr>
              <a:t>Watch Dog</a:t>
            </a:r>
          </a:p>
          <a:p>
            <a:pPr algn="ctr" latinLnBrk="0">
              <a:defRPr/>
            </a:pPr>
            <a:r>
              <a:rPr lang="en-US" altLang="ko-KR" sz="1400" kern="0">
                <a:solidFill>
                  <a:prstClr val="black">
                    <a:lumMod val="75000"/>
                    <a:lumOff val="25000"/>
                  </a:prstClr>
                </a:solidFill>
              </a:rPr>
              <a:t>12</a:t>
            </a:r>
            <a:r>
              <a:rPr lang="ko-KR" altLang="en-US" sz="1400" kern="0">
                <a:solidFill>
                  <a:prstClr val="black">
                    <a:lumMod val="75000"/>
                    <a:lumOff val="25000"/>
                  </a:prstClr>
                </a:solidFill>
              </a:rPr>
              <a:t>조 현명한 집사팀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659245" y="4266351"/>
            <a:ext cx="1035934" cy="566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>
                <a:solidFill>
                  <a:srgbClr val="4B4541"/>
                </a:solidFill>
              </a:rPr>
              <a:t>강우석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900">
                <a:solidFill>
                  <a:srgbClr val="4B4541"/>
                </a:solidFill>
              </a:rPr>
              <a:t>DB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153899" y="4202007"/>
            <a:ext cx="1035935" cy="776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>
                <a:solidFill>
                  <a:srgbClr val="4B4541"/>
                </a:solidFill>
              </a:rPr>
              <a:t>임호종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900">
                <a:solidFill>
                  <a:srgbClr val="4B4541"/>
                </a:solidFill>
              </a:rPr>
              <a:t>html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900">
              <a:solidFill>
                <a:srgbClr val="4B454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676626" y="4221423"/>
            <a:ext cx="1513595" cy="767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>
                <a:solidFill>
                  <a:srgbClr val="4B4541"/>
                </a:solidFill>
              </a:rPr>
              <a:t>류인석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>
                <a:solidFill>
                  <a:srgbClr val="4B4541"/>
                </a:solidFill>
              </a:rPr>
              <a:t>팀장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900">
                <a:solidFill>
                  <a:srgbClr val="4B4541"/>
                </a:solidFill>
              </a:rPr>
              <a:t>Interface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F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74302"/>
          </a:xfrm>
          <a:prstGeom prst="rect">
            <a:avLst/>
          </a:prstGeom>
          <a:solidFill>
            <a:srgbClr val="0E5C82"/>
          </a:solidFill>
          <a:ln>
            <a:noFill/>
          </a:ln>
          <a:effectLst>
            <a:outerShdw dist="381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 defTabSz="232257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200" b="1" i="0" u="none" strike="noStrike" kern="0" cap="none" spc="0" normalizeH="0" baseline="0">
                <a:solidFill>
                  <a:srgbClr val="FFFFFF"/>
                </a:solidFill>
                <a:latin typeface="야놀자 야체 B"/>
                <a:ea typeface="야놀자 야체 B"/>
              </a:rPr>
              <a:t>기술발표를 마치며</a:t>
            </a:r>
            <a:r>
              <a:rPr kumimoji="0" lang="en-US" altLang="ko-KR" sz="3200" b="1" i="0" u="none" strike="noStrike" kern="0" cap="none" spc="0" normalizeH="0" baseline="0">
                <a:solidFill>
                  <a:srgbClr val="FFFFFF"/>
                </a:solidFill>
                <a:latin typeface="야놀자 야체 B"/>
                <a:ea typeface="야놀자 야체 B"/>
              </a:rPr>
              <a:t>..</a:t>
            </a:r>
          </a:p>
          <a:p>
            <a:pPr marL="0" indent="0" algn="ctr" defTabSz="232257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800" b="0" i="0" u="none" strike="noStrike" kern="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50" name="Group 28"/>
          <p:cNvGrpSpPr>
            <a:grpSpLocks noChangeAspect="1"/>
          </p:cNvGrpSpPr>
          <p:nvPr/>
        </p:nvGrpSpPr>
        <p:grpSpPr>
          <a:xfrm flipH="1">
            <a:off x="8045004" y="344103"/>
            <a:ext cx="277038" cy="276236"/>
            <a:chOff x="496" y="4251"/>
            <a:chExt cx="641" cy="561"/>
          </a:xfrm>
          <a:solidFill>
            <a:srgbClr val="FFFFFF">
              <a:alpha val="100000"/>
            </a:srgbClr>
          </a:solidFill>
        </p:grpSpPr>
        <p:sp>
          <p:nvSpPr>
            <p:cNvPr id="51" name="Freeform 30"/>
            <p:cNvSpPr/>
            <p:nvPr/>
          </p:nvSpPr>
          <p:spPr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52" name="Freeform 31"/>
            <p:cNvSpPr/>
            <p:nvPr/>
          </p:nvSpPr>
          <p:spPr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54" name="직사각형 23"/>
          <p:cNvSpPr/>
          <p:nvPr/>
        </p:nvSpPr>
        <p:spPr>
          <a:xfrm>
            <a:off x="1666361" y="3183567"/>
            <a:ext cx="8859278" cy="1758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>
              <a:lnSpc>
                <a:spcPct val="150000"/>
              </a:lnSpc>
              <a:buFont typeface="Arial"/>
              <a:buNone/>
              <a:defRPr/>
            </a:pPr>
            <a:r>
              <a:rPr kumimoji="0" lang="ko-KR" altLang="en-US" sz="1500" b="1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저희는 </a:t>
            </a:r>
            <a:r>
              <a:rPr kumimoji="0" lang="ko-KR" altLang="en-US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가속도 센서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를 통한 반려동물 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운동량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을 통해 여러가지 정보를 사용자에게 제공할 것입니다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 algn="l" defTabSz="914400">
              <a:lnSpc>
                <a:spcPct val="150000"/>
              </a:lnSpc>
              <a:buFont typeface="Arial"/>
              <a:buChar char="•"/>
              <a:defRPr/>
            </a:pPr>
            <a:endParaRPr kumimoji="0" lang="ko-KR" altLang="en-US" sz="1500" b="1" i="0" u="none" strike="noStrike" kern="1200" cap="none" spc="0" normalizeH="0" baseline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>
              <a:lnSpc>
                <a:spcPct val="150000"/>
              </a:lnSpc>
              <a:buFont typeface="Arial"/>
              <a:buNone/>
              <a:defRPr/>
            </a:pPr>
            <a:endParaRPr kumimoji="0" lang="ko-KR" altLang="en-US" sz="2500" b="1" i="0" u="none" strike="noStrike" kern="1200" cap="none" spc="0" normalizeH="0" baseline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500" b="0" i="0" u="none" strike="noStrike" kern="1200" cap="none" spc="0" normalizeH="0" baseline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8" name="직사각형 50"/>
          <p:cNvSpPr/>
          <p:nvPr/>
        </p:nvSpPr>
        <p:spPr>
          <a:xfrm>
            <a:off x="9214313" y="5773266"/>
            <a:ext cx="2597979" cy="635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4B4541"/>
                </a:solidFill>
                <a:latin typeface="맑은 고딕"/>
                <a:ea typeface="맑은 고딕"/>
                <a:cs typeface="맑은 고딕"/>
              </a:rPr>
              <a:t>12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4B4541"/>
                </a:solidFill>
                <a:latin typeface="맑은 고딕"/>
                <a:ea typeface="맑은 고딕"/>
                <a:cs typeface="맑은 고딕"/>
              </a:rPr>
              <a:t>조 현명한집사</a:t>
            </a: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4B4541"/>
                </a:solidFill>
                <a:latin typeface="맑은 고딕"/>
                <a:ea typeface="맑은 고딕"/>
                <a:cs typeface="맑은 고딕"/>
              </a:rPr>
              <a:t>류인석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4B4541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4B4541"/>
                </a:solidFill>
                <a:latin typeface="맑은 고딕"/>
                <a:ea typeface="맑은 고딕"/>
                <a:cs typeface="맑은 고딕"/>
              </a:rPr>
              <a:t> 강우석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4B4541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4B4541"/>
                </a:solidFill>
                <a:latin typeface="맑은 고딕"/>
                <a:ea typeface="맑은 고딕"/>
                <a:cs typeface="맑은 고딕"/>
              </a:rPr>
              <a:t> 임호종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F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1074302"/>
          </a:xfrm>
          <a:prstGeom prst="rect">
            <a:avLst/>
          </a:prstGeom>
          <a:solidFill>
            <a:srgbClr val="0E5C82"/>
          </a:solidFill>
          <a:ln>
            <a:noFill/>
          </a:ln>
          <a:effectLst>
            <a:outerShdw dist="381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sz="3200" b="1" kern="0">
                <a:solidFill>
                  <a:prstClr val="white"/>
                </a:solidFill>
                <a:latin typeface="야놀자 야체 B"/>
                <a:ea typeface="야놀자 야체 B"/>
              </a:rPr>
              <a:t>학습에대한 예고편</a:t>
            </a:r>
            <a:r>
              <a:rPr lang="en-US" altLang="ko-KR" sz="3200" b="1" kern="0">
                <a:solidFill>
                  <a:prstClr val="white"/>
                </a:solidFill>
                <a:latin typeface="야놀자 야체 B"/>
                <a:ea typeface="야놀자 야체 B"/>
              </a:rPr>
              <a:t>..</a:t>
            </a:r>
          </a:p>
          <a:p>
            <a:pPr algn="ctr" latinLnBrk="0">
              <a:defRPr/>
            </a:pPr>
            <a:r>
              <a:rPr lang="en-US" altLang="ko-KR" sz="800" kern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5400" kern="0">
              <a:solidFill>
                <a:prstClr val="white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8339270" y="2518882"/>
            <a:ext cx="1941655" cy="332990"/>
          </a:xfrm>
          <a:prstGeom prst="roundRect">
            <a:avLst>
              <a:gd name="adj" fmla="val 50000"/>
            </a:avLst>
          </a:prstGeom>
          <a:solidFill>
            <a:srgbClr val="0E5C82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>
                <a:solidFill>
                  <a:prstClr val="white"/>
                </a:solidFill>
              </a:rPr>
              <a:t>분리불안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339270" y="3112102"/>
            <a:ext cx="2165968" cy="638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</a:rPr>
              <a:t>반려동물과의 분리로 인한 분리불안 측정 예정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8339270" y="4521945"/>
            <a:ext cx="1941655" cy="33299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>
                <a:solidFill>
                  <a:prstClr val="white"/>
                </a:solidFill>
              </a:rPr>
              <a:t>수면의 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339270" y="5115165"/>
            <a:ext cx="2637680" cy="636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</a:rPr>
              <a:t>수면도중 움직임을 측정하여 수면의 질을 측정 예정</a:t>
            </a:r>
          </a:p>
        </p:txBody>
      </p:sp>
      <p:graphicFrame>
        <p:nvGraphicFramePr>
          <p:cNvPr id="44" name="차트 43"/>
          <p:cNvGraphicFramePr/>
          <p:nvPr/>
        </p:nvGraphicFramePr>
        <p:xfrm>
          <a:off x="654627" y="155344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F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1074302"/>
          </a:xfrm>
          <a:prstGeom prst="rect">
            <a:avLst/>
          </a:prstGeom>
          <a:solidFill>
            <a:srgbClr val="0E5C82"/>
          </a:solidFill>
          <a:ln>
            <a:noFill/>
          </a:ln>
          <a:effectLst>
            <a:outerShdw dist="381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sz="3200" b="1" kern="0">
                <a:solidFill>
                  <a:prstClr val="white"/>
                </a:solidFill>
                <a:latin typeface="야놀자 야체 B"/>
                <a:ea typeface="야놀자 야체 B"/>
              </a:rPr>
              <a:t>개요</a:t>
            </a:r>
          </a:p>
          <a:p>
            <a:pPr algn="ctr" latinLnBrk="0">
              <a:defRPr/>
            </a:pPr>
            <a:r>
              <a:rPr lang="en-US" altLang="ko-KR" sz="800" kern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5400" kern="0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436414" y="1593266"/>
            <a:ext cx="9239250" cy="4314845"/>
          </a:xfrm>
          <a:custGeom>
            <a:avLst/>
            <a:gdLst>
              <a:gd name="connsiteX0" fmla="*/ 0 w 9239250"/>
              <a:gd name="connsiteY0" fmla="*/ 4314825 h 4314825"/>
              <a:gd name="connsiteX1" fmla="*/ 9239250 w 9239250"/>
              <a:gd name="connsiteY1" fmla="*/ 0 h 4314825"/>
              <a:gd name="connsiteX2" fmla="*/ 9239250 w 9239250"/>
              <a:gd name="connsiteY2" fmla="*/ 0 h 4314825"/>
              <a:gd name="connsiteX0" fmla="*/ 0 w 9239250"/>
              <a:gd name="connsiteY0" fmla="*/ 4314825 h 4314848"/>
              <a:gd name="connsiteX1" fmla="*/ 9239250 w 9239250"/>
              <a:gd name="connsiteY1" fmla="*/ 0 h 4314848"/>
              <a:gd name="connsiteX2" fmla="*/ 9239250 w 9239250"/>
              <a:gd name="connsiteY2" fmla="*/ 0 h 4314848"/>
              <a:gd name="connsiteX0" fmla="*/ 0 w 9239250"/>
              <a:gd name="connsiteY0" fmla="*/ 4314825 h 4314857"/>
              <a:gd name="connsiteX1" fmla="*/ 9239250 w 9239250"/>
              <a:gd name="connsiteY1" fmla="*/ 0 h 4314857"/>
              <a:gd name="connsiteX2" fmla="*/ 9239250 w 9239250"/>
              <a:gd name="connsiteY2" fmla="*/ 0 h 4314857"/>
              <a:gd name="connsiteX0" fmla="*/ 0 w 9239250"/>
              <a:gd name="connsiteY0" fmla="*/ 4314825 h 4314845"/>
              <a:gd name="connsiteX1" fmla="*/ 9239250 w 9239250"/>
              <a:gd name="connsiteY1" fmla="*/ 0 h 4314845"/>
              <a:gd name="connsiteX2" fmla="*/ 9239250 w 9239250"/>
              <a:gd name="connsiteY2" fmla="*/ 0 h 4314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39250" h="4314845">
                <a:moveTo>
                  <a:pt x="0" y="4314825"/>
                </a:moveTo>
                <a:cubicBezTo>
                  <a:pt x="5213350" y="4324350"/>
                  <a:pt x="8469312" y="966788"/>
                  <a:pt x="9239250" y="0"/>
                </a:cubicBezTo>
                <a:lnTo>
                  <a:pt x="9239250" y="0"/>
                </a:ln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250184" y="5810233"/>
            <a:ext cx="195755" cy="19575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345559" y="5399344"/>
            <a:ext cx="821778" cy="82177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422009" y="4988455"/>
            <a:ext cx="821778" cy="82177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315348" y="4234204"/>
            <a:ext cx="821778" cy="82177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920311" y="3330274"/>
            <a:ext cx="821778" cy="82177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9330011" y="2176927"/>
            <a:ext cx="821778" cy="82177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이등변 삼각형 18"/>
          <p:cNvSpPr/>
          <p:nvPr/>
        </p:nvSpPr>
        <p:spPr>
          <a:xfrm>
            <a:off x="2688046" y="5183534"/>
            <a:ext cx="136803" cy="117933"/>
          </a:xfrm>
          <a:prstGeom prst="triangle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536052" y="5970600"/>
            <a:ext cx="1747280" cy="793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200" b="1">
                <a:solidFill>
                  <a:prstClr val="black">
                    <a:lumMod val="75000"/>
                    <a:lumOff val="25000"/>
                  </a:prstClr>
                </a:solidFill>
              </a:rPr>
              <a:t>Block Diagram</a:t>
            </a:r>
          </a:p>
          <a:p>
            <a:pPr algn="r">
              <a:lnSpc>
                <a:spcPct val="150000"/>
              </a:lnSpc>
              <a:defRPr/>
            </a:pP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8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276907" y="4517644"/>
            <a:ext cx="1613930" cy="547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200" b="1">
                <a:solidFill>
                  <a:prstClr val="black">
                    <a:lumMod val="75000"/>
                    <a:lumOff val="25000"/>
                  </a:prstClr>
                </a:solidFill>
              </a:rPr>
              <a:t>우리 프로젝트는요</a:t>
            </a:r>
            <a:r>
              <a:rPr lang="en-US" altLang="ko-KR" sz="1200" b="1">
                <a:solidFill>
                  <a:prstClr val="black">
                    <a:lumMod val="75000"/>
                    <a:lumOff val="25000"/>
                  </a:prstClr>
                </a:solidFill>
              </a:rPr>
              <a:t>..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80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간단 소개 </a:t>
            </a:r>
          </a:p>
        </p:txBody>
      </p:sp>
      <p:sp>
        <p:nvSpPr>
          <p:cNvPr id="22" name="이등변 삼각형 21"/>
          <p:cNvSpPr/>
          <p:nvPr/>
        </p:nvSpPr>
        <p:spPr>
          <a:xfrm rot="20700000">
            <a:off x="6492832" y="4065577"/>
            <a:ext cx="136803" cy="117933"/>
          </a:xfrm>
          <a:prstGeom prst="triangle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이등변 삼각형 22"/>
          <p:cNvSpPr/>
          <p:nvPr/>
        </p:nvSpPr>
        <p:spPr>
          <a:xfrm rot="8100000">
            <a:off x="5175385" y="5751266"/>
            <a:ext cx="136803" cy="117933"/>
          </a:xfrm>
          <a:prstGeom prst="triangle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61148" y="3284729"/>
            <a:ext cx="1372630" cy="542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>
                <a:solidFill>
                  <a:prstClr val="black">
                    <a:lumMod val="75000"/>
                    <a:lumOff val="25000"/>
                  </a:prstClr>
                </a:solidFill>
              </a:rPr>
              <a:t>사용한 센서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800">
                <a:solidFill>
                  <a:prstClr val="black">
                    <a:lumMod val="75000"/>
                    <a:lumOff val="25000"/>
                  </a:prstClr>
                </a:solidFill>
              </a:rPr>
              <a:t>MPU-6050</a:t>
            </a:r>
          </a:p>
        </p:txBody>
      </p:sp>
      <p:sp>
        <p:nvSpPr>
          <p:cNvPr id="25" name="이등변 삼각형 24"/>
          <p:cNvSpPr/>
          <p:nvPr/>
        </p:nvSpPr>
        <p:spPr>
          <a:xfrm rot="8100000">
            <a:off x="8681500" y="4104335"/>
            <a:ext cx="136803" cy="117933"/>
          </a:xfrm>
          <a:prstGeom prst="triangle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912803" y="4218169"/>
            <a:ext cx="2242580" cy="1752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>
                <a:solidFill>
                  <a:prstClr val="black">
                    <a:lumMod val="75000"/>
                    <a:lumOff val="25000"/>
                  </a:prstClr>
                </a:solidFill>
              </a:rPr>
              <a:t>세부설명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000" b="0">
                <a:solidFill>
                  <a:prstClr val="black">
                    <a:lumMod val="75000"/>
                    <a:lumOff val="25000"/>
                  </a:prstClr>
                </a:solidFill>
              </a:rPr>
              <a:t>운영체제</a:t>
            </a:r>
            <a:r>
              <a:rPr lang="en-US" altLang="ko-KR" sz="1000" b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000" b="0">
                <a:solidFill>
                  <a:prstClr val="black">
                    <a:lumMod val="75000"/>
                    <a:lumOff val="25000"/>
                  </a:prstClr>
                </a:solidFill>
              </a:rPr>
              <a:t>프레임워크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000" b="0">
                <a:solidFill>
                  <a:prstClr val="black">
                    <a:lumMod val="75000"/>
                    <a:lumOff val="25000"/>
                  </a:prstClr>
                </a:solidFill>
              </a:rPr>
              <a:t>데이터베이스 스키마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000" b="0">
                <a:solidFill>
                  <a:prstClr val="black">
                    <a:lumMod val="75000"/>
                    <a:lumOff val="25000"/>
                  </a:prstClr>
                </a:solidFill>
              </a:rPr>
              <a:t>핵심코드 설명</a:t>
            </a:r>
          </a:p>
          <a:p>
            <a:pPr>
              <a:lnSpc>
                <a:spcPct val="150000"/>
              </a:lnSpc>
              <a:defRPr/>
            </a:pPr>
            <a:endParaRPr lang="ko-KR" altLang="en-US" sz="1000" b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ko-KR" altLang="en-US" sz="1000" b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ko-KR" altLang="en-US" sz="11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959267" y="1675384"/>
            <a:ext cx="2242580" cy="366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200" b="1">
                <a:solidFill>
                  <a:prstClr val="black">
                    <a:lumMod val="75000"/>
                    <a:lumOff val="25000"/>
                  </a:prstClr>
                </a:solidFill>
              </a:rPr>
              <a:t>작동 영상</a:t>
            </a:r>
          </a:p>
        </p:txBody>
      </p:sp>
      <p:sp>
        <p:nvSpPr>
          <p:cNvPr id="28" name="이등변 삼각형 27"/>
          <p:cNvSpPr/>
          <p:nvPr/>
        </p:nvSpPr>
        <p:spPr>
          <a:xfrm rot="18900000">
            <a:off x="9310377" y="2117961"/>
            <a:ext cx="136803" cy="117933"/>
          </a:xfrm>
          <a:prstGeom prst="triangle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Freeform 30"/>
          <p:cNvSpPr/>
          <p:nvPr/>
        </p:nvSpPr>
        <p:spPr>
          <a:xfrm>
            <a:off x="2703611" y="5868145"/>
            <a:ext cx="39883" cy="41696"/>
          </a:xfrm>
          <a:custGeom>
            <a:avLst/>
            <a:gdLst>
              <a:gd name="T0" fmla="*/ 0 w 526"/>
              <a:gd name="T1" fmla="*/ 0 h 553"/>
              <a:gd name="T2" fmla="*/ 526 w 526"/>
              <a:gd name="T3" fmla="*/ 250 h 553"/>
              <a:gd name="T4" fmla="*/ 97 w 526"/>
              <a:gd name="T5" fmla="*/ 542 h 553"/>
              <a:gd name="T6" fmla="*/ 81 w 526"/>
              <a:gd name="T7" fmla="*/ 549 h 553"/>
              <a:gd name="T8" fmla="*/ 65 w 526"/>
              <a:gd name="T9" fmla="*/ 553 h 553"/>
              <a:gd name="T10" fmla="*/ 49 w 526"/>
              <a:gd name="T11" fmla="*/ 552 h 553"/>
              <a:gd name="T12" fmla="*/ 34 w 526"/>
              <a:gd name="T13" fmla="*/ 546 h 553"/>
              <a:gd name="T14" fmla="*/ 20 w 526"/>
              <a:gd name="T15" fmla="*/ 535 h 553"/>
              <a:gd name="T16" fmla="*/ 9 w 526"/>
              <a:gd name="T17" fmla="*/ 522 h 553"/>
              <a:gd name="T18" fmla="*/ 2 w 526"/>
              <a:gd name="T19" fmla="*/ 507 h 553"/>
              <a:gd name="T20" fmla="*/ 0 w 526"/>
              <a:gd name="T21" fmla="*/ 490 h 553"/>
              <a:gd name="T22" fmla="*/ 0 w 526"/>
              <a:gd name="T23" fmla="*/ 0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6" h="553">
                <a:moveTo>
                  <a:pt x="0" y="0"/>
                </a:moveTo>
                <a:lnTo>
                  <a:pt x="526" y="250"/>
                </a:lnTo>
                <a:lnTo>
                  <a:pt x="97" y="542"/>
                </a:lnTo>
                <a:lnTo>
                  <a:pt x="81" y="549"/>
                </a:lnTo>
                <a:lnTo>
                  <a:pt x="65" y="553"/>
                </a:lnTo>
                <a:lnTo>
                  <a:pt x="49" y="552"/>
                </a:lnTo>
                <a:lnTo>
                  <a:pt x="34" y="546"/>
                </a:lnTo>
                <a:lnTo>
                  <a:pt x="20" y="535"/>
                </a:lnTo>
                <a:lnTo>
                  <a:pt x="9" y="522"/>
                </a:lnTo>
                <a:lnTo>
                  <a:pt x="2" y="507"/>
                </a:lnTo>
                <a:lnTo>
                  <a:pt x="0" y="490"/>
                </a:lnTo>
                <a:lnTo>
                  <a:pt x="0" y="0"/>
                </a:lnTo>
                <a:close/>
              </a:path>
            </a:pathLst>
          </a:custGeom>
          <a:solidFill>
            <a:srgbClr val="0E5C82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1" name="Group 28"/>
          <p:cNvGrpSpPr>
            <a:grpSpLocks noChangeAspect="1"/>
          </p:cNvGrpSpPr>
          <p:nvPr/>
        </p:nvGrpSpPr>
        <p:grpSpPr>
          <a:xfrm>
            <a:off x="2568976" y="5687337"/>
            <a:ext cx="290513" cy="254256"/>
            <a:chOff x="496" y="4251"/>
            <a:chExt cx="641" cy="561"/>
          </a:xfrm>
          <a:solidFill>
            <a:srgbClr val="0E5C82">
              <a:alpha val="100000"/>
            </a:srgbClr>
          </a:solidFill>
        </p:grpSpPr>
        <p:sp>
          <p:nvSpPr>
            <p:cNvPr id="52" name="Freeform 30"/>
            <p:cNvSpPr/>
            <p:nvPr/>
          </p:nvSpPr>
          <p:spPr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5C82">
                <a:alpha val="10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53" name="Freeform 31"/>
            <p:cNvSpPr/>
            <p:nvPr/>
          </p:nvSpPr>
          <p:spPr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rgbClr val="0E5C82">
                <a:alpha val="10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08428" y="5175394"/>
            <a:ext cx="412463" cy="412463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17964" y="4440607"/>
            <a:ext cx="398857" cy="398857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41749" y="3556143"/>
            <a:ext cx="362571" cy="362571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497929" y="2354322"/>
            <a:ext cx="448749" cy="448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F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1074302"/>
          </a:xfrm>
          <a:prstGeom prst="rect">
            <a:avLst/>
          </a:prstGeom>
          <a:solidFill>
            <a:srgbClr val="0E5C82"/>
          </a:solidFill>
          <a:ln>
            <a:noFill/>
          </a:ln>
          <a:effectLst>
            <a:outerShdw dist="381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 defTabSz="232257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200" b="1" i="0" u="none" strike="noStrike" kern="0" cap="none" spc="0" normalizeH="0" baseline="0">
                <a:solidFill>
                  <a:srgbClr val="FFFFFF"/>
                </a:solidFill>
                <a:latin typeface="야놀자 야체 B"/>
                <a:ea typeface="야놀자 야체 B"/>
              </a:rPr>
              <a:t>우리 프로젝트는요</a:t>
            </a:r>
            <a:r>
              <a:rPr kumimoji="0" lang="en-US" altLang="ko-KR" sz="3200" b="1" i="0" u="none" strike="noStrike" kern="0" cap="none" spc="0" normalizeH="0" baseline="0">
                <a:solidFill>
                  <a:srgbClr val="FFFFFF"/>
                </a:solidFill>
                <a:latin typeface="야놀자 야체 B"/>
                <a:ea typeface="야놀자 야체 B"/>
              </a:rPr>
              <a:t>..</a:t>
            </a:r>
          </a:p>
          <a:p>
            <a:pPr marL="0" indent="0" algn="ctr" defTabSz="232257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프로젝트 간단소개</a:t>
            </a:r>
          </a:p>
        </p:txBody>
      </p:sp>
      <p:grpSp>
        <p:nvGrpSpPr>
          <p:cNvPr id="50" name="Group 28"/>
          <p:cNvGrpSpPr>
            <a:grpSpLocks noChangeAspect="1"/>
          </p:cNvGrpSpPr>
          <p:nvPr/>
        </p:nvGrpSpPr>
        <p:grpSpPr>
          <a:xfrm>
            <a:off x="3845699" y="367306"/>
            <a:ext cx="290513" cy="254256"/>
            <a:chOff x="496" y="4251"/>
            <a:chExt cx="641" cy="561"/>
          </a:xfrm>
          <a:solidFill>
            <a:srgbClr val="FFFFFF">
              <a:alpha val="100000"/>
            </a:srgbClr>
          </a:solidFill>
        </p:grpSpPr>
        <p:sp>
          <p:nvSpPr>
            <p:cNvPr id="51" name="Freeform 30"/>
            <p:cNvSpPr/>
            <p:nvPr/>
          </p:nvSpPr>
          <p:spPr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52" name="Freeform 31"/>
            <p:cNvSpPr/>
            <p:nvPr/>
          </p:nvSpPr>
          <p:spPr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54" name="직사각형 23"/>
          <p:cNvSpPr/>
          <p:nvPr/>
        </p:nvSpPr>
        <p:spPr>
          <a:xfrm>
            <a:off x="733548" y="2116328"/>
            <a:ext cx="8859277" cy="2549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360" indent="-171360" algn="l" defTabSz="914400">
              <a:lnSpc>
                <a:spcPct val="150000"/>
              </a:lnSpc>
              <a:buFont typeface="Arial"/>
              <a:buChar char="•"/>
              <a:defRPr/>
            </a:pPr>
            <a:r>
              <a:rPr kumimoji="0" lang="ko-KR" altLang="en-US" sz="150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웨어러블 센서를 통한 반려동물 건강보조제품</a:t>
            </a:r>
            <a:endParaRPr kumimoji="0" lang="ko-KR" altLang="en-US" b="1" i="0" u="none" strike="noStrike" kern="1200" cap="none" spc="0" normalizeH="0" baseline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171360" indent="-171360" algn="l" defTabSz="914400">
              <a:lnSpc>
                <a:spcPct val="150000"/>
              </a:lnSpc>
              <a:buFont typeface="Arial"/>
              <a:buChar char="•"/>
              <a:defRPr/>
            </a:pPr>
            <a:r>
              <a:rPr kumimoji="0" lang="ko-KR" altLang="en-US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가속도 센서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를 통한 반려동물 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운동량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을 통해 여러가지 정보를 사용자에게 제공할 것입니다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 algn="l" defTabSz="914400">
              <a:lnSpc>
                <a:spcPct val="150000"/>
              </a:lnSpc>
              <a:buFont typeface="Arial"/>
              <a:buChar char="•"/>
              <a:defRPr/>
            </a:pPr>
            <a:r>
              <a:rPr kumimoji="0" lang="ko-KR" altLang="en-US" sz="1500" b="1" i="0" u="none" strike="noStrike" kern="1200" cap="none" spc="0" normalizeH="0" baseline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일일 운동량을 누적하여 데이터를 서버에 저장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 algn="l" defTabSz="914400">
              <a:lnSpc>
                <a:spcPct val="150000"/>
              </a:lnSpc>
              <a:buFont typeface="Arial"/>
              <a:buChar char="•"/>
              <a:defRPr/>
            </a:pPr>
            <a:r>
              <a:rPr kumimoji="0" lang="ko-KR" altLang="en-US" sz="1500" b="1" i="0" u="none" strike="noStrike" kern="1200" cap="none" spc="0" normalizeH="0" baseline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일일 운동량을 사용자에게 보여주어 반려동물의 운동충족 여부 알 수 있게 할 것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 algn="l" defTabSz="914400">
              <a:lnSpc>
                <a:spcPct val="150000"/>
              </a:lnSpc>
              <a:buFont typeface="Arial"/>
              <a:buChar char="•"/>
              <a:defRPr/>
            </a:pPr>
            <a:r>
              <a:rPr kumimoji="0" lang="ko-KR" altLang="en-US" sz="1500" i="0" u="none" strike="noStrike" kern="1200" cap="none" spc="0" normalizeH="0" baseline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추후 학습을 통해 분리 불안</a:t>
            </a:r>
            <a:r>
              <a:rPr kumimoji="0" lang="en-US" altLang="ko-KR" sz="1500" i="0" u="none" strike="noStrike" kern="1200" cap="none" spc="0" normalizeH="0" baseline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1500" i="0" u="none" strike="noStrike" kern="1200" cap="none" spc="0" normalizeH="0" baseline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수면의 질을 보여줄 예정</a:t>
            </a:r>
            <a:r>
              <a:rPr kumimoji="0" lang="en-US" altLang="ko-KR" sz="1500" i="0" u="none" strike="noStrike" kern="1200" cap="none" spc="0" normalizeH="0" baseline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kumimoji="0" lang="ko-KR" altLang="en-US" sz="1500" i="0" u="none" strike="noStrike" kern="1200" cap="none" spc="0" normalizeH="0" baseline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kumimoji="0" lang="ko-KR" altLang="en-US" sz="1500" b="1" i="0" u="none" strike="noStrike" kern="1200" cap="none" spc="0" normalizeH="0" baseline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171360" indent="-171360" algn="l" defTabSz="914400">
              <a:lnSpc>
                <a:spcPct val="150000"/>
              </a:lnSpc>
              <a:buFont typeface="Arial"/>
              <a:buChar char="•"/>
              <a:defRPr/>
            </a:pPr>
            <a:endParaRPr kumimoji="0" lang="en-US" altLang="ko-KR" sz="1500" b="1" i="0" u="none" strike="noStrike" kern="1200" cap="none" spc="0" normalizeH="0" baseline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500" b="0" i="0" u="none" strike="noStrike" kern="1200" cap="none" spc="0" normalizeH="0" baseline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F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1074302"/>
          </a:xfrm>
          <a:prstGeom prst="rect">
            <a:avLst/>
          </a:prstGeom>
          <a:solidFill>
            <a:srgbClr val="0E5C82"/>
          </a:solidFill>
          <a:ln>
            <a:noFill/>
          </a:ln>
          <a:effectLst>
            <a:outerShdw dist="381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 defTabSz="232257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200" b="1" i="0" u="none" strike="noStrike" kern="0" cap="none" spc="0" normalizeH="0" baseline="0">
                <a:solidFill>
                  <a:srgbClr val="FFFFFF"/>
                </a:solidFill>
                <a:latin typeface="야놀자 야체 B"/>
                <a:ea typeface="야놀자 야체 B"/>
              </a:rPr>
              <a:t>Block Diagram</a:t>
            </a: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71674" y="2073275"/>
            <a:ext cx="8743950" cy="3778250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flipH="1" flipV="1">
            <a:off x="4013963" y="308286"/>
            <a:ext cx="399428" cy="3994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F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1074302"/>
          </a:xfrm>
          <a:prstGeom prst="rect">
            <a:avLst/>
          </a:prstGeom>
          <a:solidFill>
            <a:srgbClr val="0E5C82"/>
          </a:solidFill>
          <a:ln>
            <a:noFill/>
          </a:ln>
          <a:effectLst>
            <a:outerShdw dist="381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sz="3200" b="1" kern="0">
                <a:solidFill>
                  <a:prstClr val="white"/>
                </a:solidFill>
                <a:latin typeface="야놀자 야체 B"/>
                <a:ea typeface="야놀자 야체 B"/>
              </a:rPr>
              <a:t>사용한 센서</a:t>
            </a:r>
          </a:p>
          <a:p>
            <a:pPr algn="ctr" latinLnBrk="0">
              <a:defRPr/>
            </a:pPr>
            <a:r>
              <a:rPr lang="en-US" altLang="ko-KR" sz="800" kern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60" name="사다리꼴 59"/>
          <p:cNvSpPr/>
          <p:nvPr/>
        </p:nvSpPr>
        <p:spPr>
          <a:xfrm flipV="1">
            <a:off x="4542419" y="3215113"/>
            <a:ext cx="2861138" cy="686236"/>
          </a:xfrm>
          <a:prstGeom prst="trapezoid">
            <a:avLst>
              <a:gd name="adj" fmla="val 48514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4575988" y="2352386"/>
            <a:ext cx="2794000" cy="2794000"/>
            <a:chOff x="774700" y="2795587"/>
            <a:chExt cx="2794000" cy="2794000"/>
          </a:xfrm>
        </p:grpSpPr>
        <p:sp>
          <p:nvSpPr>
            <p:cNvPr id="62" name="타원 61"/>
            <p:cNvSpPr/>
            <p:nvPr/>
          </p:nvSpPr>
          <p:spPr>
            <a:xfrm>
              <a:off x="774700" y="2795587"/>
              <a:ext cx="2794000" cy="279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888679" y="2909566"/>
              <a:ext cx="2566043" cy="2566043"/>
            </a:xfrm>
            <a:prstGeom prst="ellipse">
              <a:avLst/>
            </a:prstGeom>
            <a:noFill/>
            <a:ln w="19050">
              <a:solidFill>
                <a:srgbClr val="0E5C8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4" name="자유형 63"/>
          <p:cNvSpPr/>
          <p:nvPr/>
        </p:nvSpPr>
        <p:spPr>
          <a:xfrm>
            <a:off x="4542419" y="2261059"/>
            <a:ext cx="2861138" cy="954305"/>
          </a:xfrm>
          <a:custGeom>
            <a:avLst/>
            <a:gdLst>
              <a:gd name="connsiteX0" fmla="*/ 1430569 w 2861138"/>
              <a:gd name="connsiteY0" fmla="*/ 0 h 954305"/>
              <a:gd name="connsiteX1" fmla="*/ 2858210 w 2861138"/>
              <a:gd name="connsiteY1" fmla="*/ 946304 h 954305"/>
              <a:gd name="connsiteX2" fmla="*/ 2861138 w 2861138"/>
              <a:gd name="connsiteY2" fmla="*/ 954305 h 954305"/>
              <a:gd name="connsiteX3" fmla="*/ 0 w 2861138"/>
              <a:gd name="connsiteY3" fmla="*/ 954305 h 954305"/>
              <a:gd name="connsiteX4" fmla="*/ 2929 w 2861138"/>
              <a:gd name="connsiteY4" fmla="*/ 946304 h 954305"/>
              <a:gd name="connsiteX5" fmla="*/ 1430569 w 2861138"/>
              <a:gd name="connsiteY5" fmla="*/ 0 h 95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1138" h="954305">
                <a:moveTo>
                  <a:pt x="1430569" y="0"/>
                </a:moveTo>
                <a:cubicBezTo>
                  <a:pt x="2072352" y="0"/>
                  <a:pt x="2622998" y="390201"/>
                  <a:pt x="2858210" y="946304"/>
                </a:cubicBezTo>
                <a:lnTo>
                  <a:pt x="2861138" y="954305"/>
                </a:lnTo>
                <a:lnTo>
                  <a:pt x="0" y="954305"/>
                </a:lnTo>
                <a:lnTo>
                  <a:pt x="2929" y="946304"/>
                </a:lnTo>
                <a:cubicBezTo>
                  <a:pt x="238140" y="390201"/>
                  <a:pt x="788787" y="0"/>
                  <a:pt x="143056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300000"/>
              </a:lnSpc>
              <a:defRPr/>
            </a:pPr>
            <a:r>
              <a:rPr lang="en-US" altLang="ko-KR" sz="1400" b="1">
                <a:solidFill>
                  <a:prstClr val="white"/>
                </a:solidFill>
              </a:rPr>
              <a:t>MPU-6050</a:t>
            </a:r>
          </a:p>
        </p:txBody>
      </p:sp>
      <p:sp>
        <p:nvSpPr>
          <p:cNvPr id="65" name="타원 64"/>
          <p:cNvSpPr/>
          <p:nvPr/>
        </p:nvSpPr>
        <p:spPr>
          <a:xfrm>
            <a:off x="5543970" y="1804507"/>
            <a:ext cx="821778" cy="82177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844507" y="3671916"/>
            <a:ext cx="2256961" cy="1183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가속도 센서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자이로 센서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온도 센서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83321" y="2023070"/>
            <a:ext cx="362571" cy="362571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7464" y="362998"/>
            <a:ext cx="362571" cy="3625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F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1074302"/>
          </a:xfrm>
          <a:prstGeom prst="rect">
            <a:avLst/>
          </a:prstGeom>
          <a:solidFill>
            <a:srgbClr val="0E5C82"/>
          </a:solidFill>
          <a:ln>
            <a:noFill/>
          </a:ln>
          <a:effectLst>
            <a:outerShdw dist="381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 defTabSz="232257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200" b="1" i="0" u="none" strike="noStrike" kern="0" cap="none" spc="0" normalizeH="0" baseline="0">
                <a:solidFill>
                  <a:srgbClr val="FFFFFF"/>
                </a:solidFill>
                <a:latin typeface="야놀자 야체 B"/>
                <a:ea typeface="야놀자 야체 B"/>
              </a:rPr>
              <a:t> 운영체제</a:t>
            </a:r>
            <a:r>
              <a:rPr kumimoji="0" lang="en-US" altLang="ko-KR" sz="3200" b="1" i="0" u="none" strike="noStrike" kern="0" cap="none" spc="0" normalizeH="0" baseline="0">
                <a:solidFill>
                  <a:srgbClr val="FFFFFF"/>
                </a:solidFill>
                <a:latin typeface="야놀자 야체 B"/>
                <a:ea typeface="야놀자 야체 B"/>
              </a:rPr>
              <a:t>,</a:t>
            </a:r>
            <a:r>
              <a:rPr kumimoji="0" lang="ko-KR" altLang="en-US" sz="3200" b="1" i="0" u="none" strike="noStrike" kern="0" cap="none" spc="0" normalizeH="0" baseline="0">
                <a:solidFill>
                  <a:srgbClr val="FFFFFF"/>
                </a:solidFill>
                <a:latin typeface="야놀자 야체 B"/>
                <a:ea typeface="야놀자 야체 B"/>
              </a:rPr>
              <a:t> 프레임워크</a:t>
            </a:r>
            <a:r>
              <a:rPr kumimoji="0" lang="en-US" altLang="ko-KR" sz="3200" b="1" i="0" u="none" strike="noStrike" kern="0" cap="none" spc="0" normalizeH="0" baseline="0">
                <a:solidFill>
                  <a:srgbClr val="FFFFFF"/>
                </a:solidFill>
                <a:latin typeface="야놀자 야체 B"/>
                <a:ea typeface="야놀자 야체 B"/>
              </a:rPr>
              <a:t>(</a:t>
            </a:r>
            <a:r>
              <a:rPr kumimoji="0" lang="ko-KR" altLang="en-US" sz="3200" b="1" i="0" u="none" strike="noStrike" kern="0" cap="none" spc="0" normalizeH="0" baseline="0">
                <a:solidFill>
                  <a:srgbClr val="FFFFFF"/>
                </a:solidFill>
                <a:latin typeface="야놀자 야체 B"/>
                <a:ea typeface="야놀자 야체 B"/>
              </a:rPr>
              <a:t>시스템구성도</a:t>
            </a:r>
            <a:r>
              <a:rPr kumimoji="0" lang="en-US" altLang="ko-KR" sz="3200" b="1" i="0" u="none" strike="noStrike" kern="0" cap="none" spc="0" normalizeH="0" baseline="0">
                <a:solidFill>
                  <a:srgbClr val="FFFFFF"/>
                </a:solidFill>
                <a:latin typeface="야놀자 야체 B"/>
                <a:ea typeface="야놀자 야체 B"/>
              </a:rPr>
              <a:t>)</a:t>
            </a: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31501" y="317643"/>
            <a:ext cx="471428" cy="471428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16825" y="1749660"/>
            <a:ext cx="8464550" cy="4146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F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1074302"/>
          </a:xfrm>
          <a:prstGeom prst="rect">
            <a:avLst/>
          </a:prstGeom>
          <a:solidFill>
            <a:srgbClr val="0E5C82"/>
          </a:solidFill>
          <a:ln>
            <a:noFill/>
          </a:ln>
          <a:effectLst>
            <a:outerShdw dist="381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 defTabSz="232257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200" b="1" i="0" u="none" strike="noStrike" kern="0" cap="none" spc="0" normalizeH="0" baseline="0">
                <a:solidFill>
                  <a:srgbClr val="FFFFFF"/>
                </a:solidFill>
                <a:latin typeface="야놀자 야체 B"/>
                <a:ea typeface="야놀자 야체 B"/>
              </a:rPr>
              <a:t>핵심 코드 설명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015514" y="1495981"/>
            <a:ext cx="3195080" cy="883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b="1">
                <a:solidFill>
                  <a:prstClr val="black">
                    <a:lumMod val="75000"/>
                    <a:lumOff val="25000"/>
                  </a:prstClr>
                </a:solidFill>
              </a:rPr>
              <a:t>watchdogHttpCall.ino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1">
                <a:solidFill>
                  <a:prstClr val="black">
                    <a:lumMod val="75000"/>
                    <a:lumOff val="25000"/>
                  </a:prstClr>
                </a:solidFill>
              </a:rPr>
              <a:t>ESP32 </a:t>
            </a:r>
            <a:r>
              <a:rPr lang="ko-KR" altLang="en-US" sz="1200" b="1">
                <a:solidFill>
                  <a:prstClr val="black">
                    <a:lumMod val="75000"/>
                    <a:lumOff val="25000"/>
                  </a:prstClr>
                </a:solidFill>
              </a:rPr>
              <a:t>에서 서버로 데이터를 보내주는 코드 </a:t>
            </a:r>
          </a:p>
          <a:p>
            <a:pPr>
              <a:lnSpc>
                <a:spcPct val="150000"/>
              </a:lnSpc>
              <a:defRPr/>
            </a:pPr>
            <a:endParaRPr lang="ko-KR" altLang="en-US" sz="11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85146" y="309583"/>
            <a:ext cx="497944" cy="497944"/>
          </a:xfrm>
          <a:prstGeom prst="rect">
            <a:avLst/>
          </a:prstGeom>
        </p:spPr>
      </p:pic>
      <p:sp>
        <p:nvSpPr>
          <p:cNvPr id="50" name="직사각형 23"/>
          <p:cNvSpPr/>
          <p:nvPr/>
        </p:nvSpPr>
        <p:spPr>
          <a:xfrm>
            <a:off x="6131781" y="1479862"/>
            <a:ext cx="2909329" cy="642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WatchdogServer.js</a:t>
            </a: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서버에서 웹으로 보내주는 코드</a:t>
            </a: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10110" y="2322635"/>
            <a:ext cx="3531696" cy="4161691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56389" y="2196512"/>
            <a:ext cx="3778555" cy="43464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F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1074302"/>
          </a:xfrm>
          <a:prstGeom prst="rect">
            <a:avLst/>
          </a:prstGeom>
          <a:solidFill>
            <a:srgbClr val="0E5C82"/>
          </a:solidFill>
          <a:ln>
            <a:noFill/>
          </a:ln>
          <a:effectLst>
            <a:outerShdw dist="381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 defTabSz="232257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200" b="1" i="0" u="none" strike="noStrike" kern="0" cap="none" spc="0" normalizeH="0" baseline="0">
                <a:solidFill>
                  <a:srgbClr val="FFFFFF"/>
                </a:solidFill>
                <a:latin typeface="야놀자 야체 B"/>
                <a:ea typeface="야놀자 야체 B"/>
              </a:rPr>
              <a:t>핵심 데이터베이스 설명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54198" y="1862328"/>
            <a:ext cx="2242580" cy="612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ko-KR" altLang="en-US" sz="11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08871" y="309583"/>
            <a:ext cx="497944" cy="497944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2721" y="1279574"/>
            <a:ext cx="7437764" cy="2415749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46669" y="1110934"/>
            <a:ext cx="3727449" cy="56047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F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1074302"/>
          </a:xfrm>
          <a:prstGeom prst="rect">
            <a:avLst/>
          </a:prstGeom>
          <a:solidFill>
            <a:srgbClr val="0E5C82"/>
          </a:solidFill>
          <a:ln>
            <a:noFill/>
          </a:ln>
          <a:effectLst>
            <a:outerShdw dist="381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 defTabSz="228599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r>
              <a:rPr kumimoji="0" lang="ko-KR" altLang="en-US" sz="3200" b="1" i="0" u="none" strike="noStrike" kern="0" cap="none" spc="0" normalizeH="0">
                <a:solidFill>
                  <a:srgbClr val="FFFFFF"/>
                </a:solidFill>
                <a:latin typeface="야놀자 야체 B"/>
                <a:ea typeface="야놀자 야체 B"/>
              </a:rPr>
              <a:t>작동 영상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54198" y="1862328"/>
            <a:ext cx="2242580" cy="612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/>
            </a:pPr>
            <a:endParaRPr lang="en-US" altLang="ko-KR" sz="12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 lang="ko-KR"/>
            </a:pPr>
            <a:endParaRPr lang="ko-KR" altLang="en-US" sz="11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04321" y="308571"/>
            <a:ext cx="539464" cy="53946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7E27FDB-D52C-423B-A568-B21C5F801938}"/>
              </a:ext>
            </a:extLst>
          </p:cNvPr>
          <p:cNvSpPr/>
          <p:nvPr/>
        </p:nvSpPr>
        <p:spPr>
          <a:xfrm>
            <a:off x="2304406" y="2988907"/>
            <a:ext cx="75831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/>
              <a:t>https://youtu.be/ySoNLUxZQ2Y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와이드스크린</PresentationFormat>
  <Paragraphs>59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야놀자 야체 B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임호종</cp:lastModifiedBy>
  <cp:revision>42</cp:revision>
  <dcterms:created xsi:type="dcterms:W3CDTF">2020-05-05T02:53:22Z</dcterms:created>
  <dcterms:modified xsi:type="dcterms:W3CDTF">2020-05-10T06:04:00Z</dcterms:modified>
</cp:coreProperties>
</file>