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79" r:id="rId20"/>
    <p:sldId id="276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26" autoAdjust="0"/>
  </p:normalViewPr>
  <p:slideViewPr>
    <p:cSldViewPr snapToGrid="0" snapToObjects="1"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th@csd.uoc.gr" TargetMode="External"/><Relationship Id="rId2" Type="http://schemas.openxmlformats.org/officeDocument/2006/relationships/hyperlink" Target="mailto:japostol@csd.uoc.g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MetaMonkey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implementation of  meta-programming for </a:t>
            </a:r>
            <a:r>
              <a:rPr lang="en-US" dirty="0" err="1" smtClean="0"/>
              <a:t>SpiderMonkey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38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Reflect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0208"/>
            <a:ext cx="7315200" cy="4939152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MetaQuazi</a:t>
            </a:r>
            <a:endParaRPr lang="en-US" sz="2200" dirty="0"/>
          </a:p>
          <a:p>
            <a:pPr marL="320040" lvl="1" indent="0">
              <a:buNone/>
            </a:pPr>
            <a:r>
              <a:rPr lang="en-US" sz="2000" dirty="0" smtClean="0"/>
              <a:t>interface </a:t>
            </a:r>
            <a:r>
              <a:rPr lang="en-US" sz="2000" dirty="0" err="1"/>
              <a:t>BlockStatement</a:t>
            </a:r>
            <a:r>
              <a:rPr lang="en-US" sz="2000" dirty="0"/>
              <a:t> &lt;: Statement 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	type</a:t>
            </a:r>
            <a:r>
              <a:rPr lang="en-US" sz="1800" dirty="0"/>
              <a:t>: "</a:t>
            </a:r>
            <a:r>
              <a:rPr lang="en-US" sz="1800" dirty="0" err="1" smtClean="0"/>
              <a:t>MetaQuaziStatement</a:t>
            </a:r>
            <a:r>
              <a:rPr lang="en-US" sz="1800" dirty="0" smtClean="0"/>
              <a:t>”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	body</a:t>
            </a:r>
            <a:r>
              <a:rPr lang="en-US" sz="1800" dirty="0"/>
              <a:t>: [ Statement </a:t>
            </a:r>
            <a:r>
              <a:rPr lang="en-US" sz="1800" dirty="0" smtClean="0"/>
              <a:t>]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2200" dirty="0" err="1" smtClean="0"/>
              <a:t>MetaInline</a:t>
            </a:r>
            <a:r>
              <a:rPr lang="en-US" sz="2200" dirty="0" smtClean="0"/>
              <a:t>, </a:t>
            </a:r>
            <a:r>
              <a:rPr lang="en-US" sz="2200" dirty="0" err="1" smtClean="0"/>
              <a:t>MetaEscape</a:t>
            </a:r>
            <a:r>
              <a:rPr lang="en-US" sz="2200" dirty="0" smtClean="0"/>
              <a:t>, </a:t>
            </a:r>
            <a:r>
              <a:rPr lang="en-US" sz="2200" dirty="0" err="1" smtClean="0"/>
              <a:t>MetaInline</a:t>
            </a:r>
            <a:endParaRPr lang="en-US" sz="2200" dirty="0"/>
          </a:p>
          <a:p>
            <a:pPr marL="320040" lvl="1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UnaryExpression</a:t>
            </a:r>
            <a:r>
              <a:rPr lang="en-US" sz="2000" dirty="0"/>
              <a:t> &lt;: Expression</a:t>
            </a:r>
          </a:p>
          <a:p>
            <a:pPr marL="320040" lvl="1" indent="0">
              <a:buNone/>
            </a:pPr>
            <a:r>
              <a:rPr lang="en-US" dirty="0"/>
              <a:t>    	type: "</a:t>
            </a:r>
            <a:r>
              <a:rPr lang="en-US" dirty="0" err="1"/>
              <a:t>UnaryExpression</a:t>
            </a:r>
            <a:r>
              <a:rPr lang="en-US" dirty="0"/>
              <a:t>”</a:t>
            </a:r>
          </a:p>
          <a:p>
            <a:pPr marL="320040" lvl="1" indent="0">
              <a:buNone/>
            </a:pPr>
            <a:r>
              <a:rPr lang="en-US" dirty="0"/>
              <a:t>	operator: "</a:t>
            </a:r>
            <a:r>
              <a:rPr lang="en-US" dirty="0" err="1" smtClean="0"/>
              <a:t>meta_inline</a:t>
            </a:r>
            <a:r>
              <a:rPr lang="en-US" dirty="0" smtClean="0"/>
              <a:t>” / “</a:t>
            </a:r>
            <a:r>
              <a:rPr lang="en-US" dirty="0" err="1" smtClean="0"/>
              <a:t>meta_escape</a:t>
            </a:r>
            <a:r>
              <a:rPr lang="en-US" dirty="0" smtClean="0"/>
              <a:t>” / “</a:t>
            </a:r>
            <a:r>
              <a:rPr lang="en-US" dirty="0" err="1" smtClean="0"/>
              <a:t>meta_duck</a:t>
            </a:r>
            <a:r>
              <a:rPr lang="en-US" dirty="0" smtClean="0"/>
              <a:t>”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	prefix: </a:t>
            </a:r>
            <a:r>
              <a:rPr lang="en-US" dirty="0" err="1"/>
              <a:t>boolean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    	argument: Expression</a:t>
            </a:r>
          </a:p>
          <a:p>
            <a:pPr marL="32004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77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nparse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unparse (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);</a:t>
            </a:r>
          </a:p>
          <a:p>
            <a:pPr marL="45720" indent="0">
              <a:buNone/>
            </a:pPr>
            <a:r>
              <a:rPr lang="en-US" sz="2200" dirty="0" smtClean="0"/>
              <a:t>Unparse gets as an argument a JavaScript AST object and converts it to a string.</a:t>
            </a:r>
          </a:p>
          <a:p>
            <a:pPr marL="45720" indent="0">
              <a:buNone/>
            </a:pPr>
            <a:endParaRPr lang="en-US" sz="2200" dirty="0" smtClean="0"/>
          </a:p>
          <a:p>
            <a:pPr marL="45720" indent="0">
              <a:buNone/>
            </a:pPr>
            <a:r>
              <a:rPr lang="en-US" sz="2200" dirty="0" smtClean="0"/>
              <a:t>	</a:t>
            </a:r>
          </a:p>
          <a:p>
            <a:pPr marL="45720" indent="0">
              <a:buNone/>
            </a:pPr>
            <a:endParaRPr lang="en-US" sz="2200" dirty="0"/>
          </a:p>
        </p:txBody>
      </p:sp>
      <p:pic>
        <p:nvPicPr>
          <p:cNvPr id="4" name="Picture 3" descr="unpars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99361"/>
            <a:ext cx="7721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unparse </a:t>
            </a:r>
            <a:r>
              <a:rPr lang="en-US" dirty="0" err="1" smtClean="0"/>
              <a:t>metaQuazi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10568"/>
            <a:ext cx="7315200" cy="49655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/>
              <a:t>metaQuazi</a:t>
            </a:r>
            <a:r>
              <a:rPr lang="en-US" dirty="0" smtClean="0"/>
              <a:t> </a:t>
            </a:r>
            <a:r>
              <a:rPr lang="en-US" dirty="0" smtClean="0"/>
              <a:t>gets a </a:t>
            </a:r>
            <a:r>
              <a:rPr lang="en-US" dirty="0" err="1" smtClean="0"/>
              <a:t>JSObject</a:t>
            </a:r>
            <a:r>
              <a:rPr lang="en-US" dirty="0" smtClean="0"/>
              <a:t> with type “Program” and </a:t>
            </a:r>
            <a:r>
              <a:rPr lang="en-US" dirty="0" err="1" smtClean="0"/>
              <a:t>stringifies</a:t>
            </a:r>
            <a:r>
              <a:rPr lang="en-US" dirty="0" smtClean="0"/>
              <a:t> its internal nodes</a:t>
            </a:r>
          </a:p>
          <a:p>
            <a:pPr marL="45720" indent="0">
              <a:buNone/>
            </a:pPr>
            <a:endParaRPr lang="en-US" sz="2200" dirty="0"/>
          </a:p>
          <a:p>
            <a:pPr marL="45720" indent="0">
              <a:buNone/>
            </a:pPr>
            <a:r>
              <a:rPr lang="en-US" sz="2200" dirty="0" err="1" smtClean="0"/>
              <a:t>unparse_metaQuazi</a:t>
            </a:r>
            <a:r>
              <a:rPr lang="en-US" sz="2200" dirty="0" smtClean="0"/>
              <a:t> </a:t>
            </a:r>
            <a:r>
              <a:rPr lang="en-US" sz="2200" dirty="0" smtClean="0"/>
              <a:t>(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) {</a:t>
            </a:r>
          </a:p>
          <a:p>
            <a:pPr marL="4572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check if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is type of “Program”</a:t>
            </a:r>
          </a:p>
          <a:p>
            <a:pPr marL="45720" indent="0"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ASTtoString</a:t>
            </a:r>
            <a:r>
              <a:rPr lang="en-US" sz="2200" dirty="0" smtClean="0"/>
              <a:t> = </a:t>
            </a:r>
            <a:r>
              <a:rPr lang="en-US" sz="2200" dirty="0" err="1" smtClean="0"/>
              <a:t>stringifyObject</a:t>
            </a:r>
            <a:r>
              <a:rPr lang="en-US" sz="2200" dirty="0" smtClean="0"/>
              <a:t> ( </a:t>
            </a:r>
            <a:r>
              <a:rPr lang="en-US" sz="2200" dirty="0" err="1" smtClean="0"/>
              <a:t>jsASTobj</a:t>
            </a:r>
            <a:r>
              <a:rPr lang="en-US" sz="2200" dirty="0"/>
              <a:t> </a:t>
            </a:r>
            <a:r>
              <a:rPr lang="en-US" sz="2200" dirty="0" smtClean="0"/>
              <a:t>);</a:t>
            </a:r>
          </a:p>
          <a:p>
            <a:pPr marL="4572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return </a:t>
            </a:r>
            <a:r>
              <a:rPr lang="en-US" sz="2200" dirty="0" err="1" smtClean="0"/>
              <a:t>ASTtoString</a:t>
            </a:r>
            <a:r>
              <a:rPr lang="en-US" sz="2200" dirty="0" smtClean="0"/>
              <a:t>;</a:t>
            </a:r>
          </a:p>
          <a:p>
            <a:pPr marL="45720" indent="0">
              <a:buNone/>
            </a:pPr>
            <a:r>
              <a:rPr lang="en-US" sz="2200" dirty="0"/>
              <a:t>}</a:t>
            </a:r>
            <a:endParaRPr lang="en-US" sz="2200" dirty="0" smtClean="0"/>
          </a:p>
          <a:p>
            <a:pPr marL="4572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99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stringifyObject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stringifyObject</a:t>
            </a:r>
            <a:r>
              <a:rPr lang="en-US" sz="2200" dirty="0" smtClean="0"/>
              <a:t> (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)</a:t>
            </a:r>
          </a:p>
          <a:p>
            <a:pPr marL="320040" lvl="1" indent="0">
              <a:buNone/>
            </a:pPr>
            <a:r>
              <a:rPr lang="en-US" sz="2000" dirty="0" smtClean="0"/>
              <a:t>produces a string from the AST with special handling for the </a:t>
            </a:r>
            <a:r>
              <a:rPr lang="en-US" sz="2000" dirty="0" err="1" smtClean="0"/>
              <a:t>meta_escape</a:t>
            </a:r>
            <a:r>
              <a:rPr lang="en-US" sz="2000" dirty="0" smtClean="0"/>
              <a:t> functionality</a:t>
            </a:r>
          </a:p>
          <a:p>
            <a:pPr marL="320040" lvl="1" indent="0">
              <a:buNone/>
            </a:pPr>
            <a:endParaRPr lang="en-US" sz="2000" dirty="0"/>
          </a:p>
          <a:p>
            <a:r>
              <a:rPr lang="en-US" sz="2200" dirty="0" err="1" smtClean="0"/>
              <a:t>stringifyObjectProperty</a:t>
            </a:r>
            <a:r>
              <a:rPr lang="en-US" sz="2200" dirty="0" smtClean="0"/>
              <a:t>(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)</a:t>
            </a:r>
          </a:p>
          <a:p>
            <a:pPr marL="320040" lvl="1" indent="0">
              <a:buNone/>
            </a:pPr>
            <a:r>
              <a:rPr lang="en-US" sz="2000" dirty="0" smtClean="0"/>
              <a:t>invoked by </a:t>
            </a:r>
            <a:r>
              <a:rPr lang="en-US" sz="2000" dirty="0" err="1" smtClean="0"/>
              <a:t>stringifyObject</a:t>
            </a:r>
            <a:r>
              <a:rPr lang="en-US" sz="2000" dirty="0" smtClean="0"/>
              <a:t> from each property of the original object</a:t>
            </a:r>
          </a:p>
          <a:p>
            <a:pPr marL="320040" lvl="1" indent="0">
              <a:buNone/>
            </a:pPr>
            <a:endParaRPr lang="en-US" sz="2000" dirty="0"/>
          </a:p>
          <a:p>
            <a:r>
              <a:rPr lang="en-US" sz="2200" dirty="0" err="1" smtClean="0"/>
              <a:t>stringifyObjectValue</a:t>
            </a:r>
            <a:r>
              <a:rPr lang="en-US" sz="2200" dirty="0" smtClean="0"/>
              <a:t>( </a:t>
            </a:r>
            <a:r>
              <a:rPr lang="en-US" sz="2200" dirty="0" err="1" smtClean="0"/>
              <a:t>jsASTobj</a:t>
            </a:r>
            <a:r>
              <a:rPr lang="en-US" sz="2200" dirty="0" smtClean="0"/>
              <a:t> )</a:t>
            </a:r>
          </a:p>
          <a:p>
            <a:pPr marL="320040" lvl="1" indent="0">
              <a:buNone/>
            </a:pPr>
            <a:r>
              <a:rPr lang="en-US" dirty="0" smtClean="0"/>
              <a:t>invoked by </a:t>
            </a:r>
            <a:r>
              <a:rPr lang="en-US" dirty="0" err="1" smtClean="0"/>
              <a:t>stringifyObjectProperty</a:t>
            </a:r>
            <a:r>
              <a:rPr lang="en-US" dirty="0" smtClean="0"/>
              <a:t> for the value of each property, output depends on type – number, null, object, array etc… </a:t>
            </a:r>
            <a:endParaRPr lang="en-US" dirty="0"/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endParaRPr lang="en-US" sz="2000" dirty="0"/>
          </a:p>
          <a:p>
            <a:pPr marL="32004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9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stringifyObject</a:t>
            </a:r>
            <a:r>
              <a:rPr lang="en-US" dirty="0" smtClean="0"/>
              <a:t> escape cases</a:t>
            </a:r>
            <a:endParaRPr lang="en-US" dirty="0"/>
          </a:p>
        </p:txBody>
      </p:sp>
      <p:pic>
        <p:nvPicPr>
          <p:cNvPr id="6" name="Picture 5" descr="stringify-singl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84" y="4136655"/>
            <a:ext cx="4851400" cy="1752600"/>
          </a:xfrm>
          <a:prstGeom prst="rect">
            <a:avLst/>
          </a:prstGeom>
        </p:spPr>
      </p:pic>
      <p:pic>
        <p:nvPicPr>
          <p:cNvPr id="7" name="Picture 6" descr="stringify-Block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8" y="1643206"/>
            <a:ext cx="7518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stringifyObject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3" name="Picture 2" descr="stringify-foo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110"/>
            <a:ext cx="9144000" cy="57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stringifyObject</a:t>
            </a:r>
            <a:r>
              <a:rPr lang="en-US" dirty="0" smtClean="0"/>
              <a:t> duck cases</a:t>
            </a:r>
            <a:endParaRPr lang="en-US" dirty="0"/>
          </a:p>
        </p:txBody>
      </p:sp>
      <p:pic>
        <p:nvPicPr>
          <p:cNvPr id="3" name="Picture 2" descr="stringify-duck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9" y="1154096"/>
            <a:ext cx="8111728" cy="57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unparse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unparseFunction</a:t>
            </a:r>
            <a:r>
              <a:rPr lang="en-US" sz="2200" dirty="0" smtClean="0"/>
              <a:t> </a:t>
            </a:r>
            <a:r>
              <a:rPr lang="en-US" sz="2200" dirty="0"/>
              <a:t>( </a:t>
            </a:r>
            <a:r>
              <a:rPr lang="en-US" sz="2200" dirty="0" err="1"/>
              <a:t>jsASTobj</a:t>
            </a:r>
            <a:r>
              <a:rPr lang="en-US" sz="2200" dirty="0"/>
              <a:t> ) {</a:t>
            </a:r>
          </a:p>
          <a:p>
            <a:pPr marL="320040" lvl="1" indent="0">
              <a:buNone/>
            </a:pPr>
            <a:r>
              <a:rPr lang="en-US" dirty="0"/>
              <a:t>   </a:t>
            </a:r>
            <a:r>
              <a:rPr lang="en-US" sz="2200" dirty="0"/>
              <a:t>…</a:t>
            </a:r>
          </a:p>
          <a:p>
            <a:pPr marL="320040" lvl="1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functionsDefinitionCode</a:t>
            </a:r>
            <a:r>
              <a:rPr lang="en-US" sz="2200" dirty="0"/>
              <a:t> += </a:t>
            </a:r>
            <a:r>
              <a:rPr lang="en-US" sz="2200" dirty="0" err="1"/>
              <a:t>functionDefinitionSource</a:t>
            </a:r>
            <a:r>
              <a:rPr lang="en-US" sz="2200" dirty="0"/>
              <a:t>;</a:t>
            </a:r>
          </a:p>
          <a:p>
            <a:pPr marL="45720" indent="0">
              <a:buNone/>
            </a:pPr>
            <a:r>
              <a:rPr lang="en-US" sz="2200" dirty="0"/>
              <a:t>   }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 err="1"/>
              <a:t>unparseInline</a:t>
            </a:r>
            <a:r>
              <a:rPr lang="en-US" sz="2200" dirty="0"/>
              <a:t> ( </a:t>
            </a:r>
            <a:r>
              <a:rPr lang="en-US" sz="2200" dirty="0" err="1"/>
              <a:t>jsASTobj</a:t>
            </a:r>
            <a:r>
              <a:rPr lang="en-US" sz="2200" dirty="0"/>
              <a:t> ){</a:t>
            </a:r>
          </a:p>
          <a:p>
            <a:pPr marL="45720" indent="0">
              <a:buNone/>
            </a:pPr>
            <a:r>
              <a:rPr lang="en-US" sz="2200" dirty="0"/>
              <a:t>       </a:t>
            </a:r>
            <a:r>
              <a:rPr lang="en-US" sz="2200" dirty="0" err="1"/>
              <a:t>inlineExprCode</a:t>
            </a:r>
            <a:r>
              <a:rPr lang="en-US" sz="2200" dirty="0"/>
              <a:t> = unparse( </a:t>
            </a:r>
            <a:r>
              <a:rPr lang="en-US" sz="2200" dirty="0" err="1"/>
              <a:t>jsASTobj.expr</a:t>
            </a:r>
            <a:r>
              <a:rPr lang="en-US" sz="2200" dirty="0"/>
              <a:t> );</a:t>
            </a:r>
          </a:p>
          <a:p>
            <a:pPr marL="45720" indent="0">
              <a:buNone/>
            </a:pPr>
            <a:r>
              <a:rPr lang="en-US" sz="2200" dirty="0"/>
              <a:t>       </a:t>
            </a:r>
            <a:r>
              <a:rPr lang="en-US" sz="2200" dirty="0" err="1"/>
              <a:t>inlineResult</a:t>
            </a:r>
            <a:r>
              <a:rPr lang="en-US" sz="2200" dirty="0"/>
              <a:t> = </a:t>
            </a:r>
            <a:r>
              <a:rPr lang="en-US" sz="2200" dirty="0" err="1"/>
              <a:t>eval</a:t>
            </a:r>
            <a:r>
              <a:rPr lang="en-US" sz="2200" dirty="0"/>
              <a:t>( </a:t>
            </a:r>
            <a:r>
              <a:rPr lang="en-US" sz="2200" dirty="0" err="1"/>
              <a:t>functionsDefinitionCode</a:t>
            </a:r>
            <a:r>
              <a:rPr lang="en-US" sz="2200" dirty="0"/>
              <a:t> +</a:t>
            </a:r>
          </a:p>
          <a:p>
            <a:pPr marL="45720" indent="0">
              <a:buNone/>
            </a:pPr>
            <a:r>
              <a:rPr lang="en-US" sz="2200" dirty="0"/>
              <a:t>			“inline(“ + </a:t>
            </a:r>
            <a:r>
              <a:rPr lang="en-US" sz="2200" dirty="0" err="1"/>
              <a:t>inlineExprCode</a:t>
            </a:r>
            <a:r>
              <a:rPr lang="en-US" sz="2200" dirty="0"/>
              <a:t> +”)” );</a:t>
            </a:r>
          </a:p>
          <a:p>
            <a:pPr marL="45720" indent="0">
              <a:buNone/>
            </a:pPr>
            <a:r>
              <a:rPr lang="en-US" sz="2200" dirty="0"/>
              <a:t>      return unparse ( </a:t>
            </a:r>
            <a:r>
              <a:rPr lang="en-US" sz="2200" dirty="0" err="1"/>
              <a:t>inlineResult</a:t>
            </a:r>
            <a:r>
              <a:rPr lang="en-US" sz="2200" dirty="0"/>
              <a:t> );</a:t>
            </a:r>
          </a:p>
          <a:p>
            <a:pPr marL="45720" indent="0">
              <a:buNone/>
            </a:pPr>
            <a:r>
              <a:rPr lang="en-US" sz="2200" dirty="0"/>
              <a:t>   }</a:t>
            </a:r>
          </a:p>
          <a:p>
            <a:pPr marL="32004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examples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Example #1 : Simple </a:t>
            </a:r>
          </a:p>
          <a:p>
            <a:pPr marL="45720" indent="0">
              <a:buNone/>
            </a:pPr>
            <a:r>
              <a:rPr lang="en-US" sz="2200" dirty="0" smtClean="0"/>
              <a:t>	Simple cases where meta-programming can be 	tested.</a:t>
            </a:r>
          </a:p>
          <a:p>
            <a:r>
              <a:rPr lang="en-US" sz="2200" dirty="0" smtClean="0"/>
              <a:t>Example #2 : </a:t>
            </a:r>
            <a:r>
              <a:rPr lang="en-US" sz="2200" dirty="0" err="1" smtClean="0"/>
              <a:t>Loadfile</a:t>
            </a:r>
            <a:endParaRPr lang="en-US" sz="2200" dirty="0" smtClean="0"/>
          </a:p>
          <a:p>
            <a:pPr marL="45720" indent="0">
              <a:buNone/>
            </a:pPr>
            <a:r>
              <a:rPr lang="en-US" sz="2200" dirty="0" smtClean="0"/>
              <a:t>	Loading a file using meta-programming.</a:t>
            </a:r>
            <a:endParaRPr lang="en-US" sz="2200" dirty="0"/>
          </a:p>
          <a:p>
            <a:r>
              <a:rPr lang="en-US" sz="2200" dirty="0" smtClean="0"/>
              <a:t>Example #3 : GUI </a:t>
            </a:r>
            <a:r>
              <a:rPr lang="en-US" sz="2200" dirty="0" smtClean="0"/>
              <a:t>t</a:t>
            </a:r>
            <a:r>
              <a:rPr lang="en-US" sz="2400" dirty="0" smtClean="0"/>
              <a:t>o AST Mapping</a:t>
            </a:r>
            <a:endParaRPr lang="en-US" sz="2200" dirty="0" smtClean="0"/>
          </a:p>
          <a:p>
            <a:pPr marL="4572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A fun way to create a calculator.</a:t>
            </a:r>
            <a:endParaRPr lang="en-US" sz="2200" dirty="0"/>
          </a:p>
          <a:p>
            <a:r>
              <a:rPr lang="en-US" sz="2200" dirty="0" smtClean="0"/>
              <a:t>Example </a:t>
            </a:r>
            <a:r>
              <a:rPr lang="en-US" sz="2200" dirty="0" smtClean="0"/>
              <a:t>#4 : DSL</a:t>
            </a:r>
            <a:endParaRPr lang="en-US" dirty="0"/>
          </a:p>
          <a:p>
            <a:pPr marL="4572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Mapping a functionality description language to 	</a:t>
            </a:r>
            <a:r>
              <a:rPr lang="en-US" sz="2400" dirty="0" smtClean="0"/>
              <a:t>AST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814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example #1 Simple</a:t>
            </a:r>
            <a:endParaRPr lang="en-US" dirty="0"/>
          </a:p>
        </p:txBody>
      </p:sp>
      <p:pic>
        <p:nvPicPr>
          <p:cNvPr id="5" name="Picture 4" descr="example-simple0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1" y="1089443"/>
            <a:ext cx="8910039" cy="56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7929"/>
            <a:ext cx="7315200" cy="49614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Language</a:t>
            </a:r>
            <a:r>
              <a:rPr lang="en-US" dirty="0" smtClean="0"/>
              <a:t> : JavaScript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Victim</a:t>
            </a:r>
            <a:r>
              <a:rPr lang="en-US" dirty="0" smtClean="0"/>
              <a:t> : Mozilla Foundation’s </a:t>
            </a:r>
            <a:r>
              <a:rPr lang="en-US" dirty="0" err="1" smtClean="0"/>
              <a:t>SpiderMonkey</a:t>
            </a:r>
            <a:r>
              <a:rPr lang="en-US" dirty="0" smtClean="0"/>
              <a:t> 24.1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Written in: </a:t>
            </a:r>
            <a:r>
              <a:rPr lang="en-US" dirty="0" smtClean="0">
                <a:solidFill>
                  <a:srgbClr val="FFFFFF"/>
                </a:solidFill>
              </a:rPr>
              <a:t>C / C++ / Assembly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OS : </a:t>
            </a:r>
            <a:r>
              <a:rPr lang="en-US" dirty="0" smtClean="0">
                <a:solidFill>
                  <a:srgbClr val="FFFFFF"/>
                </a:solidFill>
              </a:rPr>
              <a:t>Cross-platform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Platform : </a:t>
            </a:r>
            <a:r>
              <a:rPr lang="en-US" dirty="0" smtClean="0">
                <a:solidFill>
                  <a:srgbClr val="FFFFFF"/>
                </a:solidFill>
              </a:rPr>
              <a:t>IA-32, x86-64, ARM, MIPS, SPARC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Meta-Authors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Apostolidis</a:t>
            </a:r>
            <a:r>
              <a:rPr lang="en-US" dirty="0" smtClean="0"/>
              <a:t> </a:t>
            </a:r>
            <a:r>
              <a:rPr lang="en-US" dirty="0" err="1" smtClean="0"/>
              <a:t>Ioannis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japostol@csd.uoc.gr</a:t>
            </a:r>
            <a:endParaRPr lang="en-US" dirty="0" smtClean="0"/>
          </a:p>
          <a:p>
            <a:pPr lvl="1"/>
            <a:r>
              <a:rPr lang="en-US" dirty="0" smtClean="0"/>
              <a:t>Athanasakis </a:t>
            </a:r>
            <a:r>
              <a:rPr lang="en-US" dirty="0" err="1" smtClean="0"/>
              <a:t>Michail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michath@csd.uoc.gr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56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#2 </a:t>
            </a:r>
            <a:r>
              <a:rPr lang="en-US" dirty="0" err="1"/>
              <a:t>Loadfile</a:t>
            </a:r>
            <a:r>
              <a:rPr lang="en-US" dirty="0"/>
              <a:t>  </a:t>
            </a:r>
          </a:p>
        </p:txBody>
      </p:sp>
      <p:pic>
        <p:nvPicPr>
          <p:cNvPr id="3" name="Picture 2" descr="example-load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29" y="2054796"/>
            <a:ext cx="7124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#3 </a:t>
            </a:r>
            <a:r>
              <a:rPr lang="en-US" dirty="0"/>
              <a:t>GUI to </a:t>
            </a:r>
            <a:r>
              <a:rPr lang="en-US" dirty="0" err="1" smtClean="0"/>
              <a:t>Ast</a:t>
            </a:r>
            <a:r>
              <a:rPr lang="en-US" dirty="0" smtClean="0"/>
              <a:t> Mapping</a:t>
            </a:r>
            <a:endParaRPr lang="en-US" dirty="0"/>
          </a:p>
        </p:txBody>
      </p:sp>
      <p:pic>
        <p:nvPicPr>
          <p:cNvPr id="5" name="Picture 4" descr="example-calc0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1" y="1310056"/>
            <a:ext cx="9144000" cy="49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#3 </a:t>
            </a:r>
            <a:r>
              <a:rPr lang="en-US" dirty="0"/>
              <a:t>GUI </a:t>
            </a:r>
            <a:r>
              <a:rPr lang="en-US" dirty="0" smtClean="0"/>
              <a:t>to </a:t>
            </a:r>
            <a:r>
              <a:rPr lang="en-US" dirty="0" err="1"/>
              <a:t>Ast</a:t>
            </a:r>
            <a:r>
              <a:rPr lang="en-US" dirty="0"/>
              <a:t> Mapping</a:t>
            </a:r>
            <a:endParaRPr lang="en-US" dirty="0"/>
          </a:p>
        </p:txBody>
      </p:sp>
      <p:pic>
        <p:nvPicPr>
          <p:cNvPr id="5" name="Picture 4" descr="example-calc1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2" y="1265947"/>
            <a:ext cx="8010400" cy="53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#4 DSL </a:t>
            </a:r>
            <a:r>
              <a:rPr lang="en-US" dirty="0" smtClean="0"/>
              <a:t>to </a:t>
            </a:r>
            <a:r>
              <a:rPr lang="en-US" dirty="0" err="1"/>
              <a:t>Ast</a:t>
            </a:r>
            <a:r>
              <a:rPr lang="en-US" dirty="0"/>
              <a:t> Mapping</a:t>
            </a:r>
            <a:endParaRPr lang="en-US" dirty="0"/>
          </a:p>
        </p:txBody>
      </p:sp>
      <p:pic>
        <p:nvPicPr>
          <p:cNvPr id="7" name="Picture 6" descr="example-dsl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5" y="1013731"/>
            <a:ext cx="8637179" cy="5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SpiderMonkey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 </a:t>
            </a:r>
          </a:p>
          <a:p>
            <a:pPr marL="45720" indent="0">
              <a:buNone/>
            </a:pPr>
            <a:r>
              <a:rPr lang="en-US" sz="2400" dirty="0" err="1" smtClean="0"/>
              <a:t>SpiderMonkey</a:t>
            </a:r>
            <a:r>
              <a:rPr lang="en-US" sz="2400" dirty="0" smtClean="0"/>
              <a:t> </a:t>
            </a:r>
            <a:r>
              <a:rPr lang="en-US" sz="2400" dirty="0"/>
              <a:t>is a fast interpreter that runs an </a:t>
            </a:r>
            <a:r>
              <a:rPr lang="en-US" sz="2400" dirty="0" err="1"/>
              <a:t>untyped</a:t>
            </a:r>
            <a:r>
              <a:rPr lang="en-US" sz="2400" dirty="0"/>
              <a:t> </a:t>
            </a:r>
            <a:r>
              <a:rPr lang="en-US" sz="2400" dirty="0" err="1"/>
              <a:t>bytecode</a:t>
            </a:r>
            <a:r>
              <a:rPr lang="en-US" sz="2400" dirty="0"/>
              <a:t> and operates on values of type </a:t>
            </a:r>
            <a:r>
              <a:rPr lang="en-US" sz="2400" dirty="0" err="1" smtClean="0"/>
              <a:t>jsval</a:t>
            </a:r>
            <a:r>
              <a:rPr lang="en-US" sz="2400" dirty="0" smtClean="0"/>
              <a:t> type</a:t>
            </a:r>
            <a:r>
              <a:rPr lang="en-US" sz="2400" dirty="0"/>
              <a:t>-tagged double-sized values that represent the full range of JavaScript values</a:t>
            </a:r>
            <a:r>
              <a:rPr lang="en-US" sz="2400" dirty="0" smtClean="0"/>
              <a:t>.</a:t>
            </a:r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4" name="Picture 3" descr="monk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1635"/>
            <a:ext cx="9144000" cy="19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SpiderMonkey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SpiderMonkey</a:t>
            </a:r>
            <a:r>
              <a:rPr lang="en-US" sz="2400" dirty="0" smtClean="0"/>
              <a:t> contains:</a:t>
            </a:r>
          </a:p>
          <a:p>
            <a:pPr lvl="1"/>
            <a:r>
              <a:rPr lang="en-US" sz="2000" dirty="0" smtClean="0"/>
              <a:t>Interpreter</a:t>
            </a:r>
          </a:p>
          <a:p>
            <a:pPr lvl="1"/>
            <a:r>
              <a:rPr lang="en-US" sz="2000" dirty="0" smtClean="0"/>
              <a:t>Just-In-Time (JIT) compiler</a:t>
            </a:r>
          </a:p>
          <a:p>
            <a:pPr lvl="1"/>
            <a:r>
              <a:rPr lang="en-US" sz="2000" dirty="0" smtClean="0"/>
              <a:t>Garbage collector</a:t>
            </a:r>
          </a:p>
          <a:p>
            <a:pPr lvl="1"/>
            <a:r>
              <a:rPr lang="en-US" sz="2000" dirty="0" smtClean="0"/>
              <a:t>Standard library implementing ECMA 262-3 §15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r>
              <a:rPr lang="en-US" sz="2400" dirty="0" smtClean="0"/>
              <a:t>Commonly used:</a:t>
            </a:r>
          </a:p>
          <a:p>
            <a:pPr lvl="1"/>
            <a:r>
              <a:rPr lang="en-US" sz="2000" dirty="0" smtClean="0"/>
              <a:t>Mozilla Foundation’s Firefox, Thunderbird &amp; SeaMonkey</a:t>
            </a:r>
          </a:p>
          <a:p>
            <a:pPr lvl="1"/>
            <a:r>
              <a:rPr lang="en-US" sz="2000" dirty="0" smtClean="0"/>
              <a:t>Adobe Acrobat, Reader, Flash &amp; Dreamweaver</a:t>
            </a:r>
          </a:p>
          <a:p>
            <a:pPr lvl="1"/>
            <a:r>
              <a:rPr lang="en-US" sz="2000" dirty="0" smtClean="0"/>
              <a:t>GNOME desktop environment </a:t>
            </a:r>
          </a:p>
          <a:p>
            <a:pPr lvl="1"/>
            <a:r>
              <a:rPr lang="en-US" sz="2000" dirty="0" smtClean="0"/>
              <a:t>Yahoo! Widgets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meta-programming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 err="1" smtClean="0"/>
              <a:t>Metaprograms</a:t>
            </a:r>
            <a:r>
              <a:rPr lang="en-US" sz="2600" dirty="0" smtClean="0"/>
              <a:t> – </a:t>
            </a:r>
            <a:r>
              <a:rPr lang="en-US" sz="2600" i="1" dirty="0" smtClean="0"/>
              <a:t>general definition</a:t>
            </a:r>
            <a:endParaRPr lang="en-US" sz="2600" dirty="0" smtClean="0"/>
          </a:p>
          <a:p>
            <a:pPr lvl="1"/>
            <a:r>
              <a:rPr lang="en-US" sz="2400" dirty="0" smtClean="0"/>
              <a:t>Programs producing other programs</a:t>
            </a:r>
          </a:p>
          <a:p>
            <a:pPr lvl="1"/>
            <a:r>
              <a:rPr lang="en-US" sz="2400" dirty="0" smtClean="0"/>
              <a:t>Usually both in the same language </a:t>
            </a:r>
          </a:p>
          <a:p>
            <a:pPr lvl="1"/>
            <a:endParaRPr lang="en-US" sz="2000" dirty="0"/>
          </a:p>
          <a:p>
            <a:pPr marL="45720" indent="0">
              <a:buNone/>
            </a:pPr>
            <a:r>
              <a:rPr lang="en-US" sz="2600" dirty="0" smtClean="0"/>
              <a:t>Depending </a:t>
            </a:r>
            <a:r>
              <a:rPr lang="en-US" sz="2600" dirty="0"/>
              <a:t>on the language, they may be </a:t>
            </a:r>
            <a:r>
              <a:rPr lang="en-US" sz="2600" dirty="0" smtClean="0"/>
              <a:t>invoked </a:t>
            </a:r>
            <a:r>
              <a:rPr lang="en-US" sz="2600" dirty="0"/>
              <a:t>during compilation or execution </a:t>
            </a:r>
            <a:r>
              <a:rPr lang="en-US" sz="2600" dirty="0" smtClean="0"/>
              <a:t>to: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sz="2400" dirty="0" smtClean="0"/>
              <a:t>modify or introduce code fragments</a:t>
            </a:r>
          </a:p>
          <a:p>
            <a:r>
              <a:rPr lang="en-US" sz="2400" dirty="0" smtClean="0"/>
              <a:t>such fragments become an integral part of the compiled or executing program</a:t>
            </a:r>
          </a:p>
          <a:p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Lexical phase</a:t>
            </a:r>
          </a:p>
          <a:p>
            <a:r>
              <a:rPr lang="en-US" sz="2400" dirty="0" smtClean="0"/>
              <a:t>Syntax phase</a:t>
            </a:r>
          </a:p>
          <a:p>
            <a:r>
              <a:rPr lang="en-US" sz="2400" dirty="0" smtClean="0"/>
              <a:t>JavaScript Reflect</a:t>
            </a:r>
          </a:p>
          <a:p>
            <a:r>
              <a:rPr lang="en-US" sz="2400" dirty="0" err="1" smtClean="0"/>
              <a:t>Unparse</a:t>
            </a:r>
            <a:endParaRPr lang="en-US" sz="2400" dirty="0" smtClean="0"/>
          </a:p>
          <a:p>
            <a:r>
              <a:rPr lang="en-US" sz="2400" dirty="0" smtClean="0"/>
              <a:t>Library functions</a:t>
            </a:r>
          </a:p>
          <a:p>
            <a:pPr lvl="1"/>
            <a:r>
              <a:rPr lang="en-US" sz="2200" dirty="0" smtClean="0"/>
              <a:t>inline</a:t>
            </a:r>
          </a:p>
          <a:p>
            <a:pPr lvl="1"/>
            <a:r>
              <a:rPr lang="en-US" sz="2200" dirty="0" smtClean="0"/>
              <a:t>escape</a:t>
            </a:r>
          </a:p>
          <a:p>
            <a:pPr lvl="1"/>
            <a:r>
              <a:rPr lang="en-US" sz="2200" dirty="0" smtClean="0"/>
              <a:t>unparse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Fairy dust…</a:t>
            </a:r>
          </a:p>
        </p:txBody>
      </p:sp>
    </p:spTree>
    <p:extLst>
      <p:ext uri="{BB962C8B-B14F-4D97-AF65-F5344CB8AC3E}">
        <p14:creationId xmlns:p14="http://schemas.microsoft.com/office/powerpoint/2010/main" val="4385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exical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QUAZI QUOTE</a:t>
            </a:r>
          </a:p>
          <a:p>
            <a:pPr lvl="1"/>
            <a:r>
              <a:rPr lang="en-US" sz="2200" dirty="0" smtClean="0"/>
              <a:t>.&lt;  &gt;.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pPr marL="45720" indent="0">
              <a:buNone/>
            </a:pPr>
            <a:r>
              <a:rPr lang="en-US" sz="2400" dirty="0" smtClean="0"/>
              <a:t>DUCK </a:t>
            </a:r>
          </a:p>
          <a:p>
            <a:pPr lvl="1"/>
            <a:r>
              <a:rPr lang="en-US" sz="2200" dirty="0" smtClean="0"/>
              <a:t>.@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pPr marL="45720" indent="0">
              <a:buNone/>
            </a:pPr>
            <a:r>
              <a:rPr lang="en-US" sz="2400" dirty="0" smtClean="0"/>
              <a:t>ESCAPE</a:t>
            </a:r>
          </a:p>
          <a:p>
            <a:pPr lvl="1"/>
            <a:r>
              <a:rPr lang="en-US" sz="2200" dirty="0" smtClean="0"/>
              <a:t>.~ </a:t>
            </a:r>
          </a:p>
          <a:p>
            <a:pPr marL="320040" lvl="1" indent="0">
              <a:buNone/>
            </a:pPr>
            <a:endParaRPr lang="en-US" sz="2200" dirty="0" smtClean="0"/>
          </a:p>
          <a:p>
            <a:pPr marL="45720" indent="0">
              <a:buNone/>
            </a:pPr>
            <a:r>
              <a:rPr lang="en-US" sz="2400" dirty="0" smtClean="0"/>
              <a:t>INLINE</a:t>
            </a:r>
          </a:p>
          <a:p>
            <a:pPr lvl="1"/>
            <a:r>
              <a:rPr lang="en-US" sz="2200" dirty="0" smtClean="0"/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21040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syntax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METAQUAZI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rimary expression</a:t>
            </a:r>
          </a:p>
          <a:p>
            <a:pPr lvl="1"/>
            <a:r>
              <a:rPr lang="en-US" sz="2000" dirty="0" smtClean="0"/>
              <a:t>PNK_METAQUAZI</a:t>
            </a:r>
          </a:p>
          <a:p>
            <a:pPr lvl="1"/>
            <a:r>
              <a:rPr lang="en-US" sz="2000" dirty="0"/>
              <a:t>parses statements and wraps it to a member </a:t>
            </a:r>
            <a:r>
              <a:rPr lang="en-US" sz="2000" dirty="0" smtClean="0"/>
              <a:t>expression</a:t>
            </a:r>
          </a:p>
          <a:p>
            <a:r>
              <a:rPr lang="en-US" dirty="0" smtClean="0"/>
              <a:t>METAINLINE</a:t>
            </a:r>
          </a:p>
          <a:p>
            <a:pPr lvl="1"/>
            <a:r>
              <a:rPr lang="en-US" sz="2000" dirty="0" smtClean="0"/>
              <a:t>Unary expression</a:t>
            </a:r>
          </a:p>
          <a:p>
            <a:pPr lvl="1"/>
            <a:r>
              <a:rPr lang="en-US" sz="2000" dirty="0" smtClean="0"/>
              <a:t>PNK_METAINLINE</a:t>
            </a:r>
          </a:p>
          <a:p>
            <a:pPr lvl="1"/>
            <a:r>
              <a:rPr lang="en-US" sz="2000" dirty="0"/>
              <a:t>parses expressions and wraps it to a unary </a:t>
            </a:r>
            <a:r>
              <a:rPr lang="en-US" sz="2000" dirty="0" smtClean="0"/>
              <a:t>expression</a:t>
            </a:r>
            <a:endParaRPr lang="en-US" sz="2000" dirty="0"/>
          </a:p>
          <a:p>
            <a:r>
              <a:rPr lang="en-US" dirty="0" smtClean="0"/>
              <a:t>METAESC</a:t>
            </a:r>
          </a:p>
          <a:p>
            <a:pPr lvl="1"/>
            <a:r>
              <a:rPr lang="en-US" sz="2000" dirty="0" smtClean="0"/>
              <a:t>Unary expression</a:t>
            </a:r>
          </a:p>
          <a:p>
            <a:pPr lvl="1"/>
            <a:r>
              <a:rPr lang="en-US" sz="1800" dirty="0" smtClean="0"/>
              <a:t>PNK_METAESC</a:t>
            </a:r>
            <a:endParaRPr lang="en-US" sz="1800" dirty="0"/>
          </a:p>
          <a:p>
            <a:pPr lvl="1"/>
            <a:r>
              <a:rPr lang="en-US" sz="2000" dirty="0"/>
              <a:t>parses expressions and wraps it to a unary </a:t>
            </a:r>
            <a:r>
              <a:rPr lang="en-US" sz="2000" dirty="0" smtClean="0"/>
              <a:t>expression</a:t>
            </a:r>
          </a:p>
          <a:p>
            <a:r>
              <a:rPr lang="en-US" sz="2200" dirty="0" smtClean="0"/>
              <a:t>METADUCK</a:t>
            </a:r>
          </a:p>
          <a:p>
            <a:pPr lvl="1"/>
            <a:r>
              <a:rPr lang="en-US" sz="2100" dirty="0" smtClean="0"/>
              <a:t>Unary expression</a:t>
            </a:r>
          </a:p>
          <a:p>
            <a:pPr lvl="1"/>
            <a:r>
              <a:rPr lang="en-US" sz="2100" dirty="0" smtClean="0"/>
              <a:t>PNK_METADUCK</a:t>
            </a:r>
          </a:p>
          <a:p>
            <a:pPr lvl="1"/>
            <a:r>
              <a:rPr lang="en-US" sz="2100" dirty="0" smtClean="0"/>
              <a:t>parses an expression and wraps it to a unary expression</a:t>
            </a:r>
          </a:p>
        </p:txBody>
      </p:sp>
    </p:spTree>
    <p:extLst>
      <p:ext uri="{BB962C8B-B14F-4D97-AF65-F5344CB8AC3E}">
        <p14:creationId xmlns:p14="http://schemas.microsoft.com/office/powerpoint/2010/main" val="38475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3" y="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61"/>
            <a:ext cx="7315200" cy="4965500"/>
          </a:xfrm>
        </p:spPr>
        <p:txBody>
          <a:bodyPr>
            <a:normAutofit/>
          </a:bodyPr>
          <a:lstStyle/>
          <a:p>
            <a:r>
              <a:rPr lang="en-US" sz="2200" dirty="0" err="1"/>
              <a:t>Reflect.parse</a:t>
            </a:r>
            <a:r>
              <a:rPr lang="en-US" sz="2200" dirty="0"/>
              <a:t>(</a:t>
            </a:r>
            <a:r>
              <a:rPr lang="en-US" sz="2200" dirty="0" err="1"/>
              <a:t>src</a:t>
            </a:r>
            <a:r>
              <a:rPr lang="en-US" sz="2200" dirty="0"/>
              <a:t>[, options])</a:t>
            </a:r>
            <a:endParaRPr lang="en-US" sz="2200" dirty="0" smtClean="0"/>
          </a:p>
          <a:p>
            <a:pPr lvl="1"/>
            <a:r>
              <a:rPr lang="en-US" dirty="0" smtClean="0"/>
              <a:t>Coerces </a:t>
            </a:r>
            <a:r>
              <a:rPr lang="en-US" i="1" dirty="0" err="1"/>
              <a:t>src</a:t>
            </a:r>
            <a:r>
              <a:rPr lang="en-US" dirty="0"/>
              <a:t> to a string and parses the result as a JavaScript program. By default, the parsing returns a Program object (see below) representing the parsed abstract syntax tree (AST)</a:t>
            </a:r>
            <a:r>
              <a:rPr lang="en-US" dirty="0" smtClean="0"/>
              <a:t>.</a:t>
            </a:r>
            <a:endParaRPr lang="en-US" sz="2200" dirty="0" smtClean="0"/>
          </a:p>
          <a:p>
            <a:pPr marL="45720" indent="0">
              <a:buNone/>
            </a:pPr>
            <a:endParaRPr lang="en-US" sz="2200" dirty="0" smtClean="0"/>
          </a:p>
        </p:txBody>
      </p:sp>
      <p:pic>
        <p:nvPicPr>
          <p:cNvPr id="8" name="Picture 7" descr="reflect-parse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6" y="2673020"/>
            <a:ext cx="8128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361</TotalTime>
  <Words>514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Wingdings</vt:lpstr>
      <vt:lpstr>Perspective</vt:lpstr>
      <vt:lpstr>MetaMonkey</vt:lpstr>
      <vt:lpstr>basic info</vt:lpstr>
      <vt:lpstr>introduction to SpiderMonkey</vt:lpstr>
      <vt:lpstr>introduction to SpiderMonkey </vt:lpstr>
      <vt:lpstr>introduction to meta-programming </vt:lpstr>
      <vt:lpstr>implementation contents</vt:lpstr>
      <vt:lpstr>lexical phase</vt:lpstr>
      <vt:lpstr>syntax phase</vt:lpstr>
      <vt:lpstr>JavaScript Reflect</vt:lpstr>
      <vt:lpstr>JavaScript Reflect additions</vt:lpstr>
      <vt:lpstr>unparse</vt:lpstr>
      <vt:lpstr>unparse metaQuazi</vt:lpstr>
      <vt:lpstr>stringifyObject</vt:lpstr>
      <vt:lpstr>stringifyObject escape cases</vt:lpstr>
      <vt:lpstr>stringifyObject example</vt:lpstr>
      <vt:lpstr>stringifyObject duck cases</vt:lpstr>
      <vt:lpstr>unparse inline</vt:lpstr>
      <vt:lpstr>examples list</vt:lpstr>
      <vt:lpstr>example #1 Simple</vt:lpstr>
      <vt:lpstr>example #2 Loadfile  </vt:lpstr>
      <vt:lpstr>example #3 GUI to Ast Mapping</vt:lpstr>
      <vt:lpstr>example #3 GUI to Ast Mapping</vt:lpstr>
      <vt:lpstr>example #4 DSL to Ast Mapping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MetaMonkey</dc:title>
  <dc:creator>Mike Athanasakis</dc:creator>
  <cp:lastModifiedBy>Ioannis Apostolidis</cp:lastModifiedBy>
  <cp:revision>39</cp:revision>
  <dcterms:created xsi:type="dcterms:W3CDTF">2014-09-16T13:17:52Z</dcterms:created>
  <dcterms:modified xsi:type="dcterms:W3CDTF">2014-09-18T15:53:35Z</dcterms:modified>
</cp:coreProperties>
</file>