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2" r:id="rId14"/>
    <p:sldId id="271" r:id="rId15"/>
    <p:sldId id="273" r:id="rId16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5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73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6D825-14CF-4B20-859D-DEBC615A546A}" type="datetimeFigureOut">
              <a:rPr lang="en-US" smtClean="0"/>
              <a:t>06-May-15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96D91-DD21-4F51-A6C8-59D6CE4B7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56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6/5/2015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4154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1354"/>
            <a:ext cx="9144000" cy="908720"/>
          </a:xfrm>
          <a:prstGeom prst="rect">
            <a:avLst/>
          </a:prstGeo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6/5/2015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18669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6/5/2015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30608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lvl="0"/>
            <a:r>
              <a:rPr lang="el-GR" dirty="0" smtClean="0"/>
              <a:t>Στυλ υποδείγματος κειμένου</a:t>
            </a:r>
          </a:p>
          <a:p>
            <a:pPr lvl="1"/>
            <a:r>
              <a:rPr lang="el-GR" dirty="0" smtClean="0"/>
              <a:t>Δεύτερου επιπέδου</a:t>
            </a:r>
          </a:p>
          <a:p>
            <a:pPr lvl="2"/>
            <a:r>
              <a:rPr lang="el-GR" dirty="0" smtClean="0"/>
              <a:t>Τρίτου επιπέδου</a:t>
            </a:r>
          </a:p>
          <a:p>
            <a:pPr lvl="3"/>
            <a:r>
              <a:rPr lang="el-GR" dirty="0" smtClean="0"/>
              <a:t>Τέταρτου επιπέδου</a:t>
            </a:r>
          </a:p>
          <a:p>
            <a:pPr lvl="4"/>
            <a:r>
              <a:rPr lang="el-GR" dirty="0" smtClean="0"/>
              <a:t>Πέμπτου επιπέδου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6/5/2015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30105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6/5/2015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11834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dirty="0" smtClean="0"/>
              <a:t>Στυλ υποδείγματος κειμένου</a:t>
            </a:r>
          </a:p>
          <a:p>
            <a:pPr lvl="1"/>
            <a:r>
              <a:rPr lang="el-GR" dirty="0" smtClean="0"/>
              <a:t>Δεύτερου επιπέδου</a:t>
            </a:r>
          </a:p>
          <a:p>
            <a:pPr lvl="2"/>
            <a:r>
              <a:rPr lang="el-GR" dirty="0" smtClean="0"/>
              <a:t>Τρίτου επιπέδου</a:t>
            </a:r>
          </a:p>
          <a:p>
            <a:pPr lvl="3"/>
            <a:r>
              <a:rPr lang="el-GR" dirty="0" smtClean="0"/>
              <a:t>Τέταρτου επιπέδου</a:t>
            </a:r>
          </a:p>
          <a:p>
            <a:pPr lvl="4"/>
            <a:r>
              <a:rPr lang="el-GR" dirty="0" smtClean="0"/>
              <a:t>Πέμπτου επιπέδου</a:t>
            </a:r>
            <a:endParaRPr lang="en-US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dirty="0" smtClean="0"/>
              <a:t>Στυλ υποδείγματος κειμένου</a:t>
            </a:r>
          </a:p>
          <a:p>
            <a:pPr lvl="1"/>
            <a:r>
              <a:rPr lang="el-GR" dirty="0" smtClean="0"/>
              <a:t>Δεύτερου επιπέδου</a:t>
            </a:r>
          </a:p>
          <a:p>
            <a:pPr lvl="2"/>
            <a:r>
              <a:rPr lang="el-GR" dirty="0" smtClean="0"/>
              <a:t>Τρίτου επιπέδου</a:t>
            </a:r>
          </a:p>
          <a:p>
            <a:pPr lvl="3"/>
            <a:r>
              <a:rPr lang="el-GR" dirty="0" smtClean="0"/>
              <a:t>Τέταρτου επιπέδου</a:t>
            </a:r>
          </a:p>
          <a:p>
            <a:pPr lvl="4"/>
            <a:r>
              <a:rPr lang="el-GR" dirty="0" smtClean="0"/>
              <a:t>Πέμπτου επιπέδου</a:t>
            </a:r>
            <a:endParaRPr lang="en-US" dirty="0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6/5/2015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sp>
        <p:nvSpPr>
          <p:cNvPr id="9" name="Τίτλος 1"/>
          <p:cNvSpPr>
            <a:spLocks noGrp="1"/>
          </p:cNvSpPr>
          <p:nvPr>
            <p:ph type="title"/>
          </p:nvPr>
        </p:nvSpPr>
        <p:spPr>
          <a:xfrm>
            <a:off x="0" y="-15672"/>
            <a:ext cx="9144000" cy="9087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46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052737"/>
            <a:ext cx="4040188" cy="576064"/>
          </a:xfrm>
          <a:solidFill>
            <a:schemeClr val="accent1">
              <a:lumMod val="60000"/>
              <a:lumOff val="40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dirty="0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57200" y="1772816"/>
            <a:ext cx="4040188" cy="43533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645025" y="1052737"/>
            <a:ext cx="4041775" cy="576064"/>
          </a:xfrm>
          <a:solidFill>
            <a:schemeClr val="accent1">
              <a:lumMod val="60000"/>
              <a:lumOff val="40000"/>
            </a:schemeClr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dirty="0" smtClean="0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4645025" y="1772816"/>
            <a:ext cx="4041775" cy="43533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dirty="0" smtClean="0"/>
              <a:t>Στυλ υποδείγματος κειμένου</a:t>
            </a:r>
          </a:p>
          <a:p>
            <a:pPr lvl="1"/>
            <a:r>
              <a:rPr lang="el-GR" dirty="0" smtClean="0"/>
              <a:t>Δεύτερου επιπέδου</a:t>
            </a:r>
          </a:p>
          <a:p>
            <a:pPr lvl="2"/>
            <a:r>
              <a:rPr lang="el-GR" dirty="0" smtClean="0"/>
              <a:t>Τρίτου επιπέδου</a:t>
            </a:r>
          </a:p>
          <a:p>
            <a:pPr lvl="3"/>
            <a:r>
              <a:rPr lang="el-GR" dirty="0" smtClean="0"/>
              <a:t>Τέταρτου επιπέδου</a:t>
            </a:r>
          </a:p>
          <a:p>
            <a:pPr lvl="4"/>
            <a:r>
              <a:rPr lang="el-GR" dirty="0" smtClean="0"/>
              <a:t>Πέμπτου επιπέδου</a:t>
            </a:r>
            <a:endParaRPr lang="en-US" dirty="0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6/5/2015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sp>
        <p:nvSpPr>
          <p:cNvPr id="10" name="Τίτλος 1"/>
          <p:cNvSpPr>
            <a:spLocks noGrp="1"/>
          </p:cNvSpPr>
          <p:nvPr>
            <p:ph type="title"/>
          </p:nvPr>
        </p:nvSpPr>
        <p:spPr>
          <a:xfrm>
            <a:off x="0" y="-15672"/>
            <a:ext cx="9144000" cy="9087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91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1354"/>
            <a:ext cx="9144000" cy="908720"/>
          </a:xfrm>
          <a:prstGeom prst="rect">
            <a:avLst/>
          </a:prstGeom>
        </p:spPr>
        <p:txBody>
          <a:bodyPr/>
          <a:lstStyle/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6/5/2015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82241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6/5/2015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0020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6/5/2015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67388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6/5/2015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84114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dirty="0" smtClean="0"/>
              <a:t>Στυλ υποδείγματος κειμένου</a:t>
            </a:r>
          </a:p>
          <a:p>
            <a:pPr lvl="1"/>
            <a:r>
              <a:rPr lang="el-GR" dirty="0" smtClean="0"/>
              <a:t>Δεύτερου επιπέδου</a:t>
            </a:r>
          </a:p>
          <a:p>
            <a:pPr lvl="2"/>
            <a:r>
              <a:rPr lang="el-GR" dirty="0" smtClean="0"/>
              <a:t>Τρίτου επιπέδου</a:t>
            </a:r>
          </a:p>
          <a:p>
            <a:pPr lvl="3"/>
            <a:r>
              <a:rPr lang="el-GR" dirty="0" smtClean="0"/>
              <a:t>Τέταρτου επιπέδου</a:t>
            </a:r>
          </a:p>
          <a:p>
            <a:pPr lvl="4"/>
            <a:r>
              <a:rPr lang="el-GR" dirty="0" smtClean="0"/>
              <a:t>Πέμπτου επιπέδου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53615-BFDE-46DE-814C-47EC6EF6D371}" type="datetimeFigureOut">
              <a:rPr lang="el-GR" smtClean="0"/>
              <a:t>6/5/2015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53439-851E-44AD-84B1-B6BFC3D0C743}" type="slidenum">
              <a:rPr lang="el-GR" smtClean="0"/>
              <a:t>‹#›</a:t>
            </a:fld>
            <a:endParaRPr lang="el-GR" dirty="0"/>
          </a:p>
        </p:txBody>
      </p:sp>
      <p:sp>
        <p:nvSpPr>
          <p:cNvPr id="7" name="Θέση τίτλου 1"/>
          <p:cNvSpPr>
            <a:spLocks noGrp="1"/>
          </p:cNvSpPr>
          <p:nvPr>
            <p:ph type="title"/>
          </p:nvPr>
        </p:nvSpPr>
        <p:spPr>
          <a:xfrm>
            <a:off x="0" y="1354"/>
            <a:ext cx="9144000" cy="9087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Analysis, Simulation and Verification of Web Services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6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Github\cs565\presentation\images\seq-simp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293096"/>
            <a:ext cx="6718300" cy="247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Θέση κειμένου 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Definitions of a </a:t>
            </a:r>
            <a:r>
              <a:rPr lang="en-US" dirty="0"/>
              <a:t>Petri Net (PN)</a:t>
            </a:r>
          </a:p>
        </p:txBody>
      </p:sp>
      <p:sp>
        <p:nvSpPr>
          <p:cNvPr id="7" name="Θέση περιεχομένου 6"/>
          <p:cNvSpPr>
            <a:spLocks noGrp="1"/>
          </p:cNvSpPr>
          <p:nvPr>
            <p:ph sz="half" idx="2"/>
          </p:nvPr>
        </p:nvSpPr>
        <p:spPr>
          <a:xfrm>
            <a:off x="457200" y="1772817"/>
            <a:ext cx="4040188" cy="2736304"/>
          </a:xfrm>
        </p:spPr>
        <p:txBody>
          <a:bodyPr/>
          <a:lstStyle/>
          <a:p>
            <a:r>
              <a:rPr lang="en-US" dirty="0" smtClean="0"/>
              <a:t>Finite set of places, </a:t>
            </a:r>
            <a:r>
              <a:rPr lang="en-US" b="1" dirty="0" smtClean="0"/>
              <a:t>P</a:t>
            </a:r>
          </a:p>
          <a:p>
            <a:r>
              <a:rPr lang="en-US" dirty="0" smtClean="0"/>
              <a:t>Finite set of transitions, </a:t>
            </a:r>
            <a:r>
              <a:rPr lang="en-US" b="1" dirty="0" smtClean="0"/>
              <a:t>N</a:t>
            </a:r>
            <a:endParaRPr lang="en-US" b="1" dirty="0"/>
          </a:p>
          <a:p>
            <a:r>
              <a:rPr lang="en-US" dirty="0" smtClean="0"/>
              <a:t>Markings</a:t>
            </a:r>
            <a:r>
              <a:rPr lang="el-GR" dirty="0" smtClean="0"/>
              <a:t> </a:t>
            </a:r>
            <a:r>
              <a:rPr lang="el-GR" i="1" dirty="0"/>
              <a:t>μ</a:t>
            </a:r>
            <a:r>
              <a:rPr lang="en-US" dirty="0" smtClean="0"/>
              <a:t> / Tokens</a:t>
            </a:r>
          </a:p>
          <a:p>
            <a:r>
              <a:rPr lang="en-US" dirty="0" err="1" smtClean="0"/>
              <a:t>Firable</a:t>
            </a:r>
            <a:r>
              <a:rPr lang="en-US" dirty="0" smtClean="0"/>
              <a:t> transitions at markings</a:t>
            </a:r>
            <a:r>
              <a:rPr lang="el-GR" dirty="0" smtClean="0"/>
              <a:t> </a:t>
            </a:r>
            <a:r>
              <a:rPr lang="el-GR" i="1" dirty="0" smtClean="0"/>
              <a:t>μ</a:t>
            </a:r>
          </a:p>
          <a:p>
            <a:r>
              <a:rPr lang="en-US" dirty="0" smtClean="0"/>
              <a:t>Occurrence sequence</a:t>
            </a:r>
            <a:endParaRPr lang="en-US" dirty="0"/>
          </a:p>
        </p:txBody>
      </p:sp>
      <p:sp>
        <p:nvSpPr>
          <p:cNvPr id="8" name="Θέση κειμένου 7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Constructs </a:t>
            </a:r>
            <a:r>
              <a:rPr lang="en-US" dirty="0"/>
              <a:t>of a Petri Net (PN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Θέση περιεχομένου 8"/>
          <p:cNvSpPr>
            <a:spLocks noGrp="1"/>
          </p:cNvSpPr>
          <p:nvPr>
            <p:ph sz="quarter" idx="4"/>
          </p:nvPr>
        </p:nvSpPr>
        <p:spPr>
          <a:xfrm>
            <a:off x="4645025" y="1772817"/>
            <a:ext cx="4041775" cy="2880320"/>
          </a:xfrm>
        </p:spPr>
        <p:txBody>
          <a:bodyPr/>
          <a:lstStyle/>
          <a:p>
            <a:r>
              <a:rPr lang="en-US" dirty="0" smtClean="0"/>
              <a:t>Sequence</a:t>
            </a:r>
          </a:p>
          <a:p>
            <a:r>
              <a:rPr lang="en-US" dirty="0" smtClean="0"/>
              <a:t>Split </a:t>
            </a:r>
          </a:p>
          <a:p>
            <a:r>
              <a:rPr lang="en-US" dirty="0" smtClean="0"/>
              <a:t>Split and Join</a:t>
            </a:r>
          </a:p>
          <a:p>
            <a:r>
              <a:rPr lang="en-US" dirty="0" smtClean="0"/>
              <a:t>Choice</a:t>
            </a:r>
          </a:p>
          <a:p>
            <a:r>
              <a:rPr lang="en-US" dirty="0" smtClean="0"/>
              <a:t>If-then-Else</a:t>
            </a:r>
          </a:p>
          <a:p>
            <a:r>
              <a:rPr lang="en-US" dirty="0" smtClean="0"/>
              <a:t>Repeat Condition</a:t>
            </a:r>
            <a:endParaRPr lang="en-US" dirty="0"/>
          </a:p>
        </p:txBody>
      </p:sp>
      <p:sp>
        <p:nvSpPr>
          <p:cNvPr id="5" name="Τίτλο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Petri 2/3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Github\cs565\presentation\images\seq-split-jo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41" y="1510556"/>
            <a:ext cx="4697247" cy="160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Θέση περιεχομένου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Choice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dirty="0" smtClean="0"/>
              <a:t>If-Then-Else</a:t>
            </a:r>
            <a:endParaRPr lang="en-US" dirty="0"/>
          </a:p>
        </p:txBody>
      </p:sp>
      <p:sp>
        <p:nvSpPr>
          <p:cNvPr id="9" name="Θέση περιεχομένου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Split &amp; Join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Iterative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Τίτλο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Petri Net 3/3</a:t>
            </a:r>
            <a:endParaRPr lang="en-US" dirty="0"/>
          </a:p>
        </p:txBody>
      </p:sp>
      <p:pic>
        <p:nvPicPr>
          <p:cNvPr id="1028" name="Picture 4" descr="C:\Github\cs565\presentation\images\seq-choic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40553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Github\cs565\presentation\images\seq-i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16" y="3573016"/>
            <a:ext cx="4099000" cy="231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Github\cs565\presentation\images\seq-iterat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518" y="3789040"/>
            <a:ext cx="4174692" cy="201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53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Web Services using Petri Net</a:t>
            </a:r>
            <a:endParaRPr lang="en-US" dirty="0"/>
          </a:p>
        </p:txBody>
      </p:sp>
      <p:sp>
        <p:nvSpPr>
          <p:cNvPr id="5" name="Θέση περιεχομένου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Simulation</a:t>
            </a:r>
            <a:r>
              <a:rPr lang="en-US" dirty="0" smtClean="0"/>
              <a:t> – </a:t>
            </a:r>
            <a:r>
              <a:rPr lang="en-US" sz="2400" i="1" dirty="0" smtClean="0"/>
              <a:t>Simulate the evolution of a Web service under different conditions</a:t>
            </a:r>
            <a:endParaRPr lang="en-US" i="1" dirty="0" smtClean="0"/>
          </a:p>
          <a:p>
            <a:r>
              <a:rPr lang="en-US" b="1" dirty="0" smtClean="0"/>
              <a:t>Validation</a:t>
            </a:r>
            <a:r>
              <a:rPr lang="en-US" dirty="0" smtClean="0"/>
              <a:t> – </a:t>
            </a:r>
            <a:r>
              <a:rPr lang="en-US" sz="2400" i="1" dirty="0" smtClean="0"/>
              <a:t>Test whether a service behaves as expected</a:t>
            </a:r>
          </a:p>
          <a:p>
            <a:r>
              <a:rPr lang="en-US" b="1" dirty="0" smtClean="0"/>
              <a:t>Verification</a:t>
            </a:r>
            <a:r>
              <a:rPr lang="en-US" dirty="0" smtClean="0"/>
              <a:t> – </a:t>
            </a:r>
            <a:r>
              <a:rPr lang="en-US" sz="2400" i="1" dirty="0" smtClean="0"/>
              <a:t>Establish the upholding of properties</a:t>
            </a:r>
          </a:p>
          <a:p>
            <a:r>
              <a:rPr lang="en-US" b="1" dirty="0" smtClean="0"/>
              <a:t>Composition</a:t>
            </a:r>
            <a:r>
              <a:rPr lang="en-US" dirty="0" smtClean="0"/>
              <a:t> – </a:t>
            </a:r>
            <a:r>
              <a:rPr lang="en-US" sz="2400" i="1" dirty="0" smtClean="0"/>
              <a:t>Generate a composition of services that achieves a specific goal</a:t>
            </a:r>
          </a:p>
          <a:p>
            <a:r>
              <a:rPr lang="en-US" b="1" dirty="0" smtClean="0"/>
              <a:t>Performance Analysis </a:t>
            </a:r>
            <a:r>
              <a:rPr lang="en-US" dirty="0" smtClean="0"/>
              <a:t>– </a:t>
            </a:r>
            <a:r>
              <a:rPr lang="en-US" sz="2400" i="1" dirty="0" smtClean="0"/>
              <a:t>Evaluate the ability of a service to meet </a:t>
            </a:r>
            <a:r>
              <a:rPr lang="en-US" sz="2400" i="1" dirty="0" err="1" smtClean="0"/>
              <a:t>requirments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3953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of Verification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Reachability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3600" dirty="0"/>
              <a:t>Safety</a:t>
            </a:r>
            <a:r>
              <a:rPr lang="en-US" dirty="0"/>
              <a:t> </a:t>
            </a:r>
            <a:r>
              <a:rPr lang="en-US" sz="2800" i="1" dirty="0"/>
              <a:t>of a distributed system is </a:t>
            </a:r>
            <a:r>
              <a:rPr lang="en-US" sz="2800" i="1" dirty="0" err="1"/>
              <a:t>dened</a:t>
            </a:r>
            <a:r>
              <a:rPr lang="en-US" sz="2800" i="1" dirty="0"/>
              <a:t> as lack of reachability to </a:t>
            </a:r>
            <a:r>
              <a:rPr lang="en-US" sz="2800" i="1" dirty="0" smtClean="0"/>
              <a:t>an unsafe state</a:t>
            </a:r>
          </a:p>
          <a:p>
            <a:endParaRPr lang="en-US" i="1" dirty="0"/>
          </a:p>
          <a:p>
            <a:r>
              <a:rPr lang="en-US" dirty="0"/>
              <a:t>Safety of Web Service </a:t>
            </a:r>
            <a:r>
              <a:rPr lang="en-US" dirty="0" smtClean="0"/>
              <a:t>Compositions</a:t>
            </a:r>
          </a:p>
          <a:p>
            <a:endParaRPr lang="en-US" dirty="0"/>
          </a:p>
          <a:p>
            <a:r>
              <a:rPr lang="en-US" dirty="0"/>
              <a:t>Automated Composition of Web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1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DAML-S services tasks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Github\cs565\presentation\images\DAML-S-evalu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27" y="2348880"/>
            <a:ext cx="8488845" cy="199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33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Simulation, Verification </a:t>
            </a:r>
            <a:r>
              <a:rPr lang="en-US" dirty="0"/>
              <a:t>and Automated Composition of Web </a:t>
            </a:r>
            <a:r>
              <a:rPr lang="en-US" dirty="0" smtClean="0"/>
              <a:t>Services -  </a:t>
            </a:r>
            <a:r>
              <a:rPr lang="en-US" sz="2400" i="1" dirty="0" smtClean="0"/>
              <a:t>Narayanan, </a:t>
            </a:r>
            <a:r>
              <a:rPr lang="en-US" sz="2400" i="1" dirty="0" err="1" smtClean="0"/>
              <a:t>McIlraith</a:t>
            </a:r>
            <a:endParaRPr lang="en-US" sz="2400" i="1" dirty="0" smtClean="0"/>
          </a:p>
          <a:p>
            <a:pPr marL="0" indent="0">
              <a:buNone/>
            </a:pPr>
            <a:endParaRPr lang="en-US" sz="2400" i="1" dirty="0"/>
          </a:p>
          <a:p>
            <a:r>
              <a:rPr lang="en-US" sz="2800" dirty="0" smtClean="0"/>
              <a:t>A Java DAML-S Interpreter</a:t>
            </a:r>
          </a:p>
          <a:p>
            <a:endParaRPr lang="en-US" sz="2800" dirty="0" smtClean="0"/>
          </a:p>
          <a:p>
            <a:r>
              <a:rPr lang="en-US" sz="2800" dirty="0" smtClean="0"/>
              <a:t>DAML-S limited markup language</a:t>
            </a:r>
          </a:p>
          <a:p>
            <a:endParaRPr lang="en-US" sz="2800" dirty="0" smtClean="0"/>
          </a:p>
          <a:p>
            <a:r>
              <a:rPr lang="en-US" sz="2800" dirty="0" smtClean="0"/>
              <a:t>Modeling environment </a:t>
            </a:r>
            <a:r>
              <a:rPr lang="en-US" sz="2800" dirty="0" err="1" smtClean="0"/>
              <a:t>KarmaSIM</a:t>
            </a:r>
            <a:endParaRPr lang="en-US" sz="2800" dirty="0" smtClean="0"/>
          </a:p>
          <a:p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803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Web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extension of the web though standards defined by the World Wide Web Consortium</a:t>
            </a:r>
          </a:p>
          <a:p>
            <a:endParaRPr lang="en-US" dirty="0" smtClean="0"/>
          </a:p>
          <a:p>
            <a:r>
              <a:rPr lang="en-US" dirty="0" smtClean="0"/>
              <a:t>Standards promote and define:</a:t>
            </a:r>
          </a:p>
          <a:p>
            <a:pPr lvl="1"/>
            <a:r>
              <a:rPr lang="en-US" dirty="0" smtClean="0"/>
              <a:t>common data formats</a:t>
            </a:r>
          </a:p>
          <a:p>
            <a:pPr lvl="1"/>
            <a:r>
              <a:rPr lang="en-US" dirty="0" smtClean="0"/>
              <a:t>exchange protocols</a:t>
            </a:r>
          </a:p>
          <a:p>
            <a:pPr lvl="1"/>
            <a:r>
              <a:rPr lang="en-US" dirty="0" smtClean="0"/>
              <a:t>Resource Description Framework (RDF)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Principles applicable to Web services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7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Web Services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Web services, are the server end of a client–server system via the World Wide Web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They use markup which makes data machine-readable in a detailed way and sophisticated way.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Languages like: OWL, DAML, OIL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and others</a:t>
            </a:r>
          </a:p>
          <a:p>
            <a:pPr lvl="1"/>
            <a:endParaRPr lang="en-US" dirty="0"/>
          </a:p>
        </p:txBody>
      </p:sp>
      <p:pic>
        <p:nvPicPr>
          <p:cNvPr id="1026" name="Picture 2" descr="C:\Github\cs565\presentation\images\fb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147" y="2431804"/>
            <a:ext cx="1134429" cy="113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Github\cs565\presentation\images\maps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192641"/>
            <a:ext cx="1373592" cy="137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Github\cs565\presentation\images\amazon_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505" y="2251076"/>
            <a:ext cx="1618655" cy="131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Github\cs565\presentation\images\twitter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556176"/>
            <a:ext cx="1249748" cy="101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41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smtClean="0"/>
              <a:t>Services Languages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of the art</a:t>
            </a:r>
          </a:p>
          <a:p>
            <a:pPr lvl="1"/>
            <a:r>
              <a:rPr lang="en-US" dirty="0" smtClean="0"/>
              <a:t>Web </a:t>
            </a:r>
            <a:r>
              <a:rPr lang="en-US" dirty="0"/>
              <a:t>Ontology </a:t>
            </a:r>
            <a:r>
              <a:rPr lang="en-US" dirty="0" smtClean="0"/>
              <a:t>Language(OWL)</a:t>
            </a:r>
          </a:p>
          <a:p>
            <a:pPr marL="457200" lvl="1" indent="0">
              <a:buNone/>
            </a:pPr>
            <a:r>
              <a:rPr lang="en-US" dirty="0" smtClean="0"/>
              <a:t>Allows </a:t>
            </a:r>
            <a:r>
              <a:rPr lang="en-US" dirty="0"/>
              <a:t>data and service providers to </a:t>
            </a:r>
            <a:r>
              <a:rPr lang="en-US" dirty="0" smtClean="0"/>
              <a:t>semantically </a:t>
            </a:r>
            <a:r>
              <a:rPr lang="en-US" dirty="0"/>
              <a:t>describe </a:t>
            </a:r>
            <a:r>
              <a:rPr lang="en-US" dirty="0" smtClean="0"/>
              <a:t>their resources </a:t>
            </a:r>
            <a:r>
              <a:rPr lang="en-US" dirty="0"/>
              <a:t>using third-party ontologies</a:t>
            </a:r>
          </a:p>
          <a:p>
            <a:endParaRPr lang="en-US" dirty="0" smtClean="0"/>
          </a:p>
          <a:p>
            <a:r>
              <a:rPr lang="en-US" dirty="0" smtClean="0"/>
              <a:t>Based on:</a:t>
            </a:r>
          </a:p>
          <a:p>
            <a:pPr lvl="1"/>
            <a:r>
              <a:rPr lang="en-US" dirty="0"/>
              <a:t>DARPA Agent Markup Language (DAML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Ontology </a:t>
            </a:r>
            <a:r>
              <a:rPr lang="en-US" dirty="0" smtClean="0"/>
              <a:t>Inference Layer </a:t>
            </a:r>
            <a:r>
              <a:rPr lang="en-US" dirty="0"/>
              <a:t>(OIL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Combination of DAML and OIL, DAML+OIL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6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DAML &amp; DAML-S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DAML (DARPA </a:t>
            </a:r>
            <a:r>
              <a:rPr lang="en-US" dirty="0"/>
              <a:t>Agent Markup </a:t>
            </a:r>
            <a:r>
              <a:rPr lang="en-US" dirty="0" smtClean="0"/>
              <a:t>Language)</a:t>
            </a:r>
          </a:p>
          <a:p>
            <a:pPr lvl="1"/>
            <a:r>
              <a:rPr lang="en-US" dirty="0"/>
              <a:t>Started at 1999 as a </a:t>
            </a:r>
            <a:r>
              <a:rPr lang="en-US" dirty="0" smtClean="0"/>
              <a:t>US </a:t>
            </a:r>
            <a:r>
              <a:rPr lang="en-US" dirty="0"/>
              <a:t>Defense Advanced Research Projects </a:t>
            </a:r>
            <a:r>
              <a:rPr lang="en-US" dirty="0" smtClean="0"/>
              <a:t>Agency project</a:t>
            </a:r>
            <a:endParaRPr lang="en-US" dirty="0"/>
          </a:p>
          <a:p>
            <a:r>
              <a:rPr lang="en-US" dirty="0" smtClean="0"/>
              <a:t>At 2002 DAML+OIL is submitted at W3C</a:t>
            </a:r>
          </a:p>
          <a:p>
            <a:pPr lvl="1"/>
            <a:r>
              <a:rPr lang="en-US" dirty="0"/>
              <a:t>DAML+OIL was a syntax, layered on RDF and XML</a:t>
            </a:r>
          </a:p>
          <a:p>
            <a:endParaRPr lang="en-US" dirty="0" smtClean="0"/>
          </a:p>
          <a:p>
            <a:r>
              <a:rPr lang="en-US" dirty="0" smtClean="0"/>
              <a:t>DAML-S</a:t>
            </a:r>
          </a:p>
          <a:p>
            <a:pPr marL="0" indent="0">
              <a:buNone/>
            </a:pPr>
            <a:r>
              <a:rPr lang="en-US" dirty="0" smtClean="0"/>
              <a:t>	A markup language based on DAML+OIL 	that was created to specifically describe 	services.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DAML-S 1/2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DAML-S process </a:t>
            </a:r>
            <a:r>
              <a:rPr lang="en-US" dirty="0" smtClean="0"/>
              <a:t>model types:</a:t>
            </a:r>
          </a:p>
          <a:p>
            <a:pPr lvl="1"/>
            <a:r>
              <a:rPr lang="en-US" dirty="0" smtClean="0"/>
              <a:t>Atomic (</a:t>
            </a:r>
            <a:r>
              <a:rPr lang="en-US" sz="2600" dirty="0" smtClean="0"/>
              <a:t>non-decomposable Web-accessible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Composite (</a:t>
            </a:r>
            <a:r>
              <a:rPr lang="en-US" sz="2600" dirty="0" smtClean="0"/>
              <a:t>is </a:t>
            </a:r>
            <a:r>
              <a:rPr lang="en-US" sz="2600" dirty="0"/>
              <a:t>composed of other </a:t>
            </a:r>
            <a:r>
              <a:rPr lang="en-US" sz="2600" dirty="0" smtClean="0"/>
              <a:t>composite or atomic processes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Simple (</a:t>
            </a:r>
            <a:r>
              <a:rPr lang="en-US" sz="2600" dirty="0"/>
              <a:t>a view or abstraction of a atomic or composite </a:t>
            </a:r>
            <a:r>
              <a:rPr lang="en-US" sz="2600" dirty="0" smtClean="0"/>
              <a:t>process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Example</a:t>
            </a:r>
          </a:p>
          <a:p>
            <a:pPr marL="457200" lvl="1" indent="0">
              <a:buNone/>
            </a:pPr>
            <a:r>
              <a:rPr lang="pt-BR" dirty="0"/>
              <a:t>&lt;daml : </a:t>
            </a:r>
            <a:r>
              <a:rPr lang="pt-BR" dirty="0" smtClean="0"/>
              <a:t>Class rdf </a:t>
            </a:r>
            <a:r>
              <a:rPr lang="pt-BR" dirty="0"/>
              <a:t>: ID="</a:t>
            </a:r>
            <a:r>
              <a:rPr lang="pt-BR" dirty="0" smtClean="0"/>
              <a:t>Process</a:t>
            </a:r>
            <a:r>
              <a:rPr lang="pt-BR" dirty="0"/>
              <a:t>"&gt;</a:t>
            </a:r>
          </a:p>
          <a:p>
            <a:pPr marL="857250" lvl="2" indent="0">
              <a:buNone/>
            </a:pPr>
            <a:r>
              <a:rPr lang="pt-BR" sz="2800" dirty="0"/>
              <a:t>&lt;daml : unionOf rdf : parseType="daml : </a:t>
            </a:r>
            <a:r>
              <a:rPr lang="pt-BR" sz="2800" dirty="0" smtClean="0"/>
              <a:t>collection"&gt;</a:t>
            </a:r>
            <a:endParaRPr lang="pt-BR" sz="2800" dirty="0"/>
          </a:p>
          <a:p>
            <a:pPr marL="857250" lvl="2" indent="0">
              <a:buNone/>
            </a:pPr>
            <a:r>
              <a:rPr lang="pt-BR" sz="2800" dirty="0"/>
              <a:t>&lt;daml : Class rdf </a:t>
            </a:r>
            <a:r>
              <a:rPr lang="pt-BR" sz="2800" dirty="0" smtClean="0"/>
              <a:t>: </a:t>
            </a:r>
            <a:r>
              <a:rPr lang="pt-BR" sz="2800" dirty="0"/>
              <a:t>about="#</a:t>
            </a:r>
            <a:r>
              <a:rPr lang="pt-BR" sz="2800" dirty="0" smtClean="0"/>
              <a:t>Atomic Process</a:t>
            </a:r>
            <a:r>
              <a:rPr lang="pt-BR" sz="2800" dirty="0"/>
              <a:t>"/&gt;</a:t>
            </a:r>
          </a:p>
          <a:p>
            <a:pPr marL="857250" lvl="2" indent="0">
              <a:buNone/>
            </a:pPr>
            <a:r>
              <a:rPr lang="pt-BR" sz="2800" dirty="0"/>
              <a:t>&lt;daml : Class </a:t>
            </a:r>
            <a:r>
              <a:rPr lang="pt-BR" sz="2800" dirty="0" smtClean="0"/>
              <a:t>rdf : </a:t>
            </a:r>
            <a:r>
              <a:rPr lang="pt-BR" sz="2800" dirty="0"/>
              <a:t>about="#</a:t>
            </a:r>
            <a:r>
              <a:rPr lang="pt-BR" sz="2800" dirty="0" smtClean="0"/>
              <a:t>Simple Process</a:t>
            </a:r>
            <a:r>
              <a:rPr lang="pt-BR" sz="2800" dirty="0"/>
              <a:t>"/&gt;</a:t>
            </a:r>
          </a:p>
          <a:p>
            <a:pPr marL="857250" lvl="2" indent="0">
              <a:buNone/>
            </a:pPr>
            <a:r>
              <a:rPr lang="pt-BR" sz="2800" dirty="0"/>
              <a:t>&lt;daml : Class rdf </a:t>
            </a:r>
            <a:r>
              <a:rPr lang="pt-BR" sz="2800" dirty="0" smtClean="0"/>
              <a:t>: </a:t>
            </a:r>
            <a:r>
              <a:rPr lang="pt-BR" sz="2800" dirty="0"/>
              <a:t>about="#</a:t>
            </a:r>
            <a:r>
              <a:rPr lang="pt-BR" sz="2800" dirty="0" smtClean="0"/>
              <a:t>Composite Process</a:t>
            </a:r>
            <a:r>
              <a:rPr lang="pt-BR" sz="2800" dirty="0"/>
              <a:t>"/&gt;</a:t>
            </a:r>
          </a:p>
          <a:p>
            <a:pPr marL="857250" lvl="2" indent="0">
              <a:buNone/>
            </a:pPr>
            <a:r>
              <a:rPr lang="pt-BR" sz="2800" dirty="0"/>
              <a:t>&lt;/daml : unionOf&gt;</a:t>
            </a:r>
          </a:p>
          <a:p>
            <a:pPr marL="457200" lvl="1" indent="0">
              <a:buNone/>
            </a:pPr>
            <a:r>
              <a:rPr lang="pt-BR" dirty="0"/>
              <a:t>&lt;/daml : </a:t>
            </a:r>
            <a:r>
              <a:rPr lang="pt-BR" dirty="0" smtClean="0"/>
              <a:t>Class</a:t>
            </a:r>
            <a:r>
              <a:rPr lang="pt-BR" dirty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0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DAML-S (2/2)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Inputs can be either mandatory or </a:t>
            </a:r>
            <a:r>
              <a:rPr lang="en-US" dirty="0" smtClean="0"/>
              <a:t>optional</a:t>
            </a:r>
          </a:p>
          <a:p>
            <a:r>
              <a:rPr lang="en-US" dirty="0" smtClean="0"/>
              <a:t>Output is </a:t>
            </a:r>
            <a:r>
              <a:rPr lang="en-US" dirty="0"/>
              <a:t>usually </a:t>
            </a:r>
            <a:r>
              <a:rPr lang="en-US" dirty="0" smtClean="0"/>
              <a:t>optional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dirty="0" smtClean="0"/>
              <a:t>&lt;</a:t>
            </a:r>
            <a:r>
              <a:rPr lang="en-US" sz="2600" dirty="0" err="1"/>
              <a:t>rdf:Propertyrdf:ID</a:t>
            </a:r>
            <a:r>
              <a:rPr lang="en-US" sz="2600" dirty="0"/>
              <a:t>="</a:t>
            </a:r>
            <a:r>
              <a:rPr lang="en-US" sz="2600" dirty="0" err="1"/>
              <a:t>bookName</a:t>
            </a:r>
            <a:r>
              <a:rPr lang="en-US" sz="2600" dirty="0"/>
              <a:t>"&gt;</a:t>
            </a:r>
          </a:p>
          <a:p>
            <a:pPr marL="0" indent="0">
              <a:buNone/>
            </a:pPr>
            <a:r>
              <a:rPr lang="en-US" sz="2600" dirty="0"/>
              <a:t>    &lt;</a:t>
            </a:r>
            <a:r>
              <a:rPr lang="en-US" sz="2600" dirty="0" err="1" smtClean="0"/>
              <a:t>rdfs:subPropertyOf</a:t>
            </a:r>
            <a:r>
              <a:rPr lang="en-US" sz="2600" dirty="0"/>
              <a:t> </a:t>
            </a:r>
            <a:r>
              <a:rPr lang="en-US" sz="2600" dirty="0" err="1" smtClean="0"/>
              <a:t>rdf:resource</a:t>
            </a:r>
            <a:r>
              <a:rPr lang="en-US" sz="2600" dirty="0"/>
              <a:t>="&amp;process;#input"/&gt;</a:t>
            </a:r>
          </a:p>
          <a:p>
            <a:pPr marL="0" indent="0">
              <a:buNone/>
            </a:pPr>
            <a:r>
              <a:rPr lang="en-US" sz="2600" dirty="0"/>
              <a:t>    &lt;</a:t>
            </a:r>
            <a:r>
              <a:rPr lang="en-US" sz="2600" dirty="0" err="1"/>
              <a:t>rdfs:domainrdf:resource</a:t>
            </a:r>
            <a:r>
              <a:rPr lang="en-US" sz="2600" dirty="0"/>
              <a:t>="#</a:t>
            </a:r>
            <a:r>
              <a:rPr lang="en-US" sz="2600" dirty="0" err="1"/>
              <a:t>LocateBook</a:t>
            </a:r>
            <a:r>
              <a:rPr lang="en-US" sz="2600" dirty="0"/>
              <a:t>"/&gt;</a:t>
            </a:r>
          </a:p>
          <a:p>
            <a:pPr marL="0" indent="0">
              <a:buNone/>
            </a:pPr>
            <a:r>
              <a:rPr lang="en-US" sz="2600" dirty="0"/>
              <a:t>    &lt;</a:t>
            </a:r>
            <a:r>
              <a:rPr lang="en-US" sz="2600" dirty="0" err="1"/>
              <a:t>rdfs:rangerdf:resource</a:t>
            </a:r>
            <a:r>
              <a:rPr lang="en-US" sz="2600" dirty="0"/>
              <a:t>="&amp;</a:t>
            </a:r>
            <a:r>
              <a:rPr lang="en-US" sz="2600" dirty="0" err="1"/>
              <a:t>xsd</a:t>
            </a:r>
            <a:r>
              <a:rPr lang="en-US" sz="2600" dirty="0"/>
              <a:t>;#string"/&gt;2</a:t>
            </a:r>
          </a:p>
          <a:p>
            <a:pPr marL="0" indent="0">
              <a:buNone/>
            </a:pPr>
            <a:r>
              <a:rPr lang="en-US" sz="2600" dirty="0"/>
              <a:t>&lt;/</a:t>
            </a:r>
            <a:r>
              <a:rPr lang="en-US" sz="2600" dirty="0" err="1"/>
              <a:t>rdf:Property</a:t>
            </a:r>
            <a:r>
              <a:rPr lang="en-US" sz="2600" dirty="0" smtClean="0"/>
              <a:t>&gt;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7107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Situation Calculus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/>
              <a:t>for representing </a:t>
            </a:r>
            <a:r>
              <a:rPr lang="en-US" dirty="0" smtClean="0"/>
              <a:t>dynamically </a:t>
            </a:r>
            <a:r>
              <a:rPr lang="en-US" dirty="0"/>
              <a:t>changing </a:t>
            </a:r>
            <a:r>
              <a:rPr lang="en-US" dirty="0" smtClean="0"/>
              <a:t>worlds where changes are done by agents</a:t>
            </a:r>
          </a:p>
          <a:p>
            <a:endParaRPr lang="en-US" dirty="0"/>
          </a:p>
          <a:p>
            <a:r>
              <a:rPr lang="en-US" dirty="0"/>
              <a:t>Situations are sequences of actions </a:t>
            </a:r>
            <a:r>
              <a:rPr lang="en-US" dirty="0" smtClean="0"/>
              <a:t>evolving </a:t>
            </a:r>
            <a:r>
              <a:rPr lang="en-US" dirty="0"/>
              <a:t>from a </a:t>
            </a:r>
            <a:r>
              <a:rPr lang="en-US" dirty="0" smtClean="0"/>
              <a:t>specific situation</a:t>
            </a:r>
          </a:p>
          <a:p>
            <a:endParaRPr lang="en-US" dirty="0"/>
          </a:p>
          <a:p>
            <a:r>
              <a:rPr lang="en-US" dirty="0" smtClean="0"/>
              <a:t>For an action </a:t>
            </a:r>
            <a:r>
              <a:rPr lang="en-US" dirty="0" smtClean="0">
                <a:latin typeface="Lucida Fax" panose="02060602050505020204" pitchFamily="18" charset="0"/>
              </a:rPr>
              <a:t>a</a:t>
            </a:r>
            <a:r>
              <a:rPr lang="en-US" dirty="0" smtClean="0"/>
              <a:t> and a situation </a:t>
            </a:r>
            <a:r>
              <a:rPr lang="en-US" dirty="0" smtClean="0">
                <a:latin typeface="Lucida Fax" panose="02060602050505020204" pitchFamily="18" charset="0"/>
              </a:rPr>
              <a:t>s</a:t>
            </a:r>
            <a:r>
              <a:rPr lang="en-US" dirty="0" smtClean="0"/>
              <a:t> is given by </a:t>
            </a:r>
            <a:r>
              <a:rPr lang="en-US" i="1" dirty="0" smtClean="0">
                <a:latin typeface="Lucida Fax" panose="02060602050505020204" pitchFamily="18" charset="0"/>
              </a:rPr>
              <a:t>do(</a:t>
            </a:r>
            <a:r>
              <a:rPr lang="en-US" i="1" dirty="0" err="1" smtClean="0">
                <a:latin typeface="Lucida Fax" panose="02060602050505020204" pitchFamily="18" charset="0"/>
              </a:rPr>
              <a:t>a,s</a:t>
            </a:r>
            <a:r>
              <a:rPr lang="en-US" i="1" dirty="0" smtClean="0">
                <a:latin typeface="Lucida Fax" panose="02060602050505020204" pitchFamily="18" charset="0"/>
              </a:rPr>
              <a:t>)</a:t>
            </a:r>
            <a:endParaRPr lang="en-US" i="1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59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Petri Net 1/3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rmAutofit/>
          </a:bodyPr>
          <a:lstStyle/>
          <a:p>
            <a:r>
              <a:rPr lang="en-US" dirty="0"/>
              <a:t>A Petri Net is a bipartite graph </a:t>
            </a:r>
            <a:r>
              <a:rPr lang="en-US" dirty="0" smtClean="0"/>
              <a:t>containing:</a:t>
            </a:r>
          </a:p>
          <a:p>
            <a:pPr lvl="1"/>
            <a:r>
              <a:rPr lang="en-US" dirty="0" smtClean="0"/>
              <a:t>places </a:t>
            </a:r>
            <a:r>
              <a:rPr lang="en-US" dirty="0"/>
              <a:t>(drawn as circles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transitions </a:t>
            </a:r>
            <a:r>
              <a:rPr lang="en-US" dirty="0"/>
              <a:t>(drawn as rectangles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Places hold tokens and represent predicates </a:t>
            </a:r>
            <a:r>
              <a:rPr lang="en-US" dirty="0" smtClean="0"/>
              <a:t>about the </a:t>
            </a:r>
            <a:r>
              <a:rPr lang="en-US" dirty="0"/>
              <a:t>world state or internal </a:t>
            </a:r>
            <a:r>
              <a:rPr lang="en-US" dirty="0" smtClean="0"/>
              <a:t>state.</a:t>
            </a:r>
          </a:p>
          <a:p>
            <a:r>
              <a:rPr lang="en-US" dirty="0"/>
              <a:t>Transitions are the active component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/>
              <a:t>The important </a:t>
            </a:r>
            <a:r>
              <a:rPr lang="en-US" sz="2800" dirty="0" smtClean="0"/>
              <a:t>feature </a:t>
            </a:r>
            <a:r>
              <a:rPr lang="en-US" sz="2800" dirty="0"/>
              <a:t>of Petri </a:t>
            </a:r>
            <a:r>
              <a:rPr lang="en-US" sz="2800" dirty="0" smtClean="0"/>
              <a:t>Net </a:t>
            </a:r>
            <a:r>
              <a:rPr lang="en-US" sz="2800" dirty="0"/>
              <a:t>is the ability to model events </a:t>
            </a:r>
            <a:r>
              <a:rPr lang="en-US" sz="2800" dirty="0" smtClean="0"/>
              <a:t>and states </a:t>
            </a:r>
            <a:r>
              <a:rPr lang="en-US" sz="2800" dirty="0"/>
              <a:t>in a distributed environment.</a:t>
            </a:r>
          </a:p>
        </p:txBody>
      </p:sp>
    </p:spTree>
    <p:extLst>
      <p:ext uri="{BB962C8B-B14F-4D97-AF65-F5344CB8AC3E}">
        <p14:creationId xmlns:p14="http://schemas.microsoft.com/office/powerpoint/2010/main" val="82109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Theme 1">
      <a:dk1>
        <a:srgbClr val="38434F"/>
      </a:dk1>
      <a:lt1>
        <a:srgbClr val="FFFFFF"/>
      </a:lt1>
      <a:dk2>
        <a:srgbClr val="E5EAEB"/>
      </a:dk2>
      <a:lt2>
        <a:srgbClr val="F2F2F2"/>
      </a:lt2>
      <a:accent1>
        <a:srgbClr val="70C74E"/>
      </a:accent1>
      <a:accent2>
        <a:srgbClr val="A774B0"/>
      </a:accent2>
      <a:accent3>
        <a:srgbClr val="00ABDA"/>
      </a:accent3>
      <a:accent4>
        <a:srgbClr val="FFAD00"/>
      </a:accent4>
      <a:accent5>
        <a:srgbClr val="F64F38"/>
      </a:accent5>
      <a:accent6>
        <a:srgbClr val="79463D"/>
      </a:accent6>
      <a:hlink>
        <a:srgbClr val="0099FF"/>
      </a:hlink>
      <a:folHlink>
        <a:srgbClr val="3366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56565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603</Words>
  <Application>Microsoft Office PowerPoint</Application>
  <PresentationFormat>Προβολή στην οθόνη (4:3)</PresentationFormat>
  <Paragraphs>121</Paragraphs>
  <Slides>15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15</vt:i4>
      </vt:variant>
    </vt:vector>
  </HeadingPairs>
  <TitlesOfParts>
    <vt:vector size="16" baseType="lpstr">
      <vt:lpstr>Θέμα του Office</vt:lpstr>
      <vt:lpstr>Analysis, Simulation and Verification of Web Services</vt:lpstr>
      <vt:lpstr>Semantic Web</vt:lpstr>
      <vt:lpstr>Semantic Web Services</vt:lpstr>
      <vt:lpstr>Web Services Languages</vt:lpstr>
      <vt:lpstr>DAML &amp; DAML-S</vt:lpstr>
      <vt:lpstr>DAML-S 1/2</vt:lpstr>
      <vt:lpstr>DAML-S (2/2)</vt:lpstr>
      <vt:lpstr>Situation Calculus</vt:lpstr>
      <vt:lpstr>Petri Net 1/3</vt:lpstr>
      <vt:lpstr>Petri 2/3</vt:lpstr>
      <vt:lpstr>Petri Net 3/3</vt:lpstr>
      <vt:lpstr>Analysis of Web Services using Petri Net</vt:lpstr>
      <vt:lpstr>Challenges of Verification</vt:lpstr>
      <vt:lpstr>Complexity of DAML-S services tasks</vt:lpstr>
      <vt:lpstr>Implementations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jit</dc:creator>
  <cp:lastModifiedBy>jit</cp:lastModifiedBy>
  <cp:revision>26</cp:revision>
  <dcterms:created xsi:type="dcterms:W3CDTF">2015-05-03T21:02:56Z</dcterms:created>
  <dcterms:modified xsi:type="dcterms:W3CDTF">2015-05-06T07:40:55Z</dcterms:modified>
</cp:coreProperties>
</file>