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63" r:id="rId11"/>
    <p:sldId id="301" r:id="rId12"/>
    <p:sldId id="302" r:id="rId13"/>
    <p:sldId id="264" r:id="rId14"/>
    <p:sldId id="268" r:id="rId15"/>
    <p:sldId id="269" r:id="rId16"/>
    <p:sldId id="270" r:id="rId17"/>
    <p:sldId id="272" r:id="rId18"/>
    <p:sldId id="271" r:id="rId19"/>
    <p:sldId id="273" r:id="rId20"/>
    <p:sldId id="303" r:id="rId21"/>
    <p:sldId id="304" r:id="rId22"/>
    <p:sldId id="305" r:id="rId23"/>
    <p:sldId id="306" r:id="rId24"/>
    <p:sldId id="307" r:id="rId25"/>
    <p:sldId id="30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B3887C8-529B-4D04-B939-A74DBC9649AA}">
          <p14:sldIdLst>
            <p14:sldId id="256"/>
            <p14:sldId id="257"/>
            <p14:sldId id="258"/>
            <p14:sldId id="275"/>
            <p14:sldId id="276"/>
            <p14:sldId id="259"/>
            <p14:sldId id="260"/>
            <p14:sldId id="261"/>
            <p14:sldId id="262"/>
            <p14:sldId id="263"/>
            <p14:sldId id="301"/>
            <p14:sldId id="302"/>
            <p14:sldId id="264"/>
            <p14:sldId id="268"/>
            <p14:sldId id="269"/>
            <p14:sldId id="270"/>
            <p14:sldId id="272"/>
            <p14:sldId id="271"/>
            <p14:sldId id="273"/>
            <p14:sldId id="303"/>
            <p14:sldId id="304"/>
            <p14:sldId id="305"/>
            <p14:sldId id="306"/>
            <p14:sldId id="307"/>
            <p14:sldId id="30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6D825-14CF-4B20-859D-DEBC615A546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6D91-DD21-4F51-A6C8-59D6CE4B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6D91-DD21-4F51-A6C8-59D6CE4B7D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6D91-DD21-4F51-A6C8-59D6CE4B7D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6D91-DD21-4F51-A6C8-59D6CE4B7D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6D91-DD21-4F51-A6C8-59D6CE4B7D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6D91-DD21-4F51-A6C8-59D6CE4B7D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6D91-DD21-4F51-A6C8-59D6CE4B7D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6D91-DD21-4F51-A6C8-59D6CE4B7D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6D91-DD21-4F51-A6C8-59D6CE4B7D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6D91-DD21-4F51-A6C8-59D6CE4B7D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415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866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060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010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83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9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4040188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052737"/>
            <a:ext cx="4041775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</p:spPr>
        <p:txBody>
          <a:bodyPr/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224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02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738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11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13/5/2015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7" name="Θέση τίτλου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6.png"/><Relationship Id="rId4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Analysis, Simulation and Verification of Web Services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s565 presentation by</a:t>
            </a:r>
          </a:p>
          <a:p>
            <a:pPr algn="l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Munasir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Mahtab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Priom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Kostas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Plelis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Mike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Athanasakis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Calculus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for representing </a:t>
            </a:r>
            <a:r>
              <a:rPr lang="en-US" dirty="0" smtClean="0"/>
              <a:t>dynamically </a:t>
            </a:r>
            <a:r>
              <a:rPr lang="en-US" dirty="0"/>
              <a:t>changing </a:t>
            </a:r>
            <a:r>
              <a:rPr lang="en-US" dirty="0" smtClean="0"/>
              <a:t>worlds where changes are done by agents</a:t>
            </a:r>
          </a:p>
          <a:p>
            <a:endParaRPr lang="en-US" dirty="0"/>
          </a:p>
          <a:p>
            <a:r>
              <a:rPr lang="en-US" dirty="0"/>
              <a:t>Situations are sequences of actions </a:t>
            </a:r>
            <a:r>
              <a:rPr lang="en-US" dirty="0" smtClean="0"/>
              <a:t>evolving </a:t>
            </a:r>
            <a:r>
              <a:rPr lang="en-US" dirty="0"/>
              <a:t>from a </a:t>
            </a:r>
            <a:r>
              <a:rPr lang="en-US" dirty="0" smtClean="0"/>
              <a:t>specific situation</a:t>
            </a:r>
          </a:p>
          <a:p>
            <a:endParaRPr lang="en-US" dirty="0"/>
          </a:p>
          <a:p>
            <a:r>
              <a:rPr lang="en-US" dirty="0" smtClean="0"/>
              <a:t>For an action </a:t>
            </a:r>
            <a:r>
              <a:rPr lang="en-US" dirty="0" smtClean="0">
                <a:latin typeface="Lucida Fax" panose="02060602050505020204" pitchFamily="18" charset="0"/>
              </a:rPr>
              <a:t>a</a:t>
            </a:r>
            <a:r>
              <a:rPr lang="en-US" dirty="0" smtClean="0"/>
              <a:t> and a situation </a:t>
            </a:r>
            <a:r>
              <a:rPr lang="en-US" dirty="0" smtClean="0">
                <a:latin typeface="Lucida Fax" panose="02060602050505020204" pitchFamily="18" charset="0"/>
              </a:rPr>
              <a:t>s</a:t>
            </a:r>
            <a:r>
              <a:rPr lang="en-US" dirty="0" smtClean="0"/>
              <a:t> is given by </a:t>
            </a:r>
            <a:r>
              <a:rPr lang="en-US" i="1" dirty="0" smtClean="0">
                <a:latin typeface="Lucida Fax" panose="02060602050505020204" pitchFamily="18" charset="0"/>
              </a:rPr>
              <a:t>do(</a:t>
            </a:r>
            <a:r>
              <a:rPr lang="en-US" i="1" dirty="0" err="1" smtClean="0">
                <a:latin typeface="Lucida Fax" panose="02060602050505020204" pitchFamily="18" charset="0"/>
              </a:rPr>
              <a:t>a,s</a:t>
            </a:r>
            <a:r>
              <a:rPr lang="en-US" i="1" dirty="0" smtClean="0">
                <a:latin typeface="Lucida Fax" panose="02060602050505020204" pitchFamily="18" charset="0"/>
              </a:rPr>
              <a:t>)</a:t>
            </a:r>
            <a:endParaRPr lang="en-US" i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Modeling, executing and monitoring of workflow tasks.</a:t>
            </a:r>
          </a:p>
          <a:p>
            <a:r>
              <a:rPr lang="en-US" dirty="0" smtClean="0"/>
              <a:t>A task can be:</a:t>
            </a:r>
          </a:p>
          <a:p>
            <a:pPr marL="0" indent="0">
              <a:buNone/>
            </a:pPr>
            <a:r>
              <a:rPr lang="en-US" dirty="0" smtClean="0"/>
              <a:t>	- A </a:t>
            </a:r>
            <a:r>
              <a:rPr lang="en-US" dirty="0" smtClean="0"/>
              <a:t>JavaScript script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 </a:t>
            </a:r>
            <a:r>
              <a:rPr lang="en-US" dirty="0" smtClean="0"/>
              <a:t>Java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S</a:t>
            </a:r>
            <a:r>
              <a:rPr lang="en-US" dirty="0" smtClean="0"/>
              <a:t>ervice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 manual task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etc</a:t>
            </a:r>
            <a:r>
              <a:rPr lang="en-US" dirty="0" smtClean="0"/>
              <a:t> …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13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WfMS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Workflow Management System</a:t>
            </a:r>
          </a:p>
          <a:p>
            <a:pPr marL="0" indent="0">
              <a:buNone/>
            </a:pPr>
            <a:r>
              <a:rPr lang="en-US" sz="2000" dirty="0" smtClean="0"/>
              <a:t>Allow </a:t>
            </a:r>
            <a:r>
              <a:rPr lang="en-US" sz="2000" dirty="0"/>
              <a:t>the user to define different workflows for different types of jobs or processes.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Picture taken from a lecture of Frank </a:t>
            </a:r>
            <a:r>
              <a:rPr lang="en-US" sz="1100" dirty="0" err="1" smtClean="0"/>
              <a:t>Leymann</a:t>
            </a:r>
            <a:endParaRPr lang="en-US" sz="1100" dirty="0"/>
          </a:p>
        </p:txBody>
      </p:sp>
      <p:pic>
        <p:nvPicPr>
          <p:cNvPr id="4" name="Picture 3" descr="Workflow Reference Model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975688" cy="3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 1/3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US" dirty="0"/>
              <a:t>A Petri Net is a bipartite graph </a:t>
            </a:r>
            <a:r>
              <a:rPr lang="en-US" dirty="0" smtClean="0"/>
              <a:t>containing:</a:t>
            </a:r>
          </a:p>
          <a:p>
            <a:pPr lvl="1"/>
            <a:r>
              <a:rPr lang="en-US" dirty="0" smtClean="0"/>
              <a:t>places </a:t>
            </a:r>
            <a:r>
              <a:rPr lang="en-US" dirty="0"/>
              <a:t>(drawn as circles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transitions </a:t>
            </a:r>
            <a:r>
              <a:rPr lang="en-US" dirty="0"/>
              <a:t>(drawn as rectangles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Places hold tokens and represent predicates </a:t>
            </a:r>
            <a:r>
              <a:rPr lang="en-US" dirty="0" smtClean="0"/>
              <a:t>about the </a:t>
            </a:r>
            <a:r>
              <a:rPr lang="en-US" dirty="0"/>
              <a:t>world state or internal </a:t>
            </a:r>
            <a:r>
              <a:rPr lang="en-US" dirty="0" smtClean="0"/>
              <a:t>state.</a:t>
            </a:r>
          </a:p>
          <a:p>
            <a:r>
              <a:rPr lang="en-US" dirty="0"/>
              <a:t>Transitions are the active component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The important </a:t>
            </a:r>
            <a:r>
              <a:rPr lang="en-US" sz="2800" dirty="0" smtClean="0"/>
              <a:t>feature </a:t>
            </a:r>
            <a:r>
              <a:rPr lang="en-US" sz="2800" dirty="0"/>
              <a:t>of Petri </a:t>
            </a:r>
            <a:r>
              <a:rPr lang="en-US" sz="2800" dirty="0" smtClean="0"/>
              <a:t>Net </a:t>
            </a:r>
            <a:r>
              <a:rPr lang="en-US" sz="2800" dirty="0"/>
              <a:t>is the ability to model events </a:t>
            </a:r>
            <a:r>
              <a:rPr lang="en-US" sz="2800" dirty="0" smtClean="0"/>
              <a:t>and states </a:t>
            </a:r>
            <a:r>
              <a:rPr lang="en-US" sz="2800" dirty="0"/>
              <a:t>in a distributed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8210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Github\cs565\presentation\images\seq-sim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93096"/>
            <a:ext cx="6718300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Θέση κειμένου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Definitions of a </a:t>
            </a:r>
            <a:r>
              <a:rPr lang="en-US" dirty="0"/>
              <a:t>Petri Net (PN)</a:t>
            </a:r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>
          <a:xfrm>
            <a:off x="457200" y="1772817"/>
            <a:ext cx="4040188" cy="2736304"/>
          </a:xfrm>
        </p:spPr>
        <p:txBody>
          <a:bodyPr/>
          <a:lstStyle/>
          <a:p>
            <a:r>
              <a:rPr lang="en-US" dirty="0" smtClean="0"/>
              <a:t>Finite set of places, </a:t>
            </a:r>
            <a:r>
              <a:rPr lang="en-US" b="1" dirty="0" smtClean="0"/>
              <a:t>P</a:t>
            </a:r>
          </a:p>
          <a:p>
            <a:r>
              <a:rPr lang="en-US" dirty="0" smtClean="0"/>
              <a:t>Finite set of transitions, </a:t>
            </a:r>
            <a:r>
              <a:rPr lang="en-US" b="1" dirty="0" smtClean="0"/>
              <a:t>N</a:t>
            </a:r>
            <a:endParaRPr lang="en-US" b="1" dirty="0"/>
          </a:p>
          <a:p>
            <a:r>
              <a:rPr lang="en-US" dirty="0" smtClean="0"/>
              <a:t>Markings</a:t>
            </a:r>
            <a:r>
              <a:rPr lang="el-GR" dirty="0" smtClean="0"/>
              <a:t> </a:t>
            </a:r>
            <a:r>
              <a:rPr lang="el-GR" i="1" dirty="0"/>
              <a:t>μ</a:t>
            </a:r>
            <a:r>
              <a:rPr lang="en-US" dirty="0" smtClean="0"/>
              <a:t> / Tokens</a:t>
            </a:r>
          </a:p>
          <a:p>
            <a:r>
              <a:rPr lang="en-US" dirty="0" err="1" smtClean="0"/>
              <a:t>Firable</a:t>
            </a:r>
            <a:r>
              <a:rPr lang="en-US" dirty="0" smtClean="0"/>
              <a:t> transitions at markings</a:t>
            </a:r>
            <a:r>
              <a:rPr lang="el-GR" dirty="0" smtClean="0"/>
              <a:t> </a:t>
            </a:r>
            <a:r>
              <a:rPr lang="el-GR" i="1" dirty="0" smtClean="0"/>
              <a:t>μ</a:t>
            </a:r>
          </a:p>
          <a:p>
            <a:r>
              <a:rPr lang="en-US" dirty="0" smtClean="0"/>
              <a:t>Occurrence sequence</a:t>
            </a:r>
            <a:endParaRPr lang="en-US" dirty="0"/>
          </a:p>
        </p:txBody>
      </p:sp>
      <p:sp>
        <p:nvSpPr>
          <p:cNvPr id="8" name="Θέση κειμένου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Constructs </a:t>
            </a:r>
            <a:r>
              <a:rPr lang="en-US" dirty="0"/>
              <a:t>of a Petri Net (PN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Θέση περιεχομένου 8"/>
          <p:cNvSpPr>
            <a:spLocks noGrp="1"/>
          </p:cNvSpPr>
          <p:nvPr>
            <p:ph sz="quarter" idx="4"/>
          </p:nvPr>
        </p:nvSpPr>
        <p:spPr>
          <a:xfrm>
            <a:off x="4645025" y="1772817"/>
            <a:ext cx="4041775" cy="2880320"/>
          </a:xfrm>
        </p:spPr>
        <p:txBody>
          <a:bodyPr/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Split </a:t>
            </a:r>
          </a:p>
          <a:p>
            <a:r>
              <a:rPr lang="en-US" dirty="0" smtClean="0"/>
              <a:t>Split and Join</a:t>
            </a:r>
          </a:p>
          <a:p>
            <a:r>
              <a:rPr lang="en-US" dirty="0" smtClean="0"/>
              <a:t>Choice</a:t>
            </a:r>
          </a:p>
          <a:p>
            <a:r>
              <a:rPr lang="en-US" dirty="0" smtClean="0"/>
              <a:t>If-then-Else</a:t>
            </a:r>
          </a:p>
          <a:p>
            <a:r>
              <a:rPr lang="en-US" dirty="0" smtClean="0"/>
              <a:t>Repeat Condition</a:t>
            </a:r>
            <a:endParaRPr lang="en-US" dirty="0"/>
          </a:p>
        </p:txBody>
      </p:sp>
      <p:sp>
        <p:nvSpPr>
          <p:cNvPr id="5" name="Τίτλο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Github\cs565\presentation\images\seq-split-jo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41" y="1510556"/>
            <a:ext cx="4697247" cy="16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Θέση περιεχομένου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Choice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If-Then-Else</a:t>
            </a:r>
            <a:endParaRPr lang="en-US" dirty="0"/>
          </a:p>
        </p:txBody>
      </p:sp>
      <p:sp>
        <p:nvSpPr>
          <p:cNvPr id="9" name="Θέση περιεχομένου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Split &amp; Join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Τίτλο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Petri Net 3/3</a:t>
            </a:r>
            <a:endParaRPr lang="en-US" dirty="0"/>
          </a:p>
        </p:txBody>
      </p:sp>
      <p:pic>
        <p:nvPicPr>
          <p:cNvPr id="1028" name="Picture 4" descr="C:\Github\cs565\presentation\images\seq-choi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0553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ithub\cs565\presentation\images\seq-i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6" y="3573016"/>
            <a:ext cx="4099000" cy="23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Github\cs565\presentation\images\seq-iterat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18" y="3789040"/>
            <a:ext cx="4174692" cy="201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Web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Simulation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sz="2400" i="1" dirty="0" smtClean="0"/>
              <a:t>Simulate the evolution of a Web service under different conditions</a:t>
            </a:r>
            <a:endParaRPr lang="en-US" i="1" dirty="0" smtClean="0"/>
          </a:p>
          <a:p>
            <a:r>
              <a:rPr lang="en-US" b="1" dirty="0" smtClean="0"/>
              <a:t>Validation</a:t>
            </a:r>
            <a:r>
              <a:rPr lang="en-US" dirty="0" smtClean="0"/>
              <a:t> – </a:t>
            </a:r>
            <a:r>
              <a:rPr lang="en-US" sz="2400" i="1" dirty="0" smtClean="0"/>
              <a:t>Test whether a service behaves as expected</a:t>
            </a:r>
          </a:p>
          <a:p>
            <a:r>
              <a:rPr lang="en-US" b="1" dirty="0" smtClean="0"/>
              <a:t>Verification</a:t>
            </a:r>
            <a:r>
              <a:rPr lang="en-US" dirty="0" smtClean="0"/>
              <a:t> – </a:t>
            </a:r>
            <a:r>
              <a:rPr lang="en-US" sz="2400" i="1" dirty="0" smtClean="0"/>
              <a:t>Establish the upholding of properties</a:t>
            </a:r>
          </a:p>
          <a:p>
            <a:r>
              <a:rPr lang="en-US" b="1" dirty="0" smtClean="0"/>
              <a:t>Composition</a:t>
            </a:r>
            <a:r>
              <a:rPr lang="en-US" dirty="0" smtClean="0"/>
              <a:t> – </a:t>
            </a:r>
            <a:r>
              <a:rPr lang="en-US" sz="2400" i="1" dirty="0" smtClean="0"/>
              <a:t>Generate a composition of services that achieves a specific goal</a:t>
            </a:r>
          </a:p>
          <a:p>
            <a:r>
              <a:rPr lang="en-US" b="1" dirty="0" smtClean="0"/>
              <a:t>Performance Analysis </a:t>
            </a:r>
            <a:r>
              <a:rPr lang="en-US" dirty="0" smtClean="0"/>
              <a:t>– </a:t>
            </a:r>
            <a:r>
              <a:rPr lang="en-US" sz="2400" i="1" dirty="0" smtClean="0"/>
              <a:t>Evaluate the ability of a service to meet </a:t>
            </a:r>
            <a:r>
              <a:rPr lang="en-US" sz="2400" i="1" dirty="0" err="1" smtClean="0"/>
              <a:t>requirments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95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Verification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600" dirty="0"/>
              <a:t>Safety</a:t>
            </a:r>
            <a:r>
              <a:rPr lang="en-US" dirty="0"/>
              <a:t> </a:t>
            </a:r>
            <a:r>
              <a:rPr lang="en-US" sz="2800" i="1" dirty="0"/>
              <a:t>of a distributed system is </a:t>
            </a:r>
            <a:r>
              <a:rPr lang="en-US" sz="2800" i="1" dirty="0" err="1"/>
              <a:t>dened</a:t>
            </a:r>
            <a:r>
              <a:rPr lang="en-US" sz="2800" i="1" dirty="0"/>
              <a:t> as lack of reachability to </a:t>
            </a:r>
            <a:r>
              <a:rPr lang="en-US" sz="2800" i="1" dirty="0" smtClean="0"/>
              <a:t>an unsafe state</a:t>
            </a:r>
          </a:p>
          <a:p>
            <a:endParaRPr lang="en-US" i="1" dirty="0"/>
          </a:p>
          <a:p>
            <a:r>
              <a:rPr lang="en-US" dirty="0"/>
              <a:t>Safety of Web Service </a:t>
            </a:r>
            <a:r>
              <a:rPr lang="en-US" dirty="0" smtClean="0"/>
              <a:t>Compositions</a:t>
            </a:r>
          </a:p>
          <a:p>
            <a:endParaRPr lang="en-US" dirty="0"/>
          </a:p>
          <a:p>
            <a:r>
              <a:rPr lang="en-US" dirty="0"/>
              <a:t>Automated Composition of Web Services</a:t>
            </a:r>
          </a:p>
        </p:txBody>
      </p:sp>
    </p:spTree>
    <p:extLst>
      <p:ext uri="{BB962C8B-B14F-4D97-AF65-F5344CB8AC3E}">
        <p14:creationId xmlns:p14="http://schemas.microsoft.com/office/powerpoint/2010/main" val="29445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DAML-S services tasks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Github\cs565\presentation\images\DAML-S-eval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7" y="2348880"/>
            <a:ext cx="8488845" cy="199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3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implementations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Simulation, Verification </a:t>
            </a:r>
            <a:r>
              <a:rPr lang="en-US" dirty="0"/>
              <a:t>and Automated Composition of Web </a:t>
            </a:r>
            <a:r>
              <a:rPr lang="en-US" dirty="0" smtClean="0"/>
              <a:t>Services -  </a:t>
            </a:r>
            <a:r>
              <a:rPr lang="en-US" sz="2400" i="1" dirty="0" smtClean="0"/>
              <a:t>Narayanan, </a:t>
            </a:r>
            <a:r>
              <a:rPr lang="en-US" sz="2400" i="1" dirty="0" err="1" smtClean="0"/>
              <a:t>McIlraith</a:t>
            </a: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  <a:p>
            <a:r>
              <a:rPr lang="en-US" sz="2800" dirty="0" smtClean="0"/>
              <a:t>A Java DAML-S Interpreter</a:t>
            </a:r>
          </a:p>
          <a:p>
            <a:endParaRPr lang="en-US" sz="2800" dirty="0" smtClean="0"/>
          </a:p>
          <a:p>
            <a:r>
              <a:rPr lang="en-US" sz="2800" dirty="0" smtClean="0"/>
              <a:t>DAML-S limited markup language</a:t>
            </a:r>
          </a:p>
          <a:p>
            <a:endParaRPr lang="en-US" sz="2800" dirty="0" smtClean="0"/>
          </a:p>
          <a:p>
            <a:r>
              <a:rPr lang="en-US" sz="2800" dirty="0" smtClean="0"/>
              <a:t>Modeling environment </a:t>
            </a:r>
            <a:r>
              <a:rPr lang="en-US" sz="2800" dirty="0" err="1" smtClean="0"/>
              <a:t>KarmaSIM</a:t>
            </a:r>
            <a:endParaRPr lang="en-US" sz="28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80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the web though standards defined by the World Wide Web Consortium</a:t>
            </a:r>
          </a:p>
          <a:p>
            <a:endParaRPr lang="en-US" dirty="0" smtClean="0"/>
          </a:p>
          <a:p>
            <a:r>
              <a:rPr lang="en-US" dirty="0" smtClean="0"/>
              <a:t>Standards promote and define:</a:t>
            </a:r>
          </a:p>
          <a:p>
            <a:pPr lvl="1"/>
            <a:r>
              <a:rPr lang="en-US" dirty="0" smtClean="0"/>
              <a:t>common data formats</a:t>
            </a:r>
          </a:p>
          <a:p>
            <a:pPr lvl="1"/>
            <a:r>
              <a:rPr lang="en-US" dirty="0" smtClean="0"/>
              <a:t>exchange protocols</a:t>
            </a:r>
          </a:p>
          <a:p>
            <a:pPr lvl="1"/>
            <a:r>
              <a:rPr lang="en-US" dirty="0" smtClean="0"/>
              <a:t>Resource Description Framework (RDF)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Principles applicable to Web 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OrbWork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project from LSDIS* lab, University of </a:t>
            </a:r>
            <a:r>
              <a:rPr lang="en-US" dirty="0" smtClean="0"/>
              <a:t>Georgia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Support dynamic changes to workflow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sz="2400" dirty="0" smtClean="0"/>
              <a:t>-  Task insertion, substitution, detection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 Flow edge detection, change, deletion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 Combination of previous two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to make it more adaptive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smtClean="0"/>
              <a:t>* </a:t>
            </a:r>
            <a:r>
              <a:rPr lang="en-US" sz="1700" i="1" dirty="0" smtClean="0"/>
              <a:t>Large-Scale Distributed Information </a:t>
            </a:r>
            <a:r>
              <a:rPr lang="en-US" sz="1700" i="1" dirty="0" smtClean="0"/>
              <a:t>System</a:t>
            </a:r>
            <a:endParaRPr lang="en-US" sz="3900" i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of </a:t>
            </a:r>
            <a:r>
              <a:rPr lang="en-US" dirty="0" err="1" smtClean="0"/>
              <a:t>OrbWork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WfMS</a:t>
            </a:r>
            <a:r>
              <a:rPr lang="en-US" dirty="0" smtClean="0"/>
              <a:t> needs to support adaption</a:t>
            </a:r>
          </a:p>
          <a:p>
            <a:pPr marL="0" indent="0">
              <a:buNone/>
            </a:pPr>
            <a:r>
              <a:rPr lang="en-US" dirty="0" smtClean="0"/>
              <a:t>	- Detecting the need for change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Type of change to be made</a:t>
            </a:r>
          </a:p>
          <a:p>
            <a:r>
              <a:rPr lang="en-US" dirty="0" smtClean="0"/>
              <a:t>Before a change is made, they simulate the result </a:t>
            </a:r>
          </a:p>
          <a:p>
            <a:r>
              <a:rPr lang="en-US" dirty="0" smtClean="0"/>
              <a:t>Quality Metrics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3888432" cy="21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WfMS</a:t>
            </a:r>
            <a:r>
              <a:rPr lang="en-US" dirty="0" smtClean="0"/>
              <a:t> is integrated with a simulation tool JSIM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5" y="2204864"/>
            <a:ext cx="777392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53" y="1124744"/>
            <a:ext cx="6696493" cy="4896544"/>
          </a:xfrm>
        </p:spPr>
      </p:pic>
    </p:spTree>
    <p:extLst>
      <p:ext uri="{BB962C8B-B14F-4D97-AF65-F5344CB8AC3E}">
        <p14:creationId xmlns:p14="http://schemas.microsoft.com/office/powerpoint/2010/main" val="16253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metrics for </a:t>
            </a:r>
            <a:r>
              <a:rPr lang="en-US" b="1" dirty="0" smtClean="0"/>
              <a:t>cleanup</a:t>
            </a:r>
            <a:r>
              <a:rPr lang="en-US" dirty="0" smtClean="0"/>
              <a:t> task: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Quality metrics after substituting a task: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5509260" cy="18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77072"/>
            <a:ext cx="5494020" cy="1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decisions will be taken:</a:t>
            </a:r>
          </a:p>
          <a:p>
            <a:pPr marL="0" indent="0">
              <a:buNone/>
            </a:pPr>
            <a:r>
              <a:rPr lang="en-US" dirty="0" smtClean="0"/>
              <a:t>	- Whether a workflow should be adapted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What changes should actually be made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Composition (1/3)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2800" dirty="0"/>
              <a:t>Is the task of combining and linking existing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l-GR" sz="2800" dirty="0"/>
              <a:t>    Web services to create new Web processes</a:t>
            </a:r>
          </a:p>
          <a:p>
            <a:pPr lvl="1">
              <a:lnSpc>
                <a:spcPct val="90000"/>
              </a:lnSpc>
            </a:pPr>
            <a:endParaRPr lang="en-US" altLang="el-GR" dirty="0"/>
          </a:p>
          <a:p>
            <a:pPr>
              <a:lnSpc>
                <a:spcPct val="90000"/>
              </a:lnSpc>
            </a:pPr>
            <a:r>
              <a:rPr lang="en-US" altLang="el-GR" sz="2800" dirty="0"/>
              <a:t>It adds value to the collection of services, by orchestrating them according to the requirement of the problem</a:t>
            </a:r>
          </a:p>
          <a:p>
            <a:pPr lvl="1">
              <a:lnSpc>
                <a:spcPct val="90000"/>
              </a:lnSpc>
            </a:pPr>
            <a:endParaRPr lang="en-US" altLang="el-GR" dirty="0"/>
          </a:p>
          <a:p>
            <a:pPr>
              <a:lnSpc>
                <a:spcPct val="90000"/>
              </a:lnSpc>
            </a:pPr>
            <a:r>
              <a:rPr lang="en-US" altLang="el-GR" sz="2800" dirty="0"/>
              <a:t>Types of Composition</a:t>
            </a:r>
          </a:p>
          <a:p>
            <a:pPr lvl="1">
              <a:lnSpc>
                <a:spcPct val="90000"/>
              </a:lnSpc>
            </a:pPr>
            <a:r>
              <a:rPr lang="en-US" altLang="el-GR" sz="2400" b="1" dirty="0"/>
              <a:t>Static Composition </a:t>
            </a:r>
            <a:r>
              <a:rPr lang="en-US" altLang="el-GR" sz="2400" dirty="0"/>
              <a:t>- services to be composed are decided at design time</a:t>
            </a:r>
          </a:p>
          <a:p>
            <a:pPr lvl="1">
              <a:lnSpc>
                <a:spcPct val="90000"/>
              </a:lnSpc>
            </a:pPr>
            <a:r>
              <a:rPr lang="en-US" altLang="el-GR" sz="2400" b="1" dirty="0"/>
              <a:t>Dynamic Composition </a:t>
            </a:r>
            <a:r>
              <a:rPr lang="en-US" altLang="el-GR" sz="2400" dirty="0"/>
              <a:t>- services to be composed are decided at run-time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Composition (2/3)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48064" y="1772816"/>
            <a:ext cx="1600200" cy="9144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200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US" altLang="el-GR" sz="1200">
                <a:solidFill>
                  <a:schemeClr val="bg1"/>
                </a:solidFill>
              </a:rPr>
              <a:t>Web Service</a:t>
            </a:r>
          </a:p>
          <a:p>
            <a:pPr algn="ctr"/>
            <a:r>
              <a:rPr lang="en-US" altLang="el-GR" sz="120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81464" y="4058816"/>
            <a:ext cx="1143000" cy="509588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000"/>
              <a:t>Remote </a:t>
            </a:r>
          </a:p>
          <a:p>
            <a:pPr algn="ctr"/>
            <a:r>
              <a:rPr lang="en-US" altLang="el-GR" sz="1000"/>
              <a:t>Web service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81464" y="4897016"/>
            <a:ext cx="1143000" cy="481013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000"/>
              <a:t>Remote </a:t>
            </a:r>
          </a:p>
          <a:p>
            <a:pPr algn="ctr"/>
            <a:r>
              <a:rPr lang="en-US" altLang="el-GR" sz="1000"/>
              <a:t>Web service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81464" y="5582816"/>
            <a:ext cx="1143000" cy="481013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000"/>
              <a:t>Remote </a:t>
            </a:r>
          </a:p>
          <a:p>
            <a:pPr algn="ctr"/>
            <a:r>
              <a:rPr lang="en-US" altLang="el-GR" sz="1000"/>
              <a:t>Web service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510264" y="2153816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6748264" y="215381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824464" y="428741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824464" y="512561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824464" y="581141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185664" y="1468016"/>
            <a:ext cx="1966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600" dirty="0"/>
              <a:t>Service Requestor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61864" y="1772816"/>
            <a:ext cx="1600200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endParaRPr lang="el-GR" altLang="el-GR" b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61864" y="3373016"/>
            <a:ext cx="1600200" cy="2819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endParaRPr lang="el-GR" altLang="el-GR" b="0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261864" y="1772816"/>
            <a:ext cx="137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 b="0" dirty="0">
                <a:solidFill>
                  <a:srgbClr val="09090B"/>
                </a:solidFill>
              </a:rPr>
              <a:t>Individual Service</a:t>
            </a:r>
          </a:p>
          <a:p>
            <a:r>
              <a:rPr lang="en-US" altLang="el-GR" sz="1200" b="0" dirty="0">
                <a:solidFill>
                  <a:srgbClr val="09090B"/>
                </a:solidFill>
              </a:rPr>
              <a:t>Invocation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338064" y="3449216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 b="0"/>
              <a:t>Composite Service</a:t>
            </a:r>
          </a:p>
          <a:p>
            <a:r>
              <a:rPr lang="en-US" altLang="el-GR" sz="1200" b="0"/>
              <a:t>Execution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328664" y="2153816"/>
            <a:ext cx="2819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328664" y="3068216"/>
            <a:ext cx="3352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2404864" y="2534816"/>
            <a:ext cx="28194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328664" y="5125616"/>
            <a:ext cx="3352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2252464" y="4516016"/>
            <a:ext cx="34290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481064" y="5735216"/>
            <a:ext cx="3124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510264" y="4489029"/>
            <a:ext cx="856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 b="0" dirty="0" smtClean="0"/>
              <a:t>Published</a:t>
            </a:r>
            <a:endParaRPr lang="en-US" altLang="el-GR" sz="1200" b="0" dirty="0"/>
          </a:p>
          <a:p>
            <a:r>
              <a:rPr lang="en-US" altLang="el-GR" sz="1200" b="0" dirty="0"/>
              <a:t>Web </a:t>
            </a:r>
          </a:p>
          <a:p>
            <a:r>
              <a:rPr lang="en-US" altLang="el-GR" sz="1200" b="0" dirty="0"/>
              <a:t>Services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414264" y="2306216"/>
            <a:ext cx="914400" cy="3810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000" b="0" dirty="0">
                <a:solidFill>
                  <a:schemeClr val="bg1"/>
                </a:solidFill>
              </a:rPr>
              <a:t>Web Service</a:t>
            </a:r>
          </a:p>
          <a:p>
            <a:pPr algn="ctr"/>
            <a:r>
              <a:rPr lang="en-US" altLang="el-GR" sz="1000" b="0" dirty="0">
                <a:solidFill>
                  <a:schemeClr val="bg1"/>
                </a:solidFill>
              </a:rPr>
              <a:t>Lookup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1871464" y="26872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1414264" y="2915816"/>
            <a:ext cx="914400" cy="304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000" b="0">
                <a:solidFill>
                  <a:schemeClr val="bg1"/>
                </a:solidFill>
              </a:rPr>
              <a:t>Invoke WS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338064" y="3906416"/>
            <a:ext cx="12192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000" b="0" dirty="0">
                <a:solidFill>
                  <a:srgbClr val="002060"/>
                </a:solidFill>
              </a:rPr>
              <a:t>Compose </a:t>
            </a:r>
          </a:p>
          <a:p>
            <a:pPr algn="ctr"/>
            <a:r>
              <a:rPr lang="en-US" altLang="el-GR" sz="1000" b="0" dirty="0">
                <a:solidFill>
                  <a:srgbClr val="002060"/>
                </a:solidFill>
              </a:rPr>
              <a:t>Abstract Process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947664" y="42874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490464" y="4592216"/>
            <a:ext cx="9144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000" b="0" dirty="0">
                <a:solidFill>
                  <a:srgbClr val="002060"/>
                </a:solidFill>
              </a:rPr>
              <a:t>Web Service</a:t>
            </a:r>
          </a:p>
          <a:p>
            <a:pPr algn="ctr"/>
            <a:r>
              <a:rPr lang="en-US" altLang="el-GR" sz="1000" b="0" dirty="0">
                <a:solidFill>
                  <a:srgbClr val="002060"/>
                </a:solidFill>
              </a:rPr>
              <a:t>Lookup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1947664" y="49732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490464" y="5887616"/>
            <a:ext cx="914400" cy="304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000" b="0" dirty="0">
                <a:solidFill>
                  <a:srgbClr val="002060"/>
                </a:solidFill>
              </a:rPr>
              <a:t>Execute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 rot="20983284">
            <a:off x="3165277" y="2041104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400" b="0"/>
              <a:t>Search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 rot="788102">
            <a:off x="2785864" y="2915816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400" b="0"/>
              <a:t>Invoke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 rot="19360039">
            <a:off x="2785864" y="3906416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400" b="0"/>
              <a:t>Search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 rot="20417959">
            <a:off x="2938264" y="5049416"/>
            <a:ext cx="733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 b="0"/>
              <a:t>Execute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 rot="21030201">
            <a:off x="3776464" y="2001416"/>
            <a:ext cx="717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>
                <a:solidFill>
                  <a:srgbClr val="3366FF"/>
                </a:solidFill>
              </a:rPr>
              <a:t>(SOAP)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 rot="984282">
            <a:off x="3014464" y="2763416"/>
            <a:ext cx="615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 dirty="0">
                <a:solidFill>
                  <a:srgbClr val="3366FF"/>
                </a:solidFill>
              </a:rPr>
              <a:t>SOAP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 rot="19607264">
            <a:off x="2938264" y="4058816"/>
            <a:ext cx="717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>
                <a:solidFill>
                  <a:srgbClr val="3366FF"/>
                </a:solidFill>
              </a:rPr>
              <a:t>(SOAP)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 rot="20482390">
            <a:off x="3624064" y="4820816"/>
            <a:ext cx="717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>
                <a:solidFill>
                  <a:srgbClr val="3366FF"/>
                </a:solidFill>
              </a:rPr>
              <a:t>(SOAP)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570589" y="4092154"/>
            <a:ext cx="735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>
                <a:solidFill>
                  <a:srgbClr val="3366FF"/>
                </a:solidFill>
              </a:rPr>
              <a:t>(WSDL)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436989" y="2720554"/>
            <a:ext cx="657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>
                <a:solidFill>
                  <a:srgbClr val="3366FF"/>
                </a:solidFill>
              </a:rPr>
              <a:t>(UDDI)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252464" y="3677816"/>
            <a:ext cx="6175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200">
                <a:solidFill>
                  <a:srgbClr val="3366FF"/>
                </a:solidFill>
              </a:rPr>
              <a:t>WSFL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5665589" y="3688929"/>
            <a:ext cx="1684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400"/>
              <a:t>Service Providers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5148064" y="1468016"/>
            <a:ext cx="1438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l-GR" sz="1400"/>
              <a:t>Service Broker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1338064" y="5201816"/>
            <a:ext cx="12192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000" b="0" dirty="0">
                <a:solidFill>
                  <a:srgbClr val="002060"/>
                </a:solidFill>
              </a:rPr>
              <a:t>Compose </a:t>
            </a:r>
          </a:p>
          <a:p>
            <a:pPr algn="ctr"/>
            <a:r>
              <a:rPr lang="en-US" altLang="el-GR" sz="1000" b="0" dirty="0">
                <a:solidFill>
                  <a:srgbClr val="002060"/>
                </a:solidFill>
              </a:rPr>
              <a:t>Concrete Process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1947664" y="55828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16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Composition (3/3)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l-GR" sz="2400" dirty="0"/>
              <a:t>Representation of a Abstract Web Process</a:t>
            </a:r>
            <a:endParaRPr lang="en-US" altLang="el-GR" sz="2800" dirty="0"/>
          </a:p>
          <a:p>
            <a:pPr lvl="1">
              <a:lnSpc>
                <a:spcPct val="80000"/>
              </a:lnSpc>
            </a:pPr>
            <a:r>
              <a:rPr lang="en-US" altLang="el-GR" sz="2000" dirty="0"/>
              <a:t>Representing/specifying the abstract process in a proper form</a:t>
            </a:r>
          </a:p>
          <a:p>
            <a:pPr lvl="2">
              <a:lnSpc>
                <a:spcPct val="80000"/>
              </a:lnSpc>
            </a:pPr>
            <a:endParaRPr lang="en-US" altLang="el-GR" sz="2000" dirty="0"/>
          </a:p>
          <a:p>
            <a:pPr>
              <a:lnSpc>
                <a:spcPct val="80000"/>
              </a:lnSpc>
            </a:pPr>
            <a:r>
              <a:rPr lang="en-US" altLang="el-GR" sz="2400" dirty="0"/>
              <a:t>Discovery and Interoperability of Services</a:t>
            </a:r>
          </a:p>
          <a:p>
            <a:pPr lvl="1">
              <a:lnSpc>
                <a:spcPct val="80000"/>
              </a:lnSpc>
            </a:pPr>
            <a:r>
              <a:rPr lang="en-US" altLang="el-GR" sz="2000" dirty="0"/>
              <a:t>Need to manually or automatically search for appropriate services</a:t>
            </a:r>
          </a:p>
          <a:p>
            <a:pPr lvl="1">
              <a:lnSpc>
                <a:spcPct val="80000"/>
              </a:lnSpc>
            </a:pPr>
            <a:r>
              <a:rPr lang="en-US" altLang="el-GR" sz="2000" dirty="0"/>
              <a:t>The discovered services should interoperate</a:t>
            </a:r>
          </a:p>
          <a:p>
            <a:pPr lvl="1">
              <a:lnSpc>
                <a:spcPct val="80000"/>
              </a:lnSpc>
            </a:pPr>
            <a:endParaRPr lang="en-US" altLang="el-GR" sz="2000" dirty="0"/>
          </a:p>
          <a:p>
            <a:pPr>
              <a:lnSpc>
                <a:spcPct val="80000"/>
              </a:lnSpc>
            </a:pPr>
            <a:r>
              <a:rPr lang="en-US" altLang="el-GR" sz="2400" dirty="0"/>
              <a:t>Process Execution</a:t>
            </a:r>
          </a:p>
          <a:p>
            <a:pPr lvl="1">
              <a:lnSpc>
                <a:spcPct val="80000"/>
              </a:lnSpc>
            </a:pPr>
            <a:r>
              <a:rPr lang="en-US" altLang="el-GR" sz="2000" dirty="0"/>
              <a:t>Adopting a suitable technique for executing the composed concrete process</a:t>
            </a:r>
            <a:r>
              <a:rPr lang="en-US" altLang="el-GR" sz="1800" dirty="0"/>
              <a:t> </a:t>
            </a:r>
          </a:p>
          <a:p>
            <a:pPr lvl="1">
              <a:lnSpc>
                <a:spcPct val="80000"/>
              </a:lnSpc>
            </a:pPr>
            <a:endParaRPr lang="en-US" altLang="el-GR" sz="1800" dirty="0"/>
          </a:p>
          <a:p>
            <a:pPr>
              <a:lnSpc>
                <a:spcPct val="80000"/>
              </a:lnSpc>
            </a:pPr>
            <a:r>
              <a:rPr lang="en-US" altLang="el-GR" sz="2400" dirty="0"/>
              <a:t>Process Monitoring</a:t>
            </a:r>
          </a:p>
          <a:p>
            <a:pPr lvl="1">
              <a:lnSpc>
                <a:spcPct val="80000"/>
              </a:lnSpc>
            </a:pPr>
            <a:r>
              <a:rPr lang="en-US" altLang="el-GR" sz="2000" dirty="0"/>
              <a:t>Using a monitoring technique for run time analysis of the Web process execution</a:t>
            </a:r>
          </a:p>
          <a:p>
            <a:pPr lvl="2">
              <a:lnSpc>
                <a:spcPct val="80000"/>
              </a:lnSpc>
            </a:pPr>
            <a:endParaRPr lang="en-US" altLang="el-GR" sz="2000" dirty="0"/>
          </a:p>
          <a:p>
            <a:pPr>
              <a:lnSpc>
                <a:spcPct val="80000"/>
              </a:lnSpc>
            </a:pPr>
            <a:r>
              <a:rPr lang="en-US" altLang="el-GR" sz="2400" dirty="0"/>
              <a:t>Efficiency of a Composed Web Process</a:t>
            </a:r>
          </a:p>
          <a:p>
            <a:pPr lvl="1">
              <a:lnSpc>
                <a:spcPct val="80000"/>
              </a:lnSpc>
            </a:pPr>
            <a:r>
              <a:rPr lang="en-US" altLang="el-GR" sz="2000" dirty="0"/>
              <a:t>Need to compose processes which are efficient in terms of performance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85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SCET (Service Composition and Execution Tool)</a:t>
            </a:r>
            <a:endParaRPr lang="en-US" sz="36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l-GR" sz="2400" dirty="0" smtClean="0"/>
              <a:t>SCET allows </a:t>
            </a:r>
            <a:endParaRPr lang="en-US" altLang="el-GR" sz="2400" dirty="0"/>
          </a:p>
          <a:p>
            <a:pPr lvl="1"/>
            <a:r>
              <a:rPr lang="en-US" altLang="el-GR" sz="2000" dirty="0" smtClean="0"/>
              <a:t>to </a:t>
            </a:r>
            <a:r>
              <a:rPr lang="en-US" altLang="el-GR" sz="2000" dirty="0"/>
              <a:t>compose services statically by modeling the process as a </a:t>
            </a:r>
            <a:r>
              <a:rPr lang="en-US" altLang="el-GR" sz="2000" b="1" dirty="0"/>
              <a:t>digraph</a:t>
            </a:r>
            <a:r>
              <a:rPr lang="en-US" altLang="el-GR" sz="2000" dirty="0"/>
              <a:t> in a</a:t>
            </a:r>
            <a:r>
              <a:rPr lang="en-US" altLang="el-GR" sz="2000" dirty="0">
                <a:solidFill>
                  <a:srgbClr val="3366FF"/>
                </a:solidFill>
              </a:rPr>
              <a:t> </a:t>
            </a:r>
            <a:r>
              <a:rPr lang="en-US" altLang="el-GR" sz="2000" b="1" dirty="0"/>
              <a:t>graphical designer </a:t>
            </a:r>
          </a:p>
          <a:p>
            <a:pPr lvl="1"/>
            <a:r>
              <a:rPr lang="en-US" altLang="el-GR" sz="2000" dirty="0"/>
              <a:t>stores the process description as </a:t>
            </a:r>
            <a:r>
              <a:rPr lang="en-US" altLang="el-GR" sz="2000" b="1" dirty="0"/>
              <a:t>WSFL</a:t>
            </a:r>
            <a:r>
              <a:rPr lang="en-US" altLang="el-GR" sz="2000" dirty="0"/>
              <a:t> based specification</a:t>
            </a:r>
          </a:p>
          <a:p>
            <a:pPr lvl="1"/>
            <a:r>
              <a:rPr lang="en-US" altLang="el-GR" sz="2000" dirty="0"/>
              <a:t>allows </a:t>
            </a:r>
            <a:r>
              <a:rPr lang="en-US" altLang="el-GR" sz="2000" b="1" dirty="0"/>
              <a:t>execution of the composed process</a:t>
            </a:r>
            <a:r>
              <a:rPr lang="en-US" altLang="el-GR" sz="2000" dirty="0">
                <a:solidFill>
                  <a:srgbClr val="3366FF"/>
                </a:solidFill>
              </a:rPr>
              <a:t> </a:t>
            </a:r>
            <a:r>
              <a:rPr lang="en-US" altLang="el-GR" sz="2000" dirty="0"/>
              <a:t>using Perl</a:t>
            </a:r>
          </a:p>
          <a:p>
            <a:pPr lvl="1"/>
            <a:r>
              <a:rPr lang="en-US" altLang="el-GR" sz="2000" dirty="0"/>
              <a:t>supports a simple </a:t>
            </a:r>
            <a:r>
              <a:rPr lang="en-US" altLang="el-GR" sz="2000" b="1" dirty="0"/>
              <a:t>execution monitoring </a:t>
            </a:r>
            <a:r>
              <a:rPr lang="en-US" altLang="el-GR" sz="2000" dirty="0"/>
              <a:t>feature</a:t>
            </a:r>
          </a:p>
          <a:p>
            <a:pPr lvl="1"/>
            <a:r>
              <a:rPr lang="en-US" altLang="el-GR" sz="2000" dirty="0"/>
              <a:t>supports performance estimation using</a:t>
            </a:r>
            <a:r>
              <a:rPr lang="en-US" altLang="el-GR" sz="2000" dirty="0">
                <a:solidFill>
                  <a:srgbClr val="3366FF"/>
                </a:solidFill>
              </a:rPr>
              <a:t> </a:t>
            </a:r>
            <a:r>
              <a:rPr lang="en-US" altLang="el-GR" sz="2000" b="1" dirty="0"/>
              <a:t>JSIM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58819"/>
            <a:ext cx="4743726" cy="31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 Services (1/2)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755576" y="1052735"/>
            <a:ext cx="8229600" cy="507342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Web </a:t>
            </a:r>
            <a:r>
              <a:rPr lang="en-US" dirty="0" smtClean="0"/>
              <a:t>services, are the server end of a client–server system via the World Wide Web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1026" name="Picture 2" descr="C:\Github\cs565\presentation\images\f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84" y="3589449"/>
            <a:ext cx="1134429" cy="113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ithub\cs565\presentation\images\maps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88" y="3377026"/>
            <a:ext cx="1373592" cy="137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Github\cs565\presentation\images\amazo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24" y="3499084"/>
            <a:ext cx="1618655" cy="13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ithub\cs565\presentation\images\twitter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95" y="3651633"/>
            <a:ext cx="1249748" cy="101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Representation (1/2)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l-GR" sz="2400" dirty="0"/>
              <a:t>Similar to Workflow representations, a Web Process in SCET </a:t>
            </a:r>
            <a:r>
              <a:rPr lang="en-US" altLang="el-GR" sz="2400" dirty="0" smtClean="0"/>
              <a:t>is </a:t>
            </a:r>
            <a:r>
              <a:rPr lang="en-US" altLang="el-GR" sz="2400" dirty="0"/>
              <a:t>represented as a digraph consisting of</a:t>
            </a:r>
          </a:p>
          <a:p>
            <a:pPr>
              <a:lnSpc>
                <a:spcPct val="90000"/>
              </a:lnSpc>
            </a:pPr>
            <a:endParaRPr lang="en-US" altLang="el-GR" sz="20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l-GR" sz="2400" dirty="0"/>
              <a:t>Activities</a:t>
            </a:r>
          </a:p>
          <a:p>
            <a:pPr lvl="2">
              <a:buFont typeface="Calibri" panose="020F0502020204030204" pitchFamily="34" charset="0"/>
              <a:buChar char="­"/>
            </a:pPr>
            <a:r>
              <a:rPr lang="en-US" altLang="el-GR" sz="2000" dirty="0"/>
              <a:t>Represent tasks involved in the process</a:t>
            </a:r>
          </a:p>
          <a:p>
            <a:pPr lvl="2">
              <a:buFont typeface="Calibri" panose="020F0502020204030204" pitchFamily="34" charset="0"/>
              <a:buChar char="­"/>
            </a:pPr>
            <a:r>
              <a:rPr lang="en-US" altLang="el-GR" sz="2000" dirty="0"/>
              <a:t>Each activity stores information about the Web service  implementing the task (WSDL File Location, Operation, Input Message, Output Message etc.,)</a:t>
            </a:r>
          </a:p>
          <a:p>
            <a:pPr lvl="2">
              <a:lnSpc>
                <a:spcPct val="90000"/>
              </a:lnSpc>
            </a:pPr>
            <a:endParaRPr lang="en-US" altLang="el-GR" sz="20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l-GR" sz="2400" dirty="0"/>
              <a:t>Control Links</a:t>
            </a:r>
          </a:p>
          <a:p>
            <a:pPr lvl="2">
              <a:buFont typeface="Calibri" panose="020F0502020204030204" pitchFamily="34" charset="0"/>
              <a:buChar char="­"/>
            </a:pPr>
            <a:r>
              <a:rPr lang="en-US" altLang="el-GR" sz="2000" dirty="0"/>
              <a:t>Specify the control flow (sequencing conditions) within the process</a:t>
            </a:r>
          </a:p>
          <a:p>
            <a:pPr lvl="2">
              <a:buFont typeface="Calibri" panose="020F0502020204030204" pitchFamily="34" charset="0"/>
              <a:buChar char="­"/>
            </a:pPr>
            <a:r>
              <a:rPr lang="en-US" altLang="el-GR" sz="2000" dirty="0"/>
              <a:t>Currently, SCET supports XOR </a:t>
            </a:r>
            <a:r>
              <a:rPr lang="en-US" altLang="el-GR" sz="2000" dirty="0" smtClean="0"/>
              <a:t>splits </a:t>
            </a:r>
            <a:r>
              <a:rPr lang="en-US" altLang="el-GR" sz="2000" dirty="0"/>
              <a:t>in the process specification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l-GR" sz="1300" dirty="0"/>
          </a:p>
          <a:p>
            <a:pPr lvl="2">
              <a:lnSpc>
                <a:spcPct val="90000"/>
              </a:lnSpc>
            </a:pPr>
            <a:endParaRPr lang="en-US" altLang="el-GR" sz="1800" dirty="0"/>
          </a:p>
          <a:p>
            <a:pPr lvl="2">
              <a:lnSpc>
                <a:spcPct val="90000"/>
              </a:lnSpc>
            </a:pPr>
            <a:endParaRPr lang="en-US" altLang="el-GR" sz="18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059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Representation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l-GR" sz="2400" dirty="0"/>
              <a:t>Data Links</a:t>
            </a:r>
          </a:p>
          <a:p>
            <a:pPr lvl="2"/>
            <a:r>
              <a:rPr lang="en-US" altLang="el-GR" sz="2000" dirty="0"/>
              <a:t>Specify the flow of information between </a:t>
            </a:r>
            <a:r>
              <a:rPr lang="en-US" altLang="el-GR" sz="2000" dirty="0" smtClean="0"/>
              <a:t>activities</a:t>
            </a:r>
          </a:p>
          <a:p>
            <a:pPr lvl="2"/>
            <a:endParaRPr lang="en-US" altLang="el-GR" sz="2000" dirty="0" smtClean="0"/>
          </a:p>
          <a:p>
            <a:pPr lvl="2"/>
            <a:endParaRPr lang="en-US" altLang="el-GR" sz="2000" dirty="0" smtClean="0"/>
          </a:p>
          <a:p>
            <a:pPr lvl="2"/>
            <a:endParaRPr lang="en-US" altLang="el-GR" sz="2000" dirty="0"/>
          </a:p>
          <a:p>
            <a:pPr lvl="2"/>
            <a:r>
              <a:rPr lang="en-US" altLang="el-GR" sz="2000" dirty="0"/>
              <a:t>Data Routing (SCET)</a:t>
            </a:r>
          </a:p>
          <a:p>
            <a:pPr lvl="3"/>
            <a:r>
              <a:rPr lang="en-US" altLang="el-GR" sz="1800" dirty="0"/>
              <a:t>Routes the output data of a Web service to the input of another Web service without modifying the </a:t>
            </a:r>
            <a:r>
              <a:rPr lang="en-US" altLang="el-GR" sz="1800" dirty="0" smtClean="0"/>
              <a:t>data</a:t>
            </a:r>
          </a:p>
          <a:p>
            <a:pPr lvl="3"/>
            <a:endParaRPr lang="en-US" altLang="el-GR" sz="1800" dirty="0"/>
          </a:p>
          <a:p>
            <a:pPr lvl="2"/>
            <a:r>
              <a:rPr lang="en-US" altLang="el-GR" sz="2000" dirty="0" smtClean="0"/>
              <a:t>Data </a:t>
            </a:r>
            <a:r>
              <a:rPr lang="en-US" altLang="el-GR" sz="2000" dirty="0"/>
              <a:t>Mapping (Future Work)</a:t>
            </a:r>
          </a:p>
          <a:p>
            <a:pPr lvl="3"/>
            <a:r>
              <a:rPr lang="en-US" altLang="el-GR" sz="1800" dirty="0"/>
              <a:t>Maps the output of the first Web service to a subsequent Web service by applying a transformation function (</a:t>
            </a:r>
            <a:r>
              <a:rPr lang="en-US" altLang="el-GR" sz="1800" i="1" dirty="0"/>
              <a:t>e.g.</a:t>
            </a:r>
            <a:r>
              <a:rPr lang="en-US" altLang="el-GR" sz="1800" dirty="0"/>
              <a:t> indexing in an array, extracting a particular field, etc.)</a:t>
            </a:r>
            <a:r>
              <a:rPr lang="en-US" altLang="el-GR" sz="1600" dirty="0"/>
              <a:t>	</a:t>
            </a:r>
          </a:p>
          <a:p>
            <a:pPr lvl="3"/>
            <a:endParaRPr lang="en-US" altLang="el-GR" sz="1700" dirty="0"/>
          </a:p>
          <a:p>
            <a:endParaRPr lang="en-US" altLang="el-GR" dirty="0"/>
          </a:p>
          <a:p>
            <a:endParaRPr lang="el-GR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55776" y="2060848"/>
            <a:ext cx="12192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dirty="0"/>
              <a:t>WS1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298976" y="2060848"/>
            <a:ext cx="1219200" cy="533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dirty="0"/>
              <a:t>WS2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V="1">
            <a:off x="3927376" y="236564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4155976" y="2518048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l-GR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2176" y="2594248"/>
            <a:ext cx="685800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l-GR" sz="100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071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of Services (1/2)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l-GR" sz="2000" dirty="0"/>
              <a:t>The Web service which is to implement an activity needs to </a:t>
            </a:r>
            <a:r>
              <a:rPr lang="en-US" altLang="el-GR" sz="2000" dirty="0" smtClean="0"/>
              <a:t>be </a:t>
            </a:r>
            <a:r>
              <a:rPr lang="en-US" altLang="el-GR" sz="2000" dirty="0"/>
              <a:t>discovered</a:t>
            </a:r>
          </a:p>
          <a:p>
            <a:pPr>
              <a:lnSpc>
                <a:spcPct val="90000"/>
              </a:lnSpc>
            </a:pPr>
            <a:endParaRPr lang="en-US" altLang="el-GR" sz="2000" dirty="0"/>
          </a:p>
          <a:p>
            <a:pPr>
              <a:lnSpc>
                <a:spcPct val="90000"/>
              </a:lnSpc>
            </a:pPr>
            <a:r>
              <a:rPr lang="en-US" altLang="el-GR" sz="2000" dirty="0"/>
              <a:t>Static Discovery of Web Services (SCET)</a:t>
            </a:r>
          </a:p>
          <a:p>
            <a:pPr lvl="1">
              <a:lnSpc>
                <a:spcPct val="90000"/>
              </a:lnSpc>
            </a:pPr>
            <a:r>
              <a:rPr lang="en-US" altLang="el-GR" sz="1800" dirty="0"/>
              <a:t>Composer manually discovers the services from service repositories </a:t>
            </a:r>
            <a:r>
              <a:rPr lang="en-US" altLang="el-GR" sz="1800" dirty="0" smtClean="0"/>
              <a:t> </a:t>
            </a:r>
            <a:br>
              <a:rPr lang="en-US" altLang="el-GR" sz="1800" dirty="0" smtClean="0"/>
            </a:br>
            <a:r>
              <a:rPr lang="en-US" altLang="el-GR" sz="1800" dirty="0" smtClean="0"/>
              <a:t>(</a:t>
            </a:r>
            <a:r>
              <a:rPr lang="en-US" altLang="el-GR" sz="1800" i="1" dirty="0"/>
              <a:t>e.g.</a:t>
            </a:r>
            <a:r>
              <a:rPr lang="en-US" altLang="el-GR" sz="1800" dirty="0"/>
              <a:t>, UDDI registry, </a:t>
            </a:r>
            <a:r>
              <a:rPr lang="en-US" altLang="el-GR" sz="1800" dirty="0" err="1"/>
              <a:t>ebXML</a:t>
            </a:r>
            <a:r>
              <a:rPr lang="en-US" altLang="el-GR" sz="1800" dirty="0"/>
              <a:t> registry, Web </a:t>
            </a:r>
            <a:r>
              <a:rPr lang="en-US" altLang="el-GR" sz="1800" dirty="0" smtClean="0"/>
              <a:t>sites)</a:t>
            </a:r>
            <a:endParaRPr lang="en-US" altLang="el-GR" sz="1800" dirty="0"/>
          </a:p>
          <a:p>
            <a:pPr lvl="2">
              <a:lnSpc>
                <a:spcPct val="90000"/>
              </a:lnSpc>
            </a:pPr>
            <a:endParaRPr lang="en-US" altLang="el-GR" sz="1800" dirty="0"/>
          </a:p>
          <a:p>
            <a:pPr lvl="1">
              <a:lnSpc>
                <a:spcPct val="90000"/>
              </a:lnSpc>
            </a:pPr>
            <a:r>
              <a:rPr lang="en-US" altLang="el-GR" sz="1800" dirty="0"/>
              <a:t>Interoperability between services </a:t>
            </a:r>
          </a:p>
          <a:p>
            <a:pPr lvl="2">
              <a:lnSpc>
                <a:spcPct val="90000"/>
              </a:lnSpc>
            </a:pPr>
            <a:r>
              <a:rPr lang="en-US" altLang="el-GR" sz="1800" dirty="0"/>
              <a:t>Data Routing</a:t>
            </a:r>
          </a:p>
          <a:p>
            <a:pPr lvl="3">
              <a:lnSpc>
                <a:spcPct val="90000"/>
              </a:lnSpc>
            </a:pPr>
            <a:r>
              <a:rPr lang="en-US" altLang="el-GR" sz="1800" dirty="0"/>
              <a:t>The user specifies which Web service’s output needs to be routed </a:t>
            </a:r>
            <a:r>
              <a:rPr lang="en-US" altLang="el-GR" sz="1800" dirty="0" smtClean="0"/>
              <a:t>to which </a:t>
            </a:r>
            <a:r>
              <a:rPr lang="en-US" altLang="el-GR" sz="1800" dirty="0"/>
              <a:t>Web service’s input (as done in SCET using data links)</a:t>
            </a:r>
          </a:p>
          <a:p>
            <a:pPr lvl="3">
              <a:lnSpc>
                <a:spcPct val="90000"/>
              </a:lnSpc>
            </a:pPr>
            <a:endParaRPr lang="en-US" altLang="el-GR" sz="1800" dirty="0"/>
          </a:p>
          <a:p>
            <a:pPr lvl="2">
              <a:lnSpc>
                <a:spcPct val="90000"/>
              </a:lnSpc>
            </a:pPr>
            <a:r>
              <a:rPr lang="en-US" altLang="el-GR" sz="1800" dirty="0"/>
              <a:t>Data Mapping</a:t>
            </a:r>
          </a:p>
          <a:p>
            <a:pPr lvl="3">
              <a:lnSpc>
                <a:spcPct val="90000"/>
              </a:lnSpc>
            </a:pPr>
            <a:r>
              <a:rPr lang="en-US" altLang="el-GR" sz="1800" dirty="0"/>
              <a:t>The user can provide adapters which transforms the output </a:t>
            </a:r>
            <a:r>
              <a:rPr lang="en-US" altLang="el-GR" sz="1800" dirty="0" smtClean="0"/>
              <a:t>of </a:t>
            </a:r>
            <a:r>
              <a:rPr lang="en-US" altLang="el-GR" sz="1800" dirty="0"/>
              <a:t>a Web service into a form that can be consumed by the </a:t>
            </a:r>
            <a:r>
              <a:rPr lang="en-US" altLang="el-GR" sz="1800" dirty="0" smtClean="0"/>
              <a:t>input </a:t>
            </a:r>
            <a:r>
              <a:rPr lang="en-US" altLang="el-GR" sz="1800" dirty="0"/>
              <a:t>of another Web service </a:t>
            </a:r>
          </a:p>
          <a:p>
            <a:pPr lvl="3">
              <a:lnSpc>
                <a:spcPct val="90000"/>
              </a:lnSpc>
            </a:pPr>
            <a:r>
              <a:rPr lang="en-US" altLang="el-GR" sz="1800" dirty="0"/>
              <a:t>SCET can be enhanced to provide this adapter feature for </a:t>
            </a:r>
            <a:r>
              <a:rPr lang="en-US" altLang="el-GR" sz="1800" dirty="0" smtClean="0"/>
              <a:t>performing </a:t>
            </a:r>
            <a:r>
              <a:rPr lang="en-US" altLang="el-GR" sz="1800" dirty="0"/>
              <a:t>data mapping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609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of Services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l-GR" sz="2000" dirty="0"/>
              <a:t>Dynamic Discovery of Web Services (Future Work)</a:t>
            </a:r>
          </a:p>
          <a:p>
            <a:pPr>
              <a:lnSpc>
                <a:spcPct val="80000"/>
              </a:lnSpc>
            </a:pPr>
            <a:endParaRPr lang="en-US" altLang="el-GR" sz="2000" dirty="0"/>
          </a:p>
          <a:p>
            <a:pPr lvl="1">
              <a:lnSpc>
                <a:spcPct val="80000"/>
              </a:lnSpc>
            </a:pPr>
            <a:r>
              <a:rPr lang="en-US" altLang="el-GR" sz="1800" dirty="0"/>
              <a:t>Automated service discovery from Web service registries</a:t>
            </a:r>
          </a:p>
          <a:p>
            <a:pPr lvl="2">
              <a:lnSpc>
                <a:spcPct val="80000"/>
              </a:lnSpc>
            </a:pPr>
            <a:endParaRPr lang="en-US" altLang="el-GR" sz="1800" dirty="0"/>
          </a:p>
          <a:p>
            <a:pPr lvl="1">
              <a:lnSpc>
                <a:spcPct val="80000"/>
              </a:lnSpc>
            </a:pPr>
            <a:r>
              <a:rPr lang="en-US" altLang="el-GR" sz="1800" dirty="0"/>
              <a:t>Registries need to provide semantic information about services</a:t>
            </a:r>
          </a:p>
          <a:p>
            <a:pPr lvl="1">
              <a:lnSpc>
                <a:spcPct val="80000"/>
              </a:lnSpc>
            </a:pPr>
            <a:endParaRPr lang="en-US" altLang="el-GR" sz="1800" dirty="0"/>
          </a:p>
          <a:p>
            <a:pPr lvl="1">
              <a:lnSpc>
                <a:spcPct val="80000"/>
              </a:lnSpc>
            </a:pPr>
            <a:r>
              <a:rPr lang="en-US" altLang="el-GR" sz="1800" dirty="0"/>
              <a:t>Support for dynamic negotiation of costs, service level agreements and contracts etc</a:t>
            </a:r>
            <a:r>
              <a:rPr lang="en-US" altLang="el-GR" sz="1800" dirty="0" smtClean="0"/>
              <a:t>.</a:t>
            </a:r>
            <a:endParaRPr lang="en-US" altLang="el-GR" sz="1800" dirty="0"/>
          </a:p>
          <a:p>
            <a:pPr lvl="1">
              <a:lnSpc>
                <a:spcPct val="80000"/>
              </a:lnSpc>
            </a:pPr>
            <a:endParaRPr lang="en-US" altLang="el-GR" sz="1800" dirty="0"/>
          </a:p>
          <a:p>
            <a:pPr lvl="1">
              <a:lnSpc>
                <a:spcPct val="80000"/>
              </a:lnSpc>
            </a:pPr>
            <a:r>
              <a:rPr lang="en-US" altLang="el-GR" sz="1800" dirty="0"/>
              <a:t>Interoperability between services</a:t>
            </a:r>
          </a:p>
          <a:p>
            <a:pPr lvl="1">
              <a:lnSpc>
                <a:spcPct val="80000"/>
              </a:lnSpc>
            </a:pPr>
            <a:endParaRPr lang="en-US" altLang="el-GR" sz="1800" dirty="0"/>
          </a:p>
          <a:p>
            <a:pPr lvl="2">
              <a:lnSpc>
                <a:spcPct val="80000"/>
              </a:lnSpc>
            </a:pPr>
            <a:r>
              <a:rPr lang="en-US" altLang="el-GR" sz="1800" dirty="0"/>
              <a:t>Data Routing &amp; Data Mapping</a:t>
            </a:r>
          </a:p>
          <a:p>
            <a:pPr lvl="3">
              <a:lnSpc>
                <a:spcPct val="80000"/>
              </a:lnSpc>
            </a:pPr>
            <a:r>
              <a:rPr lang="en-US" altLang="el-GR" sz="1800" dirty="0"/>
              <a:t>Requires understanding the semantics of the service’s inputs and outputs in order to automate the interoperability of discovered services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l-GR" dirty="0"/>
              <a:t>	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412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Composition Designer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99" y="1700808"/>
            <a:ext cx="6754801" cy="43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of Services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l-GR" sz="2000" dirty="0"/>
              <a:t>Dynamic Discovery of Web Services (Future Work)</a:t>
            </a:r>
          </a:p>
          <a:p>
            <a:pPr>
              <a:lnSpc>
                <a:spcPct val="80000"/>
              </a:lnSpc>
            </a:pPr>
            <a:endParaRPr lang="en-US" altLang="el-GR" sz="2000" dirty="0"/>
          </a:p>
          <a:p>
            <a:pPr lvl="1">
              <a:lnSpc>
                <a:spcPct val="80000"/>
              </a:lnSpc>
            </a:pPr>
            <a:r>
              <a:rPr lang="en-US" altLang="el-GR" sz="1800" dirty="0"/>
              <a:t>Automated service discovery from Web service registries</a:t>
            </a:r>
          </a:p>
          <a:p>
            <a:pPr lvl="2">
              <a:lnSpc>
                <a:spcPct val="80000"/>
              </a:lnSpc>
            </a:pPr>
            <a:endParaRPr lang="en-US" altLang="el-GR" sz="1800" dirty="0"/>
          </a:p>
          <a:p>
            <a:pPr lvl="1">
              <a:lnSpc>
                <a:spcPct val="80000"/>
              </a:lnSpc>
            </a:pPr>
            <a:r>
              <a:rPr lang="en-US" altLang="el-GR" sz="1800" dirty="0"/>
              <a:t>Registries need to provide semantic information about services</a:t>
            </a:r>
          </a:p>
          <a:p>
            <a:pPr lvl="1">
              <a:lnSpc>
                <a:spcPct val="80000"/>
              </a:lnSpc>
            </a:pPr>
            <a:endParaRPr lang="en-US" altLang="el-GR" sz="1800" dirty="0"/>
          </a:p>
          <a:p>
            <a:pPr lvl="1">
              <a:lnSpc>
                <a:spcPct val="80000"/>
              </a:lnSpc>
            </a:pPr>
            <a:r>
              <a:rPr lang="en-US" altLang="el-GR" sz="1800" dirty="0"/>
              <a:t>Support for dynamic negotiation of costs, service level agreements and contracts etc</a:t>
            </a:r>
            <a:r>
              <a:rPr lang="en-US" altLang="el-GR" sz="1800" dirty="0" smtClean="0"/>
              <a:t>.</a:t>
            </a:r>
            <a:endParaRPr lang="en-US" altLang="el-GR" sz="1800" dirty="0"/>
          </a:p>
          <a:p>
            <a:pPr lvl="1">
              <a:lnSpc>
                <a:spcPct val="80000"/>
              </a:lnSpc>
            </a:pPr>
            <a:endParaRPr lang="en-US" altLang="el-GR" sz="1800" dirty="0"/>
          </a:p>
          <a:p>
            <a:pPr lvl="1">
              <a:lnSpc>
                <a:spcPct val="80000"/>
              </a:lnSpc>
            </a:pPr>
            <a:r>
              <a:rPr lang="en-US" altLang="el-GR" sz="1800" dirty="0"/>
              <a:t>Interoperability between services</a:t>
            </a:r>
          </a:p>
          <a:p>
            <a:pPr lvl="1">
              <a:lnSpc>
                <a:spcPct val="80000"/>
              </a:lnSpc>
            </a:pPr>
            <a:endParaRPr lang="en-US" altLang="el-GR" sz="1800" dirty="0"/>
          </a:p>
          <a:p>
            <a:pPr lvl="2">
              <a:lnSpc>
                <a:spcPct val="80000"/>
              </a:lnSpc>
            </a:pPr>
            <a:r>
              <a:rPr lang="en-US" altLang="el-GR" sz="1800" dirty="0"/>
              <a:t>Data Routing &amp; Data Mapping</a:t>
            </a:r>
          </a:p>
          <a:p>
            <a:pPr lvl="3">
              <a:lnSpc>
                <a:spcPct val="80000"/>
              </a:lnSpc>
            </a:pPr>
            <a:r>
              <a:rPr lang="en-US" altLang="el-GR" sz="1800" dirty="0"/>
              <a:t>Requires understanding the semantics of the service’s inputs and outputs in order to automate the interoperability of discovered services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l-GR" dirty="0"/>
              <a:t>	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33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 Flow Language (WSFL – 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l-GR" sz="2000" dirty="0"/>
              <a:t>SCET uses WSFL for specifying processes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l-GR" sz="2000" dirty="0"/>
              <a:t>WSFL is IBM’s XML language for describing Web Services Composition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l-GR" sz="2000" dirty="0" smtClean="0"/>
              <a:t>Extended </a:t>
            </a:r>
            <a:r>
              <a:rPr lang="en-US" altLang="el-GR" sz="2000" dirty="0"/>
              <a:t>WSFL to include </a:t>
            </a:r>
            <a:r>
              <a:rPr lang="en-US" altLang="el-GR" sz="2000" dirty="0" smtClean="0"/>
              <a:t>Quality of Service </a:t>
            </a:r>
            <a:r>
              <a:rPr lang="en-US" altLang="el-GR" sz="2000" dirty="0"/>
              <a:t>specification such as time, cost and reliability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l-GR" sz="2000" dirty="0" smtClean="0"/>
              <a:t>Constructs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l-GR" sz="1800" b="1" dirty="0" smtClean="0"/>
              <a:t>Activity Elements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l-GR" sz="22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l-GR" sz="2200" dirty="0"/>
          </a:p>
          <a:p>
            <a:pPr lvl="1">
              <a:lnSpc>
                <a:spcPct val="90000"/>
              </a:lnSpc>
            </a:pPr>
            <a:endParaRPr lang="en-US" altLang="el-GR" sz="2200" dirty="0"/>
          </a:p>
          <a:p>
            <a:pPr lvl="1">
              <a:lnSpc>
                <a:spcPct val="90000"/>
              </a:lnSpc>
            </a:pPr>
            <a:endParaRPr lang="en-US" altLang="el-GR" sz="2200" dirty="0" smtClean="0"/>
          </a:p>
          <a:p>
            <a:pPr lvl="1">
              <a:lnSpc>
                <a:spcPct val="90000"/>
              </a:lnSpc>
            </a:pPr>
            <a:endParaRPr lang="en-US" altLang="el-GR" sz="2200" dirty="0"/>
          </a:p>
          <a:p>
            <a:pPr lvl="1">
              <a:lnSpc>
                <a:spcPct val="90000"/>
              </a:lnSpc>
            </a:pPr>
            <a:endParaRPr lang="en-US" altLang="el-GR" sz="22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l-GR" sz="1800" b="1" dirty="0"/>
              <a:t>Message Elements</a:t>
            </a:r>
            <a:endParaRPr lang="el-GR" sz="2000" b="1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1219200" y="3277744"/>
          <a:ext cx="67056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3" imgW="7257143" imgH="1914286" progId="Paint.Picture">
                  <p:embed/>
                </p:oleObj>
              </mc:Choice>
              <mc:Fallback>
                <p:oleObj name="Bitmap Image" r:id="rId3" imgW="7257143" imgH="1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7744"/>
                        <a:ext cx="6705600" cy="176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181100" y="3217419"/>
            <a:ext cx="6781800" cy="1828800"/>
          </a:xfrm>
          <a:prstGeom prst="rect">
            <a:avLst/>
          </a:prstGeom>
          <a:solidFill>
            <a:srgbClr val="FFFF99">
              <a:alpha val="2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444208" y="2624711"/>
            <a:ext cx="19989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 sz="1600" dirty="0" err="1">
                <a:solidFill>
                  <a:srgbClr val="FF0000"/>
                </a:solidFill>
              </a:rPr>
              <a:t>QoS</a:t>
            </a:r>
            <a:r>
              <a:rPr lang="en-US" altLang="el-GR" sz="1600" dirty="0">
                <a:solidFill>
                  <a:srgbClr val="FF0000"/>
                </a:solidFill>
              </a:rPr>
              <a:t> specification</a:t>
            </a:r>
          </a:p>
          <a:p>
            <a:r>
              <a:rPr lang="en-US" altLang="el-GR" sz="1600" dirty="0">
                <a:solidFill>
                  <a:srgbClr val="FF0000"/>
                </a:solidFill>
              </a:rPr>
              <a:t>(time</a:t>
            </a:r>
            <a:r>
              <a:rPr lang="en-US" altLang="el-GR" sz="1600" dirty="0" smtClean="0">
                <a:solidFill>
                  <a:srgbClr val="FF0000"/>
                </a:solidFill>
              </a:rPr>
              <a:t>, cost, reliability</a:t>
            </a:r>
            <a:r>
              <a:rPr lang="en-US" altLang="el-GR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V="1">
            <a:off x="3563888" y="2924942"/>
            <a:ext cx="2880319" cy="5040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/>
          </p:nvPr>
        </p:nvGraphicFramePr>
        <p:xfrm>
          <a:off x="1219200" y="5918335"/>
          <a:ext cx="49530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5" imgW="3591426" imgH="438095" progId="Paint.Picture">
                  <p:embed/>
                </p:oleObj>
              </mc:Choice>
              <mc:Fallback>
                <p:oleObj name="Bitmap Image" r:id="rId5" imgW="3591426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918335"/>
                        <a:ext cx="49530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81100" y="5837372"/>
            <a:ext cx="6781800" cy="6858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56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 Flow Language (WSFL – 2/2)</a:t>
            </a:r>
            <a:endParaRPr lang="el-G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719263"/>
            <a:ext cx="4041775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altLang="el-GR" sz="1800" b="1" dirty="0" smtClean="0"/>
              <a:t>Service Provider Elements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l-G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el-G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el-G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el-G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l-GR" sz="1800" b="1" dirty="0" smtClean="0"/>
              <a:t>Control Link Elements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l-G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el-G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el-G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el-G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l-GR" sz="1800" b="1" dirty="0" smtClean="0"/>
              <a:t>Data Link Elements</a:t>
            </a:r>
            <a:endParaRPr lang="en-US" altLang="el-GR" sz="1800" b="1" dirty="0"/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1143000" y="5486400"/>
          <a:ext cx="74676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3" imgW="5210902" imgH="552527" progId="Paint.Picture">
                  <p:embed/>
                </p:oleObj>
              </mc:Choice>
              <mc:Fallback>
                <p:oleObj name="Bitmap Image" r:id="rId3" imgW="5210902" imgH="55252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74676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1219200" y="2333625"/>
          <a:ext cx="7467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Bitmap Image" r:id="rId5" imgW="6171429" imgH="590476" progId="Paint.Picture">
                  <p:embed/>
                </p:oleObj>
              </mc:Choice>
              <mc:Fallback>
                <p:oleObj name="Bitmap Image" r:id="rId5" imgW="6171429" imgH="5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33625"/>
                        <a:ext cx="74676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1143000" y="3962400"/>
          <a:ext cx="7162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itmap Image" r:id="rId7" imgW="5439534" imgH="409632" progId="Paint.Picture">
                  <p:embed/>
                </p:oleObj>
              </mc:Choice>
              <mc:Fallback>
                <p:oleObj name="Bitmap Image" r:id="rId7" imgW="5439534" imgH="40963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7162800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1143000" y="2209800"/>
            <a:ext cx="7543800" cy="914400"/>
          </a:xfrm>
          <a:prstGeom prst="rect">
            <a:avLst/>
          </a:prstGeom>
          <a:solidFill>
            <a:srgbClr val="FFFF99">
              <a:alpha val="25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143000" y="3810000"/>
            <a:ext cx="7467600" cy="914400"/>
          </a:xfrm>
          <a:prstGeom prst="rect">
            <a:avLst/>
          </a:prstGeom>
          <a:solidFill>
            <a:srgbClr val="FFFF99">
              <a:alpha val="21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143000" y="5410200"/>
            <a:ext cx="7391400" cy="914400"/>
          </a:xfrm>
          <a:prstGeom prst="rect">
            <a:avLst/>
          </a:prstGeom>
          <a:solidFill>
            <a:srgbClr val="FFFF99">
              <a:alpha val="2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V="1">
            <a:off x="4876800" y="1905000"/>
            <a:ext cx="10668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5638800" y="1447800"/>
            <a:ext cx="2505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 dirty="0">
                <a:solidFill>
                  <a:srgbClr val="FF0000"/>
                </a:solidFill>
              </a:rPr>
              <a:t>Web </a:t>
            </a:r>
            <a:r>
              <a:rPr lang="en-US" altLang="el-GR" dirty="0" smtClean="0">
                <a:solidFill>
                  <a:srgbClr val="FF0000"/>
                </a:solidFill>
              </a:rPr>
              <a:t>Service Information</a:t>
            </a:r>
            <a:endParaRPr lang="en-US" altLang="el-GR" dirty="0">
              <a:solidFill>
                <a:srgbClr val="FF0000"/>
              </a:solidFill>
            </a:endParaRP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V="1">
            <a:off x="5105400" y="5105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689725" y="4913313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>
                <a:solidFill>
                  <a:srgbClr val="FF0000"/>
                </a:solidFill>
              </a:rPr>
              <a:t>Data Routing</a:t>
            </a:r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 flipV="1">
            <a:off x="4267200" y="3429000"/>
            <a:ext cx="1295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638800" y="3276600"/>
            <a:ext cx="263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>
                <a:solidFill>
                  <a:srgbClr val="FF0000"/>
                </a:solidFill>
              </a:rPr>
              <a:t>Conditional Branching</a:t>
            </a:r>
          </a:p>
        </p:txBody>
      </p:sp>
    </p:spTree>
    <p:extLst>
      <p:ext uri="{BB962C8B-B14F-4D97-AF65-F5344CB8AC3E}">
        <p14:creationId xmlns:p14="http://schemas.microsoft.com/office/powerpoint/2010/main" val="175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Execution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l-GR" sz="2600" dirty="0"/>
              <a:t>Centralized approach (SCET)</a:t>
            </a:r>
          </a:p>
          <a:p>
            <a:pPr lvl="1">
              <a:lnSpc>
                <a:spcPct val="90000"/>
              </a:lnSpc>
            </a:pPr>
            <a:r>
              <a:rPr lang="en-US" altLang="el-GR" sz="1900" dirty="0"/>
              <a:t>The services involved in the process are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l-GR" sz="1900" dirty="0"/>
              <a:t>     coordinated by a centralized scheduler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1800" dirty="0"/>
          </a:p>
          <a:p>
            <a:pPr lvl="1">
              <a:lnSpc>
                <a:spcPct val="90000"/>
              </a:lnSpc>
            </a:pPr>
            <a:r>
              <a:rPr lang="en-US" altLang="el-GR" sz="1900" dirty="0"/>
              <a:t>Advantage</a:t>
            </a:r>
          </a:p>
          <a:p>
            <a:pPr lvl="2">
              <a:lnSpc>
                <a:spcPct val="90000"/>
              </a:lnSpc>
            </a:pPr>
            <a:r>
              <a:rPr lang="en-US" altLang="el-GR" sz="1800" dirty="0"/>
              <a:t>Suitable where coordination  between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l-GR" sz="1800" dirty="0"/>
              <a:t>    Web services is difficult to be achieved</a:t>
            </a:r>
          </a:p>
          <a:p>
            <a:pPr lvl="2">
              <a:lnSpc>
                <a:spcPct val="90000"/>
              </a:lnSpc>
            </a:pPr>
            <a:r>
              <a:rPr lang="en-US" altLang="el-GR" sz="1800" dirty="0"/>
              <a:t>Easy to implement </a:t>
            </a:r>
          </a:p>
          <a:p>
            <a:pPr lvl="3">
              <a:lnSpc>
                <a:spcPct val="90000"/>
              </a:lnSpc>
            </a:pPr>
            <a:endParaRPr lang="en-US" altLang="el-GR" sz="1800" dirty="0"/>
          </a:p>
          <a:p>
            <a:pPr lvl="1">
              <a:lnSpc>
                <a:spcPct val="90000"/>
              </a:lnSpc>
            </a:pPr>
            <a:r>
              <a:rPr lang="en-US" altLang="el-GR" sz="1900" dirty="0"/>
              <a:t>Disadvantage</a:t>
            </a:r>
          </a:p>
          <a:p>
            <a:pPr lvl="2">
              <a:lnSpc>
                <a:spcPct val="90000"/>
              </a:lnSpc>
            </a:pPr>
            <a:r>
              <a:rPr lang="en-US" altLang="el-GR" sz="1800" dirty="0"/>
              <a:t>Creates bottle neck at the coordinator as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l-GR" sz="1800" dirty="0"/>
              <a:t>    all messages need to propagate back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l-GR" sz="1800" dirty="0"/>
              <a:t>    and forth between the controller and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l-GR" sz="1800" dirty="0"/>
              <a:t>    other services</a:t>
            </a:r>
          </a:p>
          <a:p>
            <a:pPr lvl="3">
              <a:lnSpc>
                <a:spcPct val="90000"/>
              </a:lnSpc>
            </a:pPr>
            <a:endParaRPr lang="en-US" altLang="el-GR" sz="1800" dirty="0"/>
          </a:p>
          <a:p>
            <a:pPr>
              <a:lnSpc>
                <a:spcPct val="90000"/>
              </a:lnSpc>
            </a:pPr>
            <a:r>
              <a:rPr lang="en-US" altLang="el-GR" sz="2600" dirty="0"/>
              <a:t>Distributed approach </a:t>
            </a:r>
          </a:p>
          <a:p>
            <a:pPr lvl="1">
              <a:lnSpc>
                <a:spcPct val="90000"/>
              </a:lnSpc>
            </a:pPr>
            <a:r>
              <a:rPr lang="en-US" altLang="el-GR" sz="1900" dirty="0"/>
              <a:t>The entities participating in a composite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l-GR" sz="1900" dirty="0"/>
              <a:t>     service execution coordinate among themselves</a:t>
            </a:r>
            <a:endParaRPr lang="en-US" altLang="el-GR" sz="1600" dirty="0"/>
          </a:p>
          <a:p>
            <a:endParaRPr lang="el-GR" dirty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7164288" y="1327820"/>
            <a:ext cx="457200" cy="3810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402288" y="1861220"/>
            <a:ext cx="457200" cy="3810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 sz="1200"/>
              <a:t>WS1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7164288" y="2242220"/>
            <a:ext cx="457200" cy="3810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 sz="1200"/>
              <a:t>WS2</a:t>
            </a: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7926288" y="1861220"/>
            <a:ext cx="457200" cy="3810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 sz="1200"/>
              <a:t>WS3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6783288" y="163262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7392888" y="17088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7621488" y="155642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7240488" y="4797152"/>
            <a:ext cx="457200" cy="3810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6326088" y="5711552"/>
            <a:ext cx="457200" cy="3810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 sz="1200"/>
              <a:t>WS1</a:t>
            </a:r>
          </a:p>
        </p:txBody>
      </p:sp>
      <p:sp>
        <p:nvSpPr>
          <p:cNvPr id="15" name="AutoShape 29"/>
          <p:cNvSpPr>
            <a:spLocks noChangeArrowheads="1"/>
          </p:cNvSpPr>
          <p:nvPr/>
        </p:nvSpPr>
        <p:spPr bwMode="auto">
          <a:xfrm>
            <a:off x="7240488" y="5711552"/>
            <a:ext cx="457200" cy="3810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 sz="1200"/>
              <a:t>WS2</a:t>
            </a:r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8154888" y="5711552"/>
            <a:ext cx="457200" cy="3810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 sz="1200"/>
              <a:t>WS3</a:t>
            </a: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 flipH="1">
            <a:off x="6630888" y="5101952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697688" y="5025752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6783288" y="586395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7697688" y="586395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16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(1/5)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l-GR" sz="2800" dirty="0"/>
              <a:t>Performance evaluation of Web services can help implementers understand the behavior of the activities in a composed process </a:t>
            </a:r>
          </a:p>
          <a:p>
            <a:endParaRPr lang="en-US" altLang="el-GR" sz="2800" dirty="0"/>
          </a:p>
          <a:p>
            <a:r>
              <a:rPr lang="en-US" altLang="el-GR" sz="2800" dirty="0"/>
              <a:t>Web services performance evaluation techniques</a:t>
            </a:r>
          </a:p>
          <a:p>
            <a:pPr lvl="1"/>
            <a:r>
              <a:rPr lang="en-US" altLang="el-GR" dirty="0"/>
              <a:t>Time Analysis</a:t>
            </a:r>
          </a:p>
          <a:p>
            <a:pPr lvl="1"/>
            <a:r>
              <a:rPr lang="en-US" altLang="el-GR" dirty="0"/>
              <a:t>Load Analysis</a:t>
            </a:r>
          </a:p>
          <a:p>
            <a:pPr lvl="1"/>
            <a:r>
              <a:rPr lang="en-US" altLang="el-GR" dirty="0"/>
              <a:t>Process Execution Monitoring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899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 Services (2/2)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algn="just">
              <a:buNone/>
            </a:pPr>
            <a:r>
              <a:rPr lang="en-US" altLang="el-GR" dirty="0" smtClean="0"/>
              <a:t>A </a:t>
            </a:r>
            <a:r>
              <a:rPr lang="en-US" altLang="el-GR" dirty="0"/>
              <a:t>Web service is a software application identified by a URI, whose interfaces and </a:t>
            </a:r>
            <a:r>
              <a:rPr lang="en-US" altLang="el-GR" dirty="0" smtClean="0"/>
              <a:t>binding </a:t>
            </a:r>
            <a:r>
              <a:rPr lang="en-US" altLang="el-GR" dirty="0"/>
              <a:t>are capable of being </a:t>
            </a:r>
            <a:r>
              <a:rPr lang="en-US" altLang="el-GR" b="1" dirty="0"/>
              <a:t>defined</a:t>
            </a:r>
            <a:r>
              <a:rPr lang="en-US" altLang="el-GR" dirty="0"/>
              <a:t>, </a:t>
            </a:r>
            <a:r>
              <a:rPr lang="en-US" altLang="el-GR" b="1" dirty="0"/>
              <a:t>described</a:t>
            </a:r>
            <a:r>
              <a:rPr lang="en-US" altLang="el-GR" dirty="0"/>
              <a:t> and </a:t>
            </a:r>
            <a:r>
              <a:rPr lang="en-US" altLang="el-GR" b="1" dirty="0"/>
              <a:t>discovered</a:t>
            </a:r>
            <a:r>
              <a:rPr lang="en-US" altLang="el-GR" dirty="0"/>
              <a:t> by XML artifacts and supports direct interactions with other software applications using XML based messages via Internet-based protocols. (W3C definition</a:t>
            </a:r>
            <a:r>
              <a:rPr lang="en-US" altLang="el-GR" dirty="0" smtClean="0"/>
              <a:t>)</a:t>
            </a:r>
          </a:p>
          <a:p>
            <a:pPr marL="0" lvl="1" indent="0" algn="just">
              <a:buNone/>
            </a:pPr>
            <a:endParaRPr lang="en-US" altLang="el-GR" sz="2600" dirty="0"/>
          </a:p>
          <a:p>
            <a:pPr>
              <a:lnSpc>
                <a:spcPct val="90000"/>
              </a:lnSpc>
            </a:pPr>
            <a:r>
              <a:rPr lang="en-US" altLang="el-GR" sz="3400" dirty="0"/>
              <a:t>Web Services </a:t>
            </a:r>
            <a:r>
              <a:rPr lang="en-US" altLang="el-GR" sz="3400" dirty="0" smtClean="0"/>
              <a:t>allow</a:t>
            </a:r>
            <a:endParaRPr lang="en-US" altLang="el-GR" sz="3400" dirty="0"/>
          </a:p>
          <a:p>
            <a:pPr lvl="1">
              <a:lnSpc>
                <a:spcPct val="90000"/>
              </a:lnSpc>
            </a:pPr>
            <a:r>
              <a:rPr lang="en-US" altLang="el-GR" sz="2900" dirty="0" smtClean="0"/>
              <a:t>reuse  </a:t>
            </a:r>
            <a:r>
              <a:rPr lang="en-US" altLang="el-GR" sz="2900" dirty="0"/>
              <a:t>software </a:t>
            </a:r>
            <a:r>
              <a:rPr lang="en-US" altLang="el-GR" sz="2900" dirty="0" smtClean="0"/>
              <a:t>components</a:t>
            </a:r>
            <a:endParaRPr lang="en-US" altLang="el-GR" sz="2900" dirty="0"/>
          </a:p>
          <a:p>
            <a:pPr lvl="1">
              <a:lnSpc>
                <a:spcPct val="90000"/>
              </a:lnSpc>
            </a:pPr>
            <a:r>
              <a:rPr lang="en-US" altLang="el-GR" sz="2900" dirty="0" smtClean="0"/>
              <a:t>integrate distributed applications</a:t>
            </a:r>
          </a:p>
          <a:p>
            <a:pPr lvl="1">
              <a:lnSpc>
                <a:spcPct val="90000"/>
              </a:lnSpc>
            </a:pPr>
            <a:r>
              <a:rPr lang="en-US" altLang="el-GR" sz="2900" dirty="0" smtClean="0"/>
              <a:t>create loosely-coupled applications</a:t>
            </a:r>
            <a:endParaRPr lang="en-US" altLang="el-GR" sz="2400" dirty="0" smtClean="0"/>
          </a:p>
          <a:p>
            <a:pPr algn="just"/>
            <a:endParaRPr lang="en-US" sz="36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26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(2/5)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l-GR" sz="2400" dirty="0"/>
              <a:t>Time Analysis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l-GR" dirty="0"/>
              <a:t>	</a:t>
            </a:r>
            <a:r>
              <a:rPr lang="en-US" altLang="el-GR" sz="2000" dirty="0"/>
              <a:t>Time taken by a Web service </a:t>
            </a:r>
            <a:r>
              <a:rPr lang="en-US" altLang="el-GR" sz="2000" dirty="0" smtClean="0"/>
              <a:t/>
            </a:r>
            <a:br>
              <a:rPr lang="en-US" altLang="el-GR" sz="2000" dirty="0" smtClean="0"/>
            </a:br>
            <a:r>
              <a:rPr lang="en-US" altLang="el-GR" sz="2000" dirty="0" smtClean="0"/>
              <a:t>invocation </a:t>
            </a:r>
            <a:r>
              <a:rPr lang="en-US" altLang="el-GR" sz="2000" dirty="0"/>
              <a:t>has three </a:t>
            </a:r>
            <a:r>
              <a:rPr lang="en-US" altLang="el-GR" sz="2000" dirty="0" smtClean="0"/>
              <a:t>components</a:t>
            </a:r>
            <a:r>
              <a:rPr lang="en-US" altLang="el-GR" sz="2000" dirty="0"/>
              <a:t>: </a:t>
            </a:r>
            <a:r>
              <a:rPr lang="en-US" altLang="el-GR" sz="2000" dirty="0" smtClean="0"/>
              <a:t/>
            </a:r>
            <a:br>
              <a:rPr lang="en-US" altLang="el-GR" sz="2000" dirty="0" smtClean="0"/>
            </a:br>
            <a:r>
              <a:rPr lang="en-US" altLang="el-GR" sz="2000" dirty="0" smtClean="0"/>
              <a:t/>
            </a:r>
            <a:br>
              <a:rPr lang="en-US" altLang="el-GR" sz="2000" dirty="0" smtClean="0"/>
            </a:br>
            <a:endParaRPr lang="en-US" altLang="el-GR" sz="2000" dirty="0"/>
          </a:p>
          <a:p>
            <a:pPr lvl="2">
              <a:lnSpc>
                <a:spcPct val="90000"/>
              </a:lnSpc>
            </a:pPr>
            <a:r>
              <a:rPr lang="en-US" altLang="el-GR" sz="2000" i="1" dirty="0"/>
              <a:t>Message Delay Time</a:t>
            </a:r>
            <a:r>
              <a:rPr lang="en-US" altLang="el-GR" sz="2000" dirty="0"/>
              <a:t> </a:t>
            </a:r>
            <a:r>
              <a:rPr lang="en-US" altLang="el-GR" sz="2000" dirty="0">
                <a:solidFill>
                  <a:srgbClr val="0070C0"/>
                </a:solidFill>
              </a:rPr>
              <a:t>(</a:t>
            </a:r>
            <a:r>
              <a:rPr lang="en-US" altLang="el-GR" sz="2000" i="1" dirty="0">
                <a:solidFill>
                  <a:srgbClr val="0070C0"/>
                </a:solidFill>
              </a:rPr>
              <a:t>M</a:t>
            </a:r>
            <a:r>
              <a:rPr lang="en-US" altLang="el-GR" sz="2000" dirty="0">
                <a:solidFill>
                  <a:srgbClr val="0070C0"/>
                </a:solidFill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l-GR" sz="2000" i="1" dirty="0"/>
              <a:t>Waiting Time</a:t>
            </a:r>
            <a:r>
              <a:rPr lang="en-US" altLang="el-GR" sz="2000" i="1" dirty="0">
                <a:solidFill>
                  <a:srgbClr val="0070C0"/>
                </a:solidFill>
              </a:rPr>
              <a:t> </a:t>
            </a:r>
            <a:r>
              <a:rPr lang="en-US" altLang="el-GR" sz="2000" dirty="0">
                <a:solidFill>
                  <a:srgbClr val="0070C0"/>
                </a:solidFill>
              </a:rPr>
              <a:t>(</a:t>
            </a:r>
            <a:r>
              <a:rPr lang="en-US" altLang="el-GR" sz="2000" i="1" dirty="0">
                <a:solidFill>
                  <a:srgbClr val="0070C0"/>
                </a:solidFill>
              </a:rPr>
              <a:t>W</a:t>
            </a:r>
            <a:r>
              <a:rPr lang="en-US" altLang="el-GR" sz="2000" dirty="0">
                <a:solidFill>
                  <a:srgbClr val="0070C0"/>
                </a:solidFill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l-GR" sz="2000" i="1" dirty="0"/>
              <a:t>Service Time</a:t>
            </a:r>
            <a:r>
              <a:rPr lang="en-US" altLang="el-GR" sz="2000" dirty="0"/>
              <a:t> </a:t>
            </a:r>
            <a:r>
              <a:rPr lang="en-US" altLang="el-GR" sz="2000" dirty="0">
                <a:solidFill>
                  <a:srgbClr val="0070C0"/>
                </a:solidFill>
              </a:rPr>
              <a:t>(</a:t>
            </a:r>
            <a:r>
              <a:rPr lang="en-US" altLang="el-GR" sz="2000" i="1" dirty="0">
                <a:solidFill>
                  <a:srgbClr val="0070C0"/>
                </a:solidFill>
              </a:rPr>
              <a:t>S</a:t>
            </a:r>
            <a:r>
              <a:rPr lang="en-US" altLang="el-GR" sz="2000" dirty="0" smtClean="0">
                <a:solidFill>
                  <a:srgbClr val="0070C0"/>
                </a:solidFill>
              </a:rPr>
              <a:t>)</a:t>
            </a:r>
            <a:r>
              <a:rPr lang="en-US" altLang="el-GR" sz="2000" dirty="0" smtClean="0">
                <a:solidFill>
                  <a:srgbClr val="3366FF"/>
                </a:solidFill>
              </a:rPr>
              <a:t/>
            </a:r>
            <a:br>
              <a:rPr lang="en-US" altLang="el-GR" sz="2000" dirty="0" smtClean="0">
                <a:solidFill>
                  <a:srgbClr val="3366FF"/>
                </a:solidFill>
              </a:rPr>
            </a:br>
            <a:r>
              <a:rPr lang="en-US" altLang="el-GR" sz="2000" dirty="0" smtClean="0">
                <a:solidFill>
                  <a:srgbClr val="3366FF"/>
                </a:solidFill>
              </a:rPr>
              <a:t/>
            </a:r>
            <a:br>
              <a:rPr lang="en-US" altLang="el-GR" sz="2000" dirty="0" smtClean="0">
                <a:solidFill>
                  <a:srgbClr val="3366FF"/>
                </a:solidFill>
              </a:rPr>
            </a:br>
            <a:endParaRPr lang="en-US" altLang="el-GR" sz="2000" dirty="0">
              <a:solidFill>
                <a:srgbClr val="3366FF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el-GR" sz="2000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l-GR" sz="2000" i="1" dirty="0"/>
              <a:t>T(</a:t>
            </a:r>
            <a:r>
              <a:rPr lang="el-GR" altLang="el-GR" sz="2000" i="1" dirty="0">
                <a:cs typeface="Arial" panose="020B0604020202020204" pitchFamily="34" charset="0"/>
              </a:rPr>
              <a:t>σ</a:t>
            </a:r>
            <a:r>
              <a:rPr lang="en-US" altLang="el-GR" sz="2000" i="1" dirty="0"/>
              <a:t>) = </a:t>
            </a:r>
            <a:r>
              <a:rPr lang="en-US" altLang="el-GR" sz="2000" i="1" dirty="0">
                <a:solidFill>
                  <a:srgbClr val="0070C0"/>
                </a:solidFill>
              </a:rPr>
              <a:t>M(</a:t>
            </a:r>
            <a:r>
              <a:rPr lang="el-GR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l-GR" sz="2000" i="1" dirty="0">
                <a:solidFill>
                  <a:srgbClr val="0070C0"/>
                </a:solidFill>
              </a:rPr>
              <a:t>) + W(</a:t>
            </a:r>
            <a:r>
              <a:rPr lang="el-GR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l-GR" sz="2000" i="1" dirty="0">
                <a:solidFill>
                  <a:srgbClr val="0070C0"/>
                </a:solidFill>
              </a:rPr>
              <a:t>) + S(</a:t>
            </a:r>
            <a:r>
              <a:rPr lang="el-GR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l-GR" sz="2000" i="1" dirty="0">
                <a:solidFill>
                  <a:srgbClr val="0070C0"/>
                </a:solidFill>
              </a:rPr>
              <a:t>)</a:t>
            </a:r>
            <a:r>
              <a:rPr lang="en-US" altLang="el-GR" sz="2000" i="1" dirty="0"/>
              <a:t>,    </a:t>
            </a:r>
            <a:r>
              <a:rPr lang="en-US" altLang="el-GR" sz="2000" dirty="0"/>
              <a:t>where </a:t>
            </a:r>
            <a:r>
              <a:rPr lang="el-GR" altLang="el-GR" sz="2000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l-GR" sz="2000" dirty="0">
                <a:cs typeface="Arial" panose="020B0604020202020204" pitchFamily="34" charset="0"/>
              </a:rPr>
              <a:t> is a Web service</a:t>
            </a:r>
            <a:endParaRPr lang="en-US" altLang="el-GR" sz="2000" dirty="0"/>
          </a:p>
          <a:p>
            <a:pPr lvl="1">
              <a:lnSpc>
                <a:spcPct val="90000"/>
              </a:lnSpc>
            </a:pPr>
            <a:endParaRPr lang="en-US" altLang="el-GR" sz="1900" dirty="0"/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Performing tests to measure the above components for each service involved in a process will indicate a measure of their efficiency</a:t>
            </a:r>
          </a:p>
          <a:p>
            <a:pPr lvl="2">
              <a:lnSpc>
                <a:spcPct val="90000"/>
              </a:lnSpc>
            </a:pPr>
            <a:endParaRPr lang="en-US" altLang="el-GR" sz="2000" dirty="0">
              <a:solidFill>
                <a:srgbClr val="09090B"/>
              </a:solidFill>
            </a:endParaRP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2600" dirty="0">
              <a:solidFill>
                <a:srgbClr val="3366FF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40" y="1412776"/>
            <a:ext cx="3643313" cy="289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8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(3/5)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2400" dirty="0"/>
              <a:t>Load Analysis</a:t>
            </a:r>
          </a:p>
          <a:p>
            <a:endParaRPr lang="en-US" altLang="el-GR" sz="2400" dirty="0">
              <a:solidFill>
                <a:srgbClr val="FF0000"/>
              </a:solidFill>
            </a:endParaRPr>
          </a:p>
          <a:p>
            <a:pPr lvl="1"/>
            <a:r>
              <a:rPr lang="en-US" altLang="el-GR" sz="2000" dirty="0"/>
              <a:t>Performed by gradually loading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l-GR" sz="2000" dirty="0"/>
              <a:t>    each Web service involved in the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l-GR" sz="2000" dirty="0"/>
              <a:t>    process, and then measuring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l-GR" sz="2000" dirty="0"/>
              <a:t>    their invocation times</a:t>
            </a:r>
          </a:p>
          <a:p>
            <a:pPr lvl="1"/>
            <a:endParaRPr lang="en-US" altLang="el-GR" sz="2000" dirty="0"/>
          </a:p>
          <a:p>
            <a:pPr lvl="1"/>
            <a:r>
              <a:rPr lang="en-US" altLang="el-GR" sz="2000" dirty="0"/>
              <a:t>After a certain load point, the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l-GR" sz="2000" dirty="0"/>
              <a:t>    performance of the Web service will start degrading.</a:t>
            </a:r>
          </a:p>
          <a:p>
            <a:pPr lvl="1"/>
            <a:endParaRPr lang="en-US" altLang="el-GR" sz="2000" dirty="0"/>
          </a:p>
          <a:p>
            <a:pPr lvl="1"/>
            <a:r>
              <a:rPr lang="en-US" altLang="el-GR" sz="2000" dirty="0"/>
              <a:t>This point is the load range to which the Web service is able to perform effectively</a:t>
            </a:r>
          </a:p>
          <a:p>
            <a:pPr lvl="2">
              <a:lnSpc>
                <a:spcPct val="90000"/>
              </a:lnSpc>
            </a:pPr>
            <a:endParaRPr lang="en-US" altLang="el-GR" sz="2000" dirty="0">
              <a:solidFill>
                <a:srgbClr val="09090B"/>
              </a:solidFill>
            </a:endParaRP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2600" dirty="0">
              <a:solidFill>
                <a:srgbClr val="3366FF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6056" y="1196752"/>
            <a:ext cx="3733800" cy="281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5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(4/5)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358"/>
            <a:ext cx="8229600" cy="507342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l-GR" sz="2400" dirty="0"/>
              <a:t>Process Execution Monitoring</a:t>
            </a:r>
          </a:p>
          <a:p>
            <a:pPr lvl="1">
              <a:lnSpc>
                <a:spcPct val="80000"/>
              </a:lnSpc>
            </a:pPr>
            <a:r>
              <a:rPr lang="en-US" altLang="el-GR" sz="2000" dirty="0"/>
              <a:t>Monitoring the total number of Web service invocations present at a host will help in analyzing the process</a:t>
            </a:r>
          </a:p>
          <a:p>
            <a:endParaRPr lang="en-US" altLang="el-GR" sz="2000" dirty="0"/>
          </a:p>
          <a:p>
            <a:pPr lvl="1"/>
            <a:r>
              <a:rPr lang="en-US" altLang="el-GR" sz="2000" dirty="0"/>
              <a:t>SCET is capable of visually displaying the expected number of Web service invocations present in Web service </a:t>
            </a:r>
            <a:r>
              <a:rPr lang="el-GR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l-GR" sz="2000" i="1" dirty="0">
                <a:cs typeface="Arial" panose="020B0604020202020204" pitchFamily="34" charset="0"/>
              </a:rPr>
              <a:t>’s </a:t>
            </a:r>
            <a:r>
              <a:rPr lang="en-US" altLang="el-GR" sz="2000" dirty="0"/>
              <a:t>host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l-GR" sz="2000" dirty="0"/>
              <a:t>     (represented by </a:t>
            </a:r>
            <a:r>
              <a:rPr lang="en-US" altLang="el-GR" sz="2000" i="1" dirty="0">
                <a:solidFill>
                  <a:srgbClr val="0070C0"/>
                </a:solidFill>
              </a:rPr>
              <a:t>L</a:t>
            </a:r>
            <a:r>
              <a:rPr lang="en-US" altLang="el-GR" sz="2000" i="1" baseline="-25000" dirty="0">
                <a:solidFill>
                  <a:srgbClr val="0070C0"/>
                </a:solidFill>
              </a:rPr>
              <a:t>n</a:t>
            </a:r>
            <a:r>
              <a:rPr lang="en-US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(</a:t>
            </a:r>
            <a:r>
              <a:rPr lang="el-GR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  <a:r>
              <a:rPr lang="en-US" altLang="el-GR" sz="2000" dirty="0"/>
              <a:t> 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l-GR" sz="20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l-GR" sz="1700" dirty="0">
                <a:solidFill>
                  <a:srgbClr val="0070C0"/>
                </a:solidFill>
              </a:rPr>
              <a:t>	</a:t>
            </a:r>
            <a:r>
              <a:rPr lang="en-US" altLang="el-GR" sz="2000" i="1" dirty="0">
                <a:solidFill>
                  <a:srgbClr val="0070C0"/>
                </a:solidFill>
              </a:rPr>
              <a:t>L</a:t>
            </a:r>
            <a:r>
              <a:rPr lang="en-US" altLang="el-GR" sz="2000" i="1" baseline="-25000" dirty="0">
                <a:solidFill>
                  <a:srgbClr val="0070C0"/>
                </a:solidFill>
              </a:rPr>
              <a:t>n</a:t>
            </a:r>
            <a:r>
              <a:rPr lang="en-US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(</a:t>
            </a:r>
            <a:r>
              <a:rPr lang="el-GR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) </a:t>
            </a:r>
            <a:r>
              <a:rPr lang="en-US" altLang="el-GR" sz="2000" i="1" dirty="0">
                <a:solidFill>
                  <a:srgbClr val="0070C0"/>
                </a:solidFill>
              </a:rPr>
              <a:t> =    W(</a:t>
            </a:r>
            <a:r>
              <a:rPr lang="el-GR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l-GR" sz="2000" i="1" baseline="-25000" dirty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en-US" altLang="el-GR" sz="2000" i="1" dirty="0">
                <a:solidFill>
                  <a:srgbClr val="0070C0"/>
                </a:solidFill>
              </a:rPr>
              <a:t>) + S(</a:t>
            </a:r>
            <a:r>
              <a:rPr lang="el-GR" altLang="el-GR" sz="2000" i="1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l-GR" sz="2000" i="1" baseline="-25000" dirty="0">
                <a:solidFill>
                  <a:srgbClr val="0070C0"/>
                </a:solidFill>
                <a:cs typeface="Arial" panose="020B0604020202020204" pitchFamily="34" charset="0"/>
              </a:rPr>
              <a:t>n</a:t>
            </a:r>
            <a:r>
              <a:rPr lang="en-US" altLang="el-GR" sz="2000" i="1" dirty="0">
                <a:solidFill>
                  <a:srgbClr val="0070C0"/>
                </a:solidFill>
              </a:rPr>
              <a:t>)</a:t>
            </a:r>
            <a:r>
              <a:rPr lang="en-US" altLang="el-GR" sz="2000" dirty="0">
                <a:solidFill>
                  <a:srgbClr val="0070C0"/>
                </a:solidFill>
              </a:rPr>
              <a:t> 		</a:t>
            </a:r>
            <a:r>
              <a:rPr lang="en-US" altLang="el-GR" sz="2000" i="1" dirty="0">
                <a:solidFill>
                  <a:srgbClr val="0070C0"/>
                </a:solidFill>
              </a:rPr>
              <a:t>S</a:t>
            </a:r>
            <a:r>
              <a:rPr lang="en-US" altLang="el-GR" sz="2000" i="1" baseline="-25000" dirty="0">
                <a:solidFill>
                  <a:srgbClr val="0070C0"/>
                </a:solidFill>
              </a:rPr>
              <a:t>n</a:t>
            </a:r>
            <a:r>
              <a:rPr lang="en-US" altLang="el-GR" sz="2000" i="1" dirty="0">
                <a:solidFill>
                  <a:srgbClr val="0070C0"/>
                </a:solidFill>
              </a:rPr>
              <a:t>(</a:t>
            </a:r>
            <a:r>
              <a:rPr lang="el-GR" altLang="el-GR" sz="2000" i="1" dirty="0">
                <a:solidFill>
                  <a:srgbClr val="0070C0"/>
                </a:solidFill>
              </a:rPr>
              <a:t>σ</a:t>
            </a:r>
            <a:r>
              <a:rPr lang="en-US" altLang="el-GR" sz="2000" i="1" dirty="0">
                <a:solidFill>
                  <a:srgbClr val="0070C0"/>
                </a:solidFill>
              </a:rPr>
              <a:t>) =       ∑  (T(</a:t>
            </a:r>
            <a:r>
              <a:rPr lang="el-GR" altLang="el-GR" sz="2000" i="1" dirty="0">
                <a:solidFill>
                  <a:srgbClr val="0070C0"/>
                </a:solidFill>
              </a:rPr>
              <a:t>σ</a:t>
            </a:r>
            <a:r>
              <a:rPr lang="en-US" altLang="el-GR" sz="2000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el-GR" sz="2000" i="1" dirty="0">
                <a:solidFill>
                  <a:srgbClr val="0070C0"/>
                </a:solidFill>
              </a:rPr>
              <a:t>) – M(</a:t>
            </a:r>
            <a:r>
              <a:rPr lang="el-GR" altLang="el-GR" sz="2000" i="1" dirty="0">
                <a:solidFill>
                  <a:srgbClr val="0070C0"/>
                </a:solidFill>
              </a:rPr>
              <a:t>σ</a:t>
            </a:r>
            <a:r>
              <a:rPr lang="en-US" altLang="el-GR" sz="2000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el-GR" sz="2000" i="1" dirty="0">
                <a:solidFill>
                  <a:srgbClr val="0070C0"/>
                </a:solidFill>
              </a:rPr>
              <a:t>))	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l-GR" sz="2000" dirty="0">
              <a:solidFill>
                <a:srgbClr val="0070C0"/>
              </a:solidFill>
            </a:endParaRP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2600" dirty="0" smtClean="0">
              <a:solidFill>
                <a:srgbClr val="3366FF"/>
              </a:solidFill>
            </a:endParaRP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2600" dirty="0">
              <a:solidFill>
                <a:srgbClr val="3366FF"/>
              </a:solidFill>
            </a:endParaRP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2600" dirty="0">
              <a:solidFill>
                <a:srgbClr val="3366FF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5725" y="4580691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914932" y="4744204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495710" y="4600667"/>
            <a:ext cx="699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l-GR" i="1" dirty="0">
                <a:solidFill>
                  <a:srgbClr val="0070C0"/>
                </a:solidFill>
                <a:latin typeface="Tahoma" panose="020B0604030504040204" pitchFamily="34" charset="0"/>
              </a:rPr>
              <a:t>S</a:t>
            </a:r>
            <a:r>
              <a:rPr lang="en-US" altLang="el-GR" i="1" baseline="-25000" dirty="0">
                <a:solidFill>
                  <a:srgbClr val="0070C0"/>
                </a:solidFill>
                <a:latin typeface="Tahoma" panose="020B0604030504040204" pitchFamily="34" charset="0"/>
              </a:rPr>
              <a:t>n</a:t>
            </a:r>
            <a:r>
              <a:rPr lang="en-US" altLang="el-GR" i="1" dirty="0">
                <a:solidFill>
                  <a:srgbClr val="0070C0"/>
                </a:solidFill>
                <a:latin typeface="Tahoma" panose="020B0604030504040204" pitchFamily="34" charset="0"/>
              </a:rPr>
              <a:t>(</a:t>
            </a:r>
            <a:r>
              <a:rPr lang="el-GR" altLang="el-GR" b="0" i="1" dirty="0">
                <a:solidFill>
                  <a:srgbClr val="0070C0"/>
                </a:solidFill>
              </a:rPr>
              <a:t>σ</a:t>
            </a:r>
            <a:r>
              <a:rPr lang="en-US" altLang="el-GR" i="1" dirty="0">
                <a:solidFill>
                  <a:srgbClr val="0070C0"/>
                </a:solidFill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780913" y="474420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l-GR" sz="2000" b="0" dirty="0">
                <a:solidFill>
                  <a:srgbClr val="0070C0"/>
                </a:solidFill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977854" y="4432392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l-GR" sz="1600" b="1" dirty="0" err="1">
                <a:solidFill>
                  <a:srgbClr val="0070C0"/>
                </a:solidFill>
                <a:latin typeface="Tahoma" panose="020B0604030504040204" pitchFamily="34" charset="0"/>
              </a:rPr>
              <a:t>i</a:t>
            </a:r>
            <a:r>
              <a:rPr lang="en-US" altLang="el-GR" sz="1600" b="1" dirty="0">
                <a:solidFill>
                  <a:srgbClr val="0070C0"/>
                </a:solidFill>
                <a:latin typeface="Tahoma" panose="020B0604030504040204" pitchFamily="34" charset="0"/>
              </a:rPr>
              <a:t>=1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141366" y="3923287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l-GR" sz="1600" b="1" dirty="0">
                <a:solidFill>
                  <a:srgbClr val="0070C0"/>
                </a:solidFill>
                <a:latin typeface="Tahoma" panose="020B060403050404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360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(5/5)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358"/>
            <a:ext cx="8229600" cy="50734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l-GR" sz="2400" dirty="0"/>
              <a:t>Difficulties in Conducting Performance Analysis </a:t>
            </a:r>
            <a:r>
              <a:rPr lang="en-US" altLang="el-GR" sz="2400" dirty="0" smtClean="0"/>
              <a:t>Tests </a:t>
            </a:r>
            <a:endParaRPr lang="en-US" altLang="el-GR" sz="2400" dirty="0"/>
          </a:p>
          <a:p>
            <a:pPr>
              <a:lnSpc>
                <a:spcPct val="90000"/>
              </a:lnSpc>
            </a:pPr>
            <a:endParaRPr lang="en-US" altLang="el-GR" sz="2400" dirty="0"/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For conducting performance analysis tests, we require the Web services to be managed by the composer</a:t>
            </a:r>
          </a:p>
          <a:p>
            <a:pPr lvl="1">
              <a:lnSpc>
                <a:spcPct val="90000"/>
              </a:lnSpc>
            </a:pPr>
            <a:endParaRPr lang="en-US" altLang="el-GR" sz="2000" dirty="0"/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If the services involved are real world services (</a:t>
            </a:r>
            <a:r>
              <a:rPr lang="en-US" altLang="el-GR" sz="2000" i="1" dirty="0"/>
              <a:t>e.g</a:t>
            </a:r>
            <a:r>
              <a:rPr lang="en-US" altLang="el-GR" sz="2000" dirty="0"/>
              <a:t>., Flight Booking Service), then performance analysis by conducting real tests is not feasible</a:t>
            </a:r>
          </a:p>
          <a:p>
            <a:pPr lvl="1">
              <a:lnSpc>
                <a:spcPct val="90000"/>
              </a:lnSpc>
            </a:pPr>
            <a:endParaRPr lang="en-US" altLang="el-GR" sz="2000" dirty="0"/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To overcome these problems, Simulation could be used as an alternative technique to do performance estimation 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26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(1/3)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358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el-GR" sz="2000" dirty="0"/>
              <a:t>Simulation helps in determining how composed Web services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l-GR" sz="2000" dirty="0"/>
              <a:t>     will perform under various hypothetical conditions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l-GR" sz="2000" dirty="0"/>
          </a:p>
          <a:p>
            <a:r>
              <a:rPr lang="en-US" altLang="el-GR" sz="2000" dirty="0"/>
              <a:t>Simulation can provide feedback on the process that was composed allowing the composer to modify his process design by</a:t>
            </a:r>
          </a:p>
          <a:p>
            <a:endParaRPr lang="en-US" altLang="el-GR" sz="2000" dirty="0"/>
          </a:p>
          <a:p>
            <a:pPr lvl="1"/>
            <a:r>
              <a:rPr lang="en-US" altLang="el-GR" sz="1900" dirty="0"/>
              <a:t>Replacing services which do not satisfy the expected simulation service time means, with better Web services </a:t>
            </a:r>
          </a:p>
          <a:p>
            <a:pPr lvl="1"/>
            <a:r>
              <a:rPr lang="en-US" altLang="el-GR" sz="1900" dirty="0"/>
              <a:t>Modifying the process structure (control flow) based on the simulation runs 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2600" dirty="0">
              <a:solidFill>
                <a:srgbClr val="3366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4648" y="5000600"/>
            <a:ext cx="1257300" cy="1143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l-GR" sz="1100" b="0"/>
          </a:p>
          <a:p>
            <a:pPr algn="ctr"/>
            <a:endParaRPr lang="en-US" altLang="el-GR" sz="1100" b="0"/>
          </a:p>
          <a:p>
            <a:pPr algn="ctr"/>
            <a:r>
              <a:rPr lang="en-US" altLang="el-GR" sz="1100" b="0"/>
              <a:t>SCET Process</a:t>
            </a:r>
          </a:p>
          <a:p>
            <a:pPr algn="ctr"/>
            <a:r>
              <a:rPr lang="en-US" altLang="el-GR" sz="1100" b="0"/>
              <a:t>Composition</a:t>
            </a:r>
            <a:endParaRPr lang="en-US" altLang="el-G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241948" y="5229200"/>
            <a:ext cx="8763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18248" y="5000600"/>
            <a:ext cx="12573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l-GR" sz="1200" b="0" dirty="0"/>
              <a:t>Execution</a:t>
            </a:r>
            <a:endParaRPr lang="en-US" altLang="el-GR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42448" y="5915000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699648" y="5915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1756048" y="6448400"/>
            <a:ext cx="5943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56046" y="5915000"/>
            <a:ext cx="1589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756048" y="5915000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899048" y="6524600"/>
            <a:ext cx="1828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l-GR" sz="1200" b="0"/>
              <a:t>Feedback from Simulation</a:t>
            </a:r>
            <a:endParaRPr lang="en-US" altLang="el-GR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527448" y="5305400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375548" y="5229200"/>
            <a:ext cx="571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947048" y="5686400"/>
            <a:ext cx="12573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l-GR" sz="1100" b="0" dirty="0"/>
              <a:t> JSIM Simulation</a:t>
            </a:r>
          </a:p>
          <a:p>
            <a:endParaRPr lang="en-US" altLang="el-GR" dirty="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241948" y="5913412"/>
            <a:ext cx="571500" cy="31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813448" y="56864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l-GR" sz="1200"/>
              <a:t>Simulation Model </a:t>
            </a:r>
          </a:p>
          <a:p>
            <a:pPr algn="ctr"/>
            <a:r>
              <a:rPr lang="en-US" altLang="el-GR" sz="1200"/>
              <a:t>Generator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261248" y="5913412"/>
            <a:ext cx="685800" cy="3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195911" y="5534000"/>
            <a:ext cx="6175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 sz="1200">
                <a:solidFill>
                  <a:srgbClr val="0033CC"/>
                </a:solidFill>
              </a:rPr>
              <a:t>WSFL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261248" y="5610200"/>
            <a:ext cx="6254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 sz="1200" dirty="0">
                <a:solidFill>
                  <a:srgbClr val="0033CC"/>
                </a:solidFill>
              </a:rPr>
              <a:t>JSIM </a:t>
            </a:r>
          </a:p>
          <a:p>
            <a:endParaRPr lang="en-US" altLang="el-GR" sz="1200" dirty="0">
              <a:solidFill>
                <a:srgbClr val="0033CC"/>
              </a:solidFill>
            </a:endParaRPr>
          </a:p>
          <a:p>
            <a:r>
              <a:rPr lang="en-US" altLang="el-GR" sz="1200" dirty="0">
                <a:solidFill>
                  <a:srgbClr val="0033CC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88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(2/3)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358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el-GR" sz="2000" dirty="0"/>
              <a:t>The JSIM simulation model takes as input the </a:t>
            </a:r>
            <a:r>
              <a:rPr lang="en-US" altLang="el-GR" sz="2000" b="1" dirty="0"/>
              <a:t>service time distribution </a:t>
            </a:r>
            <a:r>
              <a:rPr lang="en-US" altLang="el-GR" sz="2000" dirty="0"/>
              <a:t>and the </a:t>
            </a:r>
            <a:r>
              <a:rPr lang="en-US" altLang="el-GR" sz="2000" b="1" dirty="0"/>
              <a:t>mean service time </a:t>
            </a:r>
            <a:r>
              <a:rPr lang="en-US" altLang="el-GR" sz="2000" dirty="0"/>
              <a:t>for each activity involved in the process</a:t>
            </a:r>
          </a:p>
          <a:p>
            <a:endParaRPr lang="en-US" altLang="el-GR" sz="2000" dirty="0"/>
          </a:p>
          <a:p>
            <a:r>
              <a:rPr lang="en-US" altLang="el-GR" sz="2000" dirty="0"/>
              <a:t>The Simulation Model Generator of SCET converts the WSFL based specification into JSIM Model</a:t>
            </a:r>
          </a:p>
          <a:p>
            <a:endParaRPr lang="en-US" altLang="el-GR" sz="2000" dirty="0"/>
          </a:p>
          <a:p>
            <a:r>
              <a:rPr lang="en-US" altLang="el-GR" sz="2000" dirty="0"/>
              <a:t>As both WSFL process and JSIM Model are represented as digraph the mapping is done as follows 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l-GR" sz="2600" dirty="0">
              <a:solidFill>
                <a:srgbClr val="3366FF"/>
              </a:solidFill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301875" y="4560888"/>
            <a:ext cx="4038600" cy="1535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2301875" y="4941888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4283075" y="4560888"/>
            <a:ext cx="5550" cy="153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2301874" y="460851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l-GR" sz="1400" b="1" dirty="0"/>
              <a:t>WSFL process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288626" y="4608510"/>
            <a:ext cx="205739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l-GR" sz="1400" b="1" dirty="0"/>
              <a:t>JSIM Model</a:t>
            </a: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2301875" y="5322888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301874" y="5006975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l-GR" sz="1400" b="0" dirty="0" smtClean="0"/>
              <a:t>Activity</a:t>
            </a:r>
            <a:endParaRPr lang="en-US" altLang="el-GR" sz="1400" b="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283074" y="4967288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l-GR" sz="1400" b="0"/>
              <a:t>Facility</a:t>
            </a: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2301875" y="5703888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2301874" y="5373689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l-GR" sz="1400" b="0" dirty="0"/>
              <a:t>Control Links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283074" y="5359399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l-GR" sz="1400" b="0" dirty="0"/>
              <a:t>Transports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301874" y="5747544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l-GR" sz="1400" b="0" dirty="0"/>
              <a:t>Execution</a:t>
            </a: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283074" y="5747544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l-GR" sz="1400" b="0" dirty="0"/>
              <a:t>Simulation Entity</a:t>
            </a:r>
          </a:p>
        </p:txBody>
      </p:sp>
    </p:spTree>
    <p:extLst>
      <p:ext uri="{BB962C8B-B14F-4D97-AF65-F5344CB8AC3E}">
        <p14:creationId xmlns:p14="http://schemas.microsoft.com/office/powerpoint/2010/main" val="14083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(3/3)</a:t>
            </a:r>
            <a:endParaRPr lang="el-GR" dirty="0"/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914400" y="3962400"/>
          <a:ext cx="5410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Photo Editor Photo" r:id="rId4" imgW="6706536" imgH="4401164" progId="MSPhotoEd.3">
                  <p:embed/>
                </p:oleObj>
              </mc:Choice>
              <mc:Fallback>
                <p:oleObj name="Photo Editor Photo" r:id="rId4" imgW="6706536" imgH="440116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54102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838200" y="1143000"/>
          <a:ext cx="553402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hoto Editor Photo" r:id="rId6" imgW="8573697" imgH="4761905" progId="MSPhotoEd.3">
                  <p:embed/>
                </p:oleObj>
              </mc:Choice>
              <mc:Fallback>
                <p:oleObj name="Photo Editor Photo" r:id="rId6" imgW="8573697" imgH="476190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5534025" cy="253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781800" y="2133600"/>
            <a:ext cx="12116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 b="1" dirty="0"/>
              <a:t>JSIM </a:t>
            </a:r>
          </a:p>
          <a:p>
            <a:r>
              <a:rPr lang="en-US" altLang="el-GR" b="1" dirty="0"/>
              <a:t>Simulation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781800" y="4648200"/>
            <a:ext cx="12116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l-GR" b="1" dirty="0"/>
              <a:t>Statistical</a:t>
            </a:r>
          </a:p>
          <a:p>
            <a:r>
              <a:rPr lang="en-US" altLang="el-GR" b="1" dirty="0"/>
              <a:t>Simulation</a:t>
            </a:r>
          </a:p>
          <a:p>
            <a:r>
              <a:rPr lang="en-US" altLang="el-GR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074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l-GR" sz="2400" dirty="0"/>
              <a:t>Issues and Problems</a:t>
            </a:r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Static composition</a:t>
            </a:r>
            <a:r>
              <a:rPr lang="en-US" altLang="el-GR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l-GR" sz="1900" dirty="0"/>
              <a:t>Users need to discover services manually analyzing the Web service descriptions provided by the service provider</a:t>
            </a:r>
          </a:p>
          <a:p>
            <a:pPr lvl="2">
              <a:lnSpc>
                <a:spcPct val="90000"/>
              </a:lnSpc>
            </a:pPr>
            <a:endParaRPr lang="en-US" altLang="el-GR" sz="1900" dirty="0"/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Dynamic composition</a:t>
            </a:r>
          </a:p>
          <a:p>
            <a:pPr lvl="2">
              <a:lnSpc>
                <a:spcPct val="90000"/>
              </a:lnSpc>
            </a:pPr>
            <a:r>
              <a:rPr lang="en-US" altLang="el-GR" sz="1900" dirty="0"/>
              <a:t>Dynamic discovery requires Web service Descriptions and Web service registries need to provide more semantic description</a:t>
            </a:r>
          </a:p>
          <a:p>
            <a:pPr lvl="2">
              <a:lnSpc>
                <a:spcPct val="90000"/>
              </a:lnSpc>
            </a:pPr>
            <a:endParaRPr lang="en-US" altLang="el-GR" sz="1900" dirty="0"/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Control Flow and Data Flow Among Services</a:t>
            </a:r>
          </a:p>
          <a:p>
            <a:pPr lvl="2">
              <a:lnSpc>
                <a:spcPct val="90000"/>
              </a:lnSpc>
            </a:pPr>
            <a:r>
              <a:rPr lang="en-US" altLang="el-GR" sz="1900" dirty="0"/>
              <a:t>Need to support control flow constructs such as XOR splits, XOR joins, AND splits, AND joins, and WHILE loops  in the process composition</a:t>
            </a:r>
          </a:p>
          <a:p>
            <a:pPr lvl="2">
              <a:lnSpc>
                <a:spcPct val="90000"/>
              </a:lnSpc>
            </a:pPr>
            <a:endParaRPr lang="en-US" altLang="el-GR" sz="1900" dirty="0"/>
          </a:p>
          <a:p>
            <a:pPr lvl="2">
              <a:lnSpc>
                <a:spcPct val="90000"/>
              </a:lnSpc>
            </a:pPr>
            <a:r>
              <a:rPr lang="en-US" altLang="el-GR" sz="1900" dirty="0"/>
              <a:t>In static compositions the composer manually specifies the Data Routing/Mapping between services, while in dynamic compositions the machine has to automate this task</a:t>
            </a:r>
          </a:p>
          <a:p>
            <a:pPr lvl="2">
              <a:lnSpc>
                <a:spcPct val="90000"/>
              </a:lnSpc>
            </a:pPr>
            <a:endParaRPr lang="en-US" altLang="el-GR" sz="19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163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Technologies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l-GR" sz="2800" dirty="0"/>
              <a:t>XML Messaging</a:t>
            </a:r>
            <a:r>
              <a:rPr lang="en-US" altLang="el-GR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l-GR" sz="2400" b="1" dirty="0"/>
              <a:t>Simple Object Access Protocol (SOAP)</a:t>
            </a:r>
            <a:r>
              <a:rPr lang="en-US" altLang="el-GR" sz="2400" dirty="0"/>
              <a:t> - is an XML Messaging Protocol that allows software running on disparate operating systems and different environments to make Remote Procedure Calls (RPC)</a:t>
            </a:r>
          </a:p>
          <a:p>
            <a:pPr lvl="1">
              <a:lnSpc>
                <a:spcPct val="80000"/>
              </a:lnSpc>
            </a:pPr>
            <a:endParaRPr lang="en-US" altLang="el-GR" dirty="0">
              <a:solidFill>
                <a:srgbClr val="09090B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l-GR" sz="2800" dirty="0"/>
              <a:t>Web Services Description </a:t>
            </a:r>
          </a:p>
          <a:p>
            <a:pPr lvl="1">
              <a:lnSpc>
                <a:spcPct val="80000"/>
              </a:lnSpc>
            </a:pPr>
            <a:r>
              <a:rPr lang="en-US" altLang="el-GR" sz="2400" b="1" dirty="0"/>
              <a:t>Web Service Description Language (WSDL)</a:t>
            </a:r>
            <a:r>
              <a:rPr lang="en-US" altLang="el-GR" sz="2400" dirty="0"/>
              <a:t> – is a language that defines the interface of a Web service, required for interaction between a requester and a service provider</a:t>
            </a:r>
          </a:p>
          <a:p>
            <a:pPr lvl="1">
              <a:lnSpc>
                <a:spcPct val="80000"/>
              </a:lnSpc>
            </a:pPr>
            <a:endParaRPr lang="en-US" altLang="el-GR" sz="2400" dirty="0"/>
          </a:p>
          <a:p>
            <a:pPr>
              <a:lnSpc>
                <a:spcPct val="80000"/>
              </a:lnSpc>
            </a:pPr>
            <a:r>
              <a:rPr lang="en-US" altLang="el-GR" sz="2800" dirty="0"/>
              <a:t>Web Services Registry </a:t>
            </a:r>
          </a:p>
          <a:p>
            <a:pPr lvl="1">
              <a:lnSpc>
                <a:spcPct val="80000"/>
              </a:lnSpc>
            </a:pPr>
            <a:r>
              <a:rPr lang="en-US" altLang="el-GR" sz="2400" b="1" dirty="0"/>
              <a:t>Universal Description, Discovery and Integration (UDDI)</a:t>
            </a:r>
            <a:r>
              <a:rPr lang="en-US" altLang="el-GR" sz="2400" dirty="0"/>
              <a:t> serves as a “business and service” registry essential for the widespread use of Web services</a:t>
            </a:r>
          </a:p>
          <a:p>
            <a:pPr marL="0" lvl="1" indent="0" algn="just">
              <a:buNone/>
            </a:pPr>
            <a:endParaRPr lang="en-US" altLang="el-GR" sz="3200" dirty="0"/>
          </a:p>
          <a:p>
            <a:pPr algn="just"/>
            <a:endParaRPr lang="en-US" sz="44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 algn="just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96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smtClean="0"/>
              <a:t>Services Languages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Ontology </a:t>
            </a:r>
            <a:r>
              <a:rPr lang="en-US" dirty="0" smtClean="0"/>
              <a:t>Language(OWL)</a:t>
            </a:r>
          </a:p>
          <a:p>
            <a:pPr lvl="1"/>
            <a:r>
              <a:rPr lang="en-US" dirty="0" smtClean="0"/>
              <a:t>WSFL, XLANG, BPEL4WS</a:t>
            </a:r>
          </a:p>
          <a:p>
            <a:pPr marL="457200" lvl="1" indent="0">
              <a:buNone/>
            </a:pPr>
            <a:r>
              <a:rPr lang="en-US" dirty="0" smtClean="0"/>
              <a:t>Allows </a:t>
            </a:r>
            <a:r>
              <a:rPr lang="en-US" dirty="0"/>
              <a:t>data and service providers to </a:t>
            </a:r>
            <a:r>
              <a:rPr lang="en-US" dirty="0" smtClean="0"/>
              <a:t>semantically </a:t>
            </a:r>
            <a:r>
              <a:rPr lang="en-US" dirty="0"/>
              <a:t>describe </a:t>
            </a:r>
            <a:r>
              <a:rPr lang="en-US" dirty="0" smtClean="0"/>
              <a:t>their resources </a:t>
            </a:r>
            <a:r>
              <a:rPr lang="en-US" dirty="0"/>
              <a:t>using third-party ontologies</a:t>
            </a:r>
          </a:p>
          <a:p>
            <a:endParaRPr lang="en-US" dirty="0" smtClean="0"/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/>
              <a:t>DARPA Agent Markup Language (DAML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Ontology </a:t>
            </a:r>
            <a:r>
              <a:rPr lang="en-US" dirty="0" smtClean="0"/>
              <a:t>Inference Layer </a:t>
            </a:r>
            <a:r>
              <a:rPr lang="en-US" dirty="0"/>
              <a:t>(OIL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Combination of DAML and OIL, DAML+OIL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DAML &amp; DAML-S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DAML (DARPA </a:t>
            </a:r>
            <a:r>
              <a:rPr lang="en-US" dirty="0"/>
              <a:t>Agent Markup </a:t>
            </a:r>
            <a:r>
              <a:rPr lang="en-US" dirty="0" smtClean="0"/>
              <a:t>Language)</a:t>
            </a:r>
          </a:p>
          <a:p>
            <a:pPr lvl="1"/>
            <a:r>
              <a:rPr lang="en-US" dirty="0"/>
              <a:t>Started at 1999 as a </a:t>
            </a:r>
            <a:r>
              <a:rPr lang="en-US" dirty="0" smtClean="0"/>
              <a:t>US </a:t>
            </a:r>
            <a:r>
              <a:rPr lang="en-US" dirty="0"/>
              <a:t>Defense Advanced Research Projects </a:t>
            </a:r>
            <a:r>
              <a:rPr lang="en-US" dirty="0" smtClean="0"/>
              <a:t>Agency project</a:t>
            </a:r>
            <a:endParaRPr lang="en-US" dirty="0"/>
          </a:p>
          <a:p>
            <a:r>
              <a:rPr lang="en-US" dirty="0" smtClean="0"/>
              <a:t>At 2002 DAML+OIL is submitted at W3C</a:t>
            </a:r>
          </a:p>
          <a:p>
            <a:pPr lvl="1"/>
            <a:r>
              <a:rPr lang="en-US" dirty="0"/>
              <a:t>DAML+OIL was a syntax, layered on RDF and XML</a:t>
            </a:r>
          </a:p>
          <a:p>
            <a:endParaRPr lang="en-US" dirty="0" smtClean="0"/>
          </a:p>
          <a:p>
            <a:r>
              <a:rPr lang="en-US" dirty="0" smtClean="0"/>
              <a:t>DAML-S</a:t>
            </a:r>
          </a:p>
          <a:p>
            <a:pPr marL="0" indent="0">
              <a:buNone/>
            </a:pPr>
            <a:r>
              <a:rPr lang="en-US" dirty="0" smtClean="0"/>
              <a:t>	A markup language based on DAML+OIL 	that was created to specifically describe 	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DAML-S 1/2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DAML-S process </a:t>
            </a:r>
            <a:r>
              <a:rPr lang="en-US" dirty="0" smtClean="0"/>
              <a:t>model types:</a:t>
            </a:r>
          </a:p>
          <a:p>
            <a:pPr lvl="1"/>
            <a:r>
              <a:rPr lang="en-US" dirty="0" smtClean="0"/>
              <a:t>Atomic (</a:t>
            </a:r>
            <a:r>
              <a:rPr lang="en-US" sz="2600" dirty="0" smtClean="0"/>
              <a:t>non-decomposable Web-accessible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Composite (</a:t>
            </a:r>
            <a:r>
              <a:rPr lang="en-US" sz="2600" dirty="0" smtClean="0"/>
              <a:t>is </a:t>
            </a:r>
            <a:r>
              <a:rPr lang="en-US" sz="2600" dirty="0"/>
              <a:t>composed of other </a:t>
            </a:r>
            <a:r>
              <a:rPr lang="en-US" sz="2600" dirty="0" smtClean="0"/>
              <a:t>composite or atomic processes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 (</a:t>
            </a:r>
            <a:r>
              <a:rPr lang="en-US" sz="2600" dirty="0"/>
              <a:t>a view or abstraction of a atomic or composite </a:t>
            </a:r>
            <a:r>
              <a:rPr lang="en-US" sz="2600" dirty="0" smtClean="0"/>
              <a:t>process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pt-BR" dirty="0"/>
              <a:t>&lt;daml : </a:t>
            </a:r>
            <a:r>
              <a:rPr lang="pt-BR" dirty="0" smtClean="0"/>
              <a:t>Class rdf </a:t>
            </a:r>
            <a:r>
              <a:rPr lang="pt-BR" dirty="0"/>
              <a:t>: ID="</a:t>
            </a:r>
            <a:r>
              <a:rPr lang="pt-BR" dirty="0" smtClean="0"/>
              <a:t>Process</a:t>
            </a:r>
            <a:r>
              <a:rPr lang="pt-BR" dirty="0"/>
              <a:t>"&gt;</a:t>
            </a:r>
          </a:p>
          <a:p>
            <a:pPr marL="857250" lvl="2" indent="0">
              <a:buNone/>
            </a:pPr>
            <a:r>
              <a:rPr lang="pt-BR" sz="2800" dirty="0"/>
              <a:t>&lt;daml : unionOf rdf : parseType="daml : </a:t>
            </a:r>
            <a:r>
              <a:rPr lang="pt-BR" sz="2800" dirty="0" smtClean="0"/>
              <a:t>collection"&gt;</a:t>
            </a:r>
            <a:endParaRPr lang="pt-BR" sz="2800" dirty="0"/>
          </a:p>
          <a:p>
            <a:pPr marL="857250" lvl="2" indent="0">
              <a:buNone/>
            </a:pPr>
            <a:r>
              <a:rPr lang="pt-BR" sz="2800" dirty="0"/>
              <a:t>&lt;daml : Class rdf </a:t>
            </a:r>
            <a:r>
              <a:rPr lang="pt-BR" sz="2800" dirty="0" smtClean="0"/>
              <a:t>: </a:t>
            </a:r>
            <a:r>
              <a:rPr lang="pt-BR" sz="2800" dirty="0"/>
              <a:t>about="#</a:t>
            </a:r>
            <a:r>
              <a:rPr lang="pt-BR" sz="2800" dirty="0" smtClean="0"/>
              <a:t>Atomic Process</a:t>
            </a:r>
            <a:r>
              <a:rPr lang="pt-BR" sz="2800" dirty="0"/>
              <a:t>"/&gt;</a:t>
            </a:r>
          </a:p>
          <a:p>
            <a:pPr marL="857250" lvl="2" indent="0">
              <a:buNone/>
            </a:pPr>
            <a:r>
              <a:rPr lang="pt-BR" sz="2800" dirty="0"/>
              <a:t>&lt;daml : Class </a:t>
            </a:r>
            <a:r>
              <a:rPr lang="pt-BR" sz="2800" dirty="0" smtClean="0"/>
              <a:t>rdf : </a:t>
            </a:r>
            <a:r>
              <a:rPr lang="pt-BR" sz="2800" dirty="0"/>
              <a:t>about="#</a:t>
            </a:r>
            <a:r>
              <a:rPr lang="pt-BR" sz="2800" dirty="0" smtClean="0"/>
              <a:t>Simple Process</a:t>
            </a:r>
            <a:r>
              <a:rPr lang="pt-BR" sz="2800" dirty="0"/>
              <a:t>"/&gt;</a:t>
            </a:r>
          </a:p>
          <a:p>
            <a:pPr marL="857250" lvl="2" indent="0">
              <a:buNone/>
            </a:pPr>
            <a:r>
              <a:rPr lang="pt-BR" sz="2800" dirty="0"/>
              <a:t>&lt;daml : Class rdf </a:t>
            </a:r>
            <a:r>
              <a:rPr lang="pt-BR" sz="2800" dirty="0" smtClean="0"/>
              <a:t>: </a:t>
            </a:r>
            <a:r>
              <a:rPr lang="pt-BR" sz="2800" dirty="0"/>
              <a:t>about="#</a:t>
            </a:r>
            <a:r>
              <a:rPr lang="pt-BR" sz="2800" dirty="0" smtClean="0"/>
              <a:t>Composite Process</a:t>
            </a:r>
            <a:r>
              <a:rPr lang="pt-BR" sz="2800" dirty="0"/>
              <a:t>"/&gt;</a:t>
            </a:r>
          </a:p>
          <a:p>
            <a:pPr marL="857250" lvl="2" indent="0">
              <a:buNone/>
            </a:pPr>
            <a:r>
              <a:rPr lang="pt-BR" sz="2800" dirty="0"/>
              <a:t>&lt;/daml : unionOf&gt;</a:t>
            </a:r>
          </a:p>
          <a:p>
            <a:pPr marL="457200" lvl="1" indent="0">
              <a:buNone/>
            </a:pPr>
            <a:r>
              <a:rPr lang="pt-BR" dirty="0"/>
              <a:t>&lt;/daml : </a:t>
            </a:r>
            <a:r>
              <a:rPr lang="pt-BR" dirty="0" smtClean="0"/>
              <a:t>Class</a:t>
            </a:r>
            <a:r>
              <a:rPr lang="pt-BR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DAML-S (2/2)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can be either mandatory or </a:t>
            </a:r>
            <a:r>
              <a:rPr lang="en-US" dirty="0" smtClean="0"/>
              <a:t>optional</a:t>
            </a:r>
          </a:p>
          <a:p>
            <a:r>
              <a:rPr lang="en-US" dirty="0" smtClean="0"/>
              <a:t>Output is </a:t>
            </a:r>
            <a:r>
              <a:rPr lang="en-US" dirty="0"/>
              <a:t>usually </a:t>
            </a:r>
            <a:r>
              <a:rPr lang="en-US" dirty="0" smtClean="0"/>
              <a:t>optional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/>
              <a:t>&lt;</a:t>
            </a:r>
            <a:r>
              <a:rPr lang="en-US" sz="2600" dirty="0" err="1"/>
              <a:t>rdf:Propertyrdf:ID</a:t>
            </a:r>
            <a:r>
              <a:rPr lang="en-US" sz="2600" dirty="0"/>
              <a:t>="</a:t>
            </a:r>
            <a:r>
              <a:rPr lang="en-US" sz="2600" dirty="0" err="1"/>
              <a:t>bookName</a:t>
            </a:r>
            <a:r>
              <a:rPr lang="en-US" sz="2600" dirty="0"/>
              <a:t>"&gt;</a:t>
            </a:r>
          </a:p>
          <a:p>
            <a:pPr marL="0" indent="0">
              <a:buNone/>
            </a:pPr>
            <a:r>
              <a:rPr lang="en-US" sz="2600" dirty="0"/>
              <a:t>    &lt;</a:t>
            </a:r>
            <a:r>
              <a:rPr lang="en-US" sz="2600" dirty="0" err="1" smtClean="0"/>
              <a:t>rdfs:subPropertyOf</a:t>
            </a:r>
            <a:r>
              <a:rPr lang="en-US" sz="2600" dirty="0"/>
              <a:t> </a:t>
            </a:r>
            <a:r>
              <a:rPr lang="en-US" sz="2600" dirty="0" err="1" smtClean="0"/>
              <a:t>rdf:resource</a:t>
            </a:r>
            <a:r>
              <a:rPr lang="en-US" sz="2600" dirty="0"/>
              <a:t>="&amp;process;#input"/&gt;</a:t>
            </a:r>
          </a:p>
          <a:p>
            <a:pPr marL="0" indent="0">
              <a:buNone/>
            </a:pPr>
            <a:r>
              <a:rPr lang="en-US" sz="2600" dirty="0"/>
              <a:t>    &lt;</a:t>
            </a:r>
            <a:r>
              <a:rPr lang="en-US" sz="2600" dirty="0" err="1"/>
              <a:t>rdfs:domainrdf:resource</a:t>
            </a:r>
            <a:r>
              <a:rPr lang="en-US" sz="2600" dirty="0"/>
              <a:t>="#</a:t>
            </a:r>
            <a:r>
              <a:rPr lang="en-US" sz="2600" dirty="0" err="1"/>
              <a:t>LocateBook</a:t>
            </a:r>
            <a:r>
              <a:rPr lang="en-US" sz="2600" dirty="0"/>
              <a:t>"/&gt;</a:t>
            </a:r>
          </a:p>
          <a:p>
            <a:pPr marL="0" indent="0">
              <a:buNone/>
            </a:pPr>
            <a:r>
              <a:rPr lang="en-US" sz="2600" dirty="0"/>
              <a:t>    &lt;</a:t>
            </a:r>
            <a:r>
              <a:rPr lang="en-US" sz="2600" dirty="0" err="1"/>
              <a:t>rdfs:rangerdf:resource</a:t>
            </a:r>
            <a:r>
              <a:rPr lang="en-US" sz="2600" dirty="0"/>
              <a:t>="&amp;</a:t>
            </a:r>
            <a:r>
              <a:rPr lang="en-US" sz="2600" dirty="0" err="1"/>
              <a:t>xsd</a:t>
            </a:r>
            <a:r>
              <a:rPr lang="en-US" sz="2600" dirty="0"/>
              <a:t>;#string"/&gt;2</a:t>
            </a:r>
          </a:p>
          <a:p>
            <a:pPr marL="0" indent="0">
              <a:buNone/>
            </a:pPr>
            <a:r>
              <a:rPr lang="en-US" sz="2600" dirty="0"/>
              <a:t>&lt;/</a:t>
            </a:r>
            <a:r>
              <a:rPr lang="en-US" sz="2600" dirty="0" err="1"/>
              <a:t>rdf:Property</a:t>
            </a:r>
            <a:r>
              <a:rPr lang="en-US" sz="2600" dirty="0" smtClean="0"/>
              <a:t>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10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Theme 1">
      <a:dk1>
        <a:srgbClr val="38434F"/>
      </a:dk1>
      <a:lt1>
        <a:srgbClr val="FFFFFF"/>
      </a:lt1>
      <a:dk2>
        <a:srgbClr val="E5EAEB"/>
      </a:dk2>
      <a:lt2>
        <a:srgbClr val="F2F2F2"/>
      </a:lt2>
      <a:accent1>
        <a:srgbClr val="70C74E"/>
      </a:accent1>
      <a:accent2>
        <a:srgbClr val="A774B0"/>
      </a:accent2>
      <a:accent3>
        <a:srgbClr val="00ABDA"/>
      </a:accent3>
      <a:accent4>
        <a:srgbClr val="FFAD00"/>
      </a:accent4>
      <a:accent5>
        <a:srgbClr val="F64F38"/>
      </a:accent5>
      <a:accent6>
        <a:srgbClr val="79463D"/>
      </a:accent6>
      <a:hlink>
        <a:srgbClr val="0099FF"/>
      </a:hlink>
      <a:folHlink>
        <a:srgbClr val="33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2135</Words>
  <Application>Microsoft Office PowerPoint</Application>
  <PresentationFormat>On-screen Show (4:3)</PresentationFormat>
  <Paragraphs>504</Paragraphs>
  <Slides>47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Lucida Fax</vt:lpstr>
      <vt:lpstr>Tahoma</vt:lpstr>
      <vt:lpstr>Wingdings</vt:lpstr>
      <vt:lpstr>Θέμα του Office</vt:lpstr>
      <vt:lpstr>Bitmap Image</vt:lpstr>
      <vt:lpstr>Photo Editor Photo</vt:lpstr>
      <vt:lpstr>Analysis, Simulation and Verification of Web Services</vt:lpstr>
      <vt:lpstr>Semantic Web</vt:lpstr>
      <vt:lpstr>Semantic Web Services (1/2)</vt:lpstr>
      <vt:lpstr>Semantic Web Services (2/2)</vt:lpstr>
      <vt:lpstr>Web Services Technologies</vt:lpstr>
      <vt:lpstr>Web Services Languages</vt:lpstr>
      <vt:lpstr>DAML &amp; DAML-S</vt:lpstr>
      <vt:lpstr>DAML-S 1/2</vt:lpstr>
      <vt:lpstr>DAML-S (2/2)</vt:lpstr>
      <vt:lpstr>Situation Calculus</vt:lpstr>
      <vt:lpstr>Workflow Management</vt:lpstr>
      <vt:lpstr>WfMS</vt:lpstr>
      <vt:lpstr>Petri Net 1/3</vt:lpstr>
      <vt:lpstr>Petri 2/3</vt:lpstr>
      <vt:lpstr>Petri Net 3/3</vt:lpstr>
      <vt:lpstr>Analysis of Web Services</vt:lpstr>
      <vt:lpstr>Challenges of Verification</vt:lpstr>
      <vt:lpstr>Complexity of DAML-S services tasks</vt:lpstr>
      <vt:lpstr>Possible implementations</vt:lpstr>
      <vt:lpstr>OrbWork</vt:lpstr>
      <vt:lpstr>Improvement of OrbWork</vt:lpstr>
      <vt:lpstr>Integration</vt:lpstr>
      <vt:lpstr>An Example</vt:lpstr>
      <vt:lpstr>An Example</vt:lpstr>
      <vt:lpstr>Decisions</vt:lpstr>
      <vt:lpstr>Web Service Composition (1/3)</vt:lpstr>
      <vt:lpstr>Web Service Composition (2/3)</vt:lpstr>
      <vt:lpstr>Web Service Composition (3/3)</vt:lpstr>
      <vt:lpstr>SCET (Service Composition and Execution Tool)</vt:lpstr>
      <vt:lpstr>Composition Representation (1/2)</vt:lpstr>
      <vt:lpstr>Composition Representation (2/2)</vt:lpstr>
      <vt:lpstr>Discovery of Services (1/2)</vt:lpstr>
      <vt:lpstr>Discovery of Services (2/2)</vt:lpstr>
      <vt:lpstr>Service Composition Designer</vt:lpstr>
      <vt:lpstr>Discovery of Services (2/2)</vt:lpstr>
      <vt:lpstr>Web Service Flow Language (WSFL – 1/2)</vt:lpstr>
      <vt:lpstr>Web Service Flow Language (WSFL – 2/2)</vt:lpstr>
      <vt:lpstr>Process Execution</vt:lpstr>
      <vt:lpstr>Performance Analysis (1/5)</vt:lpstr>
      <vt:lpstr>Performance Analysis (2/5)</vt:lpstr>
      <vt:lpstr>Performance Analysis (3/5)</vt:lpstr>
      <vt:lpstr>Performance Analysis (4/5)</vt:lpstr>
      <vt:lpstr>Performance Analysis (5/5)</vt:lpstr>
      <vt:lpstr>Simulation (1/3)</vt:lpstr>
      <vt:lpstr>Simulation (2/3)</vt:lpstr>
      <vt:lpstr>Simulation (3/3)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jit</dc:creator>
  <cp:lastModifiedBy>Kostas P</cp:lastModifiedBy>
  <cp:revision>39</cp:revision>
  <dcterms:created xsi:type="dcterms:W3CDTF">2015-05-03T21:02:56Z</dcterms:created>
  <dcterms:modified xsi:type="dcterms:W3CDTF">2015-05-13T10:44:03Z</dcterms:modified>
</cp:coreProperties>
</file>