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6D825-14CF-4B20-859D-DEBC615A546A}" type="datetimeFigureOut">
              <a:rPr lang="en-US" smtClean="0"/>
              <a:t>05-May-15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6D91-DD21-4F51-A6C8-59D6CE4B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415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866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060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010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183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9" name="Τίτλος 1"/>
          <p:cNvSpPr>
            <a:spLocks noGrp="1"/>
          </p:cNvSpPr>
          <p:nvPr>
            <p:ph type="title"/>
          </p:nvPr>
        </p:nvSpPr>
        <p:spPr>
          <a:xfrm>
            <a:off x="0" y="-15672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052737"/>
            <a:ext cx="4040188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052737"/>
            <a:ext cx="4041775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Τίτλος 1"/>
          <p:cNvSpPr>
            <a:spLocks noGrp="1"/>
          </p:cNvSpPr>
          <p:nvPr>
            <p:ph type="title"/>
          </p:nvPr>
        </p:nvSpPr>
        <p:spPr>
          <a:xfrm>
            <a:off x="0" y="-15672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</p:spPr>
        <p:txBody>
          <a:bodyPr/>
          <a:lstStyle/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224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02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738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11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5/5/2015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7" name="Θέση τίτλου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Analysis, Simulation and Verification of Web Services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Θέση κειμένου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Definitions of a </a:t>
            </a:r>
            <a:r>
              <a:rPr lang="en-US" dirty="0"/>
              <a:t>Petri Net (PN)</a:t>
            </a:r>
            <a:endParaRPr lang="en-US" dirty="0"/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>
          <a:xfrm>
            <a:off x="457200" y="1772817"/>
            <a:ext cx="4040188" cy="2736304"/>
          </a:xfrm>
        </p:spPr>
        <p:txBody>
          <a:bodyPr/>
          <a:lstStyle/>
          <a:p>
            <a:r>
              <a:rPr lang="en-US" dirty="0" smtClean="0"/>
              <a:t>Finite set of places, </a:t>
            </a:r>
            <a:r>
              <a:rPr lang="en-US" b="1" dirty="0" smtClean="0"/>
              <a:t>P</a:t>
            </a:r>
          </a:p>
          <a:p>
            <a:r>
              <a:rPr lang="en-US" dirty="0" smtClean="0"/>
              <a:t>Finite set of transitions, </a:t>
            </a:r>
            <a:r>
              <a:rPr lang="en-US" b="1" dirty="0" smtClean="0"/>
              <a:t>N</a:t>
            </a:r>
            <a:endParaRPr lang="en-US" b="1" dirty="0"/>
          </a:p>
          <a:p>
            <a:r>
              <a:rPr lang="en-US" dirty="0" smtClean="0"/>
              <a:t>Markings</a:t>
            </a:r>
            <a:r>
              <a:rPr lang="el-GR" dirty="0" smtClean="0"/>
              <a:t> </a:t>
            </a:r>
            <a:r>
              <a:rPr lang="el-GR" i="1" dirty="0"/>
              <a:t>μ</a:t>
            </a:r>
            <a:r>
              <a:rPr lang="en-US" dirty="0" smtClean="0"/>
              <a:t> / Tokens</a:t>
            </a:r>
          </a:p>
          <a:p>
            <a:r>
              <a:rPr lang="en-US" dirty="0" err="1" smtClean="0"/>
              <a:t>Firable</a:t>
            </a:r>
            <a:r>
              <a:rPr lang="en-US" dirty="0" smtClean="0"/>
              <a:t> transitions at markings</a:t>
            </a:r>
            <a:r>
              <a:rPr lang="el-GR" dirty="0" smtClean="0"/>
              <a:t> </a:t>
            </a:r>
            <a:r>
              <a:rPr lang="el-GR" i="1" dirty="0" smtClean="0"/>
              <a:t>μ</a:t>
            </a:r>
          </a:p>
          <a:p>
            <a:r>
              <a:rPr lang="en-US" dirty="0" smtClean="0"/>
              <a:t>Occurrence sequence</a:t>
            </a:r>
            <a:endParaRPr lang="en-US" dirty="0"/>
          </a:p>
        </p:txBody>
      </p:sp>
      <p:sp>
        <p:nvSpPr>
          <p:cNvPr id="8" name="Θέση κειμένου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Constructs </a:t>
            </a:r>
            <a:r>
              <a:rPr lang="en-US" dirty="0"/>
              <a:t>of a Petri Net (PN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Θέση περιεχομένου 8"/>
          <p:cNvSpPr>
            <a:spLocks noGrp="1"/>
          </p:cNvSpPr>
          <p:nvPr>
            <p:ph sz="quarter" idx="4"/>
          </p:nvPr>
        </p:nvSpPr>
        <p:spPr>
          <a:xfrm>
            <a:off x="4645025" y="1772817"/>
            <a:ext cx="4041775" cy="2880320"/>
          </a:xfrm>
        </p:spPr>
        <p:txBody>
          <a:bodyPr/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Split </a:t>
            </a:r>
          </a:p>
          <a:p>
            <a:r>
              <a:rPr lang="en-US" dirty="0" smtClean="0"/>
              <a:t>Split and Join</a:t>
            </a:r>
          </a:p>
          <a:p>
            <a:r>
              <a:rPr lang="en-US" dirty="0" smtClean="0"/>
              <a:t>Choice</a:t>
            </a:r>
          </a:p>
          <a:p>
            <a:r>
              <a:rPr lang="en-US" dirty="0" smtClean="0"/>
              <a:t>If-then-Else</a:t>
            </a:r>
          </a:p>
          <a:p>
            <a:r>
              <a:rPr lang="en-US" dirty="0" smtClean="0"/>
              <a:t>Repeat Condition</a:t>
            </a:r>
            <a:endParaRPr lang="en-US" dirty="0"/>
          </a:p>
        </p:txBody>
      </p:sp>
      <p:sp>
        <p:nvSpPr>
          <p:cNvPr id="5" name="Τίτλο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the web though standards defined by the World Wide Web Consortium</a:t>
            </a:r>
          </a:p>
          <a:p>
            <a:endParaRPr lang="en-US" dirty="0" smtClean="0"/>
          </a:p>
          <a:p>
            <a:r>
              <a:rPr lang="en-US" dirty="0" smtClean="0"/>
              <a:t>Standards promote and define:</a:t>
            </a:r>
          </a:p>
          <a:p>
            <a:pPr lvl="1"/>
            <a:r>
              <a:rPr lang="en-US" dirty="0" smtClean="0"/>
              <a:t>common data formats</a:t>
            </a:r>
          </a:p>
          <a:p>
            <a:pPr lvl="1"/>
            <a:r>
              <a:rPr lang="en-US" dirty="0" smtClean="0"/>
              <a:t>exchange protocols</a:t>
            </a:r>
          </a:p>
          <a:p>
            <a:pPr lvl="1"/>
            <a:r>
              <a:rPr lang="en-US" dirty="0" smtClean="0"/>
              <a:t>Resource Description Framework (RDF)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Principles applicable to Web services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 Services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Web services, are the server end of a client–server system via the World Wide Web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They use markup which makes data machine-readable in a detailed way and sophisticated way.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Languages like: OWL, DAML, OIL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and others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Github\cs565\presentation\images\f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47" y="2431804"/>
            <a:ext cx="1134429" cy="113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ithub\cs565\presentation\images\maps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92641"/>
            <a:ext cx="1373592" cy="137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Github\cs565\presentation\images\amazo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05" y="2251076"/>
            <a:ext cx="1618655" cy="13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ithub\cs565\presentation\images\twitter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56176"/>
            <a:ext cx="1249748" cy="101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1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smtClean="0"/>
              <a:t>Services Languages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Ontology </a:t>
            </a:r>
            <a:r>
              <a:rPr lang="en-US" dirty="0" smtClean="0"/>
              <a:t>Language(OWL)</a:t>
            </a:r>
          </a:p>
          <a:p>
            <a:pPr marL="457200" lvl="1" indent="0">
              <a:buNone/>
            </a:pPr>
            <a:r>
              <a:rPr lang="en-US" dirty="0" smtClean="0"/>
              <a:t>Allows </a:t>
            </a:r>
            <a:r>
              <a:rPr lang="en-US" dirty="0"/>
              <a:t>data and service providers to </a:t>
            </a:r>
            <a:r>
              <a:rPr lang="en-US" dirty="0" smtClean="0"/>
              <a:t>semantically </a:t>
            </a:r>
            <a:r>
              <a:rPr lang="en-US" dirty="0"/>
              <a:t>describe </a:t>
            </a:r>
            <a:r>
              <a:rPr lang="en-US" dirty="0" smtClean="0"/>
              <a:t>their resources </a:t>
            </a:r>
            <a:r>
              <a:rPr lang="en-US" dirty="0"/>
              <a:t>using third-party ontologies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/>
              <a:t>DARPA Agent Markup Language (DAML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Ontology </a:t>
            </a:r>
            <a:r>
              <a:rPr lang="en-US" dirty="0" smtClean="0"/>
              <a:t>Inference Layer </a:t>
            </a:r>
            <a:r>
              <a:rPr lang="en-US" dirty="0"/>
              <a:t>(OIL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Combination of DAML and OIL, DAML+OIL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DAML &amp; DAML-S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DAML (DARPA </a:t>
            </a:r>
            <a:r>
              <a:rPr lang="en-US" dirty="0"/>
              <a:t>Agent Markup </a:t>
            </a:r>
            <a:r>
              <a:rPr lang="en-US" dirty="0" smtClean="0"/>
              <a:t>Language)</a:t>
            </a:r>
          </a:p>
          <a:p>
            <a:pPr lvl="1"/>
            <a:r>
              <a:rPr lang="en-US" dirty="0"/>
              <a:t>Started at 1999 as a </a:t>
            </a:r>
            <a:r>
              <a:rPr lang="en-US" dirty="0" smtClean="0"/>
              <a:t>US </a:t>
            </a:r>
            <a:r>
              <a:rPr lang="en-US" dirty="0"/>
              <a:t>Defense Advanced Research Projects </a:t>
            </a:r>
            <a:r>
              <a:rPr lang="en-US" dirty="0" smtClean="0"/>
              <a:t>Agency project</a:t>
            </a:r>
            <a:endParaRPr lang="en-US" dirty="0"/>
          </a:p>
          <a:p>
            <a:r>
              <a:rPr lang="en-US" dirty="0" smtClean="0"/>
              <a:t>At 2002 DAML+OIL is submitted at W3C</a:t>
            </a:r>
          </a:p>
          <a:p>
            <a:pPr lvl="1"/>
            <a:r>
              <a:rPr lang="en-US" dirty="0"/>
              <a:t>DAML+OIL was a syntax, layered on RDF and XML</a:t>
            </a:r>
          </a:p>
          <a:p>
            <a:endParaRPr lang="en-US" dirty="0" smtClean="0"/>
          </a:p>
          <a:p>
            <a:r>
              <a:rPr lang="en-US" dirty="0" smtClean="0"/>
              <a:t>DAML-S</a:t>
            </a:r>
          </a:p>
          <a:p>
            <a:pPr marL="0" indent="0">
              <a:buNone/>
            </a:pPr>
            <a:r>
              <a:rPr lang="en-US" dirty="0" smtClean="0"/>
              <a:t>	A markup language based on DAML+OIL 	that was created to specifically describe 	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DAML-S 1/2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DAML-S process </a:t>
            </a:r>
            <a:r>
              <a:rPr lang="en-US" dirty="0" smtClean="0"/>
              <a:t>model types:</a:t>
            </a:r>
          </a:p>
          <a:p>
            <a:pPr lvl="1"/>
            <a:r>
              <a:rPr lang="en-US" dirty="0" smtClean="0"/>
              <a:t>Atomic (</a:t>
            </a:r>
            <a:r>
              <a:rPr lang="en-US" sz="2600" dirty="0" smtClean="0"/>
              <a:t>non-decomposable Web-accessible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Composite (</a:t>
            </a:r>
            <a:r>
              <a:rPr lang="en-US" sz="2600" dirty="0" smtClean="0"/>
              <a:t>is </a:t>
            </a:r>
            <a:r>
              <a:rPr lang="en-US" sz="2600" dirty="0"/>
              <a:t>composed of other </a:t>
            </a:r>
            <a:r>
              <a:rPr lang="en-US" sz="2600" dirty="0" smtClean="0"/>
              <a:t>composite or atomic processes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Simple (</a:t>
            </a:r>
            <a:r>
              <a:rPr lang="en-US" sz="2600" dirty="0"/>
              <a:t>a view or abstraction of a atomic or composite </a:t>
            </a:r>
            <a:r>
              <a:rPr lang="en-US" sz="2600" dirty="0" smtClean="0"/>
              <a:t>process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pt-BR" dirty="0"/>
              <a:t>&lt;daml : </a:t>
            </a:r>
            <a:r>
              <a:rPr lang="pt-BR" dirty="0" smtClean="0"/>
              <a:t>Class rdf </a:t>
            </a:r>
            <a:r>
              <a:rPr lang="pt-BR" dirty="0"/>
              <a:t>: ID="</a:t>
            </a:r>
            <a:r>
              <a:rPr lang="pt-BR" dirty="0" smtClean="0"/>
              <a:t>Process</a:t>
            </a:r>
            <a:r>
              <a:rPr lang="pt-BR" dirty="0"/>
              <a:t>"&gt;</a:t>
            </a:r>
          </a:p>
          <a:p>
            <a:pPr marL="857250" lvl="2" indent="0">
              <a:buNone/>
            </a:pPr>
            <a:r>
              <a:rPr lang="pt-BR" sz="2800" dirty="0"/>
              <a:t>&lt;daml : unionOf rdf : parseType="daml : </a:t>
            </a:r>
            <a:r>
              <a:rPr lang="pt-BR" sz="2800" dirty="0" smtClean="0"/>
              <a:t>collection"&gt;</a:t>
            </a:r>
            <a:endParaRPr lang="pt-BR" sz="2800" dirty="0"/>
          </a:p>
          <a:p>
            <a:pPr marL="857250" lvl="2" indent="0">
              <a:buNone/>
            </a:pPr>
            <a:r>
              <a:rPr lang="pt-BR" sz="2800" dirty="0"/>
              <a:t>&lt;daml : Class rdf </a:t>
            </a:r>
            <a:r>
              <a:rPr lang="pt-BR" sz="2800" dirty="0" smtClean="0"/>
              <a:t>: </a:t>
            </a:r>
            <a:r>
              <a:rPr lang="pt-BR" sz="2800" dirty="0"/>
              <a:t>about="#</a:t>
            </a:r>
            <a:r>
              <a:rPr lang="pt-BR" sz="2800" dirty="0" smtClean="0"/>
              <a:t>Atomic Process</a:t>
            </a:r>
            <a:r>
              <a:rPr lang="pt-BR" sz="2800" dirty="0"/>
              <a:t>"/&gt;</a:t>
            </a:r>
          </a:p>
          <a:p>
            <a:pPr marL="857250" lvl="2" indent="0">
              <a:buNone/>
            </a:pPr>
            <a:r>
              <a:rPr lang="pt-BR" sz="2800" dirty="0"/>
              <a:t>&lt;daml : Class </a:t>
            </a:r>
            <a:r>
              <a:rPr lang="pt-BR" sz="2800" dirty="0" smtClean="0"/>
              <a:t>rdf : </a:t>
            </a:r>
            <a:r>
              <a:rPr lang="pt-BR" sz="2800" dirty="0"/>
              <a:t>about="#</a:t>
            </a:r>
            <a:r>
              <a:rPr lang="pt-BR" sz="2800" dirty="0" smtClean="0"/>
              <a:t>Simple Process</a:t>
            </a:r>
            <a:r>
              <a:rPr lang="pt-BR" sz="2800" dirty="0"/>
              <a:t>"/&gt;</a:t>
            </a:r>
          </a:p>
          <a:p>
            <a:pPr marL="857250" lvl="2" indent="0">
              <a:buNone/>
            </a:pPr>
            <a:r>
              <a:rPr lang="pt-BR" sz="2800" dirty="0"/>
              <a:t>&lt;daml : Class rdf </a:t>
            </a:r>
            <a:r>
              <a:rPr lang="pt-BR" sz="2800" dirty="0" smtClean="0"/>
              <a:t>: </a:t>
            </a:r>
            <a:r>
              <a:rPr lang="pt-BR" sz="2800" dirty="0"/>
              <a:t>about="#</a:t>
            </a:r>
            <a:r>
              <a:rPr lang="pt-BR" sz="2800" dirty="0" smtClean="0"/>
              <a:t>Composite Process</a:t>
            </a:r>
            <a:r>
              <a:rPr lang="pt-BR" sz="2800" dirty="0"/>
              <a:t>"/&gt;</a:t>
            </a:r>
          </a:p>
          <a:p>
            <a:pPr marL="857250" lvl="2" indent="0">
              <a:buNone/>
            </a:pPr>
            <a:r>
              <a:rPr lang="pt-BR" sz="2800" dirty="0"/>
              <a:t>&lt;/daml : unionOf&gt;</a:t>
            </a:r>
          </a:p>
          <a:p>
            <a:pPr marL="457200" lvl="1" indent="0">
              <a:buNone/>
            </a:pPr>
            <a:r>
              <a:rPr lang="pt-BR" dirty="0"/>
              <a:t>&lt;/daml : </a:t>
            </a:r>
            <a:r>
              <a:rPr lang="pt-BR" dirty="0" smtClean="0"/>
              <a:t>Class</a:t>
            </a:r>
            <a:r>
              <a:rPr lang="pt-BR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DAML-S (2/2)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can be either mandatory or </a:t>
            </a:r>
            <a:r>
              <a:rPr lang="en-US" dirty="0" smtClean="0"/>
              <a:t>optional</a:t>
            </a:r>
          </a:p>
          <a:p>
            <a:r>
              <a:rPr lang="en-US" dirty="0" smtClean="0"/>
              <a:t>Output is </a:t>
            </a:r>
            <a:r>
              <a:rPr lang="en-US" dirty="0"/>
              <a:t>usually </a:t>
            </a:r>
            <a:r>
              <a:rPr lang="en-US" dirty="0" smtClean="0"/>
              <a:t>optional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/>
              <a:t>&lt;</a:t>
            </a:r>
            <a:r>
              <a:rPr lang="en-US" sz="2600" dirty="0" err="1"/>
              <a:t>rdf:Propertyrdf:ID</a:t>
            </a:r>
            <a:r>
              <a:rPr lang="en-US" sz="2600" dirty="0"/>
              <a:t>="</a:t>
            </a:r>
            <a:r>
              <a:rPr lang="en-US" sz="2600" dirty="0" err="1"/>
              <a:t>bookName</a:t>
            </a:r>
            <a:r>
              <a:rPr lang="en-US" sz="2600" dirty="0"/>
              <a:t>"&gt;</a:t>
            </a:r>
          </a:p>
          <a:p>
            <a:pPr marL="0" indent="0">
              <a:buNone/>
            </a:pPr>
            <a:r>
              <a:rPr lang="en-US" sz="2600" dirty="0"/>
              <a:t>    &lt;</a:t>
            </a:r>
            <a:r>
              <a:rPr lang="en-US" sz="2600" dirty="0" err="1" smtClean="0"/>
              <a:t>rdfs:subPropertyOf</a:t>
            </a:r>
            <a:r>
              <a:rPr lang="en-US" sz="2600" dirty="0"/>
              <a:t> </a:t>
            </a:r>
            <a:r>
              <a:rPr lang="en-US" sz="2600" dirty="0" err="1" smtClean="0"/>
              <a:t>rdf:resource</a:t>
            </a:r>
            <a:r>
              <a:rPr lang="en-US" sz="2600" dirty="0"/>
              <a:t>="&amp;process;#input"/&gt;</a:t>
            </a:r>
          </a:p>
          <a:p>
            <a:pPr marL="0" indent="0">
              <a:buNone/>
            </a:pPr>
            <a:r>
              <a:rPr lang="en-US" sz="2600" dirty="0"/>
              <a:t>    &lt;</a:t>
            </a:r>
            <a:r>
              <a:rPr lang="en-US" sz="2600" dirty="0" err="1"/>
              <a:t>rdfs:domainrdf:resource</a:t>
            </a:r>
            <a:r>
              <a:rPr lang="en-US" sz="2600" dirty="0"/>
              <a:t>="#</a:t>
            </a:r>
            <a:r>
              <a:rPr lang="en-US" sz="2600" dirty="0" err="1"/>
              <a:t>LocateBook</a:t>
            </a:r>
            <a:r>
              <a:rPr lang="en-US" sz="2600" dirty="0"/>
              <a:t>"/&gt;</a:t>
            </a:r>
          </a:p>
          <a:p>
            <a:pPr marL="0" indent="0">
              <a:buNone/>
            </a:pPr>
            <a:r>
              <a:rPr lang="en-US" sz="2600" dirty="0"/>
              <a:t>    &lt;</a:t>
            </a:r>
            <a:r>
              <a:rPr lang="en-US" sz="2600" dirty="0" err="1"/>
              <a:t>rdfs:rangerdf:resource</a:t>
            </a:r>
            <a:r>
              <a:rPr lang="en-US" sz="2600" dirty="0"/>
              <a:t>="&amp;</a:t>
            </a:r>
            <a:r>
              <a:rPr lang="en-US" sz="2600" dirty="0" err="1"/>
              <a:t>xsd</a:t>
            </a:r>
            <a:r>
              <a:rPr lang="en-US" sz="2600" dirty="0"/>
              <a:t>;#string"/&gt;2</a:t>
            </a:r>
          </a:p>
          <a:p>
            <a:pPr marL="0" indent="0">
              <a:buNone/>
            </a:pPr>
            <a:r>
              <a:rPr lang="en-US" sz="2600" dirty="0"/>
              <a:t>&lt;/</a:t>
            </a:r>
            <a:r>
              <a:rPr lang="en-US" sz="2600" dirty="0" err="1"/>
              <a:t>rdf:Property</a:t>
            </a:r>
            <a:r>
              <a:rPr lang="en-US" sz="2600" dirty="0" smtClean="0"/>
              <a:t>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10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Calculus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for representing </a:t>
            </a:r>
            <a:r>
              <a:rPr lang="en-US" dirty="0" smtClean="0"/>
              <a:t>dynamically </a:t>
            </a:r>
            <a:r>
              <a:rPr lang="en-US" dirty="0"/>
              <a:t>changing </a:t>
            </a:r>
            <a:r>
              <a:rPr lang="en-US" dirty="0" smtClean="0"/>
              <a:t>worlds where changes are done by agents</a:t>
            </a:r>
          </a:p>
          <a:p>
            <a:endParaRPr lang="en-US" dirty="0"/>
          </a:p>
          <a:p>
            <a:r>
              <a:rPr lang="en-US" dirty="0"/>
              <a:t>Situations are sequences of actions </a:t>
            </a:r>
            <a:r>
              <a:rPr lang="en-US" dirty="0" smtClean="0"/>
              <a:t>evolving </a:t>
            </a:r>
            <a:r>
              <a:rPr lang="en-US" dirty="0"/>
              <a:t>from a </a:t>
            </a:r>
            <a:r>
              <a:rPr lang="en-US" dirty="0" smtClean="0"/>
              <a:t>specific situation</a:t>
            </a:r>
          </a:p>
          <a:p>
            <a:endParaRPr lang="en-US" dirty="0"/>
          </a:p>
          <a:p>
            <a:r>
              <a:rPr lang="en-US" dirty="0" smtClean="0"/>
              <a:t>For an action </a:t>
            </a:r>
            <a:r>
              <a:rPr lang="en-US" dirty="0" smtClean="0">
                <a:latin typeface="Lucida Fax" panose="02060602050505020204" pitchFamily="18" charset="0"/>
              </a:rPr>
              <a:t>a</a:t>
            </a:r>
            <a:r>
              <a:rPr lang="en-US" dirty="0" smtClean="0"/>
              <a:t> and a situation </a:t>
            </a:r>
            <a:r>
              <a:rPr lang="en-US" dirty="0" smtClean="0">
                <a:latin typeface="Lucida Fax" panose="02060602050505020204" pitchFamily="18" charset="0"/>
              </a:rPr>
              <a:t>s</a:t>
            </a:r>
            <a:r>
              <a:rPr lang="en-US" dirty="0" smtClean="0"/>
              <a:t> is given by </a:t>
            </a:r>
            <a:r>
              <a:rPr lang="en-US" i="1" dirty="0" smtClean="0">
                <a:latin typeface="Lucida Fax" panose="02060602050505020204" pitchFamily="18" charset="0"/>
              </a:rPr>
              <a:t>do(</a:t>
            </a:r>
            <a:r>
              <a:rPr lang="en-US" i="1" dirty="0" err="1" smtClean="0">
                <a:latin typeface="Lucida Fax" panose="02060602050505020204" pitchFamily="18" charset="0"/>
              </a:rPr>
              <a:t>a,s</a:t>
            </a:r>
            <a:r>
              <a:rPr lang="en-US" i="1" dirty="0" smtClean="0">
                <a:latin typeface="Lucida Fax" panose="02060602050505020204" pitchFamily="18" charset="0"/>
              </a:rPr>
              <a:t>)</a:t>
            </a:r>
            <a:endParaRPr lang="en-US" i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 1/3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r>
              <a:rPr lang="en-US" dirty="0"/>
              <a:t>A Petri Net is a bipartite graph </a:t>
            </a:r>
            <a:r>
              <a:rPr lang="en-US" dirty="0" smtClean="0"/>
              <a:t>containing:</a:t>
            </a:r>
          </a:p>
          <a:p>
            <a:pPr lvl="1"/>
            <a:r>
              <a:rPr lang="en-US" dirty="0" smtClean="0"/>
              <a:t>places </a:t>
            </a:r>
            <a:r>
              <a:rPr lang="en-US" dirty="0"/>
              <a:t>(drawn as circles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transitions </a:t>
            </a:r>
            <a:r>
              <a:rPr lang="en-US" dirty="0"/>
              <a:t>(drawn as rectangles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Places hold tokens and represent predicates </a:t>
            </a:r>
            <a:r>
              <a:rPr lang="en-US" dirty="0" smtClean="0"/>
              <a:t>about the </a:t>
            </a:r>
            <a:r>
              <a:rPr lang="en-US" dirty="0"/>
              <a:t>world state or internal </a:t>
            </a:r>
            <a:r>
              <a:rPr lang="en-US" dirty="0" smtClean="0"/>
              <a:t>state.</a:t>
            </a:r>
          </a:p>
          <a:p>
            <a:r>
              <a:rPr lang="en-US" dirty="0"/>
              <a:t>Transitions are the active component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The important </a:t>
            </a:r>
            <a:r>
              <a:rPr lang="en-US" sz="2800" dirty="0" smtClean="0"/>
              <a:t>feature </a:t>
            </a:r>
            <a:r>
              <a:rPr lang="en-US" sz="2800" dirty="0"/>
              <a:t>of Petri </a:t>
            </a:r>
            <a:r>
              <a:rPr lang="en-US" sz="2800" dirty="0" smtClean="0"/>
              <a:t>Net </a:t>
            </a:r>
            <a:r>
              <a:rPr lang="en-US" sz="2800" dirty="0"/>
              <a:t>is the ability to model events </a:t>
            </a:r>
            <a:r>
              <a:rPr lang="en-US" sz="2800" dirty="0" smtClean="0"/>
              <a:t>and states </a:t>
            </a:r>
            <a:r>
              <a:rPr lang="en-US" sz="2800" dirty="0"/>
              <a:t>in a distributed environment.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10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Theme 1">
      <a:dk1>
        <a:srgbClr val="38434F"/>
      </a:dk1>
      <a:lt1>
        <a:srgbClr val="FFFFFF"/>
      </a:lt1>
      <a:dk2>
        <a:srgbClr val="E5EAEB"/>
      </a:dk2>
      <a:lt2>
        <a:srgbClr val="F2F2F2"/>
      </a:lt2>
      <a:accent1>
        <a:srgbClr val="70C74E"/>
      </a:accent1>
      <a:accent2>
        <a:srgbClr val="A774B0"/>
      </a:accent2>
      <a:accent3>
        <a:srgbClr val="00ABDA"/>
      </a:accent3>
      <a:accent4>
        <a:srgbClr val="FFAD00"/>
      </a:accent4>
      <a:accent5>
        <a:srgbClr val="F64F38"/>
      </a:accent5>
      <a:accent6>
        <a:srgbClr val="79463D"/>
      </a:accent6>
      <a:hlink>
        <a:srgbClr val="0099FF"/>
      </a:hlink>
      <a:folHlink>
        <a:srgbClr val="33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476</Words>
  <Application>Microsoft Office PowerPoint</Application>
  <PresentationFormat>Προβολή στην οθόνη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Θέμα του Office</vt:lpstr>
      <vt:lpstr>Analysis, Simulation and Verification of Web Services</vt:lpstr>
      <vt:lpstr>Semantic Web</vt:lpstr>
      <vt:lpstr>Semantic Web Services</vt:lpstr>
      <vt:lpstr>Web Services Languages</vt:lpstr>
      <vt:lpstr>DAML &amp; DAML-S</vt:lpstr>
      <vt:lpstr>DAML-S 1/2</vt:lpstr>
      <vt:lpstr>DAML-S (2/2)</vt:lpstr>
      <vt:lpstr>Situation Calculus</vt:lpstr>
      <vt:lpstr>Petri Net 1/3</vt:lpstr>
      <vt:lpstr>Petri 2/3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jit</dc:creator>
  <cp:lastModifiedBy>jit</cp:lastModifiedBy>
  <cp:revision>18</cp:revision>
  <dcterms:created xsi:type="dcterms:W3CDTF">2015-05-03T21:02:56Z</dcterms:created>
  <dcterms:modified xsi:type="dcterms:W3CDTF">2015-05-05T14:38:56Z</dcterms:modified>
</cp:coreProperties>
</file>