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Work Sans"/>
      <p:regular r:id="rId20"/>
      <p:bold r:id="rId21"/>
      <p:italic r:id="rId22"/>
      <p:boldItalic r:id="rId23"/>
    </p:embeddedFont>
    <p:embeddedFont>
      <p:font typeface="Work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4" Type="http://schemas.openxmlformats.org/officeDocument/2006/relationships/font" Target="fonts/WorkSansLight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Light-italic.fntdata"/><Relationship Id="rId25" Type="http://schemas.openxmlformats.org/officeDocument/2006/relationships/font" Target="fonts/WorkSansLight-bold.fntdata"/><Relationship Id="rId27" Type="http://schemas.openxmlformats.org/officeDocument/2006/relationships/font" Target="fonts/Work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b622a8326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b622a83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b622a8326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b622a83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b622a8326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b622a83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b622a82f5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b622a82f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622a82f5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622a82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622a82f5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622a82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622a832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622a8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b622a8326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b622a83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040950" y="250697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Strežniki</a:t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2"/>
          <p:cNvSpPr txBox="1"/>
          <p:nvPr/>
        </p:nvSpPr>
        <p:spPr>
          <a:xfrm>
            <a:off x="1040950" y="3666775"/>
            <a:ext cx="271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Aiken Tine Ahac, R3. C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Mentor: Tanja Kocjan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69150" y="847600"/>
            <a:ext cx="6403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Spletni strežnik</a:t>
            </a:r>
            <a:r>
              <a:rPr lang="en"/>
              <a:t> (web server)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Pogosti spletni strežniki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Nginx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Apache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Traefik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Reverse proxy (povratni posrednik)</a:t>
            </a:r>
            <a:endParaRPr/>
          </a:p>
        </p:txBody>
      </p:sp>
      <p:grpSp>
        <p:nvGrpSpPr>
          <p:cNvPr id="176" name="Google Shape;176;p21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77" name="Google Shape;177;p21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Delovanje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1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Uporabnik vpiše domeno v brskalnik</a:t>
            </a:r>
            <a:endParaRPr sz="1100"/>
          </a:p>
        </p:txBody>
      </p:sp>
      <p:sp>
        <p:nvSpPr>
          <p:cNvPr id="187" name="Google Shape;187;p22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2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Brskalnik domeno pošlje na DNS strežnik in pridobi IP naslov strežnika</a:t>
            </a:r>
            <a:endParaRPr sz="1100"/>
          </a:p>
        </p:txBody>
      </p:sp>
      <p:sp>
        <p:nvSpPr>
          <p:cNvPr id="188" name="Google Shape;188;p22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3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Brskalnik pošlje zahtevo za ogled spletne strani strežniku preko IP naslova</a:t>
            </a:r>
            <a:endParaRPr sz="11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388800" y="3249150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4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Brskalnik prikaže spletno stran uporabniku</a:t>
            </a:r>
            <a:endParaRPr sz="1100"/>
          </a:p>
        </p:txBody>
      </p:sp>
      <p:grpSp>
        <p:nvGrpSpPr>
          <p:cNvPr id="190" name="Google Shape;190;p22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91" name="Google Shape;191;p22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69150" y="847600"/>
            <a:ext cx="6403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Aplikacijski</a:t>
            </a:r>
            <a:r>
              <a:rPr lang="en"/>
              <a:t> strežnik (application server)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Izvaja poslovno logiko nad aplikacijo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Povezava med vmesnikom ter podatkovno bazo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Več pristopov in faktorjev pri izdelavi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Programski jezik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Podatkovna baza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Metoda komunikacije (REST, SOAP, GraphQL, </a:t>
            </a:r>
            <a:r>
              <a:rPr lang="en"/>
              <a:t>…)</a:t>
            </a:r>
            <a:endParaRPr/>
          </a:p>
        </p:txBody>
      </p:sp>
      <p:grpSp>
        <p:nvGrpSpPr>
          <p:cNvPr id="200" name="Google Shape;200;p23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201" name="Google Shape;201;p2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VPS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Virtualni strežniki, narejeni na fizičnem, namenskem strežniku.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Uporablja se za gostovanje različnih storitev.</a:t>
            </a:r>
            <a:endParaRPr/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Delitev glede na tip</a:t>
            </a:r>
            <a:endParaRPr/>
          </a:p>
        </p:txBody>
      </p:sp>
      <p:sp>
        <p:nvSpPr>
          <p:cNvPr id="211" name="Google Shape;211;p24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Namenski strežnik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Uporabljen za bolj intenzivne storitve.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Uporabi se lahko tudi za delitev strežnika na več virtualnih strežnikov (Proxmox, ESXi, …)</a:t>
            </a:r>
            <a:endParaRPr/>
          </a:p>
        </p:txBody>
      </p:sp>
      <p:grpSp>
        <p:nvGrpSpPr>
          <p:cNvPr id="212" name="Google Shape;212;p24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213" name="Google Shape;213;p24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" name="Google Shape;222;p25"/>
          <p:cNvSpPr txBox="1"/>
          <p:nvPr>
            <p:ph idx="4294967295" type="subTitle"/>
          </p:nvPr>
        </p:nvSpPr>
        <p:spPr>
          <a:xfrm>
            <a:off x="685800" y="2491575"/>
            <a:ext cx="76101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Vprašanja: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Naštej vsaj tri delitve glede na storitev.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Naštej delitve glede na tip strežnika.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6543431" y="805362"/>
            <a:ext cx="1752310" cy="175231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Viri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Lastno znanje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7434236" y="711718"/>
            <a:ext cx="1006453" cy="90341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4294967295" type="ctrTitle"/>
          </p:nvPr>
        </p:nvSpPr>
        <p:spPr>
          <a:xfrm>
            <a:off x="732425" y="1359300"/>
            <a:ext cx="5089500" cy="24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Kaj je strežnik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7415036" y="2688700"/>
            <a:ext cx="257297" cy="2456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73" name="Google Shape;73;p1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3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76" name="Google Shape;76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/>
          <p:nvPr/>
        </p:nvSpPr>
        <p:spPr>
          <a:xfrm rot="2466840">
            <a:off x="6273713" y="907482"/>
            <a:ext cx="357493" cy="3413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-1609288">
            <a:off x="6796553" y="1122274"/>
            <a:ext cx="257260" cy="245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rot="2926112">
            <a:off x="8197797" y="1932099"/>
            <a:ext cx="192660" cy="1839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-1609326">
            <a:off x="7396010" y="699666"/>
            <a:ext cx="173600" cy="1657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Delitve po storitvi</a:t>
            </a:r>
            <a:endParaRPr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Strežnike lahko razdelimo glede na to, za kaj jih uporabljamo.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69150" y="847600"/>
            <a:ext cx="6403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Strežnik za e-pošto (mail server)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Dohodna pošta (incoming mail)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IMAP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POP3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Odhodno pošto (outgoing mail)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SMTP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99" name="Google Shape;99;p15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Kaj se zgodi, ko pošljemo e-pošto?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1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Ko pošljemo e-pošto, se klient poveže na SMTP strežnik.</a:t>
            </a:r>
            <a:endParaRPr sz="1100"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2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Klient pošlje vsebino e-pošte na strežnik.</a:t>
            </a:r>
            <a:endParaRPr sz="1100"/>
          </a:p>
        </p:txBody>
      </p:sp>
      <p:sp>
        <p:nvSpPr>
          <p:cNvPr id="110" name="Google Shape;110;p16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3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Strežnik preveri naslov naslovnika.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Nadaljujemo le, če naslov pošiljatelja ni enake domene kot naslovnikov</a:t>
            </a:r>
            <a:endParaRPr sz="11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4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Naš SMTP strežnik komunicira z DNS strežnikom, da najde IP naslov naslovnikovega strežnika.</a:t>
            </a:r>
            <a:endParaRPr sz="1100"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5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Naš SMTP strežnik, se poveže na strežnik naslovnika preko pridobljenega IP naslova.</a:t>
            </a:r>
            <a:endParaRPr sz="1100"/>
          </a:p>
        </p:txBody>
      </p:sp>
      <p:sp>
        <p:nvSpPr>
          <p:cNvPr id="113" name="Google Shape;113;p16"/>
          <p:cNvSpPr txBox="1"/>
          <p:nvPr>
            <p:ph idx="3" type="body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6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Naslovnikov SMTP strežnik pregleda in validira našo e-pošto in če je veljavno, ga pošlje na naslovnikov IMAP/POP3 strežnik.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15" name="Google Shape;115;p16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69150" y="847600"/>
            <a:ext cx="6403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Strežnik za prenos datotek (file server)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FTP protokol</a:t>
            </a:r>
            <a:endParaRPr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25" name="Google Shape;125;p1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Kaj se dogaja ob: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Nalaganju datotek: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FTP klient se poveže na strežnik</a:t>
            </a:r>
            <a:endParaRPr sz="1100"/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Preko klienta izberemo datoteko za nalaganje</a:t>
            </a:r>
            <a:endParaRPr sz="1100"/>
          </a:p>
        </p:txBody>
      </p:sp>
      <p:sp>
        <p:nvSpPr>
          <p:cNvPr id="136" name="Google Shape;136;p18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Klient pošlje izbrano datoteko na strežnik</a:t>
            </a:r>
            <a:endParaRPr sz="1100"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Prenašanju datotek: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FTP klient se poveže na strežnik</a:t>
            </a:r>
            <a:endParaRPr sz="1100"/>
          </a:p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Preko klienta izberemo datoteko za prenašanje</a:t>
            </a:r>
            <a:endParaRPr sz="1100"/>
          </a:p>
        </p:txBody>
      </p:sp>
      <p:sp>
        <p:nvSpPr>
          <p:cNvPr id="139" name="Google Shape;139;p18"/>
          <p:cNvSpPr txBox="1"/>
          <p:nvPr>
            <p:ph idx="3" type="body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Klient pošlje izbrano datoteko na lokalno napravo</a:t>
            </a:r>
            <a:endParaRPr sz="1100"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41" name="Google Shape;141;p1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69150" y="847600"/>
            <a:ext cx="6403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Strežnik za tiskanje (print server)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Tiskanje preko interneta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Načeloma morata biti tiskalnik in klient v istem omrežju</a:t>
            </a: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1" name="Google Shape;151;p1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Delovanje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1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Strežnik vzpostavi povezavo z računalnikom, preko katerega tiskamo</a:t>
            </a:r>
            <a:endParaRPr sz="1100"/>
          </a:p>
        </p:txBody>
      </p:sp>
      <p:sp>
        <p:nvSpPr>
          <p:cNvPr id="161" name="Google Shape;161;p20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2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Sprejme nalogo in datoteko za tiskanje</a:t>
            </a:r>
            <a:endParaRPr sz="1100"/>
          </a:p>
        </p:txBody>
      </p:sp>
      <p:sp>
        <p:nvSpPr>
          <p:cNvPr id="162" name="Google Shape;162;p20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3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Pošlje nalogo tiskalniku</a:t>
            </a:r>
            <a:endParaRPr sz="1100"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4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Tiskalnik lokalno doda datoteko v čakalno vrsto</a:t>
            </a:r>
            <a:endParaRPr sz="1100"/>
          </a:p>
        </p:txBody>
      </p:sp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5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Tiskalnik tiska datoteko</a:t>
            </a:r>
            <a:endParaRPr sz="1100"/>
          </a:p>
        </p:txBody>
      </p:sp>
      <p:sp>
        <p:nvSpPr>
          <p:cNvPr id="165" name="Google Shape;165;p20"/>
          <p:cNvSpPr txBox="1"/>
          <p:nvPr>
            <p:ph idx="3" type="body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Korak 6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Strežnik posluša za nove službe</a:t>
            </a:r>
            <a:endParaRPr sz="1100"/>
          </a:p>
        </p:txBody>
      </p:sp>
      <p:grpSp>
        <p:nvGrpSpPr>
          <p:cNvPr id="166" name="Google Shape;166;p20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67" name="Google Shape;167;p2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