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29" r:id="rId2"/>
    <p:sldId id="316" r:id="rId3"/>
    <p:sldId id="321" r:id="rId4"/>
    <p:sldId id="327" r:id="rId5"/>
    <p:sldId id="326" r:id="rId6"/>
    <p:sldId id="330" r:id="rId7"/>
    <p:sldId id="323" r:id="rId8"/>
    <p:sldId id="324" r:id="rId9"/>
    <p:sldId id="322" r:id="rId10"/>
    <p:sldId id="25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6730"/>
    <a:srgbClr val="AAC8B8"/>
    <a:srgbClr val="D7534C"/>
    <a:srgbClr val="859E29"/>
    <a:srgbClr val="1F5A94"/>
    <a:srgbClr val="BA5A4A"/>
    <a:srgbClr val="F1B0AD"/>
    <a:srgbClr val="DD443C"/>
    <a:srgbClr val="105D91"/>
    <a:srgbClr val="19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23" d="100"/>
          <a:sy n="123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0" y="964839"/>
            <a:ext cx="3315600" cy="4532814"/>
          </a:xfrm>
          <a:prstGeom prst="rect">
            <a:avLst/>
          </a:prstGeom>
          <a:ln>
            <a:solidFill>
              <a:srgbClr val="DD443C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AAC8B8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rgbClr val="AAC8B8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AAC8B8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2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2020-09-14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681" r:id="rId3"/>
    <p:sldLayoutId id="2147483684" r:id="rId4"/>
    <p:sldLayoutId id="214748369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itcookbook" TargetMode="External"/><Relationship Id="rId2" Type="http://schemas.openxmlformats.org/officeDocument/2006/relationships/hyperlink" Target="http://www.hanbit.co.kr/src/447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src/447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AT32EUQ6A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academ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fe.naver.com/itcookbook" TargetMode="External"/><Relationship Id="rId4" Type="http://schemas.openxmlformats.org/officeDocument/2006/relationships/hyperlink" Target="http://www.hanbit.co.kr/src/447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리눅스 실습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u="none" dirty="0" smtClean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 smtClean="0">
                <a:ea typeface="맑은 고딕" pitchFamily="50" charset="-127"/>
              </a:rPr>
              <a:t>.</a:t>
            </a: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97816"/>
            <a:ext cx="1901415" cy="1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4294967295"/>
          </p:nvPr>
        </p:nvSpPr>
        <p:spPr>
          <a:xfrm>
            <a:off x="3671900" y="2078850"/>
            <a:ext cx="5265585" cy="2790311"/>
          </a:xfrm>
        </p:spPr>
        <p:txBody>
          <a:bodyPr>
            <a:normAutofit lnSpcReduction="10000"/>
          </a:bodyPr>
          <a:lstStyle/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도서명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리눅스 실습 </a:t>
            </a:r>
            <a:r>
              <a:rPr lang="en-US" altLang="ko-KR" sz="1600" dirty="0" smtClean="0"/>
              <a:t>for Beginner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smtClean="0"/>
              <a:t>ISBN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979-11-5664-470-5 93000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저자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우재남</a:t>
            </a:r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출판사 </a:t>
            </a:r>
            <a:r>
              <a:rPr lang="en-US" altLang="ko-KR" sz="1600" dirty="0"/>
              <a:t>: </a:t>
            </a:r>
            <a:r>
              <a:rPr lang="ko-KR" altLang="en-US" sz="1600" dirty="0" err="1" smtClean="0"/>
              <a:t>한빛아카데미</a:t>
            </a:r>
            <a:r>
              <a:rPr lang="ko-KR" altLang="en-US" sz="1600" dirty="0" smtClean="0"/>
              <a:t>㈜</a:t>
            </a:r>
            <a:endParaRPr lang="en-US" altLang="ko-KR" sz="1600" dirty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정가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488p / 24,000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예제 소스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2"/>
              </a:rPr>
              <a:t>http://</a:t>
            </a:r>
            <a:r>
              <a:rPr lang="en-US" altLang="ko-KR" sz="1600" dirty="0" smtClean="0">
                <a:hlinkClick r:id="rId2"/>
              </a:rPr>
              <a:t>www.hanbit.co.kr/src/4470</a:t>
            </a:r>
            <a:endParaRPr lang="en-US" altLang="ko-KR" sz="1600" dirty="0" smtClean="0"/>
          </a:p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smtClean="0"/>
              <a:t>커뮤니티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https://cafe.naver.com/itcookbook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1538790"/>
            <a:ext cx="2665297" cy="36904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교재의 주요 특징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1520" y="818710"/>
            <a:ext cx="8378929" cy="566995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저자가 직접 운영하는 네이버 카페</a:t>
            </a:r>
            <a:r>
              <a:rPr lang="en-US" altLang="ko-KR" b="0" dirty="0"/>
              <a:t>(http://cafe.naver.com/itcookbook)</a:t>
            </a:r>
            <a:r>
              <a:rPr lang="ko-KR" altLang="en-US" b="0" dirty="0"/>
              <a:t>에서 설치 파일을 다운받으면 설치 단계를 단순화할 수 </a:t>
            </a:r>
            <a:r>
              <a:rPr lang="ko-KR" altLang="en-US" b="0" dirty="0" smtClean="0"/>
              <a:t>있습니다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/>
              <a:t>설치와 기본 사용법부터 차근차근 다뤄 리눅스 기초 개념을 탄탄히 </a:t>
            </a:r>
            <a:r>
              <a:rPr lang="ko-KR" altLang="en-US" b="0" dirty="0" smtClean="0"/>
              <a:t>세웁니다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/>
              <a:t>학생들이 어려워하지만</a:t>
            </a:r>
            <a:r>
              <a:rPr lang="en-US" altLang="ko-KR" b="0" dirty="0"/>
              <a:t>, </a:t>
            </a:r>
            <a:r>
              <a:rPr lang="ko-KR" altLang="en-US" b="0" dirty="0"/>
              <a:t>실무에서는 꼭 필요한 서버 부분을 실습으로 </a:t>
            </a:r>
            <a:r>
              <a:rPr lang="ko-KR" altLang="en-US" b="0" dirty="0" smtClean="0"/>
              <a:t>배웁니다</a:t>
            </a:r>
            <a:r>
              <a:rPr lang="en-US" altLang="ko-KR" b="0" dirty="0" smtClean="0"/>
              <a:t>.</a:t>
            </a:r>
          </a:p>
          <a:p>
            <a:r>
              <a:rPr lang="en-US" altLang="ko-KR" b="0" dirty="0"/>
              <a:t>50</a:t>
            </a:r>
            <a:r>
              <a:rPr lang="ko-KR" altLang="en-US" b="0" dirty="0"/>
              <a:t>여 개의 실습을 따라하면서 실무에 필요한 리눅스 기능을 익히고 </a:t>
            </a:r>
            <a:r>
              <a:rPr lang="ko-KR" altLang="en-US" b="0" dirty="0" smtClean="0"/>
              <a:t>알아봅니다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698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교재의 </a:t>
            </a:r>
            <a:r>
              <a:rPr lang="ko-KR" altLang="en-US" dirty="0" smtClean="0"/>
              <a:t>전체 구성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43735"/>
            <a:ext cx="7322758" cy="50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0" y="1345582"/>
            <a:ext cx="2734780" cy="45262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소스와 파일 안내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www.hanbit.co.kr/src/4470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57571" y="1736062"/>
            <a:ext cx="1981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- VMware </a:t>
            </a:r>
            <a:r>
              <a:rPr lang="ko-KR" altLang="en-US" sz="1100" dirty="0" smtClean="0"/>
              <a:t>설치 파일입니다</a:t>
            </a:r>
            <a:r>
              <a:rPr lang="en-US" altLang="ko-KR" sz="1100" dirty="0" smtClean="0"/>
              <a:t>.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81143" y="2556663"/>
            <a:ext cx="2569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리눅스 설치에 필요한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iso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3239090" y="2260971"/>
            <a:ext cx="162780" cy="852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3239090" y="3516364"/>
            <a:ext cx="162780" cy="852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01870" y="3580796"/>
            <a:ext cx="582242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리눅스 </a:t>
            </a:r>
            <a:r>
              <a:rPr lang="en-US" altLang="ko-KR" sz="1100" dirty="0" smtClean="0">
                <a:latin typeface="+mn-ea"/>
              </a:rPr>
              <a:t>exe </a:t>
            </a:r>
            <a:r>
              <a:rPr lang="ko-KR" altLang="en-US" sz="1100" dirty="0" smtClean="0">
                <a:latin typeface="+mn-ea"/>
              </a:rPr>
              <a:t>파일입니다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VMware </a:t>
            </a:r>
            <a:r>
              <a:rPr lang="ko-KR" altLang="en-US" sz="1100" dirty="0" smtClean="0">
                <a:latin typeface="+mn-ea"/>
              </a:rPr>
              <a:t>설치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해당 </a:t>
            </a:r>
            <a:r>
              <a:rPr lang="en-US" altLang="ko-KR" sz="1100" dirty="0" smtClean="0">
                <a:latin typeface="+mn-ea"/>
              </a:rPr>
              <a:t>exe </a:t>
            </a:r>
            <a:r>
              <a:rPr lang="ko-KR" altLang="en-US" sz="1100" dirty="0" smtClean="0">
                <a:latin typeface="+mn-ea"/>
              </a:rPr>
              <a:t>파일을 실행하면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PC</a:t>
            </a:r>
            <a:r>
              <a:rPr lang="ko-KR" altLang="en-US" sz="1100" dirty="0" smtClean="0">
                <a:latin typeface="+mn-ea"/>
              </a:rPr>
              <a:t>에 </a:t>
            </a:r>
            <a:r>
              <a:rPr lang="ko-KR" altLang="en-US" sz="1100" dirty="0" err="1" smtClean="0">
                <a:latin typeface="+mn-ea"/>
              </a:rPr>
              <a:t>가상머신이</a:t>
            </a:r>
            <a:r>
              <a:rPr lang="ko-KR" altLang="en-US" sz="1100" dirty="0" smtClean="0">
                <a:latin typeface="+mn-ea"/>
              </a:rPr>
              <a:t> 생성됩니다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(*</a:t>
            </a:r>
            <a:r>
              <a:rPr lang="ko-KR" altLang="en-US" sz="1100" dirty="0" smtClean="0">
                <a:latin typeface="+mn-ea"/>
              </a:rPr>
              <a:t>본문 </a:t>
            </a:r>
            <a:r>
              <a:rPr lang="en-US" altLang="ko-KR" sz="1100" dirty="0" smtClean="0">
                <a:latin typeface="+mn-ea"/>
              </a:rPr>
              <a:t>2</a:t>
            </a:r>
            <a:r>
              <a:rPr lang="ko-KR" altLang="en-US" sz="1100" dirty="0" smtClean="0">
                <a:latin typeface="+mn-ea"/>
              </a:rPr>
              <a:t>장을 실습하지 않아도 </a:t>
            </a:r>
            <a:r>
              <a:rPr lang="en-US" altLang="ko-KR" sz="1100" dirty="0" smtClean="0">
                <a:latin typeface="+mn-ea"/>
              </a:rPr>
              <a:t>3</a:t>
            </a:r>
            <a:r>
              <a:rPr lang="ko-KR" altLang="en-US" sz="1100" dirty="0" smtClean="0">
                <a:latin typeface="+mn-ea"/>
              </a:rPr>
              <a:t>장 실습이 바로 가능합니다</a:t>
            </a:r>
            <a:r>
              <a:rPr lang="en-US" altLang="ko-KR" sz="1100" dirty="0" smtClean="0">
                <a:latin typeface="+mn-ea"/>
              </a:rPr>
              <a:t>.)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사용 방법은 강의교안과 함께 제공되는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설치가 완료된 </a:t>
            </a:r>
            <a:r>
              <a:rPr lang="ko-KR" altLang="en-US" sz="1100" dirty="0" err="1">
                <a:solidFill>
                  <a:srgbClr val="FF0000"/>
                </a:solidFill>
                <a:latin typeface="+mn-ea"/>
              </a:rPr>
              <a:t>가상머신</a:t>
            </a:r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 사용하기</a:t>
            </a:r>
            <a:r>
              <a:rPr lang="en-US" altLang="ko-KR" sz="1100" dirty="0">
                <a:solidFill>
                  <a:srgbClr val="FF0000"/>
                </a:solidFill>
                <a:latin typeface="+mn-ea"/>
              </a:rPr>
              <a:t>(2020.02.25).</a:t>
            </a:r>
            <a:r>
              <a:rPr lang="en-US" altLang="ko-KR" sz="1100" dirty="0" smtClean="0">
                <a:solidFill>
                  <a:srgbClr val="FF0000"/>
                </a:solidFill>
                <a:latin typeface="+mn-ea"/>
              </a:rPr>
              <a:t>pdf</a:t>
            </a:r>
          </a:p>
          <a:p>
            <a:r>
              <a:rPr lang="ko-KR" altLang="en-US" sz="1100" dirty="0" smtClean="0">
                <a:latin typeface="+mn-ea"/>
              </a:rPr>
              <a:t>파일을 </a:t>
            </a:r>
            <a:r>
              <a:rPr lang="ko-KR" altLang="en-US" sz="1100" dirty="0" smtClean="0">
                <a:latin typeface="+mn-ea"/>
              </a:rPr>
              <a:t>참고 또는 다음 슬라이드의 동영상 참고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1" name="오른쪽 중괄호 20"/>
          <p:cNvSpPr/>
          <p:nvPr/>
        </p:nvSpPr>
        <p:spPr>
          <a:xfrm>
            <a:off x="3218363" y="4829888"/>
            <a:ext cx="162780" cy="8529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81143" y="5128704"/>
            <a:ext cx="15840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기타 설치 소스입니다</a:t>
            </a:r>
            <a:r>
              <a:rPr lang="en-US" altLang="ko-KR" sz="1100" dirty="0" smtClean="0"/>
              <a:t>.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8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 동영상 강좌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VMware </a:t>
            </a:r>
            <a:r>
              <a:rPr lang="ko-KR" altLang="en-US" dirty="0"/>
              <a:t>설치와 </a:t>
            </a:r>
            <a:r>
              <a:rPr lang="ko-KR" altLang="en-US" dirty="0" err="1"/>
              <a:t>가상머신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1-1~</a:t>
            </a:r>
            <a:r>
              <a:rPr lang="ko-KR" altLang="en-US" dirty="0"/>
              <a:t>실습 </a:t>
            </a:r>
            <a:r>
              <a:rPr lang="en-US" altLang="ko-KR" dirty="0"/>
              <a:t>1-3)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www.youtube.com/watch?v=xAT32EUQ6A4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ko-KR" altLang="en-US" dirty="0"/>
              <a:t>설치 동영상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2-1~</a:t>
            </a:r>
            <a:r>
              <a:rPr lang="ko-KR" altLang="en-US" dirty="0"/>
              <a:t>실습 </a:t>
            </a:r>
            <a:r>
              <a:rPr lang="en-US" altLang="ko-KR" dirty="0"/>
              <a:t>2-4)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https://www.youtube.com/watch?v=xAT32EUQ6A4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설치가 완료된 배포 </a:t>
            </a:r>
            <a:r>
              <a:rPr lang="ko-KR" altLang="en-US" dirty="0" err="1"/>
              <a:t>가상머신</a:t>
            </a:r>
            <a:r>
              <a:rPr lang="ko-KR" altLang="en-US" dirty="0"/>
              <a:t> </a:t>
            </a:r>
            <a:r>
              <a:rPr lang="ko-KR" altLang="en-US" dirty="0" smtClean="0"/>
              <a:t>사용법</a:t>
            </a:r>
            <a:r>
              <a:rPr lang="en-US" altLang="ko-KR" dirty="0"/>
              <a:t>(</a:t>
            </a:r>
            <a:r>
              <a:rPr lang="ko-KR" altLang="en-US" dirty="0"/>
              <a:t>실습 </a:t>
            </a:r>
            <a:r>
              <a:rPr lang="en-US" altLang="ko-KR" dirty="0"/>
              <a:t>1-1~</a:t>
            </a:r>
            <a:r>
              <a:rPr lang="ko-KR" altLang="en-US" dirty="0"/>
              <a:t>실습 </a:t>
            </a:r>
            <a:r>
              <a:rPr lang="en-US" altLang="ko-KR" dirty="0" smtClean="0"/>
              <a:t>2-4 </a:t>
            </a:r>
            <a:r>
              <a:rPr lang="ko-KR" altLang="en-US" dirty="0" smtClean="0"/>
              <a:t>완료 버전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https://www.youtube.com/watch?v=xAT32EUQ6A4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12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책의 사용 설명서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863715"/>
            <a:ext cx="6429375" cy="555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7195" y="2123855"/>
            <a:ext cx="2816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latin typeface="+mj-lt"/>
              </a:rPr>
              <a:t>● 강의 </a:t>
            </a:r>
            <a:r>
              <a:rPr lang="ko-KR" altLang="en-US" sz="800" dirty="0">
                <a:latin typeface="+mj-lt"/>
              </a:rPr>
              <a:t>보조 자료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j-lt"/>
              </a:rPr>
              <a:t>한빛아카데미 홈페이지에서 ‘</a:t>
            </a:r>
            <a:r>
              <a:rPr lang="ko-KR" altLang="en-US" sz="800" dirty="0" err="1">
                <a:latin typeface="+mj-lt"/>
              </a:rPr>
              <a:t>교수회원’으로</a:t>
            </a:r>
            <a:r>
              <a:rPr lang="ko-KR" altLang="en-US" sz="800" dirty="0">
                <a:latin typeface="+mj-lt"/>
              </a:rPr>
              <a:t> 가입한 분은 인증 후 교수용 강의 보조 자료를 제공받을 수 있습니다</a:t>
            </a:r>
            <a:r>
              <a:rPr lang="en-US" altLang="ko-KR" sz="800" dirty="0">
                <a:latin typeface="+mj-lt"/>
              </a:rPr>
              <a:t>. </a:t>
            </a:r>
            <a:r>
              <a:rPr lang="ko-KR" altLang="en-US" sz="800" dirty="0">
                <a:latin typeface="+mj-lt"/>
              </a:rPr>
              <a:t>한빛아카데미 홈페이지 상단의 </a:t>
            </a:r>
            <a:r>
              <a:rPr lang="en-US" altLang="ko-KR" sz="800" dirty="0">
                <a:latin typeface="+mj-lt"/>
              </a:rPr>
              <a:t>&lt;</a:t>
            </a:r>
            <a:r>
              <a:rPr lang="ko-KR" altLang="en-US" sz="800" dirty="0">
                <a:latin typeface="+mj-lt"/>
              </a:rPr>
              <a:t>교수전용공간</a:t>
            </a:r>
            <a:r>
              <a:rPr lang="en-US" altLang="ko-KR" sz="800" dirty="0">
                <a:latin typeface="+mj-lt"/>
              </a:rPr>
              <a:t>&gt; </a:t>
            </a:r>
            <a:r>
              <a:rPr lang="ko-KR" altLang="en-US" sz="800" dirty="0">
                <a:latin typeface="+mj-lt"/>
              </a:rPr>
              <a:t>메뉴를 클릭하세요</a:t>
            </a:r>
            <a:r>
              <a:rPr lang="en-US" altLang="ko-KR" sz="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+mj-lt"/>
                <a:hlinkClick r:id="rId3"/>
              </a:rPr>
              <a:t>http://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+mj-lt"/>
                <a:hlinkClick r:id="rId3"/>
              </a:rPr>
              <a:t>www.hanbit.co.kr/academy</a:t>
            </a:r>
            <a:endParaRPr lang="en-US" altLang="ko-KR" sz="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/>
              <a:t>● </a:t>
            </a:r>
            <a:r>
              <a:rPr lang="ko-KR" altLang="en-US" sz="800" dirty="0" smtClean="0"/>
              <a:t>예제 </a:t>
            </a:r>
            <a:r>
              <a:rPr lang="ko-KR" altLang="en-US" sz="800" dirty="0"/>
              <a:t>소스 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hlinkClick r:id="rId4"/>
              </a:rPr>
              <a:t>http</a:t>
            </a:r>
            <a:r>
              <a:rPr lang="en-US" altLang="ko-KR" sz="800" dirty="0">
                <a:hlinkClick r:id="rId4"/>
              </a:rPr>
              <a:t>://</a:t>
            </a:r>
            <a:r>
              <a:rPr lang="en-US" altLang="ko-KR" sz="800" dirty="0" smtClean="0">
                <a:hlinkClick r:id="rId4"/>
              </a:rPr>
              <a:t>www.hanbit.co.kr/src/4470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/>
              <a:t>● </a:t>
            </a:r>
            <a:r>
              <a:rPr lang="ko-KR" altLang="en-US" sz="800" dirty="0" smtClean="0"/>
              <a:t>커뮤니티 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 err="1" smtClean="0"/>
              <a:t>비기너</a:t>
            </a:r>
            <a:r>
              <a:rPr lang="ko-KR" altLang="en-US" sz="800" dirty="0" smtClean="0"/>
              <a:t> 카페</a:t>
            </a:r>
            <a:r>
              <a:rPr lang="en-US" altLang="ko-KR" sz="800" dirty="0"/>
              <a:t>&gt;</a:t>
            </a:r>
            <a:r>
              <a:rPr lang="ko-KR" altLang="en-US" sz="800" dirty="0" smtClean="0"/>
              <a:t>에 </a:t>
            </a:r>
            <a:r>
              <a:rPr lang="ko-KR" altLang="en-US" sz="800" dirty="0"/>
              <a:t>접속하면 본 도서와 관련된 각종 정보를 제공받을 수 있습니다</a:t>
            </a:r>
            <a:r>
              <a:rPr lang="en-US" altLang="ko-KR" sz="800" dirty="0"/>
              <a:t>. 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hlinkClick r:id="rId5"/>
              </a:rPr>
              <a:t>https</a:t>
            </a:r>
            <a:r>
              <a:rPr lang="en-US" altLang="ko-KR" sz="800" dirty="0">
                <a:hlinkClick r:id="rId5"/>
              </a:rPr>
              <a:t>://cafe.naver.com/itcookbook</a:t>
            </a: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6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책의 사용 설명서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863715"/>
            <a:ext cx="6136580" cy="55743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31" y="3203975"/>
            <a:ext cx="2428875" cy="2076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17321"/>
            <a:ext cx="4335627" cy="14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강의 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18706063"/>
              </p:ext>
            </p:extLst>
          </p:nvPr>
        </p:nvGraphicFramePr>
        <p:xfrm>
          <a:off x="926595" y="908720"/>
          <a:ext cx="7200671" cy="55356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8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0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 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리눅스와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가상머신</a:t>
                      </a:r>
                      <a:r>
                        <a:rPr lang="ko-KR" altLang="en-US" sz="1400" baseline="0" dirty="0" smtClean="0"/>
                        <a:t> 개념 소개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V</a:t>
                      </a:r>
                      <a:r>
                        <a:rPr lang="en-US" altLang="ko-KR" sz="1400" baseline="0" dirty="0" smtClean="0">
                          <a:solidFill>
                            <a:schemeClr val="accent5"/>
                          </a:solidFill>
                        </a:rPr>
                        <a:t>M</a:t>
                      </a:r>
                      <a:r>
                        <a:rPr lang="en-US" altLang="ko-KR" sz="1400" baseline="0" dirty="0" smtClean="0"/>
                        <a:t>ware </a:t>
                      </a:r>
                      <a:r>
                        <a:rPr lang="ko-KR" altLang="en-US" sz="1400" baseline="0" dirty="0" smtClean="0"/>
                        <a:t>설치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리눅스 설치 </a:t>
                      </a:r>
                      <a:r>
                        <a:rPr lang="en-US" altLang="ko-KR" sz="1400" dirty="0" smtClean="0"/>
                        <a:t>(1)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2, 3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리눅스 설치 </a:t>
                      </a:r>
                      <a:r>
                        <a:rPr lang="en-US" altLang="ko-KR" sz="1400" dirty="0" smtClean="0"/>
                        <a:t>(2),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리눅스 기초 사용법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 명령어 다루기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시스템 설정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사용자와 파일 관리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프로그램과 설치 패키지 명령어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다루기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응급 복구 실습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윈도우 응용 기본 프로그램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윈도우 응용 고급 프로그램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9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디스크와 쿼터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유형별 </a:t>
                      </a:r>
                      <a:r>
                        <a:rPr lang="en-US" altLang="ko-KR" sz="1400" dirty="0" smtClean="0"/>
                        <a:t>RAID </a:t>
                      </a:r>
                      <a:r>
                        <a:rPr lang="ko-KR" altLang="en-US" sz="1400" dirty="0" smtClean="0"/>
                        <a:t>구축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셸 스크립트 다루기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원격 접속 서버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웹 서버와 </a:t>
                      </a:r>
                      <a:r>
                        <a:rPr lang="en-US" altLang="ko-KR" sz="1400" baseline="0" dirty="0" smtClean="0"/>
                        <a:t>FTP </a:t>
                      </a:r>
                      <a:r>
                        <a:rPr lang="ko-KR" altLang="en-US" sz="1400" baseline="0" dirty="0" smtClean="0"/>
                        <a:t>서버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r>
                        <a:rPr lang="ko-KR" altLang="en-US" sz="1400" dirty="0" smtClean="0"/>
                        <a:t>장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미니 프로젝트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8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404</Words>
  <Application>Microsoft Office PowerPoint</Application>
  <PresentationFormat>화면 슬라이드 쇼(4:3)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교재의 주요 특징</vt:lpstr>
      <vt:lpstr>교재의 전체 구성</vt:lpstr>
      <vt:lpstr>예제 소스와 파일 안내 </vt:lpstr>
      <vt:lpstr>환경 구축 동영상 강좌 안내</vt:lpstr>
      <vt:lpstr>이 책의 사용 설명서(1)</vt:lpstr>
      <vt:lpstr>이 책의 사용 설명서(2)</vt:lpstr>
      <vt:lpstr>강의 계획표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Microsoft 계정</cp:lastModifiedBy>
  <cp:revision>264</cp:revision>
  <dcterms:created xsi:type="dcterms:W3CDTF">2012-07-23T02:34:37Z</dcterms:created>
  <dcterms:modified xsi:type="dcterms:W3CDTF">2020-09-14T02:23:31Z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