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6" r:id="rId6"/>
    <p:sldId id="260" r:id="rId7"/>
    <p:sldId id="267" r:id="rId8"/>
    <p:sldId id="268" r:id="rId9"/>
    <p:sldId id="261" r:id="rId10"/>
    <p:sldId id="262" r:id="rId11"/>
    <p:sldId id="269"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46411-F61B-4DB7-96AA-CC6347B9A3A1}">
          <p14:sldIdLst>
            <p14:sldId id="256"/>
            <p14:sldId id="257"/>
            <p14:sldId id="265"/>
            <p14:sldId id="259"/>
            <p14:sldId id="266"/>
            <p14:sldId id="260"/>
            <p14:sldId id="267"/>
            <p14:sldId id="268"/>
            <p14:sldId id="261"/>
            <p14:sldId id="262"/>
            <p14:sldId id="269"/>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1F16"/>
    <a:srgbClr val="2B1E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74" autoAdjust="0"/>
  </p:normalViewPr>
  <p:slideViewPr>
    <p:cSldViewPr snapToGrid="0">
      <p:cViewPr>
        <p:scale>
          <a:sx n="70" d="100"/>
          <a:sy n="70" d="100"/>
        </p:scale>
        <p:origin x="738"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F94F-60F4-4DBC-9353-9ED1EEA88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61BE9-1236-4E3E-8A0D-61998B751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548051-77B2-4FDF-BB81-300A94516385}"/>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5" name="Footer Placeholder 4">
            <a:extLst>
              <a:ext uri="{FF2B5EF4-FFF2-40B4-BE49-F238E27FC236}">
                <a16:creationId xmlns:a16="http://schemas.microsoft.com/office/drawing/2014/main" id="{7BAEDBFC-2DFF-4BC3-9C5B-58C744644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5FEB7-87D7-4E77-AC59-C6E2AF3EC88C}"/>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383133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F22B-27DE-4898-A4FF-9168A2E5A5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510B2-4A93-4898-9137-F6ECD144F8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C81A3-3870-4325-A06E-7219C8A7747D}"/>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5" name="Footer Placeholder 4">
            <a:extLst>
              <a:ext uri="{FF2B5EF4-FFF2-40B4-BE49-F238E27FC236}">
                <a16:creationId xmlns:a16="http://schemas.microsoft.com/office/drawing/2014/main" id="{9681DE04-0B3E-4979-BAE3-0393B899D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B2206-91B2-4C0E-BEFA-49D4651A19B1}"/>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332285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1F3CB-32C6-45A6-9813-B18F7E127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D0A46F-2305-42F9-A607-07D6DCAA7A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D9D23-A260-49E5-BD94-2EB33862B270}"/>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5" name="Footer Placeholder 4">
            <a:extLst>
              <a:ext uri="{FF2B5EF4-FFF2-40B4-BE49-F238E27FC236}">
                <a16:creationId xmlns:a16="http://schemas.microsoft.com/office/drawing/2014/main" id="{7742728F-250A-4041-87D4-48ECCB637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7BD1D-3219-4E3F-A614-06B19B0E9D55}"/>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142300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C2A8-9EB6-47A6-8782-C76AC0739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A4828-16D3-429A-ADBA-9F262E6D90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3A216-2E22-48E5-A8E7-F38566EB5E21}"/>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5" name="Footer Placeholder 4">
            <a:extLst>
              <a:ext uri="{FF2B5EF4-FFF2-40B4-BE49-F238E27FC236}">
                <a16:creationId xmlns:a16="http://schemas.microsoft.com/office/drawing/2014/main" id="{BAFB6705-8E6F-44F1-8B6A-131E2706C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976E5-AAB8-4D45-BC76-D473AA574E9E}"/>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12504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1237-AE66-463B-A0E7-C272508D71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1EF7C-BA00-4CEF-9433-71AF564F6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AA0170-0958-40D0-8BFC-721042B269E9}"/>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5" name="Footer Placeholder 4">
            <a:extLst>
              <a:ext uri="{FF2B5EF4-FFF2-40B4-BE49-F238E27FC236}">
                <a16:creationId xmlns:a16="http://schemas.microsoft.com/office/drawing/2014/main" id="{4E65C291-A983-41E2-B128-D3CD29657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94658-4EA0-4181-99D0-8BC14B5404B5}"/>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361829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9126-A1CD-4F43-AA4C-6F3C16802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6F9E8-4752-4620-9BF9-B66D02E9C3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7AE949-1DFE-40D5-A661-D9439F2084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8A3A12-7887-4363-B85F-2D288479254F}"/>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6" name="Footer Placeholder 5">
            <a:extLst>
              <a:ext uri="{FF2B5EF4-FFF2-40B4-BE49-F238E27FC236}">
                <a16:creationId xmlns:a16="http://schemas.microsoft.com/office/drawing/2014/main" id="{17932EA8-A4D8-48ED-A91D-0D7ED7436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C68CA-A58B-4995-8A5C-073A6CB5B23E}"/>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289086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1730-576B-4BB5-A809-4DA55A433A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3BD233-AA4A-4F6D-875A-00D6005F9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E9DF7B-5998-4B41-89A6-25136D238C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2F8C2E-F400-427B-9CAD-BC8AD18A3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691D6F-5094-42A4-9382-DF7D91DF22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6F27D8-D5CA-4F26-9A0A-2EC92560C02C}"/>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8" name="Footer Placeholder 7">
            <a:extLst>
              <a:ext uri="{FF2B5EF4-FFF2-40B4-BE49-F238E27FC236}">
                <a16:creationId xmlns:a16="http://schemas.microsoft.com/office/drawing/2014/main" id="{4785D722-9F95-4B12-AF88-190737F082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1A166-7357-4ECB-92FB-09F2AAB5B74F}"/>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3109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322C-E15E-4C92-85C1-F785258A5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621B81-5CEC-4754-961A-6EEE398DC8C8}"/>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4" name="Footer Placeholder 3">
            <a:extLst>
              <a:ext uri="{FF2B5EF4-FFF2-40B4-BE49-F238E27FC236}">
                <a16:creationId xmlns:a16="http://schemas.microsoft.com/office/drawing/2014/main" id="{7445E4B1-0738-4F82-A337-85C9BDE893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30C446-7A08-40F2-BF1E-D84B0AB9AD51}"/>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63905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CD168-A394-40A2-A576-1147E7C293C6}"/>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3" name="Footer Placeholder 2">
            <a:extLst>
              <a:ext uri="{FF2B5EF4-FFF2-40B4-BE49-F238E27FC236}">
                <a16:creationId xmlns:a16="http://schemas.microsoft.com/office/drawing/2014/main" id="{E298A0DE-E467-4A27-A5B1-FBC18D2937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1BAF92-7C3A-4408-9890-D8BD7EE8524B}"/>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410237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7DD0-250E-4E5C-86E9-82B979F5B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305D3A-AD0F-4D49-AAEA-D0C9A2906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92ECB-0F04-4E1C-9F4D-14BF2C839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3D566-EA0B-4793-BE83-EDA26254D176}"/>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6" name="Footer Placeholder 5">
            <a:extLst>
              <a:ext uri="{FF2B5EF4-FFF2-40B4-BE49-F238E27FC236}">
                <a16:creationId xmlns:a16="http://schemas.microsoft.com/office/drawing/2014/main" id="{05CA0853-F8F9-4E83-BF52-92981524A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4EEFF-D104-4BB3-87B3-CAC4047E7821}"/>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124319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7155-981E-464B-B5E1-16FCFDE1C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15A6B0-BF15-4B16-9852-965513454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A1518-AABA-46B3-8714-0CEAC2DCD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C74C02-2CA0-4994-BA60-BCFDD40EC6B8}"/>
              </a:ext>
            </a:extLst>
          </p:cNvPr>
          <p:cNvSpPr>
            <a:spLocks noGrp="1"/>
          </p:cNvSpPr>
          <p:nvPr>
            <p:ph type="dt" sz="half" idx="10"/>
          </p:nvPr>
        </p:nvSpPr>
        <p:spPr/>
        <p:txBody>
          <a:bodyPr/>
          <a:lstStyle/>
          <a:p>
            <a:fld id="{DBA7085C-1DF9-401A-A663-C90F681B77C0}" type="datetimeFigureOut">
              <a:rPr lang="en-US" smtClean="0"/>
              <a:t>3/11/2024</a:t>
            </a:fld>
            <a:endParaRPr lang="en-US"/>
          </a:p>
        </p:txBody>
      </p:sp>
      <p:sp>
        <p:nvSpPr>
          <p:cNvPr id="6" name="Footer Placeholder 5">
            <a:extLst>
              <a:ext uri="{FF2B5EF4-FFF2-40B4-BE49-F238E27FC236}">
                <a16:creationId xmlns:a16="http://schemas.microsoft.com/office/drawing/2014/main" id="{2C5740C1-A367-44E8-AC42-364C785E4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E038E-4A9C-4BCF-967D-E456A44C7535}"/>
              </a:ext>
            </a:extLst>
          </p:cNvPr>
          <p:cNvSpPr>
            <a:spLocks noGrp="1"/>
          </p:cNvSpPr>
          <p:nvPr>
            <p:ph type="sldNum" sz="quarter" idx="12"/>
          </p:nvPr>
        </p:nvSpPr>
        <p:spPr/>
        <p:txBody>
          <a:bodyPr/>
          <a:lstStyle/>
          <a:p>
            <a:fld id="{48899CF8-C512-4B47-A196-692774235F58}" type="slidenum">
              <a:rPr lang="en-US" smtClean="0"/>
              <a:t>‹#›</a:t>
            </a:fld>
            <a:endParaRPr lang="en-US"/>
          </a:p>
        </p:txBody>
      </p:sp>
    </p:spTree>
    <p:extLst>
      <p:ext uri="{BB962C8B-B14F-4D97-AF65-F5344CB8AC3E}">
        <p14:creationId xmlns:p14="http://schemas.microsoft.com/office/powerpoint/2010/main" val="178502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81555-8D0D-44D1-AD5E-B89BA5BE0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AF7E80-0761-4015-8414-41161790C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D97E0-16DC-41F8-B971-1C07B18D9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7085C-1DF9-401A-A663-C90F681B77C0}" type="datetimeFigureOut">
              <a:rPr lang="en-US" smtClean="0"/>
              <a:t>3/11/2024</a:t>
            </a:fld>
            <a:endParaRPr lang="en-US"/>
          </a:p>
        </p:txBody>
      </p:sp>
      <p:sp>
        <p:nvSpPr>
          <p:cNvPr id="5" name="Footer Placeholder 4">
            <a:extLst>
              <a:ext uri="{FF2B5EF4-FFF2-40B4-BE49-F238E27FC236}">
                <a16:creationId xmlns:a16="http://schemas.microsoft.com/office/drawing/2014/main" id="{023B3D15-3166-45C1-8C82-D0143D843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F0AFD2-434F-4BAD-960D-BAC83E387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99CF8-C512-4B47-A196-692774235F58}" type="slidenum">
              <a:rPr lang="en-US" smtClean="0"/>
              <a:t>‹#›</a:t>
            </a:fld>
            <a:endParaRPr lang="en-US"/>
          </a:p>
        </p:txBody>
      </p:sp>
    </p:spTree>
    <p:extLst>
      <p:ext uri="{BB962C8B-B14F-4D97-AF65-F5344CB8AC3E}">
        <p14:creationId xmlns:p14="http://schemas.microsoft.com/office/powerpoint/2010/main" val="46971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848435-EE44-4A34-AE62-BE71659DF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601"/>
            <a:ext cx="12192000" cy="8619202"/>
          </a:xfrm>
          <a:prstGeom prst="rect">
            <a:avLst/>
          </a:prstGeom>
        </p:spPr>
      </p:pic>
    </p:spTree>
    <p:extLst>
      <p:ext uri="{BB962C8B-B14F-4D97-AF65-F5344CB8AC3E}">
        <p14:creationId xmlns:p14="http://schemas.microsoft.com/office/powerpoint/2010/main" val="3693255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1"/>
            <a:ext cx="12192000" cy="81886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56843"/>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12878" y="770234"/>
            <a:ext cx="5105032" cy="393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38637" y="862456"/>
            <a:ext cx="5203064" cy="369332"/>
          </a:xfrm>
          <a:prstGeom prst="rect">
            <a:avLst/>
          </a:prstGeom>
          <a:noFill/>
          <a:ln>
            <a:noFill/>
          </a:ln>
        </p:spPr>
        <p:txBody>
          <a:bodyPr wrap="square" rtlCol="0">
            <a:spAutoFit/>
          </a:bodyPr>
          <a:lstStyle/>
          <a:p>
            <a:r>
              <a:rPr lang="en-US" b="1" cap="small" dirty="0">
                <a:solidFill>
                  <a:srgbClr val="2B1E15"/>
                </a:solidFill>
                <a:latin typeface="Roboto" panose="02000000000000000000" pitchFamily="2" charset="0"/>
                <a:ea typeface="Roboto" panose="02000000000000000000" pitchFamily="2" charset="0"/>
                <a:cs typeface="Roboto" panose="02000000000000000000" pitchFamily="2" charset="0"/>
              </a:rPr>
              <a:t>1.3 </a:t>
            </a:r>
            <a:r>
              <a:rPr lang="en-US" b="1" u="sng" dirty="0">
                <a:latin typeface="Roboto" panose="02000000000000000000" pitchFamily="2" charset="0"/>
                <a:ea typeface="Roboto" panose="02000000000000000000" pitchFamily="2" charset="0"/>
                <a:cs typeface="Roboto" panose="02000000000000000000" pitchFamily="2" charset="0"/>
              </a:rPr>
              <a:t>ADMINISTRATION</a:t>
            </a:r>
            <a:r>
              <a:rPr lang="en-US" b="1" u="sng" cap="small" dirty="0">
                <a:solidFill>
                  <a:srgbClr val="2B1E15"/>
                </a:solidFill>
                <a:latin typeface="Roboto" panose="02000000000000000000" pitchFamily="2" charset="0"/>
                <a:ea typeface="Roboto" panose="02000000000000000000" pitchFamily="2" charset="0"/>
                <a:cs typeface="Roboto" panose="02000000000000000000" pitchFamily="2" charset="0"/>
              </a:rPr>
              <a:t> USER’S INTERFACE 1.0</a:t>
            </a:r>
            <a:endParaRPr lang="en-US" b="1" u="sng" dirty="0">
              <a:solidFill>
                <a:srgbClr val="2B1E15"/>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26FC4835-A7D8-4AE1-A4EC-5E7F21710AFF}"/>
              </a:ext>
            </a:extLst>
          </p:cNvPr>
          <p:cNvSpPr txBox="1"/>
          <p:nvPr/>
        </p:nvSpPr>
        <p:spPr>
          <a:xfrm>
            <a:off x="64395" y="1211764"/>
            <a:ext cx="11964473" cy="5693866"/>
          </a:xfrm>
          <a:prstGeom prst="rect">
            <a:avLst/>
          </a:prstGeom>
          <a:noFill/>
        </p:spPr>
        <p:txBody>
          <a:bodyPr wrap="square" rtlCol="0">
            <a:spAutoFit/>
          </a:bodyPr>
          <a:lstStyle/>
          <a:p>
            <a:r>
              <a:rPr lang="en-US" sz="2800" dirty="0">
                <a:latin typeface="Roboto" panose="02000000000000000000" pitchFamily="2" charset="0"/>
                <a:ea typeface="Roboto" panose="02000000000000000000" pitchFamily="2" charset="0"/>
                <a:cs typeface="Roboto" panose="02000000000000000000" pitchFamily="2" charset="0"/>
              </a:rPr>
              <a:t>The admin interface of the coffee machine system is designed for straightforward and efficient management. It offers four main options: Check Report, Restock Resources, Change Passcode, and Back to Main Menu.</a:t>
            </a:r>
          </a:p>
          <a:p>
            <a:r>
              <a:rPr lang="en-US" sz="2800" dirty="0">
                <a:latin typeface="Roboto" panose="02000000000000000000" pitchFamily="2" charset="0"/>
                <a:ea typeface="Roboto" panose="02000000000000000000" pitchFamily="2" charset="0"/>
                <a:cs typeface="Roboto" panose="02000000000000000000" pitchFamily="2" charset="0"/>
              </a:rPr>
              <a:t>1. </a:t>
            </a:r>
            <a:r>
              <a:rPr lang="en-US" sz="2800" b="1" dirty="0">
                <a:latin typeface="Roboto" panose="02000000000000000000" pitchFamily="2" charset="0"/>
                <a:ea typeface="Roboto" panose="02000000000000000000" pitchFamily="2" charset="0"/>
                <a:cs typeface="Roboto" panose="02000000000000000000" pitchFamily="2" charset="0"/>
              </a:rPr>
              <a:t>Check Report:</a:t>
            </a:r>
          </a:p>
          <a:p>
            <a:r>
              <a:rPr lang="en-US" sz="2800" dirty="0">
                <a:latin typeface="Roboto" panose="02000000000000000000" pitchFamily="2" charset="0"/>
                <a:ea typeface="Roboto" panose="02000000000000000000" pitchFamily="2" charset="0"/>
                <a:cs typeface="Roboto" panose="02000000000000000000" pitchFamily="2" charset="0"/>
              </a:rPr>
              <a:t>   - Displays crucial information about current resource levels (water, milk, coffee) and available funds.</a:t>
            </a:r>
          </a:p>
          <a:p>
            <a:endParaRPr lang="en-US" sz="2800" dirty="0">
              <a:latin typeface="Roboto" panose="02000000000000000000" pitchFamily="2" charset="0"/>
              <a:ea typeface="Roboto" panose="02000000000000000000" pitchFamily="2" charset="0"/>
              <a:cs typeface="Roboto" panose="02000000000000000000" pitchFamily="2" charset="0"/>
            </a:endParaRPr>
          </a:p>
          <a:p>
            <a:r>
              <a:rPr lang="en-US" sz="2800" dirty="0">
                <a:latin typeface="Roboto" panose="02000000000000000000" pitchFamily="2" charset="0"/>
                <a:ea typeface="Roboto" panose="02000000000000000000" pitchFamily="2" charset="0"/>
                <a:cs typeface="Roboto" panose="02000000000000000000" pitchFamily="2" charset="0"/>
              </a:rPr>
              <a:t>2. </a:t>
            </a:r>
            <a:r>
              <a:rPr lang="en-US" sz="2800" b="1" dirty="0">
                <a:latin typeface="Roboto" panose="02000000000000000000" pitchFamily="2" charset="0"/>
                <a:ea typeface="Roboto" panose="02000000000000000000" pitchFamily="2" charset="0"/>
                <a:cs typeface="Roboto" panose="02000000000000000000" pitchFamily="2" charset="0"/>
              </a:rPr>
              <a:t>Restock Resources</a:t>
            </a:r>
            <a:r>
              <a:rPr lang="en-US" sz="2800" dirty="0">
                <a:latin typeface="Roboto" panose="02000000000000000000" pitchFamily="2" charset="0"/>
                <a:ea typeface="Roboto" panose="02000000000000000000" pitchFamily="2" charset="0"/>
                <a:cs typeface="Roboto" panose="02000000000000000000" pitchFamily="2" charset="0"/>
              </a:rPr>
              <a:t>:</a:t>
            </a:r>
          </a:p>
          <a:p>
            <a:r>
              <a:rPr lang="en-US" sz="2800" dirty="0">
                <a:latin typeface="Roboto" panose="02000000000000000000" pitchFamily="2" charset="0"/>
                <a:ea typeface="Roboto" panose="02000000000000000000" pitchFamily="2" charset="0"/>
                <a:cs typeface="Roboto" panose="02000000000000000000" pitchFamily="2" charset="0"/>
              </a:rPr>
              <a:t>   - Enables the administrator to replenish resources by entering the amount to restock for water, milk, and coffee.</a:t>
            </a:r>
          </a:p>
          <a:p>
            <a:r>
              <a:rPr lang="en-US" sz="2800" dirty="0">
                <a:latin typeface="Roboto" panose="02000000000000000000" pitchFamily="2" charset="0"/>
                <a:ea typeface="Roboto" panose="02000000000000000000" pitchFamily="2" charset="0"/>
                <a:cs typeface="Roboto" panose="02000000000000000000" pitchFamily="2" charset="0"/>
              </a:rPr>
              <a:t>   - Updates resource levels and records restocking details in the history.</a:t>
            </a:r>
          </a:p>
          <a:p>
            <a:endParaRPr lang="en-US"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90769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1"/>
            <a:ext cx="12192000" cy="81886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56843"/>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12878" y="770234"/>
            <a:ext cx="6606286" cy="393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134173" y="780568"/>
            <a:ext cx="7555608" cy="461665"/>
          </a:xfrm>
          <a:prstGeom prst="rect">
            <a:avLst/>
          </a:prstGeom>
          <a:noFill/>
          <a:ln>
            <a:noFill/>
          </a:ln>
        </p:spPr>
        <p:txBody>
          <a:bodyPr wrap="square" rtlCol="0">
            <a:spAutoFit/>
          </a:bodyPr>
          <a:lstStyle/>
          <a:p>
            <a:r>
              <a:rPr lang="en-US" sz="2400" b="1" cap="small" dirty="0">
                <a:solidFill>
                  <a:srgbClr val="2B1E15"/>
                </a:solidFill>
                <a:latin typeface="Roboto" panose="02000000000000000000" pitchFamily="2" charset="0"/>
                <a:ea typeface="Roboto" panose="02000000000000000000" pitchFamily="2" charset="0"/>
                <a:cs typeface="Roboto" panose="02000000000000000000" pitchFamily="2" charset="0"/>
              </a:rPr>
              <a:t>1.3 </a:t>
            </a:r>
            <a:r>
              <a:rPr lang="en-US" sz="2400" b="1" u="sng" dirty="0">
                <a:latin typeface="Roboto" panose="02000000000000000000" pitchFamily="2" charset="0"/>
                <a:ea typeface="Roboto" panose="02000000000000000000" pitchFamily="2" charset="0"/>
                <a:cs typeface="Roboto" panose="02000000000000000000" pitchFamily="2" charset="0"/>
              </a:rPr>
              <a:t>ADMINISTRATION</a:t>
            </a:r>
            <a:r>
              <a:rPr lang="en-US" sz="2400" b="1" u="sng" cap="small" dirty="0">
                <a:solidFill>
                  <a:srgbClr val="2B1E15"/>
                </a:solidFill>
                <a:latin typeface="Roboto" panose="02000000000000000000" pitchFamily="2" charset="0"/>
                <a:ea typeface="Roboto" panose="02000000000000000000" pitchFamily="2" charset="0"/>
                <a:cs typeface="Roboto" panose="02000000000000000000" pitchFamily="2" charset="0"/>
              </a:rPr>
              <a:t> USER’S INTERFACE 1.1</a:t>
            </a:r>
            <a:endParaRPr lang="en-US" sz="2400" b="1" u="sng" dirty="0">
              <a:solidFill>
                <a:srgbClr val="2B1E15"/>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26FC4835-A7D8-4AE1-A4EC-5E7F21710AFF}"/>
              </a:ext>
            </a:extLst>
          </p:cNvPr>
          <p:cNvSpPr txBox="1"/>
          <p:nvPr/>
        </p:nvSpPr>
        <p:spPr>
          <a:xfrm>
            <a:off x="64395" y="1211764"/>
            <a:ext cx="11964473" cy="4401205"/>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cs typeface="Roboto" panose="02000000000000000000" pitchFamily="2" charset="0"/>
              </a:rPr>
              <a:t>3. </a:t>
            </a:r>
            <a:r>
              <a:rPr lang="en-US" sz="2400" b="1" dirty="0">
                <a:latin typeface="Roboto" panose="02000000000000000000" pitchFamily="2" charset="0"/>
                <a:ea typeface="Roboto" panose="02000000000000000000" pitchFamily="2" charset="0"/>
                <a:cs typeface="Roboto" panose="02000000000000000000" pitchFamily="2" charset="0"/>
              </a:rPr>
              <a:t>Change Passcode:</a:t>
            </a:r>
          </a:p>
          <a:p>
            <a:r>
              <a:rPr lang="en-US" sz="2400" dirty="0">
                <a:latin typeface="Roboto" panose="02000000000000000000" pitchFamily="2" charset="0"/>
                <a:ea typeface="Roboto" panose="02000000000000000000" pitchFamily="2" charset="0"/>
                <a:cs typeface="Roboto" panose="02000000000000000000" pitchFamily="2" charset="0"/>
              </a:rPr>
              <a:t>   - Allows the admin to modify the security passcode for accessing the admin menu.</a:t>
            </a:r>
          </a:p>
          <a:p>
            <a:r>
              <a:rPr lang="en-US" sz="2400" dirty="0">
                <a:latin typeface="Roboto" panose="02000000000000000000" pitchFamily="2" charset="0"/>
                <a:ea typeface="Roboto" panose="02000000000000000000" pitchFamily="2" charset="0"/>
                <a:cs typeface="Roboto" panose="02000000000000000000" pitchFamily="2" charset="0"/>
              </a:rPr>
              <a:t>   - Requires authentication with the current passcode before setting a new one.</a:t>
            </a:r>
          </a:p>
          <a:p>
            <a:r>
              <a:rPr lang="en-US" sz="2400" dirty="0">
                <a:latin typeface="Roboto" panose="02000000000000000000" pitchFamily="2" charset="0"/>
                <a:ea typeface="Roboto" panose="02000000000000000000" pitchFamily="2" charset="0"/>
                <a:cs typeface="Roboto" panose="02000000000000000000" pitchFamily="2" charset="0"/>
              </a:rPr>
              <a:t>   - Ensures enhanced security by securely updating the passcode.</a:t>
            </a:r>
          </a:p>
          <a:p>
            <a:endParaRPr lang="en-US" sz="2400" dirty="0">
              <a:latin typeface="Roboto" panose="02000000000000000000" pitchFamily="2" charset="0"/>
              <a:ea typeface="Roboto" panose="02000000000000000000" pitchFamily="2" charset="0"/>
              <a:cs typeface="Roboto" panose="02000000000000000000" pitchFamily="2" charset="0"/>
            </a:endParaRPr>
          </a:p>
          <a:p>
            <a:r>
              <a:rPr lang="en-US" sz="2400" dirty="0">
                <a:latin typeface="Roboto" panose="02000000000000000000" pitchFamily="2" charset="0"/>
                <a:ea typeface="Roboto" panose="02000000000000000000" pitchFamily="2" charset="0"/>
                <a:cs typeface="Roboto" panose="02000000000000000000" pitchFamily="2" charset="0"/>
              </a:rPr>
              <a:t>4. </a:t>
            </a:r>
            <a:r>
              <a:rPr lang="en-US" sz="2400" b="1" dirty="0">
                <a:latin typeface="Roboto" panose="02000000000000000000" pitchFamily="2" charset="0"/>
                <a:ea typeface="Roboto" panose="02000000000000000000" pitchFamily="2" charset="0"/>
                <a:cs typeface="Roboto" panose="02000000000000000000" pitchFamily="2" charset="0"/>
              </a:rPr>
              <a:t>Back to Main Menu:</a:t>
            </a:r>
          </a:p>
          <a:p>
            <a:r>
              <a:rPr lang="en-US" sz="2400" dirty="0">
                <a:latin typeface="Roboto" panose="02000000000000000000" pitchFamily="2" charset="0"/>
                <a:ea typeface="Roboto" panose="02000000000000000000" pitchFamily="2" charset="0"/>
                <a:cs typeface="Roboto" panose="02000000000000000000" pitchFamily="2" charset="0"/>
              </a:rPr>
              <a:t>   - Provides a convenient option to return to the main menu, ensuring seamless navigation.</a:t>
            </a:r>
          </a:p>
          <a:p>
            <a:endParaRPr lang="en-US" sz="2800" dirty="0">
              <a:latin typeface="Roboto" panose="02000000000000000000" pitchFamily="2" charset="0"/>
              <a:ea typeface="Roboto" panose="02000000000000000000" pitchFamily="2" charset="0"/>
              <a:cs typeface="Roboto" panose="02000000000000000000" pitchFamily="2" charset="0"/>
            </a:endParaRPr>
          </a:p>
          <a:p>
            <a:r>
              <a:rPr lang="en-US" sz="2000" dirty="0">
                <a:latin typeface="Roboto" panose="02000000000000000000" pitchFamily="2" charset="0"/>
                <a:ea typeface="Roboto" panose="02000000000000000000" pitchFamily="2" charset="0"/>
                <a:cs typeface="Roboto" panose="02000000000000000000" pitchFamily="2" charset="0"/>
              </a:rPr>
              <a:t>The described admin functionalities provide efficient oversight and management of the coffee machine system. The modular design prioritizes user-friendly operations, ensuring a smooth and intuitive experience for administrators.</a:t>
            </a:r>
          </a:p>
        </p:txBody>
      </p:sp>
    </p:spTree>
    <p:extLst>
      <p:ext uri="{BB962C8B-B14F-4D97-AF65-F5344CB8AC3E}">
        <p14:creationId xmlns:p14="http://schemas.microsoft.com/office/powerpoint/2010/main" val="3572728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0"/>
            <a:ext cx="12192000" cy="108182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188820"/>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51515" y="1146793"/>
            <a:ext cx="5100034" cy="54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64394" y="1252668"/>
            <a:ext cx="5394709" cy="646331"/>
          </a:xfrm>
          <a:prstGeom prst="rect">
            <a:avLst/>
          </a:prstGeom>
          <a:noFill/>
          <a:ln>
            <a:noFill/>
          </a:ln>
        </p:spPr>
        <p:txBody>
          <a:bodyPr wrap="square" rtlCol="0">
            <a:spAutoFit/>
          </a:bodyPr>
          <a:lstStyle/>
          <a:p>
            <a:r>
              <a:rPr lang="en-US" b="1" u="sng" cap="small" dirty="0">
                <a:solidFill>
                  <a:srgbClr val="2B1E15"/>
                </a:solidFill>
              </a:rPr>
              <a:t>2.1 </a:t>
            </a:r>
            <a:r>
              <a:rPr lang="en-US" b="1" u="sng" dirty="0">
                <a:latin typeface="Roboto" panose="02000000000000000000" pitchFamily="2" charset="0"/>
                <a:ea typeface="Roboto" panose="02000000000000000000" pitchFamily="2" charset="0"/>
                <a:cs typeface="Roboto" panose="02000000000000000000" pitchFamily="2" charset="0"/>
              </a:rPr>
              <a:t>ADMINISTRATION</a:t>
            </a:r>
            <a:r>
              <a:rPr lang="en-US" b="1" u="sng" cap="small" dirty="0">
                <a:solidFill>
                  <a:srgbClr val="2B1E15"/>
                </a:solidFill>
              </a:rPr>
              <a:t> USER’S INTERFACE 1.1</a:t>
            </a:r>
            <a:endParaRPr lang="en-US" b="1" u="sng" dirty="0">
              <a:solidFill>
                <a:srgbClr val="2B1E15"/>
              </a:solidFill>
              <a:latin typeface="Roboto" panose="02000000000000000000" pitchFamily="2" charset="0"/>
              <a:ea typeface="Roboto" panose="02000000000000000000" pitchFamily="2" charset="0"/>
              <a:cs typeface="Roboto" panose="02000000000000000000" pitchFamily="2" charset="0"/>
            </a:endParaRPr>
          </a:p>
          <a:p>
            <a:endParaRPr lang="en-US" b="1" u="sng" dirty="0">
              <a:solidFill>
                <a:srgbClr val="2B1E15"/>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26FC4835-A7D8-4AE1-A4EC-5E7F21710AFF}"/>
              </a:ext>
            </a:extLst>
          </p:cNvPr>
          <p:cNvSpPr txBox="1"/>
          <p:nvPr/>
        </p:nvSpPr>
        <p:spPr>
          <a:xfrm>
            <a:off x="-25757" y="1720191"/>
            <a:ext cx="6481148" cy="369332"/>
          </a:xfrm>
          <a:prstGeom prst="rect">
            <a:avLst/>
          </a:prstGeom>
          <a:noFill/>
        </p:spPr>
        <p:txBody>
          <a:bodyPr wrap="square" rtlCol="0">
            <a:spAutoFit/>
          </a:bodyPr>
          <a:lstStyle/>
          <a:p>
            <a:r>
              <a:rPr lang="en-US" b="1" u="sng" dirty="0">
                <a:solidFill>
                  <a:schemeClr val="bg1"/>
                </a:solidFill>
                <a:highlight>
                  <a:srgbClr val="2C1F16"/>
                </a:highlight>
                <a:latin typeface="Roboto" panose="02000000000000000000" pitchFamily="2" charset="0"/>
                <a:ea typeface="Roboto" panose="02000000000000000000" pitchFamily="2" charset="0"/>
                <a:cs typeface="Roboto" panose="02000000000000000000" pitchFamily="2" charset="0"/>
              </a:rPr>
              <a:t>IMAGE ILLUSTRATION OF THE ADMINISTRATION PROCESS </a:t>
            </a:r>
          </a:p>
        </p:txBody>
      </p:sp>
      <p:pic>
        <p:nvPicPr>
          <p:cNvPr id="9" name="Picture 8">
            <a:extLst>
              <a:ext uri="{FF2B5EF4-FFF2-40B4-BE49-F238E27FC236}">
                <a16:creationId xmlns:a16="http://schemas.microsoft.com/office/drawing/2014/main" id="{CFC7FB1C-159A-4404-BDBA-71EDED2D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19" y="2196171"/>
            <a:ext cx="8279774" cy="5083558"/>
          </a:xfrm>
          <a:prstGeom prst="rect">
            <a:avLst/>
          </a:prstGeom>
        </p:spPr>
      </p:pic>
    </p:spTree>
    <p:extLst>
      <p:ext uri="{BB962C8B-B14F-4D97-AF65-F5344CB8AC3E}">
        <p14:creationId xmlns:p14="http://schemas.microsoft.com/office/powerpoint/2010/main" val="2072148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C1F1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144869-793F-4298-AF0F-53B0AE136679}"/>
              </a:ext>
            </a:extLst>
          </p:cNvPr>
          <p:cNvSpPr txBox="1"/>
          <p:nvPr/>
        </p:nvSpPr>
        <p:spPr>
          <a:xfrm>
            <a:off x="1583140" y="723331"/>
            <a:ext cx="8393373" cy="5401479"/>
          </a:xfrm>
          <a:prstGeom prst="rect">
            <a:avLst/>
          </a:prstGeom>
          <a:noFill/>
        </p:spPr>
        <p:txBody>
          <a:bodyPr wrap="square" rtlCol="0">
            <a:spAutoFit/>
          </a:bodyPr>
          <a:lstStyle/>
          <a:p>
            <a:pPr algn="ct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THANK YOU FOR YOUR TIME</a:t>
            </a:r>
          </a:p>
        </p:txBody>
      </p:sp>
    </p:spTree>
    <p:extLst>
      <p:ext uri="{BB962C8B-B14F-4D97-AF65-F5344CB8AC3E}">
        <p14:creationId xmlns:p14="http://schemas.microsoft.com/office/powerpoint/2010/main" val="836547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0"/>
            <a:ext cx="12192000" cy="108182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188820"/>
            <a:ext cx="12192000" cy="646331"/>
          </a:xfrm>
          <a:prstGeom prst="rect">
            <a:avLst/>
          </a:prstGeom>
          <a:noFill/>
        </p:spPr>
        <p:txBody>
          <a:bodyPr wrap="square" rtlCol="0">
            <a:spAutoFit/>
          </a:bodyPr>
          <a:lstStyle/>
          <a:p>
            <a:pPr lvl="0" algn="ctr"/>
            <a:r>
              <a:rPr lang="en-US" sz="3600" b="1" u="sng" cap="small" dirty="0">
                <a:solidFill>
                  <a:schemeClr val="bg1"/>
                </a:solidFill>
              </a:rPr>
              <a:t>PROBLEM BACKGROUND AND SYSTEM INTRODUCTION</a:t>
            </a: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12880" y="1000189"/>
            <a:ext cx="2416422" cy="54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25758" y="1085979"/>
            <a:ext cx="3756843" cy="461665"/>
          </a:xfrm>
          <a:prstGeom prst="rect">
            <a:avLst/>
          </a:prstGeom>
          <a:noFill/>
          <a:ln>
            <a:noFill/>
          </a:ln>
        </p:spPr>
        <p:txBody>
          <a:bodyPr wrap="square" rtlCol="0">
            <a:spAutoFit/>
          </a:bodyPr>
          <a:lstStyle/>
          <a:p>
            <a:r>
              <a:rPr lang="en-US" sz="2400" b="1" u="sng" dirty="0">
                <a:solidFill>
                  <a:srgbClr val="2B1E15"/>
                </a:solidFill>
                <a:latin typeface="Roboto" panose="02000000000000000000" pitchFamily="2" charset="0"/>
                <a:ea typeface="Roboto" panose="02000000000000000000" pitchFamily="2" charset="0"/>
                <a:cs typeface="Roboto" panose="02000000000000000000" pitchFamily="2" charset="0"/>
              </a:rPr>
              <a:t>BACKGROUND</a:t>
            </a:r>
            <a:endParaRPr lang="en-US" sz="2400" b="1" u="sng"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3CE9E9E7-C63E-4643-8B23-6461D64723AC}"/>
              </a:ext>
            </a:extLst>
          </p:cNvPr>
          <p:cNvSpPr txBox="1"/>
          <p:nvPr/>
        </p:nvSpPr>
        <p:spPr>
          <a:xfrm>
            <a:off x="25757" y="1541102"/>
            <a:ext cx="11990231" cy="4401205"/>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Coffee stations, whether standalone businesses or part of larger establishments, often face challenges in managing operations efficiently. Long queues, manual tracking of resources, and limited reporting capabilities can hinder the overall customer experience and business performance. The need for an automated and user-friendly solution is evident.</a:t>
            </a:r>
          </a:p>
        </p:txBody>
      </p:sp>
    </p:spTree>
    <p:extLst>
      <p:ext uri="{BB962C8B-B14F-4D97-AF65-F5344CB8AC3E}">
        <p14:creationId xmlns:p14="http://schemas.microsoft.com/office/powerpoint/2010/main" val="3988515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0"/>
            <a:ext cx="12192000" cy="108182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188820"/>
            <a:ext cx="12192000" cy="646331"/>
          </a:xfrm>
          <a:prstGeom prst="rect">
            <a:avLst/>
          </a:prstGeom>
          <a:noFill/>
        </p:spPr>
        <p:txBody>
          <a:bodyPr wrap="square" rtlCol="0">
            <a:spAutoFit/>
          </a:bodyPr>
          <a:lstStyle/>
          <a:p>
            <a:pPr lvl="0" algn="ctr"/>
            <a:r>
              <a:rPr lang="en-US" sz="3600" b="1" u="sng" cap="small" dirty="0">
                <a:solidFill>
                  <a:schemeClr val="bg1"/>
                </a:solidFill>
              </a:rPr>
              <a:t>PROBLEM BACKGROUND AND SYSTEM INTRODUCTION</a:t>
            </a:r>
            <a:endParaRPr lang="en-US" sz="3600" b="1" dirty="0">
              <a:solidFill>
                <a:schemeClr val="bg1"/>
              </a:solidFill>
            </a:endParaRPr>
          </a:p>
        </p:txBody>
      </p:sp>
      <p:sp>
        <p:nvSpPr>
          <p:cNvPr id="10" name="Rectangle 9">
            <a:extLst>
              <a:ext uri="{FF2B5EF4-FFF2-40B4-BE49-F238E27FC236}">
                <a16:creationId xmlns:a16="http://schemas.microsoft.com/office/drawing/2014/main" id="{EFBAC88A-80F8-4294-BF06-A5FC609B4A4E}"/>
              </a:ext>
            </a:extLst>
          </p:cNvPr>
          <p:cNvSpPr/>
          <p:nvPr/>
        </p:nvSpPr>
        <p:spPr>
          <a:xfrm>
            <a:off x="25758" y="1081825"/>
            <a:ext cx="3004045" cy="523220"/>
          </a:xfrm>
          <a:prstGeom prst="rect">
            <a:avLst/>
          </a:prstGeom>
          <a:noFill/>
          <a:ln>
            <a:solidFill>
              <a:srgbClr val="2B1E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bg1"/>
              </a:solidFill>
            </a:endParaRPr>
          </a:p>
        </p:txBody>
      </p:sp>
      <p:sp>
        <p:nvSpPr>
          <p:cNvPr id="11" name="TextBox 10">
            <a:extLst>
              <a:ext uri="{FF2B5EF4-FFF2-40B4-BE49-F238E27FC236}">
                <a16:creationId xmlns:a16="http://schemas.microsoft.com/office/drawing/2014/main" id="{AD162269-53A1-45A9-9A70-81D390D51E95}"/>
              </a:ext>
            </a:extLst>
          </p:cNvPr>
          <p:cNvSpPr txBox="1"/>
          <p:nvPr/>
        </p:nvSpPr>
        <p:spPr>
          <a:xfrm>
            <a:off x="51801" y="1594799"/>
            <a:ext cx="12003110" cy="4154984"/>
          </a:xfrm>
          <a:prstGeom prst="rect">
            <a:avLst/>
          </a:prstGeom>
          <a:noFill/>
        </p:spPr>
        <p:txBody>
          <a:bodyPr wrap="square" rtlCol="0">
            <a:spAutoFit/>
          </a:bodyPr>
          <a:lstStyle/>
          <a:p>
            <a:r>
              <a:rPr lang="en-US" sz="4400" dirty="0">
                <a:latin typeface="Roboto" panose="02000000000000000000" pitchFamily="2" charset="0"/>
                <a:ea typeface="Roboto" panose="02000000000000000000" pitchFamily="2" charset="0"/>
                <a:cs typeface="Roboto" panose="02000000000000000000" pitchFamily="2" charset="0"/>
              </a:rPr>
              <a:t>Bigoo’s coffee machine is a command-line-based coffee station program written in C++. It offers a range of functionalities, including drink purchasing, resource tracking, reporting, and restocking. This system requires two users, operational user and the buyer as a user</a:t>
            </a:r>
          </a:p>
        </p:txBody>
      </p:sp>
      <p:sp>
        <p:nvSpPr>
          <p:cNvPr id="12" name="TextBox 11">
            <a:extLst>
              <a:ext uri="{FF2B5EF4-FFF2-40B4-BE49-F238E27FC236}">
                <a16:creationId xmlns:a16="http://schemas.microsoft.com/office/drawing/2014/main" id="{A04B9294-7549-4D9C-AE7D-7C16CFD188B0}"/>
              </a:ext>
            </a:extLst>
          </p:cNvPr>
          <p:cNvSpPr txBox="1"/>
          <p:nvPr/>
        </p:nvSpPr>
        <p:spPr>
          <a:xfrm>
            <a:off x="51801" y="1010323"/>
            <a:ext cx="5618751" cy="523220"/>
          </a:xfrm>
          <a:prstGeom prst="rect">
            <a:avLst/>
          </a:prstGeom>
          <a:noFill/>
        </p:spPr>
        <p:txBody>
          <a:bodyPr wrap="square" rtlCol="0">
            <a:spAutoFit/>
          </a:bodyPr>
          <a:lstStyle/>
          <a:p>
            <a:r>
              <a:rPr lang="en-US" sz="2800" b="1" u="sng" dirty="0">
                <a:solidFill>
                  <a:srgbClr val="2B1E15"/>
                </a:solidFill>
              </a:rPr>
              <a:t>INTRODUCTION</a:t>
            </a:r>
            <a:endParaRPr lang="en-US" sz="2800" dirty="0">
              <a:solidFill>
                <a:srgbClr val="2B1E15"/>
              </a:solidFill>
            </a:endParaRPr>
          </a:p>
        </p:txBody>
      </p:sp>
    </p:spTree>
    <p:extLst>
      <p:ext uri="{BB962C8B-B14F-4D97-AF65-F5344CB8AC3E}">
        <p14:creationId xmlns:p14="http://schemas.microsoft.com/office/powerpoint/2010/main" val="1774863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0"/>
            <a:ext cx="12192000" cy="108182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188820"/>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51516" y="996669"/>
            <a:ext cx="2189408" cy="54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64394" y="1082459"/>
            <a:ext cx="2176529" cy="369332"/>
          </a:xfrm>
          <a:prstGeom prst="rect">
            <a:avLst/>
          </a:prstGeom>
          <a:noFill/>
          <a:ln>
            <a:noFill/>
          </a:ln>
        </p:spPr>
        <p:txBody>
          <a:bodyPr wrap="square" rtlCol="0">
            <a:spAutoFit/>
          </a:bodyPr>
          <a:lstStyle/>
          <a:p>
            <a:r>
              <a:rPr lang="en-US" b="1" u="sng" cap="small" dirty="0">
                <a:solidFill>
                  <a:srgbClr val="2B1E15"/>
                </a:solidFill>
              </a:rPr>
              <a:t>1.0 USER INTERFACE</a:t>
            </a:r>
            <a:endParaRPr lang="en-US" b="1" u="sng" dirty="0">
              <a:solidFill>
                <a:srgbClr val="2B1E15"/>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3CE9E9E7-C63E-4643-8B23-6461D64723AC}"/>
              </a:ext>
            </a:extLst>
          </p:cNvPr>
          <p:cNvSpPr txBox="1"/>
          <p:nvPr/>
        </p:nvSpPr>
        <p:spPr>
          <a:xfrm>
            <a:off x="0" y="1652422"/>
            <a:ext cx="12003110" cy="5016758"/>
          </a:xfrm>
          <a:prstGeom prst="rect">
            <a:avLst/>
          </a:prstGeom>
          <a:noFill/>
        </p:spPr>
        <p:txBody>
          <a:bodyPr wrap="square" rtlCol="0">
            <a:spAutoFit/>
          </a:bodyPr>
          <a:lstStyle/>
          <a:p>
            <a:r>
              <a:rPr lang="en-US" sz="4400" dirty="0"/>
              <a:t>The user interface provides clear options for users to interact with the coffee machine. It includes features like a loading bar during operations and input validation.</a:t>
            </a:r>
          </a:p>
          <a:p>
            <a:r>
              <a:rPr lang="en-US" sz="4400" dirty="0">
                <a:latin typeface="Roboto" panose="02000000000000000000" pitchFamily="2" charset="0"/>
                <a:ea typeface="Roboto" panose="02000000000000000000" pitchFamily="2" charset="0"/>
                <a:cs typeface="Roboto" panose="02000000000000000000" pitchFamily="2" charset="0"/>
              </a:rPr>
              <a:t>This system get two </a:t>
            </a:r>
            <a:r>
              <a:rPr lang="en-US" sz="4800" dirty="0">
                <a:latin typeface="Roboto" panose="02000000000000000000" pitchFamily="2" charset="0"/>
                <a:ea typeface="Roboto" panose="02000000000000000000" pitchFamily="2" charset="0"/>
                <a:cs typeface="Roboto" panose="02000000000000000000" pitchFamily="2" charset="0"/>
              </a:rPr>
              <a:t>users</a:t>
            </a:r>
            <a:r>
              <a:rPr lang="en-US" sz="4400" dirty="0">
                <a:latin typeface="Roboto" panose="02000000000000000000" pitchFamily="2" charset="0"/>
                <a:ea typeface="Roboto" panose="02000000000000000000" pitchFamily="2" charset="0"/>
                <a:cs typeface="Roboto" panose="02000000000000000000" pitchFamily="2" charset="0"/>
              </a:rPr>
              <a:t> interface.</a:t>
            </a:r>
          </a:p>
          <a:p>
            <a:r>
              <a:rPr lang="en-US" sz="4800" b="1" dirty="0">
                <a:latin typeface="Roboto" panose="02000000000000000000" pitchFamily="2" charset="0"/>
                <a:ea typeface="Roboto" panose="02000000000000000000" pitchFamily="2" charset="0"/>
                <a:cs typeface="Roboto" panose="02000000000000000000" pitchFamily="2" charset="0"/>
              </a:rPr>
              <a:t>Administration user interface and client user interface.</a:t>
            </a:r>
          </a:p>
        </p:txBody>
      </p:sp>
    </p:spTree>
    <p:extLst>
      <p:ext uri="{BB962C8B-B14F-4D97-AF65-F5344CB8AC3E}">
        <p14:creationId xmlns:p14="http://schemas.microsoft.com/office/powerpoint/2010/main" val="502118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0"/>
            <a:ext cx="12192000" cy="108182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188820"/>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pic>
        <p:nvPicPr>
          <p:cNvPr id="3" name="Picture 2">
            <a:extLst>
              <a:ext uri="{FF2B5EF4-FFF2-40B4-BE49-F238E27FC236}">
                <a16:creationId xmlns:a16="http://schemas.microsoft.com/office/drawing/2014/main" id="{759B51F5-078E-4826-9AB7-FB6E73CBD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121" y="1270644"/>
            <a:ext cx="8527991" cy="5587355"/>
          </a:xfrm>
          <a:prstGeom prst="rect">
            <a:avLst/>
          </a:prstGeom>
        </p:spPr>
      </p:pic>
    </p:spTree>
    <p:extLst>
      <p:ext uri="{BB962C8B-B14F-4D97-AF65-F5344CB8AC3E}">
        <p14:creationId xmlns:p14="http://schemas.microsoft.com/office/powerpoint/2010/main" val="78866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0"/>
            <a:ext cx="12192000" cy="108182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188820"/>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0" y="1000189"/>
            <a:ext cx="3322749" cy="54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12880" y="1024177"/>
            <a:ext cx="3709115" cy="369332"/>
          </a:xfrm>
          <a:prstGeom prst="rect">
            <a:avLst/>
          </a:prstGeom>
          <a:noFill/>
          <a:ln>
            <a:noFill/>
          </a:ln>
        </p:spPr>
        <p:txBody>
          <a:bodyPr wrap="square" rtlCol="0">
            <a:spAutoFit/>
          </a:bodyPr>
          <a:lstStyle/>
          <a:p>
            <a:r>
              <a:rPr lang="en-US" b="1" u="sng" cap="small" dirty="0">
                <a:solidFill>
                  <a:srgbClr val="2B1E15"/>
                </a:solidFill>
              </a:rPr>
              <a:t>1.1 CLIENT USER’S INTERFACE 1.0</a:t>
            </a:r>
            <a:endParaRPr lang="en-US" b="1" u="sng" dirty="0">
              <a:solidFill>
                <a:srgbClr val="2B1E15"/>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26FC4835-A7D8-4AE1-A4EC-5E7F21710AFF}"/>
              </a:ext>
            </a:extLst>
          </p:cNvPr>
          <p:cNvSpPr txBox="1"/>
          <p:nvPr/>
        </p:nvSpPr>
        <p:spPr>
          <a:xfrm>
            <a:off x="113763" y="1565089"/>
            <a:ext cx="11964473" cy="5016758"/>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The client's user interface offers a clear and user-friendly view to facilitate easy navigation of the system. The client interface includes the following options:</a:t>
            </a:r>
          </a:p>
          <a:p>
            <a:endParaRPr lang="en-US" sz="4000" dirty="0">
              <a:latin typeface="Roboto" panose="02000000000000000000" pitchFamily="2" charset="0"/>
              <a:ea typeface="Roboto" panose="02000000000000000000" pitchFamily="2" charset="0"/>
              <a:cs typeface="Roboto" panose="02000000000000000000" pitchFamily="2" charset="0"/>
            </a:endParaRPr>
          </a:p>
          <a:p>
            <a:r>
              <a:rPr lang="en-US" sz="4000" dirty="0">
                <a:latin typeface="Roboto" panose="02000000000000000000" pitchFamily="2" charset="0"/>
                <a:ea typeface="Roboto" panose="02000000000000000000" pitchFamily="2" charset="0"/>
                <a:cs typeface="Roboto" panose="02000000000000000000" pitchFamily="2" charset="0"/>
              </a:rPr>
              <a:t>1. Buy Drink</a:t>
            </a:r>
          </a:p>
          <a:p>
            <a:r>
              <a:rPr lang="en-US" sz="4000" dirty="0">
                <a:latin typeface="Roboto" panose="02000000000000000000" pitchFamily="2" charset="0"/>
                <a:ea typeface="Roboto" panose="02000000000000000000" pitchFamily="2" charset="0"/>
                <a:cs typeface="Roboto" panose="02000000000000000000" pitchFamily="2" charset="0"/>
              </a:rPr>
              <a:t>2. Admin</a:t>
            </a:r>
          </a:p>
          <a:p>
            <a:r>
              <a:rPr lang="en-US" sz="4000" dirty="0">
                <a:latin typeface="Roboto" panose="02000000000000000000" pitchFamily="2" charset="0"/>
                <a:ea typeface="Roboto" panose="02000000000000000000" pitchFamily="2" charset="0"/>
                <a:cs typeface="Roboto" panose="02000000000000000000" pitchFamily="2" charset="0"/>
              </a:rPr>
              <a:t>3. Turn off the system</a:t>
            </a:r>
          </a:p>
        </p:txBody>
      </p:sp>
    </p:spTree>
    <p:extLst>
      <p:ext uri="{BB962C8B-B14F-4D97-AF65-F5344CB8AC3E}">
        <p14:creationId xmlns:p14="http://schemas.microsoft.com/office/powerpoint/2010/main" val="1406156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286604"/>
            <a:ext cx="12192000" cy="917254"/>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97788"/>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51515" y="532643"/>
            <a:ext cx="3322749" cy="54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64395" y="556631"/>
            <a:ext cx="3709115" cy="369332"/>
          </a:xfrm>
          <a:prstGeom prst="rect">
            <a:avLst/>
          </a:prstGeom>
          <a:noFill/>
          <a:ln>
            <a:noFill/>
          </a:ln>
        </p:spPr>
        <p:txBody>
          <a:bodyPr wrap="square" rtlCol="0">
            <a:spAutoFit/>
          </a:bodyPr>
          <a:lstStyle/>
          <a:p>
            <a:r>
              <a:rPr lang="en-US" b="1" u="sng" cap="small" dirty="0">
                <a:solidFill>
                  <a:srgbClr val="2B1E15"/>
                </a:solidFill>
              </a:rPr>
              <a:t>1.1 CLIENT USER’S INTERFACE 1.2</a:t>
            </a:r>
            <a:endParaRPr lang="en-US" b="1" u="sng" dirty="0">
              <a:solidFill>
                <a:srgbClr val="2B1E15"/>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26FC4835-A7D8-4AE1-A4EC-5E7F21710AFF}"/>
              </a:ext>
            </a:extLst>
          </p:cNvPr>
          <p:cNvSpPr txBox="1"/>
          <p:nvPr/>
        </p:nvSpPr>
        <p:spPr>
          <a:xfrm>
            <a:off x="0" y="1154665"/>
            <a:ext cx="11964473" cy="5262979"/>
          </a:xfrm>
          <a:prstGeom prst="rect">
            <a:avLst/>
          </a:prstGeom>
          <a:noFill/>
        </p:spPr>
        <p:txBody>
          <a:bodyPr wrap="square" numCol="1" rtlCol="0">
            <a:spAutoFit/>
          </a:bodyPr>
          <a:lstStyle/>
          <a:p>
            <a:r>
              <a:rPr lang="en-US" sz="4800" dirty="0">
                <a:latin typeface="Roboto" panose="02000000000000000000" pitchFamily="2" charset="0"/>
                <a:ea typeface="Roboto" panose="02000000000000000000" pitchFamily="2" charset="0"/>
                <a:cs typeface="Roboto" panose="02000000000000000000" pitchFamily="2" charset="0"/>
              </a:rPr>
              <a:t>The user is presented with a "Buy Drink" option, leading to a list of available coffee flavors. After selecting this option, they are prompted to specify the number of different flavors they want to purchase. Following this, the user is asked to input the index of each desired flavor.</a:t>
            </a:r>
          </a:p>
        </p:txBody>
      </p:sp>
    </p:spTree>
    <p:extLst>
      <p:ext uri="{BB962C8B-B14F-4D97-AF65-F5344CB8AC3E}">
        <p14:creationId xmlns:p14="http://schemas.microsoft.com/office/powerpoint/2010/main" val="3487820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286604"/>
            <a:ext cx="12192000" cy="917254"/>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97788"/>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51515" y="532643"/>
            <a:ext cx="3322749" cy="54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64395" y="556631"/>
            <a:ext cx="3709115" cy="369332"/>
          </a:xfrm>
          <a:prstGeom prst="rect">
            <a:avLst/>
          </a:prstGeom>
          <a:noFill/>
          <a:ln>
            <a:noFill/>
          </a:ln>
        </p:spPr>
        <p:txBody>
          <a:bodyPr wrap="square" rtlCol="0">
            <a:spAutoFit/>
          </a:bodyPr>
          <a:lstStyle/>
          <a:p>
            <a:r>
              <a:rPr lang="en-US" b="1" u="sng" cap="small" dirty="0">
                <a:solidFill>
                  <a:srgbClr val="2B1E15"/>
                </a:solidFill>
              </a:rPr>
              <a:t>1.1 CLIENT USER’S INTERFACE 1.3</a:t>
            </a:r>
            <a:endParaRPr lang="en-US" b="1" u="sng" dirty="0">
              <a:solidFill>
                <a:srgbClr val="2B1E15"/>
              </a:solidFill>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26FC4835-A7D8-4AE1-A4EC-5E7F21710AFF}"/>
              </a:ext>
            </a:extLst>
          </p:cNvPr>
          <p:cNvSpPr txBox="1"/>
          <p:nvPr/>
        </p:nvSpPr>
        <p:spPr>
          <a:xfrm>
            <a:off x="0" y="1154665"/>
            <a:ext cx="11964473" cy="5262979"/>
          </a:xfrm>
          <a:prstGeom prst="rect">
            <a:avLst/>
          </a:prstGeom>
          <a:noFill/>
        </p:spPr>
        <p:txBody>
          <a:bodyPr wrap="square" numCol="1" rtlCol="0">
            <a:spAutoFit/>
          </a:bodyPr>
          <a:lstStyle/>
          <a:p>
            <a:r>
              <a:rPr lang="en-US" sz="4800" dirty="0">
                <a:latin typeface="Roboto" panose="02000000000000000000" pitchFamily="2" charset="0"/>
                <a:ea typeface="Roboto" panose="02000000000000000000" pitchFamily="2" charset="0"/>
                <a:cs typeface="Roboto" panose="02000000000000000000" pitchFamily="2" charset="0"/>
              </a:rPr>
              <a:t>After selecting the desired coffee flavors, the user is prompted to enter the quantity, leading to a total calculation. Subsequent steps involve payment, confirmation, and the issuance of a receipt. Once the receipt is generated, the user is served with their purchased items.</a:t>
            </a:r>
          </a:p>
        </p:txBody>
      </p:sp>
    </p:spTree>
    <p:extLst>
      <p:ext uri="{BB962C8B-B14F-4D97-AF65-F5344CB8AC3E}">
        <p14:creationId xmlns:p14="http://schemas.microsoft.com/office/powerpoint/2010/main" val="258596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919A76-B017-435A-8B7C-D32D0F5E70F3}"/>
              </a:ext>
            </a:extLst>
          </p:cNvPr>
          <p:cNvSpPr/>
          <p:nvPr/>
        </p:nvSpPr>
        <p:spPr>
          <a:xfrm>
            <a:off x="0" y="0"/>
            <a:ext cx="12192000" cy="1081825"/>
          </a:xfrm>
          <a:prstGeom prst="rect">
            <a:avLst/>
          </a:prstGeom>
          <a:solidFill>
            <a:srgbClr val="2B1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1E15"/>
              </a:solidFill>
            </a:endParaRPr>
          </a:p>
        </p:txBody>
      </p:sp>
      <p:sp>
        <p:nvSpPr>
          <p:cNvPr id="6" name="TextBox 5">
            <a:extLst>
              <a:ext uri="{FF2B5EF4-FFF2-40B4-BE49-F238E27FC236}">
                <a16:creationId xmlns:a16="http://schemas.microsoft.com/office/drawing/2014/main" id="{DB735716-3AC2-4362-A5BF-AFFB57BFA288}"/>
              </a:ext>
            </a:extLst>
          </p:cNvPr>
          <p:cNvSpPr txBox="1"/>
          <p:nvPr/>
        </p:nvSpPr>
        <p:spPr>
          <a:xfrm>
            <a:off x="0" y="188820"/>
            <a:ext cx="12192000" cy="1200329"/>
          </a:xfrm>
          <a:prstGeom prst="rect">
            <a:avLst/>
          </a:prstGeom>
          <a:noFill/>
        </p:spPr>
        <p:txBody>
          <a:bodyPr wrap="square" rtlCol="0">
            <a:spAutoFit/>
          </a:bodyPr>
          <a:lstStyle/>
          <a:p>
            <a:pPr marR="0" lvl="0" algn="ctr"/>
            <a:r>
              <a:rPr lang="en-US" sz="3600" b="1" u="sng" cap="small" dirty="0">
                <a:solidFill>
                  <a:schemeClr val="bg1"/>
                </a:solidFill>
              </a:rPr>
              <a:t>USER INTERFACE, </a:t>
            </a:r>
            <a:r>
              <a:rPr lang="en-US" sz="3600" b="1" u="sng" cap="small" dirty="0">
                <a:solidFill>
                  <a:schemeClr val="bg1"/>
                </a:solidFill>
                <a:latin typeface="Calibri" panose="020F0502020204030204" pitchFamily="34" charset="0"/>
                <a:ea typeface="Times New Roman" panose="02020603050405020304" pitchFamily="18" charset="0"/>
              </a:rPr>
              <a:t>FUNCTIONALITY AND DEMONSTRATION</a:t>
            </a:r>
            <a:endParaRPr lang="en-US" sz="4800" b="1" dirty="0">
              <a:solidFill>
                <a:schemeClr val="bg1"/>
              </a:solidFill>
              <a:latin typeface="Times New Roman" panose="02020603050405020304" pitchFamily="18" charset="0"/>
              <a:ea typeface="Times New Roman" panose="02020603050405020304" pitchFamily="18" charset="0"/>
            </a:endParaRPr>
          </a:p>
          <a:p>
            <a:pPr lvl="0" algn="ctr"/>
            <a:endParaRPr lang="en-US" sz="3600" b="1" dirty="0">
              <a:solidFill>
                <a:schemeClr val="bg1"/>
              </a:solidFill>
            </a:endParaRPr>
          </a:p>
        </p:txBody>
      </p:sp>
      <p:sp>
        <p:nvSpPr>
          <p:cNvPr id="7" name="Rectangle 6">
            <a:extLst>
              <a:ext uri="{FF2B5EF4-FFF2-40B4-BE49-F238E27FC236}">
                <a16:creationId xmlns:a16="http://schemas.microsoft.com/office/drawing/2014/main" id="{BC2CDCD0-9CC7-4003-BCCB-D195496659E5}"/>
              </a:ext>
            </a:extLst>
          </p:cNvPr>
          <p:cNvSpPr/>
          <p:nvPr/>
        </p:nvSpPr>
        <p:spPr>
          <a:xfrm>
            <a:off x="51515" y="913111"/>
            <a:ext cx="3554569" cy="595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E07411FA-D17D-4488-A2A7-16263E0F0BF4}"/>
              </a:ext>
            </a:extLst>
          </p:cNvPr>
          <p:cNvSpPr txBox="1"/>
          <p:nvPr/>
        </p:nvSpPr>
        <p:spPr>
          <a:xfrm>
            <a:off x="64395" y="945678"/>
            <a:ext cx="3709115" cy="369332"/>
          </a:xfrm>
          <a:prstGeom prst="rect">
            <a:avLst/>
          </a:prstGeom>
          <a:noFill/>
          <a:ln>
            <a:noFill/>
          </a:ln>
        </p:spPr>
        <p:txBody>
          <a:bodyPr wrap="square" rtlCol="0">
            <a:spAutoFit/>
          </a:bodyPr>
          <a:lstStyle/>
          <a:p>
            <a:r>
              <a:rPr lang="en-US" b="1" u="sng" cap="small" dirty="0">
                <a:solidFill>
                  <a:srgbClr val="2B1E15"/>
                </a:solidFill>
              </a:rPr>
              <a:t>1.2 CLIENT USER’S INTERFACE 1.</a:t>
            </a:r>
            <a:r>
              <a:rPr lang="en-US" b="1" u="sng" cap="small" dirty="0">
                <a:solidFill>
                  <a:srgbClr val="2B1E15"/>
                </a:solidFill>
                <a:latin typeface="Roboto" panose="02000000000000000000" pitchFamily="2" charset="0"/>
                <a:ea typeface="Roboto" panose="02000000000000000000" pitchFamily="2" charset="0"/>
                <a:cs typeface="Roboto" panose="02000000000000000000" pitchFamily="2" charset="0"/>
              </a:rPr>
              <a:t>4</a:t>
            </a:r>
            <a:endParaRPr lang="en-US" b="1" u="sng" cap="small" dirty="0">
              <a:solidFill>
                <a:srgbClr val="2B1E15"/>
              </a:solidFill>
            </a:endParaRPr>
          </a:p>
        </p:txBody>
      </p:sp>
      <p:sp>
        <p:nvSpPr>
          <p:cNvPr id="2" name="TextBox 1">
            <a:extLst>
              <a:ext uri="{FF2B5EF4-FFF2-40B4-BE49-F238E27FC236}">
                <a16:creationId xmlns:a16="http://schemas.microsoft.com/office/drawing/2014/main" id="{26FC4835-A7D8-4AE1-A4EC-5E7F21710AFF}"/>
              </a:ext>
            </a:extLst>
          </p:cNvPr>
          <p:cNvSpPr txBox="1"/>
          <p:nvPr/>
        </p:nvSpPr>
        <p:spPr>
          <a:xfrm>
            <a:off x="0" y="1508114"/>
            <a:ext cx="5177306" cy="369332"/>
          </a:xfrm>
          <a:prstGeom prst="rect">
            <a:avLst/>
          </a:prstGeom>
          <a:noFill/>
        </p:spPr>
        <p:txBody>
          <a:bodyPr wrap="square" rtlCol="0">
            <a:spAutoFit/>
          </a:bodyPr>
          <a:lstStyle/>
          <a:p>
            <a:r>
              <a:rPr lang="en-US" b="1" dirty="0">
                <a:solidFill>
                  <a:schemeClr val="bg1"/>
                </a:solidFill>
                <a:highlight>
                  <a:srgbClr val="2C1F16"/>
                </a:highlight>
                <a:latin typeface="Roboto" panose="02000000000000000000" pitchFamily="2" charset="0"/>
                <a:ea typeface="Roboto" panose="02000000000000000000" pitchFamily="2" charset="0"/>
                <a:cs typeface="Roboto" panose="02000000000000000000" pitchFamily="2" charset="0"/>
              </a:rPr>
              <a:t>IMAGE ILLUSTRATION OF THE CLIENT PROCESS </a:t>
            </a:r>
          </a:p>
        </p:txBody>
      </p:sp>
      <p:pic>
        <p:nvPicPr>
          <p:cNvPr id="4" name="Picture 3">
            <a:extLst>
              <a:ext uri="{FF2B5EF4-FFF2-40B4-BE49-F238E27FC236}">
                <a16:creationId xmlns:a16="http://schemas.microsoft.com/office/drawing/2014/main" id="{30B66AFD-C7B8-4775-85DD-6BC55E0FC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94" y="1806115"/>
            <a:ext cx="7353396" cy="5197529"/>
          </a:xfrm>
          <a:prstGeom prst="rect">
            <a:avLst/>
          </a:prstGeom>
        </p:spPr>
      </p:pic>
    </p:spTree>
    <p:extLst>
      <p:ext uri="{BB962C8B-B14F-4D97-AF65-F5344CB8AC3E}">
        <p14:creationId xmlns:p14="http://schemas.microsoft.com/office/powerpoint/2010/main" val="1271649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613</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Buabeng Aikins Emmanuel</dc:creator>
  <cp:lastModifiedBy>Buabeng Aikins Emmanuel</cp:lastModifiedBy>
  <cp:revision>14</cp:revision>
  <dcterms:created xsi:type="dcterms:W3CDTF">2024-03-11T12:52:44Z</dcterms:created>
  <dcterms:modified xsi:type="dcterms:W3CDTF">2024-03-11T18:00:00Z</dcterms:modified>
</cp:coreProperties>
</file>