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301" r:id="rId2"/>
    <p:sldId id="286" r:id="rId3"/>
    <p:sldId id="302" r:id="rId4"/>
    <p:sldId id="277" r:id="rId5"/>
    <p:sldId id="303" r:id="rId6"/>
    <p:sldId id="284" r:id="rId7"/>
    <p:sldId id="304" r:id="rId8"/>
    <p:sldId id="256" r:id="rId9"/>
    <p:sldId id="300" r:id="rId10"/>
    <p:sldId id="282" r:id="rId11"/>
    <p:sldId id="285" r:id="rId12"/>
    <p:sldId id="305" r:id="rId13"/>
    <p:sldId id="287" r:id="rId14"/>
    <p:sldId id="289" r:id="rId15"/>
    <p:sldId id="288" r:id="rId16"/>
    <p:sldId id="290" r:id="rId17"/>
    <p:sldId id="291" r:id="rId18"/>
    <p:sldId id="295" r:id="rId19"/>
    <p:sldId id="294" r:id="rId20"/>
    <p:sldId id="296" r:id="rId21"/>
    <p:sldId id="292" r:id="rId22"/>
    <p:sldId id="297" r:id="rId23"/>
    <p:sldId id="293" r:id="rId24"/>
    <p:sldId id="298" r:id="rId25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8"/>
    <p:restoredTop sz="77454"/>
  </p:normalViewPr>
  <p:slideViewPr>
    <p:cSldViewPr snapToGrid="0">
      <p:cViewPr varScale="1">
        <p:scale>
          <a:sx n="100" d="100"/>
          <a:sy n="100" d="100"/>
        </p:scale>
        <p:origin x="1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DB58E-BA1A-CB4D-A895-6B395C6F58D7}" type="datetimeFigureOut">
              <a:rPr lang="en-IT" smtClean="0"/>
              <a:t>12/09/23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644BF-14C2-C949-81B4-EBCFEB076A9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08389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ifference-between-multitasking-multithreading-and-multiprocessin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driver di </a:t>
            </a:r>
            <a:r>
              <a:rPr lang="en-GB" dirty="0" err="1"/>
              <a:t>dispositivo</a:t>
            </a:r>
            <a:r>
              <a:rPr lang="en-GB" dirty="0"/>
              <a:t>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componenti</a:t>
            </a:r>
            <a:r>
              <a:rPr lang="en-GB" dirty="0"/>
              <a:t> software </a:t>
            </a:r>
            <a:r>
              <a:rPr lang="en-GB" dirty="0" err="1"/>
              <a:t>essenziali</a:t>
            </a:r>
            <a:r>
              <a:rPr lang="en-GB" dirty="0"/>
              <a:t> </a:t>
            </a:r>
            <a:r>
              <a:rPr lang="en-GB" dirty="0" err="1"/>
              <a:t>all'interno</a:t>
            </a:r>
            <a:r>
              <a:rPr lang="en-GB" dirty="0"/>
              <a:t> di un </a:t>
            </a:r>
            <a:r>
              <a:rPr lang="en-GB" dirty="0" err="1"/>
              <a:t>sistema</a:t>
            </a:r>
            <a:r>
              <a:rPr lang="en-GB" dirty="0"/>
              <a:t> </a:t>
            </a:r>
            <a:r>
              <a:rPr lang="en-GB" dirty="0" err="1"/>
              <a:t>operativo</a:t>
            </a:r>
            <a:r>
              <a:rPr lang="en-GB" dirty="0"/>
              <a:t>. </a:t>
            </a:r>
            <a:r>
              <a:rPr lang="en-GB" dirty="0" err="1"/>
              <a:t>Essi</a:t>
            </a:r>
            <a:r>
              <a:rPr lang="en-GB" dirty="0"/>
              <a:t> </a:t>
            </a:r>
            <a:r>
              <a:rPr lang="en-GB" dirty="0" err="1"/>
              <a:t>permettono</a:t>
            </a:r>
            <a:r>
              <a:rPr lang="en-GB" dirty="0"/>
              <a:t> al </a:t>
            </a:r>
            <a:r>
              <a:rPr lang="en-GB" dirty="0" err="1"/>
              <a:t>sistema</a:t>
            </a:r>
            <a:r>
              <a:rPr lang="en-GB" dirty="0"/>
              <a:t> </a:t>
            </a:r>
            <a:r>
              <a:rPr lang="en-GB" dirty="0" err="1"/>
              <a:t>operativo</a:t>
            </a:r>
            <a:r>
              <a:rPr lang="en-GB" dirty="0"/>
              <a:t> di </a:t>
            </a:r>
            <a:r>
              <a:rPr lang="en-GB" dirty="0" err="1"/>
              <a:t>comunicare</a:t>
            </a:r>
            <a:r>
              <a:rPr lang="en-GB" dirty="0"/>
              <a:t> con e </a:t>
            </a:r>
            <a:r>
              <a:rPr lang="en-GB" dirty="0" err="1"/>
              <a:t>gestire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dispositivi</a:t>
            </a:r>
            <a:r>
              <a:rPr lang="en-GB" dirty="0"/>
              <a:t> hardware </a:t>
            </a:r>
            <a:r>
              <a:rPr lang="en-GB" dirty="0" err="1"/>
              <a:t>presenti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computer, come </a:t>
            </a:r>
            <a:r>
              <a:rPr lang="en-GB" dirty="0" err="1"/>
              <a:t>stampanti</a:t>
            </a:r>
            <a:r>
              <a:rPr lang="en-GB" dirty="0"/>
              <a:t>, </a:t>
            </a:r>
            <a:r>
              <a:rPr lang="en-GB" dirty="0" err="1"/>
              <a:t>schede</a:t>
            </a:r>
            <a:r>
              <a:rPr lang="en-GB" dirty="0"/>
              <a:t> di rete, </a:t>
            </a:r>
            <a:r>
              <a:rPr lang="en-GB" dirty="0" err="1"/>
              <a:t>schede</a:t>
            </a:r>
            <a:r>
              <a:rPr lang="en-GB" dirty="0"/>
              <a:t> </a:t>
            </a:r>
            <a:r>
              <a:rPr lang="en-GB" dirty="0" err="1"/>
              <a:t>grafiche</a:t>
            </a:r>
            <a:r>
              <a:rPr lang="en-GB" dirty="0"/>
              <a:t>, </a:t>
            </a:r>
            <a:r>
              <a:rPr lang="en-GB" dirty="0" err="1"/>
              <a:t>dispositivi</a:t>
            </a:r>
            <a:r>
              <a:rPr lang="en-GB" dirty="0"/>
              <a:t> di </a:t>
            </a:r>
            <a:r>
              <a:rPr lang="en-GB" dirty="0" err="1"/>
              <a:t>archiviazione</a:t>
            </a:r>
            <a:r>
              <a:rPr lang="en-GB" dirty="0"/>
              <a:t> e </a:t>
            </a:r>
            <a:r>
              <a:rPr lang="en-GB" dirty="0" err="1"/>
              <a:t>molti</a:t>
            </a:r>
            <a:r>
              <a:rPr lang="en-GB" dirty="0"/>
              <a:t> </a:t>
            </a:r>
            <a:r>
              <a:rPr lang="en-GB" dirty="0" err="1"/>
              <a:t>altri</a:t>
            </a:r>
            <a:r>
              <a:rPr lang="en-GB" dirty="0"/>
              <a:t>.</a:t>
            </a:r>
          </a:p>
          <a:p>
            <a:r>
              <a:rPr lang="en-GB" dirty="0"/>
              <a:t>Il </a:t>
            </a:r>
            <a:r>
              <a:rPr lang="en-GB" dirty="0" err="1"/>
              <a:t>ruolo</a:t>
            </a:r>
            <a:r>
              <a:rPr lang="en-GB" dirty="0"/>
              <a:t> </a:t>
            </a:r>
            <a:r>
              <a:rPr lang="en-GB" dirty="0" err="1"/>
              <a:t>principale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driver di </a:t>
            </a:r>
            <a:r>
              <a:rPr lang="en-GB" dirty="0" err="1"/>
              <a:t>dispositivo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quello</a:t>
            </a:r>
            <a:r>
              <a:rPr lang="en-GB" dirty="0"/>
              <a:t> di </a:t>
            </a:r>
            <a:r>
              <a:rPr lang="en-GB" dirty="0" err="1"/>
              <a:t>fornire</a:t>
            </a:r>
            <a:r>
              <a:rPr lang="en-GB" dirty="0"/>
              <a:t> </a:t>
            </a:r>
            <a:r>
              <a:rPr lang="en-GB" dirty="0" err="1"/>
              <a:t>un'interfaccia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il </a:t>
            </a:r>
            <a:r>
              <a:rPr lang="en-GB" dirty="0" err="1"/>
              <a:t>sistema</a:t>
            </a:r>
            <a:r>
              <a:rPr lang="en-GB" dirty="0"/>
              <a:t> </a:t>
            </a:r>
            <a:r>
              <a:rPr lang="en-GB" dirty="0" err="1"/>
              <a:t>operativo</a:t>
            </a:r>
            <a:r>
              <a:rPr lang="en-GB" dirty="0"/>
              <a:t> e il </a:t>
            </a:r>
            <a:r>
              <a:rPr lang="en-GB" dirty="0" err="1"/>
              <a:t>dispositivo</a:t>
            </a:r>
            <a:r>
              <a:rPr lang="en-GB" dirty="0"/>
              <a:t> hardware. </a:t>
            </a:r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un'applicazione</a:t>
            </a:r>
            <a:r>
              <a:rPr lang="en-GB" dirty="0"/>
              <a:t> o il </a:t>
            </a:r>
            <a:r>
              <a:rPr lang="en-GB" dirty="0" err="1"/>
              <a:t>sistema</a:t>
            </a:r>
            <a:r>
              <a:rPr lang="en-GB" dirty="0"/>
              <a:t> </a:t>
            </a:r>
            <a:r>
              <a:rPr lang="en-GB" dirty="0" err="1"/>
              <a:t>operativo</a:t>
            </a:r>
            <a:r>
              <a:rPr lang="en-GB" dirty="0"/>
              <a:t> </a:t>
            </a:r>
            <a:r>
              <a:rPr lang="en-GB" dirty="0" err="1"/>
              <a:t>stesso</a:t>
            </a:r>
            <a:r>
              <a:rPr lang="en-GB" dirty="0"/>
              <a:t> </a:t>
            </a:r>
            <a:r>
              <a:rPr lang="en-GB" dirty="0" err="1"/>
              <a:t>richiede</a:t>
            </a:r>
            <a:r>
              <a:rPr lang="en-GB" dirty="0"/>
              <a:t> </a:t>
            </a:r>
            <a:r>
              <a:rPr lang="en-GB" dirty="0" err="1"/>
              <a:t>l'utilizzo</a:t>
            </a:r>
            <a:r>
              <a:rPr lang="en-GB" dirty="0"/>
              <a:t> di un </a:t>
            </a:r>
            <a:r>
              <a:rPr lang="en-GB" dirty="0" err="1"/>
              <a:t>dispositivo</a:t>
            </a:r>
            <a:r>
              <a:rPr lang="en-GB" dirty="0"/>
              <a:t>, il driver di </a:t>
            </a:r>
            <a:r>
              <a:rPr lang="en-GB" dirty="0" err="1"/>
              <a:t>dispositivo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occupa</a:t>
            </a:r>
            <a:r>
              <a:rPr lang="en-GB" dirty="0"/>
              <a:t> di </a:t>
            </a:r>
            <a:r>
              <a:rPr lang="en-GB" dirty="0" err="1"/>
              <a:t>tradurre</a:t>
            </a:r>
            <a:r>
              <a:rPr lang="en-GB" dirty="0"/>
              <a:t> le </a:t>
            </a:r>
            <a:r>
              <a:rPr lang="en-GB" dirty="0" err="1"/>
              <a:t>richieste</a:t>
            </a:r>
            <a:r>
              <a:rPr lang="en-GB" dirty="0"/>
              <a:t> del software in </a:t>
            </a:r>
            <a:r>
              <a:rPr lang="en-GB" dirty="0" err="1"/>
              <a:t>istruzioni</a:t>
            </a:r>
            <a:r>
              <a:rPr lang="en-GB" dirty="0"/>
              <a:t> </a:t>
            </a:r>
            <a:r>
              <a:rPr lang="en-GB" dirty="0" err="1"/>
              <a:t>comprensibili</a:t>
            </a:r>
            <a:r>
              <a:rPr lang="en-GB" dirty="0"/>
              <a:t> per il </a:t>
            </a:r>
            <a:r>
              <a:rPr lang="en-GB" dirty="0" err="1"/>
              <a:t>dispositivo</a:t>
            </a:r>
            <a:r>
              <a:rPr lang="en-GB" dirty="0"/>
              <a:t>. </a:t>
            </a:r>
            <a:r>
              <a:rPr lang="en-GB" dirty="0" err="1"/>
              <a:t>Inoltre</a:t>
            </a:r>
            <a:r>
              <a:rPr lang="en-GB" dirty="0"/>
              <a:t>, </a:t>
            </a:r>
            <a:r>
              <a:rPr lang="en-GB" dirty="0" err="1"/>
              <a:t>i</a:t>
            </a:r>
            <a:r>
              <a:rPr lang="en-GB" dirty="0"/>
              <a:t> driver </a:t>
            </a:r>
            <a:r>
              <a:rPr lang="en-GB" dirty="0" err="1"/>
              <a:t>gestiscono</a:t>
            </a:r>
            <a:r>
              <a:rPr lang="en-GB" dirty="0"/>
              <a:t> </a:t>
            </a:r>
            <a:r>
              <a:rPr lang="en-GB" dirty="0" err="1"/>
              <a:t>anche</a:t>
            </a:r>
            <a:r>
              <a:rPr lang="en-GB" dirty="0"/>
              <a:t> </a:t>
            </a:r>
            <a:r>
              <a:rPr lang="en-GB" dirty="0" err="1"/>
              <a:t>gli</a:t>
            </a:r>
            <a:r>
              <a:rPr lang="en-GB" dirty="0"/>
              <a:t> </a:t>
            </a:r>
            <a:r>
              <a:rPr lang="en-GB" dirty="0" err="1"/>
              <a:t>aspetti</a:t>
            </a:r>
            <a:r>
              <a:rPr lang="en-GB" dirty="0"/>
              <a:t> di </a:t>
            </a:r>
            <a:r>
              <a:rPr lang="en-GB" dirty="0" err="1"/>
              <a:t>configurazione</a:t>
            </a:r>
            <a:r>
              <a:rPr lang="en-GB" dirty="0"/>
              <a:t>, </a:t>
            </a:r>
            <a:r>
              <a:rPr lang="en-GB" dirty="0" err="1"/>
              <a:t>controllo</a:t>
            </a:r>
            <a:r>
              <a:rPr lang="en-GB" dirty="0"/>
              <a:t> e </a:t>
            </a:r>
            <a:r>
              <a:rPr lang="en-GB" dirty="0" err="1"/>
              <a:t>monitoraggio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dispositivi</a:t>
            </a:r>
            <a:r>
              <a:rPr lang="en-GB" dirty="0"/>
              <a:t>.</a:t>
            </a:r>
          </a:p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644BF-14C2-C949-81B4-EBCFEB076A95}" type="slidenum">
              <a:rPr lang="en-IT" smtClean="0"/>
              <a:t>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03706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0" name="Google Shape;29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0305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Un </a:t>
            </a:r>
            <a:r>
              <a:rPr lang="en-GB" dirty="0" err="1"/>
              <a:t>processo</a:t>
            </a:r>
            <a:r>
              <a:rPr lang="en-GB" dirty="0"/>
              <a:t> ha uno </a:t>
            </a:r>
            <a:r>
              <a:rPr lang="en-GB" dirty="0" err="1"/>
              <a:t>stato</a:t>
            </a:r>
            <a:r>
              <a:rPr lang="en-GB" dirty="0"/>
              <a:t>,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priorità</a:t>
            </a:r>
            <a:r>
              <a:rPr lang="en-GB" dirty="0"/>
              <a:t>, un </a:t>
            </a:r>
            <a:r>
              <a:rPr lang="en-GB" dirty="0" err="1"/>
              <a:t>contesto</a:t>
            </a:r>
            <a:r>
              <a:rPr lang="en-GB" dirty="0"/>
              <a:t> e </a:t>
            </a:r>
            <a:r>
              <a:rPr lang="en-GB" dirty="0" err="1"/>
              <a:t>può</a:t>
            </a:r>
            <a:r>
              <a:rPr lang="en-GB" dirty="0"/>
              <a:t> </a:t>
            </a:r>
            <a:r>
              <a:rPr lang="en-GB" dirty="0" err="1"/>
              <a:t>avere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 e </a:t>
            </a:r>
            <a:r>
              <a:rPr lang="en-GB" dirty="0" err="1"/>
              <a:t>risorse</a:t>
            </a:r>
            <a:r>
              <a:rPr lang="en-GB" dirty="0"/>
              <a:t> associate, come file </a:t>
            </a:r>
            <a:r>
              <a:rPr lang="en-GB" dirty="0" err="1"/>
              <a:t>aperti</a:t>
            </a:r>
            <a:r>
              <a:rPr lang="en-GB" dirty="0"/>
              <a:t> e </a:t>
            </a:r>
            <a:r>
              <a:rPr lang="en-GB" dirty="0" err="1"/>
              <a:t>connessioni</a:t>
            </a:r>
            <a:r>
              <a:rPr lang="en-GB" dirty="0"/>
              <a:t> di rete. Un </a:t>
            </a:r>
            <a:r>
              <a:rPr lang="en-GB" dirty="0" err="1"/>
              <a:t>processo</a:t>
            </a:r>
            <a:r>
              <a:rPr lang="en-GB" dirty="0"/>
              <a:t> </a:t>
            </a:r>
            <a:r>
              <a:rPr lang="en-GB" dirty="0" err="1"/>
              <a:t>può</a:t>
            </a:r>
            <a:r>
              <a:rPr lang="en-GB" dirty="0"/>
              <a:t> </a:t>
            </a:r>
            <a:r>
              <a:rPr lang="en-GB" dirty="0" err="1"/>
              <a:t>creare</a:t>
            </a:r>
            <a:r>
              <a:rPr lang="en-GB" dirty="0"/>
              <a:t> </a:t>
            </a:r>
            <a:r>
              <a:rPr lang="en-GB" dirty="0" err="1"/>
              <a:t>altri</a:t>
            </a:r>
            <a:r>
              <a:rPr lang="en-GB" dirty="0"/>
              <a:t> </a:t>
            </a:r>
            <a:r>
              <a:rPr lang="en-GB" dirty="0" err="1"/>
              <a:t>processi</a:t>
            </a:r>
            <a:r>
              <a:rPr lang="en-GB" dirty="0"/>
              <a:t>,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chiamati</a:t>
            </a:r>
            <a:r>
              <a:rPr lang="en-GB" dirty="0"/>
              <a:t> </a:t>
            </a:r>
            <a:r>
              <a:rPr lang="en-GB" dirty="0" err="1"/>
              <a:t>processi</a:t>
            </a:r>
            <a:r>
              <a:rPr lang="en-GB" dirty="0"/>
              <a:t> </a:t>
            </a:r>
            <a:r>
              <a:rPr lang="en-GB" dirty="0" err="1"/>
              <a:t>figli</a:t>
            </a:r>
            <a:r>
              <a:rPr lang="en-GB" dirty="0"/>
              <a:t>. </a:t>
            </a:r>
            <a:r>
              <a:rPr lang="en-GB" dirty="0" err="1"/>
              <a:t>Ogni</a:t>
            </a:r>
            <a:r>
              <a:rPr lang="en-GB" dirty="0"/>
              <a:t> </a:t>
            </a:r>
            <a:r>
              <a:rPr lang="en-GB" dirty="0" err="1"/>
              <a:t>processo</a:t>
            </a:r>
            <a:r>
              <a:rPr lang="en-GB" dirty="0"/>
              <a:t> ha un proprio </a:t>
            </a:r>
            <a:r>
              <a:rPr lang="en-GB" dirty="0" err="1"/>
              <a:t>spazio</a:t>
            </a:r>
            <a:r>
              <a:rPr lang="en-GB" dirty="0"/>
              <a:t> di </a:t>
            </a:r>
            <a:r>
              <a:rPr lang="en-GB" dirty="0" err="1"/>
              <a:t>indirizzi</a:t>
            </a:r>
            <a:r>
              <a:rPr lang="en-GB" dirty="0"/>
              <a:t> di </a:t>
            </a:r>
            <a:r>
              <a:rPr lang="en-GB" dirty="0" err="1"/>
              <a:t>memoria</a:t>
            </a:r>
            <a:r>
              <a:rPr lang="en-GB" dirty="0"/>
              <a:t> e non </a:t>
            </a:r>
            <a:r>
              <a:rPr lang="en-GB" dirty="0" err="1"/>
              <a:t>può</a:t>
            </a:r>
            <a:r>
              <a:rPr lang="en-GB" dirty="0"/>
              <a:t> </a:t>
            </a:r>
            <a:r>
              <a:rPr lang="en-GB" dirty="0" err="1"/>
              <a:t>accedere</a:t>
            </a:r>
            <a:r>
              <a:rPr lang="en-GB" dirty="0"/>
              <a:t> </a:t>
            </a:r>
            <a:r>
              <a:rPr lang="en-GB" dirty="0" err="1"/>
              <a:t>direttamente</a:t>
            </a:r>
            <a:r>
              <a:rPr lang="en-GB" dirty="0"/>
              <a:t> </a:t>
            </a:r>
            <a:r>
              <a:rPr lang="en-GB" dirty="0" err="1"/>
              <a:t>alla</a:t>
            </a:r>
            <a:r>
              <a:rPr lang="en-GB" dirty="0"/>
              <a:t> </a:t>
            </a:r>
            <a:r>
              <a:rPr lang="en-GB" dirty="0" err="1"/>
              <a:t>memoria</a:t>
            </a:r>
            <a:r>
              <a:rPr lang="en-GB" dirty="0"/>
              <a:t> di </a:t>
            </a:r>
            <a:r>
              <a:rPr lang="en-GB" dirty="0" err="1"/>
              <a:t>altri</a:t>
            </a:r>
            <a:r>
              <a:rPr lang="en-GB" dirty="0"/>
              <a:t> </a:t>
            </a:r>
            <a:r>
              <a:rPr lang="en-GB" dirty="0" err="1"/>
              <a:t>processi</a:t>
            </a:r>
            <a:r>
              <a:rPr lang="en-GB" dirty="0"/>
              <a:t>.</a:t>
            </a:r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644BF-14C2-C949-81B4-EBCFEB076A95}" type="slidenum">
              <a:rPr lang="en-IT" smtClean="0"/>
              <a:t>13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34349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https://www.geeksforgeeks.org/difference-between-multitasking-multithreading-and-multiprocessing/</a:t>
            </a:r>
            <a:endParaRPr lang="en-GB" dirty="0"/>
          </a:p>
          <a:p>
            <a:r>
              <a:rPr lang="en-GB" dirty="0"/>
              <a:t>https://</a:t>
            </a:r>
            <a:r>
              <a:rPr lang="en-GB" dirty="0" err="1"/>
              <a:t>www.javatpoint.com</a:t>
            </a:r>
            <a:r>
              <a:rPr lang="en-GB" dirty="0"/>
              <a:t>/multiprogramming-vs-multiprocessing-vs-multitasking-vs-multithreading</a:t>
            </a:r>
            <a:endParaRPr lang="en-IT" dirty="0"/>
          </a:p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644BF-14C2-C949-81B4-EBCFEB076A95}" type="slidenum">
              <a:rPr lang="en-IT" smtClean="0"/>
              <a:t>14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3762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5" name="Google Shape;34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644BF-14C2-C949-81B4-EBCFEB076A95}" type="slidenum">
              <a:rPr lang="en-IT" smtClean="0"/>
              <a:t>22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26334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7DC48-4BA2-F72C-C87B-0F1802DEC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4A63F-C2D2-CE8B-0B3A-FF47D222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055E4-BCAE-FB2E-8C90-93C27E7E0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8409-B1F3-9843-81AF-29ED8F1BBDC3}" type="datetimeFigureOut">
              <a:rPr lang="en-IT" smtClean="0"/>
              <a:t>12/09/23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9BBBC-F3D4-875A-EA43-4B304AB6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EADCB-EB2C-96F3-186E-6687D898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F7B-DFA0-EE47-9244-9FD7A6616D0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0484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5404E-B40B-5752-C11C-D4A4FDC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747E9-9A44-0CEE-A566-D676610C4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4EE54-741E-2E46-40A4-316804202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8409-B1F3-9843-81AF-29ED8F1BBDC3}" type="datetimeFigureOut">
              <a:rPr lang="en-IT" smtClean="0"/>
              <a:t>12/09/23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BDADE-DD9C-BE54-E1D6-58E007CA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9DC8D-C8DF-AB8F-7072-75307C49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F7B-DFA0-EE47-9244-9FD7A6616D0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124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526B60-D861-AF98-81FE-EB737D4F1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19DBC-675C-0B40-DF8B-D2CA1CA70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76663-CBA9-C5FE-DBE5-0119AF7E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8409-B1F3-9843-81AF-29ED8F1BBDC3}" type="datetimeFigureOut">
              <a:rPr lang="en-IT" smtClean="0"/>
              <a:t>12/09/23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521E2-75F6-4026-AA90-40E27E98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6E92D-07A2-5610-AC2F-A3F50B1C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F7B-DFA0-EE47-9244-9FD7A6616D0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8902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110F-22D7-85CE-13A3-9CAFD817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3C9E2-B11D-0046-4A7E-72DC5F7C1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C290-1E4A-E29A-4CFF-3D430DDA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8409-B1F3-9843-81AF-29ED8F1BBDC3}" type="datetimeFigureOut">
              <a:rPr lang="en-IT" smtClean="0"/>
              <a:t>12/09/23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14E8F-DA0E-A675-7805-7E35CFBD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B4466-FC85-5F6B-EC56-4CA82348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F7B-DFA0-EE47-9244-9FD7A6616D0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2640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9D97-0816-74C0-9DC1-FF61877FA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35AB3-F209-9B3E-16BC-E38838EC8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25454-7ECE-80CC-C36D-8E67DE5C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8409-B1F3-9843-81AF-29ED8F1BBDC3}" type="datetimeFigureOut">
              <a:rPr lang="en-IT" smtClean="0"/>
              <a:t>12/09/23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4872C-2937-9D7D-050C-3F74A977C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2CB15-B0A0-038C-23FF-76CD4EE0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F7B-DFA0-EE47-9244-9FD7A6616D0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9923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AB29D-EC78-9800-A9CC-6908C0C5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8477E-3C73-B12C-DF24-CC9CF1C25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70901-AF6A-C4A0-8B40-CB3AA257E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CFE3B-4354-E152-5678-2FF612C7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8409-B1F3-9843-81AF-29ED8F1BBDC3}" type="datetimeFigureOut">
              <a:rPr lang="en-IT" smtClean="0"/>
              <a:t>12/09/23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4A407-6D52-3BE1-3301-D26BA7CF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4DECB-BE97-95A6-88AE-4AF21E23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F7B-DFA0-EE47-9244-9FD7A6616D0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2131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028B5-5A15-EC2E-8A55-E0254E27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BF0D6-C73F-F6B9-F464-5C6334074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8E55C-E697-C221-9956-56045D475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E714E4-4AA0-C8B3-61B5-381FC40B69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B69E5E-78F3-9741-F017-2238256F7B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6B826-1D52-6652-5171-F9327A26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8409-B1F3-9843-81AF-29ED8F1BBDC3}" type="datetimeFigureOut">
              <a:rPr lang="en-IT" smtClean="0"/>
              <a:t>12/09/23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0C62C-E2D5-5FA3-E4DA-624A0840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DD7D39-6A77-7395-1809-E320DB63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F7B-DFA0-EE47-9244-9FD7A6616D0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4390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56ADD-3D60-7753-C628-D3B1EF37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191458-FD15-6893-07BB-4C707679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8409-B1F3-9843-81AF-29ED8F1BBDC3}" type="datetimeFigureOut">
              <a:rPr lang="en-IT" smtClean="0"/>
              <a:t>12/09/23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FBDFF-B16F-9178-122C-E046B40D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E3C73B-5503-EAC1-235D-68AC04E1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F7B-DFA0-EE47-9244-9FD7A6616D0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4054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0EE1B-A312-FD85-1871-C745483DF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8409-B1F3-9843-81AF-29ED8F1BBDC3}" type="datetimeFigureOut">
              <a:rPr lang="en-IT" smtClean="0"/>
              <a:t>12/09/23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BFD4E2-50C9-D8F4-4E1F-7852CF024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06777-D020-DB5C-79C1-CD6D9B44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F7B-DFA0-EE47-9244-9FD7A6616D0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3804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8B52-030F-41B6-0192-31D5B1953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FF9A7-7C44-C7B6-0FF2-2BF4CB7B7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D0E59-3DF9-78E7-8F62-99B42E4C7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8E9BB-946B-C784-D653-3B3435A3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8409-B1F3-9843-81AF-29ED8F1BBDC3}" type="datetimeFigureOut">
              <a:rPr lang="en-IT" smtClean="0"/>
              <a:t>12/09/23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7A0A6-37D7-DCDE-012A-382CA5FB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23842-C5FA-E158-B6F6-B4EA98FB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F7B-DFA0-EE47-9244-9FD7A6616D0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2854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473FB-97E1-2EF0-3308-5EBA17E6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B0A654-7E10-D05C-8A2B-B2BD8E926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A47FA-8297-D561-468C-0D65D6923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BFF06-113F-DFC4-43B7-EDD860EA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8409-B1F3-9843-81AF-29ED8F1BBDC3}" type="datetimeFigureOut">
              <a:rPr lang="en-IT" smtClean="0"/>
              <a:t>12/09/23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315F2-C43E-E626-4818-263D2784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11E90-EEDA-B155-47AC-5FF89E3D7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F7B-DFA0-EE47-9244-9FD7A6616D0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288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63F230-4E1C-F3B0-904C-B0DD6CB1E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118E7-5E81-DB8B-1812-E17CBEAB1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78BF7-CCD7-7014-CD5D-6ACECA9F0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B8409-B1F3-9843-81AF-29ED8F1BBDC3}" type="datetimeFigureOut">
              <a:rPr lang="en-IT" smtClean="0"/>
              <a:t>12/09/23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DBE9A-B847-6DD6-52BD-7E78A70F2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EB6AD-6739-ECF5-5315-E632B17D1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A2F7B-DFA0-EE47-9244-9FD7A6616D0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8584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783080-6B77-29EF-BC8D-DE4B4AFB1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T" dirty="0"/>
              <a:t>Sistema Operativo</a:t>
            </a:r>
            <a:br>
              <a:rPr lang="en-IT" dirty="0"/>
            </a:br>
            <a:r>
              <a:rPr lang="en-IT" dirty="0"/>
              <a:t>Gestione dei processi</a:t>
            </a:r>
            <a:br>
              <a:rPr lang="en-IT" dirty="0"/>
            </a:br>
            <a:r>
              <a:rPr lang="en-IT" dirty="0"/>
              <a:t>Introduzione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6269AF9-4A68-680E-15F1-CD2A2D54AC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Unità 4 – Lezione 1 – Generalità SO</a:t>
            </a:r>
          </a:p>
          <a:p>
            <a:r>
              <a:rPr lang="en-IT" dirty="0"/>
              <a:t>Unità 4 – Lezione 3 – Gestione del processore</a:t>
            </a:r>
          </a:p>
        </p:txBody>
      </p:sp>
    </p:spTree>
    <p:extLst>
      <p:ext uri="{BB962C8B-B14F-4D97-AF65-F5344CB8AC3E}">
        <p14:creationId xmlns:p14="http://schemas.microsoft.com/office/powerpoint/2010/main" val="3136581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37673-AF33-A035-CC2F-A6C5CC9FB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User mode e kernel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1DE20-DC5E-7888-7946-1FC4CB6F93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T" dirty="0"/>
              <a:t>I programmi in user model sono meno privilegiati e non sono autorizzati ad accedere alle risorse del sistema in modo diretto; devono passare attraverso le </a:t>
            </a:r>
            <a:r>
              <a:rPr lang="en-IT" b="1" dirty="0"/>
              <a:t>chiamate di sistema</a:t>
            </a:r>
          </a:p>
          <a:p>
            <a:r>
              <a:rPr lang="en-IT" dirty="0"/>
              <a:t>Per esempio, se un’applicazione vuole creare un processo deve chiamare la </a:t>
            </a:r>
            <a:r>
              <a:rPr lang="en-IT" b="1" dirty="0"/>
              <a:t>system call </a:t>
            </a:r>
            <a:r>
              <a:rPr lang="en-IT" dirty="0"/>
              <a:t>fork() dello standard POSIX UNIX</a:t>
            </a:r>
          </a:p>
          <a:p>
            <a:r>
              <a:rPr lang="en-IT" dirty="0"/>
              <a:t>La CPU ha un mode bit per scambiare da user mode a kernel mode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8A961-804A-6A0F-BA34-A165A774FA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T" dirty="0"/>
              <a:t>Il kernel è il cuore su cui tutti si basano. S</a:t>
            </a:r>
            <a:r>
              <a:rPr lang="en-GB" dirty="0"/>
              <a:t>o</a:t>
            </a:r>
            <a:r>
              <a:rPr lang="en-IT" dirty="0"/>
              <a:t>lo il kernel accede direttamente all’hardware</a:t>
            </a:r>
          </a:p>
        </p:txBody>
      </p:sp>
      <p:pic>
        <p:nvPicPr>
          <p:cNvPr id="5" name="Google Shape;300;p25" descr="Block diagram of user-mode and kernel-mode components.">
            <a:extLst>
              <a:ext uri="{FF2B5EF4-FFF2-40B4-BE49-F238E27FC236}">
                <a16:creationId xmlns:a16="http://schemas.microsoft.com/office/drawing/2014/main" id="{529E5F70-76B3-3D75-4FC7-978F7A27D83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10149" y="3174206"/>
            <a:ext cx="3771125" cy="31376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6889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8081-4473-E3F9-F537-376AC336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 PROCESSI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54017-18AE-C5DD-7662-AA5029F34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0617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6BE719-BFDA-52B1-2B41-FC2209BD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Processo versus Programma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40622D-D5C5-1B21-93AC-114E59CFD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T" b="1" dirty="0">
                <a:solidFill>
                  <a:srgbClr val="00B050"/>
                </a:solidFill>
              </a:rPr>
              <a:t>Proviamo a dare una definizione insieme…</a:t>
            </a:r>
          </a:p>
        </p:txBody>
      </p:sp>
    </p:spTree>
    <p:extLst>
      <p:ext uri="{BB962C8B-B14F-4D97-AF65-F5344CB8AC3E}">
        <p14:creationId xmlns:p14="http://schemas.microsoft.com/office/powerpoint/2010/main" val="1961947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6BE719-BFDA-52B1-2B41-FC2209BD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Processo versus Programma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46FB8B-CEC9-0A5D-AA99-ABE2F8E2F4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 dirty="0"/>
              <a:t>Programma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40622D-D5C5-1B21-93AC-114E59CFD7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Un </a:t>
            </a:r>
            <a:r>
              <a:rPr lang="en-GB" dirty="0" err="1"/>
              <a:t>programma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sequenza</a:t>
            </a:r>
            <a:r>
              <a:rPr lang="en-GB" dirty="0"/>
              <a:t> di </a:t>
            </a:r>
            <a:r>
              <a:rPr lang="en-GB" dirty="0" err="1"/>
              <a:t>istruzioni</a:t>
            </a:r>
            <a:r>
              <a:rPr lang="en-GB" dirty="0"/>
              <a:t> </a:t>
            </a:r>
            <a:r>
              <a:rPr lang="en-GB" dirty="0" err="1"/>
              <a:t>scritte</a:t>
            </a:r>
            <a:r>
              <a:rPr lang="en-GB" dirty="0"/>
              <a:t> in un </a:t>
            </a:r>
            <a:r>
              <a:rPr lang="en-GB" dirty="0" err="1"/>
              <a:t>linguaggio</a:t>
            </a:r>
            <a:r>
              <a:rPr lang="en-GB" dirty="0"/>
              <a:t> di </a:t>
            </a:r>
            <a:r>
              <a:rPr lang="en-GB" dirty="0" err="1"/>
              <a:t>programmazione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Un </a:t>
            </a:r>
            <a:r>
              <a:rPr lang="en-GB" dirty="0" err="1"/>
              <a:t>programma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essenzialmente</a:t>
            </a:r>
            <a:r>
              <a:rPr lang="en-GB" dirty="0"/>
              <a:t> un file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contiene</a:t>
            </a:r>
            <a:r>
              <a:rPr lang="en-GB" dirty="0"/>
              <a:t> il </a:t>
            </a:r>
            <a:r>
              <a:rPr lang="en-GB" dirty="0" err="1"/>
              <a:t>codice</a:t>
            </a:r>
            <a:r>
              <a:rPr lang="en-GB" dirty="0"/>
              <a:t> </a:t>
            </a:r>
            <a:r>
              <a:rPr lang="en-GB" dirty="0" err="1"/>
              <a:t>sorgente</a:t>
            </a:r>
            <a:r>
              <a:rPr lang="en-GB" dirty="0"/>
              <a:t> o il </a:t>
            </a:r>
            <a:r>
              <a:rPr lang="en-GB" dirty="0" err="1"/>
              <a:t>codice</a:t>
            </a:r>
            <a:r>
              <a:rPr lang="en-GB" dirty="0"/>
              <a:t> </a:t>
            </a:r>
            <a:r>
              <a:rPr lang="en-GB" dirty="0" err="1"/>
              <a:t>eseguibile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un'entità</a:t>
            </a:r>
            <a:r>
              <a:rPr lang="en-GB" dirty="0"/>
              <a:t> passive</a:t>
            </a:r>
          </a:p>
          <a:p>
            <a:pPr marL="0" indent="0">
              <a:buNone/>
            </a:pPr>
            <a:r>
              <a:rPr lang="en-GB" dirty="0"/>
              <a:t>Un </a:t>
            </a:r>
            <a:r>
              <a:rPr lang="en-GB" dirty="0" err="1"/>
              <a:t>programma</a:t>
            </a:r>
            <a:r>
              <a:rPr lang="en-GB" dirty="0"/>
              <a:t> </a:t>
            </a:r>
            <a:r>
              <a:rPr lang="en-GB" dirty="0" err="1"/>
              <a:t>può</a:t>
            </a:r>
            <a:r>
              <a:rPr lang="en-GB" dirty="0"/>
              <a:t> </a:t>
            </a:r>
            <a:r>
              <a:rPr lang="en-GB" dirty="0" err="1"/>
              <a:t>essere</a:t>
            </a:r>
            <a:r>
              <a:rPr lang="en-GB" dirty="0"/>
              <a:t> </a:t>
            </a:r>
            <a:r>
              <a:rPr lang="en-GB" dirty="0" err="1"/>
              <a:t>eseguito</a:t>
            </a:r>
            <a:r>
              <a:rPr lang="en-GB" dirty="0"/>
              <a:t> </a:t>
            </a:r>
            <a:r>
              <a:rPr lang="en-GB" dirty="0" err="1"/>
              <a:t>molte</a:t>
            </a:r>
            <a:r>
              <a:rPr lang="en-GB" dirty="0"/>
              <a:t> volte e </a:t>
            </a:r>
            <a:r>
              <a:rPr lang="en-GB" dirty="0" err="1"/>
              <a:t>ogni</a:t>
            </a:r>
            <a:r>
              <a:rPr lang="en-GB" dirty="0"/>
              <a:t> </a:t>
            </a:r>
            <a:r>
              <a:rPr lang="en-GB" dirty="0" err="1"/>
              <a:t>esecuzione</a:t>
            </a:r>
            <a:r>
              <a:rPr lang="en-GB" dirty="0"/>
              <a:t> </a:t>
            </a:r>
            <a:r>
              <a:rPr lang="en-GB" dirty="0" err="1"/>
              <a:t>può</a:t>
            </a:r>
            <a:r>
              <a:rPr lang="en-GB" dirty="0"/>
              <a:t> </a:t>
            </a:r>
            <a:r>
              <a:rPr lang="en-GB" dirty="0" err="1"/>
              <a:t>comportare</a:t>
            </a:r>
            <a:r>
              <a:rPr lang="en-GB" dirty="0"/>
              <a:t> </a:t>
            </a:r>
            <a:r>
              <a:rPr lang="en-GB" dirty="0" err="1"/>
              <a:t>l'avvio</a:t>
            </a:r>
            <a:r>
              <a:rPr lang="en-GB" dirty="0"/>
              <a:t> di un </a:t>
            </a:r>
            <a:r>
              <a:rPr lang="en-GB" dirty="0" err="1"/>
              <a:t>processo</a:t>
            </a:r>
            <a:r>
              <a:rPr lang="en-GB" dirty="0"/>
              <a:t> </a:t>
            </a:r>
            <a:r>
              <a:rPr lang="en-GB" dirty="0" err="1"/>
              <a:t>separato</a:t>
            </a:r>
            <a:r>
              <a:rPr lang="en-GB" dirty="0"/>
              <a:t>.</a:t>
            </a:r>
            <a:endParaRPr lang="en-IT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F08F24B-7EB1-152B-A911-DE109AECA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T" dirty="0"/>
              <a:t>Processo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5CDAC81-F4F7-E9E6-A0C1-31F8D9E4541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Un </a:t>
            </a:r>
            <a:r>
              <a:rPr lang="en-GB" dirty="0" err="1"/>
              <a:t>processo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un'istanza</a:t>
            </a:r>
            <a:r>
              <a:rPr lang="en-GB" dirty="0"/>
              <a:t> di un </a:t>
            </a:r>
            <a:r>
              <a:rPr lang="en-GB" dirty="0" err="1"/>
              <a:t>programma</a:t>
            </a:r>
            <a:r>
              <a:rPr lang="en-GB" dirty="0"/>
              <a:t> in </a:t>
            </a:r>
            <a:r>
              <a:rPr lang="en-GB" dirty="0" err="1"/>
              <a:t>esecuzione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 err="1"/>
              <a:t>Quando</a:t>
            </a:r>
            <a:r>
              <a:rPr lang="en-GB" dirty="0"/>
              <a:t> un </a:t>
            </a:r>
            <a:r>
              <a:rPr lang="en-GB" dirty="0" err="1"/>
              <a:t>programma</a:t>
            </a:r>
            <a:r>
              <a:rPr lang="en-GB" dirty="0"/>
              <a:t> </a:t>
            </a:r>
            <a:r>
              <a:rPr lang="en-GB" dirty="0" err="1"/>
              <a:t>viene</a:t>
            </a:r>
            <a:r>
              <a:rPr lang="en-GB" dirty="0"/>
              <a:t> </a:t>
            </a:r>
            <a:r>
              <a:rPr lang="en-GB" dirty="0" err="1"/>
              <a:t>avviato</a:t>
            </a:r>
            <a:r>
              <a:rPr lang="en-GB" dirty="0"/>
              <a:t>, il </a:t>
            </a:r>
            <a:r>
              <a:rPr lang="en-GB" dirty="0" err="1"/>
              <a:t>sistema</a:t>
            </a:r>
            <a:r>
              <a:rPr lang="en-GB" dirty="0"/>
              <a:t> </a:t>
            </a:r>
            <a:r>
              <a:rPr lang="en-GB" dirty="0" err="1"/>
              <a:t>operativo</a:t>
            </a:r>
            <a:r>
              <a:rPr lang="en-GB" dirty="0"/>
              <a:t> </a:t>
            </a:r>
            <a:r>
              <a:rPr lang="en-GB" dirty="0" err="1"/>
              <a:t>carica</a:t>
            </a:r>
            <a:r>
              <a:rPr lang="en-GB" dirty="0"/>
              <a:t> il </a:t>
            </a:r>
            <a:r>
              <a:rPr lang="en-GB" dirty="0" err="1"/>
              <a:t>programma</a:t>
            </a:r>
            <a:r>
              <a:rPr lang="en-GB" dirty="0"/>
              <a:t> in </a:t>
            </a:r>
            <a:r>
              <a:rPr lang="en-GB" dirty="0" err="1"/>
              <a:t>memoria</a:t>
            </a:r>
            <a:r>
              <a:rPr lang="en-GB" dirty="0"/>
              <a:t> e </a:t>
            </a:r>
            <a:r>
              <a:rPr lang="en-GB" dirty="0" err="1"/>
              <a:t>inizia</a:t>
            </a:r>
            <a:r>
              <a:rPr lang="en-GB" dirty="0"/>
              <a:t> a </a:t>
            </a:r>
            <a:r>
              <a:rPr lang="en-GB" dirty="0" err="1"/>
              <a:t>eseguire</a:t>
            </a:r>
            <a:r>
              <a:rPr lang="en-GB" dirty="0"/>
              <a:t> le </a:t>
            </a:r>
            <a:r>
              <a:rPr lang="en-GB" dirty="0" err="1"/>
              <a:t>istruzioni</a:t>
            </a:r>
            <a:r>
              <a:rPr lang="en-GB" dirty="0"/>
              <a:t> del </a:t>
            </a:r>
            <a:r>
              <a:rPr lang="en-GB" dirty="0" err="1"/>
              <a:t>programma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 Questa </a:t>
            </a:r>
            <a:r>
              <a:rPr lang="en-GB" dirty="0" err="1"/>
              <a:t>istanza</a:t>
            </a:r>
            <a:r>
              <a:rPr lang="en-GB" dirty="0"/>
              <a:t> </a:t>
            </a:r>
            <a:r>
              <a:rPr lang="en-GB" dirty="0" err="1"/>
              <a:t>attiva</a:t>
            </a:r>
            <a:r>
              <a:rPr lang="en-GB" dirty="0"/>
              <a:t> del </a:t>
            </a:r>
            <a:r>
              <a:rPr lang="en-GB" dirty="0" err="1"/>
              <a:t>programma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chiamata</a:t>
            </a:r>
            <a:r>
              <a:rPr lang="en-GB" dirty="0"/>
              <a:t> </a:t>
            </a:r>
            <a:r>
              <a:rPr lang="en-GB" dirty="0" err="1"/>
              <a:t>processo</a:t>
            </a:r>
            <a:r>
              <a:rPr lang="en-GB" dirty="0"/>
              <a:t>. 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537996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A8ADB-A63E-2F60-4911-824097B1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Ripasso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88F9-DFFB-F07C-780F-3E2A9BDC2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b="1" dirty="0">
                <a:solidFill>
                  <a:srgbClr val="00B050"/>
                </a:solidFill>
              </a:rPr>
              <a:t>Multiprogramming</a:t>
            </a:r>
            <a:r>
              <a:rPr lang="en-IT" dirty="0"/>
              <a:t>:</a:t>
            </a:r>
            <a:r>
              <a:rPr lang="en-GB" dirty="0"/>
              <a:t> </a:t>
            </a:r>
            <a:r>
              <a:rPr lang="en-GB" dirty="0" err="1"/>
              <a:t>consente</a:t>
            </a:r>
            <a:r>
              <a:rPr lang="en-GB" dirty="0"/>
              <a:t> di </a:t>
            </a:r>
            <a:r>
              <a:rPr lang="en-GB" dirty="0" err="1"/>
              <a:t>caricare</a:t>
            </a:r>
            <a:r>
              <a:rPr lang="en-GB" dirty="0"/>
              <a:t> in </a:t>
            </a:r>
            <a:r>
              <a:rPr lang="en-GB" dirty="0" err="1"/>
              <a:t>memoria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</a:t>
            </a:r>
            <a:r>
              <a:rPr lang="en-GB" dirty="0" err="1"/>
              <a:t>programmi</a:t>
            </a:r>
            <a:r>
              <a:rPr lang="en-GB" dirty="0"/>
              <a:t> in modo </a:t>
            </a:r>
            <a:r>
              <a:rPr lang="en-GB" dirty="0" err="1"/>
              <a:t>che</a:t>
            </a:r>
            <a:r>
              <a:rPr lang="en-GB" dirty="0"/>
              <a:t> il </a:t>
            </a:r>
            <a:r>
              <a:rPr lang="en-GB" dirty="0" err="1"/>
              <a:t>processore</a:t>
            </a:r>
            <a:r>
              <a:rPr lang="en-GB" dirty="0"/>
              <a:t> </a:t>
            </a:r>
            <a:r>
              <a:rPr lang="en-GB" dirty="0" err="1"/>
              <a:t>possa</a:t>
            </a:r>
            <a:r>
              <a:rPr lang="en-GB" dirty="0"/>
              <a:t> </a:t>
            </a:r>
            <a:r>
              <a:rPr lang="en-GB" dirty="0" err="1"/>
              <a:t>passare</a:t>
            </a:r>
            <a:r>
              <a:rPr lang="en-GB" dirty="0"/>
              <a:t> da uno </a:t>
            </a:r>
            <a:r>
              <a:rPr lang="en-GB" dirty="0" err="1"/>
              <a:t>all'altro</a:t>
            </a:r>
            <a:r>
              <a:rPr lang="en-GB" dirty="0"/>
              <a:t> </a:t>
            </a:r>
            <a:r>
              <a:rPr lang="en-GB" dirty="0" err="1"/>
              <a:t>rapidamente</a:t>
            </a:r>
            <a:r>
              <a:rPr lang="en-GB" dirty="0"/>
              <a:t>, senza dover </a:t>
            </a:r>
            <a:r>
              <a:rPr lang="en-GB" dirty="0" err="1"/>
              <a:t>attendere</a:t>
            </a:r>
            <a:r>
              <a:rPr lang="en-GB" dirty="0"/>
              <a:t> il </a:t>
            </a:r>
            <a:r>
              <a:rPr lang="en-GB" dirty="0" err="1"/>
              <a:t>completamento</a:t>
            </a:r>
            <a:r>
              <a:rPr lang="en-GB" dirty="0"/>
              <a:t> di </a:t>
            </a:r>
            <a:r>
              <a:rPr lang="en-GB" dirty="0" err="1"/>
              <a:t>ogni</a:t>
            </a:r>
            <a:r>
              <a:rPr lang="en-GB" dirty="0"/>
              <a:t> </a:t>
            </a:r>
            <a:r>
              <a:rPr lang="en-GB" dirty="0" err="1"/>
              <a:t>singolo</a:t>
            </a:r>
            <a:r>
              <a:rPr lang="en-GB" dirty="0"/>
              <a:t> </a:t>
            </a:r>
            <a:r>
              <a:rPr lang="en-GB" dirty="0" err="1"/>
              <a:t>programma</a:t>
            </a:r>
            <a:endParaRPr lang="en-GB" dirty="0"/>
          </a:p>
          <a:p>
            <a:endParaRPr lang="en-IT" dirty="0"/>
          </a:p>
          <a:p>
            <a:r>
              <a:rPr lang="en-IT" b="1" dirty="0">
                <a:solidFill>
                  <a:srgbClr val="00B050"/>
                </a:solidFill>
              </a:rPr>
              <a:t>Multitasking</a:t>
            </a:r>
            <a:r>
              <a:rPr lang="en-IT" dirty="0"/>
              <a:t>: i</a:t>
            </a:r>
            <a:r>
              <a:rPr lang="en-GB" dirty="0"/>
              <a:t>l multitasking </a:t>
            </a:r>
            <a:r>
              <a:rPr lang="en-GB" dirty="0" err="1"/>
              <a:t>è</a:t>
            </a:r>
            <a:r>
              <a:rPr lang="en-GB" dirty="0"/>
              <a:t> la </a:t>
            </a:r>
            <a:r>
              <a:rPr lang="en-GB" dirty="0" err="1"/>
              <a:t>capacità</a:t>
            </a:r>
            <a:r>
              <a:rPr lang="en-GB" dirty="0"/>
              <a:t> di un </a:t>
            </a:r>
            <a:r>
              <a:rPr lang="en-GB" dirty="0" err="1"/>
              <a:t>sistema</a:t>
            </a:r>
            <a:r>
              <a:rPr lang="en-GB" dirty="0"/>
              <a:t> </a:t>
            </a:r>
            <a:r>
              <a:rPr lang="en-GB" dirty="0" err="1"/>
              <a:t>operativo</a:t>
            </a:r>
            <a:r>
              <a:rPr lang="en-GB" dirty="0"/>
              <a:t> di </a:t>
            </a:r>
            <a:r>
              <a:rPr lang="en-GB" dirty="0" err="1"/>
              <a:t>eseguire</a:t>
            </a:r>
            <a:r>
              <a:rPr lang="en-GB" dirty="0"/>
              <a:t> </a:t>
            </a:r>
            <a:r>
              <a:rPr lang="en-GB" dirty="0" err="1"/>
              <a:t>simultaneamente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</a:t>
            </a:r>
            <a:r>
              <a:rPr lang="en-GB" dirty="0" err="1"/>
              <a:t>attività</a:t>
            </a:r>
            <a:r>
              <a:rPr lang="en-GB" dirty="0"/>
              <a:t> o </a:t>
            </a:r>
            <a:r>
              <a:rPr lang="en-GB" dirty="0" err="1"/>
              <a:t>processi</a:t>
            </a:r>
            <a:r>
              <a:rPr lang="en-GB" dirty="0"/>
              <a:t>, </a:t>
            </a:r>
            <a:r>
              <a:rPr lang="en-GB" dirty="0" err="1"/>
              <a:t>consentendo</a:t>
            </a:r>
            <a:r>
              <a:rPr lang="en-GB" dirty="0"/>
              <a:t> </a:t>
            </a:r>
            <a:r>
              <a:rPr lang="en-GB" dirty="0" err="1"/>
              <a:t>agli</a:t>
            </a:r>
            <a:r>
              <a:rPr lang="en-GB" dirty="0"/>
              <a:t> </a:t>
            </a:r>
            <a:r>
              <a:rPr lang="en-GB" dirty="0" err="1"/>
              <a:t>utenti</a:t>
            </a:r>
            <a:r>
              <a:rPr lang="en-GB" dirty="0"/>
              <a:t> di </a:t>
            </a:r>
            <a:r>
              <a:rPr lang="en-GB" dirty="0" err="1"/>
              <a:t>interagire</a:t>
            </a:r>
            <a:r>
              <a:rPr lang="en-GB" dirty="0"/>
              <a:t> con diverse </a:t>
            </a:r>
            <a:r>
              <a:rPr lang="en-GB" dirty="0" err="1"/>
              <a:t>applicazioni</a:t>
            </a:r>
            <a:r>
              <a:rPr lang="en-GB" dirty="0"/>
              <a:t> </a:t>
            </a:r>
            <a:r>
              <a:rPr lang="en-GB" dirty="0" err="1"/>
              <a:t>contemporaneamente</a:t>
            </a:r>
            <a:r>
              <a:rPr lang="en-GB" dirty="0"/>
              <a:t>. 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317413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7494F-1687-C86F-8D79-57891ACF9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VIRTUALE non è REALE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37684F-223C-CAA9-E7D6-44A13DA7F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Macchina</a:t>
            </a:r>
            <a:r>
              <a:rPr lang="en-US" dirty="0"/>
              <a:t> </a:t>
            </a:r>
            <a:r>
              <a:rPr lang="en-US" dirty="0" err="1"/>
              <a:t>virtuale</a:t>
            </a:r>
            <a:r>
              <a:rPr lang="en-US" dirty="0"/>
              <a:t>, </a:t>
            </a:r>
            <a:r>
              <a:rPr lang="en-US" dirty="0" err="1"/>
              <a:t>memoria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 </a:t>
            </a:r>
            <a:r>
              <a:rPr lang="en-US" dirty="0" err="1"/>
              <a:t>virtuale</a:t>
            </a:r>
            <a:r>
              <a:rPr lang="en-US" dirty="0"/>
              <a:t>, </a:t>
            </a:r>
            <a:r>
              <a:rPr lang="en-US" dirty="0" err="1"/>
              <a:t>risorsa</a:t>
            </a:r>
            <a:r>
              <a:rPr lang="en-US" dirty="0"/>
              <a:t> </a:t>
            </a:r>
            <a:r>
              <a:rPr lang="en-US" dirty="0" err="1"/>
              <a:t>virtuale</a:t>
            </a:r>
            <a:endParaRPr lang="en-US" dirty="0"/>
          </a:p>
          <a:p>
            <a:r>
              <a:rPr lang="en-US" dirty="0" err="1"/>
              <a:t>Qualcosa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fisicamente</a:t>
            </a:r>
            <a:r>
              <a:rPr lang="en-US" dirty="0"/>
              <a:t> non </a:t>
            </a:r>
            <a:r>
              <a:rPr lang="en-US" dirty="0" err="1"/>
              <a:t>esiste</a:t>
            </a:r>
            <a:r>
              <a:rPr lang="en-US" dirty="0"/>
              <a:t> ma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simulato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 software in modo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all’utente</a:t>
            </a:r>
            <a:r>
              <a:rPr lang="en-US" dirty="0"/>
              <a:t> </a:t>
            </a:r>
            <a:r>
              <a:rPr lang="en-US" dirty="0" err="1"/>
              <a:t>sembra</a:t>
            </a:r>
            <a:r>
              <a:rPr lang="en-US" dirty="0"/>
              <a:t> </a:t>
            </a:r>
            <a:r>
              <a:rPr lang="en-US" dirty="0" err="1"/>
              <a:t>esistere</a:t>
            </a:r>
            <a:endParaRPr lang="en-US" dirty="0"/>
          </a:p>
          <a:p>
            <a:r>
              <a:rPr lang="en-IT" b="1" dirty="0">
                <a:solidFill>
                  <a:srgbClr val="00B050"/>
                </a:solidFill>
              </a:rPr>
              <a:t>Multitasking</a:t>
            </a:r>
            <a:r>
              <a:rPr lang="en-IT" dirty="0"/>
              <a:t>: i</a:t>
            </a:r>
            <a:r>
              <a:rPr lang="en-GB" dirty="0"/>
              <a:t>l multitasking </a:t>
            </a:r>
            <a:r>
              <a:rPr lang="en-GB" dirty="0" err="1"/>
              <a:t>è</a:t>
            </a:r>
            <a:r>
              <a:rPr lang="en-GB" dirty="0"/>
              <a:t> la </a:t>
            </a:r>
            <a:r>
              <a:rPr lang="en-GB" dirty="0" err="1"/>
              <a:t>capacità</a:t>
            </a:r>
            <a:r>
              <a:rPr lang="en-GB" dirty="0"/>
              <a:t> di un </a:t>
            </a:r>
            <a:r>
              <a:rPr lang="en-GB" dirty="0" err="1"/>
              <a:t>sistema</a:t>
            </a:r>
            <a:r>
              <a:rPr lang="en-GB" dirty="0"/>
              <a:t> </a:t>
            </a:r>
            <a:r>
              <a:rPr lang="en-GB" dirty="0" err="1"/>
              <a:t>operativo</a:t>
            </a:r>
            <a:r>
              <a:rPr lang="en-GB" dirty="0"/>
              <a:t> di </a:t>
            </a:r>
            <a:r>
              <a:rPr lang="en-GB" dirty="0" err="1"/>
              <a:t>eseguire</a:t>
            </a:r>
            <a:r>
              <a:rPr lang="en-GB" dirty="0"/>
              <a:t> </a:t>
            </a:r>
            <a:r>
              <a:rPr lang="en-GB" dirty="0" err="1"/>
              <a:t>simultaneamente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</a:t>
            </a:r>
            <a:r>
              <a:rPr lang="en-GB" dirty="0" err="1"/>
              <a:t>attività</a:t>
            </a:r>
            <a:r>
              <a:rPr lang="en-GB" dirty="0"/>
              <a:t> o </a:t>
            </a:r>
            <a:r>
              <a:rPr lang="en-GB" dirty="0" err="1"/>
              <a:t>processi</a:t>
            </a:r>
            <a:r>
              <a:rPr lang="en-GB" dirty="0"/>
              <a:t>, </a:t>
            </a:r>
            <a:r>
              <a:rPr lang="en-GB" dirty="0" err="1"/>
              <a:t>consentendo</a:t>
            </a:r>
            <a:r>
              <a:rPr lang="en-GB" dirty="0"/>
              <a:t> </a:t>
            </a:r>
            <a:r>
              <a:rPr lang="en-GB" dirty="0" err="1"/>
              <a:t>agli</a:t>
            </a:r>
            <a:r>
              <a:rPr lang="en-GB" dirty="0"/>
              <a:t> </a:t>
            </a:r>
            <a:r>
              <a:rPr lang="en-GB" dirty="0" err="1"/>
              <a:t>utenti</a:t>
            </a:r>
            <a:r>
              <a:rPr lang="en-GB" dirty="0"/>
              <a:t> di </a:t>
            </a:r>
            <a:r>
              <a:rPr lang="en-GB" dirty="0" err="1"/>
              <a:t>interagire</a:t>
            </a:r>
            <a:r>
              <a:rPr lang="en-GB" dirty="0"/>
              <a:t> con diverse </a:t>
            </a:r>
            <a:r>
              <a:rPr lang="en-GB" dirty="0" err="1"/>
              <a:t>applicazioni</a:t>
            </a:r>
            <a:r>
              <a:rPr lang="en-GB" dirty="0"/>
              <a:t> </a:t>
            </a:r>
            <a:r>
              <a:rPr lang="en-GB" dirty="0" err="1"/>
              <a:t>contemporaneamente</a:t>
            </a:r>
            <a:r>
              <a:rPr lang="en-GB" dirty="0"/>
              <a:t>. </a:t>
            </a:r>
          </a:p>
          <a:p>
            <a:pPr lvl="1"/>
            <a:r>
              <a:rPr lang="en-IT" dirty="0"/>
              <a:t>Virtuale: sembra che più processi siano eseguiti in parallello nello stesso momento</a:t>
            </a:r>
          </a:p>
          <a:p>
            <a:pPr lvl="1"/>
            <a:r>
              <a:rPr lang="en-IT" dirty="0"/>
              <a:t>Reale: SO gestisce lo scheduling del processi alternando la loro esecuzione nella CPU fornendo l’impressione che tutta avvenga nello stesso momento</a:t>
            </a:r>
          </a:p>
          <a:p>
            <a:pPr lvl="1"/>
            <a:r>
              <a:rPr lang="en-IT" dirty="0"/>
              <a:t>La CPU esegue sempre una sola istruzione alla volta</a:t>
            </a:r>
          </a:p>
        </p:txBody>
      </p:sp>
    </p:spTree>
    <p:extLst>
      <p:ext uri="{BB962C8B-B14F-4D97-AF65-F5344CB8AC3E}">
        <p14:creationId xmlns:p14="http://schemas.microsoft.com/office/powerpoint/2010/main" val="3771251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66A0-775B-A46D-6BFB-8E503690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Interazione tra processi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0E1C5-6CA4-27AA-B676-4E95E294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T" dirty="0"/>
              <a:t>Processo indipendente</a:t>
            </a:r>
          </a:p>
          <a:p>
            <a:r>
              <a:rPr lang="en-IT" dirty="0"/>
              <a:t>Cooperare per scambiarsi </a:t>
            </a:r>
            <a:r>
              <a:rPr lang="en-GB" dirty="0"/>
              <a:t>I</a:t>
            </a:r>
            <a:r>
              <a:rPr lang="en-IT" dirty="0"/>
              <a:t> dati</a:t>
            </a:r>
          </a:p>
          <a:p>
            <a:pPr lvl="1"/>
            <a:r>
              <a:rPr lang="en-GB" dirty="0"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processi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non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condividono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memoria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meccamismo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protezione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quindi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hanno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dei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modi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per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comunicare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tra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loro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scambiarsi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messaggi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attraverso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system calls)  in modo da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sincronizzarsi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scambiarsi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informazioni</a:t>
            </a:r>
            <a:endParaRPr lang="en-IT" dirty="0"/>
          </a:p>
          <a:p>
            <a:r>
              <a:rPr lang="en-GB" dirty="0"/>
              <a:t>C</a:t>
            </a:r>
            <a:r>
              <a:rPr lang="en-IT" dirty="0"/>
              <a:t>ompetere per utilizzare una risorsa</a:t>
            </a:r>
          </a:p>
          <a:p>
            <a:pPr lvl="1"/>
            <a:r>
              <a:rPr lang="en-GB" dirty="0"/>
              <a:t>Q</a:t>
            </a:r>
            <a:r>
              <a:rPr lang="en-IT" dirty="0"/>
              <a:t>uesta situazione può portare a situazioni indesiderate se la risorsa non si libera mai (deadlock)</a:t>
            </a:r>
          </a:p>
          <a:p>
            <a:r>
              <a:rPr lang="en-IT" dirty="0"/>
              <a:t>Il sistema operativo, il kernel, si occupa di gestire la sincronizzazione e l’interazione tra processi</a:t>
            </a:r>
          </a:p>
          <a:p>
            <a:r>
              <a:rPr lang="en-IT" dirty="0"/>
              <a:t>Ma prima vediamo meglio come viene rappresentato un processo </a:t>
            </a:r>
          </a:p>
        </p:txBody>
      </p:sp>
    </p:spTree>
    <p:extLst>
      <p:ext uri="{BB962C8B-B14F-4D97-AF65-F5344CB8AC3E}">
        <p14:creationId xmlns:p14="http://schemas.microsoft.com/office/powerpoint/2010/main" val="2837343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 err="1"/>
              <a:t>Ciclo</a:t>
            </a:r>
            <a:r>
              <a:rPr lang="en-GB" dirty="0"/>
              <a:t> di vita di un </a:t>
            </a:r>
            <a:r>
              <a:rPr lang="en-GB" dirty="0" err="1"/>
              <a:t>processo</a:t>
            </a:r>
            <a:endParaRPr dirty="0"/>
          </a:p>
        </p:txBody>
      </p:sp>
      <p:sp>
        <p:nvSpPr>
          <p:cNvPr id="340" name="Google Shape;340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/>
              <a:t>Durante la </a:t>
            </a:r>
            <a:r>
              <a:rPr lang="en-GB" dirty="0" err="1"/>
              <a:t>sua</a:t>
            </a:r>
            <a:r>
              <a:rPr lang="en-GB" dirty="0"/>
              <a:t> </a:t>
            </a:r>
            <a:r>
              <a:rPr lang="en-GB" dirty="0" err="1"/>
              <a:t>esecuzione</a:t>
            </a:r>
            <a:r>
              <a:rPr lang="en-GB" dirty="0"/>
              <a:t>, un </a:t>
            </a:r>
            <a:r>
              <a:rPr lang="en-GB" dirty="0" err="1"/>
              <a:t>processo</a:t>
            </a:r>
            <a:r>
              <a:rPr lang="en-GB" dirty="0"/>
              <a:t> cambia </a:t>
            </a:r>
            <a:r>
              <a:rPr lang="en-GB" dirty="0" err="1"/>
              <a:t>stato</a:t>
            </a:r>
            <a:r>
              <a:rPr lang="en-GB" dirty="0"/>
              <a:t>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/>
              <a:t>New: </a:t>
            </a:r>
            <a:r>
              <a:rPr lang="en-GB" dirty="0" err="1"/>
              <a:t>processo</a:t>
            </a:r>
            <a:r>
              <a:rPr lang="en-GB" dirty="0"/>
              <a:t> </a:t>
            </a:r>
            <a:r>
              <a:rPr lang="en-GB" dirty="0" err="1"/>
              <a:t>appena</a:t>
            </a:r>
            <a:r>
              <a:rPr lang="en-GB" dirty="0"/>
              <a:t> </a:t>
            </a:r>
            <a:r>
              <a:rPr lang="en-GB" dirty="0" err="1"/>
              <a:t>creato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/>
              <a:t>Running: in </a:t>
            </a:r>
            <a:r>
              <a:rPr lang="en-GB" dirty="0" err="1"/>
              <a:t>esecuzione</a:t>
            </a:r>
            <a:r>
              <a:rPr lang="en-GB" dirty="0"/>
              <a:t> </a:t>
            </a:r>
            <a:r>
              <a:rPr lang="en-GB" dirty="0" err="1"/>
              <a:t>nella</a:t>
            </a:r>
            <a:r>
              <a:rPr lang="en-GB" dirty="0"/>
              <a:t> CPU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/>
              <a:t>Waiting: in </a:t>
            </a:r>
            <a:r>
              <a:rPr lang="en-GB" dirty="0" err="1"/>
              <a:t>attesa</a:t>
            </a:r>
            <a:r>
              <a:rPr lang="en-GB" dirty="0"/>
              <a:t> di un </a:t>
            </a:r>
            <a:r>
              <a:rPr lang="en-GB" dirty="0" err="1"/>
              <a:t>evento</a:t>
            </a:r>
            <a:r>
              <a:rPr lang="en-GB" dirty="0"/>
              <a:t> (e.g., un I/O)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/>
              <a:t>Ready: </a:t>
            </a:r>
            <a:r>
              <a:rPr lang="en-GB" dirty="0" err="1"/>
              <a:t>puó</a:t>
            </a:r>
            <a:r>
              <a:rPr lang="en-GB" dirty="0"/>
              <a:t> </a:t>
            </a:r>
            <a:r>
              <a:rPr lang="en-GB" dirty="0" err="1"/>
              <a:t>essere</a:t>
            </a:r>
            <a:r>
              <a:rPr lang="en-GB" dirty="0"/>
              <a:t> </a:t>
            </a:r>
            <a:r>
              <a:rPr lang="en-GB" dirty="0" err="1"/>
              <a:t>eseguito</a:t>
            </a:r>
            <a:r>
              <a:rPr lang="en-GB" dirty="0"/>
              <a:t>, </a:t>
            </a:r>
            <a:r>
              <a:rPr lang="en-GB" dirty="0" err="1"/>
              <a:t>aspetta</a:t>
            </a:r>
            <a:r>
              <a:rPr lang="en-GB" dirty="0"/>
              <a:t> la CPU (in </a:t>
            </a:r>
            <a:r>
              <a:rPr lang="en-GB" dirty="0" err="1"/>
              <a:t>questo</a:t>
            </a:r>
            <a:r>
              <a:rPr lang="en-GB" dirty="0"/>
              <a:t> </a:t>
            </a:r>
            <a:r>
              <a:rPr lang="en-GB" dirty="0" err="1"/>
              <a:t>momento</a:t>
            </a:r>
            <a:r>
              <a:rPr lang="en-GB" dirty="0"/>
              <a:t> </a:t>
            </a:r>
            <a:r>
              <a:rPr lang="en-GB" dirty="0" err="1"/>
              <a:t>risiede</a:t>
            </a:r>
            <a:r>
              <a:rPr lang="en-GB" dirty="0"/>
              <a:t> </a:t>
            </a:r>
            <a:r>
              <a:rPr lang="en-GB" dirty="0" err="1"/>
              <a:t>nella</a:t>
            </a:r>
            <a:r>
              <a:rPr lang="en-GB" dirty="0"/>
              <a:t> RAM)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/>
              <a:t>Terminated: ha </a:t>
            </a:r>
            <a:r>
              <a:rPr lang="en-GB" dirty="0" err="1"/>
              <a:t>finito</a:t>
            </a:r>
            <a:r>
              <a:rPr lang="en-GB" dirty="0"/>
              <a:t> il </a:t>
            </a:r>
            <a:r>
              <a:rPr lang="en-GB" dirty="0" err="1"/>
              <a:t>suo</a:t>
            </a:r>
            <a:r>
              <a:rPr lang="en-GB" dirty="0"/>
              <a:t> </a:t>
            </a:r>
            <a:r>
              <a:rPr lang="en-GB" dirty="0" err="1"/>
              <a:t>lavoro</a:t>
            </a:r>
            <a:r>
              <a:rPr lang="en-GB" dirty="0"/>
              <a:t>! SO </a:t>
            </a:r>
            <a:r>
              <a:rPr lang="en-GB" dirty="0" err="1"/>
              <a:t>può</a:t>
            </a:r>
            <a:r>
              <a:rPr lang="en-GB" dirty="0"/>
              <a:t> </a:t>
            </a:r>
            <a:r>
              <a:rPr lang="en-GB" dirty="0" err="1"/>
              <a:t>liberare</a:t>
            </a:r>
            <a:r>
              <a:rPr lang="en-GB" dirty="0"/>
              <a:t> </a:t>
            </a:r>
            <a:r>
              <a:rPr lang="en-GB" dirty="0" err="1"/>
              <a:t>tutte</a:t>
            </a:r>
            <a:r>
              <a:rPr lang="en-GB" dirty="0"/>
              <a:t> le </a:t>
            </a:r>
            <a:r>
              <a:rPr lang="en-GB" dirty="0" err="1"/>
              <a:t>risorse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il </a:t>
            </a:r>
            <a:r>
              <a:rPr lang="en-GB" dirty="0" err="1"/>
              <a:t>processo</a:t>
            </a:r>
            <a:r>
              <a:rPr lang="en-GB" dirty="0"/>
              <a:t> </a:t>
            </a:r>
            <a:r>
              <a:rPr lang="en-GB" dirty="0" err="1"/>
              <a:t>utilizzava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/>
              <a:t>Il SO decide </a:t>
            </a:r>
            <a:r>
              <a:rPr lang="en-GB" dirty="0" err="1"/>
              <a:t>quando</a:t>
            </a:r>
            <a:r>
              <a:rPr lang="en-GB" dirty="0"/>
              <a:t>/come un </a:t>
            </a:r>
            <a:r>
              <a:rPr lang="en-GB" dirty="0" err="1"/>
              <a:t>processo</a:t>
            </a:r>
            <a:r>
              <a:rPr lang="en-GB" dirty="0"/>
              <a:t> </a:t>
            </a:r>
            <a:r>
              <a:rPr lang="en-GB" dirty="0" err="1"/>
              <a:t>passa</a:t>
            </a:r>
            <a:r>
              <a:rPr lang="en-GB" dirty="0"/>
              <a:t> da uno </a:t>
            </a:r>
            <a:r>
              <a:rPr lang="en-GB" dirty="0" err="1"/>
              <a:t>stato</a:t>
            </a:r>
            <a:r>
              <a:rPr lang="en-GB" dirty="0"/>
              <a:t> </a:t>
            </a:r>
            <a:r>
              <a:rPr lang="en-GB" dirty="0" err="1"/>
              <a:t>all’altro</a:t>
            </a:r>
            <a:r>
              <a:rPr lang="en-GB" dirty="0"/>
              <a:t> </a:t>
            </a:r>
            <a:r>
              <a:rPr lang="en-GB" dirty="0" err="1"/>
              <a:t>sulla</a:t>
            </a:r>
            <a:r>
              <a:rPr lang="en-GB" dirty="0"/>
              <a:t> base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politiche</a:t>
            </a:r>
            <a:r>
              <a:rPr lang="en-GB" dirty="0"/>
              <a:t> di scheduling</a:t>
            </a:r>
            <a:endParaRPr dirty="0"/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  <p:pic>
        <p:nvPicPr>
          <p:cNvPr id="341" name="Google Shape;34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9800" y="2424332"/>
            <a:ext cx="5786269" cy="3153924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1"/>
          <p:cNvSpPr txBox="1"/>
          <p:nvPr/>
        </p:nvSpPr>
        <p:spPr>
          <a:xfrm>
            <a:off x="6586151" y="5745892"/>
            <a:ext cx="47676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Diagramma degli stati di un processo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0391A6-CF6C-86AF-F0F1-EF8147E7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Esempio: Linux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353409-5DD4-FCBC-6843-2A4B2D957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630" y="1778000"/>
            <a:ext cx="56642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20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Il PCB</a:t>
            </a:r>
            <a:endParaRPr dirty="0"/>
          </a:p>
        </p:txBody>
      </p:sp>
      <p:sp>
        <p:nvSpPr>
          <p:cNvPr id="348" name="Google Shape;348;p32"/>
          <p:cNvSpPr txBox="1">
            <a:spLocks noGrp="1"/>
          </p:cNvSpPr>
          <p:nvPr>
            <p:ph type="body" idx="1"/>
          </p:nvPr>
        </p:nvSpPr>
        <p:spPr>
          <a:xfrm>
            <a:off x="838199" y="1825624"/>
            <a:ext cx="6162675" cy="480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 err="1"/>
              <a:t>Quando</a:t>
            </a:r>
            <a:r>
              <a:rPr lang="en-GB" dirty="0"/>
              <a:t> un </a:t>
            </a:r>
            <a:r>
              <a:rPr lang="en-GB" dirty="0" err="1"/>
              <a:t>processo</a:t>
            </a:r>
            <a:r>
              <a:rPr lang="en-GB" dirty="0"/>
              <a:t> </a:t>
            </a:r>
            <a:r>
              <a:rPr lang="en-GB" dirty="0" err="1"/>
              <a:t>viene</a:t>
            </a:r>
            <a:r>
              <a:rPr lang="en-GB" dirty="0"/>
              <a:t> </a:t>
            </a:r>
            <a:r>
              <a:rPr lang="en-GB" dirty="0" err="1"/>
              <a:t>creato</a:t>
            </a:r>
            <a:r>
              <a:rPr lang="en-GB" dirty="0"/>
              <a:t> (</a:t>
            </a:r>
            <a:r>
              <a:rPr lang="en-GB" dirty="0" err="1"/>
              <a:t>stato</a:t>
            </a:r>
            <a:r>
              <a:rPr lang="en-GB" dirty="0"/>
              <a:t> new) il SO </a:t>
            </a:r>
            <a:r>
              <a:rPr lang="en-GB" dirty="0" err="1"/>
              <a:t>gli</a:t>
            </a:r>
            <a:r>
              <a:rPr lang="en-GB" dirty="0"/>
              <a:t> </a:t>
            </a:r>
            <a:r>
              <a:rPr lang="en-GB" dirty="0" err="1"/>
              <a:t>assegna</a:t>
            </a:r>
            <a:r>
              <a:rPr lang="en-GB" dirty="0"/>
              <a:t> un </a:t>
            </a:r>
            <a:r>
              <a:rPr lang="en-GB" dirty="0" err="1"/>
              <a:t>identificatore</a:t>
            </a:r>
            <a:r>
              <a:rPr lang="en-GB" dirty="0"/>
              <a:t> PID (Process Identifier) e </a:t>
            </a:r>
            <a:r>
              <a:rPr lang="en-GB" dirty="0" err="1"/>
              <a:t>crea</a:t>
            </a:r>
            <a:r>
              <a:rPr lang="en-GB" dirty="0"/>
              <a:t> il </a:t>
            </a:r>
            <a:r>
              <a:rPr lang="en-GB" dirty="0" err="1"/>
              <a:t>descrittore</a:t>
            </a:r>
            <a:r>
              <a:rPr lang="en-GB" dirty="0"/>
              <a:t> del </a:t>
            </a:r>
            <a:r>
              <a:rPr lang="en-GB" dirty="0" err="1"/>
              <a:t>processore</a:t>
            </a:r>
            <a:r>
              <a:rPr lang="en-GB" dirty="0"/>
              <a:t>, il PCB (</a:t>
            </a:r>
            <a:r>
              <a:rPr lang="en-GB" dirty="0" err="1"/>
              <a:t>Processo</a:t>
            </a:r>
            <a:r>
              <a:rPr lang="en-GB" dirty="0"/>
              <a:t> Control Block)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Le </a:t>
            </a:r>
            <a:r>
              <a:rPr lang="en-US" dirty="0" err="1"/>
              <a:t>liste</a:t>
            </a:r>
            <a:r>
              <a:rPr lang="en-US" dirty="0"/>
              <a:t> READY e WAIT </a:t>
            </a:r>
            <a:r>
              <a:rPr lang="en-US" dirty="0" err="1"/>
              <a:t>contengono</a:t>
            </a:r>
            <a:r>
              <a:rPr lang="en-US" dirty="0"/>
              <a:t> I PCB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processi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/>
              <a:t>Il PCB </a:t>
            </a:r>
            <a:r>
              <a:rPr lang="en-GB" dirty="0" err="1"/>
              <a:t>contiene</a:t>
            </a:r>
            <a:r>
              <a:rPr lang="en-GB" dirty="0"/>
              <a:t> </a:t>
            </a:r>
            <a:r>
              <a:rPr lang="en-GB" dirty="0" err="1"/>
              <a:t>molte</a:t>
            </a:r>
            <a:r>
              <a:rPr lang="en-GB" dirty="0"/>
              <a:t> </a:t>
            </a:r>
            <a:r>
              <a:rPr lang="en-GB" dirty="0" err="1"/>
              <a:t>informazioni</a:t>
            </a:r>
            <a:r>
              <a:rPr lang="en-GB" dirty="0"/>
              <a:t>, le </a:t>
            </a:r>
            <a:r>
              <a:rPr lang="en-GB" dirty="0" err="1"/>
              <a:t>principali</a:t>
            </a:r>
            <a:r>
              <a:rPr lang="en-GB" dirty="0"/>
              <a:t>:</a:t>
            </a:r>
          </a:p>
          <a:p>
            <a:pPr lvl="1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ct val="100000"/>
            </a:pPr>
            <a:r>
              <a:rPr lang="en-US" dirty="0"/>
              <a:t>Pointer, </a:t>
            </a:r>
            <a:r>
              <a:rPr lang="en-US" dirty="0" err="1"/>
              <a:t>indirizzo</a:t>
            </a:r>
            <a:r>
              <a:rPr lang="en-US" dirty="0"/>
              <a:t> </a:t>
            </a:r>
            <a:r>
              <a:rPr lang="en-US" dirty="0" err="1"/>
              <a:t>memoria</a:t>
            </a:r>
            <a:r>
              <a:rPr lang="en-US" dirty="0"/>
              <a:t> dove </a:t>
            </a:r>
            <a:r>
              <a:rPr lang="en-US" dirty="0" err="1"/>
              <a:t>è</a:t>
            </a:r>
            <a:r>
              <a:rPr lang="en-US" dirty="0"/>
              <a:t> </a:t>
            </a:r>
            <a:r>
              <a:rPr lang="en-US" dirty="0" err="1"/>
              <a:t>caricato</a:t>
            </a:r>
            <a:r>
              <a:rPr lang="en-US" dirty="0"/>
              <a:t> </a:t>
            </a:r>
            <a:r>
              <a:rPr lang="en-US" dirty="0" err="1"/>
              <a:t>processo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ct val="100000"/>
            </a:pPr>
            <a:r>
              <a:rPr lang="en-US" dirty="0"/>
              <a:t>lo </a:t>
            </a:r>
            <a:r>
              <a:rPr lang="en-US" dirty="0" err="1"/>
              <a:t>stato</a:t>
            </a:r>
            <a:r>
              <a:rPr lang="en-US" dirty="0"/>
              <a:t> del </a:t>
            </a:r>
            <a:r>
              <a:rPr lang="en-US" dirty="0" err="1"/>
              <a:t>processo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/>
              <a:t>Il PID del </a:t>
            </a:r>
            <a:r>
              <a:rPr lang="en-GB" dirty="0" err="1"/>
              <a:t>processo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Program counter,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indirizzo</a:t>
            </a:r>
            <a:r>
              <a:rPr lang="en-US" dirty="0"/>
              <a:t> </a:t>
            </a:r>
            <a:r>
              <a:rPr lang="en-US" dirty="0" err="1"/>
              <a:t>prossima</a:t>
            </a:r>
            <a:r>
              <a:rPr lang="en-US" dirty="0"/>
              <a:t> </a:t>
            </a:r>
            <a:r>
              <a:rPr lang="en-US" dirty="0" err="1"/>
              <a:t>istruzione</a:t>
            </a:r>
            <a:r>
              <a:rPr lang="en-US" dirty="0"/>
              <a:t> da </a:t>
            </a:r>
            <a:r>
              <a:rPr lang="en-US" dirty="0" err="1"/>
              <a:t>eseguire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 err="1"/>
              <a:t>Registri</a:t>
            </a:r>
            <a:r>
              <a:rPr lang="en-US" dirty="0"/>
              <a:t> </a:t>
            </a:r>
            <a:r>
              <a:rPr lang="en-US" dirty="0" err="1"/>
              <a:t>cpu</a:t>
            </a:r>
            <a:r>
              <a:rPr lang="en-US" dirty="0"/>
              <a:t>: </a:t>
            </a:r>
            <a:r>
              <a:rPr lang="en-US" dirty="0" err="1"/>
              <a:t>dipendono</a:t>
            </a:r>
            <a:r>
              <a:rPr lang="en-US" dirty="0"/>
              <a:t> </a:t>
            </a:r>
            <a:r>
              <a:rPr lang="en-US" dirty="0" err="1"/>
              <a:t>dall’architettura</a:t>
            </a:r>
            <a:r>
              <a:rPr lang="en-US" dirty="0"/>
              <a:t> (</a:t>
            </a:r>
            <a:r>
              <a:rPr lang="en-US" dirty="0" err="1"/>
              <a:t>registri</a:t>
            </a:r>
            <a:r>
              <a:rPr lang="en-US" dirty="0"/>
              <a:t> </a:t>
            </a:r>
            <a:r>
              <a:rPr lang="en-US" dirty="0" err="1"/>
              <a:t>accumulatori</a:t>
            </a:r>
            <a:r>
              <a:rPr lang="en-US" dirty="0"/>
              <a:t>, </a:t>
            </a:r>
            <a:r>
              <a:rPr lang="en-US" dirty="0" err="1"/>
              <a:t>d’indice</a:t>
            </a:r>
            <a:r>
              <a:rPr lang="en-US" dirty="0"/>
              <a:t>, </a:t>
            </a:r>
            <a:r>
              <a:rPr lang="en-US" dirty="0" err="1"/>
              <a:t>puntatori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cima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stack,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generale</a:t>
            </a:r>
            <a:r>
              <a:rPr lang="en-US" dirty="0"/>
              <a:t>, </a:t>
            </a:r>
            <a:r>
              <a:rPr lang="en-US" dirty="0" err="1"/>
              <a:t>codici</a:t>
            </a:r>
            <a:r>
              <a:rPr lang="en-US" dirty="0"/>
              <a:t> </a:t>
            </a:r>
            <a:r>
              <a:rPr lang="en-US" dirty="0" err="1"/>
              <a:t>condizione</a:t>
            </a:r>
            <a:r>
              <a:rPr lang="en-US" dirty="0"/>
              <a:t>)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/>
              <a:t>Lo </a:t>
            </a:r>
            <a:r>
              <a:rPr lang="en-GB" dirty="0" err="1"/>
              <a:t>spazio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RAM </a:t>
            </a:r>
            <a:r>
              <a:rPr lang="en-GB" dirty="0" err="1"/>
              <a:t>assegnato</a:t>
            </a:r>
            <a:r>
              <a:rPr lang="en-GB" dirty="0"/>
              <a:t> al </a:t>
            </a:r>
            <a:r>
              <a:rPr lang="en-GB" dirty="0" err="1"/>
              <a:t>processo</a:t>
            </a:r>
            <a:r>
              <a:rPr lang="en-GB" dirty="0"/>
              <a:t> a </a:t>
            </a:r>
            <a:r>
              <a:rPr lang="en-GB" dirty="0" err="1"/>
              <a:t>seconda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gestione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 err="1"/>
              <a:t>Informazioni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scheduling CPU (</a:t>
            </a:r>
            <a:r>
              <a:rPr lang="en-US" dirty="0" err="1"/>
              <a:t>priorità</a:t>
            </a:r>
            <a:r>
              <a:rPr lang="en-US" dirty="0"/>
              <a:t> </a:t>
            </a:r>
            <a:r>
              <a:rPr lang="en-US" dirty="0" err="1"/>
              <a:t>processo</a:t>
            </a:r>
            <a:r>
              <a:rPr lang="en-US" dirty="0"/>
              <a:t>, </a:t>
            </a:r>
            <a:r>
              <a:rPr lang="en-US" dirty="0" err="1"/>
              <a:t>puntatori</a:t>
            </a:r>
            <a:r>
              <a:rPr lang="en-US" dirty="0"/>
              <a:t> alle code di scheduling, etc.)</a:t>
            </a:r>
          </a:p>
          <a:p>
            <a:pPr lvl="1">
              <a:lnSpc>
                <a:spcPct val="120000"/>
              </a:lnSpc>
              <a:buClr>
                <a:schemeClr val="dk1"/>
              </a:buClr>
              <a:buSzPct val="100000"/>
            </a:pPr>
            <a:r>
              <a:rPr lang="en-US" dirty="0" err="1"/>
              <a:t>Informazioni</a:t>
            </a:r>
            <a:r>
              <a:rPr lang="en-US" dirty="0"/>
              <a:t> </a:t>
            </a:r>
            <a:r>
              <a:rPr lang="en-US" dirty="0" err="1"/>
              <a:t>sullo</a:t>
            </a:r>
            <a:r>
              <a:rPr lang="en-US" dirty="0"/>
              <a:t>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dell’I</a:t>
            </a:r>
            <a:r>
              <a:rPr lang="en-US" dirty="0"/>
              <a:t>/O: </a:t>
            </a:r>
            <a:r>
              <a:rPr lang="en-GB" dirty="0" err="1"/>
              <a:t>puntatori</a:t>
            </a:r>
            <a:r>
              <a:rPr lang="en-GB" dirty="0"/>
              <a:t> a </a:t>
            </a:r>
            <a:r>
              <a:rPr lang="en-GB" dirty="0" err="1"/>
              <a:t>risorse</a:t>
            </a:r>
            <a:r>
              <a:rPr lang="en-GB" dirty="0"/>
              <a:t> allocate al </a:t>
            </a:r>
            <a:r>
              <a:rPr lang="en-GB" dirty="0" err="1"/>
              <a:t>processo</a:t>
            </a:r>
            <a:r>
              <a:rPr lang="en-GB" dirty="0"/>
              <a:t> (files e </a:t>
            </a:r>
            <a:r>
              <a:rPr lang="en-GB" dirty="0" err="1"/>
              <a:t>periferiche</a:t>
            </a:r>
            <a:r>
              <a:rPr lang="en-GB" dirty="0"/>
              <a:t> associate al </a:t>
            </a:r>
            <a:r>
              <a:rPr lang="en-GB" dirty="0" err="1"/>
              <a:t>processo</a:t>
            </a:r>
            <a:r>
              <a:rPr lang="en-GB" dirty="0"/>
              <a:t>)</a:t>
            </a:r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/>
              <a:t>Il PCB </a:t>
            </a:r>
            <a:r>
              <a:rPr lang="en-GB" dirty="0" err="1"/>
              <a:t>viene</a:t>
            </a:r>
            <a:r>
              <a:rPr lang="en-GB" dirty="0"/>
              <a:t> </a:t>
            </a:r>
            <a:r>
              <a:rPr lang="en-GB" dirty="0" err="1"/>
              <a:t>rimosso</a:t>
            </a:r>
            <a:r>
              <a:rPr lang="en-GB" dirty="0"/>
              <a:t> da SO </a:t>
            </a:r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processo</a:t>
            </a:r>
            <a:r>
              <a:rPr lang="en-GB" dirty="0"/>
              <a:t> </a:t>
            </a:r>
            <a:r>
              <a:rPr lang="en-GB" dirty="0" err="1"/>
              <a:t>finisce</a:t>
            </a:r>
            <a:r>
              <a:rPr lang="en-GB" dirty="0"/>
              <a:t> la </a:t>
            </a:r>
            <a:r>
              <a:rPr lang="en-GB" dirty="0" err="1"/>
              <a:t>sua</a:t>
            </a:r>
            <a:r>
              <a:rPr lang="en-GB" dirty="0"/>
              <a:t> </a:t>
            </a:r>
            <a:r>
              <a:rPr lang="en-GB" dirty="0" err="1"/>
              <a:t>esecuzione</a:t>
            </a:r>
            <a:endParaRPr dirty="0"/>
          </a:p>
          <a:p>
            <a:pPr marL="685800" lvl="1" indent="-12191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685800" lvl="1" indent="-12191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228600" lvl="0" indent="-10414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C67DFB-799A-D4D6-14A8-8138314DA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752" y="215899"/>
            <a:ext cx="3568700" cy="6413500"/>
          </a:xfrm>
          <a:prstGeom prst="rect">
            <a:avLst/>
          </a:prstGeom>
        </p:spPr>
      </p:pic>
      <p:sp>
        <p:nvSpPr>
          <p:cNvPr id="6" name="Right Bracket 5">
            <a:extLst>
              <a:ext uri="{FF2B5EF4-FFF2-40B4-BE49-F238E27FC236}">
                <a16:creationId xmlns:a16="http://schemas.microsoft.com/office/drawing/2014/main" id="{F97BFD57-EA38-94EF-F757-EEF06867B810}"/>
              </a:ext>
            </a:extLst>
          </p:cNvPr>
          <p:cNvSpPr/>
          <p:nvPr/>
        </p:nvSpPr>
        <p:spPr>
          <a:xfrm>
            <a:off x="10757452" y="1489166"/>
            <a:ext cx="490331" cy="384048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T" dirty="0"/>
              <a:t>CONTESTO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DAEE9A-E3EF-4FCF-2014-9D480125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Avvio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7C8B20-572C-325D-8DCE-CDDB694C4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T" dirty="0"/>
              <a:t>Bootstrap o boot:  programma di avvio memorizzato nella ROM (memoria a sola lettura Read Only Memory) un firmware</a:t>
            </a:r>
          </a:p>
          <a:p>
            <a:pPr lvl="1"/>
            <a:r>
              <a:rPr lang="en-GB" dirty="0" err="1"/>
              <a:t>È</a:t>
            </a:r>
            <a:r>
              <a:rPr lang="en-IT" dirty="0"/>
              <a:t> un firmware</a:t>
            </a:r>
          </a:p>
          <a:p>
            <a:pPr lvl="1"/>
            <a:r>
              <a:rPr lang="en-GB" dirty="0"/>
              <a:t>O</a:t>
            </a:r>
            <a:r>
              <a:rPr lang="en-IT" dirty="0"/>
              <a:t>ggi memorizzato su EEPROM memorie riscrivili e configurazione di accesso UEFI - u</a:t>
            </a:r>
            <a:r>
              <a:rPr lang="en-GB" dirty="0" err="1"/>
              <a:t>n'interfaccia</a:t>
            </a:r>
            <a:r>
              <a:rPr lang="en-GB" dirty="0"/>
              <a:t> firmware </a:t>
            </a:r>
            <a:r>
              <a:rPr lang="en-GB" dirty="0" err="1"/>
              <a:t>moderna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sostituisce</a:t>
            </a:r>
            <a:r>
              <a:rPr lang="en-GB" dirty="0"/>
              <a:t> il </a:t>
            </a:r>
            <a:r>
              <a:rPr lang="en-GB" dirty="0" err="1"/>
              <a:t>tradizionale</a:t>
            </a:r>
            <a:r>
              <a:rPr lang="en-GB" dirty="0"/>
              <a:t> BIOS (Basic Input/Output System) </a:t>
            </a:r>
          </a:p>
          <a:p>
            <a:pPr lvl="2"/>
            <a:r>
              <a:rPr lang="en-GB" dirty="0" err="1"/>
              <a:t>Offre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maggiore</a:t>
            </a:r>
            <a:r>
              <a:rPr lang="en-GB" dirty="0"/>
              <a:t> </a:t>
            </a:r>
            <a:r>
              <a:rPr lang="en-GB" dirty="0" err="1"/>
              <a:t>capacità</a:t>
            </a:r>
            <a:r>
              <a:rPr lang="en-GB" dirty="0"/>
              <a:t> di </a:t>
            </a:r>
            <a:r>
              <a:rPr lang="en-GB" dirty="0" err="1"/>
              <a:t>personalizzazione</a:t>
            </a:r>
            <a:r>
              <a:rPr lang="en-GB" dirty="0"/>
              <a:t> e </a:t>
            </a:r>
            <a:r>
              <a:rPr lang="en-GB" dirty="0" err="1"/>
              <a:t>un'ampia</a:t>
            </a:r>
            <a:r>
              <a:rPr lang="en-GB" dirty="0"/>
              <a:t> gamma di </a:t>
            </a:r>
            <a:r>
              <a:rPr lang="en-GB" dirty="0" err="1"/>
              <a:t>funzionalità</a:t>
            </a:r>
            <a:r>
              <a:rPr lang="en-GB" dirty="0"/>
              <a:t> rispetto al BIOS	</a:t>
            </a:r>
          </a:p>
          <a:p>
            <a:pPr lvl="2"/>
            <a:r>
              <a:rPr lang="en-GB" dirty="0" err="1"/>
              <a:t>Supporta</a:t>
            </a:r>
            <a:r>
              <a:rPr lang="en-GB" dirty="0"/>
              <a:t> </a:t>
            </a:r>
            <a:r>
              <a:rPr lang="en-GB" dirty="0" err="1"/>
              <a:t>dischi</a:t>
            </a:r>
            <a:r>
              <a:rPr lang="en-GB" dirty="0"/>
              <a:t> </a:t>
            </a:r>
            <a:r>
              <a:rPr lang="en-GB" dirty="0" err="1"/>
              <a:t>grandi</a:t>
            </a:r>
            <a:r>
              <a:rPr lang="en-GB" dirty="0"/>
              <a:t> </a:t>
            </a:r>
            <a:r>
              <a:rPr lang="en-GB" dirty="0" err="1"/>
              <a:t>dimensioni</a:t>
            </a:r>
            <a:r>
              <a:rPr lang="en-GB" dirty="0"/>
              <a:t> (2 TB), </a:t>
            </a:r>
            <a:r>
              <a:rPr lang="en-GB" dirty="0" err="1"/>
              <a:t>offre</a:t>
            </a:r>
            <a:r>
              <a:rPr lang="en-GB" dirty="0"/>
              <a:t> </a:t>
            </a:r>
            <a:r>
              <a:rPr lang="en-GB" dirty="0" err="1"/>
              <a:t>interfaccia</a:t>
            </a:r>
            <a:r>
              <a:rPr lang="en-GB" dirty="0"/>
              <a:t> </a:t>
            </a:r>
            <a:r>
              <a:rPr lang="en-GB" dirty="0" err="1"/>
              <a:t>grafica</a:t>
            </a:r>
            <a:r>
              <a:rPr lang="en-GB" dirty="0"/>
              <a:t>, </a:t>
            </a:r>
            <a:r>
              <a:rPr lang="en-GB" dirty="0" err="1"/>
              <a:t>supporta</a:t>
            </a:r>
            <a:r>
              <a:rPr lang="en-GB" dirty="0"/>
              <a:t> driver </a:t>
            </a:r>
            <a:r>
              <a:rPr lang="en-GB" dirty="0" err="1"/>
              <a:t>aggiuntivi</a:t>
            </a:r>
            <a:r>
              <a:rPr lang="en-GB" dirty="0"/>
              <a:t> </a:t>
            </a:r>
          </a:p>
          <a:p>
            <a:pPr lvl="2"/>
            <a:r>
              <a:rPr lang="en-GB" dirty="0" err="1"/>
              <a:t>compatibile</a:t>
            </a:r>
            <a:r>
              <a:rPr lang="en-GB" dirty="0"/>
              <a:t> con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sistemi</a:t>
            </a:r>
            <a:r>
              <a:rPr lang="en-GB" dirty="0"/>
              <a:t> operative </a:t>
            </a:r>
            <a:r>
              <a:rPr lang="en-GB" dirty="0" err="1"/>
              <a:t>moderni</a:t>
            </a:r>
            <a:endParaRPr lang="en-GB" dirty="0"/>
          </a:p>
          <a:p>
            <a:r>
              <a:rPr lang="en-GB" dirty="0"/>
              <a:t>POST (Power on Self Test): </a:t>
            </a:r>
            <a:r>
              <a:rPr lang="en-GB" dirty="0" err="1"/>
              <a:t>ogni</a:t>
            </a:r>
            <a:r>
              <a:rPr lang="en-GB" dirty="0"/>
              <a:t> </a:t>
            </a:r>
            <a:r>
              <a:rPr lang="en-GB" dirty="0" err="1"/>
              <a:t>componente</a:t>
            </a:r>
            <a:r>
              <a:rPr lang="en-GB" dirty="0"/>
              <a:t> hardware </a:t>
            </a:r>
            <a:r>
              <a:rPr lang="en-GB" dirty="0" err="1"/>
              <a:t>esegue</a:t>
            </a:r>
            <a:r>
              <a:rPr lang="en-GB" dirty="0"/>
              <a:t> </a:t>
            </a:r>
            <a:r>
              <a:rPr lang="en-GB" dirty="0" err="1"/>
              <a:t>questo</a:t>
            </a:r>
            <a:r>
              <a:rPr lang="en-GB" dirty="0"/>
              <a:t> </a:t>
            </a:r>
            <a:r>
              <a:rPr lang="en-GB" dirty="0" err="1"/>
              <a:t>programma</a:t>
            </a:r>
            <a:r>
              <a:rPr lang="en-GB" dirty="0"/>
              <a:t> di </a:t>
            </a:r>
            <a:r>
              <a:rPr lang="en-GB" dirty="0" err="1"/>
              <a:t>autodiagnostica</a:t>
            </a:r>
            <a:endParaRPr lang="en-GB" dirty="0"/>
          </a:p>
          <a:p>
            <a:r>
              <a:rPr lang="en-GB" dirty="0"/>
              <a:t>A </a:t>
            </a:r>
            <a:r>
              <a:rPr lang="en-GB" dirty="0" err="1"/>
              <a:t>questo</a:t>
            </a:r>
            <a:r>
              <a:rPr lang="en-GB" dirty="0"/>
              <a:t> punto </a:t>
            </a:r>
            <a:r>
              <a:rPr lang="en-GB" dirty="0" err="1"/>
              <a:t>viene</a:t>
            </a:r>
            <a:r>
              <a:rPr lang="en-GB" dirty="0"/>
              <a:t> </a:t>
            </a:r>
            <a:r>
              <a:rPr lang="en-GB" dirty="0" err="1"/>
              <a:t>caricato</a:t>
            </a:r>
            <a:r>
              <a:rPr lang="en-GB" dirty="0"/>
              <a:t> il </a:t>
            </a:r>
            <a:r>
              <a:rPr lang="en-GB" dirty="0" err="1"/>
              <a:t>sitema</a:t>
            </a:r>
            <a:r>
              <a:rPr lang="en-GB" dirty="0"/>
              <a:t> </a:t>
            </a:r>
            <a:r>
              <a:rPr lang="en-GB" dirty="0" err="1"/>
              <a:t>operativo</a:t>
            </a:r>
            <a:r>
              <a:rPr lang="en-GB" dirty="0"/>
              <a:t>, la </a:t>
            </a:r>
            <a:r>
              <a:rPr lang="en-GB" dirty="0" err="1"/>
              <a:t>sua</a:t>
            </a:r>
            <a:r>
              <a:rPr lang="en-GB" dirty="0"/>
              <a:t> </a:t>
            </a:r>
            <a:r>
              <a:rPr lang="en-GB" dirty="0" err="1"/>
              <a:t>parte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</a:t>
            </a:r>
            <a:r>
              <a:rPr lang="en-GB" dirty="0" err="1"/>
              <a:t>importante</a:t>
            </a:r>
            <a:r>
              <a:rPr lang="en-GB" dirty="0"/>
              <a:t>:  il </a:t>
            </a:r>
            <a:r>
              <a:rPr lang="en-GB" b="1" dirty="0">
                <a:solidFill>
                  <a:srgbClr val="00B050"/>
                </a:solidFill>
              </a:rPr>
              <a:t>Kernel</a:t>
            </a:r>
            <a:endParaRPr lang="en-IT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768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076095-9814-297D-56F9-B595BB3A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La struttura del PCB non è unica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DB062-264C-08AC-5399-746CB6720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T" dirty="0"/>
              <a:t>… dipende da SO</a:t>
            </a:r>
          </a:p>
          <a:p>
            <a:pPr marL="0" indent="0">
              <a:buNone/>
            </a:pPr>
            <a:endParaRPr lang="en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79C190-D60E-AE49-6AD7-08F5751DD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313" y="1980177"/>
            <a:ext cx="7772400" cy="433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94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Perché il PCB? </a:t>
            </a:r>
            <a:endParaRPr/>
          </a:p>
        </p:txBody>
      </p:sp>
      <p:sp>
        <p:nvSpPr>
          <p:cNvPr id="355" name="Google Shape;355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u="sng" dirty="0"/>
              <a:t>CONTEXT SWITCH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dirty="0"/>
              <a:t>Lo </a:t>
            </a:r>
            <a:r>
              <a:rPr lang="en-GB" b="1" dirty="0">
                <a:solidFill>
                  <a:schemeClr val="accent6"/>
                </a:solidFill>
              </a:rPr>
              <a:t>scheduler</a:t>
            </a:r>
            <a:r>
              <a:rPr lang="en-GB" dirty="0"/>
              <a:t> del SO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occupa</a:t>
            </a:r>
            <a:r>
              <a:rPr lang="en-GB" dirty="0"/>
              <a:t> di </a:t>
            </a:r>
            <a:r>
              <a:rPr lang="en-GB" dirty="0" err="1"/>
              <a:t>assegnare</a:t>
            </a:r>
            <a:r>
              <a:rPr lang="en-GB" dirty="0"/>
              <a:t> la </a:t>
            </a:r>
            <a:r>
              <a:rPr lang="en-GB" b="1" dirty="0">
                <a:solidFill>
                  <a:schemeClr val="accent6"/>
                </a:solidFill>
              </a:rPr>
              <a:t>CPU</a:t>
            </a:r>
            <a:r>
              <a:rPr lang="en-GB" dirty="0"/>
              <a:t> ai </a:t>
            </a:r>
            <a:r>
              <a:rPr lang="en-GB" dirty="0" err="1"/>
              <a:t>processi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sono</a:t>
            </a:r>
            <a:r>
              <a:rPr lang="en-GB" dirty="0"/>
              <a:t> in </a:t>
            </a:r>
            <a:r>
              <a:rPr lang="en-GB" dirty="0" err="1"/>
              <a:t>attesa</a:t>
            </a:r>
            <a:r>
              <a:rPr lang="en-GB" dirty="0"/>
              <a:t> </a:t>
            </a:r>
            <a:r>
              <a:rPr lang="en-GB" dirty="0" err="1"/>
              <a:t>nella</a:t>
            </a:r>
            <a:r>
              <a:rPr lang="en-GB" dirty="0"/>
              <a:t> coda </a:t>
            </a:r>
            <a:r>
              <a:rPr lang="en-GB" b="1" dirty="0">
                <a:solidFill>
                  <a:schemeClr val="accent6"/>
                </a:solidFill>
              </a:rPr>
              <a:t>READY</a:t>
            </a:r>
            <a:r>
              <a:rPr lang="en-GB" dirty="0"/>
              <a:t>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dirty="0" err="1"/>
              <a:t>Vedremo</a:t>
            </a:r>
            <a:r>
              <a:rPr lang="en-GB" dirty="0"/>
              <a:t> </a:t>
            </a:r>
            <a:r>
              <a:rPr lang="en-GB" dirty="0" err="1"/>
              <a:t>diversi</a:t>
            </a:r>
            <a:r>
              <a:rPr lang="en-GB" dirty="0"/>
              <a:t> </a:t>
            </a:r>
            <a:r>
              <a:rPr lang="en-GB" dirty="0" err="1"/>
              <a:t>algoritmi</a:t>
            </a:r>
            <a:r>
              <a:rPr lang="en-GB" dirty="0"/>
              <a:t> di scheduling ma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principi</a:t>
            </a:r>
            <a:r>
              <a:rPr lang="en-GB" dirty="0"/>
              <a:t> base </a:t>
            </a:r>
            <a:r>
              <a:rPr lang="en-GB" dirty="0" err="1"/>
              <a:t>sono</a:t>
            </a:r>
            <a:r>
              <a:rPr lang="en-GB" dirty="0"/>
              <a:t> due: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dirty="0"/>
              <a:t>- </a:t>
            </a:r>
            <a:r>
              <a:rPr lang="en-GB" dirty="0" err="1"/>
              <a:t>voglio</a:t>
            </a:r>
            <a:r>
              <a:rPr lang="en-GB" dirty="0"/>
              <a:t> sempre </a:t>
            </a:r>
            <a:r>
              <a:rPr lang="en-GB" dirty="0" err="1"/>
              <a:t>avere</a:t>
            </a:r>
            <a:r>
              <a:rPr lang="en-GB" dirty="0"/>
              <a:t> la </a:t>
            </a:r>
            <a:r>
              <a:rPr lang="en-GB" b="1" dirty="0">
                <a:solidFill>
                  <a:schemeClr val="accent6"/>
                </a:solidFill>
              </a:rPr>
              <a:t>CPU</a:t>
            </a:r>
            <a:r>
              <a:rPr lang="en-GB" dirty="0"/>
              <a:t> </a:t>
            </a:r>
            <a:r>
              <a:rPr lang="en-GB" dirty="0" err="1"/>
              <a:t>impegnata</a:t>
            </a:r>
            <a:r>
              <a:rPr lang="en-GB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GB" dirty="0" err="1"/>
              <a:t>voglio</a:t>
            </a:r>
            <a:r>
              <a:rPr lang="en-GB" dirty="0"/>
              <a:t> </a:t>
            </a:r>
            <a:r>
              <a:rPr lang="en-GB" dirty="0" err="1"/>
              <a:t>eseguire</a:t>
            </a:r>
            <a:r>
              <a:rPr lang="en-GB" dirty="0"/>
              <a:t> tutti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processi</a:t>
            </a:r>
            <a:r>
              <a:rPr lang="en-GB" dirty="0"/>
              <a:t> un poco per volta per dare </a:t>
            </a:r>
            <a:r>
              <a:rPr lang="en-GB" dirty="0" err="1"/>
              <a:t>l’illusione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tutto</a:t>
            </a:r>
            <a:r>
              <a:rPr lang="en-GB" dirty="0"/>
              <a:t> </a:t>
            </a:r>
            <a:r>
              <a:rPr lang="en-GB" dirty="0" err="1"/>
              <a:t>avvenga</a:t>
            </a:r>
            <a:r>
              <a:rPr lang="en-GB" dirty="0"/>
              <a:t> in un solo </a:t>
            </a:r>
            <a:r>
              <a:rPr lang="en-GB" dirty="0" err="1"/>
              <a:t>momento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dirty="0"/>
              <a:t>Il </a:t>
            </a:r>
            <a:r>
              <a:rPr lang="en-GB" b="1" dirty="0">
                <a:solidFill>
                  <a:schemeClr val="accent6"/>
                </a:solidFill>
              </a:rPr>
              <a:t>Context Switch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l’operazione</a:t>
            </a:r>
            <a:r>
              <a:rPr lang="en-GB" dirty="0"/>
              <a:t> </a:t>
            </a:r>
            <a:r>
              <a:rPr lang="en-GB" dirty="0" err="1"/>
              <a:t>fondamentale</a:t>
            </a:r>
            <a:r>
              <a:rPr lang="en-GB" dirty="0"/>
              <a:t>: devo </a:t>
            </a:r>
            <a:r>
              <a:rPr lang="en-GB" b="1" dirty="0" err="1">
                <a:solidFill>
                  <a:srgbClr val="FF0000"/>
                </a:solidFill>
              </a:rPr>
              <a:t>salvare</a:t>
            </a:r>
            <a:r>
              <a:rPr lang="en-GB" b="1" dirty="0">
                <a:solidFill>
                  <a:schemeClr val="accent6"/>
                </a:solidFill>
              </a:rPr>
              <a:t>/</a:t>
            </a:r>
            <a:r>
              <a:rPr lang="en-GB" b="1" dirty="0" err="1">
                <a:solidFill>
                  <a:schemeClr val="accent1"/>
                </a:solidFill>
              </a:rPr>
              <a:t>caricare</a:t>
            </a:r>
            <a:r>
              <a:rPr lang="en-GB" b="1" dirty="0">
                <a:solidFill>
                  <a:schemeClr val="accent6"/>
                </a:solidFill>
              </a:rPr>
              <a:t> il PCB </a:t>
            </a:r>
            <a:r>
              <a:rPr lang="en-GB" b="1" dirty="0" err="1">
                <a:solidFill>
                  <a:schemeClr val="accent6"/>
                </a:solidFill>
              </a:rPr>
              <a:t>dei</a:t>
            </a:r>
            <a:r>
              <a:rPr lang="en-GB" b="1" dirty="0">
                <a:solidFill>
                  <a:schemeClr val="accent6"/>
                </a:solidFill>
              </a:rPr>
              <a:t> </a:t>
            </a:r>
            <a:r>
              <a:rPr lang="en-GB" b="1" dirty="0" err="1">
                <a:solidFill>
                  <a:schemeClr val="accent6"/>
                </a:solidFill>
              </a:rPr>
              <a:t>processi</a:t>
            </a:r>
            <a:r>
              <a:rPr lang="en-GB" b="1" dirty="0">
                <a:solidFill>
                  <a:schemeClr val="accent6"/>
                </a:solidFill>
              </a:rPr>
              <a:t> per </a:t>
            </a:r>
            <a:r>
              <a:rPr lang="en-GB" b="1" dirty="0" err="1">
                <a:solidFill>
                  <a:schemeClr val="accent6"/>
                </a:solidFill>
              </a:rPr>
              <a:t>poterli</a:t>
            </a:r>
            <a:r>
              <a:rPr lang="en-GB" b="1" dirty="0">
                <a:solidFill>
                  <a:schemeClr val="accent6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spostare</a:t>
            </a:r>
            <a:r>
              <a:rPr lang="en-GB" b="1" dirty="0">
                <a:solidFill>
                  <a:schemeClr val="accent6"/>
                </a:solidFill>
              </a:rPr>
              <a:t>/</a:t>
            </a:r>
            <a:r>
              <a:rPr lang="en-GB" b="1" dirty="0" err="1">
                <a:solidFill>
                  <a:schemeClr val="accent1"/>
                </a:solidFill>
              </a:rPr>
              <a:t>assegnare</a:t>
            </a:r>
            <a:r>
              <a:rPr lang="en-GB" b="1" dirty="0">
                <a:solidFill>
                  <a:schemeClr val="accent6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dalla</a:t>
            </a:r>
            <a:r>
              <a:rPr lang="en-GB" b="1" dirty="0">
                <a:solidFill>
                  <a:schemeClr val="accent6"/>
                </a:solidFill>
              </a:rPr>
              <a:t>/</a:t>
            </a:r>
            <a:r>
              <a:rPr lang="en-GB" b="1" dirty="0" err="1">
                <a:solidFill>
                  <a:schemeClr val="accent1"/>
                </a:solidFill>
              </a:rPr>
              <a:t>alla</a:t>
            </a:r>
            <a:r>
              <a:rPr lang="en-GB" b="1" dirty="0">
                <a:solidFill>
                  <a:schemeClr val="accent6"/>
                </a:solidFill>
              </a:rPr>
              <a:t> CPU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D566-801D-3412-A033-02B99B0E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 cambio di contesto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78543B-D195-45BA-5E22-92BCC60A7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4036" y="2199860"/>
            <a:ext cx="6294349" cy="360604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97E905-A2D3-8534-FCA1-1A2A95F99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3457" y="2199860"/>
            <a:ext cx="4170343" cy="34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5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Context switch</a:t>
            </a:r>
            <a:endParaRPr dirty="0"/>
          </a:p>
        </p:txBody>
      </p:sp>
      <p:sp>
        <p:nvSpPr>
          <p:cNvPr id="361" name="Google Shape;361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 err="1"/>
              <a:t>Quando</a:t>
            </a:r>
            <a:r>
              <a:rPr lang="en-GB" dirty="0"/>
              <a:t> un </a:t>
            </a:r>
            <a:r>
              <a:rPr lang="en-GB" dirty="0" err="1"/>
              <a:t>processo</a:t>
            </a:r>
            <a:r>
              <a:rPr lang="en-GB" dirty="0"/>
              <a:t> </a:t>
            </a:r>
            <a:r>
              <a:rPr lang="en-GB" dirty="0" err="1"/>
              <a:t>viene</a:t>
            </a:r>
            <a:r>
              <a:rPr lang="en-GB" dirty="0"/>
              <a:t> </a:t>
            </a:r>
            <a:r>
              <a:rPr lang="en-GB" dirty="0" err="1"/>
              <a:t>sospeso</a:t>
            </a:r>
            <a:r>
              <a:rPr lang="en-GB" dirty="0"/>
              <a:t> il </a:t>
            </a:r>
            <a:r>
              <a:rPr lang="en-GB" dirty="0" err="1"/>
              <a:t>suo</a:t>
            </a:r>
            <a:r>
              <a:rPr lang="en-GB" dirty="0"/>
              <a:t> </a:t>
            </a:r>
            <a:r>
              <a:rPr lang="en-GB" dirty="0" err="1"/>
              <a:t>stato</a:t>
            </a:r>
            <a:r>
              <a:rPr lang="en-GB" dirty="0"/>
              <a:t> </a:t>
            </a:r>
            <a:r>
              <a:rPr lang="en-GB" dirty="0" err="1"/>
              <a:t>deve</a:t>
            </a:r>
            <a:r>
              <a:rPr lang="en-GB" dirty="0"/>
              <a:t> </a:t>
            </a:r>
            <a:r>
              <a:rPr lang="en-GB" dirty="0" err="1"/>
              <a:t>essere</a:t>
            </a:r>
            <a:r>
              <a:rPr lang="en-GB" dirty="0"/>
              <a:t> </a:t>
            </a:r>
            <a:r>
              <a:rPr lang="en-GB" dirty="0" err="1"/>
              <a:t>salvato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Il SO </a:t>
            </a:r>
            <a:r>
              <a:rPr lang="en-GB" dirty="0" err="1"/>
              <a:t>avrá</a:t>
            </a:r>
            <a:r>
              <a:rPr lang="en-GB" dirty="0"/>
              <a:t> </a:t>
            </a:r>
            <a:r>
              <a:rPr lang="en-GB" dirty="0" err="1"/>
              <a:t>cura</a:t>
            </a:r>
            <a:r>
              <a:rPr lang="en-GB" dirty="0"/>
              <a:t> di non </a:t>
            </a:r>
            <a:r>
              <a:rPr lang="en-GB" dirty="0" err="1"/>
              <a:t>toccare</a:t>
            </a:r>
            <a:r>
              <a:rPr lang="en-GB" dirty="0"/>
              <a:t> la </a:t>
            </a:r>
            <a:r>
              <a:rPr lang="en-GB" dirty="0" err="1"/>
              <a:t>sua</a:t>
            </a:r>
            <a:r>
              <a:rPr lang="en-GB" dirty="0"/>
              <a:t> </a:t>
            </a:r>
            <a:r>
              <a:rPr lang="en-GB" dirty="0" err="1"/>
              <a:t>memoria</a:t>
            </a:r>
            <a:r>
              <a:rPr lang="en-GB" dirty="0"/>
              <a:t> RAM (</a:t>
            </a:r>
            <a:r>
              <a:rPr lang="en-GB" dirty="0" err="1"/>
              <a:t>quindi</a:t>
            </a:r>
            <a:r>
              <a:rPr lang="en-GB" dirty="0"/>
              <a:t> stack e heap </a:t>
            </a:r>
            <a:r>
              <a:rPr lang="en-GB" dirty="0" err="1"/>
              <a:t>rimaranno</a:t>
            </a:r>
            <a:r>
              <a:rPr lang="en-GB" dirty="0"/>
              <a:t> </a:t>
            </a:r>
            <a:r>
              <a:rPr lang="en-GB" dirty="0" err="1"/>
              <a:t>invariati</a:t>
            </a:r>
            <a:r>
              <a:rPr lang="en-GB" dirty="0"/>
              <a:t>) ma I </a:t>
            </a:r>
            <a:r>
              <a:rPr lang="en-GB" dirty="0" err="1"/>
              <a:t>registri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CPU </a:t>
            </a:r>
            <a:r>
              <a:rPr lang="en-GB" dirty="0" err="1"/>
              <a:t>verranno</a:t>
            </a:r>
            <a:r>
              <a:rPr lang="en-GB" dirty="0"/>
              <a:t> </a:t>
            </a:r>
            <a:r>
              <a:rPr lang="en-GB" dirty="0" err="1"/>
              <a:t>modificati</a:t>
            </a:r>
            <a:r>
              <a:rPr lang="en-GB" dirty="0"/>
              <a:t> dal </a:t>
            </a:r>
            <a:r>
              <a:rPr lang="en-GB" dirty="0" err="1"/>
              <a:t>processo</a:t>
            </a:r>
            <a:r>
              <a:rPr lang="en-GB" dirty="0"/>
              <a:t> </a:t>
            </a:r>
            <a:r>
              <a:rPr lang="en-GB" dirty="0" err="1"/>
              <a:t>successivo</a:t>
            </a:r>
            <a:r>
              <a:rPr lang="en-GB" dirty="0"/>
              <a:t> </a:t>
            </a:r>
          </a:p>
          <a:p>
            <a:pPr lvl="1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GB" dirty="0" err="1"/>
              <a:t>L'uso</a:t>
            </a:r>
            <a:r>
              <a:rPr lang="en-GB" dirty="0"/>
              <a:t> di </a:t>
            </a:r>
            <a:r>
              <a:rPr lang="en-GB" dirty="0" err="1"/>
              <a:t>tecniche</a:t>
            </a:r>
            <a:r>
              <a:rPr lang="en-GB" dirty="0"/>
              <a:t> </a:t>
            </a:r>
            <a:r>
              <a:rPr lang="en-GB" dirty="0" err="1"/>
              <a:t>complesse</a:t>
            </a:r>
            <a:r>
              <a:rPr lang="en-GB" dirty="0"/>
              <a:t> di </a:t>
            </a:r>
            <a:r>
              <a:rPr lang="en-GB" dirty="0" err="1"/>
              <a:t>gestione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memoria</a:t>
            </a:r>
            <a:r>
              <a:rPr lang="en-GB" dirty="0"/>
              <a:t> </a:t>
            </a:r>
            <a:r>
              <a:rPr lang="en-GB" dirty="0" err="1"/>
              <a:t>può</a:t>
            </a:r>
            <a:r>
              <a:rPr lang="en-GB" dirty="0"/>
              <a:t> </a:t>
            </a:r>
            <a:r>
              <a:rPr lang="en-GB" dirty="0" err="1"/>
              <a:t>richiedere</a:t>
            </a:r>
            <a:r>
              <a:rPr lang="en-GB" dirty="0"/>
              <a:t> </a:t>
            </a:r>
            <a:r>
              <a:rPr lang="en-GB" dirty="0" err="1"/>
              <a:t>anche</a:t>
            </a:r>
            <a:r>
              <a:rPr lang="en-GB" dirty="0"/>
              <a:t> lo </a:t>
            </a:r>
            <a:r>
              <a:rPr lang="en-GB" dirty="0" err="1"/>
              <a:t>spostamento</a:t>
            </a:r>
            <a:r>
              <a:rPr lang="en-GB" dirty="0"/>
              <a:t> di </a:t>
            </a:r>
            <a:r>
              <a:rPr lang="en-GB" dirty="0" err="1"/>
              <a:t>ulteriori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 a </a:t>
            </a:r>
            <a:r>
              <a:rPr lang="en-GB" dirty="0" err="1"/>
              <a:t>ogni</a:t>
            </a:r>
            <a:r>
              <a:rPr lang="en-GB" dirty="0"/>
              <a:t> </a:t>
            </a:r>
            <a:r>
              <a:rPr lang="en-GB" dirty="0" err="1"/>
              <a:t>cambio</a:t>
            </a:r>
            <a:r>
              <a:rPr lang="en-GB" dirty="0"/>
              <a:t> di </a:t>
            </a:r>
            <a:r>
              <a:rPr lang="en-GB" dirty="0" err="1"/>
              <a:t>contesto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 err="1"/>
              <a:t>Quando</a:t>
            </a:r>
            <a:r>
              <a:rPr lang="en-GB" dirty="0"/>
              <a:t> un </a:t>
            </a:r>
            <a:r>
              <a:rPr lang="en-GB" dirty="0" err="1"/>
              <a:t>processo</a:t>
            </a:r>
            <a:r>
              <a:rPr lang="en-GB" dirty="0"/>
              <a:t> </a:t>
            </a:r>
            <a:r>
              <a:rPr lang="en-GB" dirty="0" err="1"/>
              <a:t>passo</a:t>
            </a:r>
            <a:r>
              <a:rPr lang="en-GB" dirty="0"/>
              <a:t> </a:t>
            </a:r>
            <a:r>
              <a:rPr lang="en-GB" dirty="0" err="1"/>
              <a:t>nello</a:t>
            </a:r>
            <a:r>
              <a:rPr lang="en-GB" dirty="0"/>
              <a:t> </a:t>
            </a:r>
            <a:r>
              <a:rPr lang="en-GB" dirty="0" err="1"/>
              <a:t>stato</a:t>
            </a:r>
            <a:r>
              <a:rPr lang="en-GB" dirty="0"/>
              <a:t> </a:t>
            </a:r>
            <a:r>
              <a:rPr lang="en-GB" b="1" dirty="0">
                <a:solidFill>
                  <a:srgbClr val="00B050"/>
                </a:solidFill>
              </a:rPr>
              <a:t>Running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caricano</a:t>
            </a:r>
            <a:r>
              <a:rPr lang="en-GB" dirty="0"/>
              <a:t> </a:t>
            </a:r>
            <a:r>
              <a:rPr lang="en-GB" dirty="0" err="1"/>
              <a:t>nella</a:t>
            </a:r>
            <a:r>
              <a:rPr lang="en-GB" dirty="0"/>
              <a:t> CPU lo </a:t>
            </a:r>
            <a:r>
              <a:rPr lang="en-GB" dirty="0" err="1"/>
              <a:t>stato</a:t>
            </a:r>
            <a:r>
              <a:rPr lang="en-GB" dirty="0"/>
              <a:t> </a:t>
            </a:r>
            <a:r>
              <a:rPr lang="en-GB" dirty="0" err="1"/>
              <a:t>salvato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PCB del </a:t>
            </a:r>
            <a:r>
              <a:rPr lang="en-GB" dirty="0" err="1"/>
              <a:t>processo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Tempo:  1- 1000 </a:t>
            </a:r>
            <a:r>
              <a:rPr lang="en-GB" dirty="0" err="1"/>
              <a:t>microsecondi</a:t>
            </a:r>
            <a:r>
              <a:rPr lang="en-GB" dirty="0"/>
              <a:t> – </a:t>
            </a:r>
            <a:r>
              <a:rPr lang="en-GB" dirty="0" err="1"/>
              <a:t>questo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overhead puro ma non </a:t>
            </a:r>
            <a:r>
              <a:rPr lang="en-GB" dirty="0" err="1"/>
              <a:t>possiamo</a:t>
            </a:r>
            <a:r>
              <a:rPr lang="en-GB" dirty="0"/>
              <a:t> </a:t>
            </a:r>
            <a:r>
              <a:rPr lang="en-GB" dirty="0" err="1"/>
              <a:t>farne</a:t>
            </a:r>
            <a:r>
              <a:rPr lang="en-GB" dirty="0"/>
              <a:t> a </a:t>
            </a:r>
            <a:r>
              <a:rPr lang="en-GB" dirty="0" err="1"/>
              <a:t>meno</a:t>
            </a:r>
            <a:r>
              <a:rPr lang="en-GB" dirty="0"/>
              <a:t> </a:t>
            </a:r>
          </a:p>
          <a:p>
            <a:pPr lvl="1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dirty="0" err="1"/>
              <a:t>Vedremo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I </a:t>
            </a:r>
            <a:r>
              <a:rPr lang="en-US" dirty="0" err="1"/>
              <a:t>programmatori</a:t>
            </a:r>
            <a:r>
              <a:rPr lang="en-US" dirty="0"/>
              <a:t> </a:t>
            </a:r>
            <a:r>
              <a:rPr lang="en-US" dirty="0" err="1"/>
              <a:t>cercano</a:t>
            </a:r>
            <a:r>
              <a:rPr lang="en-US" dirty="0"/>
              <a:t> di </a:t>
            </a:r>
            <a:r>
              <a:rPr lang="en-US" dirty="0" err="1"/>
              <a:t>evitare</a:t>
            </a:r>
            <a:r>
              <a:rPr lang="en-US" dirty="0"/>
              <a:t> il </a:t>
            </a:r>
            <a:r>
              <a:rPr lang="en-US" dirty="0" err="1"/>
              <a:t>più</a:t>
            </a:r>
            <a:r>
              <a:rPr lang="en-US" dirty="0"/>
              <a:t> possible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cambio</a:t>
            </a:r>
            <a:r>
              <a:rPr lang="en-US" dirty="0"/>
              <a:t> di </a:t>
            </a:r>
            <a:r>
              <a:rPr lang="en-US" dirty="0" err="1"/>
              <a:t>contesto</a:t>
            </a:r>
            <a:r>
              <a:rPr lang="en-US" dirty="0"/>
              <a:t> con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Thread</a:t>
            </a:r>
            <a:endParaRPr b="1" dirty="0">
              <a:solidFill>
                <a:srgbClr val="00B050"/>
              </a:solidFill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Il </a:t>
            </a:r>
            <a:r>
              <a:rPr lang="en-GB" b="1" dirty="0">
                <a:solidFill>
                  <a:srgbClr val="00B050"/>
                </a:solidFill>
              </a:rPr>
              <a:t>dispatcher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la </a:t>
            </a:r>
            <a:r>
              <a:rPr lang="en-GB" dirty="0" err="1"/>
              <a:t>parte</a:t>
            </a:r>
            <a:r>
              <a:rPr lang="en-GB" dirty="0"/>
              <a:t> del Sistema </a:t>
            </a:r>
            <a:r>
              <a:rPr lang="en-GB" dirty="0" err="1"/>
              <a:t>operativo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occupa</a:t>
            </a:r>
            <a:r>
              <a:rPr lang="en-GB" dirty="0"/>
              <a:t> di </a:t>
            </a:r>
            <a:r>
              <a:rPr lang="en-GB" dirty="0" err="1"/>
              <a:t>attuare</a:t>
            </a:r>
            <a:r>
              <a:rPr lang="en-GB" dirty="0"/>
              <a:t> il </a:t>
            </a:r>
            <a:r>
              <a:rPr lang="en-GB" dirty="0" err="1"/>
              <a:t>cambio</a:t>
            </a:r>
            <a:r>
              <a:rPr lang="en-GB" dirty="0"/>
              <a:t> di </a:t>
            </a:r>
            <a:r>
              <a:rPr lang="en-GB" dirty="0" err="1"/>
              <a:t>contesto</a:t>
            </a:r>
            <a:endParaRPr lang="en-GB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GB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7C28-D411-0F43-06C6-7D2FFE9EF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Area memoria di un processo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5FFE3-7CA3-1400-EF01-B29A04D9A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198704" cy="4351338"/>
          </a:xfrm>
        </p:spPr>
        <p:txBody>
          <a:bodyPr>
            <a:normAutofit lnSpcReduction="10000"/>
          </a:bodyPr>
          <a:lstStyle/>
          <a:p>
            <a:r>
              <a:rPr lang="en-GB" sz="1900" b="1" dirty="0">
                <a:solidFill>
                  <a:srgbClr val="000000"/>
                </a:solidFill>
              </a:rPr>
              <a:t>text</a:t>
            </a:r>
            <a:r>
              <a:rPr lang="en-IT" sz="1900" dirty="0">
                <a:solidFill>
                  <a:srgbClr val="000000"/>
                </a:solidFill>
              </a:rPr>
              <a:t>:</a:t>
            </a:r>
            <a:r>
              <a:rPr lang="en-GB" sz="1900" dirty="0">
                <a:solidFill>
                  <a:srgbClr val="000000"/>
                </a:solidFill>
              </a:rPr>
              <a:t>il </a:t>
            </a:r>
            <a:r>
              <a:rPr lang="en-GB" sz="1900" dirty="0" err="1">
                <a:solidFill>
                  <a:srgbClr val="000000"/>
                </a:solidFill>
              </a:rPr>
              <a:t>codice</a:t>
            </a:r>
            <a:r>
              <a:rPr lang="en-GB" sz="1900" dirty="0">
                <a:solidFill>
                  <a:srgbClr val="000000"/>
                </a:solidFill>
              </a:rPr>
              <a:t> del </a:t>
            </a:r>
            <a:r>
              <a:rPr lang="en-GB" sz="1900" dirty="0" err="1">
                <a:solidFill>
                  <a:srgbClr val="000000"/>
                </a:solidFill>
              </a:rPr>
              <a:t>programma</a:t>
            </a:r>
            <a:r>
              <a:rPr lang="en-GB" sz="1900" dirty="0">
                <a:solidFill>
                  <a:srgbClr val="000000"/>
                </a:solidFill>
              </a:rPr>
              <a:t>, le </a:t>
            </a:r>
            <a:r>
              <a:rPr lang="en-GB" sz="1900" dirty="0" err="1">
                <a:solidFill>
                  <a:srgbClr val="000000"/>
                </a:solidFill>
              </a:rPr>
              <a:t>funzioni</a:t>
            </a:r>
            <a:r>
              <a:rPr lang="en-GB" sz="1900" dirty="0">
                <a:solidFill>
                  <a:srgbClr val="000000"/>
                </a:solidFill>
              </a:rPr>
              <a:t> </a:t>
            </a:r>
            <a:r>
              <a:rPr lang="en-GB" sz="1900" dirty="0" err="1">
                <a:solidFill>
                  <a:srgbClr val="000000"/>
                </a:solidFill>
              </a:rPr>
              <a:t>delle</a:t>
            </a:r>
            <a:r>
              <a:rPr lang="en-GB" sz="1900" dirty="0">
                <a:solidFill>
                  <a:srgbClr val="000000"/>
                </a:solidFill>
              </a:rPr>
              <a:t> </a:t>
            </a:r>
            <a:r>
              <a:rPr lang="en-GB" sz="1900" dirty="0" err="1">
                <a:solidFill>
                  <a:srgbClr val="000000"/>
                </a:solidFill>
              </a:rPr>
              <a:t>librerie</a:t>
            </a:r>
            <a:r>
              <a:rPr lang="en-GB" sz="1900" dirty="0">
                <a:solidFill>
                  <a:srgbClr val="000000"/>
                </a:solidFill>
              </a:rPr>
              <a:t> e le </a:t>
            </a:r>
            <a:r>
              <a:rPr lang="en-GB" sz="1900" dirty="0" err="1">
                <a:solidFill>
                  <a:srgbClr val="000000"/>
                </a:solidFill>
              </a:rPr>
              <a:t>costanti</a:t>
            </a:r>
            <a:endParaRPr lang="en-GB" sz="1900" dirty="0">
              <a:solidFill>
                <a:srgbClr val="000000"/>
              </a:solidFill>
            </a:endParaRPr>
          </a:p>
          <a:p>
            <a:r>
              <a:rPr lang="en-GB" sz="1900" b="1" dirty="0">
                <a:solidFill>
                  <a:srgbClr val="000000"/>
                </a:solidFill>
              </a:rPr>
              <a:t>data segment </a:t>
            </a:r>
            <a:r>
              <a:rPr lang="en-GB" sz="1900" dirty="0" err="1">
                <a:solidFill>
                  <a:srgbClr val="000000"/>
                </a:solidFill>
              </a:rPr>
              <a:t>contiene</a:t>
            </a:r>
            <a:r>
              <a:rPr lang="en-GB" sz="1900" dirty="0">
                <a:solidFill>
                  <a:srgbClr val="000000"/>
                </a:solidFill>
              </a:rPr>
              <a:t> le </a:t>
            </a:r>
            <a:r>
              <a:rPr lang="en-GB" sz="1900" dirty="0" err="1">
                <a:solidFill>
                  <a:srgbClr val="000000"/>
                </a:solidFill>
              </a:rPr>
              <a:t>variabili</a:t>
            </a:r>
            <a:r>
              <a:rPr lang="en-GB" sz="1900" dirty="0">
                <a:solidFill>
                  <a:srgbClr val="000000"/>
                </a:solidFill>
              </a:rPr>
              <a:t> </a:t>
            </a:r>
            <a:r>
              <a:rPr lang="en-GB" sz="1900" dirty="0" err="1">
                <a:solidFill>
                  <a:srgbClr val="000000"/>
                </a:solidFill>
              </a:rPr>
              <a:t>globali</a:t>
            </a:r>
            <a:r>
              <a:rPr lang="en-GB" sz="1900" dirty="0">
                <a:solidFill>
                  <a:srgbClr val="000000"/>
                </a:solidFill>
              </a:rPr>
              <a:t> (</a:t>
            </a:r>
            <a:r>
              <a:rPr lang="en-GB" sz="1900" dirty="0" err="1">
                <a:solidFill>
                  <a:srgbClr val="000000"/>
                </a:solidFill>
              </a:rPr>
              <a:t>variabili</a:t>
            </a:r>
            <a:r>
              <a:rPr lang="en-GB" sz="1900" dirty="0">
                <a:solidFill>
                  <a:srgbClr val="000000"/>
                </a:solidFill>
              </a:rPr>
              <a:t> definite al di </a:t>
            </a:r>
            <a:r>
              <a:rPr lang="en-GB" sz="1900" dirty="0" err="1">
                <a:solidFill>
                  <a:srgbClr val="000000"/>
                </a:solidFill>
              </a:rPr>
              <a:t>fuori</a:t>
            </a:r>
            <a:r>
              <a:rPr lang="en-GB" sz="1900" dirty="0">
                <a:solidFill>
                  <a:srgbClr val="000000"/>
                </a:solidFill>
              </a:rPr>
              <a:t> di </a:t>
            </a:r>
            <a:r>
              <a:rPr lang="en-GB" sz="1900" dirty="0" err="1">
                <a:solidFill>
                  <a:srgbClr val="000000"/>
                </a:solidFill>
              </a:rPr>
              <a:t>tutte</a:t>
            </a:r>
            <a:r>
              <a:rPr lang="en-GB" sz="1900" dirty="0">
                <a:solidFill>
                  <a:srgbClr val="000000"/>
                </a:solidFill>
              </a:rPr>
              <a:t> le </a:t>
            </a:r>
            <a:r>
              <a:rPr lang="en-GB" sz="1900" dirty="0" err="1">
                <a:solidFill>
                  <a:srgbClr val="000000"/>
                </a:solidFill>
              </a:rPr>
              <a:t>funzioni</a:t>
            </a:r>
            <a:r>
              <a:rPr lang="en-GB" sz="1900" dirty="0">
                <a:solidFill>
                  <a:srgbClr val="000000"/>
                </a:solidFill>
              </a:rPr>
              <a:t>) e le </a:t>
            </a:r>
            <a:r>
              <a:rPr lang="en-GB" sz="1900" dirty="0" err="1">
                <a:solidFill>
                  <a:srgbClr val="000000"/>
                </a:solidFill>
              </a:rPr>
              <a:t>variabili</a:t>
            </a:r>
            <a:r>
              <a:rPr lang="en-GB" sz="1900" dirty="0">
                <a:solidFill>
                  <a:srgbClr val="000000"/>
                </a:solidFill>
              </a:rPr>
              <a:t> </a:t>
            </a:r>
            <a:r>
              <a:rPr lang="en-GB" sz="1900" dirty="0" err="1">
                <a:solidFill>
                  <a:srgbClr val="000000"/>
                </a:solidFill>
              </a:rPr>
              <a:t>statiche</a:t>
            </a:r>
            <a:r>
              <a:rPr lang="en-GB" sz="1900" dirty="0">
                <a:solidFill>
                  <a:srgbClr val="000000"/>
                </a:solidFill>
              </a:rPr>
              <a:t> (</a:t>
            </a:r>
            <a:r>
              <a:rPr lang="en-GB" sz="1900" dirty="0" err="1">
                <a:solidFill>
                  <a:srgbClr val="000000"/>
                </a:solidFill>
              </a:rPr>
              <a:t>attributo</a:t>
            </a:r>
            <a:r>
              <a:rPr lang="en-GB" sz="1900" dirty="0">
                <a:solidFill>
                  <a:srgbClr val="000000"/>
                </a:solidFill>
              </a:rPr>
              <a:t> static) (</a:t>
            </a:r>
            <a:r>
              <a:rPr lang="en-GB" sz="1900" b="1" dirty="0" err="1">
                <a:solidFill>
                  <a:srgbClr val="FF0000"/>
                </a:solidFill>
              </a:rPr>
              <a:t>allocazione</a:t>
            </a:r>
            <a:r>
              <a:rPr lang="en-GB" sz="1900" b="1" dirty="0">
                <a:solidFill>
                  <a:srgbClr val="FF0000"/>
                </a:solidFill>
              </a:rPr>
              <a:t> </a:t>
            </a:r>
            <a:r>
              <a:rPr lang="en-GB" sz="1900" b="1" dirty="0" err="1">
                <a:solidFill>
                  <a:srgbClr val="FF0000"/>
                </a:solidFill>
              </a:rPr>
              <a:t>statica</a:t>
            </a:r>
            <a:r>
              <a:rPr lang="en-GB" sz="1900" dirty="0">
                <a:solidFill>
                  <a:srgbClr val="000000"/>
                </a:solidFill>
              </a:rPr>
              <a:t>)</a:t>
            </a:r>
          </a:p>
          <a:p>
            <a:pPr lvl="1" indent="0" fontAlgn="base">
              <a:spcBef>
                <a:spcPts val="0"/>
              </a:spcBef>
              <a:buNone/>
            </a:pPr>
            <a:r>
              <a:rPr lang="en-GB" sz="1500" dirty="0">
                <a:solidFill>
                  <a:srgbClr val="000000"/>
                </a:solidFill>
              </a:rPr>
              <a:t>a) </a:t>
            </a:r>
            <a:r>
              <a:rPr lang="en-GB" sz="1500" dirty="0" err="1">
                <a:solidFill>
                  <a:srgbClr val="000000"/>
                </a:solidFill>
              </a:rPr>
              <a:t>variabili</a:t>
            </a:r>
            <a:r>
              <a:rPr lang="en-GB" sz="1500" dirty="0">
                <a:solidFill>
                  <a:srgbClr val="000000"/>
                </a:solidFill>
              </a:rPr>
              <a:t> </a:t>
            </a:r>
            <a:r>
              <a:rPr lang="en-GB" sz="1500" dirty="0" err="1">
                <a:solidFill>
                  <a:srgbClr val="000000"/>
                </a:solidFill>
              </a:rPr>
              <a:t>inizializzate</a:t>
            </a:r>
            <a:r>
              <a:rPr lang="en-GB" sz="1500" dirty="0">
                <a:solidFill>
                  <a:srgbClr val="000000"/>
                </a:solidFill>
              </a:rPr>
              <a:t> come double pi = 3.14</a:t>
            </a:r>
          </a:p>
          <a:p>
            <a:pPr lvl="1" indent="0" fontAlgn="base">
              <a:spcBef>
                <a:spcPts val="0"/>
              </a:spcBef>
              <a:buNone/>
            </a:pPr>
            <a:r>
              <a:rPr lang="en-GB" sz="1500" dirty="0">
                <a:solidFill>
                  <a:srgbClr val="000000"/>
                </a:solidFill>
              </a:rPr>
              <a:t>b) </a:t>
            </a:r>
            <a:r>
              <a:rPr lang="en-GB" sz="1500" dirty="0" err="1">
                <a:solidFill>
                  <a:srgbClr val="000000"/>
                </a:solidFill>
              </a:rPr>
              <a:t>variabili</a:t>
            </a:r>
            <a:r>
              <a:rPr lang="en-GB" sz="1500" dirty="0">
                <a:solidFill>
                  <a:srgbClr val="000000"/>
                </a:solidFill>
              </a:rPr>
              <a:t> non </a:t>
            </a:r>
            <a:r>
              <a:rPr lang="en-GB" sz="1500" dirty="0" err="1">
                <a:solidFill>
                  <a:srgbClr val="000000"/>
                </a:solidFill>
              </a:rPr>
              <a:t>inizializzate</a:t>
            </a:r>
            <a:r>
              <a:rPr lang="en-GB" sz="1500" dirty="0">
                <a:solidFill>
                  <a:srgbClr val="000000"/>
                </a:solidFill>
              </a:rPr>
              <a:t> come  int </a:t>
            </a:r>
            <a:r>
              <a:rPr lang="en-GB" sz="1500" dirty="0" err="1">
                <a:solidFill>
                  <a:srgbClr val="000000"/>
                </a:solidFill>
              </a:rPr>
              <a:t>vect</a:t>
            </a:r>
            <a:r>
              <a:rPr lang="en-GB" sz="1500" dirty="0">
                <a:solidFill>
                  <a:srgbClr val="000000"/>
                </a:solidFill>
              </a:rPr>
              <a:t>[100];</a:t>
            </a:r>
          </a:p>
          <a:p>
            <a:r>
              <a:rPr lang="en-GB" sz="1900" b="1" dirty="0">
                <a:solidFill>
                  <a:srgbClr val="000000"/>
                </a:solidFill>
              </a:rPr>
              <a:t>stack</a:t>
            </a:r>
            <a:r>
              <a:rPr lang="en-GB" sz="1900" dirty="0">
                <a:solidFill>
                  <a:srgbClr val="000000"/>
                </a:solidFill>
              </a:rPr>
              <a:t> del </a:t>
            </a:r>
            <a:r>
              <a:rPr lang="en-GB" sz="1900" dirty="0" err="1">
                <a:solidFill>
                  <a:srgbClr val="000000"/>
                </a:solidFill>
              </a:rPr>
              <a:t>programma</a:t>
            </a:r>
            <a:r>
              <a:rPr lang="en-GB" sz="1900" dirty="0">
                <a:solidFill>
                  <a:srgbClr val="000000"/>
                </a:solidFill>
              </a:rPr>
              <a:t> per </a:t>
            </a:r>
            <a:r>
              <a:rPr lang="en-GB" sz="1900" dirty="0" err="1">
                <a:solidFill>
                  <a:srgbClr val="000000"/>
                </a:solidFill>
              </a:rPr>
              <a:t>tenere</a:t>
            </a:r>
            <a:r>
              <a:rPr lang="en-GB" sz="1900" dirty="0">
                <a:solidFill>
                  <a:srgbClr val="000000"/>
                </a:solidFill>
              </a:rPr>
              <a:t> </a:t>
            </a:r>
            <a:r>
              <a:rPr lang="en-GB" sz="1900" dirty="0" err="1">
                <a:solidFill>
                  <a:srgbClr val="000000"/>
                </a:solidFill>
              </a:rPr>
              <a:t>traccia</a:t>
            </a:r>
            <a:r>
              <a:rPr lang="en-GB" sz="1900" dirty="0">
                <a:solidFill>
                  <a:srgbClr val="000000"/>
                </a:solidFill>
              </a:rPr>
              <a:t> </a:t>
            </a:r>
            <a:r>
              <a:rPr lang="en-GB" sz="1900" dirty="0" err="1">
                <a:solidFill>
                  <a:srgbClr val="000000"/>
                </a:solidFill>
              </a:rPr>
              <a:t>della</a:t>
            </a:r>
            <a:r>
              <a:rPr lang="en-GB" sz="1900" dirty="0">
                <a:solidFill>
                  <a:srgbClr val="000000"/>
                </a:solidFill>
              </a:rPr>
              <a:t> </a:t>
            </a:r>
            <a:r>
              <a:rPr lang="en-GB" sz="1900" dirty="0" err="1">
                <a:solidFill>
                  <a:srgbClr val="000000"/>
                </a:solidFill>
              </a:rPr>
              <a:t>chiamata</a:t>
            </a:r>
            <a:r>
              <a:rPr lang="en-GB" sz="1900" dirty="0">
                <a:solidFill>
                  <a:srgbClr val="000000"/>
                </a:solidFill>
              </a:rPr>
              <a:t> a </a:t>
            </a:r>
            <a:r>
              <a:rPr lang="en-GB" sz="1900" dirty="0" err="1">
                <a:solidFill>
                  <a:srgbClr val="000000"/>
                </a:solidFill>
              </a:rPr>
              <a:t>funzioni</a:t>
            </a:r>
            <a:r>
              <a:rPr lang="en-GB" sz="1900" dirty="0">
                <a:solidFill>
                  <a:srgbClr val="000000"/>
                </a:solidFill>
              </a:rPr>
              <a:t>. Tutte le volte </a:t>
            </a:r>
            <a:r>
              <a:rPr lang="en-GB" sz="1900" dirty="0" err="1">
                <a:solidFill>
                  <a:srgbClr val="000000"/>
                </a:solidFill>
              </a:rPr>
              <a:t>che</a:t>
            </a:r>
            <a:r>
              <a:rPr lang="en-GB" sz="1900" dirty="0">
                <a:solidFill>
                  <a:srgbClr val="000000"/>
                </a:solidFill>
              </a:rPr>
              <a:t> </a:t>
            </a:r>
            <a:r>
              <a:rPr lang="en-GB" sz="1900" dirty="0" err="1">
                <a:solidFill>
                  <a:srgbClr val="000000"/>
                </a:solidFill>
              </a:rPr>
              <a:t>si</a:t>
            </a:r>
            <a:r>
              <a:rPr lang="en-GB" sz="1900" dirty="0">
                <a:solidFill>
                  <a:srgbClr val="000000"/>
                </a:solidFill>
              </a:rPr>
              <a:t> </a:t>
            </a:r>
            <a:r>
              <a:rPr lang="en-GB" sz="1900" dirty="0" err="1">
                <a:solidFill>
                  <a:srgbClr val="000000"/>
                </a:solidFill>
              </a:rPr>
              <a:t>effettua</a:t>
            </a:r>
            <a:r>
              <a:rPr lang="en-GB" sz="1900" dirty="0">
                <a:solidFill>
                  <a:srgbClr val="000000"/>
                </a:solidFill>
              </a:rPr>
              <a:t> </a:t>
            </a:r>
            <a:r>
              <a:rPr lang="en-GB" sz="1900" dirty="0" err="1">
                <a:solidFill>
                  <a:srgbClr val="000000"/>
                </a:solidFill>
              </a:rPr>
              <a:t>una</a:t>
            </a:r>
            <a:r>
              <a:rPr lang="en-GB" sz="1900" dirty="0">
                <a:solidFill>
                  <a:srgbClr val="000000"/>
                </a:solidFill>
              </a:rPr>
              <a:t> </a:t>
            </a:r>
            <a:r>
              <a:rPr lang="en-GB" sz="1900" dirty="0" err="1">
                <a:solidFill>
                  <a:srgbClr val="000000"/>
                </a:solidFill>
              </a:rPr>
              <a:t>chiamata</a:t>
            </a:r>
            <a:r>
              <a:rPr lang="en-GB" sz="1900" dirty="0">
                <a:solidFill>
                  <a:srgbClr val="000000"/>
                </a:solidFill>
              </a:rPr>
              <a:t> ad </a:t>
            </a:r>
            <a:r>
              <a:rPr lang="en-GB" sz="1900" dirty="0" err="1">
                <a:solidFill>
                  <a:srgbClr val="000000"/>
                </a:solidFill>
              </a:rPr>
              <a:t>una</a:t>
            </a:r>
            <a:r>
              <a:rPr lang="en-GB" sz="1900" dirty="0">
                <a:solidFill>
                  <a:srgbClr val="000000"/>
                </a:solidFill>
              </a:rPr>
              <a:t> </a:t>
            </a:r>
            <a:r>
              <a:rPr lang="en-GB" sz="1900" dirty="0" err="1">
                <a:solidFill>
                  <a:srgbClr val="000000"/>
                </a:solidFill>
              </a:rPr>
              <a:t>funzione</a:t>
            </a:r>
            <a:r>
              <a:rPr lang="en-GB" sz="1900" dirty="0">
                <a:solidFill>
                  <a:srgbClr val="000000"/>
                </a:solidFill>
              </a:rPr>
              <a:t> </a:t>
            </a:r>
            <a:r>
              <a:rPr lang="en-GB" sz="1900" dirty="0" err="1">
                <a:solidFill>
                  <a:srgbClr val="000000"/>
                </a:solidFill>
              </a:rPr>
              <a:t>è</a:t>
            </a:r>
            <a:r>
              <a:rPr lang="en-GB" sz="1900" dirty="0">
                <a:solidFill>
                  <a:srgbClr val="000000"/>
                </a:solidFill>
              </a:rPr>
              <a:t> qui </a:t>
            </a:r>
            <a:r>
              <a:rPr lang="en-GB" sz="1900" dirty="0" err="1">
                <a:solidFill>
                  <a:srgbClr val="000000"/>
                </a:solidFill>
              </a:rPr>
              <a:t>che</a:t>
            </a:r>
            <a:r>
              <a:rPr lang="en-GB" sz="1900" dirty="0">
                <a:solidFill>
                  <a:srgbClr val="000000"/>
                </a:solidFill>
              </a:rPr>
              <a:t> </a:t>
            </a:r>
            <a:r>
              <a:rPr lang="en-GB" sz="1900" dirty="0" err="1">
                <a:solidFill>
                  <a:srgbClr val="000000"/>
                </a:solidFill>
              </a:rPr>
              <a:t>viene</a:t>
            </a:r>
            <a:r>
              <a:rPr lang="en-GB" sz="1900" dirty="0">
                <a:solidFill>
                  <a:srgbClr val="000000"/>
                </a:solidFill>
              </a:rPr>
              <a:t> </a:t>
            </a:r>
            <a:r>
              <a:rPr lang="en-GB" sz="1900" dirty="0" err="1">
                <a:solidFill>
                  <a:srgbClr val="000000"/>
                </a:solidFill>
              </a:rPr>
              <a:t>salvato</a:t>
            </a:r>
            <a:r>
              <a:rPr lang="en-GB" sz="1900" dirty="0">
                <a:solidFill>
                  <a:srgbClr val="000000"/>
                </a:solidFill>
              </a:rPr>
              <a:t> </a:t>
            </a:r>
            <a:r>
              <a:rPr lang="en-GB" sz="1900" dirty="0" err="1">
                <a:solidFill>
                  <a:srgbClr val="000000"/>
                </a:solidFill>
              </a:rPr>
              <a:t>l'indirizzo</a:t>
            </a:r>
            <a:r>
              <a:rPr lang="en-GB" sz="1900" dirty="0">
                <a:solidFill>
                  <a:srgbClr val="000000"/>
                </a:solidFill>
              </a:rPr>
              <a:t> di </a:t>
            </a:r>
            <a:r>
              <a:rPr lang="en-GB" sz="1900" dirty="0" err="1">
                <a:solidFill>
                  <a:srgbClr val="000000"/>
                </a:solidFill>
              </a:rPr>
              <a:t>ritorno</a:t>
            </a:r>
            <a:r>
              <a:rPr lang="en-GB" sz="1900" dirty="0">
                <a:solidFill>
                  <a:srgbClr val="000000"/>
                </a:solidFill>
              </a:rPr>
              <a:t> e le </a:t>
            </a:r>
            <a:r>
              <a:rPr lang="en-GB" sz="1900" dirty="0" err="1">
                <a:solidFill>
                  <a:srgbClr val="000000"/>
                </a:solidFill>
              </a:rPr>
              <a:t>informazioni</a:t>
            </a:r>
            <a:r>
              <a:rPr lang="en-GB" sz="1900" dirty="0">
                <a:solidFill>
                  <a:srgbClr val="000000"/>
                </a:solidFill>
              </a:rPr>
              <a:t> </a:t>
            </a:r>
            <a:r>
              <a:rPr lang="en-GB" sz="1900" dirty="0" err="1">
                <a:solidFill>
                  <a:srgbClr val="000000"/>
                </a:solidFill>
              </a:rPr>
              <a:t>dello</a:t>
            </a:r>
            <a:r>
              <a:rPr lang="en-GB" sz="1900" dirty="0">
                <a:solidFill>
                  <a:srgbClr val="000000"/>
                </a:solidFill>
              </a:rPr>
              <a:t> </a:t>
            </a:r>
            <a:r>
              <a:rPr lang="en-GB" sz="1900" dirty="0" err="1">
                <a:solidFill>
                  <a:srgbClr val="000000"/>
                </a:solidFill>
              </a:rPr>
              <a:t>stato</a:t>
            </a:r>
            <a:r>
              <a:rPr lang="en-GB" sz="1900" dirty="0">
                <a:solidFill>
                  <a:srgbClr val="000000"/>
                </a:solidFill>
              </a:rPr>
              <a:t> del </a:t>
            </a:r>
            <a:r>
              <a:rPr lang="en-GB" sz="1900" dirty="0" err="1">
                <a:solidFill>
                  <a:srgbClr val="000000"/>
                </a:solidFill>
              </a:rPr>
              <a:t>chiamante</a:t>
            </a:r>
            <a:r>
              <a:rPr lang="en-GB" sz="1900" dirty="0">
                <a:solidFill>
                  <a:srgbClr val="000000"/>
                </a:solidFill>
              </a:rPr>
              <a:t> con </a:t>
            </a:r>
            <a:r>
              <a:rPr lang="en-GB" sz="1900" dirty="0" err="1">
                <a:solidFill>
                  <a:srgbClr val="000000"/>
                </a:solidFill>
              </a:rPr>
              <a:t>i</a:t>
            </a:r>
            <a:r>
              <a:rPr lang="en-GB" sz="1900" dirty="0">
                <a:solidFill>
                  <a:srgbClr val="000000"/>
                </a:solidFill>
              </a:rPr>
              <a:t> </a:t>
            </a:r>
            <a:r>
              <a:rPr lang="en-GB" sz="1900" dirty="0" err="1">
                <a:solidFill>
                  <a:srgbClr val="000000"/>
                </a:solidFill>
              </a:rPr>
              <a:t>parametri</a:t>
            </a:r>
            <a:r>
              <a:rPr lang="en-GB" sz="1900" dirty="0">
                <a:solidFill>
                  <a:srgbClr val="000000"/>
                </a:solidFill>
              </a:rPr>
              <a:t> e le </a:t>
            </a:r>
            <a:r>
              <a:rPr lang="en-GB" sz="1900" dirty="0" err="1">
                <a:solidFill>
                  <a:srgbClr val="000000"/>
                </a:solidFill>
              </a:rPr>
              <a:t>variabili</a:t>
            </a:r>
            <a:r>
              <a:rPr lang="en-GB" sz="1900" dirty="0">
                <a:solidFill>
                  <a:srgbClr val="000000"/>
                </a:solidFill>
              </a:rPr>
              <a:t> </a:t>
            </a:r>
            <a:r>
              <a:rPr lang="en-GB" sz="1900" dirty="0" err="1">
                <a:solidFill>
                  <a:srgbClr val="000000"/>
                </a:solidFill>
              </a:rPr>
              <a:t>locali</a:t>
            </a:r>
            <a:r>
              <a:rPr lang="en-GB" sz="1900" dirty="0">
                <a:solidFill>
                  <a:srgbClr val="000000"/>
                </a:solidFill>
              </a:rPr>
              <a:t> (</a:t>
            </a:r>
            <a:r>
              <a:rPr lang="en-GB" sz="1900" b="1" dirty="0" err="1">
                <a:solidFill>
                  <a:srgbClr val="FF0000"/>
                </a:solidFill>
              </a:rPr>
              <a:t>allocazione</a:t>
            </a:r>
            <a:r>
              <a:rPr lang="en-GB" sz="1900" b="1" dirty="0">
                <a:solidFill>
                  <a:srgbClr val="FF0000"/>
                </a:solidFill>
              </a:rPr>
              <a:t> </a:t>
            </a:r>
            <a:r>
              <a:rPr lang="en-GB" sz="1900" b="1" dirty="0" err="1">
                <a:solidFill>
                  <a:srgbClr val="FF0000"/>
                </a:solidFill>
              </a:rPr>
              <a:t>automatica</a:t>
            </a:r>
            <a:r>
              <a:rPr lang="en-GB" sz="1900" dirty="0">
                <a:solidFill>
                  <a:srgbClr val="000000"/>
                </a:solidFill>
              </a:rPr>
              <a:t>)</a:t>
            </a:r>
          </a:p>
          <a:p>
            <a:r>
              <a:rPr lang="en-GB" sz="1900" dirty="0">
                <a:solidFill>
                  <a:srgbClr val="000000"/>
                </a:solidFill>
              </a:rPr>
              <a:t>lo </a:t>
            </a:r>
            <a:r>
              <a:rPr lang="en-GB" sz="1900" b="1" dirty="0">
                <a:solidFill>
                  <a:srgbClr val="000000"/>
                </a:solidFill>
              </a:rPr>
              <a:t>heap</a:t>
            </a:r>
            <a:r>
              <a:rPr lang="en-GB" sz="1900" dirty="0">
                <a:solidFill>
                  <a:srgbClr val="000000"/>
                </a:solidFill>
              </a:rPr>
              <a:t> </a:t>
            </a:r>
            <a:r>
              <a:rPr lang="en-GB" sz="1900" dirty="0" err="1">
                <a:solidFill>
                  <a:srgbClr val="000000"/>
                </a:solidFill>
              </a:rPr>
              <a:t>estensione</a:t>
            </a:r>
            <a:r>
              <a:rPr lang="en-GB" sz="1900" dirty="0">
                <a:solidFill>
                  <a:srgbClr val="000000"/>
                </a:solidFill>
              </a:rPr>
              <a:t> </a:t>
            </a:r>
            <a:r>
              <a:rPr lang="en-GB" sz="1900" dirty="0" err="1">
                <a:solidFill>
                  <a:srgbClr val="000000"/>
                </a:solidFill>
              </a:rPr>
              <a:t>dei</a:t>
            </a:r>
            <a:r>
              <a:rPr lang="en-GB" sz="1900" dirty="0">
                <a:solidFill>
                  <a:srgbClr val="000000"/>
                </a:solidFill>
              </a:rPr>
              <a:t> </a:t>
            </a:r>
            <a:r>
              <a:rPr lang="en-GB" sz="1900" dirty="0" err="1">
                <a:solidFill>
                  <a:srgbClr val="000000"/>
                </a:solidFill>
              </a:rPr>
              <a:t>dati</a:t>
            </a:r>
            <a:r>
              <a:rPr lang="en-GB" sz="1900" dirty="0">
                <a:solidFill>
                  <a:srgbClr val="000000"/>
                </a:solidFill>
              </a:rPr>
              <a:t> per </a:t>
            </a:r>
            <a:r>
              <a:rPr lang="en-GB" sz="1900" dirty="0" err="1">
                <a:solidFill>
                  <a:srgbClr val="000000"/>
                </a:solidFill>
              </a:rPr>
              <a:t>allocazione</a:t>
            </a:r>
            <a:r>
              <a:rPr lang="en-GB" sz="1900" dirty="0">
                <a:solidFill>
                  <a:srgbClr val="000000"/>
                </a:solidFill>
              </a:rPr>
              <a:t> </a:t>
            </a:r>
            <a:r>
              <a:rPr lang="en-GB" sz="1900" dirty="0" err="1">
                <a:solidFill>
                  <a:srgbClr val="000000"/>
                </a:solidFill>
              </a:rPr>
              <a:t>dinamica</a:t>
            </a:r>
            <a:r>
              <a:rPr lang="en-GB" sz="1900" dirty="0">
                <a:solidFill>
                  <a:srgbClr val="000000"/>
                </a:solidFill>
              </a:rPr>
              <a:t> </a:t>
            </a:r>
            <a:r>
              <a:rPr lang="en-GB" sz="1900" dirty="0" err="1">
                <a:solidFill>
                  <a:srgbClr val="000000"/>
                </a:solidFill>
              </a:rPr>
              <a:t>della</a:t>
            </a:r>
            <a:r>
              <a:rPr lang="en-GB" sz="1900" dirty="0">
                <a:solidFill>
                  <a:srgbClr val="000000"/>
                </a:solidFill>
              </a:rPr>
              <a:t> </a:t>
            </a:r>
            <a:r>
              <a:rPr lang="en-GB" sz="1900" dirty="0" err="1">
                <a:solidFill>
                  <a:srgbClr val="000000"/>
                </a:solidFill>
              </a:rPr>
              <a:t>memoria</a:t>
            </a:r>
            <a:r>
              <a:rPr lang="en-GB" sz="1900" dirty="0">
                <a:solidFill>
                  <a:srgbClr val="000000"/>
                </a:solidFill>
              </a:rPr>
              <a:t>, il </a:t>
            </a:r>
            <a:r>
              <a:rPr lang="en-GB" sz="1900" dirty="0" err="1">
                <a:solidFill>
                  <a:srgbClr val="000000"/>
                </a:solidFill>
              </a:rPr>
              <a:t>suo</a:t>
            </a:r>
            <a:r>
              <a:rPr lang="en-GB" sz="1900" dirty="0">
                <a:solidFill>
                  <a:srgbClr val="000000"/>
                </a:solidFill>
              </a:rPr>
              <a:t> </a:t>
            </a:r>
            <a:r>
              <a:rPr lang="en-GB" sz="1900" dirty="0" err="1">
                <a:solidFill>
                  <a:srgbClr val="000000"/>
                </a:solidFill>
              </a:rPr>
              <a:t>limite</a:t>
            </a:r>
            <a:r>
              <a:rPr lang="en-GB" sz="1900" dirty="0">
                <a:solidFill>
                  <a:srgbClr val="000000"/>
                </a:solidFill>
              </a:rPr>
              <a:t> </a:t>
            </a:r>
            <a:r>
              <a:rPr lang="en-GB" sz="1900" dirty="0" err="1">
                <a:solidFill>
                  <a:srgbClr val="000000"/>
                </a:solidFill>
              </a:rPr>
              <a:t>inferiore</a:t>
            </a:r>
            <a:r>
              <a:rPr lang="en-GB" sz="1900" dirty="0">
                <a:solidFill>
                  <a:srgbClr val="000000"/>
                </a:solidFill>
              </a:rPr>
              <a:t> ha </a:t>
            </a:r>
            <a:r>
              <a:rPr lang="en-GB" sz="1900" dirty="0" err="1">
                <a:solidFill>
                  <a:srgbClr val="000000"/>
                </a:solidFill>
              </a:rPr>
              <a:t>una</a:t>
            </a:r>
            <a:r>
              <a:rPr lang="en-GB" sz="1900" dirty="0">
                <a:solidFill>
                  <a:srgbClr val="000000"/>
                </a:solidFill>
              </a:rPr>
              <a:t> </a:t>
            </a:r>
            <a:r>
              <a:rPr lang="en-GB" sz="1900" dirty="0" err="1">
                <a:solidFill>
                  <a:srgbClr val="000000"/>
                </a:solidFill>
              </a:rPr>
              <a:t>posizione</a:t>
            </a:r>
            <a:r>
              <a:rPr lang="en-GB" sz="1900" dirty="0">
                <a:solidFill>
                  <a:srgbClr val="000000"/>
                </a:solidFill>
              </a:rPr>
              <a:t> </a:t>
            </a:r>
            <a:r>
              <a:rPr lang="en-GB" sz="1900" dirty="0" err="1">
                <a:solidFill>
                  <a:srgbClr val="000000"/>
                </a:solidFill>
              </a:rPr>
              <a:t>fissa</a:t>
            </a:r>
            <a:r>
              <a:rPr lang="en-GB" sz="1900" dirty="0">
                <a:solidFill>
                  <a:srgbClr val="000000"/>
                </a:solidFill>
              </a:rPr>
              <a:t> ma il resto </a:t>
            </a:r>
            <a:r>
              <a:rPr lang="en-GB" sz="1900" dirty="0" err="1">
                <a:solidFill>
                  <a:srgbClr val="000000"/>
                </a:solidFill>
              </a:rPr>
              <a:t>viene</a:t>
            </a:r>
            <a:r>
              <a:rPr lang="en-GB" sz="1900" dirty="0">
                <a:solidFill>
                  <a:srgbClr val="000000"/>
                </a:solidFill>
              </a:rPr>
              <a:t> </a:t>
            </a:r>
            <a:r>
              <a:rPr lang="en-GB" sz="1900" dirty="0" err="1">
                <a:solidFill>
                  <a:srgbClr val="000000"/>
                </a:solidFill>
              </a:rPr>
              <a:t>allocato</a:t>
            </a:r>
            <a:r>
              <a:rPr lang="en-GB" sz="1900" dirty="0">
                <a:solidFill>
                  <a:srgbClr val="000000"/>
                </a:solidFill>
              </a:rPr>
              <a:t> e </a:t>
            </a:r>
            <a:r>
              <a:rPr lang="en-GB" sz="1900" dirty="0" err="1">
                <a:solidFill>
                  <a:srgbClr val="000000"/>
                </a:solidFill>
              </a:rPr>
              <a:t>deallocato</a:t>
            </a:r>
            <a:r>
              <a:rPr lang="en-GB" sz="1900" dirty="0">
                <a:solidFill>
                  <a:srgbClr val="000000"/>
                </a:solidFill>
              </a:rPr>
              <a:t> </a:t>
            </a:r>
            <a:r>
              <a:rPr lang="en-GB" sz="1900" dirty="0" err="1">
                <a:solidFill>
                  <a:srgbClr val="000000"/>
                </a:solidFill>
              </a:rPr>
              <a:t>dinamicamente</a:t>
            </a:r>
            <a:r>
              <a:rPr lang="en-GB" sz="1900" dirty="0">
                <a:solidFill>
                  <a:srgbClr val="000000"/>
                </a:solidFill>
              </a:rPr>
              <a:t> (</a:t>
            </a:r>
            <a:r>
              <a:rPr lang="en-GB" sz="1900" b="1" dirty="0" err="1">
                <a:solidFill>
                  <a:srgbClr val="FF0000"/>
                </a:solidFill>
              </a:rPr>
              <a:t>allocazione</a:t>
            </a:r>
            <a:r>
              <a:rPr lang="en-GB" sz="1900" b="1" dirty="0">
                <a:solidFill>
                  <a:srgbClr val="FF0000"/>
                </a:solidFill>
              </a:rPr>
              <a:t> </a:t>
            </a:r>
            <a:r>
              <a:rPr lang="en-GB" sz="1900" b="1" dirty="0" err="1">
                <a:solidFill>
                  <a:srgbClr val="FF0000"/>
                </a:solidFill>
              </a:rPr>
              <a:t>dinamica</a:t>
            </a:r>
            <a:r>
              <a:rPr lang="en-GB" sz="1900" dirty="0">
                <a:solidFill>
                  <a:srgbClr val="000000"/>
                </a:solidFill>
              </a:rPr>
              <a:t>)</a:t>
            </a:r>
          </a:p>
          <a:p>
            <a:endParaRPr lang="en-IT" sz="1900" dirty="0">
              <a:solidFill>
                <a:srgbClr val="000000"/>
              </a:solidFill>
            </a:endParaRPr>
          </a:p>
          <a:p>
            <a:endParaRPr lang="en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013263-A562-6F6B-6883-46FCD7927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431" y="1605494"/>
            <a:ext cx="4872569" cy="479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6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C60176-84B9-5604-CF21-F730719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Struttura SO - Onion Skin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8B5B7C-9AB1-2544-3AFC-5787DEB630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indent="-201930">
              <a:buClr>
                <a:schemeClr val="dk1"/>
              </a:buClr>
              <a:buSzPct val="100000"/>
            </a:pPr>
            <a:r>
              <a:rPr lang="en-GB" dirty="0"/>
              <a:t>Il </a:t>
            </a:r>
            <a:r>
              <a:rPr lang="en-GB" b="1" dirty="0">
                <a:solidFill>
                  <a:schemeClr val="accent6"/>
                </a:solidFill>
              </a:rPr>
              <a:t>kernel</a:t>
            </a:r>
            <a:r>
              <a:rPr lang="en-GB" b="1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quella</a:t>
            </a:r>
            <a:r>
              <a:rPr lang="en-GB" dirty="0"/>
              <a:t> </a:t>
            </a:r>
            <a:r>
              <a:rPr lang="en-GB" dirty="0" err="1"/>
              <a:t>parte</a:t>
            </a:r>
            <a:r>
              <a:rPr lang="en-GB" dirty="0"/>
              <a:t> del software  di base del </a:t>
            </a:r>
            <a:r>
              <a:rPr lang="en-GB" dirty="0" err="1"/>
              <a:t>sistema</a:t>
            </a:r>
            <a:r>
              <a:rPr lang="en-GB" dirty="0"/>
              <a:t> </a:t>
            </a:r>
            <a:r>
              <a:rPr lang="en-GB" dirty="0" err="1"/>
              <a:t>operativo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deve</a:t>
            </a:r>
            <a:r>
              <a:rPr lang="en-GB" dirty="0"/>
              <a:t> </a:t>
            </a:r>
            <a:r>
              <a:rPr lang="en-GB" dirty="0" err="1"/>
              <a:t>essere</a:t>
            </a:r>
            <a:r>
              <a:rPr lang="en-GB" dirty="0"/>
              <a:t> sempre </a:t>
            </a:r>
            <a:r>
              <a:rPr lang="en-GB" dirty="0" err="1"/>
              <a:t>presente</a:t>
            </a:r>
            <a:r>
              <a:rPr lang="en-GB" dirty="0"/>
              <a:t> in </a:t>
            </a:r>
            <a:r>
              <a:rPr lang="en-GB" dirty="0" err="1"/>
              <a:t>memoria</a:t>
            </a:r>
            <a:r>
              <a:rPr lang="en-GB" dirty="0"/>
              <a:t> centrale e non </a:t>
            </a:r>
            <a:r>
              <a:rPr lang="en-GB" dirty="0" err="1"/>
              <a:t>viene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scaricato</a:t>
            </a:r>
            <a:r>
              <a:rPr lang="en-GB" dirty="0"/>
              <a:t> </a:t>
            </a:r>
            <a:r>
              <a:rPr lang="en-GB" dirty="0" err="1"/>
              <a:t>dalla</a:t>
            </a:r>
            <a:r>
              <a:rPr lang="en-GB" dirty="0"/>
              <a:t> RAM.</a:t>
            </a:r>
          </a:p>
          <a:p>
            <a:pPr indent="-201930">
              <a:buClr>
                <a:schemeClr val="dk1"/>
              </a:buClr>
              <a:buSzPct val="100000"/>
            </a:pPr>
            <a:r>
              <a:rPr lang="en-GB" dirty="0"/>
              <a:t>Il kernel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anche</a:t>
            </a:r>
            <a:r>
              <a:rPr lang="en-GB" dirty="0"/>
              <a:t> la </a:t>
            </a:r>
            <a:r>
              <a:rPr lang="en-GB" dirty="0" err="1"/>
              <a:t>parte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fornisce</a:t>
            </a:r>
            <a:r>
              <a:rPr lang="en-GB" dirty="0"/>
              <a:t> la </a:t>
            </a:r>
            <a:r>
              <a:rPr lang="en-GB" dirty="0" err="1"/>
              <a:t>portabilitá</a:t>
            </a:r>
            <a:r>
              <a:rPr lang="en-GB" dirty="0"/>
              <a:t>, se </a:t>
            </a:r>
            <a:r>
              <a:rPr lang="en-GB" dirty="0" err="1"/>
              <a:t>esiste</a:t>
            </a:r>
            <a:r>
              <a:rPr lang="en-GB" dirty="0"/>
              <a:t> il kernel per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certa</a:t>
            </a:r>
            <a:r>
              <a:rPr lang="en-GB" dirty="0"/>
              <a:t> </a:t>
            </a:r>
            <a:r>
              <a:rPr lang="en-GB" dirty="0" err="1"/>
              <a:t>architettura</a:t>
            </a:r>
            <a:r>
              <a:rPr lang="en-GB" dirty="0"/>
              <a:t> </a:t>
            </a:r>
            <a:r>
              <a:rPr lang="en-GB" dirty="0" err="1"/>
              <a:t>allora</a:t>
            </a:r>
            <a:r>
              <a:rPr lang="en-GB" dirty="0"/>
              <a:t> SO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compatibile</a:t>
            </a:r>
            <a:endParaRPr lang="en-GB" dirty="0"/>
          </a:p>
          <a:p>
            <a:endParaRPr lang="en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FD79E7-16FF-8901-9504-621B5D0D761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491" y="1027906"/>
            <a:ext cx="3138417" cy="315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oogle Shape;308;p26" descr="Understanding User and Kernel Mode">
            <a:extLst>
              <a:ext uri="{FF2B5EF4-FFF2-40B4-BE49-F238E27FC236}">
                <a16:creationId xmlns:a16="http://schemas.microsoft.com/office/drawing/2014/main" id="{456DEC2E-30D8-1657-6710-EF3583521C1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3108" y="4353945"/>
            <a:ext cx="3098800" cy="228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7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EC37-3A04-2D85-BBBD-695E47A5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Shell e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8C003-D345-C486-6519-0E62E80BE9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 dirty="0" err="1"/>
              <a:t>L’utente</a:t>
            </a:r>
            <a:r>
              <a:rPr lang="en-GB" sz="2800" dirty="0"/>
              <a:t> </a:t>
            </a:r>
            <a:r>
              <a:rPr lang="en-GB" sz="2800" dirty="0" err="1"/>
              <a:t>può</a:t>
            </a:r>
            <a:r>
              <a:rPr lang="en-GB" sz="2800" dirty="0"/>
              <a:t> </a:t>
            </a:r>
            <a:r>
              <a:rPr lang="en-GB" sz="2800" dirty="0" err="1"/>
              <a:t>accedere</a:t>
            </a:r>
            <a:r>
              <a:rPr lang="en-GB" sz="2800" dirty="0"/>
              <a:t> alle </a:t>
            </a:r>
            <a:r>
              <a:rPr lang="en-GB" sz="2800" dirty="0" err="1"/>
              <a:t>funzioni</a:t>
            </a:r>
            <a:r>
              <a:rPr lang="en-GB" sz="2800" dirty="0"/>
              <a:t> di </a:t>
            </a:r>
            <a:r>
              <a:rPr lang="en-GB" sz="2800" dirty="0" err="1"/>
              <a:t>sistema</a:t>
            </a:r>
            <a:r>
              <a:rPr lang="en-GB" sz="2800" dirty="0"/>
              <a:t> solo </a:t>
            </a:r>
            <a:r>
              <a:rPr lang="en-GB" sz="2800" dirty="0" err="1"/>
              <a:t>attraverso</a:t>
            </a:r>
            <a:r>
              <a:rPr lang="en-GB" sz="2800" dirty="0"/>
              <a:t> lo </a:t>
            </a:r>
            <a:r>
              <a:rPr lang="en-GB" sz="2800" dirty="0">
                <a:solidFill>
                  <a:srgbClr val="FF0000"/>
                </a:solidFill>
              </a:rPr>
              <a:t>shell</a:t>
            </a:r>
            <a:endParaRPr lang="en-GB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 dirty="0" err="1"/>
              <a:t>Prende</a:t>
            </a:r>
            <a:r>
              <a:rPr lang="en-GB" sz="2800" dirty="0"/>
              <a:t> </a:t>
            </a:r>
            <a:r>
              <a:rPr lang="en-GB" sz="2800" dirty="0" err="1"/>
              <a:t>anche</a:t>
            </a:r>
            <a:r>
              <a:rPr lang="en-GB" sz="2800" dirty="0"/>
              <a:t> il </a:t>
            </a:r>
            <a:r>
              <a:rPr lang="en-GB" sz="2800" dirty="0" err="1"/>
              <a:t>nome</a:t>
            </a:r>
            <a:r>
              <a:rPr lang="en-GB" sz="2800" dirty="0"/>
              <a:t> di </a:t>
            </a:r>
            <a:r>
              <a:rPr lang="en-GB" sz="2800" dirty="0" err="1"/>
              <a:t>interfaccia</a:t>
            </a:r>
            <a:r>
              <a:rPr lang="en-GB" sz="2800" dirty="0"/>
              <a:t> </a:t>
            </a:r>
            <a:r>
              <a:rPr lang="en-GB" sz="2800" dirty="0" err="1"/>
              <a:t>utente</a:t>
            </a:r>
            <a:endParaRPr lang="en-GB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 dirty="0" err="1"/>
              <a:t>Può</a:t>
            </a:r>
            <a:r>
              <a:rPr lang="en-GB" sz="2800" dirty="0"/>
              <a:t> </a:t>
            </a:r>
            <a:r>
              <a:rPr lang="en-GB" sz="2800" dirty="0" err="1"/>
              <a:t>essere</a:t>
            </a:r>
            <a:r>
              <a:rPr lang="en-GB" sz="2800" dirty="0"/>
              <a:t> di </a:t>
            </a:r>
            <a:r>
              <a:rPr lang="en-GB" sz="2800" dirty="0" err="1"/>
              <a:t>tipo</a:t>
            </a:r>
            <a:r>
              <a:rPr lang="en-GB" sz="2800" dirty="0"/>
              <a:t> </a:t>
            </a:r>
            <a:endParaRPr lang="en-GB" sz="2800" dirty="0">
              <a:solidFill>
                <a:srgbClr val="FF0000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99"/>
              </a:buClr>
              <a:buSzPts val="2800"/>
              <a:buChar char="•"/>
            </a:pPr>
            <a:r>
              <a:rPr lang="en-GB" sz="2800" b="1" dirty="0">
                <a:solidFill>
                  <a:srgbClr val="000099"/>
                </a:solidFill>
              </a:rPr>
              <a:t>CUI (Command User Interface) </a:t>
            </a:r>
            <a:endParaRPr lang="en-GB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GB" sz="2800" dirty="0">
                <a:solidFill>
                  <a:srgbClr val="FF0000"/>
                </a:solidFill>
              </a:rPr>
              <a:t>SO</a:t>
            </a:r>
            <a:r>
              <a:rPr lang="en-GB" sz="2800" dirty="0"/>
              <a:t> a </a:t>
            </a:r>
            <a:r>
              <a:rPr lang="en-GB" sz="2800" dirty="0" err="1"/>
              <a:t>linea</a:t>
            </a:r>
            <a:r>
              <a:rPr lang="en-GB" sz="2800" dirty="0"/>
              <a:t> di </a:t>
            </a:r>
            <a:r>
              <a:rPr lang="en-GB" sz="2800" dirty="0" err="1"/>
              <a:t>comando</a:t>
            </a:r>
            <a:r>
              <a:rPr lang="en-GB" sz="2800" dirty="0"/>
              <a:t> (</a:t>
            </a:r>
            <a:r>
              <a:rPr lang="en-GB" sz="2800" dirty="0">
                <a:solidFill>
                  <a:srgbClr val="FF0000"/>
                </a:solidFill>
              </a:rPr>
              <a:t>MS-DOS</a:t>
            </a:r>
            <a:r>
              <a:rPr lang="en-GB" sz="2800" dirty="0"/>
              <a:t>, </a:t>
            </a:r>
            <a:r>
              <a:rPr lang="en-GB" sz="2800" dirty="0">
                <a:solidFill>
                  <a:srgbClr val="FF0000"/>
                </a:solidFill>
              </a:rPr>
              <a:t>Unix</a:t>
            </a:r>
            <a:r>
              <a:rPr lang="en-GB" sz="2800" dirty="0"/>
              <a:t> ), </a:t>
            </a:r>
            <a:r>
              <a:rPr lang="en-GB" sz="2800" dirty="0" err="1"/>
              <a:t>che</a:t>
            </a:r>
            <a:r>
              <a:rPr lang="en-GB" sz="2800" dirty="0"/>
              <a:t> </a:t>
            </a:r>
            <a:r>
              <a:rPr lang="en-GB" sz="2800" dirty="0" err="1"/>
              <a:t>presentano</a:t>
            </a:r>
            <a:r>
              <a:rPr lang="en-GB" sz="2800" dirty="0"/>
              <a:t> un </a:t>
            </a:r>
            <a:r>
              <a:rPr lang="en-GB" sz="2800" dirty="0" err="1"/>
              <a:t>invito</a:t>
            </a:r>
            <a:r>
              <a:rPr lang="en-GB" sz="2800" dirty="0"/>
              <a:t>, o </a:t>
            </a:r>
            <a:r>
              <a:rPr lang="en-GB" sz="2800" dirty="0">
                <a:solidFill>
                  <a:srgbClr val="FF0000"/>
                </a:solidFill>
              </a:rPr>
              <a:t>prompt</a:t>
            </a:r>
            <a:r>
              <a:rPr lang="en-GB" sz="2800" dirty="0"/>
              <a:t>;</a:t>
            </a:r>
            <a:endParaRPr lang="en-GB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99"/>
              </a:buClr>
              <a:buSzPts val="2800"/>
              <a:buChar char="•"/>
            </a:pPr>
            <a:r>
              <a:rPr lang="en-GB" sz="2800" b="1" dirty="0">
                <a:solidFill>
                  <a:srgbClr val="000099"/>
                </a:solidFill>
              </a:rPr>
              <a:t>GUI (Graphical User Interface)</a:t>
            </a:r>
            <a:endParaRPr lang="en-GB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GB" sz="2800" dirty="0">
                <a:solidFill>
                  <a:srgbClr val="FF0000"/>
                </a:solidFill>
              </a:rPr>
              <a:t>friendly user, </a:t>
            </a:r>
            <a:r>
              <a:rPr lang="en-GB" sz="2800" dirty="0"/>
              <a:t>come </a:t>
            </a:r>
            <a:r>
              <a:rPr lang="en-GB" sz="2800" dirty="0">
                <a:solidFill>
                  <a:srgbClr val="FF0000"/>
                </a:solidFill>
              </a:rPr>
              <a:t>Windows</a:t>
            </a:r>
            <a:r>
              <a:rPr lang="en-GB" sz="2800" dirty="0"/>
              <a:t>, </a:t>
            </a:r>
            <a:r>
              <a:rPr lang="en-GB" sz="2800" dirty="0">
                <a:solidFill>
                  <a:srgbClr val="FF0000"/>
                </a:solidFill>
              </a:rPr>
              <a:t>MacOS</a:t>
            </a:r>
            <a:r>
              <a:rPr lang="en-GB" sz="2800" dirty="0"/>
              <a:t> e </a:t>
            </a:r>
            <a:r>
              <a:rPr lang="en-GB" sz="2800" dirty="0">
                <a:solidFill>
                  <a:srgbClr val="FF0000"/>
                </a:solidFill>
              </a:rPr>
              <a:t>Linux</a:t>
            </a:r>
            <a:endParaRPr lang="en-GB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GB" dirty="0"/>
          </a:p>
          <a:p>
            <a:endParaRPr lang="en-IT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B6E3651-89C5-4F52-FC84-907C6DA36E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780176"/>
            <a:ext cx="5181600" cy="2442236"/>
          </a:xfrm>
        </p:spPr>
      </p:pic>
    </p:spTree>
    <p:extLst>
      <p:ext uri="{BB962C8B-B14F-4D97-AF65-F5344CB8AC3E}">
        <p14:creationId xmlns:p14="http://schemas.microsoft.com/office/powerpoint/2010/main" val="141093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User mode e kernel mode</a:t>
            </a:r>
            <a:endParaRPr dirty="0"/>
          </a:p>
        </p:txBody>
      </p:sp>
      <p:sp>
        <p:nvSpPr>
          <p:cNvPr id="293" name="Google Shape;293;p24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Un </a:t>
            </a:r>
            <a:r>
              <a:rPr lang="en-GB" dirty="0" err="1"/>
              <a:t>sistema</a:t>
            </a:r>
            <a:r>
              <a:rPr lang="en-GB" dirty="0"/>
              <a:t> </a:t>
            </a:r>
            <a:r>
              <a:rPr lang="en-GB" dirty="0" err="1"/>
              <a:t>operativo</a:t>
            </a:r>
            <a:r>
              <a:rPr lang="en-GB" dirty="0"/>
              <a:t> </a:t>
            </a:r>
            <a:r>
              <a:rPr lang="en-GB" dirty="0" err="1"/>
              <a:t>funziona</a:t>
            </a:r>
            <a:r>
              <a:rPr lang="en-GB" dirty="0"/>
              <a:t> in due </a:t>
            </a:r>
            <a:r>
              <a:rPr lang="en-GB" dirty="0" err="1"/>
              <a:t>modalità</a:t>
            </a:r>
            <a:r>
              <a:rPr lang="en-GB" dirty="0"/>
              <a:t>: </a:t>
            </a:r>
            <a:r>
              <a:rPr lang="en-GB" b="1" dirty="0">
                <a:solidFill>
                  <a:schemeClr val="accent6"/>
                </a:solidFill>
              </a:rPr>
              <a:t>user mode</a:t>
            </a:r>
            <a:r>
              <a:rPr lang="en-GB" dirty="0"/>
              <a:t> e </a:t>
            </a:r>
            <a:r>
              <a:rPr lang="en-GB" b="1" dirty="0">
                <a:solidFill>
                  <a:schemeClr val="accent6"/>
                </a:solidFill>
              </a:rPr>
              <a:t>kernel mode</a:t>
            </a:r>
            <a:endParaRPr dirty="0"/>
          </a:p>
          <a:p>
            <a:r>
              <a:rPr lang="en-IT" dirty="0"/>
              <a:t>I programmi in </a:t>
            </a:r>
            <a:r>
              <a:rPr lang="en-IT" dirty="0">
                <a:solidFill>
                  <a:schemeClr val="accent6"/>
                </a:solidFill>
              </a:rPr>
              <a:t>user mode </a:t>
            </a:r>
            <a:r>
              <a:rPr lang="en-IT" dirty="0"/>
              <a:t>sono meno privilegiati e non sono autorizzati ad accedere alle risorse del sistema in modo diretto; devono passare attraverso le </a:t>
            </a:r>
            <a:r>
              <a:rPr lang="en-IT" b="1" dirty="0"/>
              <a:t>chiamate di sistema</a:t>
            </a:r>
          </a:p>
          <a:p>
            <a:pPr lvl="1"/>
            <a:r>
              <a:rPr lang="en-IT" dirty="0"/>
              <a:t>S</a:t>
            </a:r>
            <a:r>
              <a:rPr lang="en-GB" dirty="0"/>
              <a:t>o</a:t>
            </a:r>
            <a:r>
              <a:rPr lang="en-IT" dirty="0"/>
              <a:t>lo il kernel accede direttamente all’hardware</a:t>
            </a:r>
            <a:endParaRPr lang="en-IT" b="1" dirty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Per </a:t>
            </a:r>
            <a:r>
              <a:rPr lang="en-GB" dirty="0" err="1"/>
              <a:t>usufruire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moduli del kernel, </a:t>
            </a:r>
            <a:r>
              <a:rPr lang="en-GB" dirty="0" err="1"/>
              <a:t>l’applicazione</a:t>
            </a:r>
            <a:r>
              <a:rPr lang="en-GB" dirty="0"/>
              <a:t> </a:t>
            </a:r>
            <a:r>
              <a:rPr lang="en-GB" dirty="0" err="1"/>
              <a:t>deve</a:t>
            </a:r>
            <a:r>
              <a:rPr lang="en-GB" dirty="0"/>
              <a:t> </a:t>
            </a:r>
            <a:r>
              <a:rPr lang="en-GB" dirty="0" err="1"/>
              <a:t>essere</a:t>
            </a:r>
            <a:r>
              <a:rPr lang="en-GB" dirty="0"/>
              <a:t> </a:t>
            </a:r>
            <a:r>
              <a:rPr lang="en-GB" dirty="0" err="1"/>
              <a:t>messa</a:t>
            </a:r>
            <a:r>
              <a:rPr lang="en-GB" dirty="0"/>
              <a:t> </a:t>
            </a:r>
            <a:r>
              <a:rPr lang="en-GB" dirty="0">
                <a:solidFill>
                  <a:schemeClr val="accent6"/>
                </a:solidFill>
              </a:rPr>
              <a:t>in </a:t>
            </a:r>
            <a:r>
              <a:rPr lang="en-GB" b="1" dirty="0">
                <a:solidFill>
                  <a:schemeClr val="accent6"/>
                </a:solidFill>
              </a:rPr>
              <a:t>kernel mode</a:t>
            </a:r>
            <a:r>
              <a:rPr lang="en-GB" dirty="0"/>
              <a:t> dal </a:t>
            </a:r>
            <a:r>
              <a:rPr lang="en-GB" dirty="0" err="1"/>
              <a:t>sistema</a:t>
            </a:r>
            <a:r>
              <a:rPr lang="en-GB" dirty="0"/>
              <a:t> </a:t>
            </a:r>
            <a:r>
              <a:rPr lang="en-GB" dirty="0" err="1"/>
              <a:t>operativo</a:t>
            </a:r>
            <a:endParaRPr lang="en-GB" dirty="0"/>
          </a:p>
          <a:p>
            <a:pPr lvl="1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IT" dirty="0"/>
              <a:t>La CPU ha un mode bit per scambiare da user mode a kernel mode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ts val="2800"/>
            </a:pPr>
            <a:r>
              <a:rPr lang="en-IT" dirty="0"/>
              <a:t>Per esempio, se un’applicazione vuole creare un processo deve chiamare la </a:t>
            </a:r>
            <a:r>
              <a:rPr lang="en-IT" b="1" dirty="0"/>
              <a:t>system call </a:t>
            </a:r>
            <a:r>
              <a:rPr lang="en-IT" dirty="0"/>
              <a:t>fork() dello standard POSIX UNIX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ts val="2800"/>
            </a:pPr>
            <a:endParaRPr lang="en-IT" dirty="0"/>
          </a:p>
          <a:p>
            <a:pPr lvl="1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2800"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2" name="Picture 2" descr="os">
            <a:extLst>
              <a:ext uri="{FF2B5EF4-FFF2-40B4-BE49-F238E27FC236}">
                <a16:creationId xmlns:a16="http://schemas.microsoft.com/office/drawing/2014/main" id="{FCF16179-0C3C-B6DC-8373-230F0481A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053974"/>
            <a:ext cx="5087366" cy="260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system_Call">
            <a:extLst>
              <a:ext uri="{FF2B5EF4-FFF2-40B4-BE49-F238E27FC236}">
                <a16:creationId xmlns:a16="http://schemas.microsoft.com/office/drawing/2014/main" id="{0594892C-3F59-0306-9D55-74D245700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4656612"/>
            <a:ext cx="5756122" cy="183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66A3636-B76D-9824-5F2B-F09640B6538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809" y="158274"/>
            <a:ext cx="1525064" cy="153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oogle Shape;308;p26" descr="Understanding User and Kernel Mode">
            <a:extLst>
              <a:ext uri="{FF2B5EF4-FFF2-40B4-BE49-F238E27FC236}">
                <a16:creationId xmlns:a16="http://schemas.microsoft.com/office/drawing/2014/main" id="{D80AEB64-538C-F4E0-99FC-D87CDCE9B02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23616" y="158274"/>
            <a:ext cx="2098765" cy="14844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6729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AE101E-EC52-5FF0-01F0-C61C7F47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 system call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CCA28-3B0F-A0A2-2034-0160B8B5F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42600" cy="4854575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500"/>
              </a:spcBef>
              <a:buClr>
                <a:schemeClr val="dk1"/>
              </a:buClr>
              <a:buSzPts val="2400"/>
            </a:pPr>
            <a:r>
              <a:rPr lang="en-GB" dirty="0" err="1"/>
              <a:t>Controllare</a:t>
            </a:r>
            <a:r>
              <a:rPr lang="en-GB" dirty="0"/>
              <a:t> </a:t>
            </a:r>
            <a:r>
              <a:rPr lang="en-GB" dirty="0" err="1"/>
              <a:t>processi</a:t>
            </a:r>
            <a:r>
              <a:rPr lang="en-GB" dirty="0"/>
              <a:t> </a:t>
            </a:r>
          </a:p>
          <a:p>
            <a:pPr lvl="1">
              <a:buClr>
                <a:schemeClr val="dk1"/>
              </a:buClr>
              <a:buSzPts val="2400"/>
            </a:pPr>
            <a:r>
              <a:rPr lang="en-GB" dirty="0" err="1"/>
              <a:t>creare</a:t>
            </a:r>
            <a:r>
              <a:rPr lang="en-GB" dirty="0"/>
              <a:t>, </a:t>
            </a:r>
            <a:r>
              <a:rPr lang="en-GB" dirty="0" err="1"/>
              <a:t>terminare</a:t>
            </a:r>
            <a:r>
              <a:rPr lang="en-GB" dirty="0"/>
              <a:t>, </a:t>
            </a:r>
            <a:r>
              <a:rPr lang="en-GB" dirty="0" err="1"/>
              <a:t>mettere</a:t>
            </a:r>
            <a:r>
              <a:rPr lang="en-GB" dirty="0"/>
              <a:t> in </a:t>
            </a:r>
            <a:r>
              <a:rPr lang="en-GB" dirty="0" err="1"/>
              <a:t>attesa</a:t>
            </a:r>
            <a:r>
              <a:rPr lang="en-GB" dirty="0"/>
              <a:t>, etc.</a:t>
            </a:r>
          </a:p>
          <a:p>
            <a:pPr>
              <a:spcBef>
                <a:spcPts val="500"/>
              </a:spcBef>
              <a:buClr>
                <a:schemeClr val="dk1"/>
              </a:buClr>
              <a:buSzPts val="2400"/>
            </a:pPr>
            <a:r>
              <a:rPr lang="en-GB" dirty="0" err="1"/>
              <a:t>Manipolare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file </a:t>
            </a:r>
          </a:p>
          <a:p>
            <a:pPr lvl="1">
              <a:buClr>
                <a:schemeClr val="dk1"/>
              </a:buClr>
              <a:buSzPts val="2400"/>
            </a:pPr>
            <a:r>
              <a:rPr lang="en-GB" dirty="0" err="1"/>
              <a:t>creare</a:t>
            </a:r>
            <a:r>
              <a:rPr lang="en-GB" dirty="0"/>
              <a:t>, </a:t>
            </a:r>
            <a:r>
              <a:rPr lang="en-GB" dirty="0" err="1"/>
              <a:t>cancellare</a:t>
            </a:r>
            <a:r>
              <a:rPr lang="en-GB" dirty="0"/>
              <a:t>, </a:t>
            </a:r>
            <a:r>
              <a:rPr lang="en-GB" dirty="0" err="1"/>
              <a:t>aprire</a:t>
            </a:r>
            <a:r>
              <a:rPr lang="en-GB" dirty="0"/>
              <a:t>, </a:t>
            </a:r>
            <a:r>
              <a:rPr lang="en-GB" dirty="0" err="1"/>
              <a:t>scrivere</a:t>
            </a:r>
            <a:r>
              <a:rPr lang="en-GB" dirty="0"/>
              <a:t>, </a:t>
            </a:r>
            <a:r>
              <a:rPr lang="en-GB" dirty="0" err="1"/>
              <a:t>leggere</a:t>
            </a:r>
            <a:r>
              <a:rPr lang="en-GB" dirty="0"/>
              <a:t>, etc.</a:t>
            </a:r>
          </a:p>
          <a:p>
            <a:pPr>
              <a:spcBef>
                <a:spcPts val="500"/>
              </a:spcBef>
              <a:buClr>
                <a:schemeClr val="dk1"/>
              </a:buClr>
              <a:buSzPts val="2400"/>
            </a:pPr>
            <a:r>
              <a:rPr lang="en-GB" dirty="0" err="1"/>
              <a:t>Gestire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dispositivi</a:t>
            </a:r>
            <a:r>
              <a:rPr lang="en-GB" dirty="0"/>
              <a:t> </a:t>
            </a:r>
          </a:p>
          <a:p>
            <a:pPr lvl="1">
              <a:buClr>
                <a:schemeClr val="dk1"/>
              </a:buClr>
              <a:buSzPts val="2400"/>
            </a:pPr>
            <a:r>
              <a:rPr lang="en-GB" dirty="0"/>
              <a:t>request device, release device, etc.</a:t>
            </a:r>
          </a:p>
          <a:p>
            <a:pPr>
              <a:spcBef>
                <a:spcPts val="500"/>
              </a:spcBef>
              <a:buClr>
                <a:schemeClr val="dk1"/>
              </a:buClr>
              <a:buSzPts val="2400"/>
            </a:pPr>
            <a:r>
              <a:rPr lang="en-GB" dirty="0" err="1"/>
              <a:t>Gestione</a:t>
            </a:r>
            <a:r>
              <a:rPr lang="en-GB" dirty="0"/>
              <a:t> di </a:t>
            </a:r>
            <a:r>
              <a:rPr lang="en-GB" dirty="0" err="1"/>
              <a:t>informazioni</a:t>
            </a:r>
            <a:r>
              <a:rPr lang="en-GB" dirty="0"/>
              <a:t> </a:t>
            </a:r>
          </a:p>
          <a:p>
            <a:pPr lvl="1">
              <a:buClr>
                <a:schemeClr val="dk1"/>
              </a:buClr>
              <a:buSzPts val="2400"/>
            </a:pPr>
            <a:r>
              <a:rPr lang="en-GB" dirty="0"/>
              <a:t>get system time, get system date, get process, get users etc.</a:t>
            </a:r>
          </a:p>
          <a:p>
            <a:pPr>
              <a:spcBef>
                <a:spcPts val="500"/>
              </a:spcBef>
              <a:buClr>
                <a:schemeClr val="dk1"/>
              </a:buClr>
              <a:buSzPts val="2400"/>
            </a:pPr>
            <a:r>
              <a:rPr lang="en-GB" dirty="0"/>
              <a:t> </a:t>
            </a:r>
            <a:r>
              <a:rPr lang="en-GB" dirty="0" err="1"/>
              <a:t>Gestione</a:t>
            </a:r>
            <a:r>
              <a:rPr lang="en-GB" dirty="0"/>
              <a:t> </a:t>
            </a:r>
            <a:r>
              <a:rPr lang="en-GB" dirty="0" err="1"/>
              <a:t>comunicazione</a:t>
            </a:r>
            <a:r>
              <a:rPr lang="en-GB" dirty="0"/>
              <a:t> </a:t>
            </a:r>
          </a:p>
          <a:p>
            <a:pPr lvl="1">
              <a:buClr>
                <a:schemeClr val="dk1"/>
              </a:buClr>
              <a:buSzPts val="2400"/>
            </a:pPr>
            <a:r>
              <a:rPr lang="en-GB" dirty="0"/>
              <a:t>send/receive </a:t>
            </a:r>
            <a:r>
              <a:rPr lang="en-GB" dirty="0" err="1"/>
              <a:t>messaggi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</a:t>
            </a:r>
            <a:r>
              <a:rPr lang="en-GB" dirty="0" err="1"/>
              <a:t>processi</a:t>
            </a:r>
            <a:r>
              <a:rPr lang="en-GB" dirty="0"/>
              <a:t>, ..</a:t>
            </a:r>
          </a:p>
          <a:p>
            <a:pPr>
              <a:spcBef>
                <a:spcPts val="500"/>
              </a:spcBef>
              <a:buClr>
                <a:schemeClr val="dk1"/>
              </a:buClr>
              <a:buSzPts val="2400"/>
            </a:pPr>
            <a:r>
              <a:rPr lang="en-GB" dirty="0" err="1"/>
              <a:t>Allocare</a:t>
            </a:r>
            <a:r>
              <a:rPr lang="en-GB" dirty="0"/>
              <a:t>/</a:t>
            </a:r>
            <a:r>
              <a:rPr lang="en-GB" dirty="0" err="1"/>
              <a:t>deallocare</a:t>
            </a:r>
            <a:r>
              <a:rPr lang="en-GB" dirty="0"/>
              <a:t> </a:t>
            </a:r>
            <a:r>
              <a:rPr lang="en-GB" dirty="0" err="1"/>
              <a:t>memoria</a:t>
            </a:r>
            <a:r>
              <a:rPr lang="en-GB" dirty="0"/>
              <a:t> ai </a:t>
            </a:r>
            <a:r>
              <a:rPr lang="en-GB" dirty="0" err="1"/>
              <a:t>programmi</a:t>
            </a:r>
            <a:r>
              <a:rPr lang="en-GB" dirty="0"/>
              <a:t> in </a:t>
            </a:r>
            <a:r>
              <a:rPr lang="en-GB" dirty="0" err="1"/>
              <a:t>esecuzione</a:t>
            </a:r>
            <a:r>
              <a:rPr lang="en-GB" dirty="0"/>
              <a:t> </a:t>
            </a:r>
          </a:p>
          <a:p>
            <a:pPr lvl="1">
              <a:buClr>
                <a:schemeClr val="dk1"/>
              </a:buClr>
              <a:buSzPts val="2400"/>
            </a:pPr>
            <a:r>
              <a:rPr lang="en-GB" dirty="0" err="1"/>
              <a:t>Richiesta</a:t>
            </a:r>
            <a:r>
              <a:rPr lang="en-GB" dirty="0"/>
              <a:t> e </a:t>
            </a:r>
            <a:r>
              <a:rPr lang="en-GB" dirty="0" err="1"/>
              <a:t>rilascio</a:t>
            </a:r>
            <a:r>
              <a:rPr lang="en-GB" dirty="0"/>
              <a:t> di </a:t>
            </a:r>
            <a:r>
              <a:rPr lang="en-GB" dirty="0" err="1"/>
              <a:t>spazio</a:t>
            </a:r>
            <a:r>
              <a:rPr lang="en-GB" dirty="0"/>
              <a:t> di </a:t>
            </a:r>
            <a:r>
              <a:rPr lang="en-GB" dirty="0" err="1"/>
              <a:t>memoria</a:t>
            </a:r>
            <a:r>
              <a:rPr lang="en-GB" dirty="0"/>
              <a:t>, </a:t>
            </a:r>
            <a:r>
              <a:rPr lang="en-GB" dirty="0" err="1"/>
              <a:t>protezione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memoria</a:t>
            </a:r>
            <a:r>
              <a:rPr lang="en-GB" dirty="0"/>
              <a:t> e </a:t>
            </a:r>
            <a:r>
              <a:rPr lang="en-GB" dirty="0" err="1"/>
              <a:t>condivisione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memoria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</a:t>
            </a:r>
            <a:r>
              <a:rPr lang="en-GB" dirty="0" err="1"/>
              <a:t>processi</a:t>
            </a:r>
            <a:endParaRPr lang="en-GB" dirty="0"/>
          </a:p>
          <a:p>
            <a:pPr>
              <a:spcBef>
                <a:spcPts val="500"/>
              </a:spcBef>
              <a:buClr>
                <a:schemeClr val="dk1"/>
              </a:buClr>
              <a:buSzPts val="2400"/>
            </a:pPr>
            <a:r>
              <a:rPr lang="en-GB" dirty="0" err="1"/>
              <a:t>Gestione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reti</a:t>
            </a:r>
            <a:r>
              <a:rPr lang="en-GB" dirty="0"/>
              <a:t> </a:t>
            </a:r>
          </a:p>
          <a:p>
            <a:pPr lvl="1">
              <a:buClr>
                <a:schemeClr val="dk1"/>
              </a:buClr>
              <a:buSzPts val="2400"/>
            </a:pPr>
            <a:r>
              <a:rPr lang="en-GB" dirty="0" err="1"/>
              <a:t>stabilire</a:t>
            </a:r>
            <a:r>
              <a:rPr lang="en-GB" dirty="0"/>
              <a:t> e </a:t>
            </a:r>
            <a:r>
              <a:rPr lang="en-GB" dirty="0" err="1"/>
              <a:t>chiudere</a:t>
            </a:r>
            <a:r>
              <a:rPr lang="en-GB" dirty="0"/>
              <a:t> </a:t>
            </a:r>
            <a:r>
              <a:rPr lang="en-GB" dirty="0" err="1"/>
              <a:t>connessioni</a:t>
            </a:r>
            <a:r>
              <a:rPr lang="en-GB" dirty="0"/>
              <a:t> di rete, </a:t>
            </a:r>
            <a:r>
              <a:rPr lang="en-GB" dirty="0" err="1"/>
              <a:t>inviare</a:t>
            </a:r>
            <a:r>
              <a:rPr lang="en-GB" dirty="0"/>
              <a:t> e </a:t>
            </a:r>
            <a:r>
              <a:rPr lang="en-GB" dirty="0" err="1"/>
              <a:t>ricevere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 </a:t>
            </a:r>
            <a:r>
              <a:rPr lang="en-GB" dirty="0" err="1"/>
              <a:t>attraverso</a:t>
            </a:r>
            <a:r>
              <a:rPr lang="en-GB" dirty="0"/>
              <a:t> la rete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672697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AE101E-EC52-5FF0-01F0-C61C7F47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 system call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CCA28-3B0F-A0A2-2034-0160B8B5F1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500"/>
              </a:spcBef>
              <a:buClr>
                <a:schemeClr val="dk1"/>
              </a:buClr>
              <a:buSzPts val="2400"/>
            </a:pPr>
            <a:r>
              <a:rPr lang="en-GB" sz="1800" dirty="0" err="1">
                <a:solidFill>
                  <a:schemeClr val="accent6"/>
                </a:solidFill>
              </a:rPr>
              <a:t>Co</a:t>
            </a:r>
            <a:r>
              <a:rPr lang="en-GB" sz="1800" b="1" dirty="0" err="1">
                <a:solidFill>
                  <a:schemeClr val="accent6"/>
                </a:solidFill>
              </a:rPr>
              <a:t>ntrollare</a:t>
            </a:r>
            <a:r>
              <a:rPr lang="en-GB" sz="1800" b="1" dirty="0">
                <a:solidFill>
                  <a:schemeClr val="accent6"/>
                </a:solidFill>
              </a:rPr>
              <a:t> </a:t>
            </a:r>
            <a:r>
              <a:rPr lang="en-GB" sz="1800" b="1" dirty="0" err="1">
                <a:solidFill>
                  <a:schemeClr val="accent6"/>
                </a:solidFill>
              </a:rPr>
              <a:t>i</a:t>
            </a:r>
            <a:r>
              <a:rPr lang="en-GB" sz="1800" b="1" dirty="0">
                <a:solidFill>
                  <a:schemeClr val="accent6"/>
                </a:solidFill>
              </a:rPr>
              <a:t> </a:t>
            </a:r>
            <a:r>
              <a:rPr lang="en-GB" sz="1800" b="1" dirty="0" err="1">
                <a:solidFill>
                  <a:schemeClr val="accent6"/>
                </a:solidFill>
              </a:rPr>
              <a:t>processi</a:t>
            </a:r>
            <a:r>
              <a:rPr lang="en-GB" sz="1800" dirty="0"/>
              <a:t>: le system calls </a:t>
            </a:r>
            <a:r>
              <a:rPr lang="en-GB" sz="1800" dirty="0" err="1"/>
              <a:t>sono</a:t>
            </a:r>
            <a:r>
              <a:rPr lang="en-GB" sz="1800" dirty="0"/>
              <a:t> </a:t>
            </a:r>
            <a:r>
              <a:rPr lang="en-GB" sz="1800" dirty="0" err="1"/>
              <a:t>necessarie</a:t>
            </a:r>
            <a:r>
              <a:rPr lang="en-GB" sz="1800" dirty="0"/>
              <a:t> per </a:t>
            </a:r>
            <a:r>
              <a:rPr lang="en-GB" sz="1800" dirty="0" err="1"/>
              <a:t>creare</a:t>
            </a:r>
            <a:r>
              <a:rPr lang="en-GB" sz="1800" dirty="0"/>
              <a:t>, </a:t>
            </a:r>
            <a:r>
              <a:rPr lang="en-GB" sz="1800" dirty="0" err="1"/>
              <a:t>terminare</a:t>
            </a:r>
            <a:r>
              <a:rPr lang="en-GB" sz="1800" dirty="0"/>
              <a:t>, </a:t>
            </a:r>
            <a:r>
              <a:rPr lang="en-GB" sz="1800" dirty="0" err="1"/>
              <a:t>mettere</a:t>
            </a:r>
            <a:r>
              <a:rPr lang="en-GB" sz="1800" dirty="0"/>
              <a:t> in </a:t>
            </a:r>
            <a:r>
              <a:rPr lang="en-GB" sz="1800" dirty="0" err="1"/>
              <a:t>attesa</a:t>
            </a:r>
            <a:r>
              <a:rPr lang="en-GB" sz="1800" dirty="0"/>
              <a:t>, </a:t>
            </a:r>
            <a:r>
              <a:rPr lang="en-GB" sz="1800" dirty="0" err="1"/>
              <a:t>riprendere</a:t>
            </a:r>
            <a:r>
              <a:rPr lang="en-GB" sz="1800" dirty="0"/>
              <a:t> e </a:t>
            </a:r>
            <a:r>
              <a:rPr lang="en-GB" sz="1800" dirty="0" err="1"/>
              <a:t>gestire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processi</a:t>
            </a:r>
            <a:r>
              <a:rPr lang="en-GB" sz="1800" dirty="0"/>
              <a:t> in </a:t>
            </a:r>
            <a:r>
              <a:rPr lang="en-GB" sz="1800" dirty="0" err="1"/>
              <a:t>vari</a:t>
            </a:r>
            <a:r>
              <a:rPr lang="en-GB" sz="1800" dirty="0"/>
              <a:t> </a:t>
            </a:r>
            <a:r>
              <a:rPr lang="en-GB" sz="1800" dirty="0" err="1"/>
              <a:t>modi</a:t>
            </a:r>
            <a:r>
              <a:rPr lang="en-GB" sz="1800" dirty="0"/>
              <a:t>.</a:t>
            </a:r>
          </a:p>
          <a:p>
            <a:pPr>
              <a:spcBef>
                <a:spcPts val="500"/>
              </a:spcBef>
              <a:buClr>
                <a:schemeClr val="dk1"/>
              </a:buClr>
              <a:buSzPts val="2400"/>
            </a:pPr>
            <a:endParaRPr lang="en-GB" sz="1800" dirty="0"/>
          </a:p>
          <a:p>
            <a:pPr>
              <a:spcBef>
                <a:spcPts val="500"/>
              </a:spcBef>
              <a:buClr>
                <a:schemeClr val="dk1"/>
              </a:buClr>
              <a:buSzPts val="2400"/>
            </a:pPr>
            <a:r>
              <a:rPr lang="en-GB" sz="1800" b="1" dirty="0" err="1">
                <a:solidFill>
                  <a:schemeClr val="accent6"/>
                </a:solidFill>
              </a:rPr>
              <a:t>Manipolare</a:t>
            </a:r>
            <a:r>
              <a:rPr lang="en-GB" sz="1800" b="1" dirty="0">
                <a:solidFill>
                  <a:schemeClr val="accent6"/>
                </a:solidFill>
              </a:rPr>
              <a:t> </a:t>
            </a:r>
            <a:r>
              <a:rPr lang="en-GB" sz="1800" b="1" dirty="0" err="1">
                <a:solidFill>
                  <a:schemeClr val="accent6"/>
                </a:solidFill>
              </a:rPr>
              <a:t>i</a:t>
            </a:r>
            <a:r>
              <a:rPr lang="en-GB" sz="1800" b="1" dirty="0">
                <a:solidFill>
                  <a:schemeClr val="accent6"/>
                </a:solidFill>
              </a:rPr>
              <a:t> file</a:t>
            </a:r>
            <a:r>
              <a:rPr lang="en-GB" sz="1800" dirty="0"/>
              <a:t>: le system calls </a:t>
            </a:r>
            <a:r>
              <a:rPr lang="en-GB" sz="1800" dirty="0" err="1"/>
              <a:t>sono</a:t>
            </a:r>
            <a:r>
              <a:rPr lang="en-GB" sz="1800" dirty="0"/>
              <a:t> </a:t>
            </a:r>
            <a:r>
              <a:rPr lang="en-GB" sz="1800" dirty="0" err="1"/>
              <a:t>utilizzate</a:t>
            </a:r>
            <a:r>
              <a:rPr lang="en-GB" sz="1800" dirty="0"/>
              <a:t> per </a:t>
            </a:r>
            <a:r>
              <a:rPr lang="en-GB" sz="1800" dirty="0" err="1"/>
              <a:t>creare</a:t>
            </a:r>
            <a:r>
              <a:rPr lang="en-GB" sz="1800" dirty="0"/>
              <a:t>, </a:t>
            </a:r>
            <a:r>
              <a:rPr lang="en-GB" sz="1800" dirty="0" err="1"/>
              <a:t>cancellare</a:t>
            </a:r>
            <a:r>
              <a:rPr lang="en-GB" sz="1800" dirty="0"/>
              <a:t>, </a:t>
            </a:r>
            <a:r>
              <a:rPr lang="en-GB" sz="1800" dirty="0" err="1"/>
              <a:t>aprire</a:t>
            </a:r>
            <a:r>
              <a:rPr lang="en-GB" sz="1800" dirty="0"/>
              <a:t>, </a:t>
            </a:r>
            <a:r>
              <a:rPr lang="en-GB" sz="1800" dirty="0" err="1"/>
              <a:t>scrivere</a:t>
            </a:r>
            <a:r>
              <a:rPr lang="en-GB" sz="1800" dirty="0"/>
              <a:t>, </a:t>
            </a:r>
            <a:r>
              <a:rPr lang="en-GB" sz="1800" dirty="0" err="1"/>
              <a:t>leggere</a:t>
            </a:r>
            <a:r>
              <a:rPr lang="en-GB" sz="1800" dirty="0"/>
              <a:t> e </a:t>
            </a:r>
            <a:r>
              <a:rPr lang="en-GB" sz="1800" dirty="0" err="1"/>
              <a:t>gestire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file in </a:t>
            </a:r>
            <a:r>
              <a:rPr lang="en-GB" sz="1800" dirty="0" err="1"/>
              <a:t>vari</a:t>
            </a:r>
            <a:r>
              <a:rPr lang="en-GB" sz="1800" dirty="0"/>
              <a:t> </a:t>
            </a:r>
            <a:r>
              <a:rPr lang="en-GB" sz="1800" dirty="0" err="1"/>
              <a:t>modi</a:t>
            </a:r>
            <a:r>
              <a:rPr lang="en-GB" sz="1800" dirty="0"/>
              <a:t>.</a:t>
            </a:r>
          </a:p>
          <a:p>
            <a:pPr>
              <a:spcBef>
                <a:spcPts val="500"/>
              </a:spcBef>
              <a:buClr>
                <a:schemeClr val="dk1"/>
              </a:buClr>
              <a:buSzPts val="2400"/>
            </a:pPr>
            <a:endParaRPr lang="en-GB" sz="1800" dirty="0"/>
          </a:p>
          <a:p>
            <a:pPr>
              <a:spcBef>
                <a:spcPts val="500"/>
              </a:spcBef>
              <a:buClr>
                <a:schemeClr val="dk1"/>
              </a:buClr>
              <a:buSzPts val="2400"/>
            </a:pPr>
            <a:r>
              <a:rPr lang="en-GB" sz="1800" b="1" dirty="0" err="1">
                <a:solidFill>
                  <a:schemeClr val="accent6"/>
                </a:solidFill>
              </a:rPr>
              <a:t>Gestire</a:t>
            </a:r>
            <a:r>
              <a:rPr lang="en-GB" sz="1800" b="1" dirty="0">
                <a:solidFill>
                  <a:schemeClr val="accent6"/>
                </a:solidFill>
              </a:rPr>
              <a:t> </a:t>
            </a:r>
            <a:r>
              <a:rPr lang="en-GB" sz="1800" b="1" dirty="0" err="1">
                <a:solidFill>
                  <a:schemeClr val="accent6"/>
                </a:solidFill>
              </a:rPr>
              <a:t>i</a:t>
            </a:r>
            <a:r>
              <a:rPr lang="en-GB" sz="1800" b="1" dirty="0">
                <a:solidFill>
                  <a:schemeClr val="accent6"/>
                </a:solidFill>
              </a:rPr>
              <a:t> </a:t>
            </a:r>
            <a:r>
              <a:rPr lang="en-GB" sz="1800" b="1" dirty="0" err="1">
                <a:solidFill>
                  <a:schemeClr val="accent6"/>
                </a:solidFill>
              </a:rPr>
              <a:t>dispositivi</a:t>
            </a:r>
            <a:r>
              <a:rPr lang="en-GB" sz="1800" dirty="0"/>
              <a:t>: le system calls </a:t>
            </a:r>
            <a:r>
              <a:rPr lang="en-GB" sz="1800" dirty="0" err="1"/>
              <a:t>sono</a:t>
            </a:r>
            <a:r>
              <a:rPr lang="en-GB" sz="1800" dirty="0"/>
              <a:t> </a:t>
            </a:r>
            <a:r>
              <a:rPr lang="en-GB" sz="1800" dirty="0" err="1"/>
              <a:t>necessarie</a:t>
            </a:r>
            <a:r>
              <a:rPr lang="en-GB" sz="1800" dirty="0"/>
              <a:t> per </a:t>
            </a:r>
            <a:r>
              <a:rPr lang="en-GB" sz="1800" dirty="0" err="1"/>
              <a:t>richiedere</a:t>
            </a:r>
            <a:r>
              <a:rPr lang="en-GB" sz="1800" dirty="0"/>
              <a:t> </a:t>
            </a:r>
            <a:r>
              <a:rPr lang="en-GB" sz="1800" dirty="0" err="1"/>
              <a:t>l'accesso</a:t>
            </a:r>
            <a:r>
              <a:rPr lang="en-GB" sz="1800" dirty="0"/>
              <a:t> ai </a:t>
            </a:r>
            <a:r>
              <a:rPr lang="en-GB" sz="1800" dirty="0" err="1"/>
              <a:t>dispositivi</a:t>
            </a:r>
            <a:r>
              <a:rPr lang="en-GB" sz="1800" dirty="0"/>
              <a:t>, </a:t>
            </a:r>
            <a:r>
              <a:rPr lang="en-GB" sz="1800" dirty="0" err="1"/>
              <a:t>rilasciare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dispositivi</a:t>
            </a:r>
            <a:r>
              <a:rPr lang="en-GB" sz="1800" dirty="0"/>
              <a:t> e </a:t>
            </a:r>
            <a:r>
              <a:rPr lang="en-GB" sz="1800" dirty="0" err="1"/>
              <a:t>gestire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dispositivi</a:t>
            </a:r>
            <a:r>
              <a:rPr lang="en-GB" sz="1800" dirty="0"/>
              <a:t> in </a:t>
            </a:r>
            <a:r>
              <a:rPr lang="en-GB" sz="1800" dirty="0" err="1"/>
              <a:t>vari</a:t>
            </a:r>
            <a:r>
              <a:rPr lang="en-GB" sz="1800" dirty="0"/>
              <a:t> </a:t>
            </a:r>
            <a:r>
              <a:rPr lang="en-GB" sz="1800" dirty="0" err="1"/>
              <a:t>modi</a:t>
            </a:r>
            <a:r>
              <a:rPr lang="en-GB" sz="1800" dirty="0"/>
              <a:t>.</a:t>
            </a:r>
          </a:p>
          <a:p>
            <a:pPr>
              <a:spcBef>
                <a:spcPts val="500"/>
              </a:spcBef>
              <a:buClr>
                <a:schemeClr val="dk1"/>
              </a:buClr>
              <a:buSzPts val="2400"/>
            </a:pPr>
            <a:endParaRPr lang="en-GB" sz="1800" dirty="0"/>
          </a:p>
          <a:p>
            <a:pPr>
              <a:spcBef>
                <a:spcPts val="500"/>
              </a:spcBef>
              <a:buClr>
                <a:schemeClr val="dk1"/>
              </a:buClr>
              <a:buSzPts val="2400"/>
            </a:pPr>
            <a:r>
              <a:rPr lang="en-GB" sz="1800" b="1" dirty="0" err="1">
                <a:solidFill>
                  <a:schemeClr val="accent6"/>
                </a:solidFill>
              </a:rPr>
              <a:t>Gestione</a:t>
            </a:r>
            <a:r>
              <a:rPr lang="en-GB" sz="1800" b="1" dirty="0">
                <a:solidFill>
                  <a:schemeClr val="accent6"/>
                </a:solidFill>
              </a:rPr>
              <a:t> </a:t>
            </a:r>
            <a:r>
              <a:rPr lang="en-GB" sz="1800" b="1" dirty="0" err="1">
                <a:solidFill>
                  <a:schemeClr val="accent6"/>
                </a:solidFill>
              </a:rPr>
              <a:t>delle</a:t>
            </a:r>
            <a:r>
              <a:rPr lang="en-GB" sz="1800" b="1" dirty="0">
                <a:solidFill>
                  <a:schemeClr val="accent6"/>
                </a:solidFill>
              </a:rPr>
              <a:t> </a:t>
            </a:r>
            <a:r>
              <a:rPr lang="en-GB" sz="1800" b="1" dirty="0" err="1">
                <a:solidFill>
                  <a:schemeClr val="accent6"/>
                </a:solidFill>
              </a:rPr>
              <a:t>informazioni</a:t>
            </a:r>
            <a:r>
              <a:rPr lang="en-GB" sz="1800" dirty="0"/>
              <a:t>: le system calls </a:t>
            </a:r>
            <a:r>
              <a:rPr lang="en-GB" sz="1800" dirty="0" err="1"/>
              <a:t>sono</a:t>
            </a:r>
            <a:r>
              <a:rPr lang="en-GB" sz="1800" dirty="0"/>
              <a:t> </a:t>
            </a:r>
            <a:r>
              <a:rPr lang="en-GB" sz="1800" dirty="0" err="1"/>
              <a:t>utilizzate</a:t>
            </a:r>
            <a:r>
              <a:rPr lang="en-GB" sz="1800" dirty="0"/>
              <a:t> per </a:t>
            </a:r>
            <a:r>
              <a:rPr lang="en-GB" sz="1800" dirty="0" err="1"/>
              <a:t>ottenere</a:t>
            </a:r>
            <a:r>
              <a:rPr lang="en-GB" sz="1800" dirty="0"/>
              <a:t> </a:t>
            </a:r>
            <a:r>
              <a:rPr lang="en-GB" sz="1800" dirty="0" err="1"/>
              <a:t>informazioni</a:t>
            </a:r>
            <a:r>
              <a:rPr lang="en-GB" sz="1800" dirty="0"/>
              <a:t> </a:t>
            </a:r>
            <a:r>
              <a:rPr lang="en-GB" sz="1800" dirty="0" err="1"/>
              <a:t>sul</a:t>
            </a:r>
            <a:r>
              <a:rPr lang="en-GB" sz="1800" dirty="0"/>
              <a:t> </a:t>
            </a:r>
            <a:r>
              <a:rPr lang="en-GB" sz="1800" dirty="0" err="1"/>
              <a:t>sistema</a:t>
            </a:r>
            <a:r>
              <a:rPr lang="en-GB" sz="1800" dirty="0"/>
              <a:t>, come </a:t>
            </a:r>
            <a:r>
              <a:rPr lang="en-GB" sz="1800" dirty="0" err="1"/>
              <a:t>l'ora</a:t>
            </a:r>
            <a:r>
              <a:rPr lang="en-GB" sz="1800" dirty="0"/>
              <a:t> del </a:t>
            </a:r>
            <a:r>
              <a:rPr lang="en-GB" sz="1800" dirty="0" err="1"/>
              <a:t>sistema</a:t>
            </a:r>
            <a:r>
              <a:rPr lang="en-GB" sz="1800" dirty="0"/>
              <a:t>, la data del </a:t>
            </a:r>
            <a:r>
              <a:rPr lang="en-GB" sz="1800" dirty="0" err="1"/>
              <a:t>sistema</a:t>
            </a:r>
            <a:r>
              <a:rPr lang="en-GB" sz="1800" dirty="0"/>
              <a:t>, le </a:t>
            </a:r>
            <a:r>
              <a:rPr lang="en-GB" sz="1800" dirty="0" err="1"/>
              <a:t>informazioni</a:t>
            </a:r>
            <a:r>
              <a:rPr lang="en-GB" sz="1800" dirty="0"/>
              <a:t> sui </a:t>
            </a:r>
            <a:r>
              <a:rPr lang="en-GB" sz="1800" dirty="0" err="1"/>
              <a:t>processi</a:t>
            </a:r>
            <a:r>
              <a:rPr lang="en-GB" sz="1800" dirty="0"/>
              <a:t> e </a:t>
            </a:r>
            <a:r>
              <a:rPr lang="en-GB" sz="1800" dirty="0" err="1"/>
              <a:t>gli</a:t>
            </a:r>
            <a:r>
              <a:rPr lang="en-GB" sz="1800" dirty="0"/>
              <a:t> </a:t>
            </a:r>
            <a:r>
              <a:rPr lang="en-GB" sz="1800" dirty="0" err="1"/>
              <a:t>utenti</a:t>
            </a:r>
            <a:r>
              <a:rPr lang="en-GB" sz="1800" dirty="0"/>
              <a:t>.</a:t>
            </a:r>
          </a:p>
          <a:p>
            <a:pPr>
              <a:spcBef>
                <a:spcPts val="500"/>
              </a:spcBef>
              <a:buClr>
                <a:schemeClr val="dk1"/>
              </a:buClr>
              <a:buSzPts val="2400"/>
            </a:pPr>
            <a:endParaRPr lang="en-GB" sz="18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53A79E-E423-950A-8F7E-8BFF9EFBAA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>
              <a:spcBef>
                <a:spcPts val="500"/>
              </a:spcBef>
              <a:buClr>
                <a:schemeClr val="dk1"/>
              </a:buClr>
              <a:buSzPts val="2400"/>
            </a:pPr>
            <a:r>
              <a:rPr lang="en-GB" sz="3300" b="1" dirty="0" err="1">
                <a:solidFill>
                  <a:schemeClr val="accent6"/>
                </a:solidFill>
              </a:rPr>
              <a:t>Gestione</a:t>
            </a:r>
            <a:r>
              <a:rPr lang="en-GB" sz="3300" b="1" dirty="0">
                <a:solidFill>
                  <a:schemeClr val="accent6"/>
                </a:solidFill>
              </a:rPr>
              <a:t> </a:t>
            </a:r>
            <a:r>
              <a:rPr lang="en-GB" sz="3300" b="1" dirty="0" err="1">
                <a:solidFill>
                  <a:schemeClr val="accent6"/>
                </a:solidFill>
              </a:rPr>
              <a:t>della</a:t>
            </a:r>
            <a:r>
              <a:rPr lang="en-GB" sz="3300" b="1" dirty="0">
                <a:solidFill>
                  <a:schemeClr val="accent6"/>
                </a:solidFill>
              </a:rPr>
              <a:t> </a:t>
            </a:r>
            <a:r>
              <a:rPr lang="en-GB" sz="3300" b="1" dirty="0" err="1">
                <a:solidFill>
                  <a:schemeClr val="accent6"/>
                </a:solidFill>
              </a:rPr>
              <a:t>comunicazione</a:t>
            </a:r>
            <a:r>
              <a:rPr lang="en-GB" sz="3300" dirty="0"/>
              <a:t>: le system calls </a:t>
            </a:r>
            <a:r>
              <a:rPr lang="en-GB" sz="3300" dirty="0" err="1"/>
              <a:t>sono</a:t>
            </a:r>
            <a:r>
              <a:rPr lang="en-GB" sz="3300" dirty="0"/>
              <a:t> </a:t>
            </a:r>
            <a:r>
              <a:rPr lang="en-GB" sz="3300" dirty="0" err="1"/>
              <a:t>necessarie</a:t>
            </a:r>
            <a:r>
              <a:rPr lang="en-GB" sz="3300" dirty="0"/>
              <a:t> per </a:t>
            </a:r>
            <a:r>
              <a:rPr lang="en-GB" sz="3300" dirty="0" err="1"/>
              <a:t>inviare</a:t>
            </a:r>
            <a:r>
              <a:rPr lang="en-GB" sz="3300" dirty="0"/>
              <a:t> e </a:t>
            </a:r>
            <a:r>
              <a:rPr lang="en-GB" sz="3300" dirty="0" err="1"/>
              <a:t>ricevere</a:t>
            </a:r>
            <a:r>
              <a:rPr lang="en-GB" sz="3300" dirty="0"/>
              <a:t> </a:t>
            </a:r>
            <a:r>
              <a:rPr lang="en-GB" sz="3300" dirty="0" err="1"/>
              <a:t>messaggi</a:t>
            </a:r>
            <a:r>
              <a:rPr lang="en-GB" sz="3300" dirty="0"/>
              <a:t> </a:t>
            </a:r>
            <a:r>
              <a:rPr lang="en-GB" sz="3300" dirty="0" err="1"/>
              <a:t>tra</a:t>
            </a:r>
            <a:r>
              <a:rPr lang="en-GB" sz="3300" dirty="0"/>
              <a:t> </a:t>
            </a:r>
            <a:r>
              <a:rPr lang="en-GB" sz="3300" dirty="0" err="1"/>
              <a:t>processi</a:t>
            </a:r>
            <a:r>
              <a:rPr lang="en-GB" sz="3300" dirty="0"/>
              <a:t>, </a:t>
            </a:r>
            <a:r>
              <a:rPr lang="en-GB" sz="3300" dirty="0" err="1"/>
              <a:t>stabilire</a:t>
            </a:r>
            <a:r>
              <a:rPr lang="en-GB" sz="3300" dirty="0"/>
              <a:t> </a:t>
            </a:r>
            <a:r>
              <a:rPr lang="en-GB" sz="3300" dirty="0" err="1"/>
              <a:t>connessioni</a:t>
            </a:r>
            <a:r>
              <a:rPr lang="en-GB" sz="3300" dirty="0"/>
              <a:t> di rete e </a:t>
            </a:r>
            <a:r>
              <a:rPr lang="en-GB" sz="3300" dirty="0" err="1"/>
              <a:t>gestire</a:t>
            </a:r>
            <a:r>
              <a:rPr lang="en-GB" sz="3300" dirty="0"/>
              <a:t> la </a:t>
            </a:r>
            <a:r>
              <a:rPr lang="en-GB" sz="3300" dirty="0" err="1"/>
              <a:t>comunicazione</a:t>
            </a:r>
            <a:r>
              <a:rPr lang="en-GB" sz="3300" dirty="0"/>
              <a:t> in </a:t>
            </a:r>
            <a:r>
              <a:rPr lang="en-GB" sz="3300" dirty="0" err="1"/>
              <a:t>vari</a:t>
            </a:r>
            <a:r>
              <a:rPr lang="en-GB" sz="3300" dirty="0"/>
              <a:t> </a:t>
            </a:r>
            <a:r>
              <a:rPr lang="en-GB" sz="3300" dirty="0" err="1"/>
              <a:t>modi</a:t>
            </a:r>
            <a:r>
              <a:rPr lang="en-GB" sz="3300" dirty="0"/>
              <a:t>.</a:t>
            </a:r>
          </a:p>
          <a:p>
            <a:pPr>
              <a:spcBef>
                <a:spcPts val="500"/>
              </a:spcBef>
              <a:buClr>
                <a:schemeClr val="dk1"/>
              </a:buClr>
              <a:buSzPts val="2400"/>
            </a:pPr>
            <a:endParaRPr lang="en-GB" sz="3300" dirty="0"/>
          </a:p>
          <a:p>
            <a:pPr>
              <a:spcBef>
                <a:spcPts val="500"/>
              </a:spcBef>
              <a:buClr>
                <a:schemeClr val="dk1"/>
              </a:buClr>
              <a:buSzPts val="2400"/>
            </a:pPr>
            <a:r>
              <a:rPr lang="en-GB" sz="3300" b="1" dirty="0" err="1">
                <a:solidFill>
                  <a:schemeClr val="accent6"/>
                </a:solidFill>
              </a:rPr>
              <a:t>Allocare</a:t>
            </a:r>
            <a:r>
              <a:rPr lang="en-GB" sz="3300" b="1" dirty="0">
                <a:solidFill>
                  <a:schemeClr val="accent6"/>
                </a:solidFill>
              </a:rPr>
              <a:t>/</a:t>
            </a:r>
            <a:r>
              <a:rPr lang="en-GB" sz="3300" b="1" dirty="0" err="1">
                <a:solidFill>
                  <a:schemeClr val="accent6"/>
                </a:solidFill>
              </a:rPr>
              <a:t>deallocare</a:t>
            </a:r>
            <a:r>
              <a:rPr lang="en-GB" sz="3300" b="1" dirty="0">
                <a:solidFill>
                  <a:schemeClr val="accent6"/>
                </a:solidFill>
              </a:rPr>
              <a:t> </a:t>
            </a:r>
            <a:r>
              <a:rPr lang="en-GB" sz="3300" b="1" dirty="0" err="1">
                <a:solidFill>
                  <a:schemeClr val="accent6"/>
                </a:solidFill>
              </a:rPr>
              <a:t>memoria</a:t>
            </a:r>
            <a:r>
              <a:rPr lang="en-GB" sz="3300" b="1" dirty="0">
                <a:solidFill>
                  <a:schemeClr val="accent6"/>
                </a:solidFill>
              </a:rPr>
              <a:t> </a:t>
            </a:r>
            <a:r>
              <a:rPr lang="en-GB" sz="3300" dirty="0"/>
              <a:t>ai </a:t>
            </a:r>
            <a:r>
              <a:rPr lang="en-GB" sz="3300" dirty="0" err="1"/>
              <a:t>programmi</a:t>
            </a:r>
            <a:r>
              <a:rPr lang="en-GB" sz="3300" dirty="0"/>
              <a:t> in </a:t>
            </a:r>
            <a:r>
              <a:rPr lang="en-GB" sz="3300" dirty="0" err="1"/>
              <a:t>esecuzione</a:t>
            </a:r>
            <a:r>
              <a:rPr lang="en-GB" sz="3300" dirty="0"/>
              <a:t>: le system calls </a:t>
            </a:r>
            <a:r>
              <a:rPr lang="en-GB" sz="3300" dirty="0" err="1"/>
              <a:t>sono</a:t>
            </a:r>
            <a:r>
              <a:rPr lang="en-GB" sz="3300" dirty="0"/>
              <a:t> </a:t>
            </a:r>
            <a:r>
              <a:rPr lang="en-GB" sz="3300" dirty="0" err="1"/>
              <a:t>utilizzate</a:t>
            </a:r>
            <a:r>
              <a:rPr lang="en-GB" sz="3300" dirty="0"/>
              <a:t> per </a:t>
            </a:r>
            <a:r>
              <a:rPr lang="en-GB" sz="3300" dirty="0" err="1"/>
              <a:t>richiedere</a:t>
            </a:r>
            <a:r>
              <a:rPr lang="en-GB" sz="3300" dirty="0"/>
              <a:t> e </a:t>
            </a:r>
            <a:r>
              <a:rPr lang="en-GB" sz="3300" dirty="0" err="1"/>
              <a:t>rilasciare</a:t>
            </a:r>
            <a:r>
              <a:rPr lang="en-GB" sz="3300" dirty="0"/>
              <a:t> </a:t>
            </a:r>
            <a:r>
              <a:rPr lang="en-GB" sz="3300" dirty="0" err="1"/>
              <a:t>spazio</a:t>
            </a:r>
            <a:r>
              <a:rPr lang="en-GB" sz="3300" dirty="0"/>
              <a:t> di </a:t>
            </a:r>
            <a:r>
              <a:rPr lang="en-GB" sz="3300" dirty="0" err="1"/>
              <a:t>memoria</a:t>
            </a:r>
            <a:r>
              <a:rPr lang="en-GB" sz="3300" dirty="0"/>
              <a:t>, </a:t>
            </a:r>
            <a:r>
              <a:rPr lang="en-GB" sz="3300" dirty="0" err="1"/>
              <a:t>proteggere</a:t>
            </a:r>
            <a:r>
              <a:rPr lang="en-GB" sz="3300" dirty="0"/>
              <a:t> la </a:t>
            </a:r>
            <a:r>
              <a:rPr lang="en-GB" sz="3300" dirty="0" err="1"/>
              <a:t>memoria</a:t>
            </a:r>
            <a:r>
              <a:rPr lang="en-GB" sz="3300" dirty="0"/>
              <a:t> e </a:t>
            </a:r>
            <a:r>
              <a:rPr lang="en-GB" sz="3300" dirty="0" err="1"/>
              <a:t>condividere</a:t>
            </a:r>
            <a:r>
              <a:rPr lang="en-GB" sz="3300" dirty="0"/>
              <a:t> la </a:t>
            </a:r>
            <a:r>
              <a:rPr lang="en-GB" sz="3300" dirty="0" err="1"/>
              <a:t>memoria</a:t>
            </a:r>
            <a:r>
              <a:rPr lang="en-GB" sz="3300" dirty="0"/>
              <a:t> </a:t>
            </a:r>
            <a:r>
              <a:rPr lang="en-GB" sz="3300" dirty="0" err="1"/>
              <a:t>tra</a:t>
            </a:r>
            <a:r>
              <a:rPr lang="en-GB" sz="3300" dirty="0"/>
              <a:t> </a:t>
            </a:r>
            <a:r>
              <a:rPr lang="en-GB" sz="3300" dirty="0" err="1"/>
              <a:t>processi</a:t>
            </a:r>
            <a:r>
              <a:rPr lang="en-GB" sz="3300" dirty="0"/>
              <a:t>.</a:t>
            </a:r>
          </a:p>
          <a:p>
            <a:pPr>
              <a:spcBef>
                <a:spcPts val="500"/>
              </a:spcBef>
              <a:buClr>
                <a:schemeClr val="dk1"/>
              </a:buClr>
              <a:buSzPts val="2400"/>
            </a:pPr>
            <a:endParaRPr lang="en-GB" sz="3300" dirty="0"/>
          </a:p>
          <a:p>
            <a:pPr>
              <a:spcBef>
                <a:spcPts val="500"/>
              </a:spcBef>
              <a:buClr>
                <a:schemeClr val="dk1"/>
              </a:buClr>
              <a:buSzPts val="2400"/>
            </a:pPr>
            <a:r>
              <a:rPr lang="en-GB" sz="3300" b="1" dirty="0" err="1">
                <a:solidFill>
                  <a:schemeClr val="accent6"/>
                </a:solidFill>
              </a:rPr>
              <a:t>Gestione</a:t>
            </a:r>
            <a:r>
              <a:rPr lang="en-GB" sz="3300" b="1" dirty="0">
                <a:solidFill>
                  <a:schemeClr val="accent6"/>
                </a:solidFill>
              </a:rPr>
              <a:t> </a:t>
            </a:r>
            <a:r>
              <a:rPr lang="en-GB" sz="3300" b="1" dirty="0" err="1">
                <a:solidFill>
                  <a:schemeClr val="accent6"/>
                </a:solidFill>
              </a:rPr>
              <a:t>delle</a:t>
            </a:r>
            <a:r>
              <a:rPr lang="en-GB" sz="3300" b="1" dirty="0">
                <a:solidFill>
                  <a:schemeClr val="accent6"/>
                </a:solidFill>
              </a:rPr>
              <a:t> </a:t>
            </a:r>
            <a:r>
              <a:rPr lang="en-GB" sz="3300" b="1" dirty="0" err="1">
                <a:solidFill>
                  <a:schemeClr val="accent6"/>
                </a:solidFill>
              </a:rPr>
              <a:t>reti</a:t>
            </a:r>
            <a:r>
              <a:rPr lang="en-GB" sz="3300" dirty="0"/>
              <a:t>: le system calls </a:t>
            </a:r>
            <a:r>
              <a:rPr lang="en-GB" sz="3300" dirty="0" err="1"/>
              <a:t>sono</a:t>
            </a:r>
            <a:r>
              <a:rPr lang="en-GB" sz="3300" dirty="0"/>
              <a:t> </a:t>
            </a:r>
            <a:r>
              <a:rPr lang="en-GB" sz="3300" dirty="0" err="1"/>
              <a:t>necessarie</a:t>
            </a:r>
            <a:r>
              <a:rPr lang="en-GB" sz="3300" dirty="0"/>
              <a:t> per </a:t>
            </a:r>
            <a:r>
              <a:rPr lang="en-GB" sz="3300" dirty="0" err="1"/>
              <a:t>stabilire</a:t>
            </a:r>
            <a:r>
              <a:rPr lang="en-GB" sz="3300" dirty="0"/>
              <a:t> e </a:t>
            </a:r>
            <a:r>
              <a:rPr lang="en-GB" sz="3300" dirty="0" err="1"/>
              <a:t>chiudere</a:t>
            </a:r>
            <a:r>
              <a:rPr lang="en-GB" sz="3300" dirty="0"/>
              <a:t> </a:t>
            </a:r>
            <a:r>
              <a:rPr lang="en-GB" sz="3300" dirty="0" err="1"/>
              <a:t>connessioni</a:t>
            </a:r>
            <a:r>
              <a:rPr lang="en-GB" sz="3300" dirty="0"/>
              <a:t> di rete, </a:t>
            </a:r>
            <a:r>
              <a:rPr lang="en-GB" sz="3300" dirty="0" err="1"/>
              <a:t>inviare</a:t>
            </a:r>
            <a:r>
              <a:rPr lang="en-GB" sz="3300" dirty="0"/>
              <a:t> e </a:t>
            </a:r>
            <a:r>
              <a:rPr lang="en-GB" sz="3300" dirty="0" err="1"/>
              <a:t>ricevere</a:t>
            </a:r>
            <a:r>
              <a:rPr lang="en-GB" sz="3300" dirty="0"/>
              <a:t> </a:t>
            </a:r>
            <a:r>
              <a:rPr lang="en-GB" sz="3300" dirty="0" err="1"/>
              <a:t>dati</a:t>
            </a:r>
            <a:r>
              <a:rPr lang="en-GB" sz="3300" dirty="0"/>
              <a:t> </a:t>
            </a:r>
            <a:r>
              <a:rPr lang="en-GB" sz="3300" dirty="0" err="1"/>
              <a:t>attraverso</a:t>
            </a:r>
            <a:r>
              <a:rPr lang="en-GB" sz="3300" dirty="0"/>
              <a:t> la rete e </a:t>
            </a:r>
            <a:r>
              <a:rPr lang="en-GB" sz="3300" dirty="0" err="1"/>
              <a:t>gestire</a:t>
            </a:r>
            <a:r>
              <a:rPr lang="en-GB" sz="3300" dirty="0"/>
              <a:t> le </a:t>
            </a:r>
            <a:r>
              <a:rPr lang="en-GB" sz="3300" dirty="0" err="1"/>
              <a:t>reti</a:t>
            </a:r>
            <a:r>
              <a:rPr lang="en-GB" sz="3300" dirty="0"/>
              <a:t> in </a:t>
            </a:r>
            <a:r>
              <a:rPr lang="en-GB" sz="3300" dirty="0" err="1"/>
              <a:t>vari</a:t>
            </a:r>
            <a:r>
              <a:rPr lang="en-GB" sz="3300" dirty="0"/>
              <a:t> </a:t>
            </a:r>
            <a:r>
              <a:rPr lang="en-GB" sz="3300" dirty="0" err="1"/>
              <a:t>modi</a:t>
            </a:r>
            <a:r>
              <a:rPr lang="en-GB" sz="3300" dirty="0"/>
              <a:t>.</a:t>
            </a:r>
          </a:p>
          <a:p>
            <a:pPr>
              <a:spcBef>
                <a:spcPts val="500"/>
              </a:spcBef>
              <a:buClr>
                <a:schemeClr val="dk1"/>
              </a:buClr>
              <a:buSzPts val="2400"/>
            </a:pPr>
            <a:endParaRPr lang="en-GB" sz="3300" dirty="0"/>
          </a:p>
          <a:p>
            <a:pPr marL="0" indent="0" algn="ctr">
              <a:spcBef>
                <a:spcPts val="500"/>
              </a:spcBef>
              <a:buClr>
                <a:schemeClr val="dk1"/>
              </a:buClr>
              <a:buSzPts val="2400"/>
              <a:buNone/>
            </a:pPr>
            <a:r>
              <a:rPr lang="en-GB" sz="3300" b="1" dirty="0">
                <a:solidFill>
                  <a:srgbClr val="00B050"/>
                </a:solidFill>
              </a:rPr>
              <a:t>Tutte </a:t>
            </a:r>
            <a:r>
              <a:rPr lang="en-GB" sz="3300" b="1" dirty="0" err="1">
                <a:solidFill>
                  <a:srgbClr val="00B050"/>
                </a:solidFill>
              </a:rPr>
              <a:t>queste</a:t>
            </a:r>
            <a:r>
              <a:rPr lang="en-GB" sz="3300" b="1" dirty="0">
                <a:solidFill>
                  <a:srgbClr val="00B050"/>
                </a:solidFill>
              </a:rPr>
              <a:t> </a:t>
            </a:r>
            <a:r>
              <a:rPr lang="en-GB" sz="3300" b="1" dirty="0" err="1">
                <a:solidFill>
                  <a:srgbClr val="00B050"/>
                </a:solidFill>
              </a:rPr>
              <a:t>operazioni</a:t>
            </a:r>
            <a:r>
              <a:rPr lang="en-GB" sz="3300" b="1" dirty="0">
                <a:solidFill>
                  <a:srgbClr val="00B050"/>
                </a:solidFill>
              </a:rPr>
              <a:t> </a:t>
            </a:r>
            <a:r>
              <a:rPr lang="en-GB" sz="3300" b="1" dirty="0" err="1">
                <a:solidFill>
                  <a:srgbClr val="00B050"/>
                </a:solidFill>
              </a:rPr>
              <a:t>richiedono</a:t>
            </a:r>
            <a:r>
              <a:rPr lang="en-GB" sz="3300" b="1" dirty="0">
                <a:solidFill>
                  <a:srgbClr val="00B050"/>
                </a:solidFill>
              </a:rPr>
              <a:t> </a:t>
            </a:r>
            <a:r>
              <a:rPr lang="en-GB" sz="3300" b="1" dirty="0" err="1">
                <a:solidFill>
                  <a:srgbClr val="00B050"/>
                </a:solidFill>
              </a:rPr>
              <a:t>l'accesso</a:t>
            </a:r>
            <a:r>
              <a:rPr lang="en-GB" sz="3300" b="1" dirty="0">
                <a:solidFill>
                  <a:srgbClr val="00B050"/>
                </a:solidFill>
              </a:rPr>
              <a:t> a </a:t>
            </a:r>
            <a:r>
              <a:rPr lang="en-GB" sz="3300" b="1" dirty="0" err="1">
                <a:solidFill>
                  <a:srgbClr val="00B050"/>
                </a:solidFill>
              </a:rPr>
              <a:t>risorse</a:t>
            </a:r>
            <a:r>
              <a:rPr lang="en-GB" sz="3300" b="1" dirty="0">
                <a:solidFill>
                  <a:srgbClr val="00B050"/>
                </a:solidFill>
              </a:rPr>
              <a:t> </a:t>
            </a:r>
            <a:r>
              <a:rPr lang="en-GB" sz="3300" b="1" dirty="0" err="1">
                <a:solidFill>
                  <a:srgbClr val="00B050"/>
                </a:solidFill>
              </a:rPr>
              <a:t>protette</a:t>
            </a:r>
            <a:r>
              <a:rPr lang="en-GB" sz="3300" b="1" dirty="0">
                <a:solidFill>
                  <a:srgbClr val="00B050"/>
                </a:solidFill>
              </a:rPr>
              <a:t> o </a:t>
            </a:r>
            <a:r>
              <a:rPr lang="en-GB" sz="3300" b="1" dirty="0" err="1">
                <a:solidFill>
                  <a:srgbClr val="00B050"/>
                </a:solidFill>
              </a:rPr>
              <a:t>privilegiate</a:t>
            </a:r>
            <a:r>
              <a:rPr lang="en-GB" sz="3300" b="1" dirty="0">
                <a:solidFill>
                  <a:srgbClr val="00B050"/>
                </a:solidFill>
              </a:rPr>
              <a:t> del </a:t>
            </a:r>
            <a:r>
              <a:rPr lang="en-GB" sz="3300" b="1" dirty="0" err="1">
                <a:solidFill>
                  <a:srgbClr val="00B050"/>
                </a:solidFill>
              </a:rPr>
              <a:t>sistema</a:t>
            </a:r>
            <a:r>
              <a:rPr lang="en-GB" sz="3300" b="1" dirty="0">
                <a:solidFill>
                  <a:srgbClr val="00B050"/>
                </a:solidFill>
              </a:rPr>
              <a:t> </a:t>
            </a:r>
            <a:r>
              <a:rPr lang="en-GB" sz="3300" b="1" dirty="0" err="1">
                <a:solidFill>
                  <a:srgbClr val="00B050"/>
                </a:solidFill>
              </a:rPr>
              <a:t>operativo</a:t>
            </a:r>
            <a:r>
              <a:rPr lang="en-GB" sz="3300" b="1" dirty="0">
                <a:solidFill>
                  <a:srgbClr val="00B050"/>
                </a:solidFill>
              </a:rPr>
              <a:t>, </a:t>
            </a:r>
            <a:r>
              <a:rPr lang="en-GB" sz="3300" b="1" dirty="0" err="1">
                <a:solidFill>
                  <a:srgbClr val="00B050"/>
                </a:solidFill>
              </a:rPr>
              <a:t>motivo</a:t>
            </a:r>
            <a:r>
              <a:rPr lang="en-GB" sz="3300" b="1" dirty="0">
                <a:solidFill>
                  <a:srgbClr val="00B050"/>
                </a:solidFill>
              </a:rPr>
              <a:t> per cui </a:t>
            </a:r>
            <a:r>
              <a:rPr lang="en-GB" sz="3300" b="1" dirty="0" err="1">
                <a:solidFill>
                  <a:srgbClr val="00B050"/>
                </a:solidFill>
              </a:rPr>
              <a:t>è</a:t>
            </a:r>
            <a:r>
              <a:rPr lang="en-GB" sz="3300" b="1" dirty="0">
                <a:solidFill>
                  <a:srgbClr val="00B050"/>
                </a:solidFill>
              </a:rPr>
              <a:t> </a:t>
            </a:r>
            <a:r>
              <a:rPr lang="en-GB" sz="3300" b="1" dirty="0" err="1">
                <a:solidFill>
                  <a:srgbClr val="00B050"/>
                </a:solidFill>
              </a:rPr>
              <a:t>necessario</a:t>
            </a:r>
            <a:r>
              <a:rPr lang="en-GB" sz="3300" b="1" dirty="0">
                <a:solidFill>
                  <a:srgbClr val="00B050"/>
                </a:solidFill>
              </a:rPr>
              <a:t> </a:t>
            </a:r>
            <a:r>
              <a:rPr lang="en-GB" sz="3300" b="1" dirty="0" err="1">
                <a:solidFill>
                  <a:srgbClr val="00B050"/>
                </a:solidFill>
              </a:rPr>
              <a:t>utilizzare</a:t>
            </a:r>
            <a:r>
              <a:rPr lang="en-GB" sz="3300" b="1" dirty="0">
                <a:solidFill>
                  <a:srgbClr val="00B050"/>
                </a:solidFill>
              </a:rPr>
              <a:t> system calls e </a:t>
            </a:r>
            <a:r>
              <a:rPr lang="en-GB" sz="3300" b="1" dirty="0" err="1">
                <a:solidFill>
                  <a:srgbClr val="00B050"/>
                </a:solidFill>
              </a:rPr>
              <a:t>passare</a:t>
            </a:r>
            <a:r>
              <a:rPr lang="en-GB" sz="3300" b="1" dirty="0">
                <a:solidFill>
                  <a:srgbClr val="00B050"/>
                </a:solidFill>
              </a:rPr>
              <a:t> </a:t>
            </a:r>
            <a:r>
              <a:rPr lang="en-GB" sz="3300" b="1" dirty="0" err="1">
                <a:solidFill>
                  <a:srgbClr val="00B050"/>
                </a:solidFill>
              </a:rPr>
              <a:t>alla</a:t>
            </a:r>
            <a:r>
              <a:rPr lang="en-GB" sz="3300" b="1" dirty="0">
                <a:solidFill>
                  <a:srgbClr val="00B050"/>
                </a:solidFill>
              </a:rPr>
              <a:t> kernel mode per </a:t>
            </a:r>
            <a:r>
              <a:rPr lang="en-GB" sz="3300" b="1" dirty="0" err="1">
                <a:solidFill>
                  <a:srgbClr val="00B050"/>
                </a:solidFill>
              </a:rPr>
              <a:t>eseguirle</a:t>
            </a:r>
            <a:r>
              <a:rPr lang="en-GB" sz="3300" b="1" dirty="0">
                <a:solidFill>
                  <a:srgbClr val="00B050"/>
                </a:solidFill>
              </a:rPr>
              <a:t>.</a:t>
            </a:r>
            <a:endParaRPr lang="en-IT" sz="3300" b="1" dirty="0">
              <a:solidFill>
                <a:srgbClr val="00B050"/>
              </a:solidFill>
            </a:endParaRP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48382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E3FF28-B3C5-5D9F-72E1-E8BAB8C27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Compiti SO per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processi</a:t>
            </a:r>
            <a:endParaRPr lang="en-I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FA2037-5708-62F9-6E7B-2842DAE58C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800" dirty="0">
                <a:ea typeface="Times"/>
                <a:cs typeface="Times"/>
                <a:sym typeface="Times"/>
              </a:rPr>
              <a:t>Il SO è </a:t>
            </a:r>
            <a:r>
              <a:rPr lang="en-GB" sz="2800" dirty="0" err="1">
                <a:ea typeface="Times"/>
                <a:cs typeface="Times"/>
                <a:sym typeface="Times"/>
              </a:rPr>
              <a:t>responsabile</a:t>
            </a:r>
            <a:r>
              <a:rPr lang="en-GB" sz="2800" dirty="0">
                <a:ea typeface="Times"/>
                <a:cs typeface="Times"/>
                <a:sym typeface="Times"/>
              </a:rPr>
              <a:t> </a:t>
            </a:r>
            <a:r>
              <a:rPr lang="en-GB" sz="2800" dirty="0" err="1">
                <a:ea typeface="Times"/>
                <a:cs typeface="Times"/>
                <a:sym typeface="Times"/>
              </a:rPr>
              <a:t>delle</a:t>
            </a:r>
            <a:r>
              <a:rPr lang="en-GB" sz="2800" dirty="0">
                <a:ea typeface="Times"/>
                <a:cs typeface="Times"/>
                <a:sym typeface="Times"/>
              </a:rPr>
              <a:t> </a:t>
            </a:r>
            <a:r>
              <a:rPr lang="en-GB" sz="2800" dirty="0" err="1">
                <a:ea typeface="Times"/>
                <a:cs typeface="Times"/>
                <a:sym typeface="Times"/>
              </a:rPr>
              <a:t>seguenti</a:t>
            </a:r>
            <a:r>
              <a:rPr lang="en-GB" sz="2800" dirty="0">
                <a:ea typeface="Times"/>
                <a:cs typeface="Times"/>
                <a:sym typeface="Times"/>
              </a:rPr>
              <a:t> </a:t>
            </a:r>
            <a:r>
              <a:rPr lang="en-GB" sz="2800" dirty="0" err="1">
                <a:ea typeface="Times"/>
                <a:cs typeface="Times"/>
                <a:sym typeface="Times"/>
              </a:rPr>
              <a:t>attivita</a:t>
            </a:r>
            <a:r>
              <a:rPr lang="en-GB" sz="2800" dirty="0">
                <a:ea typeface="Times"/>
                <a:cs typeface="Times"/>
                <a:sym typeface="Times"/>
              </a:rPr>
              <a:t>̀: </a:t>
            </a:r>
            <a:endParaRPr lang="en-GB" dirty="0"/>
          </a:p>
          <a:p>
            <a:pPr lvl="1"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dirty="0" err="1">
                <a:ea typeface="Times"/>
                <a:cs typeface="Times"/>
                <a:sym typeface="Times"/>
              </a:rPr>
              <a:t>Creazione</a:t>
            </a:r>
            <a:r>
              <a:rPr lang="en-GB" dirty="0">
                <a:ea typeface="Times"/>
                <a:cs typeface="Times"/>
                <a:sym typeface="Times"/>
              </a:rPr>
              <a:t> e </a:t>
            </a:r>
            <a:r>
              <a:rPr lang="en-GB" dirty="0" err="1">
                <a:ea typeface="Times"/>
                <a:cs typeface="Times"/>
                <a:sym typeface="Times"/>
              </a:rPr>
              <a:t>cancellazione</a:t>
            </a:r>
            <a:r>
              <a:rPr lang="en-GB" dirty="0">
                <a:ea typeface="Times"/>
                <a:cs typeface="Times"/>
                <a:sym typeface="Times"/>
              </a:rPr>
              <a:t> </a:t>
            </a:r>
            <a:r>
              <a:rPr lang="en-GB" dirty="0" err="1">
                <a:ea typeface="Times"/>
                <a:cs typeface="Times"/>
                <a:sym typeface="Times"/>
              </a:rPr>
              <a:t>dei</a:t>
            </a:r>
            <a:r>
              <a:rPr lang="en-GB" dirty="0">
                <a:ea typeface="Times"/>
                <a:cs typeface="Times"/>
                <a:sym typeface="Times"/>
              </a:rPr>
              <a:t> </a:t>
            </a:r>
            <a:r>
              <a:rPr lang="en-GB" dirty="0" err="1">
                <a:ea typeface="Times"/>
                <a:cs typeface="Times"/>
                <a:sym typeface="Times"/>
              </a:rPr>
              <a:t>processi</a:t>
            </a:r>
            <a:r>
              <a:rPr lang="en-GB" dirty="0">
                <a:ea typeface="Times"/>
                <a:cs typeface="Times"/>
                <a:sym typeface="Times"/>
              </a:rPr>
              <a:t> </a:t>
            </a:r>
            <a:endParaRPr lang="en-GB" dirty="0">
              <a:sym typeface="Times"/>
            </a:endParaRPr>
          </a:p>
          <a:p>
            <a:pPr lvl="1"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dirty="0">
                <a:ea typeface="Times"/>
                <a:cs typeface="Times"/>
                <a:sym typeface="Times"/>
              </a:rPr>
              <a:t> </a:t>
            </a:r>
            <a:r>
              <a:rPr lang="en-GB" dirty="0" err="1">
                <a:ea typeface="Times"/>
                <a:cs typeface="Times"/>
                <a:sym typeface="Times"/>
              </a:rPr>
              <a:t>Sospensione</a:t>
            </a:r>
            <a:r>
              <a:rPr lang="en-GB" dirty="0">
                <a:ea typeface="Times"/>
                <a:cs typeface="Times"/>
                <a:sym typeface="Times"/>
              </a:rPr>
              <a:t> e </a:t>
            </a:r>
            <a:r>
              <a:rPr lang="en-GB" dirty="0" err="1">
                <a:ea typeface="Times"/>
                <a:cs typeface="Times"/>
                <a:sym typeface="Times"/>
              </a:rPr>
              <a:t>ripristino</a:t>
            </a:r>
            <a:r>
              <a:rPr lang="en-GB" dirty="0">
                <a:ea typeface="Times"/>
                <a:cs typeface="Times"/>
                <a:sym typeface="Times"/>
              </a:rPr>
              <a:t> </a:t>
            </a:r>
            <a:r>
              <a:rPr lang="en-GB" dirty="0" err="1">
                <a:ea typeface="Times"/>
                <a:cs typeface="Times"/>
                <a:sym typeface="Times"/>
              </a:rPr>
              <a:t>dei</a:t>
            </a:r>
            <a:r>
              <a:rPr lang="en-GB" dirty="0">
                <a:ea typeface="Times"/>
                <a:cs typeface="Times"/>
                <a:sym typeface="Times"/>
              </a:rPr>
              <a:t> </a:t>
            </a:r>
            <a:r>
              <a:rPr lang="en-GB" dirty="0" err="1">
                <a:ea typeface="Times"/>
                <a:cs typeface="Times"/>
                <a:sym typeface="Times"/>
              </a:rPr>
              <a:t>processi</a:t>
            </a:r>
            <a:r>
              <a:rPr lang="en-GB" dirty="0">
                <a:ea typeface="Times"/>
                <a:cs typeface="Times"/>
                <a:sym typeface="Times"/>
              </a:rPr>
              <a:t> </a:t>
            </a:r>
            <a:endParaRPr lang="en-GB" dirty="0"/>
          </a:p>
          <a:p>
            <a:pPr lvl="1"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dirty="0" err="1">
                <a:ea typeface="Times"/>
                <a:cs typeface="Times"/>
                <a:sym typeface="Times"/>
              </a:rPr>
              <a:t>Fornitura</a:t>
            </a:r>
            <a:r>
              <a:rPr lang="en-GB" dirty="0">
                <a:ea typeface="Times"/>
                <a:cs typeface="Times"/>
                <a:sym typeface="Times"/>
              </a:rPr>
              <a:t> di </a:t>
            </a:r>
            <a:r>
              <a:rPr lang="en-GB" dirty="0" err="1">
                <a:ea typeface="Times"/>
                <a:cs typeface="Times"/>
                <a:sym typeface="Times"/>
              </a:rPr>
              <a:t>meccanismi</a:t>
            </a:r>
            <a:r>
              <a:rPr lang="en-GB" dirty="0">
                <a:ea typeface="Times"/>
                <a:cs typeface="Times"/>
                <a:sym typeface="Times"/>
              </a:rPr>
              <a:t> per la </a:t>
            </a:r>
            <a:r>
              <a:rPr lang="en-GB" dirty="0" err="1">
                <a:ea typeface="Times"/>
                <a:cs typeface="Times"/>
                <a:sym typeface="Times"/>
              </a:rPr>
              <a:t>sincronizzazione</a:t>
            </a:r>
            <a:r>
              <a:rPr lang="en-GB" dirty="0">
                <a:ea typeface="Times"/>
                <a:cs typeface="Times"/>
                <a:sym typeface="Times"/>
              </a:rPr>
              <a:t> </a:t>
            </a:r>
            <a:endParaRPr lang="en-GB" dirty="0"/>
          </a:p>
          <a:p>
            <a:pPr lvl="1"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dirty="0" err="1">
                <a:ea typeface="Times"/>
                <a:cs typeface="Times"/>
                <a:sym typeface="Times"/>
              </a:rPr>
              <a:t>Fornitura</a:t>
            </a:r>
            <a:r>
              <a:rPr lang="en-GB" dirty="0">
                <a:ea typeface="Times"/>
                <a:cs typeface="Times"/>
                <a:sym typeface="Times"/>
              </a:rPr>
              <a:t> di </a:t>
            </a:r>
            <a:r>
              <a:rPr lang="en-GB" dirty="0" err="1">
                <a:ea typeface="Times"/>
                <a:cs typeface="Times"/>
                <a:sym typeface="Times"/>
              </a:rPr>
              <a:t>meccanismi</a:t>
            </a:r>
            <a:r>
              <a:rPr lang="en-GB" dirty="0">
                <a:ea typeface="Times"/>
                <a:cs typeface="Times"/>
                <a:sym typeface="Times"/>
              </a:rPr>
              <a:t> per la </a:t>
            </a:r>
            <a:r>
              <a:rPr lang="en-GB" dirty="0" err="1">
                <a:ea typeface="Times"/>
                <a:cs typeface="Times"/>
                <a:sym typeface="Times"/>
              </a:rPr>
              <a:t>comunicazione</a:t>
            </a:r>
            <a:r>
              <a:rPr lang="en-GB" dirty="0">
                <a:ea typeface="Times"/>
                <a:cs typeface="Times"/>
                <a:sym typeface="Times"/>
              </a:rPr>
              <a:t> </a:t>
            </a:r>
            <a:endParaRPr lang="en-GB" dirty="0"/>
          </a:p>
          <a:p>
            <a:pPr lvl="1"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dirty="0" err="1">
                <a:ea typeface="Times"/>
                <a:cs typeface="Times"/>
                <a:sym typeface="Times"/>
              </a:rPr>
              <a:t>Fornitura</a:t>
            </a:r>
            <a:r>
              <a:rPr lang="en-GB" dirty="0">
                <a:ea typeface="Times"/>
                <a:cs typeface="Times"/>
                <a:sym typeface="Times"/>
              </a:rPr>
              <a:t> di </a:t>
            </a:r>
            <a:r>
              <a:rPr lang="en-GB" dirty="0" err="1">
                <a:ea typeface="Times"/>
                <a:cs typeface="Times"/>
                <a:sym typeface="Times"/>
              </a:rPr>
              <a:t>meccanismi</a:t>
            </a:r>
            <a:r>
              <a:rPr lang="en-GB" dirty="0">
                <a:ea typeface="Times"/>
                <a:cs typeface="Times"/>
                <a:sym typeface="Times"/>
              </a:rPr>
              <a:t> per la </a:t>
            </a:r>
            <a:r>
              <a:rPr lang="en-GB" dirty="0" err="1">
                <a:ea typeface="Times"/>
                <a:cs typeface="Times"/>
                <a:sym typeface="Times"/>
              </a:rPr>
              <a:t>gestione</a:t>
            </a:r>
            <a:r>
              <a:rPr lang="en-GB" dirty="0">
                <a:ea typeface="Times"/>
                <a:cs typeface="Times"/>
                <a:sym typeface="Times"/>
              </a:rPr>
              <a:t> </a:t>
            </a:r>
            <a:r>
              <a:rPr lang="en-GB" dirty="0" err="1">
                <a:ea typeface="Times"/>
                <a:cs typeface="Times"/>
                <a:sym typeface="Times"/>
              </a:rPr>
              <a:t>dei</a:t>
            </a:r>
            <a:r>
              <a:rPr lang="en-GB" dirty="0">
                <a:ea typeface="Times"/>
                <a:cs typeface="Times"/>
                <a:sym typeface="Times"/>
              </a:rPr>
              <a:t> deadlock </a:t>
            </a:r>
            <a:endParaRPr lang="en-GB" dirty="0"/>
          </a:p>
          <a:p>
            <a:pPr lvl="1">
              <a:spcBef>
                <a:spcPts val="1000"/>
              </a:spcBef>
              <a:buClr>
                <a:schemeClr val="dk1"/>
              </a:buClr>
              <a:buSzPct val="100000"/>
            </a:pPr>
            <a:r>
              <a:rPr lang="en-GB" dirty="0" err="1">
                <a:ea typeface="Times"/>
                <a:cs typeface="Times"/>
                <a:sym typeface="Times"/>
              </a:rPr>
              <a:t>Numerosi</a:t>
            </a:r>
            <a:r>
              <a:rPr lang="en-GB" dirty="0">
                <a:ea typeface="Times"/>
                <a:cs typeface="Times"/>
                <a:sym typeface="Times"/>
              </a:rPr>
              <a:t> </a:t>
            </a:r>
            <a:r>
              <a:rPr lang="en-GB" dirty="0" err="1">
                <a:ea typeface="Times"/>
                <a:cs typeface="Times"/>
                <a:sym typeface="Times"/>
              </a:rPr>
              <a:t>programmi</a:t>
            </a:r>
            <a:r>
              <a:rPr lang="en-GB" dirty="0">
                <a:ea typeface="Times"/>
                <a:cs typeface="Times"/>
                <a:sym typeface="Times"/>
              </a:rPr>
              <a:t> in </a:t>
            </a:r>
            <a:r>
              <a:rPr lang="en-GB" dirty="0" err="1">
                <a:ea typeface="Times"/>
                <a:cs typeface="Times"/>
                <a:sym typeface="Times"/>
              </a:rPr>
              <a:t>memoria</a:t>
            </a:r>
            <a:r>
              <a:rPr lang="en-GB" dirty="0">
                <a:ea typeface="Times"/>
                <a:cs typeface="Times"/>
                <a:sym typeface="Times"/>
              </a:rPr>
              <a:t> </a:t>
            </a:r>
            <a:r>
              <a:rPr lang="en-GB" dirty="0">
                <a:ea typeface="Noto Sans Symbols"/>
                <a:cs typeface="Noto Sans Symbols"/>
                <a:sym typeface="Noto Sans Symbols"/>
              </a:rPr>
              <a:t>⇔ </a:t>
            </a:r>
            <a:r>
              <a:rPr lang="en-GB" dirty="0" err="1">
                <a:ea typeface="Times"/>
                <a:cs typeface="Times"/>
                <a:sym typeface="Times"/>
              </a:rPr>
              <a:t>contesa</a:t>
            </a:r>
            <a:r>
              <a:rPr lang="en-GB" dirty="0">
                <a:ea typeface="Times"/>
                <a:cs typeface="Times"/>
                <a:sym typeface="Times"/>
              </a:rPr>
              <a:t> </a:t>
            </a:r>
            <a:r>
              <a:rPr lang="en-GB" dirty="0" err="1">
                <a:ea typeface="Times"/>
                <a:cs typeface="Times"/>
                <a:sym typeface="Times"/>
              </a:rPr>
              <a:t>sulla</a:t>
            </a:r>
            <a:r>
              <a:rPr lang="en-GB" dirty="0">
                <a:ea typeface="Times"/>
                <a:cs typeface="Times"/>
                <a:sym typeface="Times"/>
              </a:rPr>
              <a:t> Memoria </a:t>
            </a:r>
            <a:r>
              <a:rPr lang="en-GB" dirty="0" err="1">
                <a:ea typeface="Times"/>
                <a:cs typeface="Times"/>
                <a:sym typeface="Times"/>
              </a:rPr>
              <a:t>Principale</a:t>
            </a:r>
            <a:endParaRPr lang="en-GB" dirty="0"/>
          </a:p>
          <a:p>
            <a:endParaRPr lang="en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06D41-F520-E3D8-BA4D-CC97322C9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00213"/>
            <a:ext cx="5181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Attività gestione Memoria principale</a:t>
            </a:r>
          </a:p>
          <a:p>
            <a:pPr lvl="1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I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enere traccia parti memoria usate e da chi</a:t>
            </a:r>
          </a:p>
          <a:p>
            <a:pPr lvl="1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I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ecidere quali processi caricare in memoria</a:t>
            </a:r>
          </a:p>
          <a:p>
            <a:pPr lvl="1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en-I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llora e deallocare la memoria a seconda delle necessità</a:t>
            </a:r>
          </a:p>
          <a:p>
            <a:pPr lvl="1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I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nterazione con la gestione della CPU: per eseguire si deve essere in memoria</a:t>
            </a:r>
          </a:p>
          <a:p>
            <a:pPr lvl="1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I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diversi processi devono essere protetti da attività di altri process</a:t>
            </a:r>
          </a:p>
          <a:p>
            <a:pPr lvl="1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en-I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protezione controlla accesso memoria da parte di programmi, utenti o processi alle risorse di un sistema</a:t>
            </a:r>
          </a:p>
          <a:p>
            <a:pPr lvl="1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en-I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protezione aumenta affidabilità di un sistema</a:t>
            </a:r>
          </a:p>
          <a:p>
            <a:r>
              <a:rPr lang="en-I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Prossimo argomento, gestione della memoria</a:t>
            </a:r>
          </a:p>
        </p:txBody>
      </p:sp>
    </p:spTree>
    <p:extLst>
      <p:ext uri="{BB962C8B-B14F-4D97-AF65-F5344CB8AC3E}">
        <p14:creationId xmlns:p14="http://schemas.microsoft.com/office/powerpoint/2010/main" val="2282294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ys_Call">
            <a:extLst>
              <a:ext uri="{FF2B5EF4-FFF2-40B4-BE49-F238E27FC236}">
                <a16:creationId xmlns:a16="http://schemas.microsoft.com/office/drawing/2014/main" id="{9C82F78D-5914-8F82-6689-D845EF563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548" y="1258957"/>
            <a:ext cx="6603079" cy="414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92ED6D-6DDC-5566-1A9A-86EC185596AF}"/>
              </a:ext>
            </a:extLst>
          </p:cNvPr>
          <p:cNvSpPr txBox="1"/>
          <p:nvPr/>
        </p:nvSpPr>
        <p:spPr>
          <a:xfrm>
            <a:off x="702365" y="3329609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Mostly accessed by programs via a high-level Application Programming Interface (API) rather than direct system call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3 most common APIs are Win32 API for Windows, POSIX API for POSIX-based systems, and Java API for the JVM(Java Virtual Machine)</a:t>
            </a:r>
          </a:p>
        </p:txBody>
      </p:sp>
    </p:spTree>
    <p:extLst>
      <p:ext uri="{BB962C8B-B14F-4D97-AF65-F5344CB8AC3E}">
        <p14:creationId xmlns:p14="http://schemas.microsoft.com/office/powerpoint/2010/main" val="2255711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</TotalTime>
  <Words>2223</Words>
  <Application>Microsoft Macintosh PowerPoint</Application>
  <PresentationFormat>Widescreen</PresentationFormat>
  <Paragraphs>178</Paragraphs>
  <Slides>24</Slides>
  <Notes>9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Sistema Operativo Gestione dei processi Introduzione</vt:lpstr>
      <vt:lpstr>Avvio</vt:lpstr>
      <vt:lpstr>Struttura SO - Onion Skin</vt:lpstr>
      <vt:lpstr>Shell e GUI</vt:lpstr>
      <vt:lpstr>User mode e kernel mode</vt:lpstr>
      <vt:lpstr>Esempi system call</vt:lpstr>
      <vt:lpstr>Esempi system call</vt:lpstr>
      <vt:lpstr>Compiti SO per i processi</vt:lpstr>
      <vt:lpstr>PowerPoint Presentation</vt:lpstr>
      <vt:lpstr>User mode e kernel mode</vt:lpstr>
      <vt:lpstr>I PROCESSI</vt:lpstr>
      <vt:lpstr>Processo versus Programma</vt:lpstr>
      <vt:lpstr>Processo versus Programma</vt:lpstr>
      <vt:lpstr>Ripasso</vt:lpstr>
      <vt:lpstr>VIRTUALE non è REALE</vt:lpstr>
      <vt:lpstr>Interazione tra processi</vt:lpstr>
      <vt:lpstr>Ciclo di vita di un processo</vt:lpstr>
      <vt:lpstr>Esempio: Linux</vt:lpstr>
      <vt:lpstr>Il PCB</vt:lpstr>
      <vt:lpstr>La struttura del PCB non è unica</vt:lpstr>
      <vt:lpstr>Perché il PCB? </vt:lpstr>
      <vt:lpstr>Esempio cambio di contesto</vt:lpstr>
      <vt:lpstr>Context switch</vt:lpstr>
      <vt:lpstr>Area memoria di un processo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21</cp:revision>
  <dcterms:created xsi:type="dcterms:W3CDTF">2023-06-27T11:21:46Z</dcterms:created>
  <dcterms:modified xsi:type="dcterms:W3CDTF">2023-09-12T13:36:56Z</dcterms:modified>
</cp:coreProperties>
</file>