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01" r:id="rId2"/>
    <p:sldId id="259" r:id="rId3"/>
    <p:sldId id="310" r:id="rId4"/>
    <p:sldId id="257" r:id="rId5"/>
    <p:sldId id="258" r:id="rId6"/>
    <p:sldId id="260" r:id="rId7"/>
    <p:sldId id="261" r:id="rId8"/>
    <p:sldId id="302" r:id="rId9"/>
    <p:sldId id="262" r:id="rId10"/>
    <p:sldId id="264" r:id="rId11"/>
    <p:sldId id="265" r:id="rId12"/>
    <p:sldId id="263" r:id="rId13"/>
    <p:sldId id="266" r:id="rId14"/>
    <p:sldId id="294" r:id="rId15"/>
    <p:sldId id="295" r:id="rId16"/>
    <p:sldId id="269" r:id="rId17"/>
    <p:sldId id="267" r:id="rId18"/>
    <p:sldId id="268" r:id="rId19"/>
    <p:sldId id="270" r:id="rId20"/>
    <p:sldId id="304" r:id="rId21"/>
    <p:sldId id="305" r:id="rId22"/>
    <p:sldId id="307" r:id="rId23"/>
    <p:sldId id="306" r:id="rId24"/>
    <p:sldId id="271" r:id="rId25"/>
    <p:sldId id="274" r:id="rId26"/>
    <p:sldId id="276" r:id="rId27"/>
    <p:sldId id="277" r:id="rId28"/>
    <p:sldId id="278" r:id="rId29"/>
    <p:sldId id="272" r:id="rId30"/>
    <p:sldId id="303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0" r:id="rId42"/>
    <p:sldId id="291" r:id="rId43"/>
    <p:sldId id="308" r:id="rId44"/>
    <p:sldId id="309" r:id="rId45"/>
    <p:sldId id="293" r:id="rId46"/>
    <p:sldId id="289" r:id="rId47"/>
    <p:sldId id="292" r:id="rId4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4"/>
    <p:restoredTop sz="76821"/>
  </p:normalViewPr>
  <p:slideViewPr>
    <p:cSldViewPr snapToGrid="0">
      <p:cViewPr varScale="1">
        <p:scale>
          <a:sx n="99" d="100"/>
          <a:sy n="99" d="100"/>
        </p:scale>
        <p:origin x="290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AD89-9E44-7348-A6FC-D08349FE31E7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8E4E9-04BC-6549-A201-7ECE02728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010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81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IT" dirty="0"/>
              <a:t>1 7 poi 5</a:t>
            </a:r>
          </a:p>
          <a:p>
            <a:r>
              <a:rPr lang="en-GB" dirty="0"/>
              <a:t>P</a:t>
            </a:r>
            <a:r>
              <a:rPr lang="en-IT" dirty="0"/>
              <a:t>2 4 poi 2 </a:t>
            </a:r>
          </a:p>
          <a:p>
            <a:r>
              <a:rPr lang="en-GB" dirty="0"/>
              <a:t>P</a:t>
            </a:r>
            <a:r>
              <a:rPr lang="en-IT" dirty="0"/>
              <a:t>3 1 fine</a:t>
            </a:r>
          </a:p>
          <a:p>
            <a:r>
              <a:rPr lang="en-GB" dirty="0"/>
              <a:t>P</a:t>
            </a:r>
            <a:r>
              <a:rPr lang="en-IT" dirty="0"/>
              <a:t>4 4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0105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IT" dirty="0"/>
              <a:t>1 7 poi 5</a:t>
            </a:r>
          </a:p>
          <a:p>
            <a:r>
              <a:rPr lang="en-GB" dirty="0"/>
              <a:t>P</a:t>
            </a:r>
            <a:r>
              <a:rPr lang="en-IT" dirty="0"/>
              <a:t>2 4 poi 2 </a:t>
            </a:r>
          </a:p>
          <a:p>
            <a:r>
              <a:rPr lang="en-GB" dirty="0"/>
              <a:t>P</a:t>
            </a:r>
            <a:r>
              <a:rPr lang="en-IT" dirty="0"/>
              <a:t>3 1 fine</a:t>
            </a:r>
          </a:p>
          <a:p>
            <a:r>
              <a:rPr lang="en-GB" dirty="0"/>
              <a:t>P</a:t>
            </a:r>
            <a:r>
              <a:rPr lang="en-IT" dirty="0"/>
              <a:t>4 4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335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8276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13196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L'algoritmo</a:t>
            </a:r>
            <a:r>
              <a:rPr lang="en-GB" dirty="0"/>
              <a:t> Shortest Remaining Time First (SRTF),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noto</a:t>
            </a:r>
            <a:r>
              <a:rPr lang="en-GB" dirty="0"/>
              <a:t> come Shortest Remaining Time Next (SRTN),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algoritmo</a:t>
            </a:r>
            <a:r>
              <a:rPr lang="en-GB" dirty="0"/>
              <a:t> di scheduling </a:t>
            </a:r>
            <a:r>
              <a:rPr lang="en-GB" dirty="0" err="1"/>
              <a:t>preemptive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operativi</a:t>
            </a:r>
            <a:r>
              <a:rPr lang="en-GB" dirty="0"/>
              <a:t> per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l'esecuzione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. SRTF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in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scenari</a:t>
            </a:r>
            <a:r>
              <a:rPr lang="en-GB" dirty="0"/>
              <a:t> e </a:t>
            </a:r>
            <a:r>
              <a:rPr lang="en-GB" dirty="0" err="1"/>
              <a:t>contesti</a:t>
            </a:r>
            <a:r>
              <a:rPr lang="en-GB" dirty="0"/>
              <a:t> a causa </a:t>
            </a:r>
            <a:r>
              <a:rPr lang="en-GB" dirty="0" err="1"/>
              <a:t>delle</a:t>
            </a:r>
            <a:r>
              <a:rPr lang="en-GB" dirty="0"/>
              <a:t> sue </a:t>
            </a:r>
            <a:r>
              <a:rPr lang="en-GB" dirty="0" err="1"/>
              <a:t>proprietà</a:t>
            </a:r>
            <a:r>
              <a:rPr lang="en-GB" dirty="0"/>
              <a:t> e </a:t>
            </a:r>
            <a:r>
              <a:rPr lang="en-GB" dirty="0" err="1"/>
              <a:t>vantaggi</a:t>
            </a:r>
            <a:r>
              <a:rPr lang="en-GB" dirty="0"/>
              <a:t>. Ecco </a:t>
            </a:r>
            <a:r>
              <a:rPr lang="en-GB" dirty="0" err="1"/>
              <a:t>alcune</a:t>
            </a:r>
            <a:r>
              <a:rPr lang="en-GB" dirty="0"/>
              <a:t> </a:t>
            </a:r>
            <a:r>
              <a:rPr lang="en-GB" dirty="0" err="1"/>
              <a:t>situazioni</a:t>
            </a:r>
            <a:r>
              <a:rPr lang="en-GB" dirty="0"/>
              <a:t> e </a:t>
            </a:r>
            <a:r>
              <a:rPr lang="en-GB" dirty="0" err="1"/>
              <a:t>ragioni</a:t>
            </a:r>
            <a:r>
              <a:rPr lang="en-GB" dirty="0"/>
              <a:t> per cui </a:t>
            </a:r>
            <a:r>
              <a:rPr lang="en-GB" dirty="0" err="1"/>
              <a:t>l'algoritmo</a:t>
            </a:r>
            <a:r>
              <a:rPr lang="en-GB" dirty="0"/>
              <a:t> SRTF </a:t>
            </a:r>
            <a:r>
              <a:rPr lang="en-GB" dirty="0" err="1"/>
              <a:t>potrebbe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### 1.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Interattivi</a:t>
            </a:r>
            <a:r>
              <a:rPr lang="en-GB" dirty="0"/>
              <a:t>:</a:t>
            </a:r>
          </a:p>
          <a:p>
            <a:r>
              <a:rPr lang="en-GB" dirty="0"/>
              <a:t>- **</a:t>
            </a:r>
            <a:r>
              <a:rPr lang="en-GB" dirty="0" err="1"/>
              <a:t>Minimizzazione</a:t>
            </a:r>
            <a:r>
              <a:rPr lang="en-GB" dirty="0"/>
              <a:t> del Tempo di </a:t>
            </a:r>
            <a:r>
              <a:rPr lang="en-GB" dirty="0" err="1"/>
              <a:t>Risposta</a:t>
            </a:r>
            <a:r>
              <a:rPr lang="en-GB" dirty="0"/>
              <a:t>:** SRTF </a:t>
            </a:r>
            <a:r>
              <a:rPr lang="en-GB" dirty="0" err="1"/>
              <a:t>tende</a:t>
            </a:r>
            <a:r>
              <a:rPr lang="en-GB" dirty="0"/>
              <a:t> a </a:t>
            </a:r>
            <a:r>
              <a:rPr lang="en-GB" dirty="0" err="1"/>
              <a:t>favorire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con </a:t>
            </a:r>
            <a:r>
              <a:rPr lang="en-GB" dirty="0" err="1"/>
              <a:t>brevi</a:t>
            </a:r>
            <a:r>
              <a:rPr lang="en-GB" dirty="0"/>
              <a:t> burst di CPU </a:t>
            </a:r>
            <a:r>
              <a:rPr lang="en-GB" dirty="0" err="1"/>
              <a:t>rimanenti</a:t>
            </a:r>
            <a:r>
              <a:rPr lang="en-GB" dirty="0"/>
              <a:t>, il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contribuire</a:t>
            </a:r>
            <a:r>
              <a:rPr lang="en-GB" dirty="0"/>
              <a:t> a </a:t>
            </a:r>
            <a:r>
              <a:rPr lang="en-GB" dirty="0" err="1"/>
              <a:t>minimizzare</a:t>
            </a:r>
            <a:r>
              <a:rPr lang="en-GB" dirty="0"/>
              <a:t> il tempo di </a:t>
            </a:r>
            <a:r>
              <a:rPr lang="en-GB" dirty="0" err="1"/>
              <a:t>risposta</a:t>
            </a:r>
            <a:r>
              <a:rPr lang="en-GB" dirty="0"/>
              <a:t>, un </a:t>
            </a:r>
            <a:r>
              <a:rPr lang="en-GB" dirty="0" err="1"/>
              <a:t>aspetto</a:t>
            </a:r>
            <a:r>
              <a:rPr lang="en-GB" dirty="0"/>
              <a:t> </a:t>
            </a:r>
            <a:r>
              <a:rPr lang="en-GB" dirty="0" err="1"/>
              <a:t>cruciale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interattivi</a:t>
            </a:r>
            <a:r>
              <a:rPr lang="en-GB" dirty="0"/>
              <a:t>.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### 2. </a:t>
            </a:r>
            <a:r>
              <a:rPr lang="en-GB" dirty="0" err="1"/>
              <a:t>Applicazioni</a:t>
            </a:r>
            <a:r>
              <a:rPr lang="en-GB" dirty="0"/>
              <a:t> Time-Sensitive:</a:t>
            </a:r>
          </a:p>
          <a:p>
            <a:r>
              <a:rPr lang="en-GB" dirty="0"/>
              <a:t>- **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Richiedono</a:t>
            </a:r>
            <a:r>
              <a:rPr lang="en-GB" dirty="0"/>
              <a:t> </a:t>
            </a:r>
            <a:r>
              <a:rPr lang="en-GB" dirty="0" err="1"/>
              <a:t>Risposte</a:t>
            </a:r>
            <a:r>
              <a:rPr lang="en-GB" dirty="0"/>
              <a:t> </a:t>
            </a:r>
            <a:r>
              <a:rPr lang="en-GB" dirty="0" err="1"/>
              <a:t>Rapide</a:t>
            </a:r>
            <a:r>
              <a:rPr lang="en-GB" dirty="0"/>
              <a:t>:** In </a:t>
            </a:r>
            <a:r>
              <a:rPr lang="en-GB" dirty="0" err="1"/>
              <a:t>applicazioni</a:t>
            </a:r>
            <a:r>
              <a:rPr lang="en-GB" dirty="0"/>
              <a:t> o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richiedono</a:t>
            </a:r>
            <a:r>
              <a:rPr lang="en-GB" dirty="0"/>
              <a:t> </a:t>
            </a:r>
            <a:r>
              <a:rPr lang="en-GB" dirty="0" err="1"/>
              <a:t>risposte</a:t>
            </a:r>
            <a:r>
              <a:rPr lang="en-GB" dirty="0"/>
              <a:t> </a:t>
            </a:r>
            <a:r>
              <a:rPr lang="en-GB" dirty="0" err="1"/>
              <a:t>rapide</a:t>
            </a:r>
            <a:r>
              <a:rPr lang="en-GB" dirty="0"/>
              <a:t> e tempi di </a:t>
            </a:r>
            <a:r>
              <a:rPr lang="en-GB" dirty="0" err="1"/>
              <a:t>risposta</a:t>
            </a:r>
            <a:r>
              <a:rPr lang="en-GB" dirty="0"/>
              <a:t> </a:t>
            </a:r>
            <a:r>
              <a:rPr lang="en-GB" dirty="0" err="1"/>
              <a:t>brevi</a:t>
            </a:r>
            <a:r>
              <a:rPr lang="en-GB" dirty="0"/>
              <a:t>, come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di </a:t>
            </a:r>
            <a:r>
              <a:rPr lang="en-GB" dirty="0" err="1"/>
              <a:t>controllo</a:t>
            </a:r>
            <a:r>
              <a:rPr lang="en-GB" dirty="0"/>
              <a:t> in tempo </a:t>
            </a:r>
            <a:r>
              <a:rPr lang="en-GB" dirty="0" err="1"/>
              <a:t>reale</a:t>
            </a:r>
            <a:r>
              <a:rPr lang="en-GB" dirty="0"/>
              <a:t> o le 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multimediali</a:t>
            </a:r>
            <a:r>
              <a:rPr lang="en-GB" dirty="0"/>
              <a:t>, SRTF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ridurre</a:t>
            </a:r>
            <a:r>
              <a:rPr lang="en-GB" dirty="0"/>
              <a:t> il </a:t>
            </a:r>
            <a:r>
              <a:rPr lang="en-GB" dirty="0" err="1"/>
              <a:t>ritardo</a:t>
            </a:r>
            <a:r>
              <a:rPr lang="en-GB" dirty="0"/>
              <a:t> e </a:t>
            </a:r>
            <a:r>
              <a:rPr lang="en-GB" dirty="0" err="1"/>
              <a:t>garantire</a:t>
            </a:r>
            <a:r>
              <a:rPr lang="en-GB" dirty="0"/>
              <a:t> tempi di </a:t>
            </a:r>
            <a:r>
              <a:rPr lang="en-GB" dirty="0" err="1"/>
              <a:t>risposta</a:t>
            </a:r>
            <a:r>
              <a:rPr lang="en-GB" dirty="0"/>
              <a:t> </a:t>
            </a:r>
            <a:r>
              <a:rPr lang="en-GB" dirty="0" err="1"/>
              <a:t>rapidi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 3. </a:t>
            </a:r>
            <a:r>
              <a:rPr lang="en-GB" dirty="0" err="1"/>
              <a:t>Ambienti</a:t>
            </a:r>
            <a:r>
              <a:rPr lang="en-GB" dirty="0"/>
              <a:t> con </a:t>
            </a:r>
            <a:r>
              <a:rPr lang="en-GB" dirty="0" err="1"/>
              <a:t>Carichi</a:t>
            </a:r>
            <a:r>
              <a:rPr lang="en-GB" dirty="0"/>
              <a:t> di </a:t>
            </a:r>
            <a:r>
              <a:rPr lang="en-GB" dirty="0" err="1"/>
              <a:t>Lavoro</a:t>
            </a:r>
            <a:r>
              <a:rPr lang="en-GB" dirty="0"/>
              <a:t> </a:t>
            </a:r>
            <a:r>
              <a:rPr lang="en-GB" dirty="0" err="1"/>
              <a:t>Prevedibili</a:t>
            </a:r>
            <a:r>
              <a:rPr lang="en-GB" dirty="0"/>
              <a:t>:</a:t>
            </a:r>
          </a:p>
          <a:p>
            <a:r>
              <a:rPr lang="en-GB" dirty="0"/>
              <a:t>- **</a:t>
            </a:r>
            <a:r>
              <a:rPr lang="en-GB" dirty="0" err="1"/>
              <a:t>Carichi</a:t>
            </a:r>
            <a:r>
              <a:rPr lang="en-GB" dirty="0"/>
              <a:t> di </a:t>
            </a:r>
            <a:r>
              <a:rPr lang="en-GB" dirty="0" err="1"/>
              <a:t>Lavoro</a:t>
            </a:r>
            <a:r>
              <a:rPr lang="en-GB" dirty="0"/>
              <a:t> con Burst di CPU </a:t>
            </a:r>
            <a:r>
              <a:rPr lang="en-GB" dirty="0" err="1"/>
              <a:t>Conosciuti</a:t>
            </a:r>
            <a:r>
              <a:rPr lang="en-GB" dirty="0"/>
              <a:t>:** In </a:t>
            </a:r>
            <a:r>
              <a:rPr lang="en-GB" dirty="0" err="1"/>
              <a:t>ambienti</a:t>
            </a:r>
            <a:r>
              <a:rPr lang="en-GB" dirty="0"/>
              <a:t> dove </a:t>
            </a:r>
            <a:r>
              <a:rPr lang="en-GB" dirty="0" err="1"/>
              <a:t>i</a:t>
            </a:r>
            <a:r>
              <a:rPr lang="en-GB" dirty="0"/>
              <a:t> burst di CPU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conosciuti</a:t>
            </a:r>
            <a:r>
              <a:rPr lang="en-GB" dirty="0"/>
              <a:t> o </a:t>
            </a:r>
            <a:r>
              <a:rPr lang="en-GB" dirty="0" err="1"/>
              <a:t>prevedibili</a:t>
            </a:r>
            <a:r>
              <a:rPr lang="en-GB" dirty="0"/>
              <a:t>, SRTF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ottimizzare</a:t>
            </a:r>
            <a:r>
              <a:rPr lang="en-GB" dirty="0"/>
              <a:t> </a:t>
            </a:r>
            <a:r>
              <a:rPr lang="en-GB" dirty="0" err="1"/>
              <a:t>l'utilizzo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CPU e </a:t>
            </a:r>
            <a:r>
              <a:rPr lang="en-GB" dirty="0" err="1"/>
              <a:t>minimizzare</a:t>
            </a:r>
            <a:r>
              <a:rPr lang="en-GB" dirty="0"/>
              <a:t> il tempo di </a:t>
            </a:r>
            <a:r>
              <a:rPr lang="en-GB" dirty="0" err="1"/>
              <a:t>attesa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 4. </a:t>
            </a:r>
            <a:r>
              <a:rPr lang="en-GB" dirty="0" err="1"/>
              <a:t>Sistemi</a:t>
            </a:r>
            <a:r>
              <a:rPr lang="en-GB" dirty="0"/>
              <a:t> con </a:t>
            </a:r>
            <a:r>
              <a:rPr lang="en-GB" dirty="0" err="1"/>
              <a:t>Processi</a:t>
            </a:r>
            <a:r>
              <a:rPr lang="en-GB" dirty="0"/>
              <a:t> CPU-Bound e I/O-Bound:</a:t>
            </a:r>
          </a:p>
          <a:p>
            <a:r>
              <a:rPr lang="en-GB" dirty="0"/>
              <a:t>- **</a:t>
            </a:r>
            <a:r>
              <a:rPr lang="en-GB" dirty="0" err="1"/>
              <a:t>Equilibrio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CPU-Bound e I/O-Bound:** SRTF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in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miscela</a:t>
            </a:r>
            <a:r>
              <a:rPr lang="en-GB" dirty="0"/>
              <a:t> di </a:t>
            </a:r>
            <a:r>
              <a:rPr lang="en-GB" dirty="0" err="1"/>
              <a:t>processi</a:t>
            </a:r>
            <a:r>
              <a:rPr lang="en-GB" dirty="0"/>
              <a:t> CPU-bound e I/O-bound per </a:t>
            </a:r>
            <a:r>
              <a:rPr lang="en-GB" dirty="0" err="1"/>
              <a:t>assicurare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I/O-bound,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spesso</a:t>
            </a:r>
            <a:r>
              <a:rPr lang="en-GB" dirty="0"/>
              <a:t>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brevi</a:t>
            </a:r>
            <a:r>
              <a:rPr lang="en-GB" dirty="0"/>
              <a:t> burst di CPU, </a:t>
            </a:r>
            <a:r>
              <a:rPr lang="en-GB" dirty="0" err="1"/>
              <a:t>siano</a:t>
            </a:r>
            <a:r>
              <a:rPr lang="en-GB" dirty="0"/>
              <a:t> </a:t>
            </a:r>
            <a:r>
              <a:rPr lang="en-GB" dirty="0" err="1"/>
              <a:t>serviti</a:t>
            </a:r>
            <a:r>
              <a:rPr lang="en-GB" dirty="0"/>
              <a:t> </a:t>
            </a:r>
            <a:r>
              <a:rPr lang="en-GB" dirty="0" err="1"/>
              <a:t>rapidamente</a:t>
            </a:r>
            <a:r>
              <a:rPr lang="en-GB" dirty="0"/>
              <a:t>, </a:t>
            </a:r>
            <a:r>
              <a:rPr lang="en-GB" dirty="0" err="1"/>
              <a:t>migliorando</a:t>
            </a:r>
            <a:r>
              <a:rPr lang="en-GB" dirty="0"/>
              <a:t> </a:t>
            </a:r>
            <a:r>
              <a:rPr lang="en-GB" dirty="0" err="1"/>
              <a:t>l'efficienza</a:t>
            </a:r>
            <a:r>
              <a:rPr lang="en-GB" dirty="0"/>
              <a:t> </a:t>
            </a:r>
            <a:r>
              <a:rPr lang="en-GB" dirty="0" err="1"/>
              <a:t>complessiva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 5. </a:t>
            </a:r>
            <a:r>
              <a:rPr lang="en-GB" dirty="0" err="1"/>
              <a:t>Sistemi</a:t>
            </a:r>
            <a:r>
              <a:rPr lang="en-GB" dirty="0"/>
              <a:t> dove la </a:t>
            </a:r>
            <a:r>
              <a:rPr lang="en-GB" dirty="0" err="1"/>
              <a:t>Prevenzione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Starvation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Gestita</a:t>
            </a:r>
            <a:r>
              <a:rPr lang="en-GB" dirty="0"/>
              <a:t>:</a:t>
            </a:r>
          </a:p>
          <a:p>
            <a:r>
              <a:rPr lang="en-GB" dirty="0"/>
              <a:t>- **</a:t>
            </a:r>
            <a:r>
              <a:rPr lang="en-GB" dirty="0" err="1"/>
              <a:t>Meccanismi</a:t>
            </a:r>
            <a:r>
              <a:rPr lang="en-GB" dirty="0"/>
              <a:t> di </a:t>
            </a:r>
            <a:r>
              <a:rPr lang="en-GB" dirty="0" err="1"/>
              <a:t>Prevenzione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Starvation:** </a:t>
            </a:r>
            <a:r>
              <a:rPr lang="en-GB" dirty="0" err="1"/>
              <a:t>Poiché</a:t>
            </a:r>
            <a:r>
              <a:rPr lang="en-GB" dirty="0"/>
              <a:t> SRTF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causare</a:t>
            </a:r>
            <a:r>
              <a:rPr lang="en-GB" dirty="0"/>
              <a:t> starvation per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con </a:t>
            </a:r>
            <a:r>
              <a:rPr lang="en-GB" dirty="0" err="1"/>
              <a:t>lunghi</a:t>
            </a:r>
            <a:r>
              <a:rPr lang="en-GB" dirty="0"/>
              <a:t> burst di CPU,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in </a:t>
            </a:r>
            <a:r>
              <a:rPr lang="en-GB" dirty="0" err="1"/>
              <a:t>sistemi</a:t>
            </a:r>
            <a:r>
              <a:rPr lang="en-GB" dirty="0"/>
              <a:t> dove ci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meccanismi</a:t>
            </a:r>
            <a:r>
              <a:rPr lang="en-GB" dirty="0"/>
              <a:t> </a:t>
            </a:r>
            <a:r>
              <a:rPr lang="en-GB" dirty="0" err="1"/>
              <a:t>aggiuntivi</a:t>
            </a:r>
            <a:r>
              <a:rPr lang="en-GB" dirty="0"/>
              <a:t> per </a:t>
            </a:r>
            <a:r>
              <a:rPr lang="en-GB" dirty="0" err="1"/>
              <a:t>prevenire</a:t>
            </a:r>
            <a:r>
              <a:rPr lang="en-GB" dirty="0"/>
              <a:t> la starvation, come </a:t>
            </a:r>
            <a:r>
              <a:rPr lang="en-GB" dirty="0" err="1"/>
              <a:t>l'aging</a:t>
            </a:r>
            <a:r>
              <a:rPr lang="en-GB" dirty="0"/>
              <a:t>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aumenta</a:t>
            </a:r>
            <a:r>
              <a:rPr lang="en-GB" dirty="0"/>
              <a:t> </a:t>
            </a:r>
            <a:r>
              <a:rPr lang="en-GB" dirty="0" err="1"/>
              <a:t>gradualmente</a:t>
            </a:r>
            <a:r>
              <a:rPr lang="en-GB" dirty="0"/>
              <a:t> la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in </a:t>
            </a:r>
            <a:r>
              <a:rPr lang="en-GB" dirty="0" err="1"/>
              <a:t>attesa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 6. </a:t>
            </a:r>
            <a:r>
              <a:rPr lang="en-GB" dirty="0" err="1"/>
              <a:t>Sistemi</a:t>
            </a:r>
            <a:r>
              <a:rPr lang="en-GB" dirty="0"/>
              <a:t> dove </a:t>
            </a:r>
            <a:r>
              <a:rPr lang="en-GB" dirty="0" err="1"/>
              <a:t>l'Overhead</a:t>
            </a:r>
            <a:r>
              <a:rPr lang="en-GB" dirty="0"/>
              <a:t> di Scheduling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Accettabile</a:t>
            </a:r>
            <a:r>
              <a:rPr lang="en-GB" dirty="0"/>
              <a:t>:</a:t>
            </a:r>
          </a:p>
          <a:p>
            <a:r>
              <a:rPr lang="en-GB" dirty="0"/>
              <a:t>- **</a:t>
            </a:r>
            <a:r>
              <a:rPr lang="en-GB" dirty="0" err="1"/>
              <a:t>Ambienti</a:t>
            </a:r>
            <a:r>
              <a:rPr lang="en-GB" dirty="0"/>
              <a:t> dove </a:t>
            </a:r>
            <a:r>
              <a:rPr lang="en-GB" dirty="0" err="1"/>
              <a:t>l'Overhead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Tollerabile</a:t>
            </a:r>
            <a:r>
              <a:rPr lang="en-GB" dirty="0"/>
              <a:t>:** SRTF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introdurre</a:t>
            </a:r>
            <a:r>
              <a:rPr lang="en-GB" dirty="0"/>
              <a:t> un overhead di scheduling a causa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necessità</a:t>
            </a:r>
            <a:r>
              <a:rPr lang="en-GB" dirty="0"/>
              <a:t> di </a:t>
            </a:r>
            <a:r>
              <a:rPr lang="en-GB" dirty="0" err="1"/>
              <a:t>determinare</a:t>
            </a:r>
            <a:r>
              <a:rPr lang="en-GB" dirty="0"/>
              <a:t> </a:t>
            </a:r>
            <a:r>
              <a:rPr lang="en-GB" dirty="0" err="1"/>
              <a:t>frequentemente</a:t>
            </a:r>
            <a:r>
              <a:rPr lang="en-GB" dirty="0"/>
              <a:t> il </a:t>
            </a:r>
            <a:r>
              <a:rPr lang="en-GB" dirty="0" err="1"/>
              <a:t>processo</a:t>
            </a:r>
            <a:r>
              <a:rPr lang="en-GB" dirty="0"/>
              <a:t> con il minor tempo </a:t>
            </a:r>
            <a:r>
              <a:rPr lang="en-GB" dirty="0" err="1"/>
              <a:t>rimanente</a:t>
            </a:r>
            <a:r>
              <a:rPr lang="en-GB" dirty="0"/>
              <a:t>. </a:t>
            </a:r>
            <a:r>
              <a:rPr lang="en-GB" dirty="0" err="1"/>
              <a:t>Pertanto</a:t>
            </a:r>
            <a:r>
              <a:rPr lang="en-GB" dirty="0"/>
              <a:t>,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in </a:t>
            </a:r>
            <a:r>
              <a:rPr lang="en-GB" dirty="0" err="1"/>
              <a:t>sistemi</a:t>
            </a:r>
            <a:r>
              <a:rPr lang="en-GB" dirty="0"/>
              <a:t> dove </a:t>
            </a:r>
            <a:r>
              <a:rPr lang="en-GB" dirty="0" err="1"/>
              <a:t>questo</a:t>
            </a:r>
            <a:r>
              <a:rPr lang="en-GB" dirty="0"/>
              <a:t> overhead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accettabile</a:t>
            </a:r>
            <a:r>
              <a:rPr lang="en-GB" dirty="0"/>
              <a:t> o non </a:t>
            </a:r>
            <a:r>
              <a:rPr lang="en-GB" dirty="0" err="1"/>
              <a:t>critico</a:t>
            </a:r>
            <a:r>
              <a:rPr lang="en-GB" dirty="0"/>
              <a:t> per le </a:t>
            </a:r>
            <a:r>
              <a:rPr lang="en-GB" dirty="0" err="1"/>
              <a:t>prestazioni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 Note:</a:t>
            </a:r>
          </a:p>
          <a:p>
            <a:r>
              <a:rPr lang="en-GB" dirty="0"/>
              <a:t>- **Non </a:t>
            </a:r>
            <a:r>
              <a:rPr lang="en-GB" dirty="0" err="1"/>
              <a:t>Ideale</a:t>
            </a:r>
            <a:r>
              <a:rPr lang="en-GB" dirty="0"/>
              <a:t> per Tutti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Ambienti</a:t>
            </a:r>
            <a:r>
              <a:rPr lang="en-GB" dirty="0"/>
              <a:t>:** </a:t>
            </a:r>
            <a:r>
              <a:rPr lang="en-GB" dirty="0" err="1"/>
              <a:t>Nonostante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suoi</a:t>
            </a:r>
            <a:r>
              <a:rPr lang="en-GB" dirty="0"/>
              <a:t> </a:t>
            </a:r>
            <a:r>
              <a:rPr lang="en-GB" dirty="0" err="1"/>
              <a:t>vantaggi</a:t>
            </a:r>
            <a:r>
              <a:rPr lang="en-GB" dirty="0"/>
              <a:t> in termini di </a:t>
            </a:r>
            <a:r>
              <a:rPr lang="en-GB" dirty="0" err="1"/>
              <a:t>minimizzazione</a:t>
            </a:r>
            <a:r>
              <a:rPr lang="en-GB" dirty="0"/>
              <a:t> del tempo di </a:t>
            </a:r>
            <a:r>
              <a:rPr lang="en-GB" dirty="0" err="1"/>
              <a:t>attesa</a:t>
            </a:r>
            <a:r>
              <a:rPr lang="en-GB" dirty="0"/>
              <a:t>, SRTF non </a:t>
            </a:r>
            <a:r>
              <a:rPr lang="en-GB" dirty="0" err="1"/>
              <a:t>è</a:t>
            </a:r>
            <a:r>
              <a:rPr lang="en-GB" dirty="0"/>
              <a:t> sempre </a:t>
            </a:r>
            <a:r>
              <a:rPr lang="en-GB" dirty="0" err="1"/>
              <a:t>l'ideale</a:t>
            </a:r>
            <a:r>
              <a:rPr lang="en-GB" dirty="0"/>
              <a:t> per tutti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ambienti</a:t>
            </a:r>
            <a:r>
              <a:rPr lang="en-GB" dirty="0"/>
              <a:t> o </a:t>
            </a:r>
            <a:r>
              <a:rPr lang="en-GB" dirty="0" err="1"/>
              <a:t>applicazioni</a:t>
            </a:r>
            <a:r>
              <a:rPr lang="en-GB" dirty="0"/>
              <a:t> a causa </a:t>
            </a:r>
            <a:r>
              <a:rPr lang="en-GB" dirty="0" err="1"/>
              <a:t>dell'overhead</a:t>
            </a:r>
            <a:r>
              <a:rPr lang="en-GB" dirty="0"/>
              <a:t> di scheduling e del </a:t>
            </a:r>
            <a:r>
              <a:rPr lang="en-GB" dirty="0" err="1"/>
              <a:t>potenziale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di starvation.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In </a:t>
            </a:r>
            <a:r>
              <a:rPr lang="en-GB" dirty="0" err="1"/>
              <a:t>sintesi</a:t>
            </a:r>
            <a:r>
              <a:rPr lang="en-GB" dirty="0"/>
              <a:t>, </a:t>
            </a:r>
            <a:r>
              <a:rPr lang="en-GB" dirty="0" err="1"/>
              <a:t>l'algoritmo</a:t>
            </a:r>
            <a:r>
              <a:rPr lang="en-GB" dirty="0"/>
              <a:t> SRTF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il </a:t>
            </a:r>
            <a:r>
              <a:rPr lang="en-GB" dirty="0" err="1"/>
              <a:t>sistema</a:t>
            </a:r>
            <a:r>
              <a:rPr lang="en-GB" dirty="0"/>
              <a:t> ha </a:t>
            </a:r>
            <a:r>
              <a:rPr lang="en-GB" dirty="0" err="1"/>
              <a:t>l'obiettivo</a:t>
            </a:r>
            <a:r>
              <a:rPr lang="en-GB" dirty="0"/>
              <a:t> di </a:t>
            </a:r>
            <a:r>
              <a:rPr lang="en-GB" dirty="0" err="1"/>
              <a:t>minimizzare</a:t>
            </a:r>
            <a:r>
              <a:rPr lang="en-GB" dirty="0"/>
              <a:t> il tempo di </a:t>
            </a:r>
            <a:r>
              <a:rPr lang="en-GB" dirty="0" err="1"/>
              <a:t>attesa</a:t>
            </a:r>
            <a:r>
              <a:rPr lang="en-GB" dirty="0"/>
              <a:t> e il tempo di </a:t>
            </a:r>
            <a:r>
              <a:rPr lang="en-GB" dirty="0" err="1"/>
              <a:t>risposta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, e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vantaggi</a:t>
            </a:r>
            <a:r>
              <a:rPr lang="en-GB" dirty="0"/>
              <a:t>, come la </a:t>
            </a:r>
            <a:r>
              <a:rPr lang="en-GB" dirty="0" err="1"/>
              <a:t>riduzione</a:t>
            </a:r>
            <a:r>
              <a:rPr lang="en-GB" dirty="0"/>
              <a:t> del tempo di </a:t>
            </a:r>
            <a:r>
              <a:rPr lang="en-GB" dirty="0" err="1"/>
              <a:t>attesa</a:t>
            </a:r>
            <a:r>
              <a:rPr lang="en-GB" dirty="0"/>
              <a:t>, </a:t>
            </a:r>
            <a:r>
              <a:rPr lang="en-GB" dirty="0" err="1"/>
              <a:t>superano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svantaggi</a:t>
            </a:r>
            <a:r>
              <a:rPr lang="en-GB" dirty="0"/>
              <a:t>, come </a:t>
            </a:r>
            <a:r>
              <a:rPr lang="en-GB" dirty="0" err="1"/>
              <a:t>l'overhead</a:t>
            </a:r>
            <a:r>
              <a:rPr lang="en-GB" dirty="0"/>
              <a:t> di scheduling e il </a:t>
            </a:r>
            <a:r>
              <a:rPr lang="en-GB" dirty="0" err="1"/>
              <a:t>potenziale</a:t>
            </a:r>
            <a:r>
              <a:rPr lang="en-GB"/>
              <a:t> per la starvation.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2559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6549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5329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MLQS processi assegnati in modo permanente ad una coda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1635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IT" dirty="0"/>
              <a:t>e si comporta bene un processo viene promosso, viceveersa declassato</a:t>
            </a:r>
          </a:p>
          <a:p>
            <a:r>
              <a:rPr lang="en-GB" dirty="0"/>
              <a:t>O </a:t>
            </a:r>
            <a:r>
              <a:rPr lang="en-GB" dirty="0" err="1"/>
              <a:t>meccanismo</a:t>
            </a:r>
            <a:r>
              <a:rPr lang="en-GB" dirty="0"/>
              <a:t> di aging per chi </a:t>
            </a:r>
            <a:r>
              <a:rPr lang="en-GB" dirty="0" err="1"/>
              <a:t>apsetta</a:t>
            </a:r>
            <a:r>
              <a:rPr lang="en-GB" dirty="0"/>
              <a:t> </a:t>
            </a:r>
            <a:r>
              <a:rPr lang="en-GB" dirty="0" err="1"/>
              <a:t>troppo</a:t>
            </a:r>
            <a:r>
              <a:rPr lang="en-GB" dirty="0"/>
              <a:t> e lo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sposta</a:t>
            </a:r>
            <a:r>
              <a:rPr lang="en-GB" dirty="0"/>
              <a:t> in coda</a:t>
            </a:r>
          </a:p>
          <a:p>
            <a:endParaRPr lang="en-GB" dirty="0"/>
          </a:p>
          <a:p>
            <a:r>
              <a:rPr lang="en-GB" dirty="0" err="1"/>
              <a:t>L'algoritmo</a:t>
            </a:r>
            <a:r>
              <a:rPr lang="en-GB" dirty="0"/>
              <a:t> Multi-Level Feedback Queue (MLFQ)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ampiamente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operativi</a:t>
            </a:r>
            <a:r>
              <a:rPr lang="en-GB" dirty="0"/>
              <a:t> a causa </a:t>
            </a:r>
            <a:r>
              <a:rPr lang="en-GB" dirty="0" err="1"/>
              <a:t>delle</a:t>
            </a:r>
            <a:r>
              <a:rPr lang="en-GB" dirty="0"/>
              <a:t> sue </a:t>
            </a:r>
            <a:r>
              <a:rPr lang="en-GB" dirty="0" err="1"/>
              <a:t>proprietà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permettono</a:t>
            </a:r>
            <a:r>
              <a:rPr lang="en-GB" dirty="0"/>
              <a:t> di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efficacemente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tipi di </a:t>
            </a:r>
            <a:r>
              <a:rPr lang="en-GB" dirty="0" err="1"/>
              <a:t>carichi</a:t>
            </a:r>
            <a:r>
              <a:rPr lang="en-GB" dirty="0"/>
              <a:t> di </a:t>
            </a:r>
            <a:r>
              <a:rPr lang="en-GB" dirty="0" err="1"/>
              <a:t>lavoro</a:t>
            </a:r>
            <a:r>
              <a:rPr lang="en-GB" dirty="0"/>
              <a:t> e di </a:t>
            </a:r>
            <a:r>
              <a:rPr lang="en-GB" dirty="0" err="1"/>
              <a:t>adattarsi</a:t>
            </a:r>
            <a:r>
              <a:rPr lang="en-GB" dirty="0"/>
              <a:t> </a:t>
            </a:r>
            <a:r>
              <a:rPr lang="en-GB" dirty="0" err="1"/>
              <a:t>dinamicamente</a:t>
            </a:r>
            <a:r>
              <a:rPr lang="en-GB" dirty="0"/>
              <a:t> al </a:t>
            </a:r>
            <a:r>
              <a:rPr lang="en-GB" dirty="0" err="1"/>
              <a:t>comportamento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. Ecco </a:t>
            </a:r>
            <a:r>
              <a:rPr lang="en-GB" dirty="0" err="1"/>
              <a:t>alcune</a:t>
            </a:r>
            <a:r>
              <a:rPr lang="en-GB" dirty="0"/>
              <a:t> </a:t>
            </a:r>
            <a:r>
              <a:rPr lang="en-GB" dirty="0" err="1"/>
              <a:t>ragioni</a:t>
            </a:r>
            <a:r>
              <a:rPr lang="en-GB" dirty="0"/>
              <a:t> </a:t>
            </a:r>
            <a:r>
              <a:rPr lang="en-GB" dirty="0" err="1"/>
              <a:t>chiave</a:t>
            </a:r>
            <a:r>
              <a:rPr lang="en-GB" dirty="0"/>
              <a:t> per cui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operativi</a:t>
            </a:r>
            <a:r>
              <a:rPr lang="en-GB" dirty="0"/>
              <a:t> </a:t>
            </a:r>
            <a:r>
              <a:rPr lang="en-GB" dirty="0" err="1"/>
              <a:t>utilizzano</a:t>
            </a:r>
            <a:r>
              <a:rPr lang="en-GB" dirty="0"/>
              <a:t> </a:t>
            </a:r>
            <a:r>
              <a:rPr lang="en-GB" dirty="0" err="1"/>
              <a:t>l'algoritmo</a:t>
            </a:r>
            <a:r>
              <a:rPr lang="en-GB" dirty="0"/>
              <a:t> MLFQ:</a:t>
            </a:r>
          </a:p>
          <a:p>
            <a:endParaRPr lang="en-GB" dirty="0"/>
          </a:p>
          <a:p>
            <a:r>
              <a:rPr lang="en-GB" dirty="0"/>
              <a:t>### 1. </a:t>
            </a:r>
            <a:r>
              <a:rPr lang="en-GB" dirty="0" err="1"/>
              <a:t>Equità</a:t>
            </a:r>
            <a:r>
              <a:rPr lang="en-GB" dirty="0"/>
              <a:t> e </a:t>
            </a:r>
            <a:r>
              <a:rPr lang="en-GB" dirty="0" err="1"/>
              <a:t>Priorità</a:t>
            </a:r>
            <a:r>
              <a:rPr lang="en-GB" dirty="0"/>
              <a:t>:</a:t>
            </a:r>
          </a:p>
          <a:p>
            <a:r>
              <a:rPr lang="en-GB" dirty="0"/>
              <a:t>- **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Dinamica</a:t>
            </a:r>
            <a:r>
              <a:rPr lang="en-GB" dirty="0"/>
              <a:t>:** MLFQ </a:t>
            </a:r>
            <a:r>
              <a:rPr lang="en-GB" dirty="0" err="1"/>
              <a:t>adatta</a:t>
            </a:r>
            <a:r>
              <a:rPr lang="en-GB" dirty="0"/>
              <a:t> </a:t>
            </a:r>
            <a:r>
              <a:rPr lang="en-GB" dirty="0" err="1"/>
              <a:t>dinamicamente</a:t>
            </a:r>
            <a:r>
              <a:rPr lang="en-GB" dirty="0"/>
              <a:t> le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basandosi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comportamento</a:t>
            </a:r>
            <a:r>
              <a:rPr lang="en-GB" dirty="0"/>
              <a:t> e stime di burst di CPU, </a:t>
            </a:r>
            <a:r>
              <a:rPr lang="en-GB" dirty="0" err="1"/>
              <a:t>garantendo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richiedono</a:t>
            </a:r>
            <a:r>
              <a:rPr lang="en-GB" dirty="0"/>
              <a:t> </a:t>
            </a:r>
            <a:r>
              <a:rPr lang="en-GB" dirty="0" err="1"/>
              <a:t>meno</a:t>
            </a:r>
            <a:r>
              <a:rPr lang="en-GB" dirty="0"/>
              <a:t> tempo CPU </a:t>
            </a:r>
            <a:r>
              <a:rPr lang="en-GB" dirty="0" err="1"/>
              <a:t>siano</a:t>
            </a:r>
            <a:r>
              <a:rPr lang="en-GB" dirty="0"/>
              <a:t> </a:t>
            </a:r>
            <a:r>
              <a:rPr lang="en-GB" dirty="0" err="1"/>
              <a:t>serviti</a:t>
            </a:r>
            <a:r>
              <a:rPr lang="en-GB" dirty="0"/>
              <a:t> per </a:t>
            </a:r>
            <a:r>
              <a:rPr lang="en-GB" dirty="0" err="1"/>
              <a:t>primi</a:t>
            </a:r>
            <a:r>
              <a:rPr lang="en-GB" dirty="0"/>
              <a:t>.</a:t>
            </a:r>
          </a:p>
          <a:p>
            <a:r>
              <a:rPr lang="en-GB" dirty="0"/>
              <a:t>- **</a:t>
            </a:r>
            <a:r>
              <a:rPr lang="en-GB" dirty="0" err="1"/>
              <a:t>Equità</a:t>
            </a:r>
            <a:r>
              <a:rPr lang="en-GB" dirty="0"/>
              <a:t>:** </a:t>
            </a:r>
            <a:r>
              <a:rPr lang="en-GB" dirty="0" err="1"/>
              <a:t>Anche</a:t>
            </a:r>
            <a:r>
              <a:rPr lang="en-GB" dirty="0"/>
              <a:t> se </a:t>
            </a:r>
            <a:r>
              <a:rPr lang="en-GB" dirty="0" err="1"/>
              <a:t>dà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 ai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utilizzano</a:t>
            </a:r>
            <a:r>
              <a:rPr lang="en-GB" dirty="0"/>
              <a:t> </a:t>
            </a:r>
            <a:r>
              <a:rPr lang="en-GB" dirty="0" err="1"/>
              <a:t>meno</a:t>
            </a:r>
            <a:r>
              <a:rPr lang="en-GB" dirty="0"/>
              <a:t> CPU, </a:t>
            </a:r>
            <a:r>
              <a:rPr lang="en-GB" dirty="0" err="1"/>
              <a:t>assicura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lunghi</a:t>
            </a:r>
            <a:r>
              <a:rPr lang="en-GB" dirty="0"/>
              <a:t> o </a:t>
            </a:r>
            <a:r>
              <a:rPr lang="en-GB" dirty="0" err="1"/>
              <a:t>quelli</a:t>
            </a:r>
            <a:r>
              <a:rPr lang="en-GB" dirty="0"/>
              <a:t> in background non </a:t>
            </a:r>
            <a:r>
              <a:rPr lang="en-GB" dirty="0" err="1"/>
              <a:t>siano</a:t>
            </a:r>
            <a:r>
              <a:rPr lang="en-GB" dirty="0"/>
              <a:t> </a:t>
            </a:r>
            <a:r>
              <a:rPr lang="en-GB" dirty="0" err="1"/>
              <a:t>affamati</a:t>
            </a:r>
            <a:r>
              <a:rPr lang="en-GB" dirty="0"/>
              <a:t> e </a:t>
            </a:r>
            <a:r>
              <a:rPr lang="en-GB" dirty="0" err="1"/>
              <a:t>ricevano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quota di tempo CPU.</a:t>
            </a:r>
          </a:p>
          <a:p>
            <a:endParaRPr lang="en-GB" dirty="0"/>
          </a:p>
          <a:p>
            <a:r>
              <a:rPr lang="en-GB" dirty="0"/>
              <a:t>### 2. </a:t>
            </a:r>
            <a:r>
              <a:rPr lang="en-GB" dirty="0" err="1"/>
              <a:t>Adattabilità</a:t>
            </a:r>
            <a:r>
              <a:rPr lang="en-GB" dirty="0"/>
              <a:t>:</a:t>
            </a:r>
          </a:p>
          <a:p>
            <a:r>
              <a:rPr lang="en-GB" dirty="0"/>
              <a:t>- **</a:t>
            </a:r>
            <a:r>
              <a:rPr lang="en-GB" dirty="0" err="1"/>
              <a:t>Adattabilità</a:t>
            </a:r>
            <a:r>
              <a:rPr lang="en-GB" dirty="0"/>
              <a:t> ai </a:t>
            </a:r>
            <a:r>
              <a:rPr lang="en-GB" dirty="0" err="1"/>
              <a:t>Comportamenti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:** MLFQ </a:t>
            </a:r>
            <a:r>
              <a:rPr lang="en-GB" dirty="0" err="1"/>
              <a:t>è</a:t>
            </a:r>
            <a:r>
              <a:rPr lang="en-GB" dirty="0"/>
              <a:t> in </a:t>
            </a:r>
            <a:r>
              <a:rPr lang="en-GB" dirty="0" err="1"/>
              <a:t>grado</a:t>
            </a:r>
            <a:r>
              <a:rPr lang="en-GB" dirty="0"/>
              <a:t> di </a:t>
            </a:r>
            <a:r>
              <a:rPr lang="en-GB" dirty="0" err="1"/>
              <a:t>adattarsi</a:t>
            </a:r>
            <a:r>
              <a:rPr lang="en-GB" dirty="0"/>
              <a:t> ai </a:t>
            </a:r>
            <a:r>
              <a:rPr lang="en-GB" dirty="0" err="1"/>
              <a:t>cambiamenti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comportamento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durante</a:t>
            </a:r>
            <a:r>
              <a:rPr lang="en-GB" dirty="0"/>
              <a:t>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esecuzione</a:t>
            </a:r>
            <a:r>
              <a:rPr lang="en-GB" dirty="0"/>
              <a:t>, </a:t>
            </a:r>
            <a:r>
              <a:rPr lang="en-GB" dirty="0" err="1"/>
              <a:t>assicurando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riceva</a:t>
            </a:r>
            <a:r>
              <a:rPr lang="en-GB" dirty="0"/>
              <a:t> un </a:t>
            </a:r>
            <a:r>
              <a:rPr lang="en-GB" dirty="0" err="1"/>
              <a:t>livello</a:t>
            </a:r>
            <a:r>
              <a:rPr lang="en-GB" dirty="0"/>
              <a:t> di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proporzionale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urgenza</a:t>
            </a:r>
            <a:r>
              <a:rPr lang="en-GB" dirty="0"/>
              <a:t> e </a:t>
            </a:r>
            <a:r>
              <a:rPr lang="en-GB" dirty="0" err="1"/>
              <a:t>necessità</a:t>
            </a:r>
            <a:r>
              <a:rPr lang="en-GB" dirty="0"/>
              <a:t>.</a:t>
            </a:r>
          </a:p>
          <a:p>
            <a:r>
              <a:rPr lang="en-GB" dirty="0"/>
              <a:t>- **</a:t>
            </a:r>
            <a:r>
              <a:rPr lang="en-GB" dirty="0" err="1"/>
              <a:t>Gestione</a:t>
            </a:r>
            <a:r>
              <a:rPr lang="en-GB" dirty="0"/>
              <a:t> di Diversi Tipi di </a:t>
            </a:r>
            <a:r>
              <a:rPr lang="en-GB" dirty="0" err="1"/>
              <a:t>Processi</a:t>
            </a:r>
            <a:r>
              <a:rPr lang="en-GB" dirty="0"/>
              <a:t>:**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capace</a:t>
            </a:r>
            <a:r>
              <a:rPr lang="en-GB" dirty="0"/>
              <a:t> di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efficacemente</a:t>
            </a:r>
            <a:r>
              <a:rPr lang="en-GB" dirty="0"/>
              <a:t>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orientati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CPU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orientati</a:t>
            </a:r>
            <a:r>
              <a:rPr lang="en-GB" dirty="0"/>
              <a:t> </a:t>
            </a:r>
            <a:r>
              <a:rPr lang="en-GB" dirty="0" err="1"/>
              <a:t>all'I</a:t>
            </a:r>
            <a:r>
              <a:rPr lang="en-GB" dirty="0"/>
              <a:t>/O, </a:t>
            </a:r>
            <a:r>
              <a:rPr lang="en-GB" dirty="0" err="1"/>
              <a:t>assegnando</a:t>
            </a:r>
            <a:r>
              <a:rPr lang="en-GB" dirty="0"/>
              <a:t>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dinamicamente</a:t>
            </a:r>
            <a:r>
              <a:rPr lang="en-GB" dirty="0"/>
              <a:t> a diverse code con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quanti</a:t>
            </a:r>
            <a:r>
              <a:rPr lang="en-GB" dirty="0"/>
              <a:t> di tempo.</a:t>
            </a:r>
          </a:p>
          <a:p>
            <a:endParaRPr lang="en-GB" dirty="0"/>
          </a:p>
          <a:p>
            <a:r>
              <a:rPr lang="en-GB" dirty="0"/>
              <a:t>### 3. </a:t>
            </a:r>
            <a:r>
              <a:rPr lang="en-GB" dirty="0" err="1"/>
              <a:t>Efficienza</a:t>
            </a:r>
            <a:r>
              <a:rPr lang="en-GB" dirty="0"/>
              <a:t> e </a:t>
            </a:r>
            <a:r>
              <a:rPr lang="en-GB" dirty="0" err="1"/>
              <a:t>Riduzione</a:t>
            </a:r>
            <a:r>
              <a:rPr lang="en-GB" dirty="0"/>
              <a:t> </a:t>
            </a:r>
            <a:r>
              <a:rPr lang="en-GB" dirty="0" err="1"/>
              <a:t>dell'Attesa</a:t>
            </a:r>
            <a:r>
              <a:rPr lang="en-GB" dirty="0"/>
              <a:t>:</a:t>
            </a:r>
          </a:p>
          <a:p>
            <a:r>
              <a:rPr lang="en-GB" dirty="0"/>
              <a:t>- **</a:t>
            </a:r>
            <a:r>
              <a:rPr lang="en-GB" dirty="0" err="1"/>
              <a:t>Riduzione</a:t>
            </a:r>
            <a:r>
              <a:rPr lang="en-GB" dirty="0"/>
              <a:t> del Tempo di </a:t>
            </a:r>
            <a:r>
              <a:rPr lang="en-GB" dirty="0" err="1"/>
              <a:t>Attesa</a:t>
            </a:r>
            <a:r>
              <a:rPr lang="en-GB" dirty="0"/>
              <a:t>:** I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richiedono</a:t>
            </a:r>
            <a:r>
              <a:rPr lang="en-GB" dirty="0"/>
              <a:t> </a:t>
            </a:r>
            <a:r>
              <a:rPr lang="en-GB" dirty="0" err="1"/>
              <a:t>brevi</a:t>
            </a:r>
            <a:r>
              <a:rPr lang="en-GB" dirty="0"/>
              <a:t> burst di CPU (come </a:t>
            </a:r>
            <a:r>
              <a:rPr lang="en-GB" dirty="0" err="1"/>
              <a:t>quelli</a:t>
            </a:r>
            <a:r>
              <a:rPr lang="en-GB" dirty="0"/>
              <a:t> </a:t>
            </a:r>
            <a:r>
              <a:rPr lang="en-GB" dirty="0" err="1"/>
              <a:t>orientati</a:t>
            </a:r>
            <a:r>
              <a:rPr lang="en-GB" dirty="0"/>
              <a:t> </a:t>
            </a:r>
            <a:r>
              <a:rPr lang="en-GB" dirty="0" err="1"/>
              <a:t>all'I</a:t>
            </a:r>
            <a:r>
              <a:rPr lang="en-GB" dirty="0"/>
              <a:t>/O)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spesso</a:t>
            </a:r>
            <a:r>
              <a:rPr lang="en-GB" dirty="0"/>
              <a:t> </a:t>
            </a:r>
            <a:r>
              <a:rPr lang="en-GB" dirty="0" err="1"/>
              <a:t>spostati</a:t>
            </a:r>
            <a:r>
              <a:rPr lang="en-GB" dirty="0"/>
              <a:t> a code con </a:t>
            </a:r>
            <a:r>
              <a:rPr lang="en-GB" dirty="0" err="1"/>
              <a:t>alta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, </a:t>
            </a:r>
            <a:r>
              <a:rPr lang="en-GB" dirty="0" err="1"/>
              <a:t>riducendo</a:t>
            </a:r>
            <a:r>
              <a:rPr lang="en-GB" dirty="0"/>
              <a:t> il </a:t>
            </a:r>
            <a:r>
              <a:rPr lang="en-GB" dirty="0" err="1"/>
              <a:t>loro</a:t>
            </a:r>
            <a:r>
              <a:rPr lang="en-GB" dirty="0"/>
              <a:t> tempo di </a:t>
            </a:r>
            <a:r>
              <a:rPr lang="en-GB" dirty="0" err="1"/>
              <a:t>attesa</a:t>
            </a:r>
            <a:r>
              <a:rPr lang="en-GB" dirty="0"/>
              <a:t> e </a:t>
            </a:r>
            <a:r>
              <a:rPr lang="en-GB" dirty="0" err="1"/>
              <a:t>migliorando</a:t>
            </a:r>
            <a:r>
              <a:rPr lang="en-GB" dirty="0"/>
              <a:t> il tempo di </a:t>
            </a:r>
            <a:r>
              <a:rPr lang="en-GB" dirty="0" err="1"/>
              <a:t>risposta</a:t>
            </a:r>
            <a:r>
              <a:rPr lang="en-GB" dirty="0"/>
              <a:t>.</a:t>
            </a:r>
          </a:p>
          <a:p>
            <a:r>
              <a:rPr lang="en-GB" dirty="0"/>
              <a:t>- **</a:t>
            </a:r>
            <a:r>
              <a:rPr lang="en-GB" dirty="0" err="1"/>
              <a:t>Utilizzo</a:t>
            </a:r>
            <a:r>
              <a:rPr lang="en-GB" dirty="0"/>
              <a:t> </a:t>
            </a:r>
            <a:r>
              <a:rPr lang="en-GB" dirty="0" err="1"/>
              <a:t>Efficace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CPU:** MLFQ </a:t>
            </a:r>
            <a:r>
              <a:rPr lang="en-GB" dirty="0" err="1"/>
              <a:t>cerca</a:t>
            </a:r>
            <a:r>
              <a:rPr lang="en-GB" dirty="0"/>
              <a:t> di </a:t>
            </a:r>
            <a:r>
              <a:rPr lang="en-GB" dirty="0" err="1"/>
              <a:t>mantenere</a:t>
            </a:r>
            <a:r>
              <a:rPr lang="en-GB" dirty="0"/>
              <a:t> </a:t>
            </a:r>
            <a:r>
              <a:rPr lang="en-GB" dirty="0" err="1"/>
              <a:t>l'utilizzo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CPU il </a:t>
            </a:r>
            <a:r>
              <a:rPr lang="en-GB" dirty="0" err="1"/>
              <a:t>più</a:t>
            </a:r>
            <a:r>
              <a:rPr lang="en-GB" dirty="0"/>
              <a:t> alto </a:t>
            </a:r>
            <a:r>
              <a:rPr lang="en-GB" dirty="0" err="1"/>
              <a:t>possibile</a:t>
            </a:r>
            <a:r>
              <a:rPr lang="en-GB" dirty="0"/>
              <a:t>, </a:t>
            </a:r>
            <a:r>
              <a:rPr lang="en-GB" dirty="0" err="1"/>
              <a:t>assicurando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la CPU non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inattiva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ci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da </a:t>
            </a:r>
            <a:r>
              <a:rPr lang="en-GB" dirty="0" err="1"/>
              <a:t>eseguire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 4. </a:t>
            </a:r>
            <a:r>
              <a:rPr lang="en-GB" dirty="0" err="1"/>
              <a:t>Prevenzione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Starvation:</a:t>
            </a:r>
          </a:p>
          <a:p>
            <a:r>
              <a:rPr lang="en-GB" dirty="0"/>
              <a:t>- **</a:t>
            </a:r>
            <a:r>
              <a:rPr lang="en-GB" dirty="0" err="1"/>
              <a:t>Prevenzione</a:t>
            </a:r>
            <a:r>
              <a:rPr lang="en-GB" dirty="0"/>
              <a:t> </a:t>
            </a:r>
            <a:r>
              <a:rPr lang="en-GB" dirty="0" err="1"/>
              <a:t>dell'Affamamento</a:t>
            </a:r>
            <a:r>
              <a:rPr lang="en-GB" dirty="0"/>
              <a:t>:** MLFQ </a:t>
            </a:r>
            <a:r>
              <a:rPr lang="en-GB" dirty="0" err="1"/>
              <a:t>implementa</a:t>
            </a:r>
            <a:r>
              <a:rPr lang="en-GB" dirty="0"/>
              <a:t> </a:t>
            </a:r>
            <a:r>
              <a:rPr lang="en-GB" dirty="0" err="1"/>
              <a:t>meccanismi</a:t>
            </a:r>
            <a:r>
              <a:rPr lang="en-GB" dirty="0"/>
              <a:t> per </a:t>
            </a:r>
            <a:r>
              <a:rPr lang="en-GB" dirty="0" err="1"/>
              <a:t>prevenire</a:t>
            </a:r>
            <a:r>
              <a:rPr lang="en-GB" dirty="0"/>
              <a:t> la starvation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a </a:t>
            </a:r>
            <a:r>
              <a:rPr lang="en-GB" dirty="0" err="1"/>
              <a:t>bassa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, </a:t>
            </a:r>
            <a:r>
              <a:rPr lang="en-GB" dirty="0" err="1"/>
              <a:t>assicurando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ottenga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esecuzione</a:t>
            </a:r>
            <a:r>
              <a:rPr lang="en-GB" dirty="0"/>
              <a:t>.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### 5. </a:t>
            </a:r>
            <a:r>
              <a:rPr lang="en-GB" dirty="0" err="1"/>
              <a:t>Semplicità</a:t>
            </a:r>
            <a:r>
              <a:rPr lang="en-GB" dirty="0"/>
              <a:t> e </a:t>
            </a:r>
            <a:r>
              <a:rPr lang="en-GB" dirty="0" err="1"/>
              <a:t>Flessibilità</a:t>
            </a:r>
            <a:r>
              <a:rPr lang="en-GB" dirty="0"/>
              <a:t>:</a:t>
            </a:r>
          </a:p>
          <a:p>
            <a:r>
              <a:rPr lang="en-GB" dirty="0"/>
              <a:t>- **</a:t>
            </a:r>
            <a:r>
              <a:rPr lang="en-GB" dirty="0" err="1"/>
              <a:t>Facilità</a:t>
            </a:r>
            <a:r>
              <a:rPr lang="en-GB" dirty="0"/>
              <a:t> di </a:t>
            </a:r>
            <a:r>
              <a:rPr lang="en-GB" dirty="0" err="1"/>
              <a:t>Implementazione</a:t>
            </a:r>
            <a:r>
              <a:rPr lang="en-GB" dirty="0"/>
              <a:t>:** </a:t>
            </a:r>
            <a:r>
              <a:rPr lang="en-GB" dirty="0" err="1"/>
              <a:t>Nonostante</a:t>
            </a:r>
            <a:r>
              <a:rPr lang="en-GB" dirty="0"/>
              <a:t>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efficacia</a:t>
            </a:r>
            <a:r>
              <a:rPr lang="en-GB" dirty="0"/>
              <a:t>, MLFQ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 in modo </a:t>
            </a:r>
            <a:r>
              <a:rPr lang="en-GB" dirty="0" err="1"/>
              <a:t>relativamente</a:t>
            </a:r>
            <a:r>
              <a:rPr lang="en-GB" dirty="0"/>
              <a:t> semplice e </a:t>
            </a:r>
            <a:r>
              <a:rPr lang="en-GB" dirty="0" err="1"/>
              <a:t>diretto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operativi</a:t>
            </a:r>
            <a:r>
              <a:rPr lang="en-GB" dirty="0"/>
              <a:t>.</a:t>
            </a:r>
          </a:p>
          <a:p>
            <a:r>
              <a:rPr lang="en-GB" dirty="0"/>
              <a:t>- **</a:t>
            </a:r>
            <a:r>
              <a:rPr lang="en-GB" dirty="0" err="1"/>
              <a:t>Flessibilità</a:t>
            </a:r>
            <a:r>
              <a:rPr lang="en-GB" dirty="0"/>
              <a:t>:**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facilmente</a:t>
            </a:r>
            <a:r>
              <a:rPr lang="en-GB" dirty="0"/>
              <a:t> </a:t>
            </a:r>
            <a:r>
              <a:rPr lang="en-GB" dirty="0" err="1"/>
              <a:t>modificato</a:t>
            </a:r>
            <a:r>
              <a:rPr lang="en-GB" dirty="0"/>
              <a:t> o </a:t>
            </a:r>
            <a:r>
              <a:rPr lang="en-GB" dirty="0" err="1"/>
              <a:t>esteso</a:t>
            </a:r>
            <a:r>
              <a:rPr lang="en-GB" dirty="0"/>
              <a:t> per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requisiti</a:t>
            </a:r>
            <a:r>
              <a:rPr lang="en-GB" dirty="0"/>
              <a:t> </a:t>
            </a:r>
            <a:r>
              <a:rPr lang="en-GB" dirty="0" err="1"/>
              <a:t>specifici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o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applicazioni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 6. </a:t>
            </a:r>
            <a:r>
              <a:rPr lang="en-GB" dirty="0" err="1"/>
              <a:t>Miglioramento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Prestazioni</a:t>
            </a:r>
            <a:r>
              <a:rPr lang="en-GB" dirty="0"/>
              <a:t> Generali:</a:t>
            </a:r>
          </a:p>
          <a:p>
            <a:r>
              <a:rPr lang="en-GB" dirty="0"/>
              <a:t>- **</a:t>
            </a:r>
            <a:r>
              <a:rPr lang="en-GB" dirty="0" err="1"/>
              <a:t>Migliora</a:t>
            </a:r>
            <a:r>
              <a:rPr lang="en-GB" dirty="0"/>
              <a:t> le </a:t>
            </a:r>
            <a:r>
              <a:rPr lang="en-GB" dirty="0" err="1"/>
              <a:t>Prestazioni</a:t>
            </a:r>
            <a:r>
              <a:rPr lang="en-GB" dirty="0"/>
              <a:t>:** MLFQ </a:t>
            </a:r>
            <a:r>
              <a:rPr lang="en-GB" dirty="0" err="1"/>
              <a:t>tende</a:t>
            </a:r>
            <a:r>
              <a:rPr lang="en-GB" dirty="0"/>
              <a:t> a </a:t>
            </a:r>
            <a:r>
              <a:rPr lang="en-GB" dirty="0" err="1"/>
              <a:t>migliorare</a:t>
            </a:r>
            <a:r>
              <a:rPr lang="en-GB" dirty="0"/>
              <a:t> le </a:t>
            </a:r>
            <a:r>
              <a:rPr lang="en-GB" dirty="0" err="1"/>
              <a:t>prestazioni</a:t>
            </a:r>
            <a:r>
              <a:rPr lang="en-GB" dirty="0"/>
              <a:t> </a:t>
            </a:r>
            <a:r>
              <a:rPr lang="en-GB" dirty="0" err="1"/>
              <a:t>generali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, </a:t>
            </a:r>
            <a:r>
              <a:rPr lang="en-GB" dirty="0" err="1"/>
              <a:t>offrendo</a:t>
            </a:r>
            <a:r>
              <a:rPr lang="en-GB" dirty="0"/>
              <a:t> un </a:t>
            </a:r>
            <a:r>
              <a:rPr lang="en-GB" dirty="0" err="1"/>
              <a:t>buon</a:t>
            </a:r>
            <a:r>
              <a:rPr lang="en-GB" dirty="0"/>
              <a:t> </a:t>
            </a:r>
            <a:r>
              <a:rPr lang="en-GB" dirty="0" err="1"/>
              <a:t>compromesso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l'ottimizzazione</a:t>
            </a:r>
            <a:r>
              <a:rPr lang="en-GB" dirty="0"/>
              <a:t> del throughput e la </a:t>
            </a:r>
            <a:r>
              <a:rPr lang="en-GB" dirty="0" err="1"/>
              <a:t>minimizzazione</a:t>
            </a:r>
            <a:r>
              <a:rPr lang="en-GB" dirty="0"/>
              <a:t> del tempo di </a:t>
            </a:r>
            <a:r>
              <a:rPr lang="en-GB" dirty="0" err="1"/>
              <a:t>risposta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sintesi</a:t>
            </a:r>
            <a:r>
              <a:rPr lang="en-GB" dirty="0"/>
              <a:t>, MLFQ </a:t>
            </a:r>
            <a:r>
              <a:rPr lang="en-GB" dirty="0" err="1"/>
              <a:t>offre</a:t>
            </a:r>
            <a:r>
              <a:rPr lang="en-GB" dirty="0"/>
              <a:t> un </a:t>
            </a:r>
            <a:r>
              <a:rPr lang="en-GB" dirty="0" err="1"/>
              <a:t>equilibrio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l'ottimizzazione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prestazioni</a:t>
            </a:r>
            <a:r>
              <a:rPr lang="en-GB" dirty="0"/>
              <a:t>, la </a:t>
            </a:r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equa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risorse</a:t>
            </a:r>
            <a:r>
              <a:rPr lang="en-GB" dirty="0"/>
              <a:t>, e </a:t>
            </a:r>
            <a:r>
              <a:rPr lang="en-GB" dirty="0" err="1"/>
              <a:t>l'adattabilità</a:t>
            </a:r>
            <a:r>
              <a:rPr lang="en-GB" dirty="0"/>
              <a:t> ai </a:t>
            </a:r>
            <a:r>
              <a:rPr lang="en-GB" dirty="0" err="1"/>
              <a:t>cambiamenti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comportamento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, </a:t>
            </a:r>
            <a:r>
              <a:rPr lang="en-GB" dirty="0" err="1"/>
              <a:t>rendendolo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scelta</a:t>
            </a:r>
            <a:r>
              <a:rPr lang="en-GB" dirty="0"/>
              <a:t> </a:t>
            </a:r>
            <a:r>
              <a:rPr lang="en-GB" dirty="0" err="1"/>
              <a:t>attraente</a:t>
            </a:r>
            <a:r>
              <a:rPr lang="en-GB" dirty="0"/>
              <a:t> per </a:t>
            </a:r>
            <a:r>
              <a:rPr lang="en-GB" dirty="0" err="1"/>
              <a:t>l'uso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operativi</a:t>
            </a:r>
            <a:r>
              <a:rPr lang="en-GB" dirty="0"/>
              <a:t>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83128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407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040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TPSI 3 - </a:t>
            </a:r>
            <a:r>
              <a:rPr lang="en-GB" dirty="0" err="1"/>
              <a:t>Processi</a:t>
            </a:r>
            <a:endParaRPr lang="en-GB" dirty="0"/>
          </a:p>
          <a:p>
            <a:endParaRPr lang="en-GB" dirty="0"/>
          </a:p>
          <a:p>
            <a:r>
              <a:rPr lang="en-GB" dirty="0"/>
              <a:t>L'**</a:t>
            </a:r>
            <a:r>
              <a:rPr lang="en-GB" dirty="0" err="1"/>
              <a:t>algoritmo</a:t>
            </a:r>
            <a:r>
              <a:rPr lang="en-GB" dirty="0"/>
              <a:t> di scheduling**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operativi</a:t>
            </a:r>
            <a:r>
              <a:rPr lang="en-GB" dirty="0"/>
              <a:t> come **macOS** </a:t>
            </a:r>
            <a:r>
              <a:rPr lang="en-GB" dirty="0" err="1"/>
              <a:t>gestisce</a:t>
            </a:r>
            <a:r>
              <a:rPr lang="en-GB" dirty="0"/>
              <a:t> </a:t>
            </a:r>
            <a:r>
              <a:rPr lang="en-GB" dirty="0" err="1"/>
              <a:t>l'assegnazione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CPU ai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attivi</a:t>
            </a:r>
            <a:r>
              <a:rPr lang="en-GB" dirty="0"/>
              <a:t>, </a:t>
            </a:r>
            <a:r>
              <a:rPr lang="en-GB" dirty="0" err="1"/>
              <a:t>determinando</a:t>
            </a:r>
            <a:r>
              <a:rPr lang="en-GB" dirty="0"/>
              <a:t> </a:t>
            </a:r>
            <a:r>
              <a:rPr lang="en-GB" dirty="0" err="1"/>
              <a:t>quali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eseguiti</a:t>
            </a:r>
            <a:r>
              <a:rPr lang="en-GB" dirty="0"/>
              <a:t> e per </a:t>
            </a:r>
            <a:r>
              <a:rPr lang="en-GB" dirty="0" err="1"/>
              <a:t>quanto</a:t>
            </a:r>
            <a:r>
              <a:rPr lang="en-GB" dirty="0"/>
              <a:t> tempo. macOS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basa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un kernel </a:t>
            </a:r>
            <a:r>
              <a:rPr lang="en-GB" dirty="0" err="1"/>
              <a:t>derivato</a:t>
            </a:r>
            <a:r>
              <a:rPr lang="en-GB" dirty="0"/>
              <a:t> da **Mach** e **BSD**,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combinazione</a:t>
            </a:r>
            <a:r>
              <a:rPr lang="en-GB" dirty="0"/>
              <a:t> di </a:t>
            </a:r>
            <a:r>
              <a:rPr lang="en-GB" dirty="0" err="1"/>
              <a:t>tecniche</a:t>
            </a:r>
            <a:r>
              <a:rPr lang="en-GB" dirty="0"/>
              <a:t> di **time-sharing** e **real-time scheduling** per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efficacemente</a:t>
            </a:r>
            <a:r>
              <a:rPr lang="en-GB" dirty="0"/>
              <a:t> le </a:t>
            </a:r>
            <a:r>
              <a:rPr lang="en-GB" dirty="0" err="1"/>
              <a:t>risorse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 </a:t>
            </a:r>
            <a:r>
              <a:rPr lang="en-GB" dirty="0" err="1"/>
              <a:t>Algoritmo</a:t>
            </a:r>
            <a:r>
              <a:rPr lang="en-GB" dirty="0"/>
              <a:t> di scheduling di macOS</a:t>
            </a:r>
          </a:p>
          <a:p>
            <a:endParaRPr lang="en-GB" dirty="0"/>
          </a:p>
          <a:p>
            <a:r>
              <a:rPr lang="en-GB" dirty="0"/>
              <a:t>#### 1. **</a:t>
            </a:r>
            <a:r>
              <a:rPr lang="en-GB" dirty="0" err="1"/>
              <a:t>Preemptive</a:t>
            </a:r>
            <a:r>
              <a:rPr lang="en-GB" dirty="0"/>
              <a:t> Multitasking e Time-Sharing**</a:t>
            </a:r>
          </a:p>
          <a:p>
            <a:r>
              <a:rPr lang="en-GB" dirty="0"/>
              <a:t>macOS </a:t>
            </a:r>
            <a:r>
              <a:rPr lang="en-GB" dirty="0" err="1"/>
              <a:t>adotta</a:t>
            </a:r>
            <a:r>
              <a:rPr lang="en-GB" dirty="0"/>
              <a:t> il **</a:t>
            </a:r>
            <a:r>
              <a:rPr lang="en-GB" dirty="0" err="1"/>
              <a:t>preemptive</a:t>
            </a:r>
            <a:r>
              <a:rPr lang="en-GB" dirty="0"/>
              <a:t> multitasking**,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al </a:t>
            </a:r>
            <a:r>
              <a:rPr lang="en-GB" dirty="0" err="1"/>
              <a:t>sistema</a:t>
            </a:r>
            <a:r>
              <a:rPr lang="en-GB" dirty="0"/>
              <a:t> di </a:t>
            </a:r>
            <a:r>
              <a:rPr lang="en-GB" dirty="0" err="1"/>
              <a:t>interrompere</a:t>
            </a:r>
            <a:r>
              <a:rPr lang="en-GB" dirty="0"/>
              <a:t> </a:t>
            </a:r>
            <a:r>
              <a:rPr lang="en-GB" dirty="0" err="1"/>
              <a:t>l'esecuzione</a:t>
            </a:r>
            <a:r>
              <a:rPr lang="en-GB" dirty="0"/>
              <a:t> di un </a:t>
            </a:r>
            <a:r>
              <a:rPr lang="en-GB" dirty="0" err="1"/>
              <a:t>processo</a:t>
            </a:r>
            <a:r>
              <a:rPr lang="en-GB" dirty="0"/>
              <a:t> per </a:t>
            </a:r>
            <a:r>
              <a:rPr lang="en-GB" dirty="0" err="1"/>
              <a:t>passare</a:t>
            </a:r>
            <a:r>
              <a:rPr lang="en-GB" dirty="0"/>
              <a:t> a un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 con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superiore</a:t>
            </a:r>
            <a:r>
              <a:rPr lang="en-GB" dirty="0"/>
              <a:t>.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assicura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interattivi</a:t>
            </a:r>
            <a:r>
              <a:rPr lang="en-GB" dirty="0"/>
              <a:t> </a:t>
            </a:r>
            <a:r>
              <a:rPr lang="en-GB" dirty="0" err="1"/>
              <a:t>ricevano</a:t>
            </a:r>
            <a:r>
              <a:rPr lang="en-GB" dirty="0"/>
              <a:t> </a:t>
            </a:r>
            <a:r>
              <a:rPr lang="en-GB" dirty="0" err="1"/>
              <a:t>maggiore</a:t>
            </a:r>
            <a:r>
              <a:rPr lang="en-GB" dirty="0"/>
              <a:t> </a:t>
            </a:r>
            <a:r>
              <a:rPr lang="en-GB" dirty="0" err="1"/>
              <a:t>attenzione</a:t>
            </a:r>
            <a:r>
              <a:rPr lang="en-GB" dirty="0"/>
              <a:t> rispetto a </a:t>
            </a:r>
            <a:r>
              <a:rPr lang="en-GB" dirty="0" err="1"/>
              <a:t>quelli</a:t>
            </a:r>
            <a:r>
              <a:rPr lang="en-GB" dirty="0"/>
              <a:t> in background.</a:t>
            </a:r>
          </a:p>
          <a:p>
            <a:endParaRPr lang="en-GB" dirty="0"/>
          </a:p>
          <a:p>
            <a:r>
              <a:rPr lang="en-GB" dirty="0"/>
              <a:t>Nel **time-sharing**, il tempo </a:t>
            </a:r>
            <a:r>
              <a:rPr lang="en-GB" dirty="0" err="1"/>
              <a:t>della</a:t>
            </a:r>
            <a:r>
              <a:rPr lang="en-GB" dirty="0"/>
              <a:t> CPU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suddiviso</a:t>
            </a:r>
            <a:r>
              <a:rPr lang="en-GB" dirty="0"/>
              <a:t> in </a:t>
            </a:r>
            <a:r>
              <a:rPr lang="en-GB" dirty="0" err="1"/>
              <a:t>piccoli</a:t>
            </a:r>
            <a:r>
              <a:rPr lang="en-GB" dirty="0"/>
              <a:t> intervalli, o **quantum**, e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attivo</a:t>
            </a:r>
            <a:r>
              <a:rPr lang="en-GB" dirty="0"/>
              <a:t> </a:t>
            </a:r>
            <a:r>
              <a:rPr lang="en-GB" dirty="0" err="1"/>
              <a:t>ottiene</a:t>
            </a:r>
            <a:r>
              <a:rPr lang="en-GB" dirty="0"/>
              <a:t> un "</a:t>
            </a:r>
            <a:r>
              <a:rPr lang="en-GB" dirty="0" err="1"/>
              <a:t>turno</a:t>
            </a:r>
            <a:r>
              <a:rPr lang="en-GB" dirty="0"/>
              <a:t>" per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eseguito</a:t>
            </a:r>
            <a:r>
              <a:rPr lang="en-GB" dirty="0"/>
              <a:t>. Il kernel di macOS </a:t>
            </a:r>
            <a:r>
              <a:rPr lang="en-GB" dirty="0" err="1"/>
              <a:t>gestisce</a:t>
            </a:r>
            <a:r>
              <a:rPr lang="en-GB" dirty="0"/>
              <a:t> un </a:t>
            </a:r>
            <a:r>
              <a:rPr lang="en-GB" dirty="0" err="1"/>
              <a:t>sistema</a:t>
            </a:r>
            <a:r>
              <a:rPr lang="en-GB" dirty="0"/>
              <a:t> di **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dinamiche</a:t>
            </a:r>
            <a:r>
              <a:rPr lang="en-GB" dirty="0"/>
              <a:t>**, dove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eseguiti</a:t>
            </a:r>
            <a:r>
              <a:rPr lang="en-GB" dirty="0"/>
              <a:t> in base </a:t>
            </a:r>
            <a:r>
              <a:rPr lang="en-GB" dirty="0" err="1"/>
              <a:t>alla</a:t>
            </a:r>
            <a:r>
              <a:rPr lang="en-GB" dirty="0"/>
              <a:t> loro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corrente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- **</a:t>
            </a:r>
            <a:r>
              <a:rPr lang="en-GB" dirty="0" err="1"/>
              <a:t>Interattività</a:t>
            </a:r>
            <a:r>
              <a:rPr lang="en-GB" dirty="0"/>
              <a:t>**: I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interattivi</a:t>
            </a:r>
            <a:r>
              <a:rPr lang="en-GB" dirty="0"/>
              <a:t> (come le 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rispondono</a:t>
            </a:r>
            <a:r>
              <a:rPr lang="en-GB" dirty="0"/>
              <a:t> ai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dell'utente</a:t>
            </a:r>
            <a:r>
              <a:rPr lang="en-GB" dirty="0"/>
              <a:t>) </a:t>
            </a:r>
            <a:r>
              <a:rPr lang="en-GB" dirty="0" err="1"/>
              <a:t>tendono</a:t>
            </a:r>
            <a:r>
              <a:rPr lang="en-GB" dirty="0"/>
              <a:t> a </a:t>
            </a:r>
            <a:r>
              <a:rPr lang="en-GB" dirty="0" err="1"/>
              <a:t>ricevere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.</a:t>
            </a:r>
          </a:p>
          <a:p>
            <a:r>
              <a:rPr lang="en-GB" dirty="0"/>
              <a:t>- **</a:t>
            </a:r>
            <a:r>
              <a:rPr lang="en-GB" dirty="0" err="1"/>
              <a:t>Utilizzo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CPU**: Se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consuma</a:t>
            </a:r>
            <a:r>
              <a:rPr lang="en-GB" dirty="0"/>
              <a:t> </a:t>
            </a:r>
            <a:r>
              <a:rPr lang="en-GB" dirty="0" err="1"/>
              <a:t>molta</a:t>
            </a:r>
            <a:r>
              <a:rPr lang="en-GB" dirty="0"/>
              <a:t> CPU,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temporaneamente</a:t>
            </a:r>
            <a:r>
              <a:rPr lang="en-GB" dirty="0"/>
              <a:t> </a:t>
            </a:r>
            <a:r>
              <a:rPr lang="en-GB" dirty="0" err="1"/>
              <a:t>abbassata</a:t>
            </a:r>
            <a:r>
              <a:rPr lang="en-GB" dirty="0"/>
              <a:t>.</a:t>
            </a:r>
          </a:p>
          <a:p>
            <a:r>
              <a:rPr lang="en-GB" dirty="0"/>
              <a:t>- **I/O-bound vs CPU-bound**: I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attendono</a:t>
            </a:r>
            <a:r>
              <a:rPr lang="en-GB" dirty="0"/>
              <a:t> input/output (I/O-bound)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vedere</a:t>
            </a:r>
            <a:r>
              <a:rPr lang="en-GB" dirty="0"/>
              <a:t> </a:t>
            </a:r>
            <a:r>
              <a:rPr lang="en-GB" dirty="0" err="1"/>
              <a:t>aumentata</a:t>
            </a:r>
            <a:r>
              <a:rPr lang="en-GB" dirty="0"/>
              <a:t> la loro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diventano</a:t>
            </a:r>
            <a:r>
              <a:rPr lang="en-GB" dirty="0"/>
              <a:t> </a:t>
            </a:r>
            <a:r>
              <a:rPr lang="en-GB" dirty="0" err="1"/>
              <a:t>disponibili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#### 2. **Scheduler </a:t>
            </a:r>
            <a:r>
              <a:rPr lang="en-GB" dirty="0" err="1"/>
              <a:t>basato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**</a:t>
            </a:r>
          </a:p>
          <a:p>
            <a:r>
              <a:rPr lang="en-GB" dirty="0"/>
              <a:t>macOS </a:t>
            </a:r>
            <a:r>
              <a:rPr lang="en-GB" dirty="0" err="1"/>
              <a:t>utilizza</a:t>
            </a:r>
            <a:r>
              <a:rPr lang="en-GB" dirty="0"/>
              <a:t> uno **scheduler a </a:t>
            </a:r>
            <a:r>
              <a:rPr lang="en-GB" dirty="0" err="1"/>
              <a:t>priorità</a:t>
            </a:r>
            <a:r>
              <a:rPr lang="en-GB" dirty="0"/>
              <a:t>**, dove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 ha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numerica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influisce</a:t>
            </a:r>
            <a:r>
              <a:rPr lang="en-GB" dirty="0"/>
              <a:t> </a:t>
            </a:r>
            <a:r>
              <a:rPr lang="en-GB" dirty="0" err="1"/>
              <a:t>sull'ordine</a:t>
            </a:r>
            <a:r>
              <a:rPr lang="en-GB" dirty="0"/>
              <a:t> di </a:t>
            </a:r>
            <a:r>
              <a:rPr lang="en-GB" dirty="0" err="1"/>
              <a:t>esecuzione</a:t>
            </a:r>
            <a:r>
              <a:rPr lang="en-GB" dirty="0"/>
              <a:t>. Le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divise</a:t>
            </a:r>
            <a:r>
              <a:rPr lang="en-GB" dirty="0"/>
              <a:t> in </a:t>
            </a:r>
            <a:r>
              <a:rPr lang="en-GB" dirty="0" err="1"/>
              <a:t>varie</a:t>
            </a:r>
            <a:r>
              <a:rPr lang="en-GB" dirty="0"/>
              <a:t> </a:t>
            </a:r>
            <a:r>
              <a:rPr lang="en-GB" dirty="0" err="1"/>
              <a:t>classi</a:t>
            </a:r>
            <a:r>
              <a:rPr lang="en-GB" dirty="0"/>
              <a:t>:</a:t>
            </a:r>
          </a:p>
          <a:p>
            <a:r>
              <a:rPr lang="en-GB" dirty="0"/>
              <a:t>- **</a:t>
            </a:r>
            <a:r>
              <a:rPr lang="en-GB" dirty="0" err="1"/>
              <a:t>Processi</a:t>
            </a:r>
            <a:r>
              <a:rPr lang="en-GB" dirty="0"/>
              <a:t> in tempo </a:t>
            </a:r>
            <a:r>
              <a:rPr lang="en-GB" dirty="0" err="1"/>
              <a:t>reale</a:t>
            </a:r>
            <a:r>
              <a:rPr lang="en-GB" dirty="0"/>
              <a:t>**: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critici</a:t>
            </a:r>
            <a:r>
              <a:rPr lang="en-GB" dirty="0"/>
              <a:t> per il </a:t>
            </a:r>
            <a:r>
              <a:rPr lang="en-GB" dirty="0" err="1"/>
              <a:t>sistema</a:t>
            </a:r>
            <a:r>
              <a:rPr lang="en-GB" dirty="0"/>
              <a:t> (come </a:t>
            </a:r>
            <a:r>
              <a:rPr lang="en-GB" dirty="0" err="1"/>
              <a:t>quelli</a:t>
            </a:r>
            <a:r>
              <a:rPr lang="en-GB" dirty="0"/>
              <a:t> per il rendering video o audio) </a:t>
            </a:r>
            <a:r>
              <a:rPr lang="en-GB" dirty="0" err="1"/>
              <a:t>ricevono</a:t>
            </a:r>
            <a:r>
              <a:rPr lang="en-GB" dirty="0"/>
              <a:t> le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.</a:t>
            </a:r>
          </a:p>
          <a:p>
            <a:r>
              <a:rPr lang="en-GB" dirty="0"/>
              <a:t>- **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utente</a:t>
            </a:r>
            <a:r>
              <a:rPr lang="en-GB" dirty="0"/>
              <a:t>**: Hanno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basse</a:t>
            </a:r>
            <a:r>
              <a:rPr lang="en-GB" dirty="0"/>
              <a:t> rispetto ai </a:t>
            </a:r>
            <a:r>
              <a:rPr lang="en-GB" dirty="0" err="1"/>
              <a:t>processi</a:t>
            </a:r>
            <a:r>
              <a:rPr lang="en-GB" dirty="0"/>
              <a:t> real-time, ma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variare</a:t>
            </a:r>
            <a:r>
              <a:rPr lang="en-GB" dirty="0"/>
              <a:t> in base </a:t>
            </a:r>
            <a:r>
              <a:rPr lang="en-GB" dirty="0" err="1"/>
              <a:t>all'interattività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progettato</a:t>
            </a:r>
            <a:r>
              <a:rPr lang="en-GB" dirty="0"/>
              <a:t> per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efficientemente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interattivi</a:t>
            </a:r>
            <a:r>
              <a:rPr lang="en-GB" dirty="0"/>
              <a:t> (ad </a:t>
            </a:r>
            <a:r>
              <a:rPr lang="en-GB" dirty="0" err="1"/>
              <a:t>esempio</a:t>
            </a:r>
            <a:r>
              <a:rPr lang="en-GB" dirty="0"/>
              <a:t>, </a:t>
            </a:r>
            <a:r>
              <a:rPr lang="en-GB" dirty="0" err="1"/>
              <a:t>muovere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finestra</a:t>
            </a:r>
            <a:r>
              <a:rPr lang="en-GB" dirty="0"/>
              <a:t> o </a:t>
            </a:r>
            <a:r>
              <a:rPr lang="en-GB" dirty="0" err="1"/>
              <a:t>digitare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tastiera</a:t>
            </a:r>
            <a:r>
              <a:rPr lang="en-GB" dirty="0"/>
              <a:t>) rispetto a </a:t>
            </a:r>
            <a:r>
              <a:rPr lang="en-GB" dirty="0" err="1"/>
              <a:t>quelli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attendere</a:t>
            </a:r>
            <a:r>
              <a:rPr lang="en-GB" dirty="0"/>
              <a:t> (come </a:t>
            </a:r>
            <a:r>
              <a:rPr lang="en-GB" dirty="0" err="1"/>
              <a:t>i</a:t>
            </a:r>
            <a:r>
              <a:rPr lang="en-GB" dirty="0"/>
              <a:t> download in background).</a:t>
            </a:r>
          </a:p>
          <a:p>
            <a:endParaRPr lang="en-GB" dirty="0"/>
          </a:p>
          <a:p>
            <a:r>
              <a:rPr lang="en-GB" dirty="0"/>
              <a:t>#### 3. **Real-Time Scheduling**</a:t>
            </a:r>
          </a:p>
          <a:p>
            <a:r>
              <a:rPr lang="en-GB" dirty="0"/>
              <a:t>Per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necessitano</a:t>
            </a:r>
            <a:r>
              <a:rPr lang="en-GB" dirty="0"/>
              <a:t> di </a:t>
            </a:r>
            <a:r>
              <a:rPr lang="en-GB" dirty="0" err="1"/>
              <a:t>un'esecuzione</a:t>
            </a:r>
            <a:r>
              <a:rPr lang="en-GB" dirty="0"/>
              <a:t> </a:t>
            </a:r>
            <a:r>
              <a:rPr lang="en-GB" dirty="0" err="1"/>
              <a:t>tempestiva</a:t>
            </a:r>
            <a:r>
              <a:rPr lang="en-GB" dirty="0"/>
              <a:t> (come le </a:t>
            </a:r>
            <a:r>
              <a:rPr lang="en-GB" dirty="0" err="1"/>
              <a:t>applicazioni</a:t>
            </a:r>
            <a:r>
              <a:rPr lang="en-GB" dirty="0"/>
              <a:t> di audio o video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devono</a:t>
            </a:r>
            <a:r>
              <a:rPr lang="en-GB" dirty="0"/>
              <a:t> </a:t>
            </a:r>
            <a:r>
              <a:rPr lang="en-GB" dirty="0" err="1"/>
              <a:t>rispettare</a:t>
            </a:r>
            <a:r>
              <a:rPr lang="en-GB" dirty="0"/>
              <a:t> </a:t>
            </a:r>
            <a:r>
              <a:rPr lang="en-GB" dirty="0" err="1"/>
              <a:t>rigide</a:t>
            </a:r>
            <a:r>
              <a:rPr lang="en-GB" dirty="0"/>
              <a:t> </a:t>
            </a:r>
            <a:r>
              <a:rPr lang="en-GB" dirty="0" err="1"/>
              <a:t>scadenze</a:t>
            </a:r>
            <a:r>
              <a:rPr lang="en-GB" dirty="0"/>
              <a:t>), macOS </a:t>
            </a:r>
            <a:r>
              <a:rPr lang="en-GB" dirty="0" err="1"/>
              <a:t>supporta</a:t>
            </a:r>
            <a:r>
              <a:rPr lang="en-GB" dirty="0"/>
              <a:t> un **real-time scheduler**. I </a:t>
            </a:r>
            <a:r>
              <a:rPr lang="en-GB" dirty="0" err="1"/>
              <a:t>processi</a:t>
            </a:r>
            <a:r>
              <a:rPr lang="en-GB" dirty="0"/>
              <a:t> real-time </a:t>
            </a:r>
            <a:r>
              <a:rPr lang="en-GB" dirty="0" err="1"/>
              <a:t>ricevono</a:t>
            </a:r>
            <a:r>
              <a:rPr lang="en-GB" dirty="0"/>
              <a:t> la CPU prima di </a:t>
            </a:r>
            <a:r>
              <a:rPr lang="en-GB" dirty="0" err="1"/>
              <a:t>qualsiasi</a:t>
            </a:r>
            <a:r>
              <a:rPr lang="en-GB" dirty="0"/>
              <a:t>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di </a:t>
            </a:r>
            <a:r>
              <a:rPr lang="en-GB" dirty="0" err="1"/>
              <a:t>processo</a:t>
            </a:r>
            <a:r>
              <a:rPr lang="en-GB" dirty="0"/>
              <a:t>, </a:t>
            </a:r>
            <a:r>
              <a:rPr lang="en-GB" dirty="0" err="1"/>
              <a:t>garantendo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critiche</a:t>
            </a:r>
            <a:r>
              <a:rPr lang="en-GB" dirty="0"/>
              <a:t> </a:t>
            </a:r>
            <a:r>
              <a:rPr lang="en-GB" dirty="0" err="1"/>
              <a:t>vengano</a:t>
            </a:r>
            <a:r>
              <a:rPr lang="en-GB" dirty="0"/>
              <a:t> </a:t>
            </a:r>
            <a:r>
              <a:rPr lang="en-GB" dirty="0" err="1"/>
              <a:t>eseguite</a:t>
            </a:r>
            <a:r>
              <a:rPr lang="en-GB" dirty="0"/>
              <a:t> in tempo.</a:t>
            </a:r>
          </a:p>
          <a:p>
            <a:endParaRPr lang="en-GB" dirty="0"/>
          </a:p>
          <a:p>
            <a:r>
              <a:rPr lang="en-GB" dirty="0"/>
              <a:t>### </a:t>
            </a:r>
            <a:r>
              <a:rPr lang="en-GB" dirty="0" err="1"/>
              <a:t>Uso</a:t>
            </a:r>
            <a:r>
              <a:rPr lang="en-GB" dirty="0"/>
              <a:t> del </a:t>
            </a:r>
            <a:r>
              <a:rPr lang="en-GB" dirty="0" err="1"/>
              <a:t>comando</a:t>
            </a:r>
            <a:r>
              <a:rPr lang="en-GB" dirty="0"/>
              <a:t> `nice` </a:t>
            </a:r>
            <a:r>
              <a:rPr lang="en-GB" dirty="0" err="1"/>
              <a:t>su</a:t>
            </a:r>
            <a:r>
              <a:rPr lang="en-GB" dirty="0"/>
              <a:t> macOS</a:t>
            </a:r>
          </a:p>
          <a:p>
            <a:endParaRPr lang="en-GB" dirty="0"/>
          </a:p>
          <a:p>
            <a:r>
              <a:rPr lang="en-GB" dirty="0"/>
              <a:t>`nice`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la **</a:t>
            </a:r>
            <a:r>
              <a:rPr lang="en-GB" dirty="0" err="1"/>
              <a:t>priorità</a:t>
            </a:r>
            <a:r>
              <a:rPr lang="en-GB" dirty="0"/>
              <a:t> di scheduling** di un </a:t>
            </a:r>
            <a:r>
              <a:rPr lang="en-GB" dirty="0" err="1"/>
              <a:t>processo</a:t>
            </a:r>
            <a:r>
              <a:rPr lang="en-GB" dirty="0"/>
              <a:t>. In macOS (</a:t>
            </a:r>
            <a:r>
              <a:rPr lang="en-GB" dirty="0" err="1"/>
              <a:t>così</a:t>
            </a:r>
            <a:r>
              <a:rPr lang="en-GB" dirty="0"/>
              <a:t> come in </a:t>
            </a:r>
            <a:r>
              <a:rPr lang="en-GB" dirty="0" err="1"/>
              <a:t>altri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Unix-like), il </a:t>
            </a:r>
            <a:r>
              <a:rPr lang="en-GB" dirty="0" err="1"/>
              <a:t>valore</a:t>
            </a:r>
            <a:r>
              <a:rPr lang="en-GB" dirty="0"/>
              <a:t> **nice** </a:t>
            </a:r>
            <a:r>
              <a:rPr lang="en-GB" dirty="0" err="1"/>
              <a:t>rappresenta</a:t>
            </a:r>
            <a:r>
              <a:rPr lang="en-GB" dirty="0"/>
              <a:t> un </a:t>
            </a:r>
            <a:r>
              <a:rPr lang="en-GB" dirty="0" err="1"/>
              <a:t>suggerimento</a:t>
            </a:r>
            <a:r>
              <a:rPr lang="en-GB" dirty="0"/>
              <a:t> al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quanto</a:t>
            </a:r>
            <a:r>
              <a:rPr lang="en-GB" dirty="0"/>
              <a:t> "gentile" (</a:t>
            </a:r>
            <a:r>
              <a:rPr lang="en-GB" dirty="0" err="1"/>
              <a:t>ovvero</a:t>
            </a:r>
            <a:r>
              <a:rPr lang="en-GB" dirty="0"/>
              <a:t>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meno</a:t>
            </a:r>
            <a:r>
              <a:rPr lang="en-GB" dirty="0"/>
              <a:t> </a:t>
            </a:r>
            <a:r>
              <a:rPr lang="en-GB" dirty="0" err="1"/>
              <a:t>prioritario</a:t>
            </a:r>
            <a:r>
              <a:rPr lang="en-GB" dirty="0"/>
              <a:t>) </a:t>
            </a:r>
            <a:r>
              <a:rPr lang="en-GB" dirty="0" err="1"/>
              <a:t>dovrebbe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il </a:t>
            </a:r>
            <a:r>
              <a:rPr lang="en-GB" dirty="0" err="1"/>
              <a:t>processo</a:t>
            </a:r>
            <a:r>
              <a:rPr lang="en-GB" dirty="0"/>
              <a:t> rispetto </a:t>
            </a:r>
            <a:r>
              <a:rPr lang="en-GB" dirty="0" err="1"/>
              <a:t>agli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valore</a:t>
            </a:r>
            <a:r>
              <a:rPr lang="en-GB" dirty="0"/>
              <a:t> di **nice**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andare</a:t>
            </a:r>
            <a:r>
              <a:rPr lang="en-GB" dirty="0"/>
              <a:t> da **-20** a **+20**:</a:t>
            </a:r>
          </a:p>
          <a:p>
            <a:r>
              <a:rPr lang="en-GB" dirty="0"/>
              <a:t>- Un </a:t>
            </a:r>
            <a:r>
              <a:rPr lang="en-GB" dirty="0" err="1"/>
              <a:t>valore</a:t>
            </a:r>
            <a:r>
              <a:rPr lang="en-GB" dirty="0"/>
              <a:t> di **-20** </a:t>
            </a:r>
            <a:r>
              <a:rPr lang="en-GB" dirty="0" err="1"/>
              <a:t>rappresenta</a:t>
            </a:r>
            <a:r>
              <a:rPr lang="en-GB" dirty="0"/>
              <a:t> la **</a:t>
            </a:r>
            <a:r>
              <a:rPr lang="en-GB" dirty="0" err="1"/>
              <a:t>massima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** per il </a:t>
            </a:r>
            <a:r>
              <a:rPr lang="en-GB" dirty="0" err="1"/>
              <a:t>processo</a:t>
            </a:r>
            <a:r>
              <a:rPr lang="en-GB" dirty="0"/>
              <a:t>.</a:t>
            </a:r>
          </a:p>
          <a:p>
            <a:r>
              <a:rPr lang="en-GB" dirty="0"/>
              <a:t>- Un </a:t>
            </a:r>
            <a:r>
              <a:rPr lang="en-GB" dirty="0" err="1"/>
              <a:t>valore</a:t>
            </a:r>
            <a:r>
              <a:rPr lang="en-GB" dirty="0"/>
              <a:t> di **+20** indica la **</a:t>
            </a:r>
            <a:r>
              <a:rPr lang="en-GB" dirty="0" err="1"/>
              <a:t>priorità</a:t>
            </a:r>
            <a:r>
              <a:rPr lang="en-GB" dirty="0"/>
              <a:t> minima** (il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meno</a:t>
            </a:r>
            <a:r>
              <a:rPr lang="en-GB" dirty="0"/>
              <a:t> </a:t>
            </a:r>
            <a:r>
              <a:rPr lang="en-GB" dirty="0" err="1"/>
              <a:t>competitivo</a:t>
            </a:r>
            <a:r>
              <a:rPr lang="en-GB" dirty="0"/>
              <a:t> per </a:t>
            </a:r>
            <a:r>
              <a:rPr lang="en-GB" dirty="0" err="1"/>
              <a:t>ottenere</a:t>
            </a:r>
            <a:r>
              <a:rPr lang="en-GB" dirty="0"/>
              <a:t> tempo CPU).</a:t>
            </a:r>
          </a:p>
          <a:p>
            <a:endParaRPr lang="en-GB" dirty="0"/>
          </a:p>
          <a:p>
            <a:r>
              <a:rPr lang="en-GB" dirty="0"/>
              <a:t>#### </a:t>
            </a:r>
            <a:r>
              <a:rPr lang="en-GB" dirty="0" err="1"/>
              <a:t>Avvio</a:t>
            </a:r>
            <a:r>
              <a:rPr lang="en-GB" dirty="0"/>
              <a:t> di un </a:t>
            </a:r>
            <a:r>
              <a:rPr lang="en-GB" dirty="0" err="1"/>
              <a:t>processo</a:t>
            </a:r>
            <a:r>
              <a:rPr lang="en-GB" dirty="0"/>
              <a:t> con un </a:t>
            </a:r>
            <a:r>
              <a:rPr lang="en-GB" dirty="0" err="1"/>
              <a:t>valore</a:t>
            </a:r>
            <a:r>
              <a:rPr lang="en-GB" dirty="0"/>
              <a:t> di nice:</a:t>
            </a:r>
          </a:p>
          <a:p>
            <a:r>
              <a:rPr lang="en-GB" dirty="0" err="1"/>
              <a:t>Puoi</a:t>
            </a:r>
            <a:r>
              <a:rPr lang="en-GB" dirty="0"/>
              <a:t> </a:t>
            </a:r>
            <a:r>
              <a:rPr lang="en-GB" dirty="0" err="1"/>
              <a:t>lanciare</a:t>
            </a:r>
            <a:r>
              <a:rPr lang="en-GB" dirty="0"/>
              <a:t> un nuovo </a:t>
            </a:r>
            <a:r>
              <a:rPr lang="en-GB" dirty="0" err="1"/>
              <a:t>processo</a:t>
            </a:r>
            <a:r>
              <a:rPr lang="en-GB" dirty="0"/>
              <a:t> con un </a:t>
            </a:r>
            <a:r>
              <a:rPr lang="en-GB" dirty="0" err="1"/>
              <a:t>determinato</a:t>
            </a:r>
            <a:r>
              <a:rPr lang="en-GB" dirty="0"/>
              <a:t> </a:t>
            </a:r>
            <a:r>
              <a:rPr lang="en-GB" dirty="0" err="1"/>
              <a:t>valore</a:t>
            </a:r>
            <a:r>
              <a:rPr lang="en-GB" dirty="0"/>
              <a:t> di nice </a:t>
            </a:r>
            <a:r>
              <a:rPr lang="en-GB" dirty="0" err="1"/>
              <a:t>utilizzando</a:t>
            </a:r>
            <a:r>
              <a:rPr lang="en-GB" dirty="0"/>
              <a:t> il </a:t>
            </a:r>
            <a:r>
              <a:rPr lang="en-GB" dirty="0" err="1"/>
              <a:t>comando</a:t>
            </a:r>
            <a:r>
              <a:rPr lang="en-GB" dirty="0"/>
              <a:t> `nice`:</a:t>
            </a:r>
          </a:p>
          <a:p>
            <a:r>
              <a:rPr lang="en-GB" dirty="0"/>
              <a:t>```bash</a:t>
            </a:r>
          </a:p>
          <a:p>
            <a:r>
              <a:rPr lang="en-GB" dirty="0"/>
              <a:t>nice -n 10 </a:t>
            </a:r>
            <a:r>
              <a:rPr lang="en-GB" dirty="0" err="1"/>
              <a:t>comando</a:t>
            </a:r>
            <a:endParaRPr lang="en-GB" dirty="0"/>
          </a:p>
          <a:p>
            <a:r>
              <a:rPr lang="en-GB" dirty="0"/>
              <a:t>```</a:t>
            </a:r>
          </a:p>
          <a:p>
            <a:r>
              <a:rPr lang="en-GB" dirty="0"/>
              <a:t>In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esempio</a:t>
            </a:r>
            <a:r>
              <a:rPr lang="en-GB" dirty="0"/>
              <a:t>, il </a:t>
            </a:r>
            <a:r>
              <a:rPr lang="en-GB" dirty="0" err="1"/>
              <a:t>valore</a:t>
            </a:r>
            <a:r>
              <a:rPr lang="en-GB" dirty="0"/>
              <a:t> **+10** </a:t>
            </a:r>
            <a:r>
              <a:rPr lang="en-GB" dirty="0" err="1"/>
              <a:t>rende</a:t>
            </a:r>
            <a:r>
              <a:rPr lang="en-GB" dirty="0"/>
              <a:t> il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meno</a:t>
            </a:r>
            <a:r>
              <a:rPr lang="en-GB" dirty="0"/>
              <a:t> </a:t>
            </a:r>
            <a:r>
              <a:rPr lang="en-GB" dirty="0" err="1"/>
              <a:t>prioritario</a:t>
            </a:r>
            <a:r>
              <a:rPr lang="en-GB" dirty="0"/>
              <a:t> rispetto ai </a:t>
            </a:r>
            <a:r>
              <a:rPr lang="en-GB" dirty="0" err="1"/>
              <a:t>processi</a:t>
            </a:r>
            <a:r>
              <a:rPr lang="en-GB" dirty="0"/>
              <a:t> con un </a:t>
            </a:r>
            <a:r>
              <a:rPr lang="en-GB" dirty="0" err="1"/>
              <a:t>valore</a:t>
            </a:r>
            <a:r>
              <a:rPr lang="en-GB" dirty="0"/>
              <a:t> di nice </a:t>
            </a:r>
            <a:r>
              <a:rPr lang="en-GB" dirty="0" err="1"/>
              <a:t>inferiore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#### </a:t>
            </a:r>
            <a:r>
              <a:rPr lang="en-GB" dirty="0" err="1"/>
              <a:t>Modifica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 di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esistente</a:t>
            </a:r>
            <a:r>
              <a:rPr lang="en-GB" dirty="0"/>
              <a:t>:</a:t>
            </a:r>
          </a:p>
          <a:p>
            <a:r>
              <a:rPr lang="en-GB" dirty="0"/>
              <a:t>Per </a:t>
            </a:r>
            <a:r>
              <a:rPr lang="en-GB" dirty="0" err="1"/>
              <a:t>cambiare</a:t>
            </a:r>
            <a:r>
              <a:rPr lang="en-GB" dirty="0"/>
              <a:t> la </a:t>
            </a:r>
            <a:r>
              <a:rPr lang="en-GB" dirty="0" err="1"/>
              <a:t>priorità</a:t>
            </a:r>
            <a:r>
              <a:rPr lang="en-GB" dirty="0"/>
              <a:t> di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già</a:t>
            </a:r>
            <a:r>
              <a:rPr lang="en-GB" dirty="0"/>
              <a:t> in </a:t>
            </a:r>
            <a:r>
              <a:rPr lang="en-GB" dirty="0" err="1"/>
              <a:t>esecuzione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il </a:t>
            </a:r>
            <a:r>
              <a:rPr lang="en-GB" dirty="0" err="1"/>
              <a:t>comando</a:t>
            </a:r>
            <a:r>
              <a:rPr lang="en-GB" dirty="0"/>
              <a:t> `renice`. </a:t>
            </a:r>
            <a:r>
              <a:rPr lang="en-GB" dirty="0" err="1"/>
              <a:t>Puoi</a:t>
            </a:r>
            <a:r>
              <a:rPr lang="en-GB" dirty="0"/>
              <a:t> </a:t>
            </a:r>
            <a:r>
              <a:rPr lang="en-GB" dirty="0" err="1"/>
              <a:t>aumentare</a:t>
            </a:r>
            <a:r>
              <a:rPr lang="en-GB" dirty="0"/>
              <a:t> o </a:t>
            </a:r>
            <a:r>
              <a:rPr lang="en-GB" dirty="0" err="1"/>
              <a:t>diminuire</a:t>
            </a:r>
            <a:r>
              <a:rPr lang="en-GB" dirty="0"/>
              <a:t> il </a:t>
            </a:r>
            <a:r>
              <a:rPr lang="en-GB" dirty="0" err="1"/>
              <a:t>valore</a:t>
            </a:r>
            <a:r>
              <a:rPr lang="en-GB" dirty="0"/>
              <a:t> di nice di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identificato</a:t>
            </a:r>
            <a:r>
              <a:rPr lang="en-GB" dirty="0"/>
              <a:t> dal </a:t>
            </a:r>
            <a:r>
              <a:rPr lang="en-GB" dirty="0" err="1"/>
              <a:t>suo</a:t>
            </a:r>
            <a:r>
              <a:rPr lang="en-GB" dirty="0"/>
              <a:t> **PID** (Process ID):</a:t>
            </a:r>
          </a:p>
          <a:p>
            <a:r>
              <a:rPr lang="en-GB" dirty="0"/>
              <a:t>```bash</a:t>
            </a:r>
          </a:p>
          <a:p>
            <a:r>
              <a:rPr lang="en-GB" dirty="0" err="1"/>
              <a:t>sudo</a:t>
            </a:r>
            <a:r>
              <a:rPr lang="en-GB" dirty="0"/>
              <a:t> renice -n -5 -p 1234</a:t>
            </a:r>
          </a:p>
          <a:p>
            <a:r>
              <a:rPr lang="en-GB" dirty="0"/>
              <a:t>```</a:t>
            </a:r>
          </a:p>
          <a:p>
            <a:r>
              <a:rPr lang="en-GB" dirty="0"/>
              <a:t>In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esempio</a:t>
            </a:r>
            <a:r>
              <a:rPr lang="en-GB" dirty="0"/>
              <a:t>, il </a:t>
            </a:r>
            <a:r>
              <a:rPr lang="en-GB" dirty="0" err="1"/>
              <a:t>processo</a:t>
            </a:r>
            <a:r>
              <a:rPr lang="en-GB" dirty="0"/>
              <a:t> con PID `1234` </a:t>
            </a:r>
            <a:r>
              <a:rPr lang="en-GB" dirty="0" err="1"/>
              <a:t>avrà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di nice di **-5**, </a:t>
            </a:r>
            <a:r>
              <a:rPr lang="en-GB" dirty="0" err="1"/>
              <a:t>aumentando</a:t>
            </a:r>
            <a:r>
              <a:rPr lang="en-GB" dirty="0"/>
              <a:t>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 rispetto </a:t>
            </a:r>
            <a:r>
              <a:rPr lang="en-GB" dirty="0" err="1"/>
              <a:t>agli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#### </a:t>
            </a:r>
            <a:r>
              <a:rPr lang="en-GB" dirty="0" err="1"/>
              <a:t>Esempi</a:t>
            </a:r>
            <a:r>
              <a:rPr lang="en-GB" dirty="0"/>
              <a:t> di </a:t>
            </a:r>
            <a:r>
              <a:rPr lang="en-GB" dirty="0" err="1"/>
              <a:t>utilizzo</a:t>
            </a:r>
            <a:r>
              <a:rPr lang="en-GB" dirty="0"/>
              <a:t> </a:t>
            </a:r>
            <a:r>
              <a:rPr lang="en-GB" dirty="0" err="1"/>
              <a:t>pratico</a:t>
            </a:r>
            <a:r>
              <a:rPr lang="en-GB" dirty="0"/>
              <a:t> di `nice` e `renice`:</a:t>
            </a:r>
          </a:p>
          <a:p>
            <a:r>
              <a:rPr lang="en-GB" dirty="0"/>
              <a:t>- Se </a:t>
            </a:r>
            <a:r>
              <a:rPr lang="en-GB" dirty="0" err="1"/>
              <a:t>stai</a:t>
            </a:r>
            <a:r>
              <a:rPr lang="en-GB" dirty="0"/>
              <a:t> </a:t>
            </a:r>
            <a:r>
              <a:rPr lang="en-GB" dirty="0" err="1"/>
              <a:t>eseguendo</a:t>
            </a:r>
            <a:r>
              <a:rPr lang="en-GB" dirty="0"/>
              <a:t> un </a:t>
            </a:r>
            <a:r>
              <a:rPr lang="en-GB" dirty="0" err="1"/>
              <a:t>lavoro</a:t>
            </a:r>
            <a:r>
              <a:rPr lang="en-GB" dirty="0"/>
              <a:t> di </a:t>
            </a:r>
            <a:r>
              <a:rPr lang="en-GB" dirty="0" err="1"/>
              <a:t>lunga</a:t>
            </a:r>
            <a:r>
              <a:rPr lang="en-GB" dirty="0"/>
              <a:t> </a:t>
            </a:r>
            <a:r>
              <a:rPr lang="en-GB" dirty="0" err="1"/>
              <a:t>durata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necessita</a:t>
            </a:r>
            <a:r>
              <a:rPr lang="en-GB" dirty="0"/>
              <a:t> di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elevata</a:t>
            </a:r>
            <a:r>
              <a:rPr lang="en-GB" dirty="0"/>
              <a:t>, come la </a:t>
            </a:r>
            <a:r>
              <a:rPr lang="en-GB" dirty="0" err="1"/>
              <a:t>compressione</a:t>
            </a:r>
            <a:r>
              <a:rPr lang="en-GB" dirty="0"/>
              <a:t> di file video, </a:t>
            </a:r>
            <a:r>
              <a:rPr lang="en-GB" dirty="0" err="1"/>
              <a:t>puoi</a:t>
            </a:r>
            <a:r>
              <a:rPr lang="en-GB" dirty="0"/>
              <a:t> </a:t>
            </a:r>
            <a:r>
              <a:rPr lang="en-GB" dirty="0" err="1"/>
              <a:t>ridurre</a:t>
            </a:r>
            <a:r>
              <a:rPr lang="en-GB" dirty="0"/>
              <a:t>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 per </a:t>
            </a:r>
            <a:r>
              <a:rPr lang="en-GB" dirty="0" err="1"/>
              <a:t>evitare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interferisca</a:t>
            </a:r>
            <a:r>
              <a:rPr lang="en-GB" dirty="0"/>
              <a:t> con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attività</a:t>
            </a:r>
            <a:r>
              <a:rPr lang="en-GB" dirty="0"/>
              <a:t>:</a:t>
            </a:r>
          </a:p>
          <a:p>
            <a:r>
              <a:rPr lang="en-GB" dirty="0"/>
              <a:t>   ```bash</a:t>
            </a:r>
          </a:p>
          <a:p>
            <a:r>
              <a:rPr lang="en-GB" dirty="0"/>
              <a:t>   nice -n 15 tar -</a:t>
            </a:r>
            <a:r>
              <a:rPr lang="en-GB" dirty="0" err="1"/>
              <a:t>czf</a:t>
            </a:r>
            <a:r>
              <a:rPr lang="en-GB" dirty="0"/>
              <a:t> </a:t>
            </a:r>
            <a:r>
              <a:rPr lang="en-GB" dirty="0" err="1"/>
              <a:t>backup.tar.gz</a:t>
            </a:r>
            <a:r>
              <a:rPr lang="en-GB" dirty="0"/>
              <a:t> /home/user/data</a:t>
            </a:r>
          </a:p>
          <a:p>
            <a:r>
              <a:rPr lang="en-GB" dirty="0"/>
              <a:t>   ```</a:t>
            </a:r>
          </a:p>
          <a:p>
            <a:r>
              <a:rPr lang="en-GB" dirty="0"/>
              <a:t>- Per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interattivo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ha </a:t>
            </a:r>
            <a:r>
              <a:rPr lang="en-GB" dirty="0" err="1"/>
              <a:t>bisogno</a:t>
            </a:r>
            <a:r>
              <a:rPr lang="en-GB" dirty="0"/>
              <a:t> di </a:t>
            </a:r>
            <a:r>
              <a:rPr lang="en-GB" dirty="0" err="1"/>
              <a:t>completarsi</a:t>
            </a:r>
            <a:r>
              <a:rPr lang="en-GB" dirty="0"/>
              <a:t> </a:t>
            </a:r>
            <a:r>
              <a:rPr lang="en-GB" dirty="0" err="1"/>
              <a:t>rapidamente</a:t>
            </a:r>
            <a:r>
              <a:rPr lang="en-GB" dirty="0"/>
              <a:t>, come </a:t>
            </a:r>
            <a:r>
              <a:rPr lang="en-GB" dirty="0" err="1"/>
              <a:t>un'operazione</a:t>
            </a:r>
            <a:r>
              <a:rPr lang="en-GB" dirty="0"/>
              <a:t> </a:t>
            </a:r>
            <a:r>
              <a:rPr lang="en-GB" dirty="0" err="1"/>
              <a:t>critica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, </a:t>
            </a:r>
            <a:r>
              <a:rPr lang="en-GB" dirty="0" err="1"/>
              <a:t>puoi</a:t>
            </a:r>
            <a:r>
              <a:rPr lang="en-GB" dirty="0"/>
              <a:t> </a:t>
            </a:r>
            <a:r>
              <a:rPr lang="en-GB" dirty="0" err="1"/>
              <a:t>aumentare</a:t>
            </a:r>
            <a:r>
              <a:rPr lang="en-GB" dirty="0"/>
              <a:t>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`renice`:</a:t>
            </a:r>
          </a:p>
          <a:p>
            <a:r>
              <a:rPr lang="en-GB" dirty="0"/>
              <a:t>   ```bash</a:t>
            </a:r>
          </a:p>
          <a:p>
            <a:r>
              <a:rPr lang="en-GB" dirty="0"/>
              <a:t>   </a:t>
            </a:r>
            <a:r>
              <a:rPr lang="en-GB" dirty="0" err="1"/>
              <a:t>sudo</a:t>
            </a:r>
            <a:r>
              <a:rPr lang="en-GB" dirty="0"/>
              <a:t> renice -n -10 -p 5678</a:t>
            </a:r>
          </a:p>
          <a:p>
            <a:r>
              <a:rPr lang="en-GB" dirty="0"/>
              <a:t>   ```</a:t>
            </a:r>
          </a:p>
          <a:p>
            <a:endParaRPr lang="en-GB" dirty="0"/>
          </a:p>
          <a:p>
            <a:r>
              <a:rPr lang="en-GB" dirty="0"/>
              <a:t>### </a:t>
            </a:r>
            <a:r>
              <a:rPr lang="en-GB" dirty="0" err="1"/>
              <a:t>Conclusione</a:t>
            </a:r>
            <a:endParaRPr lang="en-GB" dirty="0"/>
          </a:p>
          <a:p>
            <a:r>
              <a:rPr lang="en-GB" dirty="0" err="1"/>
              <a:t>L'algoritmo</a:t>
            </a:r>
            <a:r>
              <a:rPr lang="en-GB" dirty="0"/>
              <a:t> di scheduling in macOS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avanzato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combina</a:t>
            </a:r>
            <a:r>
              <a:rPr lang="en-GB" dirty="0"/>
              <a:t> </a:t>
            </a:r>
            <a:r>
              <a:rPr lang="en-GB" dirty="0" err="1"/>
              <a:t>tecniche</a:t>
            </a:r>
            <a:r>
              <a:rPr lang="en-GB" dirty="0"/>
              <a:t> di **time-sharing** con uno scheduling a **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dinamica</a:t>
            </a:r>
            <a:r>
              <a:rPr lang="en-GB" dirty="0"/>
              <a:t>**, </a:t>
            </a:r>
            <a:r>
              <a:rPr lang="en-GB" dirty="0" err="1"/>
              <a:t>ottimizzato</a:t>
            </a:r>
            <a:r>
              <a:rPr lang="en-GB" dirty="0"/>
              <a:t> per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interattivi</a:t>
            </a:r>
            <a:r>
              <a:rPr lang="en-GB" dirty="0"/>
              <a:t> e real-time. Il </a:t>
            </a:r>
            <a:r>
              <a:rPr lang="en-GB" dirty="0" err="1"/>
              <a:t>valore</a:t>
            </a:r>
            <a:r>
              <a:rPr lang="en-GB" dirty="0"/>
              <a:t> **nice** </a:t>
            </a:r>
            <a:r>
              <a:rPr lang="en-GB" dirty="0" err="1"/>
              <a:t>consente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</a:t>
            </a:r>
            <a:r>
              <a:rPr lang="en-GB" dirty="0" err="1"/>
              <a:t>utenti</a:t>
            </a:r>
            <a:r>
              <a:rPr lang="en-GB" dirty="0"/>
              <a:t> di </a:t>
            </a:r>
            <a:r>
              <a:rPr lang="en-GB" dirty="0" err="1"/>
              <a:t>influenzare</a:t>
            </a:r>
            <a:r>
              <a:rPr lang="en-GB" dirty="0"/>
              <a:t> la </a:t>
            </a:r>
            <a:r>
              <a:rPr lang="en-GB" dirty="0" err="1"/>
              <a:t>priorità</a:t>
            </a:r>
            <a:r>
              <a:rPr lang="en-GB" dirty="0"/>
              <a:t> di un </a:t>
            </a:r>
            <a:r>
              <a:rPr lang="en-GB" dirty="0" err="1"/>
              <a:t>processo</a:t>
            </a:r>
            <a:r>
              <a:rPr lang="en-GB" dirty="0"/>
              <a:t>, </a:t>
            </a:r>
            <a:r>
              <a:rPr lang="en-GB" dirty="0" err="1"/>
              <a:t>aiutando</a:t>
            </a:r>
            <a:r>
              <a:rPr lang="en-GB" dirty="0"/>
              <a:t> a </a:t>
            </a:r>
            <a:r>
              <a:rPr lang="en-GB" dirty="0" err="1"/>
              <a:t>bilanciare</a:t>
            </a:r>
            <a:r>
              <a:rPr lang="en-GB" dirty="0"/>
              <a:t> </a:t>
            </a:r>
            <a:r>
              <a:rPr lang="en-GB" dirty="0" err="1"/>
              <a:t>l'utilizzo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risorse</a:t>
            </a:r>
            <a:r>
              <a:rPr lang="en-GB" dirty="0"/>
              <a:t> del </a:t>
            </a:r>
            <a:r>
              <a:rPr lang="en-GB" dirty="0" err="1"/>
              <a:t>sistema</a:t>
            </a:r>
            <a:r>
              <a:rPr lang="en-GB" dirty="0"/>
              <a:t> in modo </a:t>
            </a:r>
            <a:r>
              <a:rPr lang="en-GB" dirty="0" err="1"/>
              <a:t>efficiente</a:t>
            </a:r>
            <a:r>
              <a:rPr lang="en-GB" dirty="0"/>
              <a:t>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02125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8658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1023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73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1152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6118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IT" dirty="0"/>
              <a:t>1 7 poi 5</a:t>
            </a:r>
          </a:p>
          <a:p>
            <a:r>
              <a:rPr lang="en-GB" dirty="0"/>
              <a:t>P</a:t>
            </a:r>
            <a:r>
              <a:rPr lang="en-IT" dirty="0"/>
              <a:t>2 4 poi 2 </a:t>
            </a:r>
          </a:p>
          <a:p>
            <a:r>
              <a:rPr lang="en-GB" dirty="0"/>
              <a:t>P</a:t>
            </a:r>
            <a:r>
              <a:rPr lang="en-IT" dirty="0"/>
              <a:t>3 1 fine</a:t>
            </a:r>
          </a:p>
          <a:p>
            <a:r>
              <a:rPr lang="en-GB" dirty="0"/>
              <a:t>P</a:t>
            </a:r>
            <a:r>
              <a:rPr lang="en-IT" dirty="0"/>
              <a:t>4 4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6126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IT" dirty="0"/>
              <a:t>1 7 poi 5</a:t>
            </a:r>
          </a:p>
          <a:p>
            <a:r>
              <a:rPr lang="en-GB" dirty="0"/>
              <a:t>P</a:t>
            </a:r>
            <a:r>
              <a:rPr lang="en-IT" dirty="0"/>
              <a:t>2 4 poi 2 </a:t>
            </a:r>
          </a:p>
          <a:p>
            <a:r>
              <a:rPr lang="en-GB" dirty="0"/>
              <a:t>P</a:t>
            </a:r>
            <a:r>
              <a:rPr lang="en-IT" dirty="0"/>
              <a:t>3 1 fine</a:t>
            </a:r>
          </a:p>
          <a:p>
            <a:r>
              <a:rPr lang="en-GB" dirty="0"/>
              <a:t>P</a:t>
            </a:r>
            <a:r>
              <a:rPr lang="en-IT" dirty="0"/>
              <a:t>4 4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9931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IT" dirty="0"/>
              <a:t>1 7 poi 5</a:t>
            </a:r>
          </a:p>
          <a:p>
            <a:r>
              <a:rPr lang="en-GB" dirty="0"/>
              <a:t>P</a:t>
            </a:r>
            <a:r>
              <a:rPr lang="en-IT" dirty="0"/>
              <a:t>2 4 poi 2 </a:t>
            </a:r>
          </a:p>
          <a:p>
            <a:r>
              <a:rPr lang="en-GB" dirty="0"/>
              <a:t>P</a:t>
            </a:r>
            <a:r>
              <a:rPr lang="en-IT" dirty="0"/>
              <a:t>3 1 fine</a:t>
            </a:r>
          </a:p>
          <a:p>
            <a:r>
              <a:rPr lang="en-GB" dirty="0"/>
              <a:t>P</a:t>
            </a:r>
            <a:r>
              <a:rPr lang="en-IT" dirty="0"/>
              <a:t>4 4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95673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IT" dirty="0"/>
              <a:t>1 7 poi 5</a:t>
            </a:r>
          </a:p>
          <a:p>
            <a:r>
              <a:rPr lang="en-GB" dirty="0"/>
              <a:t>P</a:t>
            </a:r>
            <a:r>
              <a:rPr lang="en-IT" dirty="0"/>
              <a:t>2 4 poi 2 </a:t>
            </a:r>
          </a:p>
          <a:p>
            <a:r>
              <a:rPr lang="en-GB" dirty="0"/>
              <a:t>P</a:t>
            </a:r>
            <a:r>
              <a:rPr lang="en-IT" dirty="0"/>
              <a:t>3 1 fine</a:t>
            </a:r>
          </a:p>
          <a:p>
            <a:r>
              <a:rPr lang="en-GB" dirty="0"/>
              <a:t>P</a:t>
            </a:r>
            <a:r>
              <a:rPr lang="en-IT" dirty="0"/>
              <a:t>4 4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E4E9-04BC-6549-A201-7ECE02728945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908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A5C2-9620-5A60-8E4F-872505941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B6FD6-F3AC-A7FA-6D6F-8C4067C5C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BDB3-6DEB-139E-2FF0-EA52ABCB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7373-8942-888B-9A2A-93B80DC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2F35-0126-EE7B-7045-F33943D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7812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8774-B3FE-3089-A945-D5180D56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0D5F8-91D3-C562-BFAD-AFC1AB5B3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B213-53EB-FCC0-2B39-E217FA8F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3B56-A323-C1CE-5573-FA49036F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90A2-2388-18FD-942B-F556E50E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372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0FE5B-74C1-138E-FB3B-8F86CFA8D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C314E-836B-64F0-F754-ADE10995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BA72-10F6-BF59-9DAB-52041497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ADAA-31DF-21B3-6ACC-B0BC2569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9E84-F00D-6B60-62E0-7605FDD0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9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792C-C35B-2E4F-F1D7-80D7B975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C7FF-AAC5-4962-70BF-4B7531A7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8B11-6E7B-DC8F-A94E-55E8568A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CB7C-84C7-FED4-77F6-6DDDAD16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2BFD-F5AD-431A-9665-9FEB1E9A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69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65C3-64CD-95EE-84E5-9589B2FC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2CB2E-66A3-4877-8B32-D7C782AF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37A-E0A0-2461-AC3D-8D22DE92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46ED-D351-2696-FC42-39C81628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3361-505A-1291-1640-26BED91A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359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2CE5-A5F3-2B61-7689-3CAA0300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3878-3394-CEFC-3EEE-6726FE5C8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7625F-B978-EC62-3E65-56B3710F3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CC29-4C6B-ED66-802F-12CD3C22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F137-F18B-51A8-6DFD-291DC430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B4E46-F297-A1F7-A6A5-102D0133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1988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F64F-EAEF-1BCE-039D-63CCC411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487D5-FDBF-D541-4D7E-937B70F5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F35AC-3927-3225-AABA-922A1B59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56585-126E-EF3B-B638-157509851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6B119-4352-72CF-D382-1EBC11B31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E3EEB-5793-E45F-E8D0-F9E29C08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C07B2-10E1-A3A3-F32A-933EB63C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A02-5F84-4260-35AC-26FBB205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670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4835-3174-8338-289E-8987B736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4F0E5-8334-127F-5703-1EDD5665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DDA5-4A30-D038-D2CB-D315A930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65C0E-CC34-1D0E-F0DA-57967BC6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920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02267-9052-82C1-FB49-DB150B53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628EC-C824-DC4D-7935-F6D91B66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04FC7-D044-84E6-3EA5-490B9687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8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8376-BF5D-ABF5-A065-981F1B90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1943-7DAD-5F97-EEC6-F4CF4684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EA58C-185C-6C62-8C9E-16AFD2C8E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7A151-2F18-C545-021B-BA6137D5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DF566-1080-CE9D-7CA5-E65F0FE8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A479-69D1-0849-8478-9133ADD2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47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A34D-A931-0C5E-0E0B-38D3B7DC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C4FE2-407E-2A65-6050-B0DEE4F66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1B16-EDB2-7311-F0E2-903132E62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82E1-1783-BAF8-B452-C37CA2E8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0C0B5-63E5-13C7-02FF-AEE501E0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31400-19FA-425D-1B33-DAA2E74E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74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50406-0D29-FD28-E081-72357D1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6FBC0-930B-49FF-C32D-6473FB82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A46A-A8C7-D981-E250-C131046DB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362A-6BBD-6341-8F35-C4645CD09B73}" type="datetimeFigureOut">
              <a:rPr lang="en-IT" smtClean="0"/>
              <a:t>16/09/24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26D7-74E5-A85D-4FE1-ECF0999A4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427F-05A2-C26C-7E33-BDF96711F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17DA1-2D27-8845-A5A8-5F8DC46AE5D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wnpaavOH4A?list=PL0qAPtx8YtJfTU_apCsQauCK11DbscIg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83080-6B77-29EF-BC8D-DE4B4AFB1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Sistema Operativo</a:t>
            </a:r>
            <a:br>
              <a:rPr lang="en-IT" dirty="0"/>
            </a:br>
            <a:r>
              <a:rPr lang="en-IT" dirty="0"/>
              <a:t>Gestione dei processi</a:t>
            </a:r>
            <a:br>
              <a:rPr lang="en-IT" dirty="0"/>
            </a:br>
            <a:r>
              <a:rPr lang="en-IT" dirty="0"/>
              <a:t>Algoritmi di scheduling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269AF9-4A68-680E-15F1-CD2A2D54A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Unità 4 – Lezione 3 – Gestione del processore</a:t>
            </a:r>
          </a:p>
        </p:txBody>
      </p:sp>
    </p:spTree>
    <p:extLst>
      <p:ext uri="{BB962C8B-B14F-4D97-AF65-F5344CB8AC3E}">
        <p14:creationId xmlns:p14="http://schemas.microsoft.com/office/powerpoint/2010/main" val="313658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5D438-4A6B-0121-411E-A6228AFB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Algoritmi di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26EC3-CC18-2769-7467-5632CF17A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225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F47C-E697-9BE0-386B-7CD6E217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9B4B-F8F5-F368-1732-0ABACEA0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Iniziamo a vedere gli algoritmi di scheduling</a:t>
            </a:r>
          </a:p>
          <a:p>
            <a:r>
              <a:rPr lang="en-IT" dirty="0"/>
              <a:t>Visione semplicata</a:t>
            </a:r>
          </a:p>
          <a:p>
            <a:pPr lvl="1"/>
            <a:r>
              <a:rPr lang="en-GB" dirty="0"/>
              <a:t>N</a:t>
            </a:r>
            <a:r>
              <a:rPr lang="en-IT" dirty="0"/>
              <a:t>egli esempi ed esercizi si considera una sola sequenza di operazioni della CPU (durata epressa in millisecondi)</a:t>
            </a:r>
          </a:p>
          <a:p>
            <a:pPr lvl="1"/>
            <a:r>
              <a:rPr lang="en-GB" dirty="0"/>
              <a:t>L</a:t>
            </a:r>
            <a:r>
              <a:rPr lang="en-IT" dirty="0"/>
              <a:t>e misure di confronto sono tempo di attesa medio e tempo di completamento medio ma ci sono misure più complicate</a:t>
            </a:r>
          </a:p>
        </p:txBody>
      </p:sp>
    </p:spTree>
    <p:extLst>
      <p:ext uri="{BB962C8B-B14F-4D97-AF65-F5344CB8AC3E}">
        <p14:creationId xmlns:p14="http://schemas.microsoft.com/office/powerpoint/2010/main" val="424957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91A0-69E7-FBEA-DC46-0014D771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FCFS – First Come First Served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4C4B-E25A-1383-7FCD-FE129F8A53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T" dirty="0"/>
              <a:t>Il più semplice, algoritmo di scheduling in ordine di arrivo</a:t>
            </a:r>
          </a:p>
          <a:p>
            <a:r>
              <a:rPr lang="en-IT" dirty="0"/>
              <a:t>Non preemptive (senza prelazione)</a:t>
            </a:r>
          </a:p>
          <a:p>
            <a:pPr lvl="1"/>
            <a:r>
              <a:rPr lang="en-GB" dirty="0"/>
              <a:t>U</a:t>
            </a:r>
            <a:r>
              <a:rPr lang="en-IT" dirty="0"/>
              <a:t>n processo lascia la CPU se termina o se chiede I/O</a:t>
            </a:r>
          </a:p>
          <a:p>
            <a:r>
              <a:rPr lang="en-GB" dirty="0"/>
              <a:t>C</a:t>
            </a:r>
            <a:r>
              <a:rPr lang="en-IT" dirty="0"/>
              <a:t>oda FIFO (First In First Out)</a:t>
            </a:r>
          </a:p>
          <a:p>
            <a:pPr lvl="1"/>
            <a:r>
              <a:rPr lang="en-GB" dirty="0"/>
              <a:t>Q</a:t>
            </a:r>
            <a:r>
              <a:rPr lang="en-IT" dirty="0"/>
              <a:t>uando un processo entra nella code dei procesi pronti si collega il suo PCB all’ultimo elemento della code</a:t>
            </a:r>
          </a:p>
          <a:p>
            <a:pPr lvl="1"/>
            <a:r>
              <a:rPr lang="en-IT" dirty="0"/>
              <a:t>La CPU viene assegnata al processo il cui PCB si trova in testa alla coda</a:t>
            </a:r>
          </a:p>
        </p:txBody>
      </p:sp>
      <p:pic>
        <p:nvPicPr>
          <p:cNvPr id="1026" name="Picture 2" descr="Code in Java: l'interfaccia Queue">
            <a:extLst>
              <a:ext uri="{FF2B5EF4-FFF2-40B4-BE49-F238E27FC236}">
                <a16:creationId xmlns:a16="http://schemas.microsoft.com/office/drawing/2014/main" id="{852DD257-9773-97B9-8943-0EDA0CF0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07" y="2244970"/>
            <a:ext cx="557892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2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9AE3-E19A-3C2D-2C70-E1B2F040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FCFS esempio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89FB2C-E2A9-46CD-E741-57BBCC0B2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56072"/>
            <a:ext cx="5181600" cy="32904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42DE3B-6660-543C-FC8F-9254C8C388F8}"/>
              </a:ext>
            </a:extLst>
          </p:cNvPr>
          <p:cNvSpPr txBox="1"/>
          <p:nvPr/>
        </p:nvSpPr>
        <p:spPr>
          <a:xfrm>
            <a:off x="1066800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Può un tempo di attesa medio molto lungo che dipende dall’ordine di arrivo dei processi</a:t>
            </a:r>
          </a:p>
        </p:txBody>
      </p:sp>
    </p:spTree>
    <p:extLst>
      <p:ext uri="{BB962C8B-B14F-4D97-AF65-F5344CB8AC3E}">
        <p14:creationId xmlns:p14="http://schemas.microsoft.com/office/powerpoint/2010/main" val="363197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9AE3-E19A-3C2D-2C70-E1B2F040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FCFS esempio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89FB2C-E2A9-46CD-E741-57BBCC0B2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56072"/>
            <a:ext cx="5181600" cy="32904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42DE3B-6660-543C-FC8F-9254C8C388F8}"/>
              </a:ext>
            </a:extLst>
          </p:cNvPr>
          <p:cNvSpPr txBox="1"/>
          <p:nvPr/>
        </p:nvSpPr>
        <p:spPr>
          <a:xfrm>
            <a:off x="1066800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Può un tempo di attesa medio molto lungo che dipende dall’ordine di arrivo dei processi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FE577D-50CF-8A88-189F-608882F8C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1018" y="235607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Se ordine di arrivo è P</a:t>
            </a:r>
            <a:r>
              <a:rPr lang="en-IT" baseline="-25000" dirty="0"/>
              <a:t>2</a:t>
            </a:r>
            <a:r>
              <a:rPr lang="en-IT" dirty="0"/>
              <a:t>, P</a:t>
            </a:r>
            <a:r>
              <a:rPr lang="en-IT" baseline="-25000" dirty="0"/>
              <a:t>3</a:t>
            </a:r>
            <a:r>
              <a:rPr lang="en-IT" dirty="0"/>
              <a:t> e P</a:t>
            </a:r>
            <a:r>
              <a:rPr lang="en-IT" baseline="-25000" dirty="0"/>
              <a:t>1</a:t>
            </a:r>
          </a:p>
          <a:p>
            <a:endParaRPr lang="en-IT" dirty="0"/>
          </a:p>
          <a:p>
            <a:pPr marL="342900" indent="-342900">
              <a:buAutoNum type="arabicPeriod"/>
            </a:pPr>
            <a:r>
              <a:rPr lang="en-GB" dirty="0"/>
              <a:t>C</a:t>
            </a:r>
            <a:r>
              <a:rPr lang="en-IT" dirty="0"/>
              <a:t>reate diagramma di Gantt</a:t>
            </a:r>
          </a:p>
          <a:p>
            <a:pPr marL="342900" indent="-342900">
              <a:buAutoNum type="arabicPeriod"/>
            </a:pPr>
            <a:r>
              <a:rPr lang="en-IT" dirty="0"/>
              <a:t>Calcolate i tempi medi di attesa e completamento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9694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9AE3-E19A-3C2D-2C70-E1B2F040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FCFS esempio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89FB2C-E2A9-46CD-E741-57BBCC0B2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56072"/>
            <a:ext cx="5181600" cy="329044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967F1B-54E7-9E29-E69F-9C6012A5E3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09430"/>
            <a:ext cx="5181600" cy="33837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42DE3B-6660-543C-FC8F-9254C8C388F8}"/>
              </a:ext>
            </a:extLst>
          </p:cNvPr>
          <p:cNvSpPr txBox="1"/>
          <p:nvPr/>
        </p:nvSpPr>
        <p:spPr>
          <a:xfrm>
            <a:off x="1066800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Può un tempo di attesa medio molto lungo che dipende dall’ordine di arrivo dei processi</a:t>
            </a:r>
          </a:p>
        </p:txBody>
      </p:sp>
    </p:spTree>
    <p:extLst>
      <p:ext uri="{BB962C8B-B14F-4D97-AF65-F5344CB8AC3E}">
        <p14:creationId xmlns:p14="http://schemas.microsoft.com/office/powerpoint/2010/main" val="65360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7CCA-BAAC-BD3A-EE3B-98D7C83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FCFS considerazione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4224-732C-0C2C-C49C-6B9F8EB7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GB" sz="2800" u="sng" dirty="0" err="1">
                <a:latin typeface="Times"/>
                <a:ea typeface="Times"/>
                <a:cs typeface="Times"/>
                <a:sym typeface="Times"/>
              </a:rPr>
              <a:t>Caratteristiche</a:t>
            </a:r>
            <a:endParaRPr lang="en-GB" u="sng" dirty="0"/>
          </a:p>
          <a:p>
            <a:pPr>
              <a:buClr>
                <a:schemeClr val="dk1"/>
              </a:buClr>
              <a:buSzPts val="1800"/>
            </a:pPr>
            <a:r>
              <a:rPr lang="en-GB" dirty="0">
                <a:latin typeface="Times"/>
                <a:ea typeface="Times"/>
                <a:cs typeface="Times"/>
                <a:sym typeface="Times"/>
              </a:rPr>
              <a:t>il tempo di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attesa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è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basato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sui job CPU bound </a:t>
            </a:r>
            <a:endParaRPr lang="en-GB" dirty="0"/>
          </a:p>
          <a:p>
            <a:pPr>
              <a:buClr>
                <a:schemeClr val="dk1"/>
              </a:buClr>
              <a:buSzPts val="1800"/>
            </a:pP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l’utilizzo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della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CPU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puo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̀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essere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bassa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(se non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sono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tutti CPU bound) </a:t>
            </a:r>
            <a:endParaRPr lang="en-GB" dirty="0"/>
          </a:p>
          <a:p>
            <a:pPr>
              <a:buClr>
                <a:schemeClr val="dk1"/>
              </a:buClr>
              <a:buSzPts val="1800"/>
            </a:pPr>
            <a:r>
              <a:rPr lang="en-GB" dirty="0">
                <a:latin typeface="Times"/>
                <a:ea typeface="Times"/>
                <a:cs typeface="Times"/>
                <a:sym typeface="Times"/>
              </a:rPr>
              <a:t>produce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una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bassa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utilizzazione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dei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dispositivi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di I/O </a:t>
            </a:r>
            <a:endParaRPr lang="en-GB" dirty="0"/>
          </a:p>
          <a:p>
            <a:pPr>
              <a:buClr>
                <a:schemeClr val="dk1"/>
              </a:buClr>
              <a:buSzPts val="1800"/>
            </a:pPr>
            <a:r>
              <a:rPr lang="en-GB" dirty="0">
                <a:latin typeface="Times"/>
                <a:ea typeface="Times"/>
                <a:cs typeface="Times"/>
                <a:sym typeface="Times"/>
              </a:rPr>
              <a:t>Non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adatto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per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sistemi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time-sharing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perche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́ non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garantisce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affatto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interattivita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̀ </a:t>
            </a:r>
            <a:endParaRPr lang="en-GB" dirty="0"/>
          </a:p>
          <a:p>
            <a:pPr>
              <a:buClr>
                <a:schemeClr val="dk1"/>
              </a:buClr>
              <a:buSzPts val="1800"/>
            </a:pP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Va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ancora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peggio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per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sistemi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real-time,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perche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́ non è pre-emptive </a:t>
            </a:r>
            <a:endParaRPr lang="en-GB" dirty="0"/>
          </a:p>
          <a:p>
            <a:pPr>
              <a:buClr>
                <a:schemeClr val="dk1"/>
              </a:buClr>
              <a:buSzPts val="1800"/>
            </a:pP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Potrebbe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andare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bene per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sistemi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a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lotti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batch</a:t>
            </a:r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8904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66A8-7554-DBB2-9EF3-702CF3AE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FCFS considerazioni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FBBCF-1213-363D-91E5-602863DA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</a:t>
            </a:r>
            <a:r>
              <a:rPr lang="en-IT" dirty="0"/>
              <a:t>n processo CPU bound e molti I/O bound</a:t>
            </a:r>
          </a:p>
          <a:p>
            <a:pPr lvl="1"/>
            <a:r>
              <a:rPr lang="en-IT" dirty="0"/>
              <a:t>Mentre il processo CPU bound gli altri completano le operazioni di I/O e si spostano nella ready queue. </a:t>
            </a:r>
            <a:r>
              <a:rPr lang="en-GB" dirty="0"/>
              <a:t>Tutti I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in ready queue 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dispositivi</a:t>
            </a:r>
            <a:r>
              <a:rPr lang="en-GB" dirty="0"/>
              <a:t> di I/O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inattivi</a:t>
            </a:r>
            <a:endParaRPr lang="en-GB" dirty="0"/>
          </a:p>
          <a:p>
            <a:pPr lvl="1"/>
            <a:r>
              <a:rPr lang="en-GB" dirty="0"/>
              <a:t>Il </a:t>
            </a:r>
            <a:r>
              <a:rPr lang="en-GB" dirty="0" err="1"/>
              <a:t>processo</a:t>
            </a:r>
            <a:r>
              <a:rPr lang="en-GB" dirty="0"/>
              <a:t> CPU bound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sposta</a:t>
            </a:r>
            <a:r>
              <a:rPr lang="en-GB" dirty="0"/>
              <a:t> a fare I/O. I process I/O bound </a:t>
            </a:r>
            <a:r>
              <a:rPr lang="en-GB" dirty="0" err="1"/>
              <a:t>usano</a:t>
            </a:r>
            <a:r>
              <a:rPr lang="en-GB" dirty="0"/>
              <a:t> CPU e </a:t>
            </a:r>
            <a:r>
              <a:rPr lang="en-GB" dirty="0" err="1"/>
              <a:t>sono</a:t>
            </a:r>
            <a:r>
              <a:rPr lang="en-GB" dirty="0"/>
              <a:t> in wait per I/O. La CPU </a:t>
            </a:r>
            <a:r>
              <a:rPr lang="en-GB" dirty="0" err="1"/>
              <a:t>rimane</a:t>
            </a:r>
            <a:r>
              <a:rPr lang="en-GB" dirty="0"/>
              <a:t> </a:t>
            </a:r>
            <a:r>
              <a:rPr lang="en-GB" dirty="0" err="1"/>
              <a:t>inattiva</a:t>
            </a:r>
            <a:endParaRPr lang="en-GB" dirty="0"/>
          </a:p>
          <a:p>
            <a:pPr lvl="1"/>
            <a:r>
              <a:rPr lang="en-GB" dirty="0"/>
              <a:t>Il </a:t>
            </a:r>
            <a:r>
              <a:rPr lang="en-GB" dirty="0" err="1"/>
              <a:t>processo</a:t>
            </a:r>
            <a:r>
              <a:rPr lang="en-GB" dirty="0"/>
              <a:t> CPU </a:t>
            </a:r>
            <a:r>
              <a:rPr lang="en-GB" dirty="0" err="1"/>
              <a:t>torna</a:t>
            </a:r>
            <a:r>
              <a:rPr lang="en-GB" dirty="0"/>
              <a:t> ad </a:t>
            </a:r>
            <a:r>
              <a:rPr lang="en-GB" dirty="0" err="1"/>
              <a:t>usare</a:t>
            </a:r>
            <a:r>
              <a:rPr lang="en-GB" dirty="0"/>
              <a:t> la CPU e di nuovo I/O dispositive </a:t>
            </a:r>
            <a:r>
              <a:rPr lang="en-GB" dirty="0" err="1"/>
              <a:t>inattivi</a:t>
            </a:r>
            <a:endParaRPr lang="en-IT" dirty="0"/>
          </a:p>
          <a:p>
            <a:endParaRPr lang="en-IT" dirty="0"/>
          </a:p>
          <a:p>
            <a:r>
              <a:rPr lang="en-IT" dirty="0"/>
              <a:t>Effetto convoglio: </a:t>
            </a:r>
          </a:p>
          <a:p>
            <a:pPr lvl="1"/>
            <a:r>
              <a:rPr lang="en-GB" dirty="0"/>
              <a:t>T</a:t>
            </a:r>
            <a:r>
              <a:rPr lang="en-IT" dirty="0"/>
              <a:t>utti </a:t>
            </a:r>
            <a:r>
              <a:rPr lang="en-GB" dirty="0"/>
              <a:t>I</a:t>
            </a:r>
            <a:r>
              <a:rPr lang="en-IT" dirty="0"/>
              <a:t> processi attendono che un lungo processo liberi la CPU causando una riduzione dell’uso di CPU e delle risorse (non buon bilanciamento)</a:t>
            </a:r>
          </a:p>
          <a:p>
            <a:pPr lvl="1"/>
            <a:r>
              <a:rPr lang="en-IT" dirty="0"/>
              <a:t>Sarebbe meglio eseguire prima </a:t>
            </a:r>
            <a:r>
              <a:rPr lang="en-GB" dirty="0"/>
              <a:t>I</a:t>
            </a:r>
            <a:r>
              <a:rPr lang="en-IT" dirty="0"/>
              <a:t> processi più brevi</a:t>
            </a:r>
          </a:p>
          <a:p>
            <a:pPr marL="457200" lvl="1" indent="0">
              <a:buNone/>
            </a:pPr>
            <a:endParaRPr lang="en-IT" dirty="0"/>
          </a:p>
          <a:p>
            <a:r>
              <a:rPr lang="en-IT" dirty="0"/>
              <a:t>Non ottimale per </a:t>
            </a:r>
            <a:r>
              <a:rPr lang="en-GB" dirty="0"/>
              <a:t>I</a:t>
            </a:r>
            <a:r>
              <a:rPr lang="en-IT" dirty="0"/>
              <a:t> sistemi time-sharing</a:t>
            </a:r>
          </a:p>
        </p:txBody>
      </p:sp>
    </p:spTree>
    <p:extLst>
      <p:ext uri="{BB962C8B-B14F-4D97-AF65-F5344CB8AC3E}">
        <p14:creationId xmlns:p14="http://schemas.microsoft.com/office/powerpoint/2010/main" val="416946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CE2A-C0FD-1963-4C8A-36301C11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Shortest-Job-First (SJF)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E0B6-70C2-65B8-32ED-D6AD376D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Scheduling per brevità: si associa a ciascun processo la lunghezza del suo burst di CPU successivo. Si opera lo scheduling in base al </a:t>
            </a:r>
            <a:r>
              <a:rPr lang="en-IT" b="1" dirty="0"/>
              <a:t>tempo rimanente dei processi </a:t>
            </a:r>
            <a:r>
              <a:rPr lang="en-IT" dirty="0"/>
              <a:t>(i.e., mando in esecuzione chi dura meno)</a:t>
            </a:r>
          </a:p>
          <a:p>
            <a:r>
              <a:rPr lang="en-IT" dirty="0"/>
              <a:t>Due opzioni</a:t>
            </a:r>
          </a:p>
          <a:p>
            <a:pPr lvl="1"/>
            <a:r>
              <a:rPr lang="en-GB" dirty="0"/>
              <a:t>N</a:t>
            </a:r>
            <a:r>
              <a:rPr lang="en-IT" dirty="0"/>
              <a:t>on pre-emptive</a:t>
            </a:r>
          </a:p>
          <a:p>
            <a:pPr lvl="1"/>
            <a:r>
              <a:rPr lang="en-GB" dirty="0"/>
              <a:t>P</a:t>
            </a:r>
            <a:r>
              <a:rPr lang="en-IT" dirty="0"/>
              <a:t>re-emptive se arriva un nuovo processo con burst di CPU minore del tempo rimasto per il proccesso corrente, il nuovo processo ha prelazione su CPU (detto </a:t>
            </a:r>
            <a:r>
              <a:rPr lang="en-IT" b="1" dirty="0"/>
              <a:t>Shortest Remaining Time First – SRTF</a:t>
            </a:r>
            <a:r>
              <a:rPr lang="en-IT" dirty="0"/>
              <a:t>)</a:t>
            </a:r>
          </a:p>
          <a:p>
            <a:r>
              <a:rPr lang="en-GB" sz="2800" dirty="0" err="1">
                <a:ea typeface="Times"/>
                <a:cs typeface="Times"/>
                <a:sym typeface="Times"/>
              </a:rPr>
              <a:t>Algoritmo</a:t>
            </a:r>
            <a:r>
              <a:rPr lang="en-GB" sz="2800" dirty="0"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ea typeface="Times"/>
                <a:cs typeface="Times"/>
                <a:sym typeface="Times"/>
              </a:rPr>
              <a:t>ottimale</a:t>
            </a:r>
            <a:r>
              <a:rPr lang="en-GB" sz="2800" dirty="0">
                <a:ea typeface="Times"/>
                <a:cs typeface="Times"/>
                <a:sym typeface="Times"/>
              </a:rPr>
              <a:t>, </a:t>
            </a:r>
            <a:r>
              <a:rPr lang="en-GB" sz="2800" dirty="0" err="1">
                <a:ea typeface="Times"/>
                <a:cs typeface="Times"/>
                <a:sym typeface="Times"/>
              </a:rPr>
              <a:t>rende</a:t>
            </a:r>
            <a:r>
              <a:rPr lang="en-GB" sz="2800" dirty="0"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ea typeface="Times"/>
                <a:cs typeface="Times"/>
                <a:sym typeface="Times"/>
              </a:rPr>
              <a:t>minimo</a:t>
            </a:r>
            <a:r>
              <a:rPr lang="en-GB" sz="2800" dirty="0">
                <a:ea typeface="Times"/>
                <a:cs typeface="Times"/>
                <a:sym typeface="Times"/>
              </a:rPr>
              <a:t> il tempo </a:t>
            </a:r>
            <a:r>
              <a:rPr lang="en-GB" dirty="0">
                <a:ea typeface="Times"/>
                <a:cs typeface="Times"/>
                <a:sym typeface="Times"/>
              </a:rPr>
              <a:t>medio </a:t>
            </a:r>
            <a:r>
              <a:rPr lang="en-GB" dirty="0" err="1">
                <a:ea typeface="Times"/>
                <a:cs typeface="Times"/>
                <a:sym typeface="Times"/>
              </a:rPr>
              <a:t>d’attesa</a:t>
            </a:r>
            <a:endParaRPr lang="en-GB" sz="2800" dirty="0">
              <a:ea typeface="Times"/>
              <a:cs typeface="Times"/>
              <a:sym typeface="Times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0127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9F24-C1C1-05EE-AB82-087F6BA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SJF esempio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5CB83E-FBED-391E-0C84-80C1451BCE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64999"/>
            <a:ext cx="5181600" cy="327258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4A7201-F8BE-6217-D2AF-857405062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227754"/>
            <a:ext cx="5181600" cy="35470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98B0D-BE7C-95FF-C519-330A556365FE}"/>
              </a:ext>
            </a:extLst>
          </p:cNvPr>
          <p:cNvSpPr txBox="1"/>
          <p:nvPr/>
        </p:nvSpPr>
        <p:spPr>
          <a:xfrm>
            <a:off x="996043" y="1992086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NON PREEMPTIVE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13053-EC27-F93A-59BD-DE8D5C0D66A5}"/>
              </a:ext>
            </a:extLst>
          </p:cNvPr>
          <p:cNvSpPr txBox="1"/>
          <p:nvPr/>
        </p:nvSpPr>
        <p:spPr>
          <a:xfrm>
            <a:off x="7614557" y="1493934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PREEMPTIVE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EBAE1-4350-BDE1-A417-2670EBE8414F}"/>
              </a:ext>
            </a:extLst>
          </p:cNvPr>
          <p:cNvSpPr txBox="1"/>
          <p:nvPr/>
        </p:nvSpPr>
        <p:spPr>
          <a:xfrm>
            <a:off x="1148443" y="5669017"/>
            <a:ext cx="360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Nota: a parità di burst FCFS, P2 prima di P4</a:t>
            </a:r>
          </a:p>
        </p:txBody>
      </p:sp>
    </p:spTree>
    <p:extLst>
      <p:ext uri="{BB962C8B-B14F-4D97-AF65-F5344CB8AC3E}">
        <p14:creationId xmlns:p14="http://schemas.microsoft.com/office/powerpoint/2010/main" val="19260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846555-8B6A-0297-4530-32B9F92F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Processi CPU bound e I/O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D605-C860-92CB-12AF-7DEE6413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19338" cy="4351338"/>
          </a:xfrm>
        </p:spPr>
        <p:txBody>
          <a:bodyPr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consiste</a:t>
            </a:r>
            <a:r>
              <a:rPr lang="en-GB" dirty="0"/>
              <a:t> in </a:t>
            </a:r>
            <a:r>
              <a:rPr lang="en-GB" dirty="0" err="1"/>
              <a:t>fasi</a:t>
            </a:r>
            <a:r>
              <a:rPr lang="en-GB" dirty="0"/>
              <a:t> di </a:t>
            </a:r>
            <a:r>
              <a:rPr lang="en-GB" dirty="0" err="1"/>
              <a:t>elaborazione</a:t>
            </a:r>
            <a:r>
              <a:rPr lang="en-GB" dirty="0"/>
              <a:t> CPU e </a:t>
            </a:r>
            <a:r>
              <a:rPr lang="en-GB" dirty="0" err="1"/>
              <a:t>fasi</a:t>
            </a:r>
            <a:r>
              <a:rPr lang="en-GB" dirty="0"/>
              <a:t> di </a:t>
            </a:r>
            <a:r>
              <a:rPr lang="en-GB" dirty="0" err="1"/>
              <a:t>attesa</a:t>
            </a:r>
            <a:r>
              <a:rPr lang="en-GB" dirty="0"/>
              <a:t> I/O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Il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caratterizzati</a:t>
            </a:r>
            <a:r>
              <a:rPr lang="en-GB" dirty="0"/>
              <a:t> come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CPU bound: </a:t>
            </a:r>
            <a:r>
              <a:rPr lang="en-GB" dirty="0" err="1"/>
              <a:t>maggior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del tempo </a:t>
            </a:r>
            <a:r>
              <a:rPr lang="en-GB" dirty="0" err="1"/>
              <a:t>speso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la CPU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I/O bound:  </a:t>
            </a:r>
            <a:r>
              <a:rPr lang="en-GB" dirty="0" err="1"/>
              <a:t>maggior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del tempo </a:t>
            </a:r>
            <a:r>
              <a:rPr lang="en-GB" dirty="0" err="1"/>
              <a:t>speso</a:t>
            </a:r>
            <a:r>
              <a:rPr lang="en-GB" dirty="0"/>
              <a:t> ad </a:t>
            </a:r>
            <a:r>
              <a:rPr lang="en-GB" dirty="0" err="1"/>
              <a:t>attendere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di I/O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GB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GB" dirty="0"/>
          </a:p>
          <a:p>
            <a:pPr marL="0" indent="0">
              <a:buNone/>
            </a:pPr>
            <a:r>
              <a:rPr lang="en-IT" dirty="0"/>
              <a:t>	</a:t>
            </a:r>
            <a:r>
              <a:rPr lang="en-IT" b="1" dirty="0"/>
              <a:t>Obiettivo</a:t>
            </a:r>
          </a:p>
          <a:p>
            <a:pPr marL="0" indent="0">
              <a:buNone/>
            </a:pPr>
            <a:r>
              <a:rPr lang="en-IT" dirty="0"/>
              <a:t>avere sempre processi</a:t>
            </a:r>
          </a:p>
          <a:p>
            <a:pPr marL="0" indent="0">
              <a:buNone/>
            </a:pPr>
            <a:r>
              <a:rPr lang="en-IT" dirty="0"/>
              <a:t> presenti nelle code dei processi </a:t>
            </a:r>
          </a:p>
          <a:p>
            <a:pPr marL="0" indent="0">
              <a:buNone/>
            </a:pPr>
            <a:r>
              <a:rPr lang="en-IT" dirty="0"/>
              <a:t>pronti e dei dispositivi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B7FBE-2E6A-D76B-E3D9-B5F810CF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28" y="4443047"/>
            <a:ext cx="6005610" cy="24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9F24-C1C1-05EE-AB82-087F6BA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SJF esempio – non  pre-emptive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5CB83E-FBED-391E-0C84-80C1451BCE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" r="-1471" b="48527"/>
          <a:stretch/>
        </p:blipFill>
        <p:spPr>
          <a:xfrm>
            <a:off x="838200" y="2364999"/>
            <a:ext cx="5257800" cy="16844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98B0D-BE7C-95FF-C519-330A556365FE}"/>
              </a:ext>
            </a:extLst>
          </p:cNvPr>
          <p:cNvSpPr txBox="1"/>
          <p:nvPr/>
        </p:nvSpPr>
        <p:spPr>
          <a:xfrm>
            <a:off x="996043" y="1992086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NON PREEMPTIVE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EBAE1-4350-BDE1-A417-2670EBE8414F}"/>
              </a:ext>
            </a:extLst>
          </p:cNvPr>
          <p:cNvSpPr txBox="1"/>
          <p:nvPr/>
        </p:nvSpPr>
        <p:spPr>
          <a:xfrm>
            <a:off x="7418615" y="2361418"/>
            <a:ext cx="360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Nota: a parità di burst FCFS, P2 prima di P4</a:t>
            </a:r>
          </a:p>
        </p:txBody>
      </p:sp>
    </p:spTree>
    <p:extLst>
      <p:ext uri="{BB962C8B-B14F-4D97-AF65-F5344CB8AC3E}">
        <p14:creationId xmlns:p14="http://schemas.microsoft.com/office/powerpoint/2010/main" val="297117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9F24-C1C1-05EE-AB82-087F6BA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SJF esempio – non  pre-emptive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5CB83E-FBED-391E-0C84-80C1451BCE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" r="-1471" b="1957"/>
          <a:stretch/>
        </p:blipFill>
        <p:spPr>
          <a:xfrm>
            <a:off x="838200" y="2364999"/>
            <a:ext cx="5257800" cy="32084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98B0D-BE7C-95FF-C519-330A556365FE}"/>
              </a:ext>
            </a:extLst>
          </p:cNvPr>
          <p:cNvSpPr txBox="1"/>
          <p:nvPr/>
        </p:nvSpPr>
        <p:spPr>
          <a:xfrm>
            <a:off x="996043" y="1992086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NON PREEMPTIVE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EBAE1-4350-BDE1-A417-2670EBE8414F}"/>
              </a:ext>
            </a:extLst>
          </p:cNvPr>
          <p:cNvSpPr txBox="1"/>
          <p:nvPr/>
        </p:nvSpPr>
        <p:spPr>
          <a:xfrm>
            <a:off x="7418615" y="2361418"/>
            <a:ext cx="360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Nota: a parità di burst FCFS, P2 prima di P4</a:t>
            </a:r>
          </a:p>
        </p:txBody>
      </p:sp>
    </p:spTree>
    <p:extLst>
      <p:ext uri="{BB962C8B-B14F-4D97-AF65-F5344CB8AC3E}">
        <p14:creationId xmlns:p14="http://schemas.microsoft.com/office/powerpoint/2010/main" val="51247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9F24-C1C1-05EE-AB82-087F6BA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SJF esempio preemptive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4A7201-F8BE-6217-D2AF-857405062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59280"/>
          <a:stretch/>
        </p:blipFill>
        <p:spPr>
          <a:xfrm>
            <a:off x="6172200" y="2227755"/>
            <a:ext cx="5181600" cy="144436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13053-EC27-F93A-59BD-DE8D5C0D66A5}"/>
              </a:ext>
            </a:extLst>
          </p:cNvPr>
          <p:cNvSpPr txBox="1"/>
          <p:nvPr/>
        </p:nvSpPr>
        <p:spPr>
          <a:xfrm>
            <a:off x="7614557" y="1493934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PREEMPTIVE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B5AD8-1BF4-91B6-FC76-E75E32C4DC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132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9F24-C1C1-05EE-AB82-087F6BA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SJF esempio preemptive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4A7201-F8BE-6217-D2AF-857405062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27754"/>
            <a:ext cx="5181600" cy="354707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13053-EC27-F93A-59BD-DE8D5C0D66A5}"/>
              </a:ext>
            </a:extLst>
          </p:cNvPr>
          <p:cNvSpPr txBox="1"/>
          <p:nvPr/>
        </p:nvSpPr>
        <p:spPr>
          <a:xfrm>
            <a:off x="7614557" y="1493934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PREEMPTIVE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B5AD8-1BF4-91B6-FC76-E75E32C4DC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19953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9F24-C1C1-05EE-AB82-087F6BA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SJF esempio preemptive calcoli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4A7201-F8BE-6217-D2AF-857405062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27754"/>
            <a:ext cx="5181600" cy="354707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13053-EC27-F93A-59BD-DE8D5C0D66A5}"/>
              </a:ext>
            </a:extLst>
          </p:cNvPr>
          <p:cNvSpPr txBox="1"/>
          <p:nvPr/>
        </p:nvSpPr>
        <p:spPr>
          <a:xfrm>
            <a:off x="7614557" y="1493934"/>
            <a:ext cx="36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PREEMPTIVE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98865-F236-083B-7892-1BBFC36B81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T" sz="1400" dirty="0"/>
              <a:t>P1 attende</a:t>
            </a:r>
          </a:p>
          <a:p>
            <a:pPr marL="0" indent="0">
              <a:buNone/>
            </a:pPr>
            <a:r>
              <a:rPr lang="en-IT" sz="1400" dirty="0"/>
              <a:t>	tempo arrivo t0</a:t>
            </a:r>
          </a:p>
          <a:p>
            <a:pPr marL="0" indent="0">
              <a:buNone/>
            </a:pPr>
            <a:r>
              <a:rPr lang="en-IT" sz="1400" dirty="0"/>
              <a:t>	eseguito per 2 millisecondi t0-t2: attesa 0</a:t>
            </a:r>
          </a:p>
          <a:p>
            <a:pPr marL="0" indent="0">
              <a:buNone/>
            </a:pPr>
            <a:r>
              <a:rPr lang="en-IT" sz="1400" dirty="0"/>
              <a:t>	riprende a t11: attesa 9 (t11 – t2)</a:t>
            </a:r>
          </a:p>
          <a:p>
            <a:pPr marL="0" indent="0">
              <a:buNone/>
            </a:pPr>
            <a:r>
              <a:rPr lang="en-IT" sz="1400" dirty="0"/>
              <a:t>P2 attende</a:t>
            </a:r>
          </a:p>
          <a:p>
            <a:pPr marL="0" indent="0">
              <a:buNone/>
            </a:pPr>
            <a:r>
              <a:rPr lang="en-IT" sz="1400" dirty="0"/>
              <a:t>	tempo arrivo t2</a:t>
            </a:r>
          </a:p>
          <a:p>
            <a:pPr marL="0" indent="0">
              <a:buNone/>
            </a:pPr>
            <a:r>
              <a:rPr lang="en-IT" sz="1400" dirty="0"/>
              <a:t>	eseguito per 2 millisecondi t2 - t4: attesa 0</a:t>
            </a:r>
          </a:p>
          <a:p>
            <a:pPr marL="0" indent="0">
              <a:buNone/>
            </a:pPr>
            <a:r>
              <a:rPr lang="en-IT" sz="1400" dirty="0"/>
              <a:t>	riprende a t5: attesa 1 (t5- t4)</a:t>
            </a:r>
          </a:p>
          <a:p>
            <a:pPr marL="0" indent="0">
              <a:buNone/>
            </a:pPr>
            <a:r>
              <a:rPr lang="en-IT" sz="1400" dirty="0"/>
              <a:t>P3 attende 0</a:t>
            </a:r>
          </a:p>
          <a:p>
            <a:pPr marL="0" indent="0">
              <a:buNone/>
            </a:pPr>
            <a:r>
              <a:rPr lang="en-IT" sz="1400" dirty="0"/>
              <a:t>P4 attende</a:t>
            </a:r>
          </a:p>
          <a:p>
            <a:pPr marL="0" indent="0">
              <a:buNone/>
            </a:pPr>
            <a:r>
              <a:rPr lang="en-IT" sz="1400" dirty="0"/>
              <a:t>	tempo arrivo t5</a:t>
            </a:r>
          </a:p>
          <a:p>
            <a:pPr marL="0" indent="0">
              <a:buNone/>
            </a:pPr>
            <a:r>
              <a:rPr lang="en-IT" sz="1400" dirty="0"/>
              <a:t>	eseguito per 4 millisecondi t7-t11: attesa 2 (t7-t5)</a:t>
            </a:r>
          </a:p>
          <a:p>
            <a:pPr marL="0" indent="0">
              <a:buNone/>
            </a:pPr>
            <a:r>
              <a:rPr lang="en-IT" sz="1400" dirty="0"/>
              <a:t>Completamento: tempo di fine – tempo di arrivo</a:t>
            </a:r>
          </a:p>
          <a:p>
            <a:pPr marL="0" indent="0">
              <a:buNone/>
            </a:pPr>
            <a:r>
              <a:rPr lang="en-IT" sz="1400" dirty="0"/>
              <a:t>P1 t16 – t0 = 16</a:t>
            </a:r>
          </a:p>
          <a:p>
            <a:pPr marL="0" indent="0">
              <a:buNone/>
            </a:pPr>
            <a:r>
              <a:rPr lang="en-IT" sz="1400" dirty="0"/>
              <a:t>P2 t7 – t2 = 5</a:t>
            </a:r>
          </a:p>
          <a:p>
            <a:pPr marL="0" indent="0">
              <a:buNone/>
            </a:pPr>
            <a:r>
              <a:rPr lang="en-IT" sz="1400" dirty="0"/>
              <a:t>P3 = t5-t4 = 1</a:t>
            </a:r>
          </a:p>
          <a:p>
            <a:pPr marL="0" indent="0">
              <a:buNone/>
            </a:pPr>
            <a:r>
              <a:rPr lang="en-IT" sz="1400" dirty="0"/>
              <a:t>P4 = t11 – t5 = 6</a:t>
            </a:r>
          </a:p>
        </p:txBody>
      </p:sp>
    </p:spTree>
    <p:extLst>
      <p:ext uri="{BB962C8B-B14F-4D97-AF65-F5344CB8AC3E}">
        <p14:creationId xmlns:p14="http://schemas.microsoft.com/office/powerpoint/2010/main" val="3083706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E5B6-CD4D-202A-0BAF-EE7D452B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 in classe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35702F-29F1-46F5-24E2-AF910908B5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5652895"/>
              </p:ext>
            </p:extLst>
          </p:nvPr>
        </p:nvGraphicFramePr>
        <p:xfrm>
          <a:off x="838200" y="1825625"/>
          <a:ext cx="5181597" cy="179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199">
                  <a:extLst>
                    <a:ext uri="{9D8B030D-6E8A-4147-A177-3AD203B41FA5}">
                      <a16:colId xmlns:a16="http://schemas.microsoft.com/office/drawing/2014/main" val="777184029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4260168584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571295993"/>
                    </a:ext>
                  </a:extLst>
                </a:gridCol>
              </a:tblGrid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Istante arrivo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Durata sequenza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82941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1017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0201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P3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2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9</a:t>
                      </a:r>
                      <a:endParaRPr lang="en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5507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P4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3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5</a:t>
                      </a:r>
                      <a:endParaRPr lang="en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13880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CD93DB-6F85-D755-E6C1-D14E1BFD5C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T" dirty="0"/>
              <a:t>4 processi</a:t>
            </a:r>
          </a:p>
          <a:p>
            <a:r>
              <a:rPr lang="en-IT" dirty="0"/>
              <a:t>Calcolare il tempo medio d’attesa e il tempo medio di completamento con FCFS SJF e SRTF</a:t>
            </a:r>
          </a:p>
        </p:txBody>
      </p:sp>
    </p:spTree>
    <p:extLst>
      <p:ext uri="{BB962C8B-B14F-4D97-AF65-F5344CB8AC3E}">
        <p14:creationId xmlns:p14="http://schemas.microsoft.com/office/powerpoint/2010/main" val="225032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E5B6-CD4D-202A-0BAF-EE7D452B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FCFS soluzione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35702F-29F1-46F5-24E2-AF910908B52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597" cy="179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199">
                  <a:extLst>
                    <a:ext uri="{9D8B030D-6E8A-4147-A177-3AD203B41FA5}">
                      <a16:colId xmlns:a16="http://schemas.microsoft.com/office/drawing/2014/main" val="777184029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4260168584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571295993"/>
                    </a:ext>
                  </a:extLst>
                </a:gridCol>
              </a:tblGrid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Istante arrivo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Durata sequenza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82941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1017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0201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P3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2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9</a:t>
                      </a:r>
                      <a:endParaRPr lang="en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5507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P4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3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5</a:t>
                      </a:r>
                      <a:endParaRPr lang="en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13880"/>
                  </a:ext>
                </a:extLst>
              </a:tr>
            </a:tbl>
          </a:graphicData>
        </a:graphic>
      </p:graphicFrame>
      <p:graphicFrame>
        <p:nvGraphicFramePr>
          <p:cNvPr id="69" name="Content Placeholder 68">
            <a:extLst>
              <a:ext uri="{FF2B5EF4-FFF2-40B4-BE49-F238E27FC236}">
                <a16:creationId xmlns:a16="http://schemas.microsoft.com/office/drawing/2014/main" id="{D610D232-4963-3189-F485-8F1352343CE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5315" y="4456045"/>
          <a:ext cx="420425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472">
                  <a:extLst>
                    <a:ext uri="{9D8B030D-6E8A-4147-A177-3AD203B41FA5}">
                      <a16:colId xmlns:a16="http://schemas.microsoft.com/office/drawing/2014/main" val="3707414250"/>
                    </a:ext>
                  </a:extLst>
                </a:gridCol>
                <a:gridCol w="665955">
                  <a:extLst>
                    <a:ext uri="{9D8B030D-6E8A-4147-A177-3AD203B41FA5}">
                      <a16:colId xmlns:a16="http://schemas.microsoft.com/office/drawing/2014/main" val="4124271286"/>
                    </a:ext>
                  </a:extLst>
                </a:gridCol>
                <a:gridCol w="1222937">
                  <a:extLst>
                    <a:ext uri="{9D8B030D-6E8A-4147-A177-3AD203B41FA5}">
                      <a16:colId xmlns:a16="http://schemas.microsoft.com/office/drawing/2014/main" val="171238878"/>
                    </a:ext>
                  </a:extLst>
                </a:gridCol>
                <a:gridCol w="1367886">
                  <a:extLst>
                    <a:ext uri="{9D8B030D-6E8A-4147-A177-3AD203B41FA5}">
                      <a16:colId xmlns:a16="http://schemas.microsoft.com/office/drawing/2014/main" val="1838477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T" sz="1400" dirty="0"/>
                        <a:t>P1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i="1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i="1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i="1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38721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E4F551AE-F1D0-9938-53DC-E78AB1ADBFDB}"/>
              </a:ext>
            </a:extLst>
          </p:cNvPr>
          <p:cNvSpPr txBox="1"/>
          <p:nvPr/>
        </p:nvSpPr>
        <p:spPr>
          <a:xfrm>
            <a:off x="765315" y="4760845"/>
            <a:ext cx="72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0               8         12                 21                     26 </a:t>
            </a:r>
          </a:p>
        </p:txBody>
      </p:sp>
      <p:sp>
        <p:nvSpPr>
          <p:cNvPr id="77" name="Content Placeholder 8">
            <a:extLst>
              <a:ext uri="{FF2B5EF4-FFF2-40B4-BE49-F238E27FC236}">
                <a16:creationId xmlns:a16="http://schemas.microsoft.com/office/drawing/2014/main" id="{9B10963B-C787-90FF-5CAC-0E548AEA9C01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/>
              <a:t>P1 attende 0</a:t>
            </a:r>
          </a:p>
          <a:p>
            <a:pPr marL="0" indent="0">
              <a:buNone/>
            </a:pPr>
            <a:r>
              <a:rPr lang="en-IT" sz="1600" dirty="0"/>
              <a:t> P2 attende 8-1</a:t>
            </a:r>
          </a:p>
          <a:p>
            <a:pPr marL="0" indent="0">
              <a:buNone/>
            </a:pPr>
            <a:r>
              <a:rPr lang="en-IT" sz="1600" dirty="0"/>
              <a:t> P3 attende 12-2</a:t>
            </a:r>
          </a:p>
          <a:p>
            <a:pPr marL="0" indent="0">
              <a:buNone/>
            </a:pPr>
            <a:r>
              <a:rPr lang="en-IT" sz="1600" dirty="0"/>
              <a:t> P4 attende 21 - 3</a:t>
            </a:r>
          </a:p>
          <a:p>
            <a:pPr marL="0" indent="0">
              <a:buNone/>
            </a:pPr>
            <a:r>
              <a:rPr lang="en-IT" sz="1600" dirty="0"/>
              <a:t>Tempo media attesa (0 + 7+10 +18)/4 = 8,75</a:t>
            </a:r>
          </a:p>
          <a:p>
            <a:pPr marL="0" indent="0">
              <a:buNone/>
            </a:pPr>
            <a:endParaRPr lang="en-IT" sz="1600" dirty="0"/>
          </a:p>
          <a:p>
            <a:pPr marL="0" indent="0">
              <a:buNone/>
            </a:pPr>
            <a:r>
              <a:rPr lang="en-IT" sz="1600" dirty="0"/>
              <a:t>Completamento: tempo di fine – tempo di arrivo</a:t>
            </a:r>
          </a:p>
          <a:p>
            <a:pPr marL="0" indent="0">
              <a:buNone/>
            </a:pPr>
            <a:r>
              <a:rPr lang="en-IT" sz="1600" dirty="0"/>
              <a:t>P1 completa 8 -0 = 8</a:t>
            </a:r>
          </a:p>
          <a:p>
            <a:pPr marL="0" indent="0">
              <a:buNone/>
            </a:pPr>
            <a:r>
              <a:rPr lang="en-IT" sz="1600" dirty="0"/>
              <a:t> P2 12 – 1 = 11 </a:t>
            </a:r>
          </a:p>
          <a:p>
            <a:pPr marL="0" indent="0">
              <a:buNone/>
            </a:pPr>
            <a:r>
              <a:rPr lang="en-IT" sz="1600" dirty="0"/>
              <a:t>P3 21 – 2 = 19 </a:t>
            </a:r>
          </a:p>
          <a:p>
            <a:pPr marL="0" indent="0">
              <a:buNone/>
            </a:pPr>
            <a:r>
              <a:rPr lang="en-IT" sz="1600" dirty="0"/>
              <a:t>P4 = 26 – 3 = 23</a:t>
            </a:r>
          </a:p>
          <a:p>
            <a:pPr marL="0" indent="0">
              <a:buNone/>
            </a:pPr>
            <a:r>
              <a:rPr lang="en-IT" sz="1600" dirty="0"/>
              <a:t>Tempo medio: (8+11+19+23)/4 = 15,25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67763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E5B6-CD4D-202A-0BAF-EE7D452B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SJF soluzione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35702F-29F1-46F5-24E2-AF910908B52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597" cy="179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199">
                  <a:extLst>
                    <a:ext uri="{9D8B030D-6E8A-4147-A177-3AD203B41FA5}">
                      <a16:colId xmlns:a16="http://schemas.microsoft.com/office/drawing/2014/main" val="777184029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4260168584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571295993"/>
                    </a:ext>
                  </a:extLst>
                </a:gridCol>
              </a:tblGrid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Istante arrivo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Durata sequenza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82941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1017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0201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P3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2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9</a:t>
                      </a:r>
                      <a:endParaRPr lang="en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5507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P4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3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5</a:t>
                      </a:r>
                      <a:endParaRPr lang="en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13880"/>
                  </a:ext>
                </a:extLst>
              </a:tr>
            </a:tbl>
          </a:graphicData>
        </a:graphic>
      </p:graphicFrame>
      <p:graphicFrame>
        <p:nvGraphicFramePr>
          <p:cNvPr id="69" name="Content Placeholder 68">
            <a:extLst>
              <a:ext uri="{FF2B5EF4-FFF2-40B4-BE49-F238E27FC236}">
                <a16:creationId xmlns:a16="http://schemas.microsoft.com/office/drawing/2014/main" id="{D610D232-4963-3189-F485-8F1352343C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5691502"/>
              </p:ext>
            </p:extLst>
          </p:nvPr>
        </p:nvGraphicFramePr>
        <p:xfrm>
          <a:off x="765315" y="4456045"/>
          <a:ext cx="4376529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045">
                  <a:extLst>
                    <a:ext uri="{9D8B030D-6E8A-4147-A177-3AD203B41FA5}">
                      <a16:colId xmlns:a16="http://schemas.microsoft.com/office/drawing/2014/main" val="3707414250"/>
                    </a:ext>
                  </a:extLst>
                </a:gridCol>
                <a:gridCol w="899840">
                  <a:extLst>
                    <a:ext uri="{9D8B030D-6E8A-4147-A177-3AD203B41FA5}">
                      <a16:colId xmlns:a16="http://schemas.microsoft.com/office/drawing/2014/main" val="412427128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171238878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1838477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T" sz="1400" dirty="0"/>
                        <a:t>P1 (8)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i="1" dirty="0"/>
                        <a:t>P2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i="1" dirty="0"/>
                        <a:t>P4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i="1" dirty="0"/>
                        <a:t>P3 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38721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E4F551AE-F1D0-9938-53DC-E78AB1ADBFDB}"/>
              </a:ext>
            </a:extLst>
          </p:cNvPr>
          <p:cNvSpPr txBox="1"/>
          <p:nvPr/>
        </p:nvSpPr>
        <p:spPr>
          <a:xfrm>
            <a:off x="765315" y="4760845"/>
            <a:ext cx="72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0               8              12                 17                    26 </a:t>
            </a:r>
          </a:p>
        </p:txBody>
      </p:sp>
      <p:sp>
        <p:nvSpPr>
          <p:cNvPr id="77" name="Content Placeholder 8">
            <a:extLst>
              <a:ext uri="{FF2B5EF4-FFF2-40B4-BE49-F238E27FC236}">
                <a16:creationId xmlns:a16="http://schemas.microsoft.com/office/drawing/2014/main" id="{9B10963B-C787-90FF-5CAC-0E548AEA9C01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/>
              <a:t>P1 attende 0</a:t>
            </a:r>
          </a:p>
          <a:p>
            <a:pPr marL="0" indent="0">
              <a:buNone/>
            </a:pPr>
            <a:r>
              <a:rPr lang="en-IT" sz="1600" dirty="0"/>
              <a:t>P2 attende 8-1</a:t>
            </a:r>
          </a:p>
          <a:p>
            <a:pPr marL="0" indent="0">
              <a:buNone/>
            </a:pPr>
            <a:r>
              <a:rPr lang="en-IT" sz="1600" dirty="0"/>
              <a:t> P3 attende 17-2</a:t>
            </a:r>
          </a:p>
          <a:p>
            <a:pPr marL="0" indent="0">
              <a:buNone/>
            </a:pPr>
            <a:r>
              <a:rPr lang="en-IT" sz="1600" dirty="0"/>
              <a:t>P4 attende 12-3</a:t>
            </a:r>
          </a:p>
          <a:p>
            <a:pPr marL="0" indent="0">
              <a:buNone/>
            </a:pPr>
            <a:r>
              <a:rPr lang="en-IT" sz="1600" dirty="0"/>
              <a:t>Tempo media attesa (0 + 7+15+9)/4 = 7,75</a:t>
            </a:r>
          </a:p>
          <a:p>
            <a:pPr marL="0" indent="0">
              <a:buNone/>
            </a:pPr>
            <a:endParaRPr lang="en-IT" sz="1600" dirty="0"/>
          </a:p>
          <a:p>
            <a:pPr marL="0" indent="0">
              <a:buNone/>
            </a:pPr>
            <a:r>
              <a:rPr lang="en-IT" sz="1600" dirty="0"/>
              <a:t>Completamento: tempo di fine – tempo di arrivo</a:t>
            </a:r>
          </a:p>
          <a:p>
            <a:pPr marL="0" indent="0">
              <a:buNone/>
            </a:pPr>
            <a:r>
              <a:rPr lang="en-IT" sz="1600" dirty="0"/>
              <a:t>P1 completa 8 -0 = 8</a:t>
            </a:r>
          </a:p>
          <a:p>
            <a:pPr marL="0" indent="0">
              <a:buNone/>
            </a:pPr>
            <a:r>
              <a:rPr lang="en-IT" sz="1600" dirty="0"/>
              <a:t>P2 12 – 1 = 11 </a:t>
            </a:r>
          </a:p>
          <a:p>
            <a:pPr marL="0" indent="0">
              <a:buNone/>
            </a:pPr>
            <a:r>
              <a:rPr lang="en-IT" sz="1600" dirty="0"/>
              <a:t>P3 26 – 2 = 24 </a:t>
            </a:r>
          </a:p>
          <a:p>
            <a:pPr marL="0" indent="0">
              <a:buNone/>
            </a:pPr>
            <a:r>
              <a:rPr lang="en-IT" sz="1600" dirty="0"/>
              <a:t>P4 = 17 – 3 = 14</a:t>
            </a:r>
          </a:p>
          <a:p>
            <a:pPr marL="0" indent="0">
              <a:buNone/>
            </a:pPr>
            <a:r>
              <a:rPr lang="en-IT" sz="1600" dirty="0"/>
              <a:t>Tempo medio: (8+11+24+14)/4 = 14,25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929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E5B6-CD4D-202A-0BAF-EE7D452B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SRTF soluzione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35702F-29F1-46F5-24E2-AF910908B52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597" cy="179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199">
                  <a:extLst>
                    <a:ext uri="{9D8B030D-6E8A-4147-A177-3AD203B41FA5}">
                      <a16:colId xmlns:a16="http://schemas.microsoft.com/office/drawing/2014/main" val="777184029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4260168584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571295993"/>
                    </a:ext>
                  </a:extLst>
                </a:gridCol>
              </a:tblGrid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Istante arrivo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Durata sequenza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82941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1017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0201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P3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2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9</a:t>
                      </a:r>
                      <a:endParaRPr lang="en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5507"/>
                  </a:ext>
                </a:extLst>
              </a:tr>
              <a:tr h="358444">
                <a:tc>
                  <a:txBody>
                    <a:bodyPr/>
                    <a:lstStyle/>
                    <a:p>
                      <a:r>
                        <a:rPr lang="en-IT" sz="1400" dirty="0"/>
                        <a:t>P4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3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dirty="0"/>
                        <a:t>5</a:t>
                      </a:r>
                      <a:endParaRPr lang="en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13880"/>
                  </a:ext>
                </a:extLst>
              </a:tr>
            </a:tbl>
          </a:graphicData>
        </a:graphic>
      </p:graphicFrame>
      <p:graphicFrame>
        <p:nvGraphicFramePr>
          <p:cNvPr id="69" name="Content Placeholder 68">
            <a:extLst>
              <a:ext uri="{FF2B5EF4-FFF2-40B4-BE49-F238E27FC236}">
                <a16:creationId xmlns:a16="http://schemas.microsoft.com/office/drawing/2014/main" id="{D610D232-4963-3189-F485-8F1352343C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0680619"/>
              </p:ext>
            </p:extLst>
          </p:nvPr>
        </p:nvGraphicFramePr>
        <p:xfrm>
          <a:off x="838200" y="4456045"/>
          <a:ext cx="540688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495">
                  <a:extLst>
                    <a:ext uri="{9D8B030D-6E8A-4147-A177-3AD203B41FA5}">
                      <a16:colId xmlns:a16="http://schemas.microsoft.com/office/drawing/2014/main" val="3707414250"/>
                    </a:ext>
                  </a:extLst>
                </a:gridCol>
                <a:gridCol w="789192">
                  <a:extLst>
                    <a:ext uri="{9D8B030D-6E8A-4147-A177-3AD203B41FA5}">
                      <a16:colId xmlns:a16="http://schemas.microsoft.com/office/drawing/2014/main" val="4124271286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71238878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1838477934"/>
                    </a:ext>
                  </a:extLst>
                </a:gridCol>
                <a:gridCol w="1699590">
                  <a:extLst>
                    <a:ext uri="{9D8B030D-6E8A-4147-A177-3AD203B41FA5}">
                      <a16:colId xmlns:a16="http://schemas.microsoft.com/office/drawing/2014/main" val="168333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T" sz="1400" dirty="0"/>
                        <a:t>P1 (1)</a:t>
                      </a:r>
                      <a:endParaRPr lang="en-I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i="1" dirty="0"/>
                        <a:t>P2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i="1" dirty="0"/>
                        <a:t>P4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400" i="1" dirty="0"/>
                        <a:t>P1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1" dirty="0"/>
                        <a:t>P</a:t>
                      </a:r>
                      <a:r>
                        <a:rPr lang="en-IT" sz="1400" i="1" dirty="0"/>
                        <a:t>3 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38721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E4F551AE-F1D0-9938-53DC-E78AB1ADBFDB}"/>
              </a:ext>
            </a:extLst>
          </p:cNvPr>
          <p:cNvSpPr txBox="1"/>
          <p:nvPr/>
        </p:nvSpPr>
        <p:spPr>
          <a:xfrm>
            <a:off x="765315" y="4760845"/>
            <a:ext cx="72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0          1              5              10                    17                           26 </a:t>
            </a:r>
          </a:p>
        </p:txBody>
      </p:sp>
      <p:sp>
        <p:nvSpPr>
          <p:cNvPr id="77" name="Content Placeholder 8">
            <a:extLst>
              <a:ext uri="{FF2B5EF4-FFF2-40B4-BE49-F238E27FC236}">
                <a16:creationId xmlns:a16="http://schemas.microsoft.com/office/drawing/2014/main" id="{9B10963B-C787-90FF-5CAC-0E548AEA9C01}"/>
              </a:ext>
            </a:extLst>
          </p:cNvPr>
          <p:cNvSpPr txBox="1">
            <a:spLocks/>
          </p:cNvSpPr>
          <p:nvPr/>
        </p:nvSpPr>
        <p:spPr>
          <a:xfrm>
            <a:off x="6384239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/>
              <a:t>P1 attende 0 + (10-1)  = 9</a:t>
            </a:r>
          </a:p>
          <a:p>
            <a:pPr marL="0" indent="0">
              <a:buNone/>
            </a:pPr>
            <a:r>
              <a:rPr lang="en-IT" sz="1600" dirty="0"/>
              <a:t> P2 attende 1-1 = 0</a:t>
            </a:r>
          </a:p>
          <a:p>
            <a:pPr marL="0" indent="0">
              <a:buNone/>
            </a:pPr>
            <a:r>
              <a:rPr lang="en-IT" sz="1600" dirty="0"/>
              <a:t>P3 attende 17-2 = 15</a:t>
            </a:r>
          </a:p>
          <a:p>
            <a:pPr marL="0" indent="0">
              <a:buNone/>
            </a:pPr>
            <a:r>
              <a:rPr lang="en-IT" sz="1600" dirty="0"/>
              <a:t> P4 attende 5-3 = 2</a:t>
            </a:r>
          </a:p>
          <a:p>
            <a:pPr marL="0" indent="0">
              <a:buNone/>
            </a:pPr>
            <a:r>
              <a:rPr lang="en-IT" sz="1600" dirty="0"/>
              <a:t>Tempo media attesa (9+0+15+2)/4 = 6,5</a:t>
            </a:r>
          </a:p>
          <a:p>
            <a:pPr marL="0" indent="0">
              <a:buNone/>
            </a:pPr>
            <a:endParaRPr lang="en-IT" sz="1600" dirty="0"/>
          </a:p>
          <a:p>
            <a:pPr marL="0" indent="0">
              <a:buNone/>
            </a:pPr>
            <a:r>
              <a:rPr lang="en-IT" sz="1600" dirty="0"/>
              <a:t>Completamento: tempo di fine – tempo di arrivo</a:t>
            </a:r>
          </a:p>
          <a:p>
            <a:pPr marL="0" indent="0">
              <a:buNone/>
            </a:pPr>
            <a:r>
              <a:rPr lang="en-IT" sz="1600" dirty="0"/>
              <a:t>P1 completa 17 – 0 = 17</a:t>
            </a:r>
          </a:p>
          <a:p>
            <a:pPr marL="0" indent="0">
              <a:buNone/>
            </a:pPr>
            <a:r>
              <a:rPr lang="en-IT" sz="1600" dirty="0"/>
              <a:t>P2 5-1= 4 </a:t>
            </a:r>
          </a:p>
          <a:p>
            <a:pPr marL="0" indent="0">
              <a:buNone/>
            </a:pPr>
            <a:r>
              <a:rPr lang="en-IT" sz="1600" dirty="0"/>
              <a:t> P3 26 – 2 = 24 </a:t>
            </a:r>
          </a:p>
          <a:p>
            <a:pPr marL="0" indent="0">
              <a:buNone/>
            </a:pPr>
            <a:r>
              <a:rPr lang="en-IT" sz="1600" dirty="0"/>
              <a:t>P4 = 10 – 3 = 7</a:t>
            </a:r>
          </a:p>
          <a:p>
            <a:pPr marL="0" indent="0">
              <a:buNone/>
            </a:pPr>
            <a:r>
              <a:rPr lang="en-IT" sz="1600" dirty="0"/>
              <a:t>Tempo medio: (17+4+24+7)/4 = 13</a:t>
            </a:r>
          </a:p>
          <a:p>
            <a:pPr marL="0" indent="0">
              <a:buNone/>
            </a:pPr>
            <a:endParaRPr lang="en-I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77E3A0-1769-ECDE-EF45-5AE9ED5BD116}"/>
              </a:ext>
            </a:extLst>
          </p:cNvPr>
          <p:cNvCxnSpPr/>
          <p:nvPr/>
        </p:nvCxnSpPr>
        <p:spPr>
          <a:xfrm>
            <a:off x="1537252" y="5130177"/>
            <a:ext cx="0" cy="54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4A9784-3D03-16C0-48F5-C5788AF77FE6}"/>
              </a:ext>
            </a:extLst>
          </p:cNvPr>
          <p:cNvSpPr txBox="1"/>
          <p:nvPr/>
        </p:nvSpPr>
        <p:spPr>
          <a:xfrm>
            <a:off x="662609" y="5719179"/>
            <a:ext cx="17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prelazione</a:t>
            </a:r>
          </a:p>
        </p:txBody>
      </p:sp>
    </p:spTree>
    <p:extLst>
      <p:ext uri="{BB962C8B-B14F-4D97-AF65-F5344CB8AC3E}">
        <p14:creationId xmlns:p14="http://schemas.microsoft.com/office/powerpoint/2010/main" val="2912263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082A-DB71-B7E3-03D2-AD4A7AA5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SJF e SRFT considerazioni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6B277-E58F-A4CF-DB1B-226739B9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Problema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: 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</a:pP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La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durara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della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CPU non la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posso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calcolare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posso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solo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stimarla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(media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esponenziale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usando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burst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vecchi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e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recenti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pesando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meno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vecchi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e di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più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recenti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)	</a:t>
            </a:r>
            <a:endParaRPr lang="en-GB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5533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5F2742-7291-4B1E-1346-BA017CFF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50002"/>
            <a:ext cx="7772400" cy="45016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CAE47A-8DF1-02C3-FC0C-19233D1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Durata operazioni CPU e frequenza</a:t>
            </a:r>
          </a:p>
        </p:txBody>
      </p:sp>
    </p:spTree>
    <p:extLst>
      <p:ext uri="{BB962C8B-B14F-4D97-AF65-F5344CB8AC3E}">
        <p14:creationId xmlns:p14="http://schemas.microsoft.com/office/powerpoint/2010/main" val="47644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F389A-AA2C-F2BB-3207-7D1502E71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8" y="1376467"/>
            <a:ext cx="601770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27D79-0873-9B35-1E2E-490826D0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3449"/>
            <a:ext cx="5969057" cy="450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56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FF42-C622-B6B9-37E7-365BDD69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Scheduling con priorità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33AE-5065-01D7-1E73-5223D9E3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dirty="0"/>
              <a:t>L’algoritmo SJF è un caso particolare dell’algoritmo di scheduling con prioritá: si associa una priorità ad ogni processo </a:t>
            </a:r>
          </a:p>
          <a:p>
            <a:pPr lvl="1"/>
            <a:r>
              <a:rPr lang="en-GB" dirty="0"/>
              <a:t>S</a:t>
            </a:r>
            <a:r>
              <a:rPr lang="en-IT" dirty="0"/>
              <a:t>e priorità uguale, FCFS</a:t>
            </a:r>
          </a:p>
          <a:p>
            <a:pPr lvl="1"/>
            <a:r>
              <a:rPr lang="en-IT" dirty="0"/>
              <a:t>SJF: la priorità è rapprsentata dal successivo tempo di burst</a:t>
            </a:r>
          </a:p>
          <a:p>
            <a:pPr lvl="1"/>
            <a:r>
              <a:rPr lang="en-GB" dirty="0" err="1"/>
              <a:t>Convenzione</a:t>
            </a:r>
            <a:r>
              <a:rPr lang="en-GB" dirty="0"/>
              <a:t>: numeri </a:t>
            </a:r>
            <a:r>
              <a:rPr lang="en-GB" dirty="0" err="1"/>
              <a:t>bassi</a:t>
            </a:r>
            <a:r>
              <a:rPr lang="en-GB" dirty="0"/>
              <a:t> </a:t>
            </a:r>
            <a:r>
              <a:rPr lang="en-GB" dirty="0" err="1"/>
              <a:t>prioritá</a:t>
            </a:r>
            <a:r>
              <a:rPr lang="en-GB" dirty="0"/>
              <a:t> </a:t>
            </a:r>
            <a:r>
              <a:rPr lang="en-GB" dirty="0" err="1"/>
              <a:t>bassa</a:t>
            </a:r>
            <a:r>
              <a:rPr lang="en-GB" dirty="0"/>
              <a:t> (Windows Linux)</a:t>
            </a:r>
          </a:p>
          <a:p>
            <a:r>
              <a:rPr lang="en-GB" dirty="0"/>
              <a:t>Lo scheduling con </a:t>
            </a:r>
            <a:r>
              <a:rPr lang="en-GB" dirty="0" err="1"/>
              <a:t>prioritá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con o senza </a:t>
            </a:r>
            <a:r>
              <a:rPr lang="en-GB" dirty="0" err="1"/>
              <a:t>prelazione</a:t>
            </a:r>
            <a:endParaRPr lang="en-GB" dirty="0"/>
          </a:p>
          <a:p>
            <a:r>
              <a:rPr lang="en-GB" dirty="0"/>
              <a:t>La </a:t>
            </a:r>
            <a:r>
              <a:rPr lang="en-GB" dirty="0" err="1"/>
              <a:t>prioritá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derivare</a:t>
            </a:r>
            <a:r>
              <a:rPr lang="en-GB" dirty="0"/>
              <a:t> da:</a:t>
            </a:r>
          </a:p>
          <a:p>
            <a:pPr lvl="1"/>
            <a:r>
              <a:rPr lang="en-GB" dirty="0" err="1"/>
              <a:t>Importanza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,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limiti</a:t>
            </a:r>
            <a:r>
              <a:rPr lang="en-GB" dirty="0"/>
              <a:t> di tempo, </a:t>
            </a:r>
            <a:r>
              <a:rPr lang="en-GB" dirty="0" err="1"/>
              <a:t>requisiti</a:t>
            </a:r>
            <a:r>
              <a:rPr lang="en-GB" dirty="0"/>
              <a:t> </a:t>
            </a:r>
            <a:r>
              <a:rPr lang="en-GB" dirty="0" err="1"/>
              <a:t>memoria</a:t>
            </a:r>
            <a:r>
              <a:rPr lang="en-GB" dirty="0"/>
              <a:t>, </a:t>
            </a:r>
            <a:r>
              <a:rPr lang="en-GB" dirty="0" err="1"/>
              <a:t>numero</a:t>
            </a:r>
            <a:r>
              <a:rPr lang="en-GB" dirty="0"/>
              <a:t> file </a:t>
            </a:r>
            <a:r>
              <a:rPr lang="en-GB" dirty="0" err="1"/>
              <a:t>aperti</a:t>
            </a:r>
            <a:r>
              <a:rPr lang="en-GB" dirty="0"/>
              <a:t>, </a:t>
            </a:r>
            <a:r>
              <a:rPr lang="en-GB" dirty="0" err="1"/>
              <a:t>trapporto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lunghezza</a:t>
            </a:r>
            <a:r>
              <a:rPr lang="en-GB" dirty="0"/>
              <a:t> media </a:t>
            </a:r>
            <a:r>
              <a:rPr lang="en-GB" dirty="0" err="1"/>
              <a:t>seuqenze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I/O e </a:t>
            </a:r>
            <a:r>
              <a:rPr lang="en-GB" dirty="0" err="1"/>
              <a:t>operazioni</a:t>
            </a:r>
            <a:r>
              <a:rPr lang="en-GB" dirty="0"/>
              <a:t> CPU</a:t>
            </a:r>
          </a:p>
          <a:p>
            <a:pPr lvl="1"/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esterne</a:t>
            </a:r>
            <a:r>
              <a:rPr lang="en-GB" dirty="0"/>
              <a:t>: </a:t>
            </a:r>
            <a:r>
              <a:rPr lang="en-GB" dirty="0" err="1"/>
              <a:t>processi</a:t>
            </a:r>
            <a:r>
              <a:rPr lang="en-GB" dirty="0"/>
              <a:t> di un </a:t>
            </a:r>
            <a:r>
              <a:rPr lang="en-GB" dirty="0" err="1"/>
              <a:t>dipartimento</a:t>
            </a:r>
            <a:r>
              <a:rPr lang="en-GB" dirty="0"/>
              <a:t> </a:t>
            </a:r>
            <a:r>
              <a:rPr lang="en-GB" dirty="0" err="1"/>
              <a:t>eseguiti</a:t>
            </a:r>
            <a:r>
              <a:rPr lang="en-GB" dirty="0"/>
              <a:t> prima di </a:t>
            </a:r>
            <a:r>
              <a:rPr lang="en-GB" dirty="0" err="1"/>
              <a:t>altri</a:t>
            </a:r>
            <a:r>
              <a:rPr lang="en-GB" dirty="0"/>
              <a:t> etc.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82226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634F-AC18-BF6B-512D-90019B5E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priorità senza prelazione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AAFA4-6708-79A3-CD41-0ED6B77DD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394" y="1825625"/>
            <a:ext cx="7023212" cy="4351338"/>
          </a:xfrm>
        </p:spPr>
      </p:pic>
    </p:spTree>
    <p:extLst>
      <p:ext uri="{BB962C8B-B14F-4D97-AF65-F5344CB8AC3E}">
        <p14:creationId xmlns:p14="http://schemas.microsoft.com/office/powerpoint/2010/main" val="220340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F9EB-B2B4-449A-4515-46B4B04A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Starvation (attesa indefinita)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ED38-9595-6802-9EBD-855DE5A8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</a:t>
            </a:r>
            <a:r>
              <a:rPr lang="en-IT" dirty="0"/>
              <a:t>etteralmente… morte per inedia!</a:t>
            </a:r>
          </a:p>
          <a:p>
            <a:r>
              <a:rPr lang="en-IT" dirty="0"/>
              <a:t>Un algoritmo di scheduling con priorità darà sempre precedenza ai processi con priorità più alta se questi continuano ad arrivare. I processi con priorità bassa… muoiono di fame, non accedono mai alla CPU</a:t>
            </a:r>
          </a:p>
          <a:p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SJF: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Processi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molto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lunghi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tendono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a non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essere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eseguii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se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continuano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ad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arrivare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processi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brevi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…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che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latin typeface="Times"/>
                <a:ea typeface="Times"/>
                <a:cs typeface="Times"/>
                <a:sym typeface="Times"/>
              </a:rPr>
              <a:t>succede</a:t>
            </a:r>
            <a:r>
              <a:rPr lang="en-GB" sz="2800" dirty="0">
                <a:latin typeface="Times"/>
                <a:ea typeface="Times"/>
                <a:cs typeface="Times"/>
                <a:sym typeface="Times"/>
              </a:rPr>
              <a:t>?</a:t>
            </a:r>
          </a:p>
          <a:p>
            <a:pPr lvl="1"/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Corre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voce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che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quando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fu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fermato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l’IBM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7094 al MIT,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nel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1973,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si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scroprì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che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un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processo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con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bassa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priorità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sottoposto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nel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1967, non era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ancora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stato</a:t>
            </a:r>
            <a:r>
              <a:rPr lang="en-GB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latin typeface="Times"/>
                <a:ea typeface="Times"/>
                <a:cs typeface="Times"/>
                <a:sym typeface="Times"/>
              </a:rPr>
              <a:t>eseguito</a:t>
            </a:r>
            <a:endParaRPr lang="en-GB" dirty="0">
              <a:latin typeface="Times"/>
              <a:ea typeface="Times"/>
              <a:cs typeface="Times"/>
              <a:sym typeface="Times"/>
            </a:endParaRPr>
          </a:p>
          <a:p>
            <a:pPr marL="0" indent="0" algn="ctr">
              <a:buNone/>
            </a:pPr>
            <a:r>
              <a:rPr lang="en-GB" b="1" dirty="0">
                <a:solidFill>
                  <a:srgbClr val="00B050"/>
                </a:solidFill>
                <a:latin typeface="Times"/>
                <a:ea typeface="Times"/>
                <a:cs typeface="Times"/>
                <a:sym typeface="Times"/>
              </a:rPr>
              <a:t>CHE SI FA?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54835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5AC-4A34-D768-9701-D7336C9E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Aging (invecchiamento)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49DDE-B054-7C47-66A2-32BB1530D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T" dirty="0"/>
                  <a:t>Aumento graduale della priorità dei processi che si trovano in attesa nel sistema da lungo tempo</a:t>
                </a:r>
              </a:p>
              <a:p>
                <a:r>
                  <a:rPr lang="en-IT" dirty="0"/>
                  <a:t>Priorità variabile e non fissa: la priorità si aggiorna dinamicamente in base a quanto un processo sta aspettando</a:t>
                </a:r>
              </a:p>
              <a:p>
                <a:r>
                  <a:rPr lang="en-IT" dirty="0"/>
                  <a:t>Per esempio, HRRNS (High Response Ratio Next Scheduling):</a:t>
                </a:r>
              </a:p>
              <a:p>
                <a:pPr marL="457200" lvl="1" indent="0">
                  <a:buNone/>
                </a:pPr>
                <a:r>
                  <a:rPr lang="en-IT" dirty="0"/>
                  <a:t>			</a:t>
                </a:r>
              </a:p>
              <a:p>
                <a:pPr marL="457200" lvl="1" indent="0">
                  <a:buNone/>
                </a:pPr>
                <a:r>
                  <a:rPr lang="en-IT" dirty="0"/>
                  <a:t>			</a:t>
                </a:r>
              </a:p>
              <a:p>
                <a:pPr marL="457200" lvl="1" indent="0">
                  <a:buNone/>
                </a:pPr>
                <a:r>
                  <a:rPr lang="en-IT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𝑃𝑟𝑖𝑜𝑟𝑖𝑡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𝑎𝑡𝑡𝑒𝑠𝑎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𝑏𝑢𝑟𝑠𝑡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𝑏𝑢𝑟𝑠𝑡</m:t>
                        </m:r>
                      </m:den>
                    </m:f>
                  </m:oMath>
                </a14:m>
                <a:r>
                  <a:rPr lang="en-IT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49DDE-B054-7C47-66A2-32BB1530D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E5ED67E-3702-1F70-38FF-F48115A2EE21}"/>
              </a:ext>
            </a:extLst>
          </p:cNvPr>
          <p:cNvSpPr txBox="1"/>
          <p:nvPr/>
        </p:nvSpPr>
        <p:spPr>
          <a:xfrm>
            <a:off x="7128014" y="5435155"/>
            <a:ext cx="196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IT" dirty="0"/>
              <a:t>avorisce </a:t>
            </a:r>
            <a:r>
              <a:rPr lang="en-GB" dirty="0"/>
              <a:t>I</a:t>
            </a:r>
            <a:r>
              <a:rPr lang="en-IT" dirty="0"/>
              <a:t> processi corti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0E2D6-99A9-081F-E861-39721838366E}"/>
              </a:ext>
            </a:extLst>
          </p:cNvPr>
          <p:cNvSpPr txBox="1"/>
          <p:nvPr/>
        </p:nvSpPr>
        <p:spPr>
          <a:xfrm>
            <a:off x="6566453" y="4161794"/>
            <a:ext cx="196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IT" dirty="0"/>
              <a:t>avorisce </a:t>
            </a:r>
            <a:r>
              <a:rPr lang="en-US" dirty="0"/>
              <a:t>chi ha </a:t>
            </a:r>
            <a:r>
              <a:rPr lang="en-US" dirty="0" err="1"/>
              <a:t>atteso</a:t>
            </a:r>
            <a:r>
              <a:rPr lang="en-US" dirty="0"/>
              <a:t> molto</a:t>
            </a:r>
            <a:endParaRPr lang="en-IT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B3B1A10E-AEA3-C3B6-DF2C-05C1D25D14EC}"/>
              </a:ext>
            </a:extLst>
          </p:cNvPr>
          <p:cNvCxnSpPr>
            <a:cxnSpLocks/>
            <a:stCxn id="27" idx="4"/>
            <a:endCxn id="10" idx="1"/>
          </p:cNvCxnSpPr>
          <p:nvPr/>
        </p:nvCxnSpPr>
        <p:spPr>
          <a:xfrm rot="16200000" flipH="1">
            <a:off x="5968095" y="4598401"/>
            <a:ext cx="177955" cy="21418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4925D9C-6B83-7119-A1D0-DE56814EF1E0}"/>
              </a:ext>
            </a:extLst>
          </p:cNvPr>
          <p:cNvCxnSpPr>
            <a:cxnSpLocks/>
            <a:stCxn id="26" idx="0"/>
            <a:endCxn id="11" idx="1"/>
          </p:cNvCxnSpPr>
          <p:nvPr/>
        </p:nvCxnSpPr>
        <p:spPr>
          <a:xfrm rot="5400000" flipH="1" flipV="1">
            <a:off x="5440775" y="3682447"/>
            <a:ext cx="323165" cy="19281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55494ED-60AB-2E0F-732B-FF329B24E573}"/>
              </a:ext>
            </a:extLst>
          </p:cNvPr>
          <p:cNvSpPr/>
          <p:nvPr/>
        </p:nvSpPr>
        <p:spPr>
          <a:xfrm>
            <a:off x="4227443" y="4808125"/>
            <a:ext cx="821635" cy="42535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B3AFDC-50CC-820F-7507-F998D8731C43}"/>
              </a:ext>
            </a:extLst>
          </p:cNvPr>
          <p:cNvSpPr/>
          <p:nvPr/>
        </p:nvSpPr>
        <p:spPr>
          <a:xfrm>
            <a:off x="4575313" y="5155008"/>
            <a:ext cx="821635" cy="42535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4979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280E-8BC1-779B-7BFE-AE8A36EA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Round Robin – scheduling circolare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7751-13CD-B892-4446-177767FC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T" dirty="0"/>
              <a:t>Progettato appositamente per sistemi time-sharing</a:t>
            </a:r>
          </a:p>
          <a:p>
            <a:r>
              <a:rPr lang="en-IT" dirty="0"/>
              <a:t>A ciascun processo viene allocata una piccola unità di tempo di CPU (quanto di tempo o timeslice), 10-100 millisecondi. </a:t>
            </a:r>
          </a:p>
          <a:p>
            <a:r>
              <a:rPr lang="en-IT" dirty="0"/>
              <a:t>Trascorso il tempo, il processo è forzato a rilasciare la CPU e riaccodato nella ready queue (preemptive per definizione) </a:t>
            </a:r>
          </a:p>
          <a:p>
            <a:pPr lvl="1"/>
            <a:r>
              <a:rPr lang="en-GB" dirty="0"/>
              <a:t>S</a:t>
            </a:r>
            <a:r>
              <a:rPr lang="en-IT" dirty="0"/>
              <a:t>e il processo finisce prima del quanto di tempo, rilascia volontariamente la CPU</a:t>
            </a:r>
          </a:p>
          <a:p>
            <a:r>
              <a:rPr lang="en-IT" dirty="0"/>
              <a:t>La ready queue è una coda FIFO</a:t>
            </a:r>
          </a:p>
          <a:p>
            <a:r>
              <a:rPr lang="en-IT" dirty="0"/>
              <a:t>Richiede un temporizzatore, un clock, che invia un segnale quando scade il tempo</a:t>
            </a:r>
          </a:p>
          <a:p>
            <a:r>
              <a:rPr lang="en-GB" dirty="0"/>
              <a:t>Con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algoritmo</a:t>
            </a:r>
            <a:r>
              <a:rPr lang="en-GB" dirty="0"/>
              <a:t> tutti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trattati</a:t>
            </a:r>
            <a:r>
              <a:rPr lang="en-GB" dirty="0"/>
              <a:t> </a:t>
            </a:r>
            <a:r>
              <a:rPr lang="en-GB" dirty="0" err="1"/>
              <a:t>allo</a:t>
            </a:r>
            <a:r>
              <a:rPr lang="en-GB" dirty="0"/>
              <a:t> </a:t>
            </a:r>
            <a:r>
              <a:rPr lang="en-GB" dirty="0" err="1"/>
              <a:t>stesso</a:t>
            </a:r>
            <a:r>
              <a:rPr lang="en-GB" dirty="0"/>
              <a:t> modo, in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sorta</a:t>
            </a:r>
            <a:r>
              <a:rPr lang="en-GB" dirty="0"/>
              <a:t> di “</a:t>
            </a:r>
            <a:r>
              <a:rPr lang="en-GB" dirty="0" err="1"/>
              <a:t>correttezza</a:t>
            </a:r>
            <a:r>
              <a:rPr lang="en-GB" dirty="0"/>
              <a:t>” (</a:t>
            </a:r>
            <a:r>
              <a:rPr lang="en-GB" dirty="0">
                <a:solidFill>
                  <a:srgbClr val="000099"/>
                </a:solidFill>
              </a:rPr>
              <a:t>fairness</a:t>
            </a:r>
            <a:r>
              <a:rPr lang="en-GB" dirty="0"/>
              <a:t>), e </a:t>
            </a:r>
            <a:r>
              <a:rPr lang="en-GB" dirty="0" err="1"/>
              <a:t>possiamo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certi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ci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>
                <a:solidFill>
                  <a:srgbClr val="000099"/>
                </a:solidFill>
              </a:rPr>
              <a:t>starvation </a:t>
            </a:r>
            <a:r>
              <a:rPr lang="en-GB" dirty="0" err="1"/>
              <a:t>perché</a:t>
            </a:r>
            <a:r>
              <a:rPr lang="en-GB" dirty="0"/>
              <a:t> tutti a </a:t>
            </a:r>
            <a:r>
              <a:rPr lang="en-GB" dirty="0" err="1"/>
              <a:t>turno</a:t>
            </a:r>
            <a:r>
              <a:rPr lang="en-GB" dirty="0"/>
              <a:t>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diritto</a:t>
            </a:r>
            <a:r>
              <a:rPr lang="en-GB" dirty="0"/>
              <a:t> a </a:t>
            </a:r>
            <a:r>
              <a:rPr lang="en-GB" dirty="0" err="1"/>
              <a:t>utilizzare</a:t>
            </a:r>
            <a:r>
              <a:rPr lang="en-GB" dirty="0"/>
              <a:t> la CPU. </a:t>
            </a:r>
          </a:p>
          <a:p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81892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54ED-D6E2-4C43-FE3F-0CAAE27B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Round Robin esempio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304D9-17FE-C86D-B3EE-A7026F9BD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73673"/>
            <a:ext cx="6172200" cy="410112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A820-288A-9C3E-08FF-5DB575EB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Time slice 20 ms</a:t>
            </a:r>
          </a:p>
        </p:txBody>
      </p:sp>
    </p:spTree>
    <p:extLst>
      <p:ext uri="{BB962C8B-B14F-4D97-AF65-F5344CB8AC3E}">
        <p14:creationId xmlns:p14="http://schemas.microsoft.com/office/powerpoint/2010/main" val="365296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6E72-A3D8-753B-1BB7-AB50B735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</a:t>
            </a:r>
            <a:r>
              <a:rPr lang="en-GB" dirty="0"/>
              <a:t>o</a:t>
            </a:r>
            <a:r>
              <a:rPr lang="en-IT" dirty="0"/>
              <a:t>und Robin considerazioni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5FED-EBD8-C2E0-0452-6D02F98E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Il </a:t>
            </a:r>
            <a:r>
              <a:rPr lang="en-GB" dirty="0" err="1"/>
              <a:t>dispositivo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rende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la </a:t>
            </a:r>
            <a:r>
              <a:rPr lang="en-GB" dirty="0" err="1"/>
              <a:t>sospensione</a:t>
            </a:r>
            <a:r>
              <a:rPr lang="en-GB" dirty="0"/>
              <a:t> di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ancora</a:t>
            </a:r>
            <a:r>
              <a:rPr lang="en-GB" dirty="0"/>
              <a:t> in </a:t>
            </a:r>
            <a:r>
              <a:rPr lang="en-GB" dirty="0" err="1"/>
              <a:t>esecuzione</a:t>
            </a:r>
            <a:r>
              <a:rPr lang="en-GB" dirty="0"/>
              <a:t> </a:t>
            </a:r>
            <a:r>
              <a:rPr lang="en-GB" dirty="0" err="1"/>
              <a:t>allo</a:t>
            </a:r>
            <a:r>
              <a:rPr lang="en-GB" dirty="0"/>
              <a:t> </a:t>
            </a:r>
            <a:r>
              <a:rPr lang="en-GB" dirty="0" err="1"/>
              <a:t>scadere</a:t>
            </a:r>
            <a:r>
              <a:rPr lang="en-GB" dirty="0"/>
              <a:t> del </a:t>
            </a:r>
            <a:r>
              <a:rPr lang="en-GB" dirty="0">
                <a:solidFill>
                  <a:srgbClr val="FF0000"/>
                </a:solidFill>
              </a:rPr>
              <a:t>time slice</a:t>
            </a:r>
            <a:r>
              <a:rPr lang="en-GB" dirty="0"/>
              <a:t>, </a:t>
            </a:r>
            <a:r>
              <a:rPr lang="en-GB" dirty="0" err="1"/>
              <a:t>è</a:t>
            </a:r>
            <a:r>
              <a:rPr lang="en-GB" dirty="0"/>
              <a:t> il </a:t>
            </a:r>
            <a:r>
              <a:rPr lang="en-GB" dirty="0">
                <a:solidFill>
                  <a:srgbClr val="FF0000"/>
                </a:solidFill>
              </a:rPr>
              <a:t>Real-time clock (RTC). </a:t>
            </a:r>
            <a:endParaRPr lang="en-GB" dirty="0"/>
          </a:p>
          <a:p>
            <a:pPr lvl="2">
              <a:buClr>
                <a:schemeClr val="dk1"/>
              </a:buClr>
              <a:buSzPct val="100000"/>
            </a:pPr>
            <a:r>
              <a:rPr lang="en-GB" dirty="0"/>
              <a:t>Esso non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un chip </a:t>
            </a:r>
            <a:r>
              <a:rPr lang="en-GB" dirty="0" err="1"/>
              <a:t>impiantato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scheda</a:t>
            </a:r>
            <a:r>
              <a:rPr lang="en-GB" dirty="0"/>
              <a:t> </a:t>
            </a:r>
            <a:r>
              <a:rPr lang="en-GB" dirty="0" err="1"/>
              <a:t>madre</a:t>
            </a:r>
            <a:r>
              <a:rPr lang="en-GB" dirty="0"/>
              <a:t> </a:t>
            </a:r>
            <a:r>
              <a:rPr lang="en-GB" dirty="0" err="1"/>
              <a:t>contenente</a:t>
            </a:r>
            <a:r>
              <a:rPr lang="en-GB" dirty="0"/>
              <a:t> un </a:t>
            </a:r>
            <a:r>
              <a:rPr lang="en-GB" dirty="0" err="1"/>
              <a:t>cristallo</a:t>
            </a:r>
            <a:r>
              <a:rPr lang="en-GB" dirty="0"/>
              <a:t> di </a:t>
            </a:r>
            <a:r>
              <a:rPr lang="en-GB" dirty="0" err="1"/>
              <a:t>quarzo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fatto</a:t>
            </a:r>
            <a:r>
              <a:rPr lang="en-GB" dirty="0"/>
              <a:t> </a:t>
            </a:r>
            <a:r>
              <a:rPr lang="en-GB" dirty="0" err="1"/>
              <a:t>oscillare</a:t>
            </a:r>
            <a:r>
              <a:rPr lang="en-GB" dirty="0"/>
              <a:t> in modo </a:t>
            </a:r>
            <a:r>
              <a:rPr lang="en-GB" dirty="0" err="1"/>
              <a:t>estremamente</a:t>
            </a:r>
            <a:r>
              <a:rPr lang="en-GB" dirty="0"/>
              <a:t> stabile con </a:t>
            </a:r>
            <a:r>
              <a:rPr lang="en-GB" dirty="0" err="1"/>
              <a:t>segnali</a:t>
            </a:r>
            <a:r>
              <a:rPr lang="en-GB" dirty="0"/>
              <a:t> </a:t>
            </a:r>
            <a:r>
              <a:rPr lang="en-GB" dirty="0" err="1"/>
              <a:t>elettrici</a:t>
            </a:r>
            <a:endParaRPr lang="en-GB" dirty="0"/>
          </a:p>
          <a:p>
            <a:pPr lvl="2">
              <a:buClr>
                <a:schemeClr val="dk1"/>
              </a:buClr>
              <a:buSzPct val="100000"/>
            </a:pPr>
            <a:r>
              <a:rPr lang="en-GB" dirty="0" err="1"/>
              <a:t>tali</a:t>
            </a:r>
            <a:r>
              <a:rPr lang="en-GB" dirty="0"/>
              <a:t> </a:t>
            </a:r>
            <a:r>
              <a:rPr lang="en-GB" dirty="0" err="1"/>
              <a:t>oscillazioni</a:t>
            </a:r>
            <a:r>
              <a:rPr lang="en-GB" dirty="0"/>
              <a:t> </a:t>
            </a:r>
            <a:r>
              <a:rPr lang="en-GB" dirty="0" err="1"/>
              <a:t>scandiscono</a:t>
            </a:r>
            <a:r>
              <a:rPr lang="en-GB" dirty="0"/>
              <a:t> il tempo </a:t>
            </a:r>
            <a:r>
              <a:rPr lang="en-GB" dirty="0" err="1"/>
              <a:t>generando</a:t>
            </a:r>
            <a:r>
              <a:rPr lang="en-GB" dirty="0"/>
              <a:t> </a:t>
            </a:r>
            <a:r>
              <a:rPr lang="en-GB" dirty="0" err="1"/>
              <a:t>periodicamente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interruzioni</a:t>
            </a:r>
            <a:r>
              <a:rPr lang="en-GB" dirty="0"/>
              <a:t> da </a:t>
            </a:r>
            <a:r>
              <a:rPr lang="en-GB" dirty="0" err="1"/>
              <a:t>inviare</a:t>
            </a:r>
            <a:r>
              <a:rPr lang="en-GB" dirty="0"/>
              <a:t> al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 err="1"/>
              <a:t>Importante</a:t>
            </a:r>
            <a:r>
              <a:rPr lang="en-GB" dirty="0">
                <a:solidFill>
                  <a:srgbClr val="000099"/>
                </a:solidFill>
              </a:rPr>
              <a:t> </a:t>
            </a:r>
            <a:r>
              <a:rPr lang="en-GB" dirty="0" err="1">
                <a:solidFill>
                  <a:srgbClr val="000099"/>
                </a:solidFill>
              </a:rPr>
              <a:t>dimensionare</a:t>
            </a:r>
            <a:r>
              <a:rPr lang="en-GB" dirty="0">
                <a:solidFill>
                  <a:srgbClr val="000099"/>
                </a:solidFill>
              </a:rPr>
              <a:t> il time slice: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 dirty="0" err="1"/>
              <a:t>quando</a:t>
            </a:r>
            <a:r>
              <a:rPr lang="en-GB" sz="2800" dirty="0"/>
              <a:t> </a:t>
            </a:r>
            <a:r>
              <a:rPr lang="en-GB" sz="2800" dirty="0" err="1"/>
              <a:t>è</a:t>
            </a:r>
            <a:r>
              <a:rPr lang="en-GB" sz="2800" dirty="0"/>
              <a:t> piccolo </a:t>
            </a:r>
            <a:r>
              <a:rPr lang="en-GB" sz="2800" dirty="0" err="1"/>
              <a:t>abbiamo</a:t>
            </a:r>
            <a:r>
              <a:rPr lang="en-GB" sz="2800" dirty="0"/>
              <a:t> tempi di </a:t>
            </a:r>
            <a:r>
              <a:rPr lang="en-GB" sz="2800" dirty="0" err="1"/>
              <a:t>risposta</a:t>
            </a:r>
            <a:r>
              <a:rPr lang="en-GB" sz="2800" dirty="0"/>
              <a:t> </a:t>
            </a:r>
            <a:r>
              <a:rPr lang="en-GB" sz="2800" dirty="0" err="1"/>
              <a:t>ridotti</a:t>
            </a:r>
            <a:r>
              <a:rPr lang="en-GB" sz="2800" dirty="0"/>
              <a:t> ma </a:t>
            </a:r>
            <a:r>
              <a:rPr lang="en-GB" sz="2800" dirty="0" err="1"/>
              <a:t>è</a:t>
            </a:r>
            <a:r>
              <a:rPr lang="en-GB" sz="2800" dirty="0"/>
              <a:t> </a:t>
            </a:r>
            <a:r>
              <a:rPr lang="en-GB" sz="2800" dirty="0" err="1"/>
              <a:t>necessario</a:t>
            </a:r>
            <a:r>
              <a:rPr lang="en-GB" sz="2800" dirty="0"/>
              <a:t> </a:t>
            </a:r>
            <a:r>
              <a:rPr lang="en-GB" sz="2800" dirty="0" err="1"/>
              <a:t>effettuare</a:t>
            </a:r>
            <a:r>
              <a:rPr lang="en-GB" sz="2800" dirty="0"/>
              <a:t> </a:t>
            </a:r>
            <a:r>
              <a:rPr lang="en-GB" sz="2800" dirty="0" err="1"/>
              <a:t>frequentemente</a:t>
            </a:r>
            <a:r>
              <a:rPr lang="en-GB" sz="2800" dirty="0"/>
              <a:t> il </a:t>
            </a:r>
            <a:r>
              <a:rPr lang="en-GB" sz="2800" dirty="0" err="1"/>
              <a:t>cambio</a:t>
            </a:r>
            <a:r>
              <a:rPr lang="en-GB" sz="2800" dirty="0"/>
              <a:t> di </a:t>
            </a:r>
            <a:r>
              <a:rPr lang="en-GB" sz="2800" dirty="0" err="1"/>
              <a:t>contesto</a:t>
            </a:r>
            <a:r>
              <a:rPr lang="en-GB" sz="2800" dirty="0"/>
              <a:t> </a:t>
            </a:r>
            <a:r>
              <a:rPr lang="en-GB" sz="2800" dirty="0" err="1"/>
              <a:t>tra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processi</a:t>
            </a:r>
            <a:r>
              <a:rPr lang="en-GB" sz="2800" dirty="0"/>
              <a:t>, con </a:t>
            </a:r>
            <a:r>
              <a:rPr lang="en-GB" sz="2800" dirty="0" err="1"/>
              <a:t>notevole</a:t>
            </a:r>
            <a:r>
              <a:rPr lang="en-GB" sz="2800" dirty="0"/>
              <a:t> </a:t>
            </a:r>
            <a:r>
              <a:rPr lang="en-GB" sz="2800" dirty="0" err="1"/>
              <a:t>spreco</a:t>
            </a:r>
            <a:r>
              <a:rPr lang="en-GB" sz="2800" dirty="0"/>
              <a:t> di tempo e </a:t>
            </a:r>
            <a:r>
              <a:rPr lang="en-GB" sz="2800" dirty="0" err="1"/>
              <a:t>quindi</a:t>
            </a:r>
            <a:r>
              <a:rPr lang="en-GB" sz="2800" dirty="0"/>
              <a:t> di </a:t>
            </a:r>
            <a:r>
              <a:rPr lang="en-GB" sz="2800" dirty="0" err="1"/>
              <a:t>risorse</a:t>
            </a:r>
            <a:r>
              <a:rPr lang="en-GB" sz="2800" dirty="0"/>
              <a:t> (</a:t>
            </a:r>
            <a:r>
              <a:rPr lang="en-GB" sz="2800" dirty="0">
                <a:solidFill>
                  <a:srgbClr val="000099"/>
                </a:solidFill>
              </a:rPr>
              <a:t>overhead</a:t>
            </a:r>
            <a:r>
              <a:rPr lang="en-GB" sz="2800" dirty="0"/>
              <a:t>);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 dirty="0" err="1"/>
              <a:t>quando</a:t>
            </a:r>
            <a:r>
              <a:rPr lang="en-GB" sz="2800" dirty="0"/>
              <a:t> </a:t>
            </a:r>
            <a:r>
              <a:rPr lang="en-GB" sz="2800" dirty="0" err="1"/>
              <a:t>è</a:t>
            </a:r>
            <a:r>
              <a:rPr lang="en-GB" sz="2800" dirty="0"/>
              <a:t> </a:t>
            </a:r>
            <a:r>
              <a:rPr lang="en-GB" sz="2800" dirty="0" err="1"/>
              <a:t>grande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tempi di </a:t>
            </a:r>
            <a:r>
              <a:rPr lang="en-GB" sz="2800" dirty="0" err="1"/>
              <a:t>risposta</a:t>
            </a:r>
            <a:r>
              <a:rPr lang="en-GB" sz="2800" dirty="0"/>
              <a:t> </a:t>
            </a:r>
            <a:r>
              <a:rPr lang="en-GB" sz="2800" dirty="0" err="1"/>
              <a:t>possono</a:t>
            </a:r>
            <a:r>
              <a:rPr lang="en-GB" sz="2800" dirty="0"/>
              <a:t> </a:t>
            </a:r>
            <a:r>
              <a:rPr lang="en-GB" sz="2800" dirty="0" err="1"/>
              <a:t>essere</a:t>
            </a:r>
            <a:r>
              <a:rPr lang="en-GB" sz="2800" dirty="0"/>
              <a:t> </a:t>
            </a:r>
            <a:r>
              <a:rPr lang="en-GB" sz="2800" dirty="0" err="1"/>
              <a:t>elevati</a:t>
            </a:r>
            <a:r>
              <a:rPr lang="en-GB" sz="2800" dirty="0"/>
              <a:t> e </a:t>
            </a:r>
            <a:r>
              <a:rPr lang="en-GB" sz="2800" dirty="0" err="1"/>
              <a:t>l’algoritmo</a:t>
            </a:r>
            <a:r>
              <a:rPr lang="en-GB" sz="2800" dirty="0"/>
              <a:t> </a:t>
            </a:r>
            <a:r>
              <a:rPr lang="en-GB" sz="2800" dirty="0" err="1"/>
              <a:t>degenera</a:t>
            </a:r>
            <a:r>
              <a:rPr lang="en-GB" sz="2800" dirty="0"/>
              <a:t> in </a:t>
            </a:r>
            <a:r>
              <a:rPr lang="en-GB" sz="2800" dirty="0" err="1"/>
              <a:t>quello</a:t>
            </a:r>
            <a:r>
              <a:rPr lang="en-GB" sz="2800" dirty="0"/>
              <a:t> di </a:t>
            </a:r>
            <a:r>
              <a:rPr lang="en-GB" sz="2800" dirty="0">
                <a:solidFill>
                  <a:srgbClr val="000099"/>
                </a:solidFill>
              </a:rPr>
              <a:t>FCFS 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en-GB" sz="3200" dirty="0">
                <a:solidFill>
                  <a:srgbClr val="000099"/>
                </a:solidFill>
              </a:rPr>
              <a:t>RR </a:t>
            </a:r>
            <a:r>
              <a:rPr lang="en-GB" sz="3200" dirty="0" err="1">
                <a:solidFill>
                  <a:srgbClr val="000099"/>
                </a:solidFill>
              </a:rPr>
              <a:t>rischia</a:t>
            </a:r>
            <a:r>
              <a:rPr lang="en-GB" sz="3200" dirty="0">
                <a:solidFill>
                  <a:srgbClr val="000099"/>
                </a:solidFill>
              </a:rPr>
              <a:t> di dare </a:t>
            </a:r>
            <a:r>
              <a:rPr lang="en-GB" sz="3200" dirty="0" err="1">
                <a:solidFill>
                  <a:srgbClr val="000099"/>
                </a:solidFill>
              </a:rPr>
              <a:t>meno</a:t>
            </a:r>
            <a:r>
              <a:rPr lang="en-GB" sz="3200" dirty="0">
                <a:solidFill>
                  <a:srgbClr val="000099"/>
                </a:solidFill>
              </a:rPr>
              <a:t> </a:t>
            </a:r>
            <a:r>
              <a:rPr lang="en-GB" sz="3200" dirty="0" err="1">
                <a:solidFill>
                  <a:srgbClr val="000099"/>
                </a:solidFill>
              </a:rPr>
              <a:t>importanza</a:t>
            </a:r>
            <a:r>
              <a:rPr lang="en-GB" sz="3200" dirty="0">
                <a:solidFill>
                  <a:srgbClr val="000099"/>
                </a:solidFill>
              </a:rPr>
              <a:t> a </a:t>
            </a:r>
            <a:r>
              <a:rPr lang="en-GB" sz="3200" dirty="0" err="1">
                <a:solidFill>
                  <a:srgbClr val="000099"/>
                </a:solidFill>
              </a:rPr>
              <a:t>processi</a:t>
            </a:r>
            <a:r>
              <a:rPr lang="en-GB" sz="3200" dirty="0">
                <a:solidFill>
                  <a:srgbClr val="000099"/>
                </a:solidFill>
              </a:rPr>
              <a:t> </a:t>
            </a:r>
            <a:r>
              <a:rPr lang="en-GB" sz="3200" dirty="0" err="1">
                <a:solidFill>
                  <a:srgbClr val="000099"/>
                </a:solidFill>
              </a:rPr>
              <a:t>importanti</a:t>
            </a:r>
            <a:endParaRPr lang="en-GB" sz="32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710034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E87BD-88E5-A99E-3458-3BB13357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46" y="2394742"/>
            <a:ext cx="5241745" cy="4388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DE00A-06BA-3581-990F-54FB76F2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Round Robin – considerazioni time slice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5E2AE-F752-A695-068B-E804430A7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3878722"/>
            <a:ext cx="5803900" cy="2614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34AD3-77CD-CED4-0653-495A04810ED6}"/>
              </a:ext>
            </a:extLst>
          </p:cNvPr>
          <p:cNvSpPr txBox="1"/>
          <p:nvPr/>
        </p:nvSpPr>
        <p:spPr>
          <a:xfrm>
            <a:off x="0" y="2628667"/>
            <a:ext cx="1575946" cy="1430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dk1"/>
              </a:buClr>
              <a:buSzPct val="100000"/>
            </a:pP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Regola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empirica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: 80%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dei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CPU burst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dovrebbe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essere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minore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del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quanto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</a:t>
            </a:r>
            <a:endParaRPr lang="en-GB" sz="12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1709B-768D-5C71-B056-7FBDC81833B3}"/>
              </a:ext>
            </a:extLst>
          </p:cNvPr>
          <p:cNvSpPr txBox="1"/>
          <p:nvPr/>
        </p:nvSpPr>
        <p:spPr>
          <a:xfrm>
            <a:off x="7984434" y="2713676"/>
            <a:ext cx="3160643" cy="691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dk1"/>
              </a:buClr>
              <a:buSzPct val="100000"/>
            </a:pP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Quanto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troppo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piccolo, il Sistema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impiega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più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tempo </a:t>
            </a:r>
            <a:r>
              <a:rPr lang="en-GB" sz="1200" dirty="0" err="1">
                <a:latin typeface="Times"/>
                <a:ea typeface="Times"/>
                <a:cs typeface="Times"/>
                <a:sym typeface="Times"/>
              </a:rPr>
              <a:t>nei</a:t>
            </a:r>
            <a:r>
              <a:rPr lang="en-GB" sz="1200" dirty="0">
                <a:latin typeface="Times"/>
                <a:ea typeface="Times"/>
                <a:cs typeface="Times"/>
                <a:sym typeface="Times"/>
              </a:rPr>
              <a:t> context switch</a:t>
            </a:r>
            <a:endParaRPr lang="en-GB" sz="12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26658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BAC2-B4BD-21FB-E4B6-91C87B37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MLQS – Multiple Level Queue</a:t>
            </a:r>
            <a:br>
              <a:rPr lang="en-IT" dirty="0"/>
            </a:br>
            <a:r>
              <a:rPr lang="en-IT" dirty="0"/>
              <a:t>Scheduling con code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E6B2-4AD1-E541-CB4A-FD699674A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79435" cy="4351338"/>
          </a:xfrm>
        </p:spPr>
        <p:txBody>
          <a:bodyPr>
            <a:normAutofit lnSpcReduction="10000"/>
          </a:bodyPr>
          <a:lstStyle/>
          <a:p>
            <a:r>
              <a:rPr lang="en-IT" dirty="0"/>
              <a:t>La ready queue è divisa in code separate:</a:t>
            </a:r>
          </a:p>
          <a:p>
            <a:pPr lvl="1"/>
            <a:r>
              <a:rPr lang="en-GB" dirty="0"/>
              <a:t>P</a:t>
            </a:r>
            <a:r>
              <a:rPr lang="en-IT" dirty="0"/>
              <a:t>rocessi foreground (interattivi)</a:t>
            </a:r>
          </a:p>
          <a:p>
            <a:pPr lvl="1"/>
            <a:r>
              <a:rPr lang="en-IT" dirty="0"/>
              <a:t>Processi background (batch)</a:t>
            </a:r>
          </a:p>
          <a:p>
            <a:r>
              <a:rPr lang="en-IT" dirty="0"/>
              <a:t>Ogni coda ha il suo algoritmo di scheduling</a:t>
            </a:r>
          </a:p>
          <a:p>
            <a:pPr lvl="1"/>
            <a:r>
              <a:rPr lang="en-GB" dirty="0"/>
              <a:t>F</a:t>
            </a:r>
            <a:r>
              <a:rPr lang="en-IT" dirty="0"/>
              <a:t>oreground RR</a:t>
            </a:r>
          </a:p>
          <a:p>
            <a:pPr lvl="1"/>
            <a:r>
              <a:rPr lang="en-IT" dirty="0"/>
              <a:t>Background FCFS</a:t>
            </a:r>
          </a:p>
          <a:p>
            <a:r>
              <a:rPr lang="en-IT" dirty="0"/>
              <a:t>+ algoritmo di scheduling tra le code </a:t>
            </a:r>
          </a:p>
          <a:p>
            <a:pPr lvl="1"/>
            <a:r>
              <a:rPr lang="en-GB" dirty="0"/>
              <a:t>P</a:t>
            </a:r>
            <a:r>
              <a:rPr lang="en-IT" dirty="0"/>
              <a:t>reemptive e priorità fissa</a:t>
            </a:r>
          </a:p>
          <a:p>
            <a:pPr lvl="1"/>
            <a:r>
              <a:rPr lang="en-GB" dirty="0"/>
              <a:t>O</a:t>
            </a:r>
            <a:r>
              <a:rPr lang="en-IT" dirty="0"/>
              <a:t>gni coda ha un burst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20316-ABFD-B28F-74ED-A577EF93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35" y="2180359"/>
            <a:ext cx="4588565" cy="30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9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790E8C-DC2E-7A58-7477-6C3F111C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PCB 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1A2B26-C96E-C430-710A-128AE1886E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4362" y="1825625"/>
            <a:ext cx="5049275" cy="43513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BC5AA-2535-771E-C016-5C1A989072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T" dirty="0"/>
              <a:t>Multiprogrammazione: impiegare al massimo la CPU tenendo in memoria numerosi processi in attesa di essere eseguiti</a:t>
            </a:r>
          </a:p>
          <a:p>
            <a:r>
              <a:rPr lang="en-IT" dirty="0"/>
              <a:t>Abbiamo detto che SO mantiene diverse code, liste di PCB per i processi attivi</a:t>
            </a:r>
          </a:p>
          <a:p>
            <a:pPr lvl="1"/>
            <a:r>
              <a:rPr lang="en-GB" dirty="0"/>
              <a:t>L</a:t>
            </a:r>
            <a:r>
              <a:rPr lang="en-IT" dirty="0"/>
              <a:t>e PCB dei processi si spostano tra le varie code</a:t>
            </a:r>
          </a:p>
          <a:p>
            <a:r>
              <a:rPr lang="en-IT" dirty="0"/>
              <a:t>I processi che non sono in CPU sono in una coda</a:t>
            </a:r>
          </a:p>
          <a:p>
            <a:r>
              <a:rPr lang="en-IT" dirty="0"/>
              <a:t>Context switch, overhead di sistema</a:t>
            </a:r>
          </a:p>
          <a:p>
            <a:r>
              <a:rPr lang="en-IT" dirty="0"/>
              <a:t>Dispatcher: </a:t>
            </a:r>
          </a:p>
          <a:p>
            <a:pPr lvl="1"/>
            <a:r>
              <a:rPr lang="en-GB" dirty="0"/>
              <a:t>C</a:t>
            </a:r>
            <a:r>
              <a:rPr lang="en-IT" dirty="0"/>
              <a:t>ambio di contesto</a:t>
            </a:r>
          </a:p>
          <a:p>
            <a:pPr lvl="1"/>
            <a:r>
              <a:rPr lang="en-GB" dirty="0"/>
              <a:t>P</a:t>
            </a:r>
            <a:r>
              <a:rPr lang="en-IT" dirty="0"/>
              <a:t>assaggio user mode</a:t>
            </a:r>
          </a:p>
          <a:p>
            <a:pPr lvl="1"/>
            <a:r>
              <a:rPr lang="en-GB" dirty="0"/>
              <a:t>S</a:t>
            </a:r>
            <a:r>
              <a:rPr lang="en-IT" dirty="0"/>
              <a:t>alto posizione programma utente per riavviare esecuzione</a:t>
            </a:r>
          </a:p>
        </p:txBody>
      </p:sp>
    </p:spTree>
    <p:extLst>
      <p:ext uri="{BB962C8B-B14F-4D97-AF65-F5344CB8AC3E}">
        <p14:creationId xmlns:p14="http://schemas.microsoft.com/office/powerpoint/2010/main" val="420457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82A1-61DE-B8D4-77A5-C045938C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/>
              <a:t>MLFQS </a:t>
            </a:r>
            <a:r>
              <a:rPr lang="en-IT" dirty="0"/>
              <a:t>con retroazione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D0F6-ABB6-EAFD-6F63-6FCBAEDA45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T" dirty="0"/>
              <a:t>Un processo può spostarsi tra le varie code</a:t>
            </a:r>
          </a:p>
          <a:p>
            <a:pPr lvl="1"/>
            <a:r>
              <a:rPr lang="en-GB" dirty="0"/>
              <a:t>N</a:t>
            </a:r>
            <a:r>
              <a:rPr lang="en-IT" dirty="0"/>
              <a:t>umero di code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lgoritmi di scheduling per ciascuna coda</a:t>
            </a:r>
          </a:p>
          <a:p>
            <a:pPr lvl="1"/>
            <a:r>
              <a:rPr lang="en-IT" dirty="0"/>
              <a:t>Metodo per spostare processo a coda con priorità maggiore</a:t>
            </a:r>
          </a:p>
          <a:p>
            <a:pPr lvl="1"/>
            <a:r>
              <a:rPr lang="en-IT" dirty="0"/>
              <a:t>Metodo per spostare processo a coda con priorità minore</a:t>
            </a:r>
          </a:p>
          <a:p>
            <a:pPr lvl="1"/>
            <a:r>
              <a:rPr lang="en-IT" dirty="0"/>
              <a:t>Metodo per determinare la coda iniziale di un processo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577AB-2053-1251-AF59-E5A2B249E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13252"/>
            <a:ext cx="5181600" cy="31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5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70B6-3254-FDAC-B106-3BC22087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MLFQ con retroazione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C859F8-FE3A-A3E6-6720-2CABE740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La definizione di uno scheduler a code multiple con retroazione (o feedback) costituisce il più generale criterio di scheduling della CPU che nella fase di progettazione si può adeguare a un sistema specifico</a:t>
            </a:r>
          </a:p>
          <a:p>
            <a:r>
              <a:rPr lang="en-IT" dirty="0"/>
              <a:t>E’ il più generale ma è anche il più complesso</a:t>
            </a:r>
          </a:p>
        </p:txBody>
      </p:sp>
    </p:spTree>
    <p:extLst>
      <p:ext uri="{BB962C8B-B14F-4D97-AF65-F5344CB8AC3E}">
        <p14:creationId xmlns:p14="http://schemas.microsoft.com/office/powerpoint/2010/main" val="1844517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D73B-B58E-14EE-3CAA-B87E2EB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priorità 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70774-4D00-C2E8-EA83-E7EBFE97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IT" dirty="0"/>
              <a:t>na ready-queue per ogni classe di processi</a:t>
            </a:r>
          </a:p>
          <a:p>
            <a:r>
              <a:rPr lang="en-GB" dirty="0"/>
              <a:t>I</a:t>
            </a:r>
            <a:r>
              <a:rPr lang="en-IT" dirty="0"/>
              <a:t>mportanza differente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lta (sistema o finestre foreground)</a:t>
            </a:r>
          </a:p>
          <a:p>
            <a:pPr lvl="1"/>
            <a:r>
              <a:rPr lang="en-IT" dirty="0"/>
              <a:t>Bassa (finestre ridotto o </a:t>
            </a:r>
            <a:r>
              <a:rPr lang="en-GB" dirty="0"/>
              <a:t>I</a:t>
            </a:r>
            <a:r>
              <a:rPr lang="en-IT" dirty="0"/>
              <a:t> background)</a:t>
            </a:r>
          </a:p>
          <a:p>
            <a:pPr lvl="1"/>
            <a:r>
              <a:rPr lang="en-GB" dirty="0"/>
              <a:t>P</a:t>
            </a:r>
            <a:r>
              <a:rPr lang="en-IT" dirty="0"/>
              <a:t>riorità variabile</a:t>
            </a:r>
          </a:p>
          <a:p>
            <a:pPr lvl="2"/>
            <a:r>
              <a:rPr lang="en-GB" dirty="0"/>
              <a:t>A</a:t>
            </a:r>
            <a:r>
              <a:rPr lang="en-IT" dirty="0"/>
              <a:t>umenta se in attesa di eventi</a:t>
            </a:r>
          </a:p>
          <a:p>
            <a:pPr lvl="2"/>
            <a:r>
              <a:rPr lang="en-GB" dirty="0"/>
              <a:t>D</a:t>
            </a:r>
            <a:r>
              <a:rPr lang="en-IT" dirty="0"/>
              <a:t>iminuisce se finisce timeslice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00830-1DE9-F356-24DE-44592D4F5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3" y="4021280"/>
            <a:ext cx="6264137" cy="25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44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0AA7-C809-28B9-A536-D3707635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priorità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DA4A-1EEC-8E2C-3502-E183BBBF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Preemptive</a:t>
            </a:r>
            <a:r>
              <a:rPr lang="en-GB" b="1" dirty="0"/>
              <a:t> Multitasking &amp; Time-Sharing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Interrompe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per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quelli</a:t>
            </a:r>
            <a:r>
              <a:rPr lang="en-GB" dirty="0"/>
              <a:t> con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alta.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Suddivide</a:t>
            </a:r>
            <a:r>
              <a:rPr lang="en-GB" dirty="0"/>
              <a:t> il tempo CPU in “quantum” e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turni</a:t>
            </a:r>
            <a:r>
              <a:rPr lang="en-GB" dirty="0"/>
              <a:t> ai </a:t>
            </a:r>
            <a:r>
              <a:rPr lang="en-GB" dirty="0" err="1"/>
              <a:t>processi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Favorisce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interattivi</a:t>
            </a:r>
            <a:r>
              <a:rPr lang="en-GB" dirty="0"/>
              <a:t> rispetto a </a:t>
            </a:r>
            <a:r>
              <a:rPr lang="en-GB" dirty="0" err="1"/>
              <a:t>quelli</a:t>
            </a:r>
            <a:r>
              <a:rPr lang="en-GB" dirty="0"/>
              <a:t> in background.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Scheduler </a:t>
            </a:r>
            <a:r>
              <a:rPr lang="en-GB" b="1" dirty="0" err="1"/>
              <a:t>basato</a:t>
            </a:r>
            <a:r>
              <a:rPr lang="en-GB" b="1" dirty="0"/>
              <a:t> </a:t>
            </a:r>
            <a:r>
              <a:rPr lang="en-GB" b="1" dirty="0" err="1"/>
              <a:t>su</a:t>
            </a:r>
            <a:r>
              <a:rPr lang="en-GB" b="1" dirty="0"/>
              <a:t> </a:t>
            </a:r>
            <a:r>
              <a:rPr lang="en-GB" b="1" dirty="0" err="1"/>
              <a:t>priorità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Classifica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in base a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dinamiche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Processi</a:t>
            </a:r>
            <a:r>
              <a:rPr lang="en-GB" b="1" dirty="0"/>
              <a:t> real-time</a:t>
            </a:r>
            <a:r>
              <a:rPr lang="en-GB" dirty="0"/>
              <a:t>: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alta</a:t>
            </a:r>
            <a:r>
              <a:rPr lang="en-GB" dirty="0"/>
              <a:t> per </a:t>
            </a:r>
            <a:r>
              <a:rPr lang="en-GB" dirty="0" err="1"/>
              <a:t>compiti</a:t>
            </a:r>
            <a:r>
              <a:rPr lang="en-GB" dirty="0"/>
              <a:t> </a:t>
            </a:r>
            <a:r>
              <a:rPr lang="en-GB" dirty="0" err="1"/>
              <a:t>critici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Processi</a:t>
            </a:r>
            <a:r>
              <a:rPr lang="en-GB" b="1" dirty="0"/>
              <a:t> </a:t>
            </a:r>
            <a:r>
              <a:rPr lang="en-GB" b="1" dirty="0" err="1"/>
              <a:t>utente</a:t>
            </a:r>
            <a:r>
              <a:rPr lang="en-GB" dirty="0"/>
              <a:t>: </a:t>
            </a:r>
            <a:r>
              <a:rPr lang="en-GB" dirty="0" err="1"/>
              <a:t>Variano</a:t>
            </a:r>
            <a:r>
              <a:rPr lang="en-GB" dirty="0"/>
              <a:t> in </a:t>
            </a:r>
            <a:r>
              <a:rPr lang="en-GB" dirty="0" err="1"/>
              <a:t>priorità</a:t>
            </a:r>
            <a:r>
              <a:rPr lang="en-GB" dirty="0"/>
              <a:t>, con </a:t>
            </a:r>
            <a:r>
              <a:rPr lang="en-GB" dirty="0" err="1"/>
              <a:t>maggiore</a:t>
            </a:r>
            <a:r>
              <a:rPr lang="en-GB" dirty="0"/>
              <a:t> </a:t>
            </a:r>
            <a:r>
              <a:rPr lang="en-GB" dirty="0" err="1"/>
              <a:t>attenzione</a:t>
            </a:r>
            <a:r>
              <a:rPr lang="en-GB" dirty="0"/>
              <a:t> a </a:t>
            </a:r>
            <a:r>
              <a:rPr lang="en-GB" dirty="0" err="1"/>
              <a:t>quelli</a:t>
            </a:r>
            <a:r>
              <a:rPr lang="en-GB" dirty="0"/>
              <a:t> </a:t>
            </a:r>
            <a:r>
              <a:rPr lang="en-GB" dirty="0" err="1"/>
              <a:t>interattivi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Real-Time Scheduling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Garantisce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cruciali</a:t>
            </a:r>
            <a:r>
              <a:rPr lang="en-GB" dirty="0"/>
              <a:t> </a:t>
            </a:r>
            <a:r>
              <a:rPr lang="en-GB" dirty="0" err="1"/>
              <a:t>ricevano</a:t>
            </a:r>
            <a:r>
              <a:rPr lang="en-GB" dirty="0"/>
              <a:t> </a:t>
            </a:r>
            <a:r>
              <a:rPr lang="en-GB" dirty="0" err="1"/>
              <a:t>risorse</a:t>
            </a:r>
            <a:r>
              <a:rPr lang="en-GB" dirty="0"/>
              <a:t> CPU in tempo.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Uso</a:t>
            </a:r>
            <a:r>
              <a:rPr lang="en-GB" b="1" dirty="0"/>
              <a:t> di nice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Modifica</a:t>
            </a:r>
            <a:r>
              <a:rPr lang="en-GB" dirty="0"/>
              <a:t> la </a:t>
            </a:r>
            <a:r>
              <a:rPr lang="en-GB" dirty="0" err="1"/>
              <a:t>priorità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(da -20 a +20).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renice</a:t>
            </a:r>
            <a:r>
              <a:rPr lang="en-GB" dirty="0"/>
              <a:t> per </a:t>
            </a:r>
            <a:r>
              <a:rPr lang="en-GB" dirty="0" err="1"/>
              <a:t>cambiare</a:t>
            </a:r>
            <a:r>
              <a:rPr lang="en-GB" dirty="0"/>
              <a:t> la </a:t>
            </a:r>
            <a:r>
              <a:rPr lang="en-GB" dirty="0" err="1"/>
              <a:t>priorità</a:t>
            </a:r>
            <a:r>
              <a:rPr lang="en-GB" dirty="0"/>
              <a:t> di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già</a:t>
            </a:r>
            <a:r>
              <a:rPr lang="en-GB" dirty="0"/>
              <a:t> in </a:t>
            </a:r>
            <a:r>
              <a:rPr lang="en-GB" dirty="0" err="1"/>
              <a:t>esecuzione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809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F3D4-1FF2-7DC1-9F95-7847B247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Sudo htop e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B080-8815-20AF-EC65-026687D0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nice </a:t>
            </a:r>
            <a:r>
              <a:rPr lang="en-GB" dirty="0" err="1"/>
              <a:t>è</a:t>
            </a:r>
            <a:r>
              <a:rPr lang="en-GB" dirty="0"/>
              <a:t>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la </a:t>
            </a:r>
            <a:r>
              <a:rPr lang="en-GB" b="1" dirty="0" err="1"/>
              <a:t>priorità</a:t>
            </a:r>
            <a:r>
              <a:rPr lang="en-GB" b="1" dirty="0"/>
              <a:t> di scheduling</a:t>
            </a:r>
            <a:r>
              <a:rPr lang="en-GB" dirty="0"/>
              <a:t> di un </a:t>
            </a:r>
            <a:r>
              <a:rPr lang="en-GB" dirty="0" err="1"/>
              <a:t>processo</a:t>
            </a:r>
            <a:r>
              <a:rPr lang="en-GB" dirty="0"/>
              <a:t>. In macOS (</a:t>
            </a:r>
            <a:r>
              <a:rPr lang="en-GB" dirty="0" err="1"/>
              <a:t>così</a:t>
            </a:r>
            <a:r>
              <a:rPr lang="en-GB" dirty="0"/>
              <a:t> come in </a:t>
            </a:r>
            <a:r>
              <a:rPr lang="en-GB" dirty="0" err="1"/>
              <a:t>altri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Unix-like), il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b="1" dirty="0"/>
              <a:t>nice</a:t>
            </a:r>
            <a:r>
              <a:rPr lang="en-GB" dirty="0"/>
              <a:t> </a:t>
            </a:r>
            <a:r>
              <a:rPr lang="en-GB" dirty="0" err="1"/>
              <a:t>rappresenta</a:t>
            </a:r>
            <a:r>
              <a:rPr lang="en-GB" dirty="0"/>
              <a:t> un </a:t>
            </a:r>
            <a:r>
              <a:rPr lang="en-GB" dirty="0" err="1"/>
              <a:t>suggerimento</a:t>
            </a:r>
            <a:r>
              <a:rPr lang="en-GB" dirty="0"/>
              <a:t> al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quanto</a:t>
            </a:r>
            <a:r>
              <a:rPr lang="en-GB" dirty="0"/>
              <a:t> “gentile” (</a:t>
            </a:r>
            <a:r>
              <a:rPr lang="en-GB" dirty="0" err="1"/>
              <a:t>ovvero</a:t>
            </a:r>
            <a:r>
              <a:rPr lang="en-GB" dirty="0"/>
              <a:t>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meno</a:t>
            </a:r>
            <a:r>
              <a:rPr lang="en-GB" dirty="0"/>
              <a:t> </a:t>
            </a:r>
            <a:r>
              <a:rPr lang="en-GB" dirty="0" err="1"/>
              <a:t>prioritario</a:t>
            </a:r>
            <a:r>
              <a:rPr lang="en-GB" dirty="0"/>
              <a:t>) </a:t>
            </a:r>
            <a:r>
              <a:rPr lang="en-GB" dirty="0" err="1"/>
              <a:t>dovrebbe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il </a:t>
            </a:r>
            <a:r>
              <a:rPr lang="en-GB" dirty="0" err="1"/>
              <a:t>processo</a:t>
            </a:r>
            <a:r>
              <a:rPr lang="en-GB" dirty="0"/>
              <a:t> rispetto </a:t>
            </a:r>
            <a:r>
              <a:rPr lang="en-GB" dirty="0" err="1"/>
              <a:t>agli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.</a:t>
            </a:r>
          </a:p>
          <a:p>
            <a:r>
              <a:rPr lang="en-GB" dirty="0"/>
              <a:t>Il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b="1" dirty="0"/>
              <a:t>nice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andare</a:t>
            </a:r>
            <a:r>
              <a:rPr lang="en-GB" dirty="0"/>
              <a:t> da </a:t>
            </a:r>
            <a:r>
              <a:rPr lang="en-GB" b="1" dirty="0"/>
              <a:t>-20</a:t>
            </a:r>
            <a:r>
              <a:rPr lang="en-GB" dirty="0"/>
              <a:t> a </a:t>
            </a:r>
            <a:r>
              <a:rPr lang="en-GB" b="1" dirty="0"/>
              <a:t>+20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b="1" dirty="0"/>
              <a:t>-20</a:t>
            </a:r>
            <a:r>
              <a:rPr lang="en-GB" dirty="0"/>
              <a:t> </a:t>
            </a:r>
            <a:r>
              <a:rPr lang="en-GB" dirty="0" err="1"/>
              <a:t>rappresenta</a:t>
            </a:r>
            <a:r>
              <a:rPr lang="en-GB" dirty="0"/>
              <a:t> la </a:t>
            </a:r>
            <a:r>
              <a:rPr lang="en-GB" b="1" dirty="0" err="1"/>
              <a:t>massima</a:t>
            </a:r>
            <a:r>
              <a:rPr lang="en-GB" b="1" dirty="0"/>
              <a:t> </a:t>
            </a:r>
            <a:r>
              <a:rPr lang="en-GB" b="1" dirty="0" err="1"/>
              <a:t>priorità</a:t>
            </a:r>
            <a:r>
              <a:rPr lang="en-GB" dirty="0"/>
              <a:t> per il </a:t>
            </a:r>
            <a:r>
              <a:rPr lang="en-GB" dirty="0" err="1"/>
              <a:t>processo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b="1" dirty="0"/>
              <a:t>+20</a:t>
            </a:r>
            <a:r>
              <a:rPr lang="en-GB" dirty="0"/>
              <a:t> indica la </a:t>
            </a:r>
            <a:r>
              <a:rPr lang="en-GB" b="1" dirty="0" err="1"/>
              <a:t>priorità</a:t>
            </a:r>
            <a:r>
              <a:rPr lang="en-GB" b="1" dirty="0"/>
              <a:t> minima</a:t>
            </a:r>
            <a:r>
              <a:rPr lang="en-GB" dirty="0"/>
              <a:t> (il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meno</a:t>
            </a:r>
            <a:r>
              <a:rPr lang="en-GB" dirty="0"/>
              <a:t> </a:t>
            </a:r>
            <a:r>
              <a:rPr lang="en-GB" dirty="0" err="1"/>
              <a:t>competitivo</a:t>
            </a:r>
            <a:r>
              <a:rPr lang="en-GB" dirty="0"/>
              <a:t> per </a:t>
            </a:r>
            <a:r>
              <a:rPr lang="en-GB" dirty="0" err="1"/>
              <a:t>ottenere</a:t>
            </a:r>
            <a:r>
              <a:rPr lang="en-GB" dirty="0"/>
              <a:t> tempo CPU).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8367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468-37D3-FD9E-236A-DE18AE2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Approfondimento Windows e Linux</a:t>
            </a:r>
          </a:p>
        </p:txBody>
      </p:sp>
      <p:pic>
        <p:nvPicPr>
          <p:cNvPr id="4" name="Online Media 3" descr="#sistemi_operativi #processi Sistemi Operativi ITA 18: gestione processi - sesta parte">
            <a:hlinkClick r:id="" action="ppaction://media"/>
            <a:extLst>
              <a:ext uri="{FF2B5EF4-FFF2-40B4-BE49-F238E27FC236}">
                <a16:creationId xmlns:a16="http://schemas.microsoft.com/office/drawing/2014/main" id="{C8DEF7F9-CD76-471F-FCA1-EB478C18251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4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7E7A42-D537-9D70-AA8F-17A022D4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Conclusioni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42490-F7BE-C62C-D0ED-C3408A1A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Molti altri algoritmi di scheduling</a:t>
            </a:r>
          </a:p>
          <a:p>
            <a:r>
              <a:rPr lang="en-GB" dirty="0"/>
              <a:t>P</a:t>
            </a:r>
            <a:r>
              <a:rPr lang="en-IT" dirty="0"/>
              <a:t>er esempio, sistemi real-time hanno algoritmi di scheduling differenti dai sistemi interrativi / time-sharing</a:t>
            </a:r>
          </a:p>
          <a:p>
            <a:r>
              <a:rPr lang="en-IT" dirty="0"/>
              <a:t>Ogni sistema operativo implementa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di scheduling</a:t>
            </a:r>
          </a:p>
          <a:p>
            <a:r>
              <a:rPr lang="en-US" dirty="0"/>
              <a:t>Scheduling </a:t>
            </a:r>
            <a:r>
              <a:rPr lang="en-US" dirty="0" err="1"/>
              <a:t>multiprocessore</a:t>
            </a:r>
            <a:endParaRPr lang="en-US" dirty="0"/>
          </a:p>
          <a:p>
            <a:pPr lvl="1"/>
            <a:r>
              <a:rPr lang="en-US" dirty="0" err="1"/>
              <a:t>Ancora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complesso</a:t>
            </a:r>
            <a:r>
              <a:rPr lang="en-US" dirty="0"/>
              <a:t>, no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ottima</a:t>
            </a:r>
            <a:endParaRPr lang="en-US" dirty="0"/>
          </a:p>
          <a:p>
            <a:pPr marL="457200" lvl="1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74398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C5EF-8625-C738-B038-78824982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Sincronizzazione tra processi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11D1-62FA-881B-F3B8-6A527447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I processi possono essere indipendenti o dover co-operare/competere/comunicare tra di loro</a:t>
            </a:r>
          </a:p>
          <a:p>
            <a:r>
              <a:rPr lang="en-IT" dirty="0"/>
              <a:t>Vedremo quali sono </a:t>
            </a:r>
            <a:r>
              <a:rPr lang="en-GB" dirty="0"/>
              <a:t>I</a:t>
            </a:r>
            <a:r>
              <a:rPr lang="en-IT" dirty="0"/>
              <a:t> metodi per</a:t>
            </a:r>
          </a:p>
          <a:p>
            <a:pPr lvl="1"/>
            <a:r>
              <a:rPr lang="en-GB" dirty="0"/>
              <a:t>C</a:t>
            </a:r>
            <a:r>
              <a:rPr lang="en-IT" dirty="0"/>
              <a:t>omunicare tra processi</a:t>
            </a:r>
          </a:p>
          <a:p>
            <a:pPr lvl="2"/>
            <a:r>
              <a:rPr lang="en-GB" dirty="0"/>
              <a:t>V</a:t>
            </a:r>
            <a:r>
              <a:rPr lang="en-IT" dirty="0"/>
              <a:t>ariabili comuni / memoria condivisa</a:t>
            </a:r>
          </a:p>
          <a:p>
            <a:pPr lvl="2"/>
            <a:r>
              <a:rPr lang="en-GB" dirty="0"/>
              <a:t>S</a:t>
            </a:r>
            <a:r>
              <a:rPr lang="en-IT" dirty="0"/>
              <a:t>cambio di messaggi</a:t>
            </a:r>
          </a:p>
          <a:p>
            <a:pPr lvl="2"/>
            <a:r>
              <a:rPr lang="en-IT" dirty="0"/>
              <a:t>segnali</a:t>
            </a:r>
          </a:p>
          <a:p>
            <a:pPr lvl="1"/>
            <a:r>
              <a:rPr lang="en-GB" dirty="0"/>
              <a:t>S</a:t>
            </a:r>
            <a:r>
              <a:rPr lang="en-IT" dirty="0"/>
              <a:t>incronizzare </a:t>
            </a:r>
            <a:r>
              <a:rPr lang="en-GB" dirty="0"/>
              <a:t>I</a:t>
            </a:r>
            <a:r>
              <a:rPr lang="en-IT" dirty="0"/>
              <a:t> processi per co-operazione (uno produce, l’altro consuma)</a:t>
            </a:r>
          </a:p>
          <a:p>
            <a:pPr lvl="1"/>
            <a:r>
              <a:rPr lang="en-IT" dirty="0"/>
              <a:t>Sincronizzare </a:t>
            </a:r>
            <a:r>
              <a:rPr lang="en-GB" dirty="0"/>
              <a:t>I</a:t>
            </a:r>
            <a:r>
              <a:rPr lang="en-IT" dirty="0"/>
              <a:t> processi perché competono per una risorsa</a:t>
            </a:r>
          </a:p>
        </p:txBody>
      </p:sp>
    </p:spTree>
    <p:extLst>
      <p:ext uri="{BB962C8B-B14F-4D97-AF65-F5344CB8AC3E}">
        <p14:creationId xmlns:p14="http://schemas.microsoft.com/office/powerpoint/2010/main" val="317900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258F-FB98-6207-0B02-C7CCE7CA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EEDA-2A2B-E45B-7BE6-D7EDF1975F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Lo scheduler è la parte del SO che decide quale tra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in </a:t>
            </a:r>
            <a:r>
              <a:rPr lang="en-GB" b="1" dirty="0"/>
              <a:t>ready queue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la CPU</a:t>
            </a:r>
            <a:r>
              <a:rPr lang="en-IT" dirty="0"/>
              <a:t> (scheduler a breve termine)</a:t>
            </a:r>
          </a:p>
          <a:p>
            <a:pPr lvl="1"/>
            <a:r>
              <a:rPr lang="en-GB" dirty="0"/>
              <a:t>D</a:t>
            </a:r>
            <a:r>
              <a:rPr lang="en-IT" dirty="0"/>
              <a:t>eve essere chiamato molto spesso (circa 100msec) </a:t>
            </a:r>
          </a:p>
          <a:p>
            <a:pPr lvl="1"/>
            <a:r>
              <a:rPr lang="en-IT" dirty="0"/>
              <a:t>Deve essere veloce (circa 1 msec)</a:t>
            </a:r>
          </a:p>
          <a:p>
            <a:r>
              <a:rPr lang="en-IT" dirty="0"/>
              <a:t>Ci sono altri tipi di scheduler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 lungo termine: seleziona quali processi vengono caricati dalla memoria secondaria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 medio termine: rimuove processi da memoria e da contesa CPU facilitando compito scheduler breve termine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2FBCE-FF64-98B5-E3EF-0BC08A259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26254"/>
            <a:ext cx="5181600" cy="30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EF30-0FB1-5A4F-1047-F6EE7071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Pre-emptive e non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B7E68B-5236-193E-A27E-381E1252D6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D</a:t>
            </a:r>
            <a:r>
              <a:rPr lang="en-IT" dirty="0"/>
              <a:t>a stato running a wait (e.g., richiesta I/O o richiesta attesa terminazione figlio)</a:t>
            </a:r>
          </a:p>
          <a:p>
            <a:pPr marL="514350" indent="-514350">
              <a:buAutoNum type="arabicPeriod"/>
            </a:pPr>
            <a:r>
              <a:rPr lang="en-IT" dirty="0"/>
              <a:t>Da stato running a ready (e.g., segnale interrupt)</a:t>
            </a:r>
          </a:p>
          <a:p>
            <a:pPr marL="514350" indent="-514350">
              <a:buAutoNum type="arabicPeriod"/>
            </a:pPr>
            <a:r>
              <a:rPr lang="en-GB" dirty="0"/>
              <a:t>D</a:t>
            </a:r>
            <a:r>
              <a:rPr lang="en-IT" dirty="0"/>
              <a:t>a wait a ready (e.g., fine operazione I/O)</a:t>
            </a:r>
          </a:p>
          <a:p>
            <a:pPr marL="514350" indent="-514350">
              <a:buAutoNum type="arabicPeriod"/>
            </a:pPr>
            <a:r>
              <a:rPr lang="en-GB" dirty="0"/>
              <a:t>P</a:t>
            </a:r>
            <a:r>
              <a:rPr lang="en-IT" dirty="0"/>
              <a:t>rocesso termina</a:t>
            </a:r>
          </a:p>
          <a:p>
            <a:pPr marL="0" indent="0">
              <a:buNone/>
            </a:pPr>
            <a:r>
              <a:rPr lang="en-IT" dirty="0"/>
              <a:t>Casi 1 e 4 non comportano scelta di scheduling e sono senza prelazione</a:t>
            </a:r>
          </a:p>
          <a:p>
            <a:pPr marL="514350" indent="-514350">
              <a:buAutoNum type="arabicPeriod"/>
            </a:pP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9E165-920D-63A0-6BE8-03D6C99D3F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T" dirty="0"/>
              <a:t>Uno scheduler può operare in maniera</a:t>
            </a:r>
          </a:p>
          <a:p>
            <a:pPr lvl="1"/>
            <a:r>
              <a:rPr lang="en-GB" dirty="0"/>
              <a:t>P</a:t>
            </a:r>
            <a:r>
              <a:rPr lang="en-IT" dirty="0"/>
              <a:t>re-emptive (con prelazione)</a:t>
            </a:r>
          </a:p>
          <a:p>
            <a:pPr lvl="2"/>
            <a:r>
              <a:rPr lang="en-GB" dirty="0"/>
              <a:t>P</a:t>
            </a:r>
            <a:r>
              <a:rPr lang="en-IT" dirty="0"/>
              <a:t>rocessi rimossi da CPU</a:t>
            </a:r>
          </a:p>
          <a:p>
            <a:pPr lvl="2"/>
            <a:r>
              <a:rPr lang="en-GB" dirty="0"/>
              <a:t>E</a:t>
            </a:r>
            <a:r>
              <a:rPr lang="en-IT" dirty="0"/>
              <a:t>ssenziale per SO interattivi e time-sharing general purpose</a:t>
            </a:r>
          </a:p>
          <a:p>
            <a:pPr lvl="2"/>
            <a:r>
              <a:rPr lang="en-GB" dirty="0"/>
              <a:t>C</a:t>
            </a:r>
            <a:r>
              <a:rPr lang="en-IT" dirty="0"/>
              <a:t>ostosta per </a:t>
            </a:r>
            <a:r>
              <a:rPr lang="en-GB" dirty="0"/>
              <a:t>I</a:t>
            </a:r>
            <a:r>
              <a:rPr lang="en-IT" dirty="0"/>
              <a:t> cambi di contesto</a:t>
            </a:r>
          </a:p>
          <a:p>
            <a:pPr lvl="2"/>
            <a:r>
              <a:rPr lang="en-GB" dirty="0"/>
              <a:t>A</a:t>
            </a:r>
            <a:r>
              <a:rPr lang="en-IT" dirty="0"/>
              <a:t>nche più complicato da gestire (e.g., condivisione dati tra processi)</a:t>
            </a:r>
          </a:p>
          <a:p>
            <a:pPr lvl="2"/>
            <a:r>
              <a:rPr lang="en-GB" dirty="0"/>
              <a:t>S</a:t>
            </a:r>
            <a:r>
              <a:rPr lang="en-IT" dirty="0"/>
              <a:t>i ripercuote anche su progettazione nucleo </a:t>
            </a:r>
          </a:p>
          <a:p>
            <a:pPr lvl="1"/>
            <a:r>
              <a:rPr lang="en-IT" dirty="0"/>
              <a:t>Non preemptive (senza prelazione)</a:t>
            </a:r>
          </a:p>
          <a:p>
            <a:pPr lvl="2"/>
            <a:r>
              <a:rPr lang="en-GB" dirty="0"/>
              <a:t>I</a:t>
            </a:r>
            <a:r>
              <a:rPr lang="en-IT" dirty="0"/>
              <a:t> processi mantengono uso CPU fino al loro completamento</a:t>
            </a:r>
          </a:p>
          <a:p>
            <a:pPr lvl="2"/>
            <a:r>
              <a:rPr lang="en-GB" dirty="0"/>
              <a:t>P</a:t>
            </a:r>
            <a:r>
              <a:rPr lang="en-IT" dirty="0"/>
              <a:t>rocessi poco importanti possono far ritardare quelli importanti</a:t>
            </a:r>
          </a:p>
          <a:p>
            <a:pPr lvl="2"/>
            <a:r>
              <a:rPr lang="en-IT" dirty="0"/>
              <a:t>Sistemi batch e spesso anche real-time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7369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809D-0E33-8DD5-321C-3DCFA570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Obiettivi di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C2F7-0DF9-6104-9CD8-E5F2CD7A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b="1" dirty="0"/>
              <a:t>Max. utilizzo CPU (% CPU, Burst CPU) </a:t>
            </a:r>
          </a:p>
          <a:p>
            <a:r>
              <a:rPr lang="en-IT" b="1" dirty="0"/>
              <a:t>Max. Throughput </a:t>
            </a:r>
            <a:r>
              <a:rPr lang="en-IT" dirty="0"/>
              <a:t>produttività del sistema, quanti processi sono completati nell’unità di tempo</a:t>
            </a:r>
          </a:p>
          <a:p>
            <a:r>
              <a:rPr lang="en-IT" b="1" dirty="0"/>
              <a:t>Min. Turnaround Time </a:t>
            </a:r>
            <a:r>
              <a:rPr lang="en-IT" dirty="0"/>
              <a:t>tempo di completamento, quanto passa da quando processo ha iniziato esecuzione e da quando la completa (somma dei tempi passati in attesa nelle code, in esecuzione e in operazioni I/O)</a:t>
            </a:r>
          </a:p>
          <a:p>
            <a:r>
              <a:rPr lang="en-IT" b="1" dirty="0"/>
              <a:t>Min. Tempo attesa </a:t>
            </a:r>
            <a:r>
              <a:rPr lang="en-IT" dirty="0"/>
              <a:t>tempo speso in attesa nella ready queue. Si ottiene dalla somma degli intervalli di attesa</a:t>
            </a:r>
            <a:endParaRPr lang="en-IT" b="1" dirty="0"/>
          </a:p>
          <a:p>
            <a:r>
              <a:rPr lang="en-IT" b="1" dirty="0"/>
              <a:t>Min. Tempo risposta </a:t>
            </a:r>
            <a:r>
              <a:rPr lang="en-IT" dirty="0"/>
              <a:t>tempo che intercorre tra la sottomissione di una richiesta e la prima risposta prodotta</a:t>
            </a:r>
          </a:p>
          <a:p>
            <a:pPr marL="0" indent="0">
              <a:buNone/>
            </a:pPr>
            <a:r>
              <a:rPr lang="en-IT" b="1" dirty="0"/>
              <a:t>*Nota: </a:t>
            </a:r>
            <a:r>
              <a:rPr lang="en-IT" dirty="0"/>
              <a:t> si ottimizzano in genere </a:t>
            </a:r>
            <a:r>
              <a:rPr lang="en-GB" dirty="0"/>
              <a:t>i</a:t>
            </a:r>
            <a:r>
              <a:rPr lang="en-IT" dirty="0"/>
              <a:t> valori medi, in alcuni casi </a:t>
            </a:r>
            <a:r>
              <a:rPr lang="en-GB" dirty="0"/>
              <a:t>i</a:t>
            </a:r>
            <a:r>
              <a:rPr lang="en-IT" dirty="0"/>
              <a:t> valori minimi o massimi</a:t>
            </a:r>
            <a:endParaRPr lang="en-IT" b="1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2215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809D-0E33-8DD5-321C-3DCFA570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Obiettivi di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C2F7-0DF9-6104-9CD8-E5F2CD7AE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09406" cy="4351338"/>
          </a:xfrm>
        </p:spPr>
        <p:txBody>
          <a:bodyPr>
            <a:normAutofit fontScale="85000" lnSpcReduction="20000"/>
          </a:bodyPr>
          <a:lstStyle/>
          <a:p>
            <a:r>
              <a:rPr lang="en-IT" b="1" dirty="0"/>
              <a:t>Max. utilizzo CPU (% CPU, Burst CPU) </a:t>
            </a:r>
          </a:p>
          <a:p>
            <a:r>
              <a:rPr lang="en-IT" b="1" dirty="0"/>
              <a:t>Max. Throughput </a:t>
            </a:r>
            <a:r>
              <a:rPr lang="en-IT" dirty="0"/>
              <a:t>produttività del sistema, quanti processi sono completati nell’unità di tempo</a:t>
            </a:r>
          </a:p>
          <a:p>
            <a:r>
              <a:rPr lang="en-IT" b="1" dirty="0"/>
              <a:t>Min. Turnaround Time </a:t>
            </a:r>
            <a:r>
              <a:rPr lang="en-IT" dirty="0"/>
              <a:t>tempo di completamento, quanto passa da quando processo ha iniziato esecuzione e da quando la completa (somma dei tempi passati in attesa nelle code, in esecuzione e in operazioni I/O)</a:t>
            </a:r>
          </a:p>
          <a:p>
            <a:r>
              <a:rPr lang="en-IT" b="1" dirty="0"/>
              <a:t>Min. Tempo attesa </a:t>
            </a:r>
            <a:r>
              <a:rPr lang="en-IT" dirty="0"/>
              <a:t>tempo speso in attesa nella ready queue. Si ottiene dalla somma degli intervalli di attesa</a:t>
            </a:r>
            <a:endParaRPr lang="en-IT" b="1" dirty="0"/>
          </a:p>
          <a:p>
            <a:r>
              <a:rPr lang="en-IT" b="1" dirty="0"/>
              <a:t>Min. Tempo risposta </a:t>
            </a:r>
            <a:r>
              <a:rPr lang="en-IT" dirty="0"/>
              <a:t>tempo che intercorre tra la sottomissione di una richiesta e la prima risposta prodotta</a:t>
            </a:r>
          </a:p>
          <a:p>
            <a:pPr marL="0" indent="0">
              <a:buNone/>
            </a:pPr>
            <a:r>
              <a:rPr lang="en-IT" b="1" dirty="0"/>
              <a:t>*Nota: </a:t>
            </a:r>
            <a:r>
              <a:rPr lang="en-IT" dirty="0"/>
              <a:t> si ottimizzano in genere </a:t>
            </a:r>
            <a:r>
              <a:rPr lang="en-GB" dirty="0"/>
              <a:t>i</a:t>
            </a:r>
            <a:r>
              <a:rPr lang="en-IT" dirty="0"/>
              <a:t> valori medi, in alcuni casi </a:t>
            </a:r>
            <a:r>
              <a:rPr lang="en-GB" dirty="0"/>
              <a:t>i</a:t>
            </a:r>
            <a:r>
              <a:rPr lang="en-IT" dirty="0"/>
              <a:t> valori minimi o massimi</a:t>
            </a:r>
            <a:endParaRPr lang="en-IT" b="1" dirty="0"/>
          </a:p>
          <a:p>
            <a:endParaRPr lang="en-IT" dirty="0"/>
          </a:p>
        </p:txBody>
      </p:sp>
      <p:pic>
        <p:nvPicPr>
          <p:cNvPr id="7" name="Google Shape;407;p40">
            <a:extLst>
              <a:ext uri="{FF2B5EF4-FFF2-40B4-BE49-F238E27FC236}">
                <a16:creationId xmlns:a16="http://schemas.microsoft.com/office/drawing/2014/main" id="{139D2EA9-B852-7EFC-040D-878C2DC638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5178" y="1480875"/>
            <a:ext cx="22225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09;p40">
            <a:extLst>
              <a:ext uri="{FF2B5EF4-FFF2-40B4-BE49-F238E27FC236}">
                <a16:creationId xmlns:a16="http://schemas.microsoft.com/office/drawing/2014/main" id="{D66625A0-AEC2-1FB0-044F-FBB305DFDB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64" b="19702"/>
          <a:stretch/>
        </p:blipFill>
        <p:spPr>
          <a:xfrm>
            <a:off x="8603728" y="2407578"/>
            <a:ext cx="2565400" cy="55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0;p40">
            <a:extLst>
              <a:ext uri="{FF2B5EF4-FFF2-40B4-BE49-F238E27FC236}">
                <a16:creationId xmlns:a16="http://schemas.microsoft.com/office/drawing/2014/main" id="{B78B4C1A-F391-54EA-6FB4-3EDB33FDE8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9465" y="3429000"/>
            <a:ext cx="2208213" cy="449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10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762F-2DDE-A707-7A4D-02764128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Obiettivi di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8B71-6DC8-5C4B-26CE-A4D2709A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Concetto di fairness: equità (dare ad ogni processo una prozione equa della CPU)</a:t>
            </a:r>
          </a:p>
          <a:p>
            <a:r>
              <a:rPr lang="en-GB" dirty="0"/>
              <a:t>B</a:t>
            </a:r>
            <a:r>
              <a:rPr lang="en-IT" dirty="0"/>
              <a:t>ilanciamento (tenere occupate tutte le parti del sistema)</a:t>
            </a:r>
          </a:p>
          <a:p>
            <a:r>
              <a:rPr lang="en-GB" dirty="0"/>
              <a:t>U</a:t>
            </a:r>
            <a:r>
              <a:rPr lang="en-IT" dirty="0"/>
              <a:t>so della CPU (tenere sempre occupata la CPU)</a:t>
            </a:r>
          </a:p>
          <a:p>
            <a:r>
              <a:rPr lang="en-IT" dirty="0"/>
              <a:t>Politiche di controllo, verificare che le politiche siano messe in atto</a:t>
            </a:r>
          </a:p>
          <a:p>
            <a:r>
              <a:rPr lang="en-IT" b="1" dirty="0"/>
              <a:t>Nota: </a:t>
            </a:r>
            <a:r>
              <a:rPr lang="en-IT" dirty="0"/>
              <a:t>sistemi differenti possono avere obiettivi differenti</a:t>
            </a:r>
          </a:p>
          <a:p>
            <a:pPr lvl="1"/>
            <a:r>
              <a:rPr lang="en-IT" dirty="0"/>
              <a:t>Sistemi batch</a:t>
            </a:r>
          </a:p>
          <a:p>
            <a:pPr lvl="2"/>
            <a:r>
              <a:rPr lang="en-GB" dirty="0"/>
              <a:t>T</a:t>
            </a:r>
            <a:r>
              <a:rPr lang="en-IT" dirty="0"/>
              <a:t>hroughput (massimizzare job per unità di tempo)</a:t>
            </a:r>
          </a:p>
          <a:p>
            <a:pPr lvl="2"/>
            <a:r>
              <a:rPr lang="en-GB" dirty="0"/>
              <a:t>T</a:t>
            </a:r>
            <a:r>
              <a:rPr lang="en-IT" dirty="0"/>
              <a:t>urnaround time (minimizzare il tempo di esecuzione)</a:t>
            </a:r>
          </a:p>
          <a:p>
            <a:pPr lvl="1"/>
            <a:r>
              <a:rPr lang="en-IT" dirty="0"/>
              <a:t>Sistemi interattivi</a:t>
            </a:r>
          </a:p>
          <a:p>
            <a:pPr lvl="2"/>
            <a:r>
              <a:rPr lang="en-GB" dirty="0"/>
              <a:t>R</a:t>
            </a:r>
            <a:r>
              <a:rPr lang="en-IT" dirty="0"/>
              <a:t>esponse time (minimizzare </a:t>
            </a:r>
            <a:r>
              <a:rPr lang="en-GB" dirty="0"/>
              <a:t>I</a:t>
            </a:r>
            <a:r>
              <a:rPr lang="en-IT" dirty="0"/>
              <a:t> tempi di risposta)</a:t>
            </a:r>
          </a:p>
          <a:p>
            <a:pPr lvl="1"/>
            <a:r>
              <a:rPr lang="en-IT" dirty="0"/>
              <a:t>Sistemi Real-time</a:t>
            </a:r>
          </a:p>
          <a:p>
            <a:pPr lvl="2"/>
            <a:r>
              <a:rPr lang="en-GB" dirty="0"/>
              <a:t>R</a:t>
            </a:r>
            <a:r>
              <a:rPr lang="en-IT" dirty="0"/>
              <a:t>ispettare le scadenze</a:t>
            </a:r>
          </a:p>
        </p:txBody>
      </p:sp>
    </p:spTree>
    <p:extLst>
      <p:ext uri="{BB962C8B-B14F-4D97-AF65-F5344CB8AC3E}">
        <p14:creationId xmlns:p14="http://schemas.microsoft.com/office/powerpoint/2010/main" val="383321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5039</Words>
  <Application>Microsoft Macintosh PowerPoint</Application>
  <PresentationFormat>Widescreen</PresentationFormat>
  <Paragraphs>545</Paragraphs>
  <Slides>47</Slides>
  <Notes>22</Notes>
  <HiddenSlides>6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</vt:lpstr>
      <vt:lpstr>Office Theme</vt:lpstr>
      <vt:lpstr>Sistema Operativo Gestione dei processi Algoritmi di scheduling</vt:lpstr>
      <vt:lpstr>Processi CPU bound e I/O bound</vt:lpstr>
      <vt:lpstr>Durata operazioni CPU e frequenza</vt:lpstr>
      <vt:lpstr>PCB e code</vt:lpstr>
      <vt:lpstr>Scheduler</vt:lpstr>
      <vt:lpstr>Pre-emptive e non </vt:lpstr>
      <vt:lpstr>Obiettivi di scheduling</vt:lpstr>
      <vt:lpstr>Obiettivi di scheduling</vt:lpstr>
      <vt:lpstr>Obiettivi di scheduling</vt:lpstr>
      <vt:lpstr>Algoritmi di Scheduling</vt:lpstr>
      <vt:lpstr>PowerPoint Presentation</vt:lpstr>
      <vt:lpstr>FCFS – First Come First Served </vt:lpstr>
      <vt:lpstr>FCFS esempio</vt:lpstr>
      <vt:lpstr>FCFS esempio</vt:lpstr>
      <vt:lpstr>FCFS esempio</vt:lpstr>
      <vt:lpstr>FCFS considerazione (1)</vt:lpstr>
      <vt:lpstr>FCFS considerazioni (2)</vt:lpstr>
      <vt:lpstr>Shortest-Job-First (SJF)</vt:lpstr>
      <vt:lpstr>SJF esempio</vt:lpstr>
      <vt:lpstr>SJF esempio – non  pre-emptive</vt:lpstr>
      <vt:lpstr>SJF esempio – non  pre-emptive</vt:lpstr>
      <vt:lpstr>SJF esempio preemptive</vt:lpstr>
      <vt:lpstr>SJF esempio preemptive</vt:lpstr>
      <vt:lpstr>SJF esempio preemptive calcoli</vt:lpstr>
      <vt:lpstr>Esercizio in classe</vt:lpstr>
      <vt:lpstr>FCFS soluzione</vt:lpstr>
      <vt:lpstr>SJF soluzione</vt:lpstr>
      <vt:lpstr>SRTF soluzione</vt:lpstr>
      <vt:lpstr>SJF e SRFT considerazioni</vt:lpstr>
      <vt:lpstr>PowerPoint Presentation</vt:lpstr>
      <vt:lpstr>Scheduling con priorità</vt:lpstr>
      <vt:lpstr>Esempio priorità senza prelazione</vt:lpstr>
      <vt:lpstr>Starvation (attesa indefinita)</vt:lpstr>
      <vt:lpstr>Aging (invecchiamento)</vt:lpstr>
      <vt:lpstr>Round Robin – scheduling circolare</vt:lpstr>
      <vt:lpstr>Round Robin esempio</vt:lpstr>
      <vt:lpstr>Round Robin considerazioni</vt:lpstr>
      <vt:lpstr>Round Robin – considerazioni time slice</vt:lpstr>
      <vt:lpstr>MLQS – Multiple Level Queue Scheduling con code multiple</vt:lpstr>
      <vt:lpstr>MLFQS con retroazione</vt:lpstr>
      <vt:lpstr>MLFQ con retroazione</vt:lpstr>
      <vt:lpstr>Esempio priorità Windows</vt:lpstr>
      <vt:lpstr>Esempio priorità Mac</vt:lpstr>
      <vt:lpstr>Sudo htop e nice</vt:lpstr>
      <vt:lpstr>Approfondimento Windows e Linux</vt:lpstr>
      <vt:lpstr>Conclusioni</vt:lpstr>
      <vt:lpstr>Sincronizzazione tra processi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cp:lastPrinted>2024-09-16T08:38:48Z</cp:lastPrinted>
  <dcterms:created xsi:type="dcterms:W3CDTF">2023-06-28T10:00:09Z</dcterms:created>
  <dcterms:modified xsi:type="dcterms:W3CDTF">2024-09-16T10:08:53Z</dcterms:modified>
</cp:coreProperties>
</file>