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0" r:id="rId2"/>
    <p:sldId id="256" r:id="rId3"/>
    <p:sldId id="259" r:id="rId4"/>
    <p:sldId id="257" r:id="rId5"/>
    <p:sldId id="260" r:id="rId6"/>
    <p:sldId id="262" r:id="rId7"/>
    <p:sldId id="265" r:id="rId8"/>
    <p:sldId id="264" r:id="rId9"/>
    <p:sldId id="268" r:id="rId10"/>
    <p:sldId id="286" r:id="rId11"/>
    <p:sldId id="292" r:id="rId12"/>
    <p:sldId id="293" r:id="rId13"/>
    <p:sldId id="284" r:id="rId14"/>
    <p:sldId id="285" r:id="rId15"/>
    <p:sldId id="287" r:id="rId16"/>
    <p:sldId id="289" r:id="rId17"/>
    <p:sldId id="294" r:id="rId18"/>
    <p:sldId id="291" r:id="rId19"/>
    <p:sldId id="263" r:id="rId20"/>
    <p:sldId id="271" r:id="rId21"/>
    <p:sldId id="269" r:id="rId22"/>
    <p:sldId id="270" r:id="rId23"/>
    <p:sldId id="273" r:id="rId24"/>
    <p:sldId id="267" r:id="rId25"/>
    <p:sldId id="272" r:id="rId26"/>
    <p:sldId id="266" r:id="rId27"/>
    <p:sldId id="295" r:id="rId2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58886"/>
  </p:normalViewPr>
  <p:slideViewPr>
    <p:cSldViewPr snapToGrid="0">
      <p:cViewPr varScale="1">
        <p:scale>
          <a:sx n="74" d="100"/>
          <a:sy n="74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C16-ADD2-5840-85F0-C16D209A9BAF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8B357-7F2D-C14B-B984-F2A2C9B26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540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mportante incapsulamento/decapsulamento</a:t>
            </a:r>
          </a:p>
          <a:p>
            <a:r>
              <a:rPr lang="en-GB" dirty="0"/>
              <a:t>A</a:t>
            </a:r>
            <a:r>
              <a:rPr lang="en-IT" dirty="0"/>
              <a:t>ggiunta header di ogni livello 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2355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#### </a:t>
            </a:r>
            <a:r>
              <a:rPr lang="en-GB" dirty="0" err="1"/>
              <a:t>Elenco</a:t>
            </a:r>
            <a:r>
              <a:rPr lang="en-GB" dirty="0"/>
              <a:t> </a:t>
            </a:r>
            <a:r>
              <a:rPr lang="en-GB" dirty="0" err="1"/>
              <a:t>protocolli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livelli</a:t>
            </a:r>
            <a:endParaRPr lang="en-GB" dirty="0"/>
          </a:p>
          <a:p>
            <a:endParaRPr lang="en-GB" dirty="0"/>
          </a:p>
          <a:p>
            <a:r>
              <a:rPr lang="en-GB" dirty="0"/>
              <a:t>**IPv4 (Internet Protocol version 4)**  </a:t>
            </a:r>
          </a:p>
          <a:p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comunemente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chiama</a:t>
            </a:r>
            <a:r>
              <a:rPr lang="en-GB" dirty="0"/>
              <a:t> IP. Ha origine </a:t>
            </a:r>
            <a:r>
              <a:rPr lang="en-GB" dirty="0" err="1"/>
              <a:t>negli</a:t>
            </a:r>
            <a:r>
              <a:rPr lang="en-GB" dirty="0"/>
              <a:t> anni ’80 e da </a:t>
            </a:r>
            <a:r>
              <a:rPr lang="en-GB" dirty="0" err="1"/>
              <a:t>allora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la base </a:t>
            </a:r>
            <a:r>
              <a:rPr lang="en-GB" dirty="0" err="1"/>
              <a:t>su</a:t>
            </a:r>
            <a:r>
              <a:rPr lang="en-GB" dirty="0"/>
              <a:t> cui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costruita</a:t>
            </a:r>
            <a:r>
              <a:rPr lang="en-GB" dirty="0"/>
              <a:t> internet. </a:t>
            </a:r>
            <a:r>
              <a:rPr lang="en-GB" dirty="0" err="1"/>
              <a:t>Usa</a:t>
            </a:r>
            <a:r>
              <a:rPr lang="en-GB" dirty="0"/>
              <a:t> </a:t>
            </a:r>
            <a:r>
              <a:rPr lang="en-GB" dirty="0" err="1"/>
              <a:t>indirizzi</a:t>
            </a:r>
            <a:r>
              <a:rPr lang="en-GB" dirty="0"/>
              <a:t> a 32 bit, e </a:t>
            </a:r>
            <a:r>
              <a:rPr lang="en-GB" dirty="0" err="1"/>
              <a:t>mantiene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informazioni</a:t>
            </a:r>
            <a:r>
              <a:rPr lang="en-GB" dirty="0"/>
              <a:t> di </a:t>
            </a:r>
            <a:r>
              <a:rPr lang="en-GB" dirty="0" err="1"/>
              <a:t>instradamento</a:t>
            </a:r>
            <a:r>
              <a:rPr lang="en-GB" dirty="0"/>
              <a:t> e </a:t>
            </a:r>
            <a:r>
              <a:rPr lang="en-GB" dirty="0" err="1"/>
              <a:t>controllo</a:t>
            </a:r>
            <a:r>
              <a:rPr lang="en-GB" dirty="0"/>
              <a:t> per la </a:t>
            </a:r>
            <a:r>
              <a:rPr lang="en-GB" dirty="0" err="1"/>
              <a:t>trasmissione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pacchetti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rete; tutti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protocolli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suite (</a:t>
            </a:r>
            <a:r>
              <a:rPr lang="en-GB" dirty="0" err="1"/>
              <a:t>eccetto</a:t>
            </a:r>
            <a:r>
              <a:rPr lang="en-GB" dirty="0"/>
              <a:t> ARP e RARP, e </a:t>
            </a:r>
            <a:r>
              <a:rPr lang="en-GB" dirty="0" err="1"/>
              <a:t>quelli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di IPv6)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trasmessi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di </a:t>
            </a:r>
            <a:r>
              <a:rPr lang="en-GB" dirty="0" err="1"/>
              <a:t>esso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**IPv6 (Internet Protocol version 6)**  </a:t>
            </a:r>
          </a:p>
          <a:p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progettato</a:t>
            </a:r>
            <a:r>
              <a:rPr lang="en-GB" dirty="0"/>
              <a:t> a </a:t>
            </a:r>
            <a:r>
              <a:rPr lang="en-GB" dirty="0" err="1"/>
              <a:t>metà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anni ’90 per </a:t>
            </a:r>
            <a:r>
              <a:rPr lang="en-GB" dirty="0" err="1"/>
              <a:t>rimpiazzare</a:t>
            </a:r>
            <a:r>
              <a:rPr lang="en-GB" dirty="0"/>
              <a:t> IPv4. Ha uno </a:t>
            </a:r>
            <a:r>
              <a:rPr lang="en-GB" dirty="0" err="1"/>
              <a:t>spazio</a:t>
            </a:r>
            <a:r>
              <a:rPr lang="en-GB" dirty="0"/>
              <a:t> di </a:t>
            </a:r>
            <a:r>
              <a:rPr lang="en-GB" dirty="0" err="1"/>
              <a:t>indirizzi</a:t>
            </a:r>
            <a:r>
              <a:rPr lang="en-GB" dirty="0"/>
              <a:t> </a:t>
            </a:r>
            <a:r>
              <a:rPr lang="en-GB" dirty="0" err="1"/>
              <a:t>ampliato</a:t>
            </a:r>
            <a:r>
              <a:rPr lang="en-GB" dirty="0"/>
              <a:t> 128 bit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gerarchie</a:t>
            </a:r>
            <a:r>
              <a:rPr lang="en-GB" dirty="0"/>
              <a:t> di </a:t>
            </a:r>
            <a:r>
              <a:rPr lang="en-GB" dirty="0" err="1"/>
              <a:t>indirizzi</a:t>
            </a:r>
            <a:r>
              <a:rPr lang="en-GB" dirty="0"/>
              <a:t>, </a:t>
            </a:r>
            <a:r>
              <a:rPr lang="en-GB" dirty="0" err="1"/>
              <a:t>l’auto-configurazione</a:t>
            </a:r>
            <a:r>
              <a:rPr lang="en-GB" dirty="0"/>
              <a:t>, ed un nuovo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indirizzi</a:t>
            </a:r>
            <a:r>
              <a:rPr lang="en-GB" dirty="0"/>
              <a:t>, </a:t>
            </a:r>
            <a:r>
              <a:rPr lang="en-GB" dirty="0" err="1"/>
              <a:t>gli</a:t>
            </a:r>
            <a:r>
              <a:rPr lang="en-GB" dirty="0"/>
              <a:t> anycast,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consentono</a:t>
            </a:r>
            <a:r>
              <a:rPr lang="en-GB" dirty="0"/>
              <a:t> di </a:t>
            </a:r>
            <a:r>
              <a:rPr lang="en-GB" dirty="0" err="1"/>
              <a:t>inviare</a:t>
            </a:r>
            <a:r>
              <a:rPr lang="en-GB" dirty="0"/>
              <a:t> un </a:t>
            </a:r>
            <a:r>
              <a:rPr lang="en-GB" dirty="0" err="1"/>
              <a:t>pacchetto</a:t>
            </a:r>
            <a:r>
              <a:rPr lang="en-GB" dirty="0"/>
              <a:t> ad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stazione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</a:t>
            </a:r>
            <a:r>
              <a:rPr lang="en-GB" dirty="0" err="1"/>
              <a:t>certo</a:t>
            </a:r>
            <a:r>
              <a:rPr lang="en-GB" dirty="0"/>
              <a:t> </a:t>
            </a:r>
            <a:r>
              <a:rPr lang="en-GB" dirty="0" err="1"/>
              <a:t>gruppo</a:t>
            </a:r>
            <a:r>
              <a:rPr lang="en-GB" dirty="0"/>
              <a:t>. </a:t>
            </a:r>
            <a:r>
              <a:rPr lang="en-GB" dirty="0" err="1"/>
              <a:t>Effettua</a:t>
            </a:r>
            <a:r>
              <a:rPr lang="en-GB" dirty="0"/>
              <a:t> lo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servizio</a:t>
            </a:r>
            <a:r>
              <a:rPr lang="en-GB" dirty="0"/>
              <a:t> di </a:t>
            </a:r>
            <a:r>
              <a:rPr lang="en-GB" dirty="0" err="1"/>
              <a:t>trasmissione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pacchetti</a:t>
            </a:r>
            <a:r>
              <a:rPr lang="en-GB" dirty="0"/>
              <a:t> di IPv4 di cui </a:t>
            </a:r>
            <a:r>
              <a:rPr lang="en-GB" dirty="0" err="1"/>
              <a:t>vuole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un </a:t>
            </a:r>
            <a:r>
              <a:rPr lang="en-GB" dirty="0" err="1"/>
              <a:t>sostituto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**TCP (Transmission Control Protocol)**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orientato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connessione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provvede</a:t>
            </a:r>
            <a:r>
              <a:rPr lang="en-GB" dirty="0"/>
              <a:t> un </a:t>
            </a:r>
            <a:r>
              <a:rPr lang="en-GB" dirty="0" err="1"/>
              <a:t>trasporto</a:t>
            </a:r>
            <a:r>
              <a:rPr lang="en-GB" dirty="0"/>
              <a:t> </a:t>
            </a:r>
            <a:r>
              <a:rPr lang="en-GB" dirty="0" err="1"/>
              <a:t>affidabile</a:t>
            </a:r>
            <a:r>
              <a:rPr lang="en-GB" dirty="0"/>
              <a:t> per un </a:t>
            </a:r>
            <a:r>
              <a:rPr lang="en-GB" dirty="0" err="1"/>
              <a:t>flusso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bidirezionale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due </a:t>
            </a:r>
            <a:r>
              <a:rPr lang="en-GB" dirty="0" err="1"/>
              <a:t>stazioni</a:t>
            </a:r>
            <a:r>
              <a:rPr lang="en-GB" dirty="0"/>
              <a:t> remote. Il </a:t>
            </a:r>
            <a:r>
              <a:rPr lang="en-GB" dirty="0" err="1"/>
              <a:t>protocollo</a:t>
            </a:r>
            <a:r>
              <a:rPr lang="en-GB" dirty="0"/>
              <a:t> ha </a:t>
            </a:r>
            <a:r>
              <a:rPr lang="en-GB" dirty="0" err="1"/>
              <a:t>cura</a:t>
            </a:r>
            <a:r>
              <a:rPr lang="en-GB" dirty="0"/>
              <a:t> di tutti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aspetti</a:t>
            </a:r>
            <a:r>
              <a:rPr lang="en-GB" dirty="0"/>
              <a:t> del </a:t>
            </a:r>
            <a:r>
              <a:rPr lang="en-GB" dirty="0" err="1"/>
              <a:t>trasporto</a:t>
            </a:r>
            <a:r>
              <a:rPr lang="en-GB" dirty="0"/>
              <a:t>, come </a:t>
            </a:r>
            <a:r>
              <a:rPr lang="en-GB" dirty="0" err="1"/>
              <a:t>l’acknowledgment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timeout, la </a:t>
            </a:r>
            <a:r>
              <a:rPr lang="en-GB" dirty="0" err="1"/>
              <a:t>ritrasmissione</a:t>
            </a:r>
            <a:r>
              <a:rPr lang="en-GB" dirty="0"/>
              <a:t>, </a:t>
            </a:r>
            <a:r>
              <a:rPr lang="en-GB" dirty="0" err="1"/>
              <a:t>ecc</a:t>
            </a:r>
            <a:r>
              <a:rPr lang="en-GB" dirty="0"/>
              <a:t>.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usato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maggior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**UDP (User Datagram Protocol)**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senza </a:t>
            </a:r>
            <a:r>
              <a:rPr lang="en-GB" dirty="0" err="1"/>
              <a:t>connessione</a:t>
            </a:r>
            <a:r>
              <a:rPr lang="en-GB" dirty="0"/>
              <a:t>, per </a:t>
            </a:r>
            <a:r>
              <a:rPr lang="en-GB" dirty="0" err="1"/>
              <a:t>l’invio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a </a:t>
            </a:r>
            <a:r>
              <a:rPr lang="en-GB" dirty="0" err="1"/>
              <a:t>pacchetti</a:t>
            </a:r>
            <a:r>
              <a:rPr lang="en-GB" dirty="0"/>
              <a:t>. </a:t>
            </a:r>
            <a:r>
              <a:rPr lang="en-GB" dirty="0" err="1"/>
              <a:t>Contrariamente</a:t>
            </a:r>
            <a:r>
              <a:rPr lang="en-GB" dirty="0"/>
              <a:t> al TCP il </a:t>
            </a:r>
            <a:r>
              <a:rPr lang="en-GB" dirty="0" err="1"/>
              <a:t>protocollo</a:t>
            </a:r>
            <a:r>
              <a:rPr lang="en-GB" dirty="0"/>
              <a:t> non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affidabile</a:t>
            </a:r>
            <a:r>
              <a:rPr lang="en-GB" dirty="0"/>
              <a:t> e non </a:t>
            </a:r>
            <a:r>
              <a:rPr lang="en-GB" dirty="0" err="1"/>
              <a:t>c’è</a:t>
            </a:r>
            <a:r>
              <a:rPr lang="en-GB" dirty="0"/>
              <a:t> </a:t>
            </a:r>
            <a:r>
              <a:rPr lang="en-GB" dirty="0" err="1"/>
              <a:t>garanzia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pacchetti</a:t>
            </a:r>
            <a:r>
              <a:rPr lang="en-GB" dirty="0"/>
              <a:t> </a:t>
            </a:r>
            <a:r>
              <a:rPr lang="en-GB" dirty="0" err="1"/>
              <a:t>raggiungano</a:t>
            </a:r>
            <a:r>
              <a:rPr lang="en-GB" dirty="0"/>
              <a:t> la loro </a:t>
            </a:r>
            <a:r>
              <a:rPr lang="en-GB" dirty="0" err="1"/>
              <a:t>destinazione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perdano</a:t>
            </a:r>
            <a:r>
              <a:rPr lang="en-GB" dirty="0"/>
              <a:t>, </a:t>
            </a:r>
            <a:r>
              <a:rPr lang="en-GB" dirty="0" err="1"/>
              <a:t>vengano</a:t>
            </a:r>
            <a:r>
              <a:rPr lang="en-GB" dirty="0"/>
              <a:t> </a:t>
            </a:r>
            <a:r>
              <a:rPr lang="en-GB" dirty="0" err="1"/>
              <a:t>duplicati</a:t>
            </a:r>
            <a:r>
              <a:rPr lang="en-GB" dirty="0"/>
              <a:t>, o </a:t>
            </a:r>
            <a:r>
              <a:rPr lang="en-GB" dirty="0" err="1"/>
              <a:t>abbiano</a:t>
            </a:r>
            <a:r>
              <a:rPr lang="en-GB" dirty="0"/>
              <a:t> un </a:t>
            </a:r>
            <a:r>
              <a:rPr lang="en-GB" dirty="0" err="1"/>
              <a:t>particolare</a:t>
            </a:r>
            <a:r>
              <a:rPr lang="en-GB" dirty="0"/>
              <a:t> </a:t>
            </a:r>
            <a:r>
              <a:rPr lang="en-GB" dirty="0" err="1"/>
              <a:t>ordine</a:t>
            </a:r>
            <a:r>
              <a:rPr lang="en-GB" dirty="0"/>
              <a:t> di </a:t>
            </a:r>
            <a:r>
              <a:rPr lang="en-GB" dirty="0" err="1"/>
              <a:t>arrivo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**ICMP (Internet Control Message Protocol)**  </a:t>
            </a:r>
          </a:p>
          <a:p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usato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2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errori</a:t>
            </a:r>
            <a:r>
              <a:rPr lang="en-GB" dirty="0"/>
              <a:t> e </a:t>
            </a:r>
            <a:r>
              <a:rPr lang="en-GB" dirty="0" err="1"/>
              <a:t>trasportare</a:t>
            </a:r>
            <a:r>
              <a:rPr lang="en-GB" dirty="0"/>
              <a:t> le </a:t>
            </a:r>
            <a:r>
              <a:rPr lang="en-GB" dirty="0" err="1"/>
              <a:t>informazioni</a:t>
            </a:r>
            <a:r>
              <a:rPr lang="en-GB" dirty="0"/>
              <a:t> di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stazioni</a:t>
            </a:r>
            <a:r>
              <a:rPr lang="en-GB" dirty="0"/>
              <a:t> remote e </a:t>
            </a:r>
            <a:r>
              <a:rPr lang="en-GB" dirty="0" err="1"/>
              <a:t>instradatori</a:t>
            </a:r>
            <a:r>
              <a:rPr lang="en-GB" dirty="0"/>
              <a:t> (</a:t>
            </a:r>
            <a:r>
              <a:rPr lang="en-GB" dirty="0" err="1"/>
              <a:t>cioè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host e router). I </a:t>
            </a:r>
            <a:r>
              <a:rPr lang="en-GB" dirty="0" err="1"/>
              <a:t>messaggi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normalmente</a:t>
            </a:r>
            <a:r>
              <a:rPr lang="en-GB" dirty="0"/>
              <a:t> </a:t>
            </a:r>
            <a:r>
              <a:rPr lang="en-GB" dirty="0" err="1"/>
              <a:t>generati</a:t>
            </a:r>
            <a:r>
              <a:rPr lang="en-GB" dirty="0"/>
              <a:t> dal software del kernel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gestisce</a:t>
            </a:r>
            <a:r>
              <a:rPr lang="en-GB" dirty="0"/>
              <a:t> la </a:t>
            </a:r>
            <a:r>
              <a:rPr lang="en-GB" dirty="0" err="1"/>
              <a:t>comunicazione</a:t>
            </a:r>
            <a:r>
              <a:rPr lang="en-GB" dirty="0"/>
              <a:t> TCP/IP, </a:t>
            </a:r>
            <a:r>
              <a:rPr lang="en-GB" dirty="0" err="1"/>
              <a:t>anche</a:t>
            </a:r>
            <a:r>
              <a:rPr lang="en-GB" dirty="0"/>
              <a:t> se ICMP </a:t>
            </a:r>
            <a:r>
              <a:rPr lang="en-GB" dirty="0" err="1"/>
              <a:t>può</a:t>
            </a:r>
            <a:r>
              <a:rPr lang="en-GB" dirty="0"/>
              <a:t> venire </a:t>
            </a:r>
            <a:r>
              <a:rPr lang="en-GB" dirty="0" err="1"/>
              <a:t>usato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da </a:t>
            </a:r>
            <a:r>
              <a:rPr lang="en-GB" dirty="0" err="1"/>
              <a:t>alcuni</a:t>
            </a:r>
            <a:r>
              <a:rPr lang="en-GB" dirty="0"/>
              <a:t> </a:t>
            </a:r>
            <a:r>
              <a:rPr lang="en-GB" dirty="0" err="1"/>
              <a:t>programmi</a:t>
            </a:r>
            <a:r>
              <a:rPr lang="en-GB" dirty="0"/>
              <a:t> come ping. A volte ci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riferisce</a:t>
            </a:r>
            <a:r>
              <a:rPr lang="en-GB" dirty="0"/>
              <a:t> ad </a:t>
            </a:r>
            <a:r>
              <a:rPr lang="en-GB" dirty="0" err="1"/>
              <a:t>esso</a:t>
            </a:r>
            <a:r>
              <a:rPr lang="en-GB" dirty="0"/>
              <a:t> come ICMPv4 per </a:t>
            </a:r>
            <a:r>
              <a:rPr lang="en-GB" dirty="0" err="1"/>
              <a:t>distinguerlo</a:t>
            </a:r>
            <a:r>
              <a:rPr lang="en-GB" dirty="0"/>
              <a:t> da ICMPv6.</a:t>
            </a:r>
          </a:p>
          <a:p>
            <a:endParaRPr lang="en-GB" dirty="0"/>
          </a:p>
          <a:p>
            <a:r>
              <a:rPr lang="en-GB" dirty="0"/>
              <a:t>**IGMP (Internet Group Management Protocol)**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livello</a:t>
            </a:r>
            <a:r>
              <a:rPr lang="en-GB" dirty="0"/>
              <a:t> 2 </a:t>
            </a:r>
            <a:r>
              <a:rPr lang="en-GB" dirty="0" err="1"/>
              <a:t>usato</a:t>
            </a:r>
            <a:r>
              <a:rPr lang="en-GB" dirty="0"/>
              <a:t> per il multicast. </a:t>
            </a:r>
            <a:r>
              <a:rPr lang="en-GB" dirty="0" err="1"/>
              <a:t>Permette</a:t>
            </a:r>
            <a:r>
              <a:rPr lang="en-GB" dirty="0"/>
              <a:t> alle </a:t>
            </a:r>
            <a:r>
              <a:rPr lang="en-GB" dirty="0" err="1"/>
              <a:t>stazioni</a:t>
            </a:r>
            <a:r>
              <a:rPr lang="en-GB" dirty="0"/>
              <a:t> remote di </a:t>
            </a:r>
            <a:r>
              <a:rPr lang="en-GB" dirty="0" err="1"/>
              <a:t>notificare</a:t>
            </a:r>
            <a:r>
              <a:rPr lang="en-GB" dirty="0"/>
              <a:t> ai router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supportano</a:t>
            </a:r>
            <a:r>
              <a:rPr lang="en-GB" dirty="0"/>
              <a:t>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comunicazione</a:t>
            </a:r>
            <a:r>
              <a:rPr lang="en-GB" dirty="0"/>
              <a:t> a quale </a:t>
            </a:r>
            <a:r>
              <a:rPr lang="en-GB" dirty="0" err="1"/>
              <a:t>gruppo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appartengono</a:t>
            </a:r>
            <a:r>
              <a:rPr lang="en-GB" dirty="0"/>
              <a:t>. Come ICMP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sopra IP.</a:t>
            </a:r>
          </a:p>
          <a:p>
            <a:endParaRPr lang="en-GB" dirty="0"/>
          </a:p>
          <a:p>
            <a:r>
              <a:rPr lang="en-GB" dirty="0"/>
              <a:t>**ARP (Address Resolution Protocol)**  </a:t>
            </a:r>
          </a:p>
          <a:p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mappa</a:t>
            </a:r>
            <a:r>
              <a:rPr lang="en-GB" dirty="0"/>
              <a:t> un </a:t>
            </a:r>
            <a:r>
              <a:rPr lang="en-GB" dirty="0" err="1"/>
              <a:t>indirizzo</a:t>
            </a:r>
            <a:r>
              <a:rPr lang="en-GB" dirty="0"/>
              <a:t> IP in un </a:t>
            </a:r>
            <a:r>
              <a:rPr lang="en-GB" dirty="0" err="1"/>
              <a:t>indirizzo</a:t>
            </a:r>
            <a:r>
              <a:rPr lang="en-GB" dirty="0"/>
              <a:t> hardware </a:t>
            </a:r>
            <a:r>
              <a:rPr lang="en-GB" dirty="0" err="1"/>
              <a:t>sulla</a:t>
            </a:r>
            <a:r>
              <a:rPr lang="en-GB" dirty="0"/>
              <a:t> rete locale.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usato</a:t>
            </a:r>
            <a:r>
              <a:rPr lang="en-GB" dirty="0"/>
              <a:t> in </a:t>
            </a:r>
            <a:r>
              <a:rPr lang="en-GB" dirty="0" err="1"/>
              <a:t>reti</a:t>
            </a:r>
            <a:r>
              <a:rPr lang="en-GB" dirty="0"/>
              <a:t> di </a:t>
            </a:r>
            <a:r>
              <a:rPr lang="en-GB" dirty="0" err="1"/>
              <a:t>tipo</a:t>
            </a:r>
            <a:r>
              <a:rPr lang="en-GB" dirty="0"/>
              <a:t> broadcast come Ethernet, Token Ring o FDDI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associato</a:t>
            </a:r>
            <a:r>
              <a:rPr lang="en-GB" dirty="0"/>
              <a:t> un </a:t>
            </a:r>
            <a:r>
              <a:rPr lang="en-GB" dirty="0" err="1"/>
              <a:t>indirizzo</a:t>
            </a:r>
            <a:r>
              <a:rPr lang="en-GB" dirty="0"/>
              <a:t> </a:t>
            </a:r>
            <a:r>
              <a:rPr lang="en-GB" dirty="0" err="1"/>
              <a:t>fisico</a:t>
            </a:r>
            <a:r>
              <a:rPr lang="en-GB" dirty="0"/>
              <a:t> (il MAC address)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, ma non serve in </a:t>
            </a:r>
            <a:r>
              <a:rPr lang="en-GB" dirty="0" err="1"/>
              <a:t>connessioni</a:t>
            </a:r>
            <a:r>
              <a:rPr lang="en-GB" dirty="0"/>
              <a:t> punto-punto.</a:t>
            </a:r>
          </a:p>
          <a:p>
            <a:endParaRPr lang="en-GB" dirty="0"/>
          </a:p>
          <a:p>
            <a:r>
              <a:rPr lang="en-GB" dirty="0"/>
              <a:t>**RARP (Reverse Address Resolution Protocol)**  </a:t>
            </a:r>
          </a:p>
          <a:p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l’operazione</a:t>
            </a:r>
            <a:r>
              <a:rPr lang="en-GB" dirty="0"/>
              <a:t> </a:t>
            </a:r>
            <a:r>
              <a:rPr lang="en-GB" dirty="0" err="1"/>
              <a:t>inversa</a:t>
            </a:r>
            <a:r>
              <a:rPr lang="en-GB" dirty="0"/>
              <a:t> rispetto ad ARP (da cui il </a:t>
            </a:r>
            <a:r>
              <a:rPr lang="en-GB" dirty="0" err="1"/>
              <a:t>nome</a:t>
            </a:r>
            <a:r>
              <a:rPr lang="en-GB" dirty="0"/>
              <a:t>) </a:t>
            </a:r>
            <a:r>
              <a:rPr lang="en-GB" dirty="0" err="1"/>
              <a:t>mappando</a:t>
            </a:r>
            <a:r>
              <a:rPr lang="en-GB" dirty="0"/>
              <a:t> un </a:t>
            </a:r>
            <a:r>
              <a:rPr lang="en-GB" dirty="0" err="1"/>
              <a:t>indirizzo</a:t>
            </a:r>
            <a:r>
              <a:rPr lang="en-GB" dirty="0"/>
              <a:t> hardware in un </a:t>
            </a:r>
            <a:r>
              <a:rPr lang="en-GB" dirty="0" err="1"/>
              <a:t>indirizzo</a:t>
            </a:r>
            <a:r>
              <a:rPr lang="en-GB" dirty="0"/>
              <a:t> IP.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usato</a:t>
            </a:r>
            <a:r>
              <a:rPr lang="en-GB" dirty="0"/>
              <a:t> a volte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l’avvio</a:t>
            </a:r>
            <a:r>
              <a:rPr lang="en-GB" dirty="0"/>
              <a:t> per </a:t>
            </a:r>
            <a:r>
              <a:rPr lang="en-GB" dirty="0" err="1"/>
              <a:t>assegnare</a:t>
            </a:r>
            <a:r>
              <a:rPr lang="en-GB" dirty="0"/>
              <a:t> un </a:t>
            </a:r>
            <a:r>
              <a:rPr lang="en-GB" dirty="0" err="1"/>
              <a:t>indirizzo</a:t>
            </a:r>
            <a:r>
              <a:rPr lang="en-GB" dirty="0"/>
              <a:t> IP ad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macchina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**ICMPv6 (Internet Control Message Protocol, version 6)**  </a:t>
            </a:r>
          </a:p>
          <a:p>
            <a:r>
              <a:rPr lang="en-GB" dirty="0" err="1"/>
              <a:t>Combina</a:t>
            </a:r>
            <a:r>
              <a:rPr lang="en-GB" dirty="0"/>
              <a:t> per IPv6 le </a:t>
            </a:r>
            <a:r>
              <a:rPr lang="en-GB" dirty="0" err="1"/>
              <a:t>funzionalità</a:t>
            </a:r>
            <a:r>
              <a:rPr lang="en-GB" dirty="0"/>
              <a:t> di ICMPv4, IGMP e ARP.</a:t>
            </a:r>
          </a:p>
          <a:p>
            <a:endParaRPr lang="en-GB" dirty="0"/>
          </a:p>
          <a:p>
            <a:r>
              <a:rPr lang="en-GB" dirty="0"/>
              <a:t>**EGP (Exterior Gateway Protocol)**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di routing </a:t>
            </a:r>
            <a:r>
              <a:rPr lang="en-GB" dirty="0" err="1"/>
              <a:t>usato</a:t>
            </a:r>
            <a:r>
              <a:rPr lang="en-GB" dirty="0"/>
              <a:t> per </a:t>
            </a:r>
            <a:r>
              <a:rPr lang="en-GB" dirty="0" err="1"/>
              <a:t>comunicare</a:t>
            </a:r>
            <a:r>
              <a:rPr lang="en-GB" dirty="0"/>
              <a:t> lo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gateway </a:t>
            </a:r>
            <a:r>
              <a:rPr lang="en-GB" dirty="0" err="1"/>
              <a:t>vicini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autonomi</a:t>
            </a:r>
            <a:r>
              <a:rPr lang="en-GB" dirty="0"/>
              <a:t>, con </a:t>
            </a:r>
            <a:r>
              <a:rPr lang="en-GB" dirty="0" err="1"/>
              <a:t>meccanismi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permettono</a:t>
            </a:r>
            <a:r>
              <a:rPr lang="en-GB" dirty="0"/>
              <a:t> di </a:t>
            </a:r>
            <a:r>
              <a:rPr lang="en-GB" dirty="0" err="1"/>
              <a:t>identificare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, </a:t>
            </a:r>
            <a:r>
              <a:rPr lang="en-GB" dirty="0" err="1"/>
              <a:t>controllarne</a:t>
            </a:r>
            <a:r>
              <a:rPr lang="en-GB" dirty="0"/>
              <a:t> la </a:t>
            </a:r>
            <a:r>
              <a:rPr lang="en-GB" dirty="0" err="1"/>
              <a:t>raggiungibilità</a:t>
            </a:r>
            <a:r>
              <a:rPr lang="en-GB" dirty="0"/>
              <a:t> e </a:t>
            </a:r>
            <a:r>
              <a:rPr lang="en-GB" dirty="0" err="1"/>
              <a:t>scambiare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rete.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sopra IP.</a:t>
            </a:r>
          </a:p>
          <a:p>
            <a:endParaRPr lang="en-GB" dirty="0"/>
          </a:p>
          <a:p>
            <a:r>
              <a:rPr lang="en-GB" dirty="0"/>
              <a:t>**OSPF (Open Shortest Path First)**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di routing per router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reti</a:t>
            </a:r>
            <a:r>
              <a:rPr lang="en-GB" dirty="0"/>
              <a:t> interne,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permette</a:t>
            </a:r>
            <a:r>
              <a:rPr lang="en-GB" dirty="0"/>
              <a:t> a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ultimi</a:t>
            </a:r>
            <a:r>
              <a:rPr lang="en-GB" dirty="0"/>
              <a:t> di </a:t>
            </a:r>
            <a:r>
              <a:rPr lang="en-GB" dirty="0" err="1"/>
              <a:t>scambiarsi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 e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legami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ciascuno</a:t>
            </a:r>
            <a:r>
              <a:rPr lang="en-GB" dirty="0"/>
              <a:t> ha con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.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sopra IP.</a:t>
            </a:r>
          </a:p>
          <a:p>
            <a:endParaRPr lang="en-GB" dirty="0"/>
          </a:p>
          <a:p>
            <a:r>
              <a:rPr lang="en-GB" dirty="0"/>
              <a:t>**GRE (Generic Routing Encapsulation)**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generico</a:t>
            </a:r>
            <a:r>
              <a:rPr lang="en-GB" dirty="0"/>
              <a:t> di </a:t>
            </a:r>
            <a:r>
              <a:rPr lang="en-GB" dirty="0" err="1"/>
              <a:t>incapsulamento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permette</a:t>
            </a:r>
            <a:r>
              <a:rPr lang="en-GB" dirty="0"/>
              <a:t> di </a:t>
            </a:r>
            <a:r>
              <a:rPr lang="en-GB" dirty="0" err="1"/>
              <a:t>incapsulare</a:t>
            </a:r>
            <a:r>
              <a:rPr lang="en-GB" dirty="0"/>
              <a:t> un </a:t>
            </a:r>
            <a:r>
              <a:rPr lang="en-GB" dirty="0" err="1"/>
              <a:t>qualunque</a:t>
            </a:r>
            <a:r>
              <a:rPr lang="en-GB" dirty="0"/>
              <a:t>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di IP.</a:t>
            </a:r>
          </a:p>
          <a:p>
            <a:endParaRPr lang="en-GB" dirty="0"/>
          </a:p>
          <a:p>
            <a:r>
              <a:rPr lang="en-GB" dirty="0"/>
              <a:t>**PPP (Point-to-Point Protocol)**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1 </a:t>
            </a:r>
            <a:r>
              <a:rPr lang="en-GB" dirty="0" err="1"/>
              <a:t>progettato</a:t>
            </a:r>
            <a:r>
              <a:rPr lang="en-GB" dirty="0"/>
              <a:t> per lo </a:t>
            </a:r>
            <a:r>
              <a:rPr lang="en-GB" dirty="0" err="1"/>
              <a:t>scambio</a:t>
            </a:r>
            <a:r>
              <a:rPr lang="en-GB" dirty="0"/>
              <a:t> di </a:t>
            </a:r>
            <a:r>
              <a:rPr lang="en-GB" dirty="0" err="1"/>
              <a:t>pacchetti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 punto punto.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usato</a:t>
            </a:r>
            <a:r>
              <a:rPr lang="en-GB" dirty="0"/>
              <a:t> per </a:t>
            </a:r>
            <a:r>
              <a:rPr lang="en-GB" dirty="0" err="1"/>
              <a:t>configurare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collegamenti</a:t>
            </a:r>
            <a:r>
              <a:rPr lang="en-GB" dirty="0"/>
              <a:t>, </a:t>
            </a:r>
            <a:r>
              <a:rPr lang="en-GB" dirty="0" err="1"/>
              <a:t>definire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protocolli</a:t>
            </a:r>
            <a:r>
              <a:rPr lang="en-GB" dirty="0"/>
              <a:t> di rete </a:t>
            </a:r>
            <a:r>
              <a:rPr lang="en-GB" dirty="0" err="1"/>
              <a:t>usati</a:t>
            </a:r>
            <a:r>
              <a:rPr lang="en-GB" dirty="0"/>
              <a:t> ed </a:t>
            </a:r>
            <a:r>
              <a:rPr lang="en-GB" dirty="0" err="1"/>
              <a:t>incapsulare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pacchetti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.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</a:t>
            </a:r>
            <a:r>
              <a:rPr lang="en-GB" dirty="0" err="1"/>
              <a:t>complesso</a:t>
            </a:r>
            <a:r>
              <a:rPr lang="en-GB" dirty="0"/>
              <a:t> con </a:t>
            </a:r>
            <a:r>
              <a:rPr lang="en-GB" dirty="0" err="1"/>
              <a:t>varie</a:t>
            </a:r>
            <a:r>
              <a:rPr lang="en-GB" dirty="0"/>
              <a:t> </a:t>
            </a:r>
            <a:r>
              <a:rPr lang="en-GB" dirty="0" err="1"/>
              <a:t>componenti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**SLIP (Serial Line over IP)**  </a:t>
            </a:r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livello</a:t>
            </a:r>
            <a:r>
              <a:rPr lang="en-GB" dirty="0"/>
              <a:t> 1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permette</a:t>
            </a:r>
            <a:r>
              <a:rPr lang="en-GB" dirty="0"/>
              <a:t> di </a:t>
            </a:r>
            <a:r>
              <a:rPr lang="en-GB" dirty="0" err="1"/>
              <a:t>trasmettere</a:t>
            </a:r>
            <a:r>
              <a:rPr lang="en-GB" dirty="0"/>
              <a:t> un </a:t>
            </a:r>
            <a:r>
              <a:rPr lang="en-GB" dirty="0" err="1"/>
              <a:t>pacchetto</a:t>
            </a:r>
            <a:r>
              <a:rPr lang="en-GB" dirty="0"/>
              <a:t> IP </a:t>
            </a:r>
            <a:r>
              <a:rPr lang="en-GB" dirty="0" err="1"/>
              <a:t>attraverso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linea</a:t>
            </a:r>
            <a:r>
              <a:rPr lang="en-GB" dirty="0"/>
              <a:t> </a:t>
            </a:r>
            <a:r>
              <a:rPr lang="en-GB" dirty="0" err="1"/>
              <a:t>seriale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##### </a:t>
            </a:r>
            <a:r>
              <a:rPr lang="en-GB" dirty="0" err="1"/>
              <a:t>Protocolli</a:t>
            </a:r>
            <a:r>
              <a:rPr lang="en-GB" dirty="0"/>
              <a:t> </a:t>
            </a:r>
            <a:r>
              <a:rPr lang="en-GB" dirty="0" err="1"/>
              <a:t>sicurezza</a:t>
            </a:r>
            <a:endParaRPr lang="en-GB" dirty="0"/>
          </a:p>
          <a:p>
            <a:endParaRPr lang="en-GB" dirty="0"/>
          </a:p>
          <a:p>
            <a:r>
              <a:rPr lang="en-GB" dirty="0"/>
              <a:t>**AH (Authentication Header)**  </a:t>
            </a:r>
          </a:p>
          <a:p>
            <a:r>
              <a:rPr lang="en-GB" dirty="0" err="1"/>
              <a:t>Provvede</a:t>
            </a:r>
            <a:r>
              <a:rPr lang="en-GB" dirty="0"/>
              <a:t> </a:t>
            </a:r>
            <a:r>
              <a:rPr lang="en-GB" dirty="0" err="1"/>
              <a:t>l’autenticazione</a:t>
            </a:r>
            <a:r>
              <a:rPr lang="en-GB" dirty="0"/>
              <a:t> </a:t>
            </a:r>
            <a:r>
              <a:rPr lang="en-GB" dirty="0" err="1"/>
              <a:t>dell’integrità</a:t>
            </a:r>
            <a:r>
              <a:rPr lang="en-GB" dirty="0"/>
              <a:t> e </a:t>
            </a:r>
            <a:r>
              <a:rPr lang="en-GB" dirty="0" err="1"/>
              <a:t>dell’origine</a:t>
            </a:r>
            <a:r>
              <a:rPr lang="en-GB" dirty="0"/>
              <a:t> di un </a:t>
            </a:r>
            <a:r>
              <a:rPr lang="en-GB" dirty="0" err="1"/>
              <a:t>pacchetto</a:t>
            </a:r>
            <a:r>
              <a:rPr lang="en-GB" dirty="0"/>
              <a:t>.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opzione</a:t>
            </a:r>
            <a:r>
              <a:rPr lang="en-GB" dirty="0"/>
              <a:t> </a:t>
            </a:r>
            <a:r>
              <a:rPr lang="en-GB" dirty="0" err="1"/>
              <a:t>nativa</a:t>
            </a:r>
            <a:r>
              <a:rPr lang="en-GB" dirty="0"/>
              <a:t> in IPv6 e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come </a:t>
            </a:r>
            <a:r>
              <a:rPr lang="en-GB" dirty="0" err="1"/>
              <a:t>protocollo</a:t>
            </a:r>
            <a:r>
              <a:rPr lang="en-GB" dirty="0"/>
              <a:t> a </a:t>
            </a:r>
            <a:r>
              <a:rPr lang="en-GB" dirty="0" err="1"/>
              <a:t>sé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IPv4. Fa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suite di IPSEC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provvede</a:t>
            </a:r>
            <a:r>
              <a:rPr lang="en-GB" dirty="0"/>
              <a:t> la </a:t>
            </a:r>
            <a:r>
              <a:rPr lang="en-GB" dirty="0" err="1"/>
              <a:t>trasmissione</a:t>
            </a:r>
            <a:r>
              <a:rPr lang="en-GB" dirty="0"/>
              <a:t> </a:t>
            </a:r>
            <a:r>
              <a:rPr lang="en-GB" dirty="0" err="1"/>
              <a:t>cifrata</a:t>
            </a:r>
            <a:r>
              <a:rPr lang="en-GB" dirty="0"/>
              <a:t> ed </a:t>
            </a:r>
            <a:r>
              <a:rPr lang="en-GB" dirty="0" err="1"/>
              <a:t>autenticata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IP.</a:t>
            </a:r>
          </a:p>
          <a:p>
            <a:endParaRPr lang="en-GB" dirty="0"/>
          </a:p>
          <a:p>
            <a:r>
              <a:rPr lang="en-GB" dirty="0"/>
              <a:t>**ESP (Encapsulating Security Payload)**  </a:t>
            </a:r>
          </a:p>
          <a:p>
            <a:r>
              <a:rPr lang="en-GB" dirty="0" err="1"/>
              <a:t>Provvede</a:t>
            </a:r>
            <a:r>
              <a:rPr lang="en-GB" dirty="0"/>
              <a:t> la </a:t>
            </a:r>
            <a:r>
              <a:rPr lang="en-GB" dirty="0" err="1"/>
              <a:t>cifratura</a:t>
            </a:r>
            <a:r>
              <a:rPr lang="en-GB" dirty="0"/>
              <a:t> </a:t>
            </a:r>
            <a:r>
              <a:rPr lang="en-GB" dirty="0" err="1"/>
              <a:t>insieme</a:t>
            </a:r>
            <a:r>
              <a:rPr lang="en-GB" dirty="0"/>
              <a:t> </a:t>
            </a:r>
            <a:r>
              <a:rPr lang="en-GB" dirty="0" err="1"/>
              <a:t>all’autenticazione</a:t>
            </a:r>
            <a:r>
              <a:rPr lang="en-GB" dirty="0"/>
              <a:t> </a:t>
            </a:r>
            <a:r>
              <a:rPr lang="en-GB" dirty="0" err="1"/>
              <a:t>dell’integrità</a:t>
            </a:r>
            <a:r>
              <a:rPr lang="en-GB" dirty="0"/>
              <a:t> e </a:t>
            </a:r>
            <a:r>
              <a:rPr lang="en-GB" dirty="0" err="1"/>
              <a:t>dell’origine</a:t>
            </a:r>
            <a:r>
              <a:rPr lang="en-GB" dirty="0"/>
              <a:t> di un </a:t>
            </a:r>
            <a:r>
              <a:rPr lang="en-GB" dirty="0" err="1"/>
              <a:t>pacchetto</a:t>
            </a:r>
            <a:r>
              <a:rPr lang="en-GB" dirty="0"/>
              <a:t>. Come per AH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opzione</a:t>
            </a:r>
            <a:r>
              <a:rPr lang="en-GB" dirty="0"/>
              <a:t> </a:t>
            </a:r>
            <a:r>
              <a:rPr lang="en-GB" dirty="0" err="1"/>
              <a:t>nativa</a:t>
            </a:r>
            <a:r>
              <a:rPr lang="en-GB" dirty="0"/>
              <a:t> in IPv6 e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come </a:t>
            </a:r>
            <a:r>
              <a:rPr lang="en-GB" dirty="0" err="1"/>
              <a:t>protocollo</a:t>
            </a:r>
            <a:r>
              <a:rPr lang="en-GB" dirty="0"/>
              <a:t> a </a:t>
            </a:r>
            <a:r>
              <a:rPr lang="en-GB" dirty="0" err="1"/>
              <a:t>sé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IPv4.</a:t>
            </a:r>
          </a:p>
          <a:p>
            <a:endParaRPr lang="en-GB" dirty="0"/>
          </a:p>
          <a:p>
            <a:r>
              <a:rPr lang="en-GB" dirty="0"/>
              <a:t>**</a:t>
            </a:r>
            <a:r>
              <a:rPr lang="en-GB" dirty="0" err="1"/>
              <a:t>PSec</a:t>
            </a:r>
            <a:r>
              <a:rPr lang="en-GB" dirty="0"/>
              <a:t> (Internet Protocol Security)**</a:t>
            </a:r>
          </a:p>
          <a:p>
            <a:endParaRPr lang="en-GB" dirty="0"/>
          </a:p>
          <a:p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suite di </a:t>
            </a:r>
            <a:r>
              <a:rPr lang="en-GB" dirty="0" err="1"/>
              <a:t>protocolli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provvede</a:t>
            </a:r>
            <a:r>
              <a:rPr lang="en-GB" dirty="0"/>
              <a:t> la </a:t>
            </a:r>
            <a:r>
              <a:rPr lang="en-GB" dirty="0" err="1"/>
              <a:t>cifratura</a:t>
            </a:r>
            <a:r>
              <a:rPr lang="en-GB" dirty="0"/>
              <a:t> e </a:t>
            </a:r>
            <a:r>
              <a:rPr lang="en-GB" dirty="0" err="1"/>
              <a:t>l’autenticazione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pacchetti</a:t>
            </a:r>
            <a:r>
              <a:rPr lang="en-GB" dirty="0"/>
              <a:t> IP a </a:t>
            </a:r>
            <a:r>
              <a:rPr lang="en-GB" dirty="0" err="1"/>
              <a:t>livello</a:t>
            </a:r>
            <a:r>
              <a:rPr lang="en-GB" dirty="0"/>
              <a:t> di rete. Include AH (Authentication Header) ed ESP (Encapsulating Security Payload) e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creare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 </a:t>
            </a:r>
            <a:r>
              <a:rPr lang="en-GB" dirty="0" err="1"/>
              <a:t>sicure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nodi </a:t>
            </a:r>
            <a:r>
              <a:rPr lang="en-GB" dirty="0" err="1"/>
              <a:t>sulla</a:t>
            </a:r>
            <a:r>
              <a:rPr lang="en-GB" dirty="0"/>
              <a:t> rete.</a:t>
            </a:r>
          </a:p>
          <a:p>
            <a:endParaRPr lang="en-GB" dirty="0"/>
          </a:p>
          <a:p>
            <a:r>
              <a:rPr lang="en-GB" dirty="0"/>
              <a:t>**SSL (Secure Sockets Layer)**</a:t>
            </a:r>
          </a:p>
          <a:p>
            <a:endParaRPr lang="en-GB" dirty="0"/>
          </a:p>
          <a:p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sicurezza</a:t>
            </a:r>
            <a:r>
              <a:rPr lang="en-GB" dirty="0"/>
              <a:t> </a:t>
            </a:r>
            <a:r>
              <a:rPr lang="en-GB" dirty="0" err="1"/>
              <a:t>progettato</a:t>
            </a:r>
            <a:r>
              <a:rPr lang="en-GB" dirty="0"/>
              <a:t> per </a:t>
            </a:r>
            <a:r>
              <a:rPr lang="en-GB" dirty="0" err="1"/>
              <a:t>fornire</a:t>
            </a:r>
            <a:r>
              <a:rPr lang="en-GB" dirty="0"/>
              <a:t> </a:t>
            </a:r>
            <a:r>
              <a:rPr lang="en-GB" dirty="0" err="1"/>
              <a:t>comunicazioni</a:t>
            </a:r>
            <a:r>
              <a:rPr lang="en-GB" dirty="0"/>
              <a:t> </a:t>
            </a:r>
            <a:r>
              <a:rPr lang="en-GB" dirty="0" err="1"/>
              <a:t>sicure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rete di computer.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originariamente</a:t>
            </a:r>
            <a:r>
              <a:rPr lang="en-GB" dirty="0"/>
              <a:t> </a:t>
            </a:r>
            <a:r>
              <a:rPr lang="en-GB" dirty="0" err="1"/>
              <a:t>sviluppato</a:t>
            </a:r>
            <a:r>
              <a:rPr lang="en-GB" dirty="0"/>
              <a:t> da Netscape per la </a:t>
            </a:r>
            <a:r>
              <a:rPr lang="en-GB" dirty="0" err="1"/>
              <a:t>trasmissione</a:t>
            </a:r>
            <a:r>
              <a:rPr lang="en-GB" dirty="0"/>
              <a:t> </a:t>
            </a:r>
            <a:r>
              <a:rPr lang="en-GB" dirty="0" err="1"/>
              <a:t>sicura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web server e browser.</a:t>
            </a:r>
          </a:p>
          <a:p>
            <a:endParaRPr lang="en-GB" dirty="0"/>
          </a:p>
          <a:p>
            <a:r>
              <a:rPr lang="en-GB" dirty="0"/>
              <a:t>**TLS (Transport Layer Security)**</a:t>
            </a:r>
          </a:p>
          <a:p>
            <a:endParaRPr lang="en-GB" dirty="0"/>
          </a:p>
          <a:p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 err="1"/>
              <a:t>successore</a:t>
            </a:r>
            <a:r>
              <a:rPr lang="en-GB" dirty="0"/>
              <a:t> di SSL e </a:t>
            </a:r>
            <a:r>
              <a:rPr lang="en-GB" dirty="0" err="1"/>
              <a:t>fornisce</a:t>
            </a:r>
            <a:r>
              <a:rPr lang="en-GB" dirty="0"/>
              <a:t> privacy e </a:t>
            </a:r>
            <a:r>
              <a:rPr lang="en-GB" dirty="0" err="1"/>
              <a:t>integrità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due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comunicanti</a:t>
            </a:r>
            <a:r>
              <a:rPr lang="en-GB" dirty="0"/>
              <a:t>.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in </a:t>
            </a:r>
            <a:r>
              <a:rPr lang="en-GB" dirty="0" err="1"/>
              <a:t>molte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, come il web browsing, email, instant messaging e VoIP.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525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896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56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mportante incapsulamento/decapsulamento</a:t>
            </a:r>
          </a:p>
          <a:p>
            <a:r>
              <a:rPr lang="en-GB" dirty="0"/>
              <a:t>A</a:t>
            </a:r>
            <a:r>
              <a:rPr lang="en-IT" dirty="0"/>
              <a:t>ggiunta header di ogni livello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170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mportante incapsulamento/decapsulamento</a:t>
            </a:r>
          </a:p>
          <a:p>
            <a:r>
              <a:rPr lang="en-GB" dirty="0"/>
              <a:t>A</a:t>
            </a:r>
            <a:r>
              <a:rPr lang="en-IT" dirty="0"/>
              <a:t>ggiunta header di ogni livello </a:t>
            </a:r>
          </a:p>
          <a:p>
            <a:endParaRPr lang="en-IT" dirty="0"/>
          </a:p>
          <a:p>
            <a:r>
              <a:rPr lang="en-GB" dirty="0"/>
              <a:t>L</a:t>
            </a:r>
            <a:r>
              <a:rPr lang="en-IT" dirty="0"/>
              <a:t>ivello fisico: segnali ottici, elettrici, radio</a:t>
            </a:r>
          </a:p>
          <a:p>
            <a:r>
              <a:rPr lang="en-GB" dirty="0"/>
              <a:t>L</a:t>
            </a:r>
            <a:r>
              <a:rPr lang="en-IT" dirty="0"/>
              <a:t>ivello collegamento: frame</a:t>
            </a:r>
          </a:p>
          <a:p>
            <a:r>
              <a:rPr lang="en-GB" dirty="0"/>
              <a:t>L</a:t>
            </a:r>
            <a:r>
              <a:rPr lang="en-IT" dirty="0"/>
              <a:t>ivello rete IP datagrammi</a:t>
            </a:r>
          </a:p>
          <a:p>
            <a:r>
              <a:rPr lang="en-GB" dirty="0"/>
              <a:t>L</a:t>
            </a:r>
            <a:r>
              <a:rPr lang="en-IT" dirty="0"/>
              <a:t>ivello trasporto: segmenti TCP datagrammi per UDP</a:t>
            </a:r>
          </a:p>
          <a:p>
            <a:r>
              <a:rPr lang="en-IT" dirty="0"/>
              <a:t>Da qui in poi PDU (Protocolo Data Unit)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551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856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994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community.fs.com</a:t>
            </a:r>
            <a:r>
              <a:rPr lang="en-GB" dirty="0"/>
              <a:t>/it/article/client-server-vs-peer-to-peer-</a:t>
            </a:r>
            <a:r>
              <a:rPr lang="en-GB" dirty="0" err="1"/>
              <a:t>networks.html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694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55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304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ndirizzo IP manca in pacchetti TCP e UDP perché è presente in pacchetto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329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6DD2-C60F-1DCD-0272-DA240192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C54CD-79F0-4ED3-DBF7-30A898A49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C4EF-FF16-4128-88A9-CFD383F5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56FD-5976-DE9F-8E15-A9E3421E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37F4-EFF6-2B71-4304-C0C6208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71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40F7-7F3D-2435-AB86-0195F4D2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8D1C3-4AE0-B135-7330-D78E6C50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C2B9-C4B7-4F54-DBE3-CF6F6F61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7664-A787-F018-CD6F-8AB358E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A5B4-CF06-F163-2BA7-F2174F6E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35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6ECD1-EF97-2BE7-F392-5FE3DF0E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D4001-2945-1FCF-D361-919265C27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7370-2E28-2ED6-C178-D912A6AC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F8BC-B22F-A940-F674-82A3E090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E7C5-2443-FBA1-2551-77D057EE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306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A981-759F-4D19-9A41-53F1B53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B1B-59D8-E39D-05AC-42F0DAD8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DBE0-7ADD-351C-2C1F-E4F89C6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5BCD-2DC5-10AA-1242-8E73010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2AB7-8A92-D470-648C-0928DAD6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73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F1-864B-333F-EEF9-FFD652A7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CB29-4733-F58F-3B7B-38B50B3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9C5C-BB4A-AB9A-4B72-EA3E56C9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00A0-33FA-3D6B-0983-A7347C4D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7DB8-63B7-286E-99A5-3E3C61C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24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2B40-A652-1732-9AC2-0C6BB810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2F40-7A1C-F217-A04B-95B5F2358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C57F-43EE-AFD3-1A07-04EBF4BE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2821-2B2E-90CA-3F26-CEFBB2EE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CB8B-27D5-05DD-F977-2D9DD3A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E78C-3B1F-5B05-C911-AB81E8DF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862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B2F-92FE-7884-ECD2-03852DAB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7BA11-984E-CB37-7D27-8E4D7F17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AD4FC-6672-0424-4F64-14A37E07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9169D-49DB-2427-F170-B6288B830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15FCF-04A7-A035-13BE-6BA004C4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D5535-90B8-0D54-9E4B-CF52965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D6EC8-A0F5-DAAD-BEBE-AEBF830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22D0-5C8A-A64E-C9E8-AFB1C1F7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262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315E-801B-294D-5CD1-DC5BA681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C9B1A-1A75-92F6-8752-A6AB685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9232E-B087-9F58-B0F7-7FD7C6F3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1970-306B-E54D-733D-87D8374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392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4BDD2-1085-DC9F-EDD1-C3D099E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268D9-7CDE-C0A4-5B6B-92276306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2CFC8-DA1F-C5E3-1480-4D0126CF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48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A52A-D10B-BB52-531A-54A902BF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C6D5-5D46-61C7-08FF-CD6F3298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FDF84-0934-FCF8-8E0C-0DE4BF85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DE1A-FC0B-2845-DDD8-348E9B9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F14D-9108-A497-51AA-271041A4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AF96-F9A7-E242-D6F7-4274C0A6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24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7992-06DC-A617-17AF-94251227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F047-5DDB-2CF9-AC60-233027F73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1EB6-0B31-A7FE-ABF7-E134DAE7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7CFB-E875-6E7E-A725-9B8D5842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E3E2-14A8-7ECE-4C8C-1F0D6C1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9794-4339-570D-BC38-F88AEBF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10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7ADE-BF64-349D-885B-888E751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69DA-043F-638A-6AAD-7FE6624C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8441-6E7D-174F-C715-DCEB9EA4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D010-EE66-FF4C-AAD2-FBADE85D9B6C}" type="datetimeFigureOut">
              <a:rPr lang="en-IT" smtClean="0"/>
              <a:t>23/09/24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5A9E-7CF3-164E-A88A-31C82C3C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2725-90AB-35DD-E716-5CBFEEAD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34AC-0FF0-A54E-A5A8-E709A17DF0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75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rfc/rfc768.html" TargetMode="External"/><Relationship Id="rId13" Type="http://schemas.openxmlformats.org/officeDocument/2006/relationships/hyperlink" Target="https://www.rfc-editor.org/info/rfc1945" TargetMode="External"/><Relationship Id="rId18" Type="http://schemas.openxmlformats.org/officeDocument/2006/relationships/hyperlink" Target="https://www.rfc-editor.org/info/rfc867" TargetMode="External"/><Relationship Id="rId3" Type="http://schemas.openxmlformats.org/officeDocument/2006/relationships/hyperlink" Target="https://www.nfon.com/en/get-started/cloud-telephony/lexicon/knowledge-base-detail/request-for-comments-rfc#c934" TargetMode="External"/><Relationship Id="rId7" Type="http://schemas.openxmlformats.org/officeDocument/2006/relationships/hyperlink" Target="https://datatracker.ietf.org/doc/html/rfc791?authuser=0" TargetMode="External"/><Relationship Id="rId12" Type="http://schemas.openxmlformats.org/officeDocument/2006/relationships/hyperlink" Target="https://www.rfc-editor.org/info/rfc172" TargetMode="External"/><Relationship Id="rId17" Type="http://schemas.openxmlformats.org/officeDocument/2006/relationships/hyperlink" Target="https://www.rfc-editor.org/info/rfc865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rfc-editor.org/info/rfc863" TargetMode="External"/><Relationship Id="rId20" Type="http://schemas.openxmlformats.org/officeDocument/2006/relationships/hyperlink" Target="https://www.rfc-editor.org/info/rfc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rfc-index.html" TargetMode="External"/><Relationship Id="rId11" Type="http://schemas.openxmlformats.org/officeDocument/2006/relationships/hyperlink" Target="https://www.rfc-editor.org/info/rfc913" TargetMode="External"/><Relationship Id="rId5" Type="http://schemas.openxmlformats.org/officeDocument/2006/relationships/hyperlink" Target="https://www.rfc-editor.org/" TargetMode="External"/><Relationship Id="rId15" Type="http://schemas.openxmlformats.org/officeDocument/2006/relationships/hyperlink" Target="https://www.rfc-editor.org/info/rfc862" TargetMode="External"/><Relationship Id="rId10" Type="http://schemas.openxmlformats.org/officeDocument/2006/relationships/hyperlink" Target="https://www.rfc-editor.org/info/rfc783" TargetMode="External"/><Relationship Id="rId19" Type="http://schemas.openxmlformats.org/officeDocument/2006/relationships/hyperlink" Target="https://www.rfc-editor.org/info/rfc868" TargetMode="External"/><Relationship Id="rId4" Type="http://schemas.openxmlformats.org/officeDocument/2006/relationships/hyperlink" Target="https://www.ietf.org/process/rfcs/" TargetMode="External"/><Relationship Id="rId9" Type="http://schemas.openxmlformats.org/officeDocument/2006/relationships/hyperlink" Target="https://www.rfc-editor.org/rfc/inline-errata/rfc793.html" TargetMode="External"/><Relationship Id="rId14" Type="http://schemas.openxmlformats.org/officeDocument/2006/relationships/hyperlink" Target="https://www.rfc-editor.org/rfc/rfc764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D8F0C-F079-E6D4-74CC-779EE501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361" r="477"/>
          <a:stretch/>
        </p:blipFill>
        <p:spPr>
          <a:xfrm>
            <a:off x="2141838" y="535459"/>
            <a:ext cx="7735330" cy="6115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673FC3-C803-DFFA-1E3D-14B10BDFB42A}"/>
              </a:ext>
            </a:extLst>
          </p:cNvPr>
          <p:cNvSpPr/>
          <p:nvPr/>
        </p:nvSpPr>
        <p:spPr>
          <a:xfrm>
            <a:off x="8336692" y="329514"/>
            <a:ext cx="1309816" cy="823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970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lient-server network">
            <a:extLst>
              <a:ext uri="{FF2B5EF4-FFF2-40B4-BE49-F238E27FC236}">
                <a16:creationId xmlns:a16="http://schemas.microsoft.com/office/drawing/2014/main" id="{66BB8C2D-497D-B164-F714-965C9952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18" y="485775"/>
            <a:ext cx="5588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28D83-68A8-6006-85CE-FF3A0D98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Comunicazioni client e server, peer to peer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7142-A921-7465-9EDD-E3412189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901" y="2403389"/>
            <a:ext cx="6969682" cy="3811588"/>
          </a:xfrm>
        </p:spPr>
        <p:txBody>
          <a:bodyPr/>
          <a:lstStyle/>
          <a:p>
            <a:r>
              <a:rPr lang="en-IT" sz="2800" dirty="0"/>
              <a:t>Da mittente/destinario a client/server</a:t>
            </a:r>
          </a:p>
          <a:p>
            <a:r>
              <a:rPr lang="en-IT" sz="2800" dirty="0"/>
              <a:t>Non è unico modello di programmazione in rete</a:t>
            </a:r>
          </a:p>
          <a:p>
            <a:pPr lvl="1"/>
            <a:r>
              <a:rPr lang="en-GB" sz="2400" dirty="0"/>
              <a:t>P</a:t>
            </a:r>
            <a:r>
              <a:rPr lang="en-IT" sz="2400" dirty="0"/>
              <a:t>eer to peer</a:t>
            </a:r>
          </a:p>
          <a:p>
            <a:pPr lvl="1"/>
            <a:r>
              <a:rPr lang="en-GB" sz="2400" dirty="0"/>
              <a:t>M</a:t>
            </a:r>
            <a:r>
              <a:rPr lang="en-IT" sz="2400" dirty="0"/>
              <a:t>odelli multi-tier (estensione del modello client-server)</a:t>
            </a:r>
          </a:p>
          <a:p>
            <a:endParaRPr lang="en-IT" dirty="0"/>
          </a:p>
        </p:txBody>
      </p:sp>
      <p:pic>
        <p:nvPicPr>
          <p:cNvPr id="1030" name="Picture 6" descr="peer-to-peer network">
            <a:extLst>
              <a:ext uri="{FF2B5EF4-FFF2-40B4-BE49-F238E27FC236}">
                <a16:creationId xmlns:a16="http://schemas.microsoft.com/office/drawing/2014/main" id="{D9F19281-4E40-B020-C7BC-D8379398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50" y="3629025"/>
            <a:ext cx="4720281" cy="291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6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14100 Tele-Informatics: Training - TCP/IP Protocol Suite">
            <a:extLst>
              <a:ext uri="{FF2B5EF4-FFF2-40B4-BE49-F238E27FC236}">
                <a16:creationId xmlns:a16="http://schemas.microsoft.com/office/drawing/2014/main" id="{98C68D6A-EAF0-4930-DC7A-D449AC1161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20" y="4773993"/>
            <a:ext cx="4997752" cy="199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9EACD29-D8CE-3206-9419-B355E974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17" y="4628256"/>
            <a:ext cx="3316212" cy="21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ing with TCP/IP: An Introduction to the Internet Protocol Suite">
            <a:extLst>
              <a:ext uri="{FF2B5EF4-FFF2-40B4-BE49-F238E27FC236}">
                <a16:creationId xmlns:a16="http://schemas.microsoft.com/office/drawing/2014/main" id="{C1C523AE-10DF-E89F-6939-4D77BF42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7586"/>
            <a:ext cx="87503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85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CP/IP Protocol Suite - techwavehub.net">
            <a:extLst>
              <a:ext uri="{FF2B5EF4-FFF2-40B4-BE49-F238E27FC236}">
                <a16:creationId xmlns:a16="http://schemas.microsoft.com/office/drawing/2014/main" id="{8E03B672-30E8-FC30-A432-940903BD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65" y="695582"/>
            <a:ext cx="7234669" cy="48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5ABD5-2428-DAF3-1083-94A909D0C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Progettazione protocollo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564D34-5532-B9AA-851D-0C9B3EF12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Progettare protocollo applicativo</a:t>
            </a:r>
          </a:p>
        </p:txBody>
      </p:sp>
    </p:spTree>
    <p:extLst>
      <p:ext uri="{BB962C8B-B14F-4D97-AF65-F5344CB8AC3E}">
        <p14:creationId xmlns:p14="http://schemas.microsoft.com/office/powerpoint/2010/main" val="29433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2A87-CA2F-0855-8100-BEEF0804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Cos’è RFC?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617-04C6-B4F5-5C0A-43B2AD22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089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hlinkClick r:id="rId3"/>
              </a:rPr>
              <a:t>Definizione documento Request For Comments</a:t>
            </a:r>
            <a:endParaRPr lang="en-GB" dirty="0"/>
          </a:p>
          <a:p>
            <a:r>
              <a:rPr lang="en-GB" dirty="0">
                <a:hlinkClick r:id="rId4"/>
              </a:rPr>
              <a:t>IETF RFC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RFC Editor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Lista di tutti gli RFC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6BEF8-1B1B-48AF-3449-8EB687A53F23}"/>
              </a:ext>
            </a:extLst>
          </p:cNvPr>
          <p:cNvSpPr txBox="1"/>
          <p:nvPr/>
        </p:nvSpPr>
        <p:spPr>
          <a:xfrm>
            <a:off x="780534" y="302298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b="1" dirty="0"/>
              <a:t>RFC </a:t>
            </a:r>
            <a:r>
              <a:rPr lang="en-GB" b="1" dirty="0" err="1"/>
              <a:t>Esempi</a:t>
            </a:r>
            <a:endParaRPr lang="en-GB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DF647-6DF6-12A0-9F0F-6C3811EC2690}"/>
              </a:ext>
            </a:extLst>
          </p:cNvPr>
          <p:cNvGrpSpPr/>
          <p:nvPr/>
        </p:nvGrpSpPr>
        <p:grpSpPr>
          <a:xfrm>
            <a:off x="80317" y="3465684"/>
            <a:ext cx="4596714" cy="2636940"/>
            <a:chOff x="659027" y="3476109"/>
            <a:chExt cx="4596714" cy="26369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51039-B982-0A06-1E06-9DEE552EB742}"/>
                </a:ext>
              </a:extLst>
            </p:cNvPr>
            <p:cNvSpPr txBox="1"/>
            <p:nvPr/>
          </p:nvSpPr>
          <p:spPr>
            <a:xfrm>
              <a:off x="659027" y="3527726"/>
              <a:ext cx="4596714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endParaRPr lang="en-GB" dirty="0">
                <a:hlinkClick r:id="rId7"/>
              </a:endParaRPr>
            </a:p>
            <a:p>
              <a:pPr lvl="1"/>
              <a:r>
                <a:rPr lang="en-GB" dirty="0">
                  <a:hlinkClick r:id="rId7"/>
                </a:rPr>
                <a:t>RFC 791 Internet Protocol</a:t>
              </a:r>
              <a:r>
                <a:rPr lang="en-GB" dirty="0"/>
                <a:t> </a:t>
              </a:r>
            </a:p>
            <a:p>
              <a:pPr lvl="1"/>
              <a:r>
                <a:rPr lang="en-GB" dirty="0">
                  <a:hlinkClick r:id="rId8"/>
                </a:rPr>
                <a:t>RFC 768 User Datagram Protocol</a:t>
              </a:r>
              <a:r>
                <a:rPr lang="en-GB" dirty="0"/>
                <a:t> </a:t>
              </a:r>
            </a:p>
            <a:p>
              <a:pPr lvl="1"/>
              <a:r>
                <a:rPr lang="en-GB" dirty="0">
                  <a:hlinkClick r:id="rId9"/>
                </a:rPr>
                <a:t>RFC 793 Transmission Control Protocol </a:t>
              </a:r>
              <a:r>
                <a:rPr lang="en-GB" dirty="0"/>
                <a:t> </a:t>
              </a:r>
            </a:p>
            <a:p>
              <a:pPr lvl="1"/>
              <a:r>
                <a:rPr lang="en-GB" dirty="0">
                  <a:hlinkClick r:id="rId10"/>
                </a:rPr>
                <a:t>RFC 783 Trivial File Transfer Protocol</a:t>
              </a:r>
              <a:endParaRPr lang="en-GB" dirty="0"/>
            </a:p>
            <a:p>
              <a:pPr lvl="1"/>
              <a:r>
                <a:rPr lang="en-GB" dirty="0">
                  <a:hlinkClick r:id="rId11"/>
                </a:rPr>
                <a:t>RFC 913 - Simple File Ttransfer Protocol</a:t>
              </a:r>
              <a:endParaRPr lang="en-GB" dirty="0"/>
            </a:p>
            <a:p>
              <a:pPr lvl="1"/>
              <a:r>
                <a:rPr lang="en-GB" dirty="0">
                  <a:hlinkClick r:id="rId12"/>
                </a:rPr>
                <a:t>RFC 172 File Transfer Protocol</a:t>
              </a:r>
              <a:endParaRPr lang="en-GB" dirty="0"/>
            </a:p>
            <a:p>
              <a:pPr lvl="1"/>
              <a:r>
                <a:rPr lang="en-GB" dirty="0">
                  <a:hlinkClick r:id="rId13"/>
                </a:rPr>
                <a:t>RFC 1945 - Hyper Text Transfer Protocol</a:t>
              </a:r>
              <a:endParaRPr lang="en-GB" dirty="0"/>
            </a:p>
            <a:p>
              <a:pPr lvl="1"/>
              <a:r>
                <a:rPr lang="en-GB" dirty="0">
                  <a:hlinkClick r:id="rId14"/>
                </a:rPr>
                <a:t>RFC 764 Telnet Protocol</a:t>
              </a:r>
              <a:endParaRPr lang="en-GB" dirty="0"/>
            </a:p>
          </p:txBody>
        </p:sp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2AE60CEE-6798-80BC-C8CC-F5050D39170D}"/>
                </a:ext>
              </a:extLst>
            </p:cNvPr>
            <p:cNvSpPr txBox="1">
              <a:spLocks/>
            </p:cNvSpPr>
            <p:nvPr/>
          </p:nvSpPr>
          <p:spPr>
            <a:xfrm>
              <a:off x="780534" y="3476109"/>
              <a:ext cx="3923271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T" sz="1800" b="1" u="sng" dirty="0"/>
                <a:t>Protocolli “famosi” più complessi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3E71A0-1A22-03F1-E816-CECFA12693D5}"/>
              </a:ext>
            </a:extLst>
          </p:cNvPr>
          <p:cNvGrpSpPr/>
          <p:nvPr/>
        </p:nvGrpSpPr>
        <p:grpSpPr>
          <a:xfrm>
            <a:off x="4197178" y="3579343"/>
            <a:ext cx="4234248" cy="1805943"/>
            <a:chOff x="4703805" y="3529785"/>
            <a:chExt cx="4234248" cy="18059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323DFF-3C59-0226-49AD-AB063672B43F}"/>
                </a:ext>
              </a:extLst>
            </p:cNvPr>
            <p:cNvSpPr txBox="1"/>
            <p:nvPr/>
          </p:nvSpPr>
          <p:spPr>
            <a:xfrm>
              <a:off x="4703805" y="3581402"/>
              <a:ext cx="411274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endParaRPr lang="en-GB" dirty="0">
                <a:hlinkClick r:id="rId7"/>
              </a:endParaRPr>
            </a:p>
            <a:p>
              <a:pPr lvl="1"/>
              <a:r>
                <a:rPr lang="en-GB" dirty="0">
                  <a:hlinkClick r:id="rId15"/>
                </a:rPr>
                <a:t>RFC 862 - Echo Protocol</a:t>
              </a:r>
              <a:endParaRPr lang="en-GB" dirty="0"/>
            </a:p>
            <a:p>
              <a:pPr lvl="1"/>
              <a:r>
                <a:rPr lang="en-GB" dirty="0">
                  <a:hlinkClick r:id="rId16"/>
                </a:rPr>
                <a:t>RFC 863 - Discard Protocol</a:t>
              </a:r>
              <a:endParaRPr lang="en-GB" dirty="0"/>
            </a:p>
            <a:p>
              <a:pPr lvl="1"/>
              <a:r>
                <a:rPr lang="en-GB" dirty="0">
                  <a:hlinkClick r:id="rId17"/>
                </a:rPr>
                <a:t>RFC 865 - Quote of the Day Protocol</a:t>
              </a:r>
              <a:endParaRPr lang="en-GB" dirty="0"/>
            </a:p>
            <a:p>
              <a:pPr lvl="1"/>
              <a:r>
                <a:rPr lang="en-GB" dirty="0">
                  <a:hlinkClick r:id="rId18"/>
                </a:rPr>
                <a:t>RFC 867 - Daytime Protocol</a:t>
              </a:r>
              <a:endParaRPr lang="en-GB" dirty="0"/>
            </a:p>
            <a:p>
              <a:pPr lvl="1"/>
              <a:r>
                <a:rPr lang="en-GB" dirty="0">
                  <a:hlinkClick r:id="rId19"/>
                </a:rPr>
                <a:t>RFC 868 - Time Protocol</a:t>
              </a:r>
              <a:endParaRPr lang="en-GB" dirty="0"/>
            </a:p>
          </p:txBody>
        </p:sp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C0B3D9D9-BF42-CF25-4DCE-E8F2E8CA25C3}"/>
                </a:ext>
              </a:extLst>
            </p:cNvPr>
            <p:cNvSpPr txBox="1">
              <a:spLocks/>
            </p:cNvSpPr>
            <p:nvPr/>
          </p:nvSpPr>
          <p:spPr>
            <a:xfrm>
              <a:off x="4825312" y="3529785"/>
              <a:ext cx="4112741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T" sz="1800" b="1" u="sng" dirty="0"/>
                <a:t>Protocolli più semplici di debug 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10E7D-688C-669B-7DB4-8E5CEB53979C}"/>
              </a:ext>
            </a:extLst>
          </p:cNvPr>
          <p:cNvGrpSpPr/>
          <p:nvPr/>
        </p:nvGrpSpPr>
        <p:grpSpPr>
          <a:xfrm>
            <a:off x="8202827" y="3517301"/>
            <a:ext cx="3989174" cy="1711668"/>
            <a:chOff x="8025715" y="3630704"/>
            <a:chExt cx="4166285" cy="17116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0EE2A3-80EE-5445-13BD-3F39737A8A19}"/>
                </a:ext>
              </a:extLst>
            </p:cNvPr>
            <p:cNvSpPr txBox="1"/>
            <p:nvPr/>
          </p:nvSpPr>
          <p:spPr>
            <a:xfrm>
              <a:off x="8025715" y="3711156"/>
              <a:ext cx="4112741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endParaRPr lang="en-GB" dirty="0">
                <a:hlinkClick r:id="rId7"/>
              </a:endParaRPr>
            </a:p>
            <a:p>
              <a:pPr lvl="1"/>
              <a:endParaRPr lang="en-GB" dirty="0">
                <a:hlinkClick r:id="rId20"/>
              </a:endParaRPr>
            </a:p>
            <a:p>
              <a:pPr lvl="1"/>
              <a:r>
                <a:rPr lang="en-GB" sz="1600" dirty="0">
                  <a:hlinkClick r:id="rId20"/>
                </a:rPr>
                <a:t>RFC 20 - ASCII format for network interchange</a:t>
              </a:r>
              <a:endParaRPr lang="en-GB" sz="1600" dirty="0"/>
            </a:p>
            <a:p>
              <a:pPr lvl="1"/>
              <a:r>
                <a:rPr lang="en-GB" sz="1600" dirty="0">
                  <a:hlinkClick r:id="rId20"/>
                </a:rPr>
                <a:t>RFC 8259 - The JavaScript Object Notation (JSON) Data Interchange Format</a:t>
              </a:r>
              <a:endParaRPr lang="en-GB" sz="1600" dirty="0"/>
            </a:p>
          </p:txBody>
        </p:sp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06AE4392-7643-2B9D-FBF5-4488F760072F}"/>
                </a:ext>
              </a:extLst>
            </p:cNvPr>
            <p:cNvSpPr txBox="1">
              <a:spLocks/>
            </p:cNvSpPr>
            <p:nvPr/>
          </p:nvSpPr>
          <p:spPr>
            <a:xfrm>
              <a:off x="8268729" y="3630704"/>
              <a:ext cx="3923271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T" sz="1800" b="1" u="sng" dirty="0"/>
                <a:t>Non solo protocolli, anche standard formati</a:t>
              </a:r>
            </a:p>
            <a:p>
              <a:pPr marL="0" indent="0">
                <a:buNone/>
              </a:pPr>
              <a:endParaRPr lang="en-IT" sz="1800" b="1" u="sng" dirty="0"/>
            </a:p>
            <a:p>
              <a:pPr marL="0" indent="0">
                <a:buNone/>
              </a:pPr>
              <a:endParaRPr lang="en-IT" sz="1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92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C285-03F5-515F-415E-3E714EBB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Aspetti da considerare progettazione protocollo applicativo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8A0C-49D3-84B5-918E-B7BCC3A0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Scelta protocollo  di trasporto (UDP vs TCP)</a:t>
            </a:r>
          </a:p>
          <a:p>
            <a:r>
              <a:rPr lang="en-GB" dirty="0" err="1"/>
              <a:t>Definizioni</a:t>
            </a:r>
            <a:r>
              <a:rPr lang="en-GB" dirty="0"/>
              <a:t> di tutti o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</a:t>
            </a:r>
            <a:r>
              <a:rPr lang="en-GB" dirty="0" err="1"/>
              <a:t>aspetti</a:t>
            </a:r>
            <a:endParaRPr lang="en-GB" dirty="0"/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Indirizzamento</a:t>
            </a:r>
            <a:r>
              <a:rPr lang="en-GB" dirty="0">
                <a:solidFill>
                  <a:srgbClr val="0E0E0E"/>
                </a:solidFill>
                <a:effectLst/>
              </a:rPr>
              <a:t>: Come </a:t>
            </a:r>
            <a:r>
              <a:rPr lang="en-GB" dirty="0" err="1">
                <a:solidFill>
                  <a:srgbClr val="0E0E0E"/>
                </a:solidFill>
                <a:effectLst/>
              </a:rPr>
              <a:t>identificare</a:t>
            </a:r>
            <a:r>
              <a:rPr lang="en-GB" dirty="0">
                <a:solidFill>
                  <a:srgbClr val="0E0E0E"/>
                </a:solidFill>
                <a:effectLst/>
              </a:rPr>
              <a:t> client e server.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Frammentazione</a:t>
            </a:r>
            <a:r>
              <a:rPr lang="en-GB" b="1" dirty="0">
                <a:solidFill>
                  <a:srgbClr val="0E0E0E"/>
                </a:solidFill>
                <a:effectLst/>
              </a:rPr>
              <a:t> e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riassemblaggio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Gestione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grandi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dimensioni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Incapsulamento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Formato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messaggi</a:t>
            </a:r>
            <a:r>
              <a:rPr lang="en-GB" dirty="0">
                <a:solidFill>
                  <a:srgbClr val="0E0E0E"/>
                </a:solidFill>
                <a:effectLst/>
              </a:rPr>
              <a:t> (header, </a:t>
            </a:r>
            <a:r>
              <a:rPr lang="en-GB" dirty="0" err="1">
                <a:solidFill>
                  <a:srgbClr val="0E0E0E"/>
                </a:solidFill>
                <a:effectLst/>
              </a:rPr>
              <a:t>corpo</a:t>
            </a:r>
            <a:r>
              <a:rPr lang="en-GB" dirty="0">
                <a:solidFill>
                  <a:srgbClr val="0E0E0E"/>
                </a:solidFill>
                <a:effectLst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</a:rPr>
              <a:t>ecc</a:t>
            </a:r>
            <a:r>
              <a:rPr lang="en-GB" dirty="0">
                <a:solidFill>
                  <a:srgbClr val="0E0E0E"/>
                </a:solidFill>
                <a:effectLst/>
              </a:rPr>
              <a:t>.).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Controllo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della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Gestione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delle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sessioni</a:t>
            </a:r>
            <a:r>
              <a:rPr lang="en-GB" dirty="0">
                <a:solidFill>
                  <a:srgbClr val="0E0E0E"/>
                </a:solidFill>
                <a:effectLst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</a:rPr>
              <a:t>stabilità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delle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connessioni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Servizio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Confermato</a:t>
            </a:r>
            <a:r>
              <a:rPr lang="en-GB" b="1" dirty="0">
                <a:solidFill>
                  <a:srgbClr val="0E0E0E"/>
                </a:solidFill>
                <a:effectLst/>
              </a:rPr>
              <a:t> o Non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Confermato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Utilizzo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protocolli</a:t>
            </a:r>
            <a:r>
              <a:rPr lang="en-GB" dirty="0">
                <a:solidFill>
                  <a:srgbClr val="0E0E0E"/>
                </a:solidFill>
                <a:effectLst/>
              </a:rPr>
              <a:t> come TCP (</a:t>
            </a:r>
            <a:r>
              <a:rPr lang="en-GB" dirty="0" err="1">
                <a:solidFill>
                  <a:srgbClr val="0E0E0E"/>
                </a:solidFill>
                <a:effectLst/>
              </a:rPr>
              <a:t>confermati</a:t>
            </a:r>
            <a:r>
              <a:rPr lang="en-GB" dirty="0">
                <a:solidFill>
                  <a:srgbClr val="0E0E0E"/>
                </a:solidFill>
                <a:effectLst/>
              </a:rPr>
              <a:t>) o UDP (non </a:t>
            </a:r>
            <a:r>
              <a:rPr lang="en-GB" dirty="0" err="1">
                <a:solidFill>
                  <a:srgbClr val="0E0E0E"/>
                </a:solidFill>
                <a:effectLst/>
              </a:rPr>
              <a:t>confermati</a:t>
            </a:r>
            <a:r>
              <a:rPr lang="en-GB" dirty="0">
                <a:solidFill>
                  <a:srgbClr val="0E0E0E"/>
                </a:solidFill>
                <a:effectLst/>
              </a:rPr>
              <a:t>).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Controllo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degli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Errori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Meccanismi</a:t>
            </a:r>
            <a:r>
              <a:rPr lang="en-GB" dirty="0">
                <a:solidFill>
                  <a:srgbClr val="0E0E0E"/>
                </a:solidFill>
                <a:effectLst/>
              </a:rPr>
              <a:t>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garantire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l’integrità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Controllo</a:t>
            </a:r>
            <a:r>
              <a:rPr lang="en-GB" b="1" dirty="0">
                <a:solidFill>
                  <a:srgbClr val="0E0E0E"/>
                </a:solidFill>
                <a:effectLst/>
              </a:rPr>
              <a:t> del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Flusso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Prevenzione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sovraccarichi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b="1" dirty="0">
                <a:solidFill>
                  <a:srgbClr val="0E0E0E"/>
                </a:solidFill>
                <a:effectLst/>
              </a:rPr>
              <a:t>Multiplexing e Demultiplexing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Gestione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flussi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comunicazione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</a:rPr>
              <a:t>Servizi</a:t>
            </a:r>
            <a:r>
              <a:rPr lang="en-GB" b="1" dirty="0">
                <a:solidFill>
                  <a:srgbClr val="0E0E0E"/>
                </a:solidFill>
                <a:effectLst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Trasmissione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Affidabilità</a:t>
            </a:r>
            <a:r>
              <a:rPr lang="en-GB" dirty="0">
                <a:solidFill>
                  <a:srgbClr val="0E0E0E"/>
                </a:solidFill>
                <a:effectLst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</a:rPr>
              <a:t>ordine</a:t>
            </a:r>
            <a:r>
              <a:rPr lang="en-GB" dirty="0">
                <a:solidFill>
                  <a:srgbClr val="0E0E0E"/>
                </a:solidFill>
                <a:effectLst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</a:rPr>
              <a:t>ritrasmissione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892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A255-9D36-71DD-64D7-F58C509A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Echo Protocol 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5975-AEA1-E405-CD1B-207A568D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Fare sequence diagram echo protocol </a:t>
            </a:r>
          </a:p>
          <a:p>
            <a:r>
              <a:rPr lang="en-GB" dirty="0"/>
              <a:t>https://</a:t>
            </a:r>
            <a:r>
              <a:rPr lang="en-GB" dirty="0" err="1"/>
              <a:t>sequencediagram.org</a:t>
            </a:r>
            <a:r>
              <a:rPr lang="en-GB" dirty="0"/>
              <a:t>/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9332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F09B7-9079-1104-8097-CD99A05E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83CE81-A532-89DE-A64C-5B5EBD64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03042"/>
            <a:ext cx="6172200" cy="424239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B492CD-FB08-BEF5-EC79-746DC09C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 This is a title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Alice-&gt;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Bob:Click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drag to create a request or\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it in the source area to the left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Alice&lt;--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Bob:drag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to move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Bob,Double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click to edit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text:Click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Help menu for **instructions** and **examples**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Bob-&gt;(3)Double click to edit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text:non-instantaneous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CLIENT-&gt;(1)SERVER: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del client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SERVER-&gt;(1)CLIENT: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del server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CLIENT-&gt;(2)SERVER: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SERVER-&gt;(2)CLIENT: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del server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CLIENT-&gt;(1)SERVER: 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così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via secondo il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protocollo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SERVER-&gt;(1)CLIENT: ...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4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78F6A-D8C3-1E0C-B861-9C214B320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Ripasso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1CC8C1-E0E2-31BB-B606-6975E836B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1479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E5F5-4948-95DC-AC91-754AE292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Livello di trasporto – TCP vs UDP</a:t>
            </a:r>
          </a:p>
        </p:txBody>
      </p:sp>
      <p:pic>
        <p:nvPicPr>
          <p:cNvPr id="8196" name="Picture 4" descr="Diagram comparing TCP and UDP">
            <a:extLst>
              <a:ext uri="{FF2B5EF4-FFF2-40B4-BE49-F238E27FC236}">
                <a16:creationId xmlns:a16="http://schemas.microsoft.com/office/drawing/2014/main" id="{D59CCA92-DFEF-F24C-D07F-197065BE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44" y="1644370"/>
            <a:ext cx="8747312" cy="52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0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F3F2-2A4F-0F52-397C-1C42CC8B6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Definizione protocollo</a:t>
            </a:r>
          </a:p>
        </p:txBody>
      </p:sp>
    </p:spTree>
    <p:extLst>
      <p:ext uri="{BB962C8B-B14F-4D97-AF65-F5344CB8AC3E}">
        <p14:creationId xmlns:p14="http://schemas.microsoft.com/office/powerpoint/2010/main" val="79489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9E4C-AFCB-1E40-B38C-D8160FAA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Incapsulamento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A1C02-DF7F-6CB5-1A57-A552146B7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750" y="2089944"/>
            <a:ext cx="8064500" cy="3822700"/>
          </a:xfrm>
        </p:spPr>
      </p:pic>
    </p:spTree>
    <p:extLst>
      <p:ext uri="{BB962C8B-B14F-4D97-AF65-F5344CB8AC3E}">
        <p14:creationId xmlns:p14="http://schemas.microsoft.com/office/powerpoint/2010/main" val="251451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9A7-8AC2-5AD4-7B1E-4FF0120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UDP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9E2DA-B77D-7079-549A-16329FB2D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489994"/>
            <a:ext cx="8470900" cy="3022600"/>
          </a:xfrm>
        </p:spPr>
      </p:pic>
    </p:spTree>
    <p:extLst>
      <p:ext uri="{BB962C8B-B14F-4D97-AF65-F5344CB8AC3E}">
        <p14:creationId xmlns:p14="http://schemas.microsoft.com/office/powerpoint/2010/main" val="157346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C19-FC27-5F5C-CB22-2786EF3A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TCP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E4589-EA50-86CF-E7FD-D0CC8D5AA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221" y="1825625"/>
            <a:ext cx="7205557" cy="4351338"/>
          </a:xfrm>
        </p:spPr>
      </p:pic>
    </p:spTree>
    <p:extLst>
      <p:ext uri="{BB962C8B-B14F-4D97-AF65-F5344CB8AC3E}">
        <p14:creationId xmlns:p14="http://schemas.microsoft.com/office/powerpoint/2010/main" val="5695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E5F38C0-9DB9-47F3-22C0-912125CF6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34" y="3591994"/>
            <a:ext cx="5058327" cy="32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CP/IP Protocol Suite - techwavehub.net">
            <a:extLst>
              <a:ext uri="{FF2B5EF4-FFF2-40B4-BE49-F238E27FC236}">
                <a16:creationId xmlns:a16="http://schemas.microsoft.com/office/drawing/2014/main" id="{780B078A-5266-32C5-B176-4127EF75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824"/>
            <a:ext cx="85217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working with TCP/IP: An Introduction to the Internet Protocol Suite">
            <a:extLst>
              <a:ext uri="{FF2B5EF4-FFF2-40B4-BE49-F238E27FC236}">
                <a16:creationId xmlns:a16="http://schemas.microsoft.com/office/drawing/2014/main" id="{A64FB389-ABF5-2E73-B8E8-2D051CF0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365250"/>
            <a:ext cx="87503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4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5C4-515A-C8A5-B8AF-ECDDDBB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Connessione end to end, socket e 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36E-0D26-B896-51A7-0342E816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T" dirty="0"/>
              <a:t>Connessione end to end: c</a:t>
            </a:r>
            <a:r>
              <a:rPr lang="en-GB" dirty="0" err="1"/>
              <a:t>onnessione</a:t>
            </a:r>
            <a:r>
              <a:rPr lang="en-GB" dirty="0"/>
              <a:t> </a:t>
            </a:r>
            <a:r>
              <a:rPr lang="en-GB" dirty="0" err="1"/>
              <a:t>logica</a:t>
            </a:r>
            <a:r>
              <a:rPr lang="en-GB" dirty="0"/>
              <a:t> </a:t>
            </a:r>
            <a:r>
              <a:rPr lang="en-GB" dirty="0" err="1"/>
              <a:t>bidirezionale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due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applicativi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host </a:t>
            </a:r>
            <a:r>
              <a:rPr lang="en-GB" dirty="0" err="1"/>
              <a:t>diversi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permette</a:t>
            </a:r>
            <a:r>
              <a:rPr lang="en-GB" dirty="0"/>
              <a:t> lo </a:t>
            </a:r>
            <a:r>
              <a:rPr lang="en-GB" dirty="0" err="1"/>
              <a:t>scambio</a:t>
            </a:r>
            <a:r>
              <a:rPr lang="en-GB" dirty="0"/>
              <a:t> </a:t>
            </a:r>
            <a:r>
              <a:rPr lang="en-GB" dirty="0" err="1"/>
              <a:t>affidabile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rete </a:t>
            </a:r>
            <a:r>
              <a:rPr lang="en-GB" dirty="0" err="1"/>
              <a:t>utilizzando</a:t>
            </a:r>
            <a:r>
              <a:rPr lang="en-GB" dirty="0"/>
              <a:t> il </a:t>
            </a:r>
            <a:r>
              <a:rPr lang="en-GB" dirty="0" err="1"/>
              <a:t>protocollo</a:t>
            </a:r>
            <a:r>
              <a:rPr lang="en-GB" dirty="0"/>
              <a:t> TCP.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Socket: Endpoint di </a:t>
            </a:r>
            <a:r>
              <a:rPr lang="en-GB" dirty="0" err="1"/>
              <a:t>comunicazione</a:t>
            </a:r>
            <a:r>
              <a:rPr lang="en-GB" dirty="0"/>
              <a:t> </a:t>
            </a:r>
            <a:r>
              <a:rPr lang="en-GB" dirty="0" err="1"/>
              <a:t>identificato</a:t>
            </a:r>
            <a:r>
              <a:rPr lang="en-GB" dirty="0"/>
              <a:t> da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coppia</a:t>
            </a:r>
            <a:r>
              <a:rPr lang="en-GB" dirty="0"/>
              <a:t> &lt;</a:t>
            </a:r>
            <a:r>
              <a:rPr lang="en-GB" dirty="0" err="1"/>
              <a:t>indirizzo</a:t>
            </a:r>
            <a:r>
              <a:rPr lang="en-GB" dirty="0"/>
              <a:t> IP, </a:t>
            </a:r>
            <a:r>
              <a:rPr lang="en-GB" dirty="0" err="1"/>
              <a:t>numero</a:t>
            </a:r>
            <a:r>
              <a:rPr lang="en-GB" dirty="0"/>
              <a:t> di porta&gt;.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l'interfaccia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il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applicativo</a:t>
            </a:r>
            <a:r>
              <a:rPr lang="en-GB" dirty="0"/>
              <a:t> e il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Porta: </a:t>
            </a:r>
            <a:r>
              <a:rPr lang="en-GB" dirty="0" err="1"/>
              <a:t>Numero</a:t>
            </a:r>
            <a:r>
              <a:rPr lang="en-GB" dirty="0"/>
              <a:t> a 16 bit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identifica</a:t>
            </a:r>
            <a:r>
              <a:rPr lang="en-GB" dirty="0"/>
              <a:t>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specifico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host. </a:t>
            </a:r>
            <a:r>
              <a:rPr lang="en-GB" dirty="0" err="1"/>
              <a:t>Consente</a:t>
            </a:r>
            <a:r>
              <a:rPr lang="en-GB" dirty="0"/>
              <a:t> il multiplexing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, </a:t>
            </a:r>
            <a:r>
              <a:rPr lang="en-GB" dirty="0" err="1"/>
              <a:t>permettendo</a:t>
            </a:r>
            <a:r>
              <a:rPr lang="en-GB" dirty="0"/>
              <a:t> a un </a:t>
            </a:r>
            <a:r>
              <a:rPr lang="en-GB" dirty="0" err="1"/>
              <a:t>singolo</a:t>
            </a:r>
            <a:r>
              <a:rPr lang="en-GB" dirty="0"/>
              <a:t> host di </a:t>
            </a:r>
            <a:r>
              <a:rPr lang="en-GB" dirty="0" err="1"/>
              <a:t>gestire</a:t>
            </a:r>
            <a:r>
              <a:rPr lang="en-GB" dirty="0"/>
              <a:t> multiple </a:t>
            </a:r>
            <a:r>
              <a:rPr lang="en-GB" dirty="0" err="1"/>
              <a:t>comunicazioni</a:t>
            </a:r>
            <a:r>
              <a:rPr lang="en-GB" dirty="0"/>
              <a:t> </a:t>
            </a:r>
            <a:r>
              <a:rPr lang="en-GB" dirty="0" err="1"/>
              <a:t>simultanee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3614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8AAD-3002-CFAD-00E1-563BBBE8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Connessione</a:t>
            </a:r>
            <a:r>
              <a:rPr lang="en-GB" dirty="0"/>
              <a:t> Logica a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BC0-0D9B-694C-EBC8-9D522ED9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Una </a:t>
            </a:r>
            <a:r>
              <a:rPr lang="en-GB" dirty="0" err="1"/>
              <a:t>connessione</a:t>
            </a:r>
            <a:r>
              <a:rPr lang="en-GB" dirty="0"/>
              <a:t> </a:t>
            </a:r>
            <a:r>
              <a:rPr lang="en-GB" dirty="0" err="1"/>
              <a:t>logica</a:t>
            </a:r>
            <a:r>
              <a:rPr lang="en-GB" dirty="0"/>
              <a:t> end to end </a:t>
            </a:r>
            <a:r>
              <a:rPr lang="en-GB" dirty="0" err="1"/>
              <a:t>tra</a:t>
            </a:r>
            <a:r>
              <a:rPr lang="en-GB" dirty="0"/>
              <a:t> due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rete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 da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quintupla</a:t>
            </a:r>
            <a:r>
              <a:rPr lang="en-GB" dirty="0"/>
              <a:t> </a:t>
            </a:r>
            <a:r>
              <a:rPr lang="en-GB" dirty="0" err="1"/>
              <a:t>composta</a:t>
            </a:r>
            <a:r>
              <a:rPr lang="en-GB" dirty="0"/>
              <a:t> da cinque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fondamentali</a:t>
            </a:r>
            <a:r>
              <a:rPr lang="en-GB" dirty="0"/>
              <a:t>:</a:t>
            </a:r>
            <a:endParaRPr lang="en-GB" b="1" dirty="0"/>
          </a:p>
          <a:p>
            <a:endParaRPr lang="en-GB" b="1" dirty="0"/>
          </a:p>
          <a:p>
            <a:pPr marL="0" indent="0" algn="ctr">
              <a:buNone/>
            </a:pPr>
            <a:r>
              <a:rPr lang="en-GB" sz="2400" i="1" dirty="0"/>
              <a:t>&lt;</a:t>
            </a:r>
            <a:r>
              <a:rPr lang="en-GB" sz="2400" i="1" dirty="0" err="1"/>
              <a:t>protocollo</a:t>
            </a:r>
            <a:r>
              <a:rPr lang="en-GB" sz="2400" i="1" dirty="0"/>
              <a:t>, </a:t>
            </a:r>
            <a:r>
              <a:rPr lang="en-GB" sz="2400" i="1" dirty="0" err="1"/>
              <a:t>IP_sorgente</a:t>
            </a:r>
            <a:r>
              <a:rPr lang="en-GB" sz="2400" i="1" dirty="0"/>
              <a:t>, </a:t>
            </a:r>
            <a:r>
              <a:rPr lang="en-GB" sz="2400" i="1" dirty="0" err="1"/>
              <a:t>porta_sorgente</a:t>
            </a:r>
            <a:r>
              <a:rPr lang="en-GB" sz="2400" i="1" dirty="0"/>
              <a:t>, </a:t>
            </a:r>
            <a:r>
              <a:rPr lang="en-GB" sz="2400" i="1" dirty="0" err="1"/>
              <a:t>IP_destinazione</a:t>
            </a:r>
            <a:r>
              <a:rPr lang="en-GB" sz="2400" i="1" dirty="0"/>
              <a:t>, </a:t>
            </a:r>
            <a:r>
              <a:rPr lang="en-GB" sz="2400" i="1" dirty="0" err="1"/>
              <a:t>porta_destinazione</a:t>
            </a:r>
            <a:r>
              <a:rPr lang="en-GB" sz="2400" i="1" dirty="0"/>
              <a:t>&gt;</a:t>
            </a:r>
          </a:p>
          <a:p>
            <a:pPr marL="0" indent="0" algn="ctr">
              <a:buNone/>
            </a:pPr>
            <a:endParaRPr lang="en-GB" sz="2400" i="1" dirty="0"/>
          </a:p>
          <a:p>
            <a:r>
              <a:rPr lang="en-GB" sz="2400" dirty="0" err="1"/>
              <a:t>Elementi</a:t>
            </a:r>
            <a:r>
              <a:rPr lang="en-GB" sz="2400" dirty="0"/>
              <a:t> </a:t>
            </a:r>
            <a:r>
              <a:rPr lang="en-GB" sz="2400" dirty="0" err="1"/>
              <a:t>simmetrici</a:t>
            </a:r>
            <a:r>
              <a:rPr lang="en-GB" sz="2400" dirty="0"/>
              <a:t> </a:t>
            </a:r>
            <a:r>
              <a:rPr lang="en-GB" sz="2400" dirty="0" err="1"/>
              <a:t>della</a:t>
            </a:r>
            <a:r>
              <a:rPr lang="en-GB" sz="2400" dirty="0"/>
              <a:t> </a:t>
            </a:r>
            <a:r>
              <a:rPr lang="en-GB" sz="2400" dirty="0" err="1"/>
              <a:t>comunicazione</a:t>
            </a:r>
            <a:r>
              <a:rPr lang="en-GB" sz="2400" dirty="0"/>
              <a:t>:</a:t>
            </a:r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i="1" dirty="0" err="1"/>
              <a:t>Mittente</a:t>
            </a:r>
            <a:r>
              <a:rPr lang="en-GB" sz="2400" i="1" dirty="0">
                <a:sym typeface="Wingdings" pitchFamily="2" charset="2"/>
              </a:rPr>
              <a:t></a:t>
            </a:r>
            <a:r>
              <a:rPr lang="en-GB" sz="2400" i="1" dirty="0"/>
              <a:t> </a:t>
            </a:r>
            <a:r>
              <a:rPr lang="en-GB" sz="2400" i="1" dirty="0" err="1"/>
              <a:t>identificato</a:t>
            </a:r>
            <a:r>
              <a:rPr lang="en-GB" sz="2400" i="1" dirty="0"/>
              <a:t> da &lt;</a:t>
            </a:r>
            <a:r>
              <a:rPr lang="en-GB" sz="2400" i="1" dirty="0" err="1"/>
              <a:t>IP_sorgente</a:t>
            </a:r>
            <a:r>
              <a:rPr lang="en-GB" sz="2400" i="1" dirty="0"/>
              <a:t>, </a:t>
            </a:r>
            <a:r>
              <a:rPr lang="en-GB" sz="2400" i="1" dirty="0" err="1"/>
              <a:t>porta_sorgente</a:t>
            </a:r>
            <a:r>
              <a:rPr lang="en-GB" sz="2400" i="1" dirty="0"/>
              <a:t>&gt;</a:t>
            </a:r>
          </a:p>
          <a:p>
            <a:pPr marL="0" indent="0" algn="ctr">
              <a:buNone/>
            </a:pPr>
            <a:r>
              <a:rPr lang="en-GB" sz="2400" i="1" dirty="0"/>
              <a:t> </a:t>
            </a:r>
            <a:r>
              <a:rPr lang="en-GB" sz="2400" i="1" dirty="0" err="1"/>
              <a:t>Destinatario</a:t>
            </a:r>
            <a:r>
              <a:rPr lang="en-GB" sz="2400" i="1" dirty="0">
                <a:sym typeface="Wingdings" pitchFamily="2" charset="2"/>
              </a:rPr>
              <a:t></a:t>
            </a:r>
            <a:r>
              <a:rPr lang="en-GB" sz="2400" i="1" dirty="0"/>
              <a:t> </a:t>
            </a:r>
            <a:r>
              <a:rPr lang="en-GB" sz="2400" i="1" dirty="0" err="1"/>
              <a:t>identificato</a:t>
            </a:r>
            <a:r>
              <a:rPr lang="en-GB" sz="2400" i="1" dirty="0"/>
              <a:t> da &lt;</a:t>
            </a:r>
            <a:r>
              <a:rPr lang="en-GB" sz="2400" i="1" dirty="0" err="1"/>
              <a:t>IP_destinazione</a:t>
            </a:r>
            <a:r>
              <a:rPr lang="en-GB" sz="2400" i="1" dirty="0"/>
              <a:t>, </a:t>
            </a:r>
            <a:r>
              <a:rPr lang="en-GB" sz="2400" i="1" dirty="0" err="1"/>
              <a:t>porta_destinazione</a:t>
            </a:r>
            <a:r>
              <a:rPr lang="en-GB" sz="2400" i="1" dirty="0"/>
              <a:t>&gt;</a:t>
            </a:r>
            <a:endParaRPr lang="en-IT" sz="2400" i="1" dirty="0"/>
          </a:p>
        </p:txBody>
      </p:sp>
    </p:spTree>
    <p:extLst>
      <p:ext uri="{BB962C8B-B14F-4D97-AF65-F5344CB8AC3E}">
        <p14:creationId xmlns:p14="http://schemas.microsoft.com/office/powerpoint/2010/main" val="10077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728B-D155-8B99-BBE3-9B3AA480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Multiplexing/demultiplexing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19EEA-1AFA-B04C-C1E6-E645978E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59" y="1825625"/>
            <a:ext cx="7929282" cy="47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4ADC85-7045-B154-9058-AB55618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7" y="589065"/>
            <a:ext cx="6754586" cy="58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D498-A4EC-8B09-E073-DA886D25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E’ </a:t>
            </a:r>
            <a:r>
              <a:rPr lang="en-GB" sz="3200" dirty="0" err="1"/>
              <a:t>l’insieme</a:t>
            </a:r>
            <a:r>
              <a:rPr lang="en-GB" sz="3200" dirty="0"/>
              <a:t> di </a:t>
            </a:r>
            <a:r>
              <a:rPr lang="en-GB" sz="3200" dirty="0" err="1"/>
              <a:t>regole</a:t>
            </a:r>
            <a:r>
              <a:rPr lang="en-GB" sz="3200" dirty="0"/>
              <a:t> </a:t>
            </a:r>
            <a:r>
              <a:rPr lang="en-GB" sz="3200" dirty="0" err="1"/>
              <a:t>utilizzate</a:t>
            </a:r>
            <a:r>
              <a:rPr lang="en-GB" sz="3200" dirty="0"/>
              <a:t> da due </a:t>
            </a:r>
            <a:r>
              <a:rPr lang="en-GB" sz="3200" dirty="0" err="1"/>
              <a:t>entità</a:t>
            </a:r>
            <a:r>
              <a:rPr lang="en-GB" sz="3200" dirty="0"/>
              <a:t> per </a:t>
            </a:r>
            <a:r>
              <a:rPr lang="en-GB" sz="3200" dirty="0" err="1"/>
              <a:t>scambiarsi</a:t>
            </a:r>
            <a:r>
              <a:rPr lang="en-GB" sz="3200" dirty="0"/>
              <a:t> </a:t>
            </a:r>
            <a:r>
              <a:rPr lang="en-GB" sz="3200" dirty="0" err="1"/>
              <a:t>informazioni</a:t>
            </a:r>
            <a:r>
              <a:rPr lang="en-GB" sz="3200" dirty="0"/>
              <a:t>, </a:t>
            </a:r>
            <a:r>
              <a:rPr lang="en-GB" sz="3200" dirty="0" err="1"/>
              <a:t>specificando</a:t>
            </a:r>
            <a:r>
              <a:rPr lang="en-GB" sz="3200" dirty="0"/>
              <a:t> </a:t>
            </a:r>
            <a:r>
              <a:rPr lang="en-GB" sz="3200" dirty="0" err="1"/>
              <a:t>cosa</a:t>
            </a:r>
            <a:r>
              <a:rPr lang="en-GB" sz="3200" dirty="0"/>
              <a:t> </a:t>
            </a:r>
            <a:r>
              <a:rPr lang="en-GB" sz="3200" dirty="0" err="1"/>
              <a:t>deve</a:t>
            </a:r>
            <a:r>
              <a:rPr lang="en-GB" sz="3200" dirty="0"/>
              <a:t> </a:t>
            </a:r>
            <a:r>
              <a:rPr lang="en-GB" sz="3200" dirty="0" err="1"/>
              <a:t>essere</a:t>
            </a:r>
            <a:r>
              <a:rPr lang="en-GB" sz="3200" dirty="0"/>
              <a:t> </a:t>
            </a:r>
            <a:r>
              <a:rPr lang="en-GB" sz="3200" dirty="0" err="1"/>
              <a:t>comunicato</a:t>
            </a:r>
            <a:r>
              <a:rPr lang="en-GB" sz="3200" dirty="0"/>
              <a:t>, in </a:t>
            </a:r>
            <a:r>
              <a:rPr lang="en-GB" sz="3200" dirty="0" err="1"/>
              <a:t>che</a:t>
            </a:r>
            <a:r>
              <a:rPr lang="en-GB" sz="3200" dirty="0"/>
              <a:t> modo e </a:t>
            </a:r>
            <a:r>
              <a:rPr lang="en-GB" sz="3200" dirty="0" err="1"/>
              <a:t>quando</a:t>
            </a:r>
            <a:r>
              <a:rPr lang="en-GB" sz="3200" dirty="0"/>
              <a:t>.</a:t>
            </a:r>
          </a:p>
          <a:p>
            <a:pPr marL="0" indent="0" algn="ctr">
              <a:buNone/>
            </a:pPr>
            <a:br>
              <a:rPr lang="en-GB" sz="3200" dirty="0"/>
            </a:br>
            <a:r>
              <a:rPr lang="en-GB" sz="3200" dirty="0" err="1"/>
              <a:t>Degli</a:t>
            </a:r>
            <a:r>
              <a:rPr lang="en-GB" sz="3200" dirty="0"/>
              <a:t> </a:t>
            </a:r>
            <a:r>
              <a:rPr lang="en-GB" sz="3200" dirty="0" err="1"/>
              <a:t>esempi</a:t>
            </a:r>
            <a:r>
              <a:rPr lang="en-GB" sz="3200" dirty="0"/>
              <a:t> di </a:t>
            </a:r>
            <a:r>
              <a:rPr lang="en-GB" sz="3200" dirty="0" err="1"/>
              <a:t>protocolli</a:t>
            </a:r>
            <a:r>
              <a:rPr lang="en-GB" sz="3200" dirty="0"/>
              <a:t> </a:t>
            </a:r>
            <a:r>
              <a:rPr lang="en-GB" sz="3200" dirty="0" err="1"/>
              <a:t>sono</a:t>
            </a:r>
            <a:r>
              <a:rPr lang="en-GB" sz="3200" dirty="0"/>
              <a:t> </a:t>
            </a:r>
            <a:r>
              <a:rPr lang="en-GB" sz="3200" dirty="0" err="1"/>
              <a:t>quelli</a:t>
            </a:r>
            <a:r>
              <a:rPr lang="en-GB" sz="3200" dirty="0"/>
              <a:t> </a:t>
            </a:r>
            <a:r>
              <a:rPr lang="en-GB" sz="3200" dirty="0" err="1"/>
              <a:t>utilizzati</a:t>
            </a:r>
            <a:r>
              <a:rPr lang="en-GB" sz="3200" dirty="0"/>
              <a:t> </a:t>
            </a:r>
            <a:r>
              <a:rPr lang="en-GB" sz="3200" dirty="0" err="1"/>
              <a:t>nell’architettura</a:t>
            </a:r>
            <a:r>
              <a:rPr lang="en-GB" sz="3200" dirty="0"/>
              <a:t> di rete a strati TCP/IP (ISO/OSI).</a:t>
            </a:r>
            <a:endParaRPr lang="en-IT" sz="3200" dirty="0"/>
          </a:p>
        </p:txBody>
      </p:sp>
    </p:spTree>
    <p:extLst>
      <p:ext uri="{BB962C8B-B14F-4D97-AF65-F5344CB8AC3E}">
        <p14:creationId xmlns:p14="http://schemas.microsoft.com/office/powerpoint/2010/main" val="321701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A111-C3F5-2156-E58F-D188F4C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TCP/IP – ISO/OSI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CFCCA-9B18-EB48-8580-850BABE16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865080"/>
            <a:ext cx="7460315" cy="42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rchitettura TCP-IP">
            <a:extLst>
              <a:ext uri="{FF2B5EF4-FFF2-40B4-BE49-F238E27FC236}">
                <a16:creationId xmlns:a16="http://schemas.microsoft.com/office/drawing/2014/main" id="{56224D8B-336E-8B4B-B1C2-1FCE3396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03" y="1208227"/>
            <a:ext cx="3257361" cy="20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18161-4DF5-C849-25EA-25F08CC48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570" y="3810514"/>
            <a:ext cx="3585867" cy="21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24158-3A15-65AB-35BA-3971BEB6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Comunicazione tra due host in rete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4B4AF5-436E-8843-BBF8-C9BFFBFCF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450" y="3849414"/>
            <a:ext cx="82931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A88DEE-B6C9-07F9-9E47-0365F1F3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159000"/>
            <a:ext cx="47879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6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24158-3A15-65AB-35BA-3971BEB6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Comunicazione tra due host in rete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4B4AF5-436E-8843-BBF8-C9BFFBFCF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54" y="3849414"/>
            <a:ext cx="82931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A88DEE-B6C9-07F9-9E47-0365F1F3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159000"/>
            <a:ext cx="47879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80FBB-4E35-BCF2-0DD4-DF0CD2190D5B}"/>
              </a:ext>
            </a:extLst>
          </p:cNvPr>
          <p:cNvSpPr txBox="1"/>
          <p:nvPr/>
        </p:nvSpPr>
        <p:spPr>
          <a:xfrm>
            <a:off x="261844" y="2649085"/>
            <a:ext cx="337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/>
              <a:t>Payload</a:t>
            </a:r>
            <a:r>
              <a:rPr lang="en-IT" dirty="0"/>
              <a:t>: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effettivi</a:t>
            </a:r>
            <a:r>
              <a:rPr lang="en-GB" dirty="0"/>
              <a:t> </a:t>
            </a:r>
            <a:r>
              <a:rPr lang="en-GB" dirty="0" err="1"/>
              <a:t>trasmessi</a:t>
            </a:r>
            <a:r>
              <a:rPr lang="en-GB" dirty="0"/>
              <a:t> </a:t>
            </a:r>
            <a:r>
              <a:rPr lang="en-GB" dirty="0" err="1"/>
              <a:t>dall'applicazione</a:t>
            </a:r>
            <a:r>
              <a:rPr lang="en-GB" dirty="0"/>
              <a:t>, </a:t>
            </a:r>
            <a:r>
              <a:rPr lang="en-GB" dirty="0" err="1"/>
              <a:t>privi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header </a:t>
            </a:r>
            <a:r>
              <a:rPr lang="en-GB" dirty="0" err="1"/>
              <a:t>aggiunti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protocolli</a:t>
            </a:r>
            <a:r>
              <a:rPr lang="en-GB" dirty="0"/>
              <a:t> di rete.</a:t>
            </a:r>
            <a:endParaRPr lang="en-IT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0E4A54D-82E1-6812-8DD9-0D71ACE68AF3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1958953" y="3839910"/>
            <a:ext cx="774746" cy="79375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2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24158-3A15-65AB-35BA-3971BEB6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Comunicazione tra due host in rete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4B4AF5-436E-8843-BBF8-C9BFFBFCF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54" y="3849414"/>
            <a:ext cx="82931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A88DEE-B6C9-07F9-9E47-0365F1F3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159000"/>
            <a:ext cx="47879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D36E0A-2D29-FEEC-D581-82D5BA57BD52}"/>
              </a:ext>
            </a:extLst>
          </p:cNvPr>
          <p:cNvSpPr txBox="1"/>
          <p:nvPr/>
        </p:nvSpPr>
        <p:spPr>
          <a:xfrm>
            <a:off x="358588" y="4536141"/>
            <a:ext cx="171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PDU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A649-BAC8-FC7C-0C06-D1E300988C9F}"/>
              </a:ext>
            </a:extLst>
          </p:cNvPr>
          <p:cNvSpPr txBox="1"/>
          <p:nvPr/>
        </p:nvSpPr>
        <p:spPr>
          <a:xfrm>
            <a:off x="358588" y="482067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Segment o User Datagram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40F92-80EB-5F44-6B19-21E7715072A0}"/>
              </a:ext>
            </a:extLst>
          </p:cNvPr>
          <p:cNvSpPr txBox="1"/>
          <p:nvPr/>
        </p:nvSpPr>
        <p:spPr>
          <a:xfrm>
            <a:off x="358588" y="518732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IP datagram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A19F1-A151-9A1C-7373-465FBA145452}"/>
              </a:ext>
            </a:extLst>
          </p:cNvPr>
          <p:cNvSpPr txBox="1"/>
          <p:nvPr/>
        </p:nvSpPr>
        <p:spPr>
          <a:xfrm>
            <a:off x="358588" y="548010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A2945-C27E-8D00-B2CF-7695D24EDF27}"/>
              </a:ext>
            </a:extLst>
          </p:cNvPr>
          <p:cNvSpPr txBox="1"/>
          <p:nvPr/>
        </p:nvSpPr>
        <p:spPr>
          <a:xfrm>
            <a:off x="392018" y="577288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Segnale</a:t>
            </a:r>
          </a:p>
        </p:txBody>
      </p:sp>
    </p:spTree>
    <p:extLst>
      <p:ext uri="{BB962C8B-B14F-4D97-AF65-F5344CB8AC3E}">
        <p14:creationId xmlns:p14="http://schemas.microsoft.com/office/powerpoint/2010/main" val="2247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ttura TCP-IP">
            <a:extLst>
              <a:ext uri="{FF2B5EF4-FFF2-40B4-BE49-F238E27FC236}">
                <a16:creationId xmlns:a16="http://schemas.microsoft.com/office/drawing/2014/main" id="{31874C24-04A2-CB0D-AFE5-A245B5DBE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63" y="2885532"/>
            <a:ext cx="5372474" cy="33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AC267-8572-1450-91D1-846E816B22D2}"/>
              </a:ext>
            </a:extLst>
          </p:cNvPr>
          <p:cNvSpPr txBox="1"/>
          <p:nvPr/>
        </p:nvSpPr>
        <p:spPr>
          <a:xfrm>
            <a:off x="9383599" y="3595573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/>
              <a:t>Protocolli applicativi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21C5A-6EA1-2B64-862A-9C3D0F92F3C8}"/>
              </a:ext>
            </a:extLst>
          </p:cNvPr>
          <p:cNvSpPr txBox="1"/>
          <p:nvPr/>
        </p:nvSpPr>
        <p:spPr>
          <a:xfrm>
            <a:off x="1873625" y="666330"/>
            <a:ext cx="7306234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IT" dirty="0"/>
              <a:t>Livello applicazioni di rete: si usano </a:t>
            </a:r>
            <a:r>
              <a:rPr lang="en-GB" dirty="0"/>
              <a:t>I</a:t>
            </a:r>
            <a:r>
              <a:rPr lang="en-IT" dirty="0"/>
              <a:t> protocolli applicativi già esistenti per programmare applicazioni utente </a:t>
            </a:r>
          </a:p>
          <a:p>
            <a:endParaRPr lang="en-IT" dirty="0"/>
          </a:p>
          <a:p>
            <a:r>
              <a:rPr lang="en-IT" dirty="0"/>
              <a:t>Web, Posta Elettronica, condivisione file P2P, giochi come </a:t>
            </a:r>
            <a:r>
              <a:rPr lang="it-IT" dirty="0"/>
              <a:t>MMORPG, autenticazione su macchina remota… sono tutti esempi di insiemi di programmi che usano i protocolli applicativi per fornire un servizio </a:t>
            </a:r>
            <a:r>
              <a:rPr lang="it-IT" b="1" dirty="0"/>
              <a:t>distribuito</a:t>
            </a:r>
            <a:r>
              <a:rPr lang="it-IT" dirty="0"/>
              <a:t> in rete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8073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chitettura TCP-IP">
            <a:extLst>
              <a:ext uri="{FF2B5EF4-FFF2-40B4-BE49-F238E27FC236}">
                <a16:creationId xmlns:a16="http://schemas.microsoft.com/office/drawing/2014/main" id="{31874C24-04A2-CB0D-AFE5-A245B5DBE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63" y="2885532"/>
            <a:ext cx="5372474" cy="33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AC267-8572-1450-91D1-846E816B22D2}"/>
              </a:ext>
            </a:extLst>
          </p:cNvPr>
          <p:cNvSpPr txBox="1"/>
          <p:nvPr/>
        </p:nvSpPr>
        <p:spPr>
          <a:xfrm>
            <a:off x="8782237" y="3603811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/>
              <a:t>Protocolli applicativi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21C5A-6EA1-2B64-862A-9C3D0F92F3C8}"/>
              </a:ext>
            </a:extLst>
          </p:cNvPr>
          <p:cNvSpPr txBox="1"/>
          <p:nvPr/>
        </p:nvSpPr>
        <p:spPr>
          <a:xfrm>
            <a:off x="1873625" y="666330"/>
            <a:ext cx="7306234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Noi prima </a:t>
            </a:r>
            <a:r>
              <a:rPr lang="en-US" dirty="0" err="1"/>
              <a:t>progetteremo</a:t>
            </a:r>
            <a:r>
              <a:rPr lang="en-US" dirty="0"/>
              <a:t> e </a:t>
            </a:r>
            <a:r>
              <a:rPr lang="en-US" dirty="0" err="1"/>
              <a:t>svilupperemo</a:t>
            </a:r>
            <a:r>
              <a:rPr lang="en-US" dirty="0"/>
              <a:t> </a:t>
            </a:r>
            <a:r>
              <a:rPr lang="en-US" dirty="0" err="1"/>
              <a:t>nostri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applicativi</a:t>
            </a:r>
            <a:r>
              <a:rPr lang="en-US" dirty="0"/>
              <a:t> (</a:t>
            </a:r>
            <a:r>
              <a:rPr lang="en-US" dirty="0" err="1"/>
              <a:t>semplici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seguito</a:t>
            </a:r>
            <a:r>
              <a:rPr lang="en-US" dirty="0"/>
              <a:t>, </a:t>
            </a:r>
            <a:r>
              <a:rPr lang="en-US" dirty="0" err="1"/>
              <a:t>studieremo</a:t>
            </a:r>
            <a:r>
              <a:rPr lang="en-US" dirty="0"/>
              <a:t> e </a:t>
            </a:r>
            <a:r>
              <a:rPr lang="en-US" dirty="0" err="1"/>
              <a:t>useremo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applicative </a:t>
            </a:r>
            <a:r>
              <a:rPr lang="en-US" dirty="0" err="1"/>
              <a:t>esistenti</a:t>
            </a:r>
            <a:r>
              <a:rPr lang="en-US" dirty="0"/>
              <a:t> per </a:t>
            </a:r>
            <a:r>
              <a:rPr lang="en-US" dirty="0" err="1"/>
              <a:t>progettare</a:t>
            </a:r>
            <a:r>
              <a:rPr lang="en-US" dirty="0"/>
              <a:t> e </a:t>
            </a:r>
            <a:r>
              <a:rPr lang="en-US" dirty="0" err="1"/>
              <a:t>sviluppare</a:t>
            </a:r>
            <a:r>
              <a:rPr lang="en-US" dirty="0"/>
              <a:t> le </a:t>
            </a:r>
            <a:r>
              <a:rPr lang="en-US" dirty="0" err="1"/>
              <a:t>nostre</a:t>
            </a:r>
            <a:r>
              <a:rPr lang="en-US" dirty="0"/>
              <a:t> </a:t>
            </a:r>
            <a:r>
              <a:rPr lang="en-US" dirty="0" err="1"/>
              <a:t>applicazioni</a:t>
            </a:r>
            <a:r>
              <a:rPr lang="en-US" dirty="0"/>
              <a:t> in rete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9798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10457</TotalTime>
  <Words>1892</Words>
  <Application>Microsoft Macintosh PowerPoint</Application>
  <PresentationFormat>Widescreen</PresentationFormat>
  <Paragraphs>194</Paragraphs>
  <Slides>27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Definizione protocollo</vt:lpstr>
      <vt:lpstr>PowerPoint Presentation</vt:lpstr>
      <vt:lpstr>TCP/IP – ISO/OSI</vt:lpstr>
      <vt:lpstr>Comunicazione tra due host in rete</vt:lpstr>
      <vt:lpstr>Comunicazione tra due host in rete</vt:lpstr>
      <vt:lpstr>Comunicazione tra due host in rete</vt:lpstr>
      <vt:lpstr>PowerPoint Presentation</vt:lpstr>
      <vt:lpstr>PowerPoint Presentation</vt:lpstr>
      <vt:lpstr>Comunicazioni client e server, peer to peer</vt:lpstr>
      <vt:lpstr>PowerPoint Presentation</vt:lpstr>
      <vt:lpstr>PowerPoint Presentation</vt:lpstr>
      <vt:lpstr>Progettazione protocollo</vt:lpstr>
      <vt:lpstr>Cos’è RFC?</vt:lpstr>
      <vt:lpstr>Aspetti da considerare progettazione protocollo applicativo</vt:lpstr>
      <vt:lpstr>Echo Protocol RFC</vt:lpstr>
      <vt:lpstr>Esempio </vt:lpstr>
      <vt:lpstr>Ripasso</vt:lpstr>
      <vt:lpstr>Livello di trasporto – TCP vs UDP</vt:lpstr>
      <vt:lpstr>Incapsulamento</vt:lpstr>
      <vt:lpstr>UDP </vt:lpstr>
      <vt:lpstr>TCP</vt:lpstr>
      <vt:lpstr>PowerPoint Presentation</vt:lpstr>
      <vt:lpstr>Connessione end to end, socket e porte</vt:lpstr>
      <vt:lpstr>Connessione Logica a Livello di Trasporto</vt:lpstr>
      <vt:lpstr>Multiplexing/demultiplexing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37</cp:revision>
  <dcterms:created xsi:type="dcterms:W3CDTF">2024-07-30T13:03:16Z</dcterms:created>
  <dcterms:modified xsi:type="dcterms:W3CDTF">2024-09-23T11:37:44Z</dcterms:modified>
</cp:coreProperties>
</file>