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94" r:id="rId3"/>
    <p:sldId id="272" r:id="rId4"/>
    <p:sldId id="261" r:id="rId5"/>
    <p:sldId id="275" r:id="rId6"/>
    <p:sldId id="280" r:id="rId7"/>
    <p:sldId id="279" r:id="rId8"/>
    <p:sldId id="276" r:id="rId9"/>
    <p:sldId id="293" r:id="rId10"/>
    <p:sldId id="274" r:id="rId11"/>
    <p:sldId id="291" r:id="rId12"/>
    <p:sldId id="283" r:id="rId13"/>
    <p:sldId id="281" r:id="rId14"/>
    <p:sldId id="292" r:id="rId15"/>
    <p:sldId id="295" r:id="rId16"/>
    <p:sldId id="296" r:id="rId17"/>
    <p:sldId id="297" r:id="rId18"/>
    <p:sldId id="298" r:id="rId19"/>
    <p:sldId id="299" r:id="rId20"/>
    <p:sldId id="301" r:id="rId21"/>
    <p:sldId id="300" r:id="rId22"/>
    <p:sldId id="282" r:id="rId2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679"/>
  </p:normalViewPr>
  <p:slideViewPr>
    <p:cSldViewPr snapToGrid="0">
      <p:cViewPr varScale="1">
        <p:scale>
          <a:sx n="137" d="100"/>
          <a:sy n="137" d="100"/>
        </p:scale>
        <p:origin x="21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169D-99AD-C845-A5CE-375C0EB0B932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6A49-02FE-984A-89A4-567B39C3BB9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87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896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819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747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51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B357-7F2D-C14B-B984-F2A2C9B26A0C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150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104D-A970-A166-A11C-9467F6AC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61237-AC23-75E3-BCC9-275C87873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22A0-9CF7-F446-3EEA-26618DA7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237-6378-41C3-82B7-54500B05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3BCC-CAD2-F834-6128-C405BAB3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02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F65A-5321-5B95-840D-11B57612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38653-7D28-E2AE-93EC-9C81A72A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EEB5-CF66-4397-2D29-2743DB7E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3C4E-6026-C446-AE75-55519229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7C61-FDCD-E385-3780-A9CB1AD4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3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0168C-8B2F-E7CB-AC65-0CE12C45A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2A84-A2C0-1D8D-51AB-70132889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F0A0-EE1F-1E42-4D0F-B2CE7A02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F37D-0B20-97CF-35B0-6920A49F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A244-1122-16BE-96F7-B3FB6F17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083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B25-1209-9D91-3277-E9F58CA7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4F19-7B2A-D6CE-9163-AFB6FB17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B902-63A6-7BD2-B36C-5FF6941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F8EC-2DE2-2CC1-36D6-73FA701A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1F91-E5E2-67F0-EEC5-7DE0B10A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805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AE20-3DA5-FC6D-09A4-B7B84B1E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6BDA-1286-5FB2-B020-9C0A763F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E9A9-5261-7C5E-327A-5B7C4FE2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5B93-3607-AA15-CB75-8C2EA1CB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BB41-B036-2CDD-62D5-08030619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60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D733-6416-0137-073F-1895F93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FA3B-14B3-B544-9BC8-752D2F7A7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92219-CC42-0179-D2A3-7C34D607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14BBC-201E-E565-F068-ECD0B3DF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B0DD-5F14-28F7-E5EE-C6A48750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1ACF-239A-3CEE-F530-C73DD570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329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716D-BE53-51C9-10C1-60518597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43B53-6CC5-C298-913D-BD6DBC2F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F20EF-FE78-5A79-5A47-D50AFAF9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291A5-6D49-E3C0-0C87-F8EC7E546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88CB2-121F-DA90-B36B-3D3AD34E1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DE8A-3815-32B4-F0A7-7336AB1D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1BE8-1535-A11C-3646-CCED4432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4B5E0-F909-3328-3EC1-5F2491B9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C4ED-008C-8B51-2EBB-5E8B89FE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A795A-B122-3764-8F96-044B5F6D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6C9F-5D50-E963-8455-2D7F2E3C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60296-74B4-88E6-7FEF-7C7FB845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905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EDCED-7BCD-B436-0441-5703DF59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1826F-075E-8F26-72C3-2E9B5FCA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F916-78FA-7E5E-6428-065EFB8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92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4F51-AF8D-7298-A8EE-CC11E826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708D-2149-DCFB-58A4-6A92D844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70DB-8EE8-15DD-EFD1-4E0C94DE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8A8B2-FF78-F031-50EB-1557DD00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B30A1-6C6C-89FB-AD31-57CC03D6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1A06-CF1D-580F-8B24-B6FB407E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862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8720-9ED6-CB23-6A03-CF675C6C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BF60D-15ED-D10A-4056-141EF742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18EE8-BD8B-CA79-1E65-80CF382C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5E7A-E0DB-0439-EC04-542DFB23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DEC0-CC89-F6EC-92C8-274120B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DF60-3C21-CD40-EAC5-4A095C92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39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088C0-4ED5-4B8F-3354-EC298F60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21B4-BC6F-BF68-DED2-D3310DDF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6AF0-8259-7239-FC3A-558A4F87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1766-6690-7544-9EEA-DDEF984A224B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94EB-D417-A649-A259-F28322EFD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1AF-2F80-54AC-8D1A-6061F2557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C2C9-430C-F048-8B46-3FA29831DD5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47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net/Socke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.html" TargetMode="External"/><Relationship Id="rId2" Type="http://schemas.openxmlformats.org/officeDocument/2006/relationships/hyperlink" Target="https://docs.oracle.com/javase/8/docs/api/java/io/OutputStrea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ibo.it/~sangio/SO_currentAA/Luc_SO/Schirinzi/Socke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keley_sock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33A833-62AF-A7CC-F21E-DFCE5CDE8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Socket, API e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1C08B3-7D72-7061-BFA4-C134873DA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Unità 2 – lezione 1 e lezione 2</a:t>
            </a:r>
          </a:p>
        </p:txBody>
      </p:sp>
    </p:spTree>
    <p:extLst>
      <p:ext uri="{BB962C8B-B14F-4D97-AF65-F5344CB8AC3E}">
        <p14:creationId xmlns:p14="http://schemas.microsoft.com/office/powerpoint/2010/main" val="201649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2FA4C-134D-FF32-8A42-22B25BF14D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88111" y="353760"/>
            <a:ext cx="4938712" cy="2373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9BCE-F196-E315-5D3D-E91E6EE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41" y="2941786"/>
            <a:ext cx="9469718" cy="39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4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63578-214F-B5F3-E456-9B26CF31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04177"/>
            <a:ext cx="7772400" cy="58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C877-764A-5771-F1AF-532F1245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FF0000"/>
                </a:solidFill>
                <a:highlight>
                  <a:srgbClr val="FFFF00"/>
                </a:highlight>
              </a:rPr>
              <a:t>Esempio semplice - finire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D2E7-9582-6221-692A-058A0207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6225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7B38-9EF6-D0DA-FE03-0C8931F3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Socket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A0D59E-698C-C724-198E-6E0C204A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L’interfaccia</a:t>
            </a:r>
            <a:r>
              <a:rPr lang="en-GB" dirty="0"/>
              <a:t> </a:t>
            </a:r>
            <a:r>
              <a:rPr lang="en-GB" dirty="0" err="1"/>
              <a:t>deriva</a:t>
            </a:r>
            <a:r>
              <a:rPr lang="en-GB" dirty="0"/>
              <a:t> da </a:t>
            </a:r>
            <a:r>
              <a:rPr lang="en-GB" dirty="0" err="1"/>
              <a:t>quella</a:t>
            </a:r>
            <a:r>
              <a:rPr lang="en-GB" dirty="0"/>
              <a:t> standard di Berkeley, </a:t>
            </a:r>
            <a:r>
              <a:rPr lang="en-GB" dirty="0" err="1"/>
              <a:t>introdotta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1981</a:t>
            </a:r>
          </a:p>
          <a:p>
            <a:r>
              <a:rPr lang="en-GB" dirty="0"/>
              <a:t>E’ </a:t>
            </a:r>
            <a:r>
              <a:rPr lang="en-GB" dirty="0" err="1"/>
              <a:t>organizzata</a:t>
            </a:r>
            <a:r>
              <a:rPr lang="en-GB" dirty="0"/>
              <a:t> in </a:t>
            </a:r>
            <a:r>
              <a:rPr lang="en-GB" dirty="0" err="1"/>
              <a:t>maniera</a:t>
            </a:r>
            <a:r>
              <a:rPr lang="en-GB" dirty="0"/>
              <a:t> da </a:t>
            </a:r>
            <a:r>
              <a:rPr lang="en-GB" dirty="0" err="1"/>
              <a:t>soddisfare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principi</a:t>
            </a:r>
            <a:r>
              <a:rPr lang="en-GB" dirty="0"/>
              <a:t> </a:t>
            </a:r>
            <a:r>
              <a:rPr lang="en-GB" dirty="0" err="1"/>
              <a:t>dell’Object</a:t>
            </a:r>
            <a:r>
              <a:rPr lang="en-GB" dirty="0"/>
              <a:t> Orienting Programming</a:t>
            </a:r>
          </a:p>
          <a:p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per la </a:t>
            </a:r>
            <a:r>
              <a:rPr lang="en-GB" dirty="0" err="1"/>
              <a:t>manipolazione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indirizzi</a:t>
            </a:r>
            <a:r>
              <a:rPr lang="en-GB" dirty="0"/>
              <a:t> e la </a:t>
            </a:r>
            <a:r>
              <a:rPr lang="en-GB" dirty="0" err="1"/>
              <a:t>creazione</a:t>
            </a:r>
            <a:r>
              <a:rPr lang="en-GB" dirty="0"/>
              <a:t> di socket lato client o server</a:t>
            </a:r>
          </a:p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package </a:t>
            </a:r>
            <a:r>
              <a:rPr lang="en-GB" dirty="0" err="1"/>
              <a:t>java.net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8772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C5BA-48F0-ADAE-FBFC-89BDF85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Documentazione ufficiale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5F62-D10C-3172-37DA-9A70FE04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Studiare </a:t>
            </a:r>
            <a:r>
              <a:rPr lang="en-GB" dirty="0"/>
              <a:t>I</a:t>
            </a:r>
            <a:r>
              <a:rPr lang="en-IT" dirty="0"/>
              <a:t> metodi che usiamo in laboratorio</a:t>
            </a:r>
          </a:p>
          <a:p>
            <a:r>
              <a:rPr lang="en-IT" dirty="0"/>
              <a:t>Vedere documentazione ufficiale </a:t>
            </a:r>
            <a:r>
              <a:rPr lang="en-GB" dirty="0"/>
              <a:t>https://</a:t>
            </a:r>
            <a:r>
              <a:rPr lang="en-GB" dirty="0" err="1"/>
              <a:t>docs.oracle.com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/java/</a:t>
            </a:r>
            <a:r>
              <a:rPr lang="en-GB" dirty="0" err="1"/>
              <a:t>javase</a:t>
            </a:r>
            <a:r>
              <a:rPr lang="en-GB" dirty="0"/>
              <a:t>/22/docs/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index.html</a:t>
            </a:r>
            <a:endParaRPr lang="en-IT" dirty="0"/>
          </a:p>
          <a:p>
            <a:pPr marL="0" indent="0">
              <a:buNone/>
            </a:pPr>
            <a:r>
              <a:rPr lang="en-IT" dirty="0"/>
              <a:t>Pacchetto java.net </a:t>
            </a:r>
            <a:r>
              <a:rPr lang="en-GB" dirty="0"/>
              <a:t>https://</a:t>
            </a:r>
            <a:r>
              <a:rPr lang="en-GB" dirty="0" err="1"/>
              <a:t>docs.oracle.com</a:t>
            </a:r>
            <a:r>
              <a:rPr lang="en-GB" dirty="0"/>
              <a:t>/</a:t>
            </a:r>
            <a:r>
              <a:rPr lang="en-GB" dirty="0" err="1"/>
              <a:t>javase</a:t>
            </a:r>
            <a:r>
              <a:rPr lang="en-GB" dirty="0"/>
              <a:t>/8/docs/</a:t>
            </a:r>
            <a:r>
              <a:rPr lang="en-GB" dirty="0" err="1"/>
              <a:t>api</a:t>
            </a:r>
            <a:r>
              <a:rPr lang="en-GB" dirty="0"/>
              <a:t>/java/net/package-</a:t>
            </a:r>
            <a:r>
              <a:rPr lang="en-GB"/>
              <a:t>summary.html</a:t>
            </a:r>
            <a:endParaRPr lang="en-IT" dirty="0"/>
          </a:p>
          <a:p>
            <a:r>
              <a:rPr lang="en-IT" dirty="0"/>
              <a:t>Socket: </a:t>
            </a:r>
            <a:r>
              <a:rPr lang="en-GB" dirty="0">
                <a:hlinkClick r:id="rId2"/>
              </a:rPr>
              <a:t>https://docs.oracle.com/javase/8/docs/api/java/net/Socket.html</a:t>
            </a:r>
            <a:endParaRPr lang="en-IT" dirty="0"/>
          </a:p>
          <a:p>
            <a:r>
              <a:rPr lang="en-IT" dirty="0"/>
              <a:t>ServerSocket: </a:t>
            </a:r>
            <a:r>
              <a:rPr lang="en-GB" dirty="0"/>
              <a:t>https://</a:t>
            </a:r>
            <a:r>
              <a:rPr lang="en-GB" dirty="0" err="1"/>
              <a:t>docs.oracle.com</a:t>
            </a:r>
            <a:r>
              <a:rPr lang="en-GB" dirty="0"/>
              <a:t>/</a:t>
            </a:r>
            <a:r>
              <a:rPr lang="en-GB" dirty="0" err="1"/>
              <a:t>javase</a:t>
            </a:r>
            <a:r>
              <a:rPr lang="en-GB" dirty="0"/>
              <a:t>/8/docs/</a:t>
            </a:r>
            <a:r>
              <a:rPr lang="en-GB" dirty="0" err="1"/>
              <a:t>api</a:t>
            </a:r>
            <a:r>
              <a:rPr lang="en-GB" dirty="0"/>
              <a:t>/java/net/</a:t>
            </a:r>
            <a:r>
              <a:rPr lang="en-GB" dirty="0" err="1"/>
              <a:t>ServerSocket.html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6022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B013-3A24-79D7-60F0-9E66D6D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3" y="19367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L’API Java Socket </a:t>
            </a:r>
            <a:r>
              <a:rPr lang="en-GB" dirty="0" err="1"/>
              <a:t>fornisce</a:t>
            </a:r>
            <a:r>
              <a:rPr lang="en-GB" dirty="0"/>
              <a:t> le </a:t>
            </a:r>
            <a:r>
              <a:rPr lang="en-GB" dirty="0" err="1"/>
              <a:t>classi</a:t>
            </a:r>
            <a:r>
              <a:rPr lang="en-GB" dirty="0"/>
              <a:t>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metodi</a:t>
            </a:r>
            <a:r>
              <a:rPr lang="en-GB" dirty="0"/>
              <a:t> </a:t>
            </a:r>
            <a:r>
              <a:rPr lang="en-GB" dirty="0" err="1"/>
              <a:t>necessari</a:t>
            </a:r>
            <a:r>
              <a:rPr lang="en-GB" dirty="0"/>
              <a:t> per </a:t>
            </a:r>
            <a:r>
              <a:rPr lang="en-GB" dirty="0" err="1"/>
              <a:t>stabilire</a:t>
            </a:r>
            <a:r>
              <a:rPr lang="en-GB" dirty="0"/>
              <a:t> </a:t>
            </a:r>
            <a:r>
              <a:rPr lang="en-GB" dirty="0" err="1"/>
              <a:t>connessioni</a:t>
            </a:r>
            <a:r>
              <a:rPr lang="en-GB" dirty="0"/>
              <a:t> di rete </a:t>
            </a:r>
            <a:r>
              <a:rPr lang="en-GB" dirty="0" err="1"/>
              <a:t>tra</a:t>
            </a:r>
            <a:r>
              <a:rPr lang="en-GB" dirty="0"/>
              <a:t> client e server. Le due </a:t>
            </a:r>
            <a:r>
              <a:rPr lang="en-GB" dirty="0" err="1"/>
              <a:t>principali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 </a:t>
            </a:r>
            <a:r>
              <a:rPr lang="en-GB" dirty="0" err="1"/>
              <a:t>coinvolte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solidFill>
                  <a:srgbClr val="0E0E0E"/>
                </a:solidFill>
                <a:effectLst/>
              </a:rPr>
              <a:t>java.net.Socket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Utilizzata</a:t>
            </a:r>
            <a:r>
              <a:rPr lang="en-GB" dirty="0">
                <a:solidFill>
                  <a:srgbClr val="0E0E0E"/>
                </a:solidFill>
                <a:effectLst/>
              </a:rPr>
              <a:t> dal client per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connettersi</a:t>
            </a:r>
            <a:r>
              <a:rPr lang="en-GB" dirty="0">
                <a:solidFill>
                  <a:srgbClr val="0E0E0E"/>
                </a:solidFill>
                <a:effectLst/>
              </a:rPr>
              <a:t> a un server.</a:t>
            </a:r>
          </a:p>
          <a:p>
            <a:pPr lvl="1"/>
            <a:r>
              <a:rPr lang="en-GB" dirty="0" err="1">
                <a:solidFill>
                  <a:srgbClr val="0E0E0E"/>
                </a:solidFill>
                <a:effectLst/>
              </a:rPr>
              <a:t>java.net.ServerSocket</a:t>
            </a:r>
            <a:r>
              <a:rPr lang="en-GB" dirty="0">
                <a:solidFill>
                  <a:srgbClr val="0E0E0E"/>
                </a:solidFill>
                <a:effectLst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</a:rPr>
              <a:t>Utilizzata</a:t>
            </a:r>
            <a:r>
              <a:rPr lang="en-GB" dirty="0">
                <a:solidFill>
                  <a:srgbClr val="0E0E0E"/>
                </a:solidFill>
                <a:effectLst/>
              </a:rPr>
              <a:t> dal server per </a:t>
            </a:r>
            <a:r>
              <a:rPr lang="en-GB" dirty="0" err="1">
                <a:solidFill>
                  <a:srgbClr val="0E0E0E"/>
                </a:solidFill>
                <a:effectLst/>
              </a:rPr>
              <a:t>ascoltare</a:t>
            </a:r>
            <a:r>
              <a:rPr lang="en-GB" dirty="0">
                <a:solidFill>
                  <a:srgbClr val="0E0E0E"/>
                </a:solidFill>
                <a:effectLst/>
              </a:rPr>
              <a:t> le </a:t>
            </a:r>
            <a:r>
              <a:rPr lang="en-GB" dirty="0" err="1">
                <a:solidFill>
                  <a:srgbClr val="0E0E0E"/>
                </a:solidFill>
                <a:effectLst/>
              </a:rPr>
              <a:t>richieste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dai</a:t>
            </a:r>
            <a:r>
              <a:rPr lang="en-GB" dirty="0">
                <a:solidFill>
                  <a:srgbClr val="0E0E0E"/>
                </a:solidFill>
                <a:effectLst/>
              </a:rPr>
              <a:t> client.</a:t>
            </a:r>
          </a:p>
          <a:p>
            <a:endParaRPr lang="en-GB" b="1" dirty="0">
              <a:solidFill>
                <a:srgbClr val="0E0E0E"/>
              </a:solidFill>
              <a:effectLst/>
            </a:endParaRPr>
          </a:p>
          <a:p>
            <a:r>
              <a:rPr lang="en-GB" b="1" dirty="0" err="1">
                <a:solidFill>
                  <a:srgbClr val="0E0E0E"/>
                </a:solidFill>
                <a:effectLst/>
              </a:rPr>
              <a:t>Principali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Metodi</a:t>
            </a:r>
            <a:endParaRPr lang="en-GB" dirty="0">
              <a:solidFill>
                <a:srgbClr val="0E0E0E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• Socket:</a:t>
            </a:r>
            <a:endParaRPr lang="en-GB" dirty="0">
              <a:solidFill>
                <a:srgbClr val="0E0E0E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• Socket(String host, int port): </a:t>
            </a:r>
            <a:r>
              <a:rPr lang="en-GB" dirty="0" err="1">
                <a:solidFill>
                  <a:srgbClr val="0E0E0E"/>
                </a:solidFill>
                <a:effectLst/>
              </a:rPr>
              <a:t>Crea</a:t>
            </a:r>
            <a:r>
              <a:rPr lang="en-GB" dirty="0">
                <a:solidFill>
                  <a:srgbClr val="0E0E0E"/>
                </a:solidFill>
                <a:effectLst/>
              </a:rPr>
              <a:t> un socket e </a:t>
            </a:r>
            <a:r>
              <a:rPr lang="en-GB" dirty="0" err="1">
                <a:solidFill>
                  <a:srgbClr val="0E0E0E"/>
                </a:solidFill>
                <a:effectLst/>
              </a:rPr>
              <a:t>si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connette</a:t>
            </a:r>
            <a:r>
              <a:rPr lang="en-GB" dirty="0">
                <a:solidFill>
                  <a:srgbClr val="0E0E0E"/>
                </a:solidFill>
                <a:effectLst/>
              </a:rPr>
              <a:t> al server </a:t>
            </a:r>
            <a:r>
              <a:rPr lang="en-GB" dirty="0" err="1">
                <a:solidFill>
                  <a:srgbClr val="0E0E0E"/>
                </a:solidFill>
                <a:effectLst/>
              </a:rPr>
              <a:t>specificato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• </a:t>
            </a:r>
            <a:r>
              <a:rPr lang="en-GB" dirty="0" err="1">
                <a:solidFill>
                  <a:srgbClr val="0E0E0E"/>
                </a:solidFill>
                <a:effectLst/>
              </a:rPr>
              <a:t>getInputStream</a:t>
            </a:r>
            <a:r>
              <a:rPr lang="en-GB" dirty="0">
                <a:solidFill>
                  <a:srgbClr val="0E0E0E"/>
                </a:solidFill>
                <a:effectLst/>
              </a:rPr>
              <a:t>() e </a:t>
            </a:r>
            <a:r>
              <a:rPr lang="en-GB" dirty="0" err="1">
                <a:solidFill>
                  <a:srgbClr val="0E0E0E"/>
                </a:solidFill>
                <a:effectLst/>
              </a:rPr>
              <a:t>getOutputStream</a:t>
            </a:r>
            <a:r>
              <a:rPr lang="en-GB" dirty="0">
                <a:solidFill>
                  <a:srgbClr val="0E0E0E"/>
                </a:solidFill>
                <a:effectLst/>
              </a:rPr>
              <a:t>(): </a:t>
            </a:r>
            <a:r>
              <a:rPr lang="en-GB" dirty="0" err="1">
                <a:solidFill>
                  <a:srgbClr val="0E0E0E"/>
                </a:solidFill>
                <a:effectLst/>
              </a:rPr>
              <a:t>Ottengono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flussi</a:t>
            </a:r>
            <a:r>
              <a:rPr lang="en-GB" dirty="0">
                <a:solidFill>
                  <a:srgbClr val="0E0E0E"/>
                </a:solidFill>
                <a:effectLst/>
              </a:rPr>
              <a:t> di input e output per la </a:t>
            </a:r>
            <a:r>
              <a:rPr lang="en-GB" dirty="0" err="1">
                <a:solidFill>
                  <a:srgbClr val="0E0E0E"/>
                </a:solidFill>
                <a:effectLst/>
              </a:rPr>
              <a:t>comunicazione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endParaRPr lang="en-GB" dirty="0">
              <a:solidFill>
                <a:srgbClr val="0E0E0E"/>
              </a:solidFill>
              <a:effectLst/>
            </a:endParaRPr>
          </a:p>
          <a:p>
            <a:r>
              <a:rPr lang="en-GB" sz="3200" dirty="0" err="1">
                <a:solidFill>
                  <a:srgbClr val="0E0E0E"/>
                </a:solidFill>
              </a:rPr>
              <a:t>ServerSocket</a:t>
            </a:r>
            <a:r>
              <a:rPr lang="en-GB" sz="3200" dirty="0">
                <a:solidFill>
                  <a:srgbClr val="0E0E0E"/>
                </a:solidFill>
              </a:rPr>
              <a:t>:</a:t>
            </a:r>
          </a:p>
          <a:p>
            <a:pPr lvl="1"/>
            <a:r>
              <a:rPr lang="en-GB" dirty="0" err="1">
                <a:solidFill>
                  <a:srgbClr val="0E0E0E"/>
                </a:solidFill>
                <a:effectLst/>
              </a:rPr>
              <a:t>ServerSocket</a:t>
            </a:r>
            <a:r>
              <a:rPr lang="en-GB" dirty="0">
                <a:solidFill>
                  <a:srgbClr val="0E0E0E"/>
                </a:solidFill>
                <a:effectLst/>
              </a:rPr>
              <a:t>(int port): </a:t>
            </a:r>
            <a:r>
              <a:rPr lang="en-GB" dirty="0" err="1">
                <a:solidFill>
                  <a:srgbClr val="0E0E0E"/>
                </a:solidFill>
                <a:effectLst/>
              </a:rPr>
              <a:t>Crea</a:t>
            </a:r>
            <a:r>
              <a:rPr lang="en-GB" dirty="0">
                <a:solidFill>
                  <a:srgbClr val="0E0E0E"/>
                </a:solidFill>
                <a:effectLst/>
              </a:rPr>
              <a:t> un server socket </a:t>
            </a:r>
            <a:r>
              <a:rPr lang="en-GB" dirty="0" err="1">
                <a:solidFill>
                  <a:srgbClr val="0E0E0E"/>
                </a:solidFill>
                <a:effectLst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ascolta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sulla</a:t>
            </a:r>
            <a:r>
              <a:rPr lang="en-GB" dirty="0">
                <a:solidFill>
                  <a:srgbClr val="0E0E0E"/>
                </a:solidFill>
                <a:effectLst/>
              </a:rPr>
              <a:t> porta </a:t>
            </a:r>
            <a:r>
              <a:rPr lang="en-GB" dirty="0" err="1">
                <a:solidFill>
                  <a:srgbClr val="0E0E0E"/>
                </a:solidFill>
                <a:effectLst/>
              </a:rPr>
              <a:t>specificata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lvl="1"/>
            <a:r>
              <a:rPr lang="en-GB" dirty="0">
                <a:solidFill>
                  <a:srgbClr val="0E0E0E"/>
                </a:solidFill>
                <a:effectLst/>
              </a:rPr>
              <a:t>accept(): </a:t>
            </a:r>
            <a:r>
              <a:rPr lang="en-GB" dirty="0" err="1">
                <a:solidFill>
                  <a:srgbClr val="0E0E0E"/>
                </a:solidFill>
                <a:effectLst/>
              </a:rPr>
              <a:t>Blocca</a:t>
            </a:r>
            <a:r>
              <a:rPr lang="en-GB" dirty="0">
                <a:solidFill>
                  <a:srgbClr val="0E0E0E"/>
                </a:solidFill>
                <a:effectLst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</a:rPr>
              <a:t>attende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 da un client. </a:t>
            </a:r>
            <a:r>
              <a:rPr lang="en-GB" dirty="0" err="1">
                <a:solidFill>
                  <a:srgbClr val="0E0E0E"/>
                </a:solidFill>
                <a:effectLst/>
              </a:rPr>
              <a:t>Restituisce</a:t>
            </a:r>
            <a:r>
              <a:rPr lang="en-GB" dirty="0">
                <a:solidFill>
                  <a:srgbClr val="0E0E0E"/>
                </a:solidFill>
                <a:effectLst/>
              </a:rPr>
              <a:t> un Socket per </a:t>
            </a:r>
            <a:r>
              <a:rPr lang="en-GB" dirty="0" err="1">
                <a:solidFill>
                  <a:srgbClr val="0E0E0E"/>
                </a:solidFill>
                <a:effectLst/>
              </a:rPr>
              <a:t>comunicare</a:t>
            </a:r>
            <a:r>
              <a:rPr lang="en-GB" dirty="0">
                <a:solidFill>
                  <a:srgbClr val="0E0E0E"/>
                </a:solidFill>
                <a:effectLst/>
              </a:rPr>
              <a:t> con il client.</a:t>
            </a:r>
          </a:p>
          <a:p>
            <a:endParaRPr lang="en-IT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77DD406-B70C-0838-2B9F-7BA3AE8C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62" y="4356243"/>
            <a:ext cx="5733275" cy="20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3183-3CFB-9855-3CA4-1E11B21B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E1D6-B2BC-4CD7-D924-9CEC633C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2" y="193675"/>
            <a:ext cx="1206271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E0E0E"/>
                </a:solidFill>
                <a:effectLst/>
              </a:rPr>
              <a:t>Comportamento</a:t>
            </a:r>
            <a:r>
              <a:rPr lang="en-GB" b="1" dirty="0">
                <a:solidFill>
                  <a:srgbClr val="0E0E0E"/>
                </a:solidFill>
                <a:effectLst/>
              </a:rPr>
              <a:t> Dopo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che</a:t>
            </a:r>
            <a:r>
              <a:rPr lang="en-GB" b="1" dirty="0">
                <a:solidFill>
                  <a:srgbClr val="0E0E0E"/>
                </a:solidFill>
                <a:effectLst/>
              </a:rPr>
              <a:t> il Client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Contatta</a:t>
            </a:r>
            <a:r>
              <a:rPr lang="en-GB" b="1" dirty="0">
                <a:solidFill>
                  <a:srgbClr val="0E0E0E"/>
                </a:solidFill>
                <a:effectLst/>
              </a:rPr>
              <a:t> il Server</a:t>
            </a:r>
            <a:endParaRPr lang="en-GB" dirty="0">
              <a:solidFill>
                <a:srgbClr val="0E0E0E"/>
              </a:solidFill>
              <a:effectLst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E0E0E"/>
                </a:solidFill>
                <a:effectLst/>
              </a:rPr>
              <a:t>Server in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Attesa</a:t>
            </a:r>
            <a:r>
              <a:rPr lang="en-GB" b="1" dirty="0">
                <a:solidFill>
                  <a:srgbClr val="0E0E0E"/>
                </a:solidFill>
                <a:effectLst/>
              </a:rPr>
              <a:t> (</a:t>
            </a:r>
            <a:r>
              <a:rPr lang="en-GB" dirty="0">
                <a:solidFill>
                  <a:srgbClr val="0E0E0E"/>
                </a:solidFill>
                <a:effectLst/>
              </a:rPr>
              <a:t>accept()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Bloccato</a:t>
            </a:r>
            <a:r>
              <a:rPr lang="en-GB" b="1" dirty="0">
                <a:solidFill>
                  <a:srgbClr val="0E0E0E"/>
                </a:solidFill>
                <a:effectLst/>
              </a:rPr>
              <a:t>)</a:t>
            </a:r>
            <a:r>
              <a:rPr lang="en-GB" dirty="0">
                <a:solidFill>
                  <a:srgbClr val="0E0E0E"/>
                </a:solidFill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E0E0E"/>
                </a:solidFill>
                <a:effectLst/>
              </a:rPr>
              <a:t>Quando</a:t>
            </a:r>
            <a:r>
              <a:rPr lang="en-GB" dirty="0">
                <a:solidFill>
                  <a:srgbClr val="0E0E0E"/>
                </a:solidFill>
                <a:effectLst/>
              </a:rPr>
              <a:t> un server </a:t>
            </a:r>
            <a:r>
              <a:rPr lang="en-GB" dirty="0" err="1">
                <a:solidFill>
                  <a:srgbClr val="0E0E0E"/>
                </a:solidFill>
                <a:effectLst/>
              </a:rPr>
              <a:t>avvia</a:t>
            </a:r>
            <a:r>
              <a:rPr lang="en-GB" dirty="0">
                <a:solidFill>
                  <a:srgbClr val="0E0E0E"/>
                </a:solidFill>
                <a:effectLst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</a:rPr>
              <a:t>metodo</a:t>
            </a:r>
            <a:r>
              <a:rPr lang="en-GB" dirty="0">
                <a:solidFill>
                  <a:srgbClr val="0E0E0E"/>
                </a:solidFill>
                <a:effectLst/>
              </a:rPr>
              <a:t> accept() </a:t>
            </a:r>
            <a:r>
              <a:rPr lang="en-GB" dirty="0" err="1">
                <a:solidFill>
                  <a:srgbClr val="0E0E0E"/>
                </a:solidFill>
                <a:effectLst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</a:rPr>
              <a:t> un </a:t>
            </a:r>
            <a:r>
              <a:rPr lang="en-GB" dirty="0" err="1">
                <a:solidFill>
                  <a:srgbClr val="0E0E0E"/>
                </a:solidFill>
                <a:effectLst/>
              </a:rPr>
              <a:t>oggetto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ServerSocket</a:t>
            </a:r>
            <a:r>
              <a:rPr lang="en-GB" dirty="0">
                <a:solidFill>
                  <a:srgbClr val="0E0E0E"/>
                </a:solidFill>
                <a:effectLst/>
              </a:rPr>
              <a:t>, il thread </a:t>
            </a:r>
            <a:r>
              <a:rPr lang="en-GB" dirty="0" err="1">
                <a:solidFill>
                  <a:srgbClr val="0E0E0E"/>
                </a:solidFill>
                <a:effectLst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esegue</a:t>
            </a:r>
            <a:r>
              <a:rPr lang="en-GB" dirty="0">
                <a:solidFill>
                  <a:srgbClr val="0E0E0E"/>
                </a:solidFill>
                <a:effectLst/>
              </a:rPr>
              <a:t> accept() </a:t>
            </a:r>
            <a:r>
              <a:rPr lang="en-GB" dirty="0" err="1">
                <a:solidFill>
                  <a:srgbClr val="0E0E0E"/>
                </a:solidFill>
                <a:effectLst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bloccato</a:t>
            </a:r>
            <a:r>
              <a:rPr lang="en-GB" dirty="0">
                <a:solidFill>
                  <a:srgbClr val="0E0E0E"/>
                </a:solidFill>
                <a:effectLst/>
              </a:rPr>
              <a:t> e in </a:t>
            </a:r>
            <a:r>
              <a:rPr lang="en-GB" dirty="0" err="1">
                <a:solidFill>
                  <a:srgbClr val="0E0E0E"/>
                </a:solidFill>
                <a:effectLst/>
              </a:rPr>
              <a:t>attesa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 in </a:t>
            </a:r>
            <a:r>
              <a:rPr lang="en-GB" dirty="0" err="1">
                <a:solidFill>
                  <a:srgbClr val="0E0E0E"/>
                </a:solidFill>
                <a:effectLst/>
              </a:rPr>
              <a:t>ingresso</a:t>
            </a:r>
            <a:r>
              <a:rPr lang="en-GB" dirty="0">
                <a:solidFill>
                  <a:srgbClr val="0E0E0E"/>
                </a:solidFill>
                <a:effectLst/>
              </a:rPr>
              <a:t>. Il server non </a:t>
            </a:r>
            <a:r>
              <a:rPr lang="en-GB" dirty="0" err="1">
                <a:solidFill>
                  <a:srgbClr val="0E0E0E"/>
                </a:solidFill>
                <a:effectLst/>
              </a:rPr>
              <a:t>può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eseguire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altre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operazioni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finché</a:t>
            </a:r>
            <a:r>
              <a:rPr lang="en-GB" dirty="0">
                <a:solidFill>
                  <a:srgbClr val="0E0E0E"/>
                </a:solidFill>
                <a:effectLst/>
              </a:rPr>
              <a:t> non </a:t>
            </a:r>
            <a:r>
              <a:rPr lang="en-GB" dirty="0" err="1">
                <a:solidFill>
                  <a:srgbClr val="0E0E0E"/>
                </a:solidFill>
                <a:effectLst/>
              </a:rPr>
              <a:t>viene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accettata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E0E0E"/>
                </a:solidFill>
                <a:effectLst/>
              </a:rPr>
              <a:t>Client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Stabilisce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Il client </a:t>
            </a:r>
            <a:r>
              <a:rPr lang="en-GB" dirty="0" err="1">
                <a:solidFill>
                  <a:srgbClr val="0E0E0E"/>
                </a:solidFill>
                <a:effectLst/>
              </a:rPr>
              <a:t>crea</a:t>
            </a:r>
            <a:r>
              <a:rPr lang="en-GB" dirty="0">
                <a:solidFill>
                  <a:srgbClr val="0E0E0E"/>
                </a:solidFill>
                <a:effectLst/>
              </a:rPr>
              <a:t> un Socket e </a:t>
            </a:r>
            <a:r>
              <a:rPr lang="en-GB" dirty="0" err="1">
                <a:solidFill>
                  <a:srgbClr val="0E0E0E"/>
                </a:solidFill>
                <a:effectLst/>
              </a:rPr>
              <a:t>chiama</a:t>
            </a:r>
            <a:r>
              <a:rPr lang="en-GB" dirty="0">
                <a:solidFill>
                  <a:srgbClr val="0E0E0E"/>
                </a:solidFill>
                <a:effectLst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</a:rPr>
              <a:t>costruttore</a:t>
            </a:r>
            <a:r>
              <a:rPr lang="en-GB" dirty="0">
                <a:solidFill>
                  <a:srgbClr val="0E0E0E"/>
                </a:solidFill>
                <a:effectLst/>
              </a:rPr>
              <a:t> Socket(String host, int port), </a:t>
            </a:r>
            <a:r>
              <a:rPr lang="en-GB" dirty="0" err="1">
                <a:solidFill>
                  <a:srgbClr val="0E0E0E"/>
                </a:solidFill>
                <a:effectLst/>
              </a:rPr>
              <a:t>specificando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l’indirizzo</a:t>
            </a:r>
            <a:r>
              <a:rPr lang="en-GB" dirty="0">
                <a:solidFill>
                  <a:srgbClr val="0E0E0E"/>
                </a:solidFill>
                <a:effectLst/>
              </a:rPr>
              <a:t> IP del server e la porta a cui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connettersi</a:t>
            </a:r>
            <a:r>
              <a:rPr lang="en-GB" dirty="0">
                <a:solidFill>
                  <a:srgbClr val="0E0E0E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Il client </a:t>
            </a:r>
            <a:r>
              <a:rPr lang="en-GB" dirty="0" err="1">
                <a:solidFill>
                  <a:srgbClr val="0E0E0E"/>
                </a:solidFill>
                <a:effectLst/>
              </a:rPr>
              <a:t>invia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richiesta</a:t>
            </a:r>
            <a:r>
              <a:rPr lang="en-GB" dirty="0">
                <a:solidFill>
                  <a:srgbClr val="0E0E0E"/>
                </a:solidFill>
                <a:effectLst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 al server.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b="1" dirty="0">
                <a:solidFill>
                  <a:srgbClr val="0E0E0E"/>
                </a:solidFill>
                <a:effectLst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Stabilita</a:t>
            </a:r>
            <a:r>
              <a:rPr lang="en-GB" dirty="0">
                <a:solidFill>
                  <a:srgbClr val="0E0E0E"/>
                </a:solidFill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E0E0E"/>
                </a:solidFill>
                <a:effectLst/>
              </a:rPr>
              <a:t>Quando</a:t>
            </a:r>
            <a:r>
              <a:rPr lang="en-GB" dirty="0">
                <a:solidFill>
                  <a:srgbClr val="0E0E0E"/>
                </a:solidFill>
                <a:effectLst/>
              </a:rPr>
              <a:t> il server </a:t>
            </a:r>
            <a:r>
              <a:rPr lang="en-GB" dirty="0" err="1">
                <a:solidFill>
                  <a:srgbClr val="0E0E0E"/>
                </a:solidFill>
                <a:effectLst/>
              </a:rPr>
              <a:t>accetta</a:t>
            </a:r>
            <a:r>
              <a:rPr lang="en-GB" dirty="0">
                <a:solidFill>
                  <a:srgbClr val="0E0E0E"/>
                </a:solidFill>
                <a:effectLst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, il </a:t>
            </a:r>
            <a:r>
              <a:rPr lang="en-GB" dirty="0" err="1">
                <a:solidFill>
                  <a:srgbClr val="0E0E0E"/>
                </a:solidFill>
                <a:effectLst/>
              </a:rPr>
              <a:t>metodo</a:t>
            </a:r>
            <a:r>
              <a:rPr lang="en-GB" dirty="0">
                <a:solidFill>
                  <a:srgbClr val="0E0E0E"/>
                </a:solidFill>
                <a:effectLst/>
              </a:rPr>
              <a:t> accept() </a:t>
            </a:r>
            <a:r>
              <a:rPr lang="en-GB" dirty="0" err="1">
                <a:solidFill>
                  <a:srgbClr val="0E0E0E"/>
                </a:solidFill>
                <a:effectLst/>
              </a:rPr>
              <a:t>restituisce</a:t>
            </a:r>
            <a:r>
              <a:rPr lang="en-GB" dirty="0">
                <a:solidFill>
                  <a:srgbClr val="0E0E0E"/>
                </a:solidFill>
                <a:effectLst/>
              </a:rPr>
              <a:t> un nuovo Socket </a:t>
            </a:r>
            <a:r>
              <a:rPr lang="en-GB" dirty="0" err="1">
                <a:solidFill>
                  <a:srgbClr val="0E0E0E"/>
                </a:solidFill>
                <a:effectLst/>
              </a:rPr>
              <a:t>che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rappresenta</a:t>
            </a:r>
            <a:r>
              <a:rPr lang="en-GB" dirty="0">
                <a:solidFill>
                  <a:srgbClr val="0E0E0E"/>
                </a:solidFill>
                <a:effectLst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 con il client. </a:t>
            </a:r>
            <a:r>
              <a:rPr lang="en-GB" dirty="0" err="1">
                <a:solidFill>
                  <a:srgbClr val="0E0E0E"/>
                </a:solidFill>
                <a:effectLst/>
              </a:rPr>
              <a:t>Questo</a:t>
            </a:r>
            <a:r>
              <a:rPr lang="en-GB" dirty="0">
                <a:solidFill>
                  <a:srgbClr val="0E0E0E"/>
                </a:solidFill>
                <a:effectLst/>
              </a:rPr>
              <a:t> nuovo Socket </a:t>
            </a:r>
            <a:r>
              <a:rPr lang="en-GB" dirty="0" err="1">
                <a:solidFill>
                  <a:srgbClr val="0E0E0E"/>
                </a:solidFill>
                <a:effectLst/>
              </a:rPr>
              <a:t>viene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utilizzato</a:t>
            </a:r>
            <a:r>
              <a:rPr lang="en-GB" dirty="0">
                <a:solidFill>
                  <a:srgbClr val="0E0E0E"/>
                </a:solidFill>
                <a:effectLst/>
              </a:rPr>
              <a:t> per la </a:t>
            </a:r>
            <a:r>
              <a:rPr lang="en-GB" dirty="0" err="1">
                <a:solidFill>
                  <a:srgbClr val="0E0E0E"/>
                </a:solidFill>
                <a:effectLst/>
              </a:rPr>
              <a:t>comunicazione</a:t>
            </a:r>
            <a:r>
              <a:rPr lang="en-GB" dirty="0">
                <a:solidFill>
                  <a:srgbClr val="0E0E0E"/>
                </a:solidFill>
                <a:effectLst/>
              </a:rPr>
              <a:t> con il client.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 Il server </a:t>
            </a:r>
            <a:r>
              <a:rPr lang="en-GB" dirty="0" err="1">
                <a:solidFill>
                  <a:srgbClr val="0E0E0E"/>
                </a:solidFill>
                <a:effectLst/>
              </a:rPr>
              <a:t>può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ora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utilizzare</a:t>
            </a:r>
            <a:r>
              <a:rPr lang="en-GB" dirty="0">
                <a:solidFill>
                  <a:srgbClr val="0E0E0E"/>
                </a:solidFill>
                <a:effectLst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</a:rPr>
              <a:t>flusso</a:t>
            </a:r>
            <a:r>
              <a:rPr lang="en-GB" dirty="0">
                <a:solidFill>
                  <a:srgbClr val="0E0E0E"/>
                </a:solidFill>
                <a:effectLst/>
              </a:rPr>
              <a:t> di input e output del nuovo Socket per </a:t>
            </a:r>
            <a:r>
              <a:rPr lang="en-GB" dirty="0" err="1">
                <a:solidFill>
                  <a:srgbClr val="0E0E0E"/>
                </a:solidFill>
                <a:effectLst/>
              </a:rPr>
              <a:t>scambiare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</a:rPr>
              <a:t> con il client.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E0E0E"/>
                </a:solidFill>
                <a:effectLst/>
              </a:rPr>
              <a:t>Continua </a:t>
            </a:r>
            <a:r>
              <a:rPr lang="en-GB" b="1" dirty="0" err="1">
                <a:solidFill>
                  <a:srgbClr val="0E0E0E"/>
                </a:solidFill>
                <a:effectLst/>
              </a:rPr>
              <a:t>l’Esecuzione</a:t>
            </a:r>
            <a:r>
              <a:rPr lang="en-GB" dirty="0">
                <a:solidFill>
                  <a:srgbClr val="0E0E0E"/>
                </a:solidFill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E0E0E"/>
                </a:solidFill>
                <a:effectLst/>
              </a:rPr>
              <a:t>Dopo aver </a:t>
            </a:r>
            <a:r>
              <a:rPr lang="en-GB" dirty="0" err="1">
                <a:solidFill>
                  <a:srgbClr val="0E0E0E"/>
                </a:solidFill>
                <a:effectLst/>
              </a:rPr>
              <a:t>accettato</a:t>
            </a:r>
            <a:r>
              <a:rPr lang="en-GB" dirty="0">
                <a:solidFill>
                  <a:srgbClr val="0E0E0E"/>
                </a:solidFill>
                <a:effectLst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, il server </a:t>
            </a:r>
            <a:r>
              <a:rPr lang="en-GB" dirty="0" err="1">
                <a:solidFill>
                  <a:srgbClr val="0E0E0E"/>
                </a:solidFill>
                <a:effectLst/>
              </a:rPr>
              <a:t>può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continuare</a:t>
            </a:r>
            <a:r>
              <a:rPr lang="en-GB" dirty="0">
                <a:solidFill>
                  <a:srgbClr val="0E0E0E"/>
                </a:solidFill>
                <a:effectLst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</a:rPr>
              <a:t>chiamare</a:t>
            </a:r>
            <a:r>
              <a:rPr lang="en-GB" dirty="0">
                <a:solidFill>
                  <a:srgbClr val="0E0E0E"/>
                </a:solidFill>
                <a:effectLst/>
              </a:rPr>
              <a:t> accept() per </a:t>
            </a:r>
            <a:r>
              <a:rPr lang="en-GB" dirty="0" err="1">
                <a:solidFill>
                  <a:srgbClr val="0E0E0E"/>
                </a:solidFill>
                <a:effectLst/>
              </a:rPr>
              <a:t>accettare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ulteriori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connessioni</a:t>
            </a:r>
            <a:r>
              <a:rPr lang="en-GB" dirty="0">
                <a:solidFill>
                  <a:srgbClr val="0E0E0E"/>
                </a:solidFill>
                <a:effectLst/>
              </a:rPr>
              <a:t>, se </a:t>
            </a:r>
            <a:r>
              <a:rPr lang="en-GB" dirty="0" err="1">
                <a:solidFill>
                  <a:srgbClr val="0E0E0E"/>
                </a:solidFill>
                <a:effectLst/>
              </a:rPr>
              <a:t>necessario</a:t>
            </a:r>
            <a:r>
              <a:rPr lang="en-GB" dirty="0">
                <a:solidFill>
                  <a:srgbClr val="0E0E0E"/>
                </a:solidFill>
                <a:effectLst/>
              </a:rPr>
              <a:t>. </a:t>
            </a:r>
            <a:r>
              <a:rPr lang="en-GB" dirty="0" err="1">
                <a:solidFill>
                  <a:srgbClr val="0E0E0E"/>
                </a:solidFill>
                <a:effectLst/>
              </a:rPr>
              <a:t>Ogni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verrà</a:t>
            </a:r>
            <a:r>
              <a:rPr lang="en-GB" dirty="0">
                <a:solidFill>
                  <a:srgbClr val="0E0E0E"/>
                </a:solidFill>
                <a:effectLst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</a:rPr>
              <a:t>gestita</a:t>
            </a:r>
            <a:r>
              <a:rPr lang="en-GB" dirty="0">
                <a:solidFill>
                  <a:srgbClr val="0E0E0E"/>
                </a:solidFill>
                <a:effectLst/>
              </a:rPr>
              <a:t> da un nuovo Socket.</a:t>
            </a:r>
          </a:p>
          <a:p>
            <a:endParaRPr lang="en-IT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632A40-9325-0ABD-521B-BC406C49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00" y="4646366"/>
            <a:ext cx="5733275" cy="2098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5F971-77A2-DA3D-2B8F-BD0341E431E6}"/>
              </a:ext>
            </a:extLst>
          </p:cNvPr>
          <p:cNvSpPr txBox="1"/>
          <p:nvPr/>
        </p:nvSpPr>
        <p:spPr>
          <a:xfrm>
            <a:off x="8371995" y="4646366"/>
            <a:ext cx="38486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ServerSocket serverSocket = new ServerSocket(1234);</a:t>
            </a:r>
          </a:p>
          <a:p>
            <a:r>
              <a:rPr lang="en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 clientSocket = serverSocket.accept(); </a:t>
            </a:r>
          </a:p>
          <a:p>
            <a:r>
              <a:rPr lang="en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Blocca finché non arriva una connessione</a:t>
            </a:r>
          </a:p>
          <a:p>
            <a:r>
              <a:rPr lang="en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Usa clientSocket per comunicare con il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BDFC1-CB65-F668-0134-90EF0D6F2944}"/>
              </a:ext>
            </a:extLst>
          </p:cNvPr>
          <p:cNvSpPr txBox="1"/>
          <p:nvPr/>
        </p:nvSpPr>
        <p:spPr>
          <a:xfrm>
            <a:off x="0" y="5154197"/>
            <a:ext cx="3228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 socket = new Socket("server_address", 1234);</a:t>
            </a:r>
          </a:p>
          <a:p>
            <a:r>
              <a:rPr lang="en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Usa socket per comunicare con il server</a:t>
            </a:r>
          </a:p>
        </p:txBody>
      </p:sp>
    </p:spTree>
    <p:extLst>
      <p:ext uri="{BB962C8B-B14F-4D97-AF65-F5344CB8AC3E}">
        <p14:creationId xmlns:p14="http://schemas.microsoft.com/office/powerpoint/2010/main" val="268508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3364-E10C-EBD8-FA78-0234071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InputStream e OutputStream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A64A-BDC1-0235-0F38-449B640E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>
                <a:solidFill>
                  <a:srgbClr val="0E0E0E"/>
                </a:solidFill>
                <a:effectLst/>
                <a:latin typeface=".AppleSystemUIFontMonospaced"/>
              </a:rPr>
              <a:t>InputStream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Monospaced"/>
              </a:rPr>
              <a:t>OutputStream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sono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classi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base per la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lettura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scrittura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binari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Operano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direttamente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sui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come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flusso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byte.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https://docs.oracle.com/javase/8/docs/api/java/io/OutputStream.html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https://docs.oracle.com/javase/8/docs/api/java/io/InputStream.html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Monospaced"/>
              </a:rPr>
              <a:t>InputStream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</a:t>
            </a:r>
            <a:endParaRPr lang="en-GB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Metodo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read()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Legge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un byte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alla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volta (o un array di byte) dal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flusso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input.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Operazione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a byte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Non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considera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l’encoding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dei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caratteri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lavora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solo con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grezzi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Esempio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Lettura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file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binari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rete, o byte da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altre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fonti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Monospaced"/>
              </a:rPr>
              <a:t>OutputStream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</a:t>
            </a:r>
            <a:endParaRPr lang="en-GB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Metodo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write(int b)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Scrive un byte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alla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volta (o un array di byte)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nel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flusso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output.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Operazione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a byte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Gestisce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grezzi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senza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considerare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l’encoding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dei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caratteri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Esempio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Scrittura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file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binari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invio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rete, o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scrittura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in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dispositivi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hardware.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0302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ECB4-53D3-CCCB-F9BA-8EE76A6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68E4-E26B-8BC7-97E1-CF66BFBD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>
                <a:solidFill>
                  <a:srgbClr val="0E0E0E"/>
                </a:solidFill>
                <a:effectLst/>
                <a:latin typeface=".AppleSystemUIFontMonospaced"/>
              </a:rPr>
              <a:t>BufferedReader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Monospaced"/>
              </a:rPr>
              <a:t>PrintWriter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forniscono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un’interfaccia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livello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più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alto, operando 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livello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carattere 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stringa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 </a:t>
            </a:r>
            <a:endParaRPr lang="en-GB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Gestiscono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lettura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 la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scrittura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dati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livello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caratteri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stringhe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con buffering per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migliorare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le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prestazioni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  <a:br>
              <a:rPr lang="en-GB" dirty="0">
                <a:solidFill>
                  <a:srgbClr val="0E0E0E"/>
                </a:solidFill>
                <a:effectLst/>
                <a:latin typeface=".SF NS"/>
              </a:rPr>
            </a:b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Monospaced"/>
              </a:rPr>
              <a:t>BufferedReader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</a:t>
            </a:r>
            <a:endParaRPr lang="en-GB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Metodo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Monospaced"/>
              </a:rPr>
              <a:t>readLine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Legge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riga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testo come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stringa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Gestione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caratteri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Converte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byte in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caratteri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secondo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l’encoding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specificato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tipicamente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UTF-8 o un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altro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charset).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Esempio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Lettura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file di testo, input da console.</a:t>
            </a:r>
          </a:p>
          <a:p>
            <a:r>
              <a:rPr lang="en-GB" b="1" dirty="0" err="1">
                <a:solidFill>
                  <a:srgbClr val="0E0E0E"/>
                </a:solidFill>
                <a:effectLst/>
                <a:latin typeface=".AppleSystemUIFontMonospaced"/>
              </a:rPr>
              <a:t>PrintWriter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</a:t>
            </a:r>
            <a:endParaRPr lang="en-GB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Metodo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Monospaced"/>
              </a:rPr>
              <a:t>println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(String s)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Scrive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stringa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seguita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nuova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riga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Gestione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caratteri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Gestisce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il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formato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del testo e il buffering per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migliorare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le performance.</a:t>
            </a:r>
          </a:p>
          <a:p>
            <a:pPr lvl="1"/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Esempio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Scrittura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file di testo, output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formattato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su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console o file.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3360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E41E0F-CB2B-46CC-DB43-BEA306F3AC04}"/>
              </a:ext>
            </a:extLst>
          </p:cNvPr>
          <p:cNvSpPr txBox="1"/>
          <p:nvPr/>
        </p:nvSpPr>
        <p:spPr>
          <a:xfrm>
            <a:off x="398884" y="540805"/>
            <a:ext cx="556337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client = new Socket("localhost", 5005);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Stampa 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scrittura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outServer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client.getOutputStream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leggere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server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inServer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server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"Ciao, server!";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server: " + message);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server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server: " + response);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risorse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268DD-AC69-568B-5EAA-F72D6465634C}"/>
              </a:ext>
            </a:extLst>
          </p:cNvPr>
          <p:cNvSpPr txBox="1"/>
          <p:nvPr/>
        </p:nvSpPr>
        <p:spPr>
          <a:xfrm>
            <a:off x="6096000" y="540804"/>
            <a:ext cx="60058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client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leggere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inClient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outClient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"Ciao, client!";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client: " + response);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ricevuto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client: " + message);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"Ciao, client!";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client: " + response);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risorse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0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EA3A5-481D-3850-1354-17AA32259BF5}"/>
              </a:ext>
            </a:extLst>
          </p:cNvPr>
          <p:cNvSpPr txBox="1"/>
          <p:nvPr/>
        </p:nvSpPr>
        <p:spPr>
          <a:xfrm>
            <a:off x="398884" y="65314"/>
            <a:ext cx="55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D5F31-1DB2-1917-B66C-31F68463C06B}"/>
              </a:ext>
            </a:extLst>
          </p:cNvPr>
          <p:cNvSpPr txBox="1"/>
          <p:nvPr/>
        </p:nvSpPr>
        <p:spPr>
          <a:xfrm>
            <a:off x="6229739" y="174582"/>
            <a:ext cx="55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3DAE0-8B15-95C0-EEBB-DB97D67A738A}"/>
              </a:ext>
            </a:extLst>
          </p:cNvPr>
          <p:cNvSpPr txBox="1"/>
          <p:nvPr/>
        </p:nvSpPr>
        <p:spPr>
          <a:xfrm>
            <a:off x="3412672" y="5502733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outServer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8F26A-B42D-8AF7-8E25-0F3F98A3390D}"/>
              </a:ext>
            </a:extLst>
          </p:cNvPr>
          <p:cNvSpPr txBox="1"/>
          <p:nvPr/>
        </p:nvSpPr>
        <p:spPr>
          <a:xfrm>
            <a:off x="3338027" y="6258140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670FF-5E0D-EAD0-526C-00B8652F29A6}"/>
              </a:ext>
            </a:extLst>
          </p:cNvPr>
          <p:cNvSpPr txBox="1"/>
          <p:nvPr/>
        </p:nvSpPr>
        <p:spPr>
          <a:xfrm>
            <a:off x="6096000" y="5573895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outClient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7D306-E28C-C0CC-DAF9-3EA65B9AA37F}"/>
              </a:ext>
            </a:extLst>
          </p:cNvPr>
          <p:cNvSpPr txBox="1"/>
          <p:nvPr/>
        </p:nvSpPr>
        <p:spPr>
          <a:xfrm>
            <a:off x="6096000" y="6258140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inClient</a:t>
            </a:r>
            <a:endParaRPr lang="en-IT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02338D-C528-B2A3-FB1F-2B45B92D4EA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991878" y="5687399"/>
            <a:ext cx="1104122" cy="755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E6D29E-D1DA-3BD1-FD9F-945452FC700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17233" y="5758561"/>
            <a:ext cx="1178767" cy="68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FC595CE-1012-C203-31A9-FDCD3F4D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865080"/>
            <a:ext cx="7460315" cy="42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rchitettura TCP-IP">
            <a:extLst>
              <a:ext uri="{FF2B5EF4-FFF2-40B4-BE49-F238E27FC236}">
                <a16:creationId xmlns:a16="http://schemas.microsoft.com/office/drawing/2014/main" id="{C76A57C6-B053-D450-6CAF-AEE8EDD3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03" y="1208227"/>
            <a:ext cx="3257361" cy="20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CFB62-D34D-6690-F03E-E6F45992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570" y="3810514"/>
            <a:ext cx="3585867" cy="21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E4B06-B525-DDE4-0FF8-D85CC014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A1966-F9AF-68E0-D020-C21CB9FF6CC3}"/>
              </a:ext>
            </a:extLst>
          </p:cNvPr>
          <p:cNvSpPr txBox="1"/>
          <p:nvPr/>
        </p:nvSpPr>
        <p:spPr>
          <a:xfrm>
            <a:off x="398884" y="540805"/>
            <a:ext cx="556337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client = new Socket("localhost", 5005);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Stampa 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scrittura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outServer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client.getOutputStream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leggere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server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inServer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server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"Ciao, server!";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server: " + message);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server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server: " + response);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risorse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FF2B4-4392-6B91-0C79-855A2B5C9A2A}"/>
              </a:ext>
            </a:extLst>
          </p:cNvPr>
          <p:cNvSpPr txBox="1"/>
          <p:nvPr/>
        </p:nvSpPr>
        <p:spPr>
          <a:xfrm>
            <a:off x="6096000" y="540804"/>
            <a:ext cx="60058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client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leggere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inClient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outClient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"Ciao, client!";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client: " + response);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ricevuto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client: " + message);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"Ciao, client!";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client: " + response);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risorse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0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A8D00-4226-718F-8479-A6E531947DCF}"/>
              </a:ext>
            </a:extLst>
          </p:cNvPr>
          <p:cNvSpPr txBox="1"/>
          <p:nvPr/>
        </p:nvSpPr>
        <p:spPr>
          <a:xfrm>
            <a:off x="398884" y="65314"/>
            <a:ext cx="55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8B68A-D75C-2D5F-2D57-8DA2D89B6B0E}"/>
              </a:ext>
            </a:extLst>
          </p:cNvPr>
          <p:cNvSpPr txBox="1"/>
          <p:nvPr/>
        </p:nvSpPr>
        <p:spPr>
          <a:xfrm>
            <a:off x="6229739" y="174582"/>
            <a:ext cx="55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32FEE-866F-A798-2761-5CDE1978A460}"/>
              </a:ext>
            </a:extLst>
          </p:cNvPr>
          <p:cNvSpPr txBox="1"/>
          <p:nvPr/>
        </p:nvSpPr>
        <p:spPr>
          <a:xfrm>
            <a:off x="3412672" y="5502733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outServer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6742-DEF5-375E-25A8-0397E0F7EB4D}"/>
              </a:ext>
            </a:extLst>
          </p:cNvPr>
          <p:cNvSpPr txBox="1"/>
          <p:nvPr/>
        </p:nvSpPr>
        <p:spPr>
          <a:xfrm>
            <a:off x="3338027" y="6258140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58DCC-0A7E-FB9F-F36A-02342381EE93}"/>
              </a:ext>
            </a:extLst>
          </p:cNvPr>
          <p:cNvSpPr txBox="1"/>
          <p:nvPr/>
        </p:nvSpPr>
        <p:spPr>
          <a:xfrm>
            <a:off x="6096000" y="5573895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outClient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FF9A7-F129-9C22-9104-C4836C9E2364}"/>
              </a:ext>
            </a:extLst>
          </p:cNvPr>
          <p:cNvSpPr txBox="1"/>
          <p:nvPr/>
        </p:nvSpPr>
        <p:spPr>
          <a:xfrm>
            <a:off x="6096000" y="6258140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inClient</a:t>
            </a:r>
            <a:endParaRPr lang="en-IT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92D6-944F-A629-1558-54BD8687F10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991878" y="5687399"/>
            <a:ext cx="1104122" cy="755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FE656A-ABA8-50A8-9259-22C4396DABE0}"/>
              </a:ext>
            </a:extLst>
          </p:cNvPr>
          <p:cNvSpPr txBox="1"/>
          <p:nvPr/>
        </p:nvSpPr>
        <p:spPr>
          <a:xfrm>
            <a:off x="270588" y="4948735"/>
            <a:ext cx="551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i="1" dirty="0"/>
              <a:t>Il client scrive su </a:t>
            </a:r>
            <a:r>
              <a:rPr lang="en-IT" b="1" i="1" dirty="0"/>
              <a:t>outServer</a:t>
            </a:r>
            <a:r>
              <a:rPr lang="en-IT" i="1" dirty="0"/>
              <a:t> e il server riceve su </a:t>
            </a:r>
            <a:r>
              <a:rPr lang="en-IT" b="1" i="1" dirty="0"/>
              <a:t>inClient</a:t>
            </a:r>
          </a:p>
        </p:txBody>
      </p:sp>
    </p:spTree>
    <p:extLst>
      <p:ext uri="{BB962C8B-B14F-4D97-AF65-F5344CB8AC3E}">
        <p14:creationId xmlns:p14="http://schemas.microsoft.com/office/powerpoint/2010/main" val="274055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DCB92-1CDA-CC11-FB7B-9DEEF5F15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EADECF-DD4F-B9B5-76D9-56A4ED29D1DD}"/>
              </a:ext>
            </a:extLst>
          </p:cNvPr>
          <p:cNvSpPr txBox="1"/>
          <p:nvPr/>
        </p:nvSpPr>
        <p:spPr>
          <a:xfrm>
            <a:off x="398884" y="540805"/>
            <a:ext cx="556337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client = new Socket("localhost", 5005);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Stampa 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scrittura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outServer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client.getOutputStream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leggere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server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inServer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server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"Ciao, server!";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server: " + message);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server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server: " + response);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risorse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16C31-044C-9EC4-5179-E499332A00A2}"/>
              </a:ext>
            </a:extLst>
          </p:cNvPr>
          <p:cNvSpPr txBox="1"/>
          <p:nvPr/>
        </p:nvSpPr>
        <p:spPr>
          <a:xfrm>
            <a:off x="6096000" y="540804"/>
            <a:ext cx="60058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client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leggere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inClient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Creazione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inviare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outClient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true);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"Ciao, client!";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client: " + response);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Leggi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Messaggio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ricevuto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dal client: " + message);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"Ciao, client!";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Risposta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inviata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client: " + response);</a:t>
            </a:r>
          </a:p>
          <a:p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Chiudi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risorse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serverSocket.close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0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D2E87-1DD3-E685-BAC1-51DC161EE759}"/>
              </a:ext>
            </a:extLst>
          </p:cNvPr>
          <p:cNvSpPr txBox="1"/>
          <p:nvPr/>
        </p:nvSpPr>
        <p:spPr>
          <a:xfrm>
            <a:off x="398884" y="65314"/>
            <a:ext cx="55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96906-A888-057F-44E1-9C35BD8A4322}"/>
              </a:ext>
            </a:extLst>
          </p:cNvPr>
          <p:cNvSpPr txBox="1"/>
          <p:nvPr/>
        </p:nvSpPr>
        <p:spPr>
          <a:xfrm>
            <a:off x="6229739" y="174582"/>
            <a:ext cx="55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9535-DD2D-5B27-7A79-DD0E92B76E24}"/>
              </a:ext>
            </a:extLst>
          </p:cNvPr>
          <p:cNvSpPr txBox="1"/>
          <p:nvPr/>
        </p:nvSpPr>
        <p:spPr>
          <a:xfrm>
            <a:off x="3412672" y="5502733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outServer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ACA24-101C-62DF-A041-3576D9E1D505}"/>
              </a:ext>
            </a:extLst>
          </p:cNvPr>
          <p:cNvSpPr txBox="1"/>
          <p:nvPr/>
        </p:nvSpPr>
        <p:spPr>
          <a:xfrm>
            <a:off x="3338027" y="6258140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ADFDB-B2BB-45B5-642C-C82681D4ACBB}"/>
              </a:ext>
            </a:extLst>
          </p:cNvPr>
          <p:cNvSpPr txBox="1"/>
          <p:nvPr/>
        </p:nvSpPr>
        <p:spPr>
          <a:xfrm>
            <a:off x="6096000" y="5573895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outClient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5BB44-89C0-F2DF-10C3-CCBFA9715C3C}"/>
              </a:ext>
            </a:extLst>
          </p:cNvPr>
          <p:cNvSpPr txBox="1"/>
          <p:nvPr/>
        </p:nvSpPr>
        <p:spPr>
          <a:xfrm>
            <a:off x="6096000" y="6258140"/>
            <a:ext cx="15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inClient</a:t>
            </a:r>
            <a:endParaRPr lang="en-IT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DD4DD-AF09-01EE-5B09-32377242B25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17233" y="5758561"/>
            <a:ext cx="1178767" cy="68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C71C2A-736D-09F4-3FF5-E105E88AB9DD}"/>
              </a:ext>
            </a:extLst>
          </p:cNvPr>
          <p:cNvSpPr txBox="1"/>
          <p:nvPr/>
        </p:nvSpPr>
        <p:spPr>
          <a:xfrm>
            <a:off x="270588" y="4948735"/>
            <a:ext cx="551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i="1" dirty="0"/>
              <a:t>Il server scrive su </a:t>
            </a:r>
            <a:r>
              <a:rPr lang="en-IT" b="1" i="1" dirty="0"/>
              <a:t>outClient</a:t>
            </a:r>
            <a:r>
              <a:rPr lang="en-IT" i="1" dirty="0"/>
              <a:t> e il client riceve su </a:t>
            </a:r>
            <a:r>
              <a:rPr lang="en-IT" b="1" i="1" dirty="0"/>
              <a:t>inServer</a:t>
            </a:r>
          </a:p>
        </p:txBody>
      </p:sp>
    </p:spTree>
    <p:extLst>
      <p:ext uri="{BB962C8B-B14F-4D97-AF65-F5344CB8AC3E}">
        <p14:creationId xmlns:p14="http://schemas.microsoft.com/office/powerpoint/2010/main" val="4775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88F3-3C64-6378-BC71-40CCDB46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3DCE-196B-BA57-27EA-AF93BA71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FARE SLIDES JAVA SOCKET DA QUI </a:t>
            </a:r>
            <a:r>
              <a:rPr lang="en-GB" dirty="0">
                <a:hlinkClick r:id="rId2"/>
              </a:rPr>
              <a:t>http://www.cs.unibo.it/~sangio/SO_currentAA/Luc_SO/Schirinzi/Socket.pdf</a:t>
            </a:r>
            <a:endParaRPr lang="en-GB" dirty="0"/>
          </a:p>
          <a:p>
            <a:r>
              <a:rPr lang="en-GB" dirty="0"/>
              <a:t>Vedere </a:t>
            </a:r>
            <a:r>
              <a:rPr lang="en-GB" dirty="0" err="1"/>
              <a:t>libro</a:t>
            </a:r>
            <a:r>
              <a:rPr lang="en-GB" dirty="0"/>
              <a:t> </a:t>
            </a:r>
            <a:r>
              <a:rPr lang="en-GB" dirty="0" err="1"/>
              <a:t>zanichelli</a:t>
            </a:r>
            <a:r>
              <a:rPr lang="en-GB" dirty="0"/>
              <a:t> Mondadori</a:t>
            </a:r>
          </a:p>
          <a:p>
            <a:r>
              <a:rPr lang="en-GB" dirty="0"/>
              <a:t>Vedere </a:t>
            </a:r>
            <a:r>
              <a:rPr lang="en-GB" dirty="0" err="1"/>
              <a:t>documentazione</a:t>
            </a:r>
            <a:r>
              <a:rPr lang="en-GB" dirty="0"/>
              <a:t> </a:t>
            </a:r>
            <a:r>
              <a:rPr lang="en-GB" dirty="0" err="1"/>
              <a:t>ufficiale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213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8AAD-3002-CFAD-00E1-563BBBE8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Connessione</a:t>
            </a:r>
            <a:r>
              <a:rPr lang="en-GB" dirty="0"/>
              <a:t> Logica a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Trasporto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BC0-0D9B-694C-EBC8-9D522ED9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Una </a:t>
            </a:r>
            <a:r>
              <a:rPr lang="en-GB" dirty="0" err="1"/>
              <a:t>connessione</a:t>
            </a:r>
            <a:r>
              <a:rPr lang="en-GB" dirty="0"/>
              <a:t> </a:t>
            </a:r>
            <a:r>
              <a:rPr lang="en-GB" dirty="0" err="1"/>
              <a:t>logica</a:t>
            </a:r>
            <a:r>
              <a:rPr lang="en-GB" dirty="0"/>
              <a:t> end-to-end </a:t>
            </a:r>
            <a:r>
              <a:rPr lang="en-GB" dirty="0" err="1"/>
              <a:t>tra</a:t>
            </a:r>
            <a:r>
              <a:rPr lang="en-GB" dirty="0"/>
              <a:t> due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rete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identificata</a:t>
            </a:r>
            <a:r>
              <a:rPr lang="en-GB" dirty="0"/>
              <a:t> da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quintupla</a:t>
            </a:r>
            <a:r>
              <a:rPr lang="en-GB" dirty="0"/>
              <a:t> </a:t>
            </a:r>
            <a:r>
              <a:rPr lang="en-GB" dirty="0" err="1"/>
              <a:t>composta</a:t>
            </a:r>
            <a:r>
              <a:rPr lang="en-GB" dirty="0"/>
              <a:t> da cinque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fondamentali</a:t>
            </a:r>
            <a:r>
              <a:rPr lang="en-GB" dirty="0"/>
              <a:t>: &lt;</a:t>
            </a:r>
            <a:r>
              <a:rPr lang="en-GB" dirty="0" err="1"/>
              <a:t>Protocollo</a:t>
            </a:r>
            <a:r>
              <a:rPr lang="en-GB" dirty="0"/>
              <a:t>, </a:t>
            </a:r>
            <a:r>
              <a:rPr lang="en-GB" dirty="0" err="1"/>
              <a:t>IP_sorgente</a:t>
            </a:r>
            <a:r>
              <a:rPr lang="en-GB" dirty="0"/>
              <a:t>, </a:t>
            </a:r>
            <a:r>
              <a:rPr lang="en-GB" dirty="0" err="1"/>
              <a:t>Porta_sorgente</a:t>
            </a:r>
            <a:r>
              <a:rPr lang="en-GB" dirty="0"/>
              <a:t>, </a:t>
            </a:r>
            <a:r>
              <a:rPr lang="en-GB" dirty="0" err="1"/>
              <a:t>IP_destinazione</a:t>
            </a:r>
            <a:r>
              <a:rPr lang="en-GB" dirty="0"/>
              <a:t>, </a:t>
            </a:r>
            <a:r>
              <a:rPr lang="en-GB" dirty="0" err="1"/>
              <a:t>Porta_destinazione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La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quintupla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definita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viene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in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realtà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costituita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partire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da due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elementi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simmetrici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un’associazione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locale ed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remota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GB" dirty="0" err="1"/>
              <a:t>Mittente</a:t>
            </a:r>
            <a:r>
              <a:rPr lang="en-GB" dirty="0"/>
              <a:t>: </a:t>
            </a:r>
            <a:r>
              <a:rPr lang="en-GB" dirty="0" err="1"/>
              <a:t>identificato</a:t>
            </a:r>
            <a:r>
              <a:rPr lang="en-GB" dirty="0"/>
              <a:t> da &lt;</a:t>
            </a:r>
            <a:r>
              <a:rPr lang="en-GB" dirty="0" err="1"/>
              <a:t>IP_sorgente</a:t>
            </a:r>
            <a:r>
              <a:rPr lang="en-GB" dirty="0"/>
              <a:t>, </a:t>
            </a:r>
            <a:r>
              <a:rPr lang="en-GB" dirty="0" err="1"/>
              <a:t>Porta_sorgente</a:t>
            </a:r>
            <a:r>
              <a:rPr lang="en-GB" dirty="0"/>
              <a:t>&gt;</a:t>
            </a:r>
          </a:p>
          <a:p>
            <a:r>
              <a:rPr lang="en-GB" dirty="0" err="1"/>
              <a:t>Destinatario</a:t>
            </a:r>
            <a:r>
              <a:rPr lang="en-GB" dirty="0"/>
              <a:t>: </a:t>
            </a:r>
            <a:r>
              <a:rPr lang="en-GB" dirty="0" err="1"/>
              <a:t>identificato</a:t>
            </a:r>
            <a:r>
              <a:rPr lang="en-GB" dirty="0"/>
              <a:t> da &lt;</a:t>
            </a:r>
            <a:r>
              <a:rPr lang="en-GB" dirty="0" err="1"/>
              <a:t>IP_destinazione</a:t>
            </a:r>
            <a:r>
              <a:rPr lang="en-GB" dirty="0"/>
              <a:t>, </a:t>
            </a:r>
            <a:r>
              <a:rPr lang="en-GB" dirty="0" err="1"/>
              <a:t>Porta_destinazione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Il socket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l’astrazione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un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canale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di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comunicazione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tra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processi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distribuiti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in rete. Data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connessione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logica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end-to-end, </a:t>
            </a:r>
            <a:r>
              <a:rPr lang="en-GB" dirty="0" err="1">
                <a:solidFill>
                  <a:srgbClr val="0E0E0E"/>
                </a:solidFill>
                <a:latin typeface=".SF NS"/>
              </a:rPr>
              <a:t>c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iascuna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d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queste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parti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è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detta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socket</a:t>
            </a:r>
          </a:p>
          <a:p>
            <a:pPr lvl="1"/>
            <a:r>
              <a:rPr lang="en-GB" dirty="0" err="1">
                <a:solidFill>
                  <a:srgbClr val="0E0E0E"/>
                </a:solidFill>
                <a:latin typeface=".SF NS"/>
              </a:rPr>
              <a:t>p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rotocollo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Ind. locale, porta locale (TCP,123.23.4.221,1500) 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  <a:sym typeface="Wingdings" pitchFamily="2" charset="2"/>
              </a:rPr>
              <a:t> socket client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en-GB" dirty="0" err="1">
                <a:solidFill>
                  <a:srgbClr val="0E0E0E"/>
                </a:solidFill>
                <a:latin typeface=".SF NS"/>
              </a:rPr>
              <a:t>p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rotocollo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Ind.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remoto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, porta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remota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(TCP ,234.151.124.2,4000) 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  <a:sym typeface="Wingdings" pitchFamily="2" charset="2"/>
              </a:rPr>
              <a:t> socket server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Nota:</a:t>
            </a:r>
          </a:p>
          <a:p>
            <a:pPr lvl="1"/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protocolli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differente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possono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usare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la </a:t>
            </a:r>
            <a:r>
              <a:rPr lang="en-GB" dirty="0" err="1">
                <a:solidFill>
                  <a:srgbClr val="0E0E0E"/>
                </a:solidFill>
                <a:effectLst/>
                <a:latin typeface=".SF NS"/>
              </a:rPr>
              <a:t>stessa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porta</a:t>
            </a:r>
          </a:p>
          <a:p>
            <a:pPr lvl="1"/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Es. 1040 per TCP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GB" dirty="0" err="1">
                <a:solidFill>
                  <a:srgbClr val="0E0E0E"/>
                </a:solidFill>
                <a:latin typeface=".SF NS"/>
              </a:rPr>
              <a:t>diverso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 da 1040 per UDP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0077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470-52F9-B31D-BBDB-EDB99516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Socket e API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74597-5212-6AE2-C1CD-4B4D8146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300" y="2369344"/>
            <a:ext cx="8915400" cy="3263900"/>
          </a:xfrm>
        </p:spPr>
      </p:pic>
    </p:spTree>
    <p:extLst>
      <p:ext uri="{BB962C8B-B14F-4D97-AF65-F5344CB8AC3E}">
        <p14:creationId xmlns:p14="http://schemas.microsoft.com/office/powerpoint/2010/main" val="233477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22C5-9BF5-A344-4254-CF293121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</a:t>
            </a:r>
            <a:r>
              <a:rPr lang="en-GB" dirty="0"/>
              <a:t>p</a:t>
            </a:r>
            <a:r>
              <a:rPr lang="en-IT" dirty="0"/>
              <a:t>i e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2F07-C2CA-0D81-0465-306BADE7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Si </a:t>
            </a:r>
            <a:r>
              <a:rPr lang="en-GB" dirty="0" err="1"/>
              <a:t>presentano</a:t>
            </a:r>
            <a:r>
              <a:rPr lang="en-GB" dirty="0"/>
              <a:t> sotto la forma di </a:t>
            </a:r>
            <a:r>
              <a:rPr lang="en-GB" dirty="0" err="1"/>
              <a:t>un’API</a:t>
            </a:r>
            <a:r>
              <a:rPr lang="en-GB" dirty="0"/>
              <a:t> (Application Programming Interface), </a:t>
            </a:r>
            <a:r>
              <a:rPr lang="en-GB" dirty="0" err="1"/>
              <a:t>cioè</a:t>
            </a:r>
            <a:r>
              <a:rPr lang="en-GB" dirty="0"/>
              <a:t> un </a:t>
            </a:r>
            <a:r>
              <a:rPr lang="en-GB" dirty="0" err="1"/>
              <a:t>insieme</a:t>
            </a:r>
            <a:r>
              <a:rPr lang="en-GB" dirty="0"/>
              <a:t> di </a:t>
            </a:r>
            <a:r>
              <a:rPr lang="en-GB" dirty="0" err="1"/>
              <a:t>funzioni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le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invocare</a:t>
            </a:r>
            <a:r>
              <a:rPr lang="en-GB" dirty="0"/>
              <a:t> per </a:t>
            </a:r>
            <a:r>
              <a:rPr lang="en-GB" dirty="0" err="1"/>
              <a:t>ricevere</a:t>
            </a:r>
            <a:r>
              <a:rPr lang="en-GB" dirty="0"/>
              <a:t> il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desiderato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Rappresentano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estensione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API di UNIX per la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dell’I</a:t>
            </a:r>
            <a:r>
              <a:rPr lang="en-GB" dirty="0"/>
              <a:t>/O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periferica</a:t>
            </a:r>
            <a:r>
              <a:rPr lang="en-GB" dirty="0"/>
              <a:t> standard (files </a:t>
            </a:r>
            <a:r>
              <a:rPr lang="en-GB" dirty="0" err="1"/>
              <a:t>su</a:t>
            </a:r>
            <a:r>
              <a:rPr lang="en-GB" dirty="0"/>
              <a:t> disco, </a:t>
            </a:r>
            <a:r>
              <a:rPr lang="en-GB" dirty="0" err="1"/>
              <a:t>stampanti</a:t>
            </a:r>
            <a:r>
              <a:rPr lang="en-GB" dirty="0"/>
              <a:t>, etc.).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Questa API </a:t>
            </a:r>
            <a:r>
              <a:rPr lang="en-GB" dirty="0" err="1"/>
              <a:t>è</a:t>
            </a:r>
            <a:r>
              <a:rPr lang="en-GB" dirty="0"/>
              <a:t> poi </a:t>
            </a:r>
            <a:r>
              <a:rPr lang="en-GB" dirty="0" err="1"/>
              <a:t>divenuta</a:t>
            </a:r>
            <a:r>
              <a:rPr lang="en-GB" dirty="0"/>
              <a:t> uno standard de facto, ed </a:t>
            </a:r>
            <a:r>
              <a:rPr lang="en-GB" dirty="0" err="1"/>
              <a:t>oggi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diffusa</a:t>
            </a:r>
            <a:r>
              <a:rPr lang="en-GB" dirty="0"/>
              <a:t> </a:t>
            </a:r>
            <a:r>
              <a:rPr lang="en-GB" dirty="0" err="1"/>
              <a:t>nell’ambito</a:t>
            </a:r>
            <a:r>
              <a:rPr lang="en-GB" dirty="0"/>
              <a:t> di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maggiori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 (Linux, FreeBSD, Solaris, Windows…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Vedere Berkeley Sockets: </a:t>
            </a:r>
            <a:r>
              <a:rPr lang="en-GB" dirty="0">
                <a:hlinkClick r:id="rId3"/>
              </a:rPr>
              <a:t>https://en.wikipedia.org/wiki/Berkeley_sockets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211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991D-44A1-499A-7388-E5FED872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Socket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AFE4B-E4AB-3641-1BBA-BD656470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042" y="1825625"/>
            <a:ext cx="9945915" cy="4351338"/>
          </a:xfrm>
        </p:spPr>
      </p:pic>
    </p:spTree>
    <p:extLst>
      <p:ext uri="{BB962C8B-B14F-4D97-AF65-F5344CB8AC3E}">
        <p14:creationId xmlns:p14="http://schemas.microsoft.com/office/powerpoint/2010/main" val="157826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E880-C16B-4524-6412-A7AD68E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Wll-known ports -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A597-DD70-D713-5AEE-16D5A031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6271" cy="4351338"/>
          </a:xfrm>
        </p:spPr>
        <p:txBody>
          <a:bodyPr>
            <a:normAutofit/>
          </a:bodyPr>
          <a:lstStyle/>
          <a:p>
            <a:r>
              <a:rPr lang="en-IT" sz="2000" dirty="0"/>
              <a:t>Server spesso usano le well-known ports da 0 a 1024</a:t>
            </a:r>
          </a:p>
          <a:p>
            <a:endParaRPr lang="en-IT" sz="2000" dirty="0"/>
          </a:p>
          <a:p>
            <a:r>
              <a:rPr lang="en-IT" sz="2000" dirty="0"/>
              <a:t>Client spesso usa porte scelte da OS e oltre 1024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37E037-23D0-5604-3109-303472F2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35" y="1825625"/>
            <a:ext cx="7886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9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1B7D-B92A-AD03-9FEA-58B4615E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Interazione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Applicazione</a:t>
            </a:r>
            <a:r>
              <a:rPr lang="en-GB" dirty="0"/>
              <a:t> e SO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A768-B5D8-B784-AE76-841E4207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L’applicazione</a:t>
            </a:r>
            <a:r>
              <a:rPr lang="en-GB" dirty="0"/>
              <a:t> </a:t>
            </a:r>
            <a:r>
              <a:rPr lang="en-GB" dirty="0" err="1"/>
              <a:t>chiede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di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servizi</a:t>
            </a:r>
            <a:r>
              <a:rPr lang="en-GB" dirty="0"/>
              <a:t> di rete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socket e la </a:t>
            </a:r>
            <a:r>
              <a:rPr lang="en-GB" dirty="0" err="1"/>
              <a:t>restituisce</a:t>
            </a:r>
            <a:r>
              <a:rPr lang="en-GB" dirty="0"/>
              <a:t> </a:t>
            </a:r>
            <a:r>
              <a:rPr lang="en-GB" dirty="0" err="1"/>
              <a:t>all’applicazione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L’applicazione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la socket</a:t>
            </a:r>
          </a:p>
          <a:p>
            <a:pPr marL="0" indent="0">
              <a:buNone/>
            </a:pPr>
            <a:r>
              <a:rPr lang="en-GB" i="1" dirty="0"/>
              <a:t>	Open, Read, Write, Close.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err="1"/>
              <a:t>L’applicazione</a:t>
            </a:r>
            <a:r>
              <a:rPr lang="en-GB" dirty="0"/>
              <a:t> </a:t>
            </a:r>
            <a:r>
              <a:rPr lang="en-GB" dirty="0" err="1"/>
              <a:t>chiude</a:t>
            </a:r>
            <a:r>
              <a:rPr lang="en-GB" dirty="0"/>
              <a:t> la socket e la </a:t>
            </a:r>
            <a:r>
              <a:rPr lang="en-GB" dirty="0" err="1"/>
              <a:t>restituisce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3951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0DF949-5AA3-2C2A-9EEE-FA370D04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24645"/>
            <a:ext cx="4258628" cy="515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61DEE-E915-F4CF-338C-3917111812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/>
              <a:t>Creazione comunicazione end to end con </a:t>
            </a:r>
            <a:r>
              <a:rPr lang="en-GB"/>
              <a:t>i socket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933E27-1A51-49DD-D0E2-5F17FC1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1487-1E09-AABA-F4F2-80C81632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Lato server</a:t>
            </a:r>
          </a:p>
          <a:p>
            <a:pPr lvl="1"/>
            <a:r>
              <a:rPr lang="en-GB" dirty="0"/>
              <a:t>1. </a:t>
            </a:r>
            <a:r>
              <a:rPr lang="en-GB" dirty="0" err="1"/>
              <a:t>Creazione</a:t>
            </a:r>
            <a:r>
              <a:rPr lang="en-GB" dirty="0"/>
              <a:t> del socket</a:t>
            </a:r>
          </a:p>
          <a:p>
            <a:pPr lvl="1"/>
            <a:r>
              <a:rPr lang="en-GB" dirty="0"/>
              <a:t>2. Bind ad </a:t>
            </a:r>
            <a:r>
              <a:rPr lang="en-GB" dirty="0" err="1"/>
              <a:t>una</a:t>
            </a:r>
            <a:r>
              <a:rPr lang="en-GB" dirty="0"/>
              <a:t> porta</a:t>
            </a:r>
          </a:p>
          <a:p>
            <a:pPr lvl="1"/>
            <a:r>
              <a:rPr lang="en-GB" dirty="0"/>
              <a:t>3. Listen, </a:t>
            </a:r>
            <a:r>
              <a:rPr lang="en-GB" dirty="0" err="1"/>
              <a:t>predisposizione</a:t>
            </a:r>
            <a:r>
              <a:rPr lang="en-GB" dirty="0"/>
              <a:t> a </a:t>
            </a:r>
            <a:r>
              <a:rPr lang="en-GB" dirty="0" err="1"/>
              <a:t>ricevere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porta</a:t>
            </a:r>
          </a:p>
          <a:p>
            <a:pPr lvl="1"/>
            <a:r>
              <a:rPr lang="en-GB" dirty="0"/>
              <a:t>4. Accept, </a:t>
            </a:r>
            <a:r>
              <a:rPr lang="en-GB" dirty="0" err="1"/>
              <a:t>blocca</a:t>
            </a:r>
            <a:r>
              <a:rPr lang="en-GB" dirty="0"/>
              <a:t> il server in </a:t>
            </a:r>
            <a:r>
              <a:rPr lang="en-GB" dirty="0" err="1"/>
              <a:t>attesa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connesione</a:t>
            </a:r>
            <a:endParaRPr lang="en-GB" dirty="0"/>
          </a:p>
          <a:p>
            <a:pPr lvl="1"/>
            <a:r>
              <a:rPr lang="en-GB" dirty="0"/>
              <a:t>5. </a:t>
            </a:r>
            <a:r>
              <a:rPr lang="en-GB" dirty="0" err="1"/>
              <a:t>Lettura</a:t>
            </a:r>
            <a:r>
              <a:rPr lang="en-GB" dirty="0"/>
              <a:t> - </a:t>
            </a:r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  <a:p>
            <a:pPr lvl="1"/>
            <a:r>
              <a:rPr lang="en-GB" dirty="0"/>
              <a:t>6. </a:t>
            </a:r>
            <a:r>
              <a:rPr lang="en-GB" dirty="0" err="1"/>
              <a:t>Chiusura</a:t>
            </a:r>
            <a:endParaRPr lang="en-GB" dirty="0"/>
          </a:p>
          <a:p>
            <a:r>
              <a:rPr lang="en-GB" dirty="0"/>
              <a:t> Lato client</a:t>
            </a:r>
          </a:p>
          <a:p>
            <a:pPr lvl="1"/>
            <a:r>
              <a:rPr lang="en-GB" dirty="0"/>
              <a:t>1. </a:t>
            </a:r>
            <a:r>
              <a:rPr lang="en-GB" dirty="0" err="1"/>
              <a:t>Creazione</a:t>
            </a:r>
            <a:r>
              <a:rPr lang="en-GB" dirty="0"/>
              <a:t> del socket</a:t>
            </a:r>
          </a:p>
          <a:p>
            <a:pPr lvl="1"/>
            <a:r>
              <a:rPr lang="en-GB" dirty="0"/>
              <a:t>2. </a:t>
            </a:r>
            <a:r>
              <a:rPr lang="en-GB" dirty="0" err="1"/>
              <a:t>Richiesta</a:t>
            </a:r>
            <a:r>
              <a:rPr lang="en-GB" dirty="0"/>
              <a:t> di </a:t>
            </a:r>
            <a:r>
              <a:rPr lang="en-GB" dirty="0" err="1"/>
              <a:t>connessione</a:t>
            </a:r>
            <a:endParaRPr lang="en-GB" dirty="0"/>
          </a:p>
          <a:p>
            <a:pPr lvl="1"/>
            <a:r>
              <a:rPr lang="en-GB" dirty="0"/>
              <a:t>3. </a:t>
            </a:r>
            <a:r>
              <a:rPr lang="en-GB" dirty="0" err="1"/>
              <a:t>Lettura</a:t>
            </a:r>
            <a:r>
              <a:rPr lang="en-GB" dirty="0"/>
              <a:t> - </a:t>
            </a:r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  <a:p>
            <a:pPr lvl="1"/>
            <a:r>
              <a:rPr lang="en-GB" dirty="0"/>
              <a:t>4. </a:t>
            </a:r>
            <a:r>
              <a:rPr lang="en-GB" dirty="0" err="1"/>
              <a:t>Chiusura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7275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2336</Words>
  <Application>Microsoft Macintosh PowerPoint</Application>
  <PresentationFormat>Widescreen</PresentationFormat>
  <Paragraphs>270</Paragraphs>
  <Slides>22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.AppleSystemUIFontMonospaced</vt:lpstr>
      <vt:lpstr>.SF NS</vt:lpstr>
      <vt:lpstr>Arial</vt:lpstr>
      <vt:lpstr>Calibri</vt:lpstr>
      <vt:lpstr>Calibri Light</vt:lpstr>
      <vt:lpstr>Courier New</vt:lpstr>
      <vt:lpstr>Office Theme</vt:lpstr>
      <vt:lpstr>Socket, API e Java</vt:lpstr>
      <vt:lpstr>PowerPoint Presentation</vt:lpstr>
      <vt:lpstr>Connessione Logica a Livello di Trasporto</vt:lpstr>
      <vt:lpstr>Socket e API</vt:lpstr>
      <vt:lpstr>Api e Socket</vt:lpstr>
      <vt:lpstr>Socket API</vt:lpstr>
      <vt:lpstr>Wll-known ports - server</vt:lpstr>
      <vt:lpstr>Interazione tra Applicazione e SO</vt:lpstr>
      <vt:lpstr>PowerPoint Presentation</vt:lpstr>
      <vt:lpstr>PowerPoint Presentation</vt:lpstr>
      <vt:lpstr>PowerPoint Presentation</vt:lpstr>
      <vt:lpstr>Esempio semplice - finire</vt:lpstr>
      <vt:lpstr>Socket in Java</vt:lpstr>
      <vt:lpstr>Documentazione ufficiale</vt:lpstr>
      <vt:lpstr>PowerPoint Presentation</vt:lpstr>
      <vt:lpstr>PowerPoint Presentation</vt:lpstr>
      <vt:lpstr>InputStream e OutputStream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13</cp:revision>
  <dcterms:created xsi:type="dcterms:W3CDTF">2024-09-05T09:02:33Z</dcterms:created>
  <dcterms:modified xsi:type="dcterms:W3CDTF">2024-09-16T12:22:44Z</dcterms:modified>
</cp:coreProperties>
</file>