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8" r:id="rId4"/>
    <p:sldId id="259" r:id="rId5"/>
    <p:sldId id="262" r:id="rId6"/>
    <p:sldId id="265" r:id="rId7"/>
    <p:sldId id="263" r:id="rId8"/>
    <p:sldId id="264" r:id="rId9"/>
    <p:sldId id="260" r:id="rId10"/>
    <p:sldId id="270" r:id="rId11"/>
    <p:sldId id="271" r:id="rId12"/>
    <p:sldId id="272" r:id="rId13"/>
    <p:sldId id="276" r:id="rId14"/>
    <p:sldId id="274" r:id="rId15"/>
    <p:sldId id="275" r:id="rId16"/>
    <p:sldId id="277" r:id="rId17"/>
    <p:sldId id="278" r:id="rId18"/>
    <p:sldId id="266" r:id="rId19"/>
    <p:sldId id="267" r:id="rId20"/>
    <p:sldId id="257" r:id="rId21"/>
    <p:sldId id="268" r:id="rId22"/>
    <p:sldId id="269" r:id="rId2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8253"/>
  </p:normalViewPr>
  <p:slideViewPr>
    <p:cSldViewPr snapToGrid="0">
      <p:cViewPr varScale="1">
        <p:scale>
          <a:sx n="81" d="100"/>
          <a:sy n="81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6666-F84F-F947-84C6-C3720E5424CD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E8E47-11E1-2A49-A51A-01B5F25E99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8704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lezione1-1p.pdf</a:t>
            </a:r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8E47-11E1-2A49-A51A-01B5F25E994E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413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</a:t>
            </a:r>
            <a:r>
              <a:rPr lang="en-GB" dirty="0" err="1"/>
              <a:t>CESKgdNiKJw</a:t>
            </a:r>
            <a:r>
              <a:rPr lang="en-GB" dirty="0"/>
              <a:t> 12 MINUTI INGLESE =&gt; </a:t>
            </a:r>
            <a:r>
              <a:rPr lang="en-GB" dirty="0" err="1"/>
              <a:t>buono</a:t>
            </a:r>
            <a:r>
              <a:rPr lang="en-GB" dirty="0"/>
              <a:t> per </a:t>
            </a:r>
            <a:r>
              <a:rPr lang="en-GB" dirty="0" err="1"/>
              <a:t>introdurre</a:t>
            </a:r>
            <a:r>
              <a:rPr lang="en-GB" dirty="0"/>
              <a:t> </a:t>
            </a:r>
            <a:r>
              <a:rPr lang="en-GB" dirty="0" err="1"/>
              <a:t>concetto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distribuiti</a:t>
            </a:r>
            <a:r>
              <a:rPr lang="en-GB" dirty="0"/>
              <a:t> </a:t>
            </a:r>
          </a:p>
          <a:p>
            <a:r>
              <a:rPr lang="en-GB" dirty="0"/>
              <a:t>	1. A distributed system is a collection of independent computers that appear to its users  as one computer (A. Tanenbaum)</a:t>
            </a:r>
          </a:p>
          <a:p>
            <a:r>
              <a:rPr lang="en-GB" dirty="0"/>
              <a:t>	2. I computer operate concurrently</a:t>
            </a:r>
          </a:p>
          <a:p>
            <a:r>
              <a:rPr lang="en-GB" dirty="0"/>
              <a:t>	3. Computers fail independently =&gt; </a:t>
            </a:r>
            <a:r>
              <a:rPr lang="en-GB" dirty="0" err="1"/>
              <a:t>tolleranza</a:t>
            </a:r>
            <a:r>
              <a:rPr lang="en-GB" dirty="0"/>
              <a:t> al </a:t>
            </a:r>
            <a:r>
              <a:rPr lang="en-GB" dirty="0" err="1"/>
              <a:t>guasto</a:t>
            </a:r>
            <a:r>
              <a:rPr lang="en-GB" dirty="0"/>
              <a:t>, la </a:t>
            </a:r>
            <a:r>
              <a:rPr lang="en-GB" dirty="0" err="1"/>
              <a:t>presenza</a:t>
            </a:r>
            <a:r>
              <a:rPr lang="en-GB" dirty="0"/>
              <a:t> di un </a:t>
            </a:r>
            <a:r>
              <a:rPr lang="en-GB" dirty="0" err="1"/>
              <a:t>componente</a:t>
            </a:r>
            <a:r>
              <a:rPr lang="en-GB" dirty="0"/>
              <a:t> </a:t>
            </a:r>
            <a:r>
              <a:rPr lang="en-GB" dirty="0" err="1"/>
              <a:t>guasto</a:t>
            </a:r>
            <a:r>
              <a:rPr lang="en-GB" dirty="0"/>
              <a:t> non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pregiudicare</a:t>
            </a:r>
            <a:r>
              <a:rPr lang="en-GB" dirty="0"/>
              <a:t> il </a:t>
            </a:r>
            <a:r>
              <a:rPr lang="en-GB" dirty="0" err="1"/>
              <a:t>funzionamento</a:t>
            </a:r>
            <a:r>
              <a:rPr lang="en-GB" dirty="0"/>
              <a:t> del </a:t>
            </a:r>
            <a:r>
              <a:rPr lang="en-GB" dirty="0" err="1"/>
              <a:t>sistema</a:t>
            </a:r>
            <a:endParaRPr lang="en-GB" dirty="0"/>
          </a:p>
          <a:p>
            <a:r>
              <a:rPr lang="en-GB" dirty="0"/>
              <a:t>	4. Computers do no share a global clock (Network Time Protocol, Precision Time Protocol)</a:t>
            </a:r>
          </a:p>
          <a:p>
            <a:r>
              <a:rPr lang="en-GB" dirty="0"/>
              <a:t>	5. </a:t>
            </a:r>
            <a:r>
              <a:rPr lang="en-GB" dirty="0" err="1"/>
              <a:t>Concetto</a:t>
            </a:r>
            <a:r>
              <a:rPr lang="en-GB" dirty="0"/>
              <a:t> di Publish/Consumer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8E47-11E1-2A49-A51A-01B5F25E994E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083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8E47-11E1-2A49-A51A-01B5F25E994E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298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8E47-11E1-2A49-A51A-01B5F25E994E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5706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8E47-11E1-2A49-A51A-01B5F25E994E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0209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8E47-11E1-2A49-A51A-01B5F25E994E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7162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Tipo di </a:t>
            </a:r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Trasparenza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Descrizione</a:t>
            </a: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Trasparenza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 di Accesso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Nasconde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differenze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nella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rappresentazione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come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viene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accessibile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Permette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accedere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alle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senza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doversi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preoccupare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 come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sono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strutturate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come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vengono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gestite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dietro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le quinte.</a:t>
            </a: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Trasparenza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Locazione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Nasconde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dove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trova.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L’utente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il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programma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non ha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bisogno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sapere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posizione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fisica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della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trovi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un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nodo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locale o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remoto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Trasparenza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Migrazione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Nasconde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possa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essere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spostata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in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diversa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locazione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Gli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utenti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non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percepiscono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quando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cambia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posizione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in modo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possa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essere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ottimizzata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ri-allocata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Trasparenza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Rilocazione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Nasconde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possa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essere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spostata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mentre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viene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usata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può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essere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migrata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durante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il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suo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utilizzo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senza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l’utente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l’applicazione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ne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siano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consapevoli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Trasparenza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Replicazione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Nasconde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possa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essere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replicata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La replica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delle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(come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)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è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nascosta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all’utente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non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è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consapevole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delle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copie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multiple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delle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distribuite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più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nodi.</a:t>
            </a: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Trasparenza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Concorrenza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Nasconde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possa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essere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condivisa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più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utenti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concorrenti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Permette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più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utenti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accedere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usare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stessa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contemporaneamente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senza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conflitti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senza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l’utente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percepisca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alcuna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interferenza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Trasparenza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Fallimenti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Nasconde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il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guasto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e il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recupero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Se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fallisce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diventa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temporaneamente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inaccessibile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il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sistema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occupa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del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recupero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senza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l’utente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finale ne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influenzato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ne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faccia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esperienza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diretta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Trasparenza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Persistenza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Nasconde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se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(software)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è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in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memoria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nel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disco.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Gli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utenti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le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applicazioni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non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devono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preoccuparsi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se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sono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temporaneamente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nella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memoria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permanentemente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archiviati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disco,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poiché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il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sistema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gestisce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automaticamente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persistenza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8E47-11E1-2A49-A51A-01B5F25E994E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2951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1AE8-61DD-B1F6-76DC-1872F18EC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4BAEB-0FD3-30F1-7939-F36EC5F8B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5B26-025B-5F59-D23C-608537AD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61E0D-AFCF-3D81-0172-DB6628D7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5A9B-D8FC-179B-484F-1ED53D37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080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7C23-88B6-73A6-7F11-BE908430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6ABB2-1483-D4D0-522D-0B14F9208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0A3A-3BEF-6046-478B-B0BDC382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0D1A-3FCB-3F3B-CB93-C6D9F593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9E75-8D90-61D2-7ADD-D434F767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7667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A0700-7693-F7AF-9433-1B60BAA6E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373B4-0297-C7C8-4126-6D386284D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1454-2816-2FF4-D0B2-08A0F123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6B9B-E9E2-A49E-CB40-5B312007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883C-B9A6-B5F6-6F97-55774E33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551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F378-BA29-4E33-804C-C5257FF0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51CA-C8BC-05DD-B765-F1161422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21433-5E59-2EC9-D9F0-F8DC6682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559F-BA59-929A-511B-4AFFA231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E076-12B5-2C0E-7A8F-5993011A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98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D657-5DCB-4237-C8E7-07D693E3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16762-FAF3-AA59-2813-2590BFD0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4A3B-4633-4D07-9336-1046C7E7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2504-034D-D0B5-C069-A2402F71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1C6AB-E658-29A1-2022-2F52BB25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7288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F800-B35E-5849-E991-BC2E8BB1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BADA-5F75-9DF9-5BD3-1A93A255B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83DEF-778C-5D50-8F50-C53628047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744DC-42E9-D426-43A4-39F131B4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9A37-D0B2-3A41-B77A-0E5ECE76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B2446-8996-8ED4-99C9-4B01BFE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459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7618-03DC-F926-6C49-5BD08691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5297B-F7F5-638E-7091-A9AC867B3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5327-0E10-D39E-BF0C-BB45CE80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A40AE-7EBE-984D-444E-40B2C6F26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9BFD3-D348-56AB-62F7-6C455CE24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B4DD1-E64A-8D27-1150-D11B5FE7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3A5B2-4A39-E42A-DA84-6E7A9AF0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3162F-0534-59DA-E53D-11758613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311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8B9C-1BEE-9A89-54B1-9F5857A9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98002-FCAE-4024-EF87-8C17137D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B97ED-2727-D837-B4CD-811A22DB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FEDE4-107C-F0E0-B7F6-71D6B6FC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028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9DA80-2F04-DABF-3AC8-EECA3A5A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9DA4B-3FF8-448F-D268-C8DEB0DC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B3D57-9559-6237-D965-82655948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840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2FBC-3393-8C83-B0AA-6A922A8D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5B4D-DA3E-6263-6934-AC59C38F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AC1C-8F3F-FCF1-ABF2-D1824C957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4D5B-E038-B4C4-067A-D9BC2B5C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8244D-FB83-6F9F-2752-18B07779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D1268-937D-B7E7-57FE-E4D4C56C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802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1271-0F5C-B5BB-683E-EAFD0831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F9602-0E20-5B90-19EB-8F84BD8EF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3673F-259D-7FC6-AB4D-A7AE9C302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E9615-A0D0-F6CF-944E-CCA78187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F39ED-1A13-A2D7-A5CF-A5B24CD2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9F703-7D29-60F9-0D5F-80A36FE1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38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58740-01BE-2693-A8F6-5312795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3EE2E-1A1F-31CC-A127-6FC950C3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E585-5F1A-FC53-C984-6A33CC176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6FCB2-6379-AD48-A558-6C650A1827D0}" type="datetimeFigureOut">
              <a:rPr lang="en-IT" smtClean="0"/>
              <a:t>26/11/24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80FF-4525-C59C-11EA-B885DF63A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23A7-EF02-2EB4-A9CA-8240D92D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9D82-5918-0046-9FEF-9E896D127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340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ESKgdNiKJw?feature=oembed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www.youtube.com/watch?v=CESKgdNiKJ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00DB-FD5B-D5F9-3660-7B6D91850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Sistemi Distribuiti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B5D55-36D2-47C2-0582-4B68086F2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270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ED8A3-70B4-91F2-EC14-5C535715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Vantaggi/benefici dei sistemi distribuiti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8CE33-4311-9322-F825-DEE876DA1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9737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31655B-1523-0F8A-A886-48A22387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 libro pag. 5-8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08CDF3-36FE-06AB-B321-E772748DF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VANTAGGI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EB3BB-FCEF-5D24-5781-84EEE43966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b="1" dirty="0"/>
              <a:t>Affidabilità</a:t>
            </a:r>
          </a:p>
          <a:p>
            <a:r>
              <a:rPr lang="en-IT" dirty="0"/>
              <a:t>Trasparenza</a:t>
            </a:r>
          </a:p>
          <a:p>
            <a:r>
              <a:rPr lang="en-IT" dirty="0"/>
              <a:t>Economicità</a:t>
            </a:r>
          </a:p>
          <a:p>
            <a:r>
              <a:rPr lang="en-IT" dirty="0"/>
              <a:t>Apertura</a:t>
            </a:r>
          </a:p>
          <a:p>
            <a:r>
              <a:rPr lang="en-IT" dirty="0"/>
              <a:t>Connettività e collaborazione</a:t>
            </a:r>
          </a:p>
          <a:p>
            <a:r>
              <a:rPr lang="en-IT" dirty="0"/>
              <a:t>Prestazioni e scalabilità</a:t>
            </a:r>
          </a:p>
          <a:p>
            <a:r>
              <a:rPr lang="en-IT" dirty="0"/>
              <a:t>Tolleranza ai guasti</a:t>
            </a:r>
          </a:p>
          <a:p>
            <a:r>
              <a:rPr lang="en-IT" dirty="0"/>
              <a:t>Integrazione</a:t>
            </a:r>
          </a:p>
          <a:p>
            <a:endParaRPr lang="en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69AF5F-7335-6018-F862-07C2112E8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T" dirty="0"/>
              <a:t>SVANTAGGI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79E9B1-2D94-DA7D-068E-CE92F7E11C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Produzione di software</a:t>
            </a:r>
          </a:p>
          <a:p>
            <a:r>
              <a:rPr lang="en-IT" dirty="0"/>
              <a:t>Complessità</a:t>
            </a:r>
          </a:p>
          <a:p>
            <a:r>
              <a:rPr lang="en-IT" dirty="0"/>
              <a:t>Sicurezza</a:t>
            </a:r>
          </a:p>
          <a:p>
            <a:r>
              <a:rPr lang="en-IT" dirty="0"/>
              <a:t>Comunicazione</a:t>
            </a:r>
          </a:p>
          <a:p>
            <a:r>
              <a:rPr lang="en-IT" dirty="0"/>
              <a:t>Sincronizzazione</a:t>
            </a:r>
          </a:p>
        </p:txBody>
      </p:sp>
    </p:spTree>
    <p:extLst>
      <p:ext uri="{BB962C8B-B14F-4D97-AF65-F5344CB8AC3E}">
        <p14:creationId xmlns:p14="http://schemas.microsoft.com/office/powerpoint/2010/main" val="15274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CC4A26-338B-0F8E-48E3-67EDCF41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Vantaggi Sistemi Distribuiti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73D394-F768-5791-D17A-8A3391EAE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Affidabilità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B38901-B898-6882-A845-43884A1D1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Grazie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nodi, il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meno</a:t>
            </a:r>
            <a:r>
              <a:rPr lang="en-GB" dirty="0"/>
              <a:t> </a:t>
            </a:r>
            <a:r>
              <a:rPr lang="en-GB" dirty="0" err="1"/>
              <a:t>vulnerabile</a:t>
            </a:r>
            <a:r>
              <a:rPr lang="en-GB" dirty="0"/>
              <a:t> a </a:t>
            </a:r>
            <a:r>
              <a:rPr lang="en-GB" dirty="0" err="1"/>
              <a:t>guasti</a:t>
            </a:r>
            <a:r>
              <a:rPr lang="en-GB" dirty="0"/>
              <a:t> </a:t>
            </a:r>
            <a:r>
              <a:rPr lang="en-GB" dirty="0" err="1"/>
              <a:t>singoli</a:t>
            </a:r>
            <a:r>
              <a:rPr lang="en-GB" dirty="0"/>
              <a:t>. Un </a:t>
            </a:r>
            <a:r>
              <a:rPr lang="en-GB" dirty="0" err="1"/>
              <a:t>singolo</a:t>
            </a:r>
            <a:r>
              <a:rPr lang="en-GB" dirty="0"/>
              <a:t> punto di </a:t>
            </a:r>
            <a:r>
              <a:rPr lang="en-GB" dirty="0" err="1"/>
              <a:t>guasto</a:t>
            </a:r>
            <a:r>
              <a:rPr lang="en-GB" dirty="0"/>
              <a:t> non </a:t>
            </a:r>
            <a:r>
              <a:rPr lang="en-GB" dirty="0" err="1"/>
              <a:t>compromette</a:t>
            </a:r>
            <a:r>
              <a:rPr lang="en-GB" dirty="0"/>
              <a:t> </a:t>
            </a:r>
            <a:r>
              <a:rPr lang="en-GB" dirty="0" err="1"/>
              <a:t>l'intero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garantita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ridondanza</a:t>
            </a:r>
            <a:r>
              <a:rPr lang="en-GB" dirty="0"/>
              <a:t> hardware e software</a:t>
            </a:r>
          </a:p>
          <a:p>
            <a:pPr lvl="1"/>
            <a:r>
              <a:rPr lang="en-GB" dirty="0"/>
              <a:t>il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continuare</a:t>
            </a:r>
            <a:r>
              <a:rPr lang="en-GB" dirty="0"/>
              <a:t> a </a:t>
            </a:r>
            <a:r>
              <a:rPr lang="en-GB" dirty="0" err="1"/>
              <a:t>funzionare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in </a:t>
            </a:r>
            <a:r>
              <a:rPr lang="en-GB" dirty="0" err="1"/>
              <a:t>caso</a:t>
            </a:r>
            <a:r>
              <a:rPr lang="en-GB" dirty="0"/>
              <a:t> di </a:t>
            </a:r>
            <a:r>
              <a:rPr lang="en-GB" dirty="0" err="1"/>
              <a:t>guasto</a:t>
            </a:r>
            <a:r>
              <a:rPr lang="en-GB" dirty="0"/>
              <a:t> di un </a:t>
            </a:r>
            <a:r>
              <a:rPr lang="en-GB" dirty="0" err="1"/>
              <a:t>componente</a:t>
            </a:r>
            <a:r>
              <a:rPr lang="en-GB" dirty="0"/>
              <a:t>, </a:t>
            </a:r>
            <a:r>
              <a:rPr lang="en-GB" dirty="0" err="1"/>
              <a:t>sebbene</a:t>
            </a:r>
            <a:r>
              <a:rPr lang="en-GB" dirty="0"/>
              <a:t> con un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aumento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tempi di </a:t>
            </a:r>
            <a:r>
              <a:rPr lang="en-GB" dirty="0" err="1"/>
              <a:t>risposta</a:t>
            </a:r>
            <a:r>
              <a:rPr lang="en-GB" dirty="0"/>
              <a:t>.</a:t>
            </a:r>
            <a:endParaRPr lang="en-I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FCB361-7DC1-700A-DE5D-5453BB1BA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A60B9E-B3E0-BDA3-F945-D715872655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7091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4732-C1B4-7A55-81EC-C490D34BB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E860C8-641B-C989-15C7-890E117C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Vantaggi Sistemi Distribuiti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C8736F-9D6B-325B-A5F4-26FA272B9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7CB4FC-C1D2-D4BD-9B95-4950034B74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050D22-21C9-A3D7-691F-29D997A58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T" dirty="0"/>
              <a:t>Integrazione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6E6A9A-43AD-27A3-8C0A-91A7921FF3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capacità</a:t>
            </a:r>
            <a:r>
              <a:rPr lang="en-GB" dirty="0"/>
              <a:t> di </a:t>
            </a:r>
            <a:r>
              <a:rPr lang="en-GB" dirty="0" err="1"/>
              <a:t>integrare</a:t>
            </a:r>
            <a:r>
              <a:rPr lang="en-GB" dirty="0"/>
              <a:t> </a:t>
            </a:r>
            <a:r>
              <a:rPr lang="en-GB" dirty="0" err="1"/>
              <a:t>componenti</a:t>
            </a:r>
            <a:r>
              <a:rPr lang="en-GB" dirty="0"/>
              <a:t> </a:t>
            </a:r>
            <a:r>
              <a:rPr lang="en-GB" dirty="0" err="1"/>
              <a:t>eterogenei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loro, </a:t>
            </a:r>
            <a:r>
              <a:rPr lang="en-GB" dirty="0" err="1"/>
              <a:t>sia</a:t>
            </a:r>
            <a:r>
              <a:rPr lang="en-GB" dirty="0"/>
              <a:t> per </a:t>
            </a:r>
            <a:r>
              <a:rPr lang="en-GB" dirty="0" err="1"/>
              <a:t>tipologia</a:t>
            </a:r>
            <a:r>
              <a:rPr lang="en-GB" dirty="0"/>
              <a:t> hardware (</a:t>
            </a:r>
            <a:r>
              <a:rPr lang="en-GB" dirty="0" err="1"/>
              <a:t>dai</a:t>
            </a:r>
            <a:r>
              <a:rPr lang="en-GB" dirty="0"/>
              <a:t> PC ai mainframe, </a:t>
            </a:r>
            <a:r>
              <a:rPr lang="en-GB" dirty="0" err="1"/>
              <a:t>dagli</a:t>
            </a:r>
            <a:r>
              <a:rPr lang="en-GB" dirty="0"/>
              <a:t> smartphone ai tablet), </a:t>
            </a:r>
            <a:r>
              <a:rPr lang="en-GB" dirty="0" err="1"/>
              <a:t>sia</a:t>
            </a:r>
            <a:r>
              <a:rPr lang="en-GB" dirty="0"/>
              <a:t> per </a:t>
            </a:r>
            <a:r>
              <a:rPr lang="en-GB" dirty="0" err="1"/>
              <a:t>sistema</a:t>
            </a:r>
            <a:r>
              <a:rPr lang="en-GB" dirty="0"/>
              <a:t> operative</a:t>
            </a:r>
          </a:p>
          <a:p>
            <a:r>
              <a:rPr lang="en-GB" dirty="0"/>
              <a:t>Middleware: </a:t>
            </a:r>
            <a:r>
              <a:rPr lang="en-GB" dirty="0" err="1"/>
              <a:t>spesso</a:t>
            </a:r>
            <a:r>
              <a:rPr lang="en-GB" dirty="0"/>
              <a:t> </a:t>
            </a:r>
            <a:r>
              <a:rPr lang="en-GB" dirty="0" err="1"/>
              <a:t>presente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distrubiti</a:t>
            </a:r>
            <a:r>
              <a:rPr lang="en-GB" dirty="0"/>
              <a:t>. </a:t>
            </a:r>
            <a:r>
              <a:rPr lang="en-GB" dirty="0" err="1"/>
              <a:t>Strato</a:t>
            </a:r>
            <a:r>
              <a:rPr lang="en-GB" dirty="0"/>
              <a:t> software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astrae</a:t>
            </a:r>
            <a:r>
              <a:rPr lang="en-GB" dirty="0"/>
              <a:t> i </a:t>
            </a:r>
            <a:r>
              <a:rPr lang="en-GB" dirty="0" err="1"/>
              <a:t>dettagli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rete e del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per </a:t>
            </a:r>
            <a:r>
              <a:rPr lang="en-GB" dirty="0" err="1"/>
              <a:t>offrire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comunicazione</a:t>
            </a:r>
            <a:r>
              <a:rPr lang="en-GB" dirty="0"/>
              <a:t> standard alle </a:t>
            </a:r>
            <a:r>
              <a:rPr lang="en-GB" dirty="0" err="1"/>
              <a:t>applicazioni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6895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5B972-1753-9806-5E95-92C5F8F1B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5CF7-0837-4C7B-F763-C812AF8E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Middleware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2FED4-B064-5D06-FBDD-A2042255AF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79489"/>
            <a:ext cx="5181600" cy="26436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BE5E3-987A-4C65-DE37-12C7DABFE5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Il middleware layer si estende su tutte le macchine</a:t>
            </a:r>
          </a:p>
          <a:p>
            <a:r>
              <a:rPr lang="en-GB" dirty="0" err="1"/>
              <a:t>Permette</a:t>
            </a:r>
            <a:r>
              <a:rPr lang="en-GB" dirty="0"/>
              <a:t> di </a:t>
            </a:r>
            <a:r>
              <a:rPr lang="en-GB" dirty="0" err="1"/>
              <a:t>collegare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con diverse </a:t>
            </a:r>
            <a:r>
              <a:rPr lang="en-GB" dirty="0" err="1"/>
              <a:t>architetture</a:t>
            </a:r>
            <a:r>
              <a:rPr lang="en-GB" dirty="0"/>
              <a:t> hardware e software. (</a:t>
            </a:r>
            <a:r>
              <a:rPr lang="en-GB" dirty="0" err="1"/>
              <a:t>integrazione</a:t>
            </a:r>
            <a:r>
              <a:rPr lang="en-GB" dirty="0"/>
              <a:t>)</a:t>
            </a:r>
          </a:p>
          <a:p>
            <a:r>
              <a:rPr lang="en-GB" dirty="0" err="1"/>
              <a:t>Supporta</a:t>
            </a:r>
            <a:r>
              <a:rPr lang="en-GB" dirty="0"/>
              <a:t> </a:t>
            </a:r>
            <a:r>
              <a:rPr lang="en-GB" dirty="0" err="1"/>
              <a:t>formati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interoperabili</a:t>
            </a:r>
            <a:r>
              <a:rPr lang="en-GB" dirty="0"/>
              <a:t>, come JSON (</a:t>
            </a:r>
            <a:r>
              <a:rPr lang="en-GB" dirty="0" err="1"/>
              <a:t>snello</a:t>
            </a:r>
            <a:r>
              <a:rPr lang="en-GB" dirty="0"/>
              <a:t> e </a:t>
            </a:r>
            <a:r>
              <a:rPr lang="en-GB" dirty="0" err="1"/>
              <a:t>moderno</a:t>
            </a:r>
            <a:r>
              <a:rPr lang="en-GB" dirty="0"/>
              <a:t>) e XML (</a:t>
            </a:r>
            <a:r>
              <a:rPr lang="en-GB" dirty="0" err="1"/>
              <a:t>strutturato</a:t>
            </a:r>
            <a:r>
              <a:rPr lang="en-GB" dirty="0"/>
              <a:t> e </a:t>
            </a:r>
            <a:r>
              <a:rPr lang="en-GB" dirty="0" err="1"/>
              <a:t>robusto</a:t>
            </a:r>
            <a:r>
              <a:rPr lang="en-GB" dirty="0"/>
              <a:t>). (</a:t>
            </a:r>
            <a:r>
              <a:rPr lang="en-GB" dirty="0" err="1"/>
              <a:t>integrazione</a:t>
            </a:r>
            <a:r>
              <a:rPr lang="en-GB" dirty="0"/>
              <a:t>)</a:t>
            </a:r>
          </a:p>
          <a:p>
            <a:r>
              <a:rPr lang="en-GB" dirty="0" err="1"/>
              <a:t>Nasconde</a:t>
            </a:r>
            <a:r>
              <a:rPr lang="en-GB" dirty="0"/>
              <a:t> la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comunicazione</a:t>
            </a:r>
            <a:r>
              <a:rPr lang="en-GB" dirty="0"/>
              <a:t> e </a:t>
            </a:r>
            <a:r>
              <a:rPr lang="en-GB" dirty="0" err="1"/>
              <a:t>sincronizzazione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nodi </a:t>
            </a:r>
            <a:r>
              <a:rPr lang="en-GB" dirty="0" err="1"/>
              <a:t>distribuiti</a:t>
            </a:r>
            <a:r>
              <a:rPr lang="en-GB" dirty="0"/>
              <a:t>. (</a:t>
            </a:r>
            <a:r>
              <a:rPr lang="en-GB" dirty="0" err="1"/>
              <a:t>astrazione</a:t>
            </a:r>
            <a:r>
              <a:rPr lang="en-GB" dirty="0"/>
              <a:t>)</a:t>
            </a:r>
          </a:p>
          <a:p>
            <a:r>
              <a:rPr lang="en-GB" dirty="0" err="1"/>
              <a:t>Espone</a:t>
            </a:r>
            <a:r>
              <a:rPr lang="en-GB" dirty="0"/>
              <a:t> </a:t>
            </a:r>
            <a:r>
              <a:rPr lang="en-GB" dirty="0" err="1"/>
              <a:t>funzionalità</a:t>
            </a:r>
            <a:r>
              <a:rPr lang="en-GB" dirty="0"/>
              <a:t> di alto </a:t>
            </a:r>
            <a:r>
              <a:rPr lang="en-GB" dirty="0" err="1"/>
              <a:t>livello</a:t>
            </a:r>
            <a:r>
              <a:rPr lang="en-GB" dirty="0"/>
              <a:t> alle </a:t>
            </a:r>
            <a:r>
              <a:rPr lang="en-GB" dirty="0" err="1"/>
              <a:t>applicazioni</a:t>
            </a:r>
            <a:r>
              <a:rPr lang="en-GB" dirty="0"/>
              <a:t>. (</a:t>
            </a:r>
            <a:r>
              <a:rPr lang="en-GB" dirty="0" err="1"/>
              <a:t>astrazione</a:t>
            </a:r>
            <a:r>
              <a:rPr lang="en-GB" dirty="0"/>
              <a:t>)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0205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A9907-88F1-71A1-CF91-47E7FDED7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7AB6-3E1D-63F2-3952-65C5F063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Middleware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EEC31-0011-3147-383D-61DAB9D7DF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79489"/>
            <a:ext cx="5181600" cy="26436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43979-A24F-630E-7F8B-56EBD4951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Un middleware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composto</a:t>
            </a:r>
            <a:r>
              <a:rPr lang="en-GB" dirty="0"/>
              <a:t> da </a:t>
            </a:r>
            <a:r>
              <a:rPr lang="en-GB" dirty="0" err="1"/>
              <a:t>diversi</a:t>
            </a:r>
            <a:r>
              <a:rPr lang="en-GB" dirty="0"/>
              <a:t> strati.</a:t>
            </a:r>
          </a:p>
          <a:p>
            <a:r>
              <a:rPr lang="en-GB" dirty="0"/>
              <a:t>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strato</a:t>
            </a:r>
            <a:r>
              <a:rPr lang="en-GB" dirty="0"/>
              <a:t> del middleware </a:t>
            </a:r>
            <a:r>
              <a:rPr lang="en-GB" dirty="0" err="1"/>
              <a:t>offre</a:t>
            </a:r>
            <a:r>
              <a:rPr lang="en-GB" dirty="0"/>
              <a:t> </a:t>
            </a:r>
            <a:r>
              <a:rPr lang="en-GB" dirty="0" err="1"/>
              <a:t>servizi</a:t>
            </a:r>
            <a:r>
              <a:rPr lang="en-GB" dirty="0"/>
              <a:t> </a:t>
            </a:r>
            <a:r>
              <a:rPr lang="en-GB" dirty="0" err="1"/>
              <a:t>distinti</a:t>
            </a:r>
            <a:r>
              <a:rPr lang="en-GB" dirty="0"/>
              <a:t> 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occupa</a:t>
            </a:r>
            <a:r>
              <a:rPr lang="en-GB" dirty="0"/>
              <a:t> di </a:t>
            </a:r>
            <a:r>
              <a:rPr lang="en-GB" dirty="0" err="1"/>
              <a:t>compiti</a:t>
            </a:r>
            <a:r>
              <a:rPr lang="en-GB" dirty="0"/>
              <a:t> </a:t>
            </a:r>
            <a:r>
              <a:rPr lang="en-GB" dirty="0" err="1"/>
              <a:t>differenti</a:t>
            </a:r>
            <a:r>
              <a:rPr lang="en-GB" dirty="0"/>
              <a:t>, </a:t>
            </a:r>
            <a:r>
              <a:rPr lang="en-GB" dirty="0" err="1"/>
              <a:t>rendendo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semplice la </a:t>
            </a:r>
            <a:r>
              <a:rPr lang="en-GB" dirty="0" err="1"/>
              <a:t>gestione</a:t>
            </a:r>
            <a:r>
              <a:rPr lang="en-GB" dirty="0"/>
              <a:t> e </a:t>
            </a:r>
            <a:r>
              <a:rPr lang="en-GB" dirty="0" err="1"/>
              <a:t>l’interazione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applicazioni</a:t>
            </a:r>
            <a:r>
              <a:rPr lang="en-GB" dirty="0"/>
              <a:t> </a:t>
            </a:r>
            <a:r>
              <a:rPr lang="en-GB" dirty="0" err="1"/>
              <a:t>distribuite</a:t>
            </a:r>
            <a:r>
              <a:rPr lang="en-GB" dirty="0"/>
              <a:t>.</a:t>
            </a:r>
          </a:p>
          <a:p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strato</a:t>
            </a:r>
            <a:r>
              <a:rPr lang="en-GB" dirty="0"/>
              <a:t> </a:t>
            </a:r>
            <a:r>
              <a:rPr lang="en-GB" dirty="0" err="1"/>
              <a:t>rappresenta</a:t>
            </a:r>
            <a:r>
              <a:rPr lang="en-GB" dirty="0"/>
              <a:t> un </a:t>
            </a:r>
            <a:r>
              <a:rPr lang="en-GB" dirty="0" err="1"/>
              <a:t>livello</a:t>
            </a:r>
            <a:r>
              <a:rPr lang="en-GB" dirty="0"/>
              <a:t> di </a:t>
            </a:r>
            <a:r>
              <a:rPr lang="en-GB" dirty="0" err="1"/>
              <a:t>astrazione</a:t>
            </a:r>
            <a:r>
              <a:rPr lang="en-GB" dirty="0"/>
              <a:t> </a:t>
            </a:r>
            <a:r>
              <a:rPr lang="en-GB" dirty="0" err="1"/>
              <a:t>diverso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494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566554-9CD0-8072-07BF-ED4C8274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Strati Middleware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F8D45B-F476-38FD-4EAB-9DF39330C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9568"/>
            <a:ext cx="7801303" cy="388292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8B4B8-ED9D-6A88-535E-5339234ABCA9}"/>
              </a:ext>
            </a:extLst>
          </p:cNvPr>
          <p:cNvSpPr txBox="1"/>
          <p:nvPr/>
        </p:nvSpPr>
        <p:spPr>
          <a:xfrm>
            <a:off x="8710453" y="4380493"/>
            <a:ext cx="3318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Host Infrastructure Middleware</a:t>
            </a:r>
            <a:endParaRPr lang="en-IT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DBE26-4826-382D-68CA-E288B00294A7}"/>
              </a:ext>
            </a:extLst>
          </p:cNvPr>
          <p:cNvSpPr txBox="1"/>
          <p:nvPr/>
        </p:nvSpPr>
        <p:spPr>
          <a:xfrm>
            <a:off x="8710453" y="4065962"/>
            <a:ext cx="3318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Distribution Middleware</a:t>
            </a:r>
            <a:endParaRPr lang="en-IT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916E7-E26E-3974-7B42-BC2076BD8964}"/>
              </a:ext>
            </a:extLst>
          </p:cNvPr>
          <p:cNvSpPr txBox="1"/>
          <p:nvPr/>
        </p:nvSpPr>
        <p:spPr>
          <a:xfrm>
            <a:off x="8710453" y="3728551"/>
            <a:ext cx="3318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Common Middleware</a:t>
            </a:r>
            <a:endParaRPr lang="en-IT" sz="16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311AA8-EB3E-59FD-2230-56D1F4AC4791}"/>
              </a:ext>
            </a:extLst>
          </p:cNvPr>
          <p:cNvCxnSpPr>
            <a:endCxn id="13" idx="1"/>
          </p:cNvCxnSpPr>
          <p:nvPr/>
        </p:nvCxnSpPr>
        <p:spPr>
          <a:xfrm flipV="1">
            <a:off x="7914290" y="3897828"/>
            <a:ext cx="796163" cy="18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BCF33-4BE1-A35A-0413-A520ABF66FE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914290" y="4065962"/>
            <a:ext cx="796163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3BA484-D3EC-FB7C-A586-3E06C84068D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914290" y="4049085"/>
            <a:ext cx="796163" cy="50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D63D59-53ED-4D38-AA79-4597C0BC03BA}"/>
              </a:ext>
            </a:extLst>
          </p:cNvPr>
          <p:cNvSpPr txBox="1"/>
          <p:nvPr/>
        </p:nvSpPr>
        <p:spPr>
          <a:xfrm>
            <a:off x="8710452" y="3424702"/>
            <a:ext cx="3318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Domain Middleware</a:t>
            </a:r>
            <a:endParaRPr lang="en-IT" sz="1600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41B50D-F6BB-9FE5-9A16-7F649769C7A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914290" y="3593979"/>
            <a:ext cx="796162" cy="45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7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B5A5-E133-762D-684A-64A999B8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Strati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3A8C-85AD-66F5-177C-FA1C821E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T" dirty="0"/>
              <a:t>Host 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Fornisce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l’infrastruttura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base necessaria per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l’esecuzione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delle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applicazioni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distribuite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Gestisce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risorse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hardware di base 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incapsula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servizi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locali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per la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distribuzione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T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Facilita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comunicazione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componenti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locali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fornisce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supporto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unificato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vari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sistemi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attraverso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API.</a:t>
            </a:r>
            <a:endParaRPr lang="en-IT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Esempi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JVM, .NET, 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altri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modelli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locali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Distribution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gestione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della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comunicazione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sincronizzazione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nodi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distribuiti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Funzionalità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accessorie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per la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comunicazione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supporto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nomi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scoperta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delle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risorse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(discovery)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Fornisce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modelli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programmazione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distribuita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facilita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gestione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delle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risorse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distribuite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Esempi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RMI, CORBA, DCOM, SOAP.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Concetto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RPC: REMOTE PROCEDURE CALL ... RMI Java per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oggetti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remoti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stub client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oggetto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remoto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server marshal/unmarshall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oggetti</a:t>
            </a:r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Common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concentra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funzionalità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addizionali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semplificano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lo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sviluppo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applicazioni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distribuite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come: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Gestione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degli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eventi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 Logging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 Streaming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Sicurezza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 Fault tolerance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Esempi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CORBAservices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J2EE, .NET Web Services.</a:t>
            </a: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Domain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Fornisce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funzionalità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specializzate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specifici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domini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applicativi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soddisfare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esigenze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particolari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settori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specifici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come: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Commercio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elettronico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 Finanza (home banking,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assicurazioni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brokeraggio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ecc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.)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1884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9309-C298-229F-63D5-A85175B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Proprietà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4E37-1E8E-1C0A-3BB5-BCD3E27B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5692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B86F-190C-224C-B22E-15EB1380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Trasparenza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089F-D629-A79D-521F-E9D0E0FA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34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1023ED-B01B-1550-422E-6E61BCB149F3}"/>
              </a:ext>
            </a:extLst>
          </p:cNvPr>
          <p:cNvSpPr txBox="1"/>
          <p:nvPr/>
        </p:nvSpPr>
        <p:spPr>
          <a:xfrm>
            <a:off x="2585653" y="4972910"/>
            <a:ext cx="702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4"/>
              </a:rPr>
              <a:t>Link Explaining Distributed Systems Like I'm 5</a:t>
            </a:r>
            <a:endParaRPr lang="en-IT" dirty="0"/>
          </a:p>
        </p:txBody>
      </p:sp>
      <p:pic>
        <p:nvPicPr>
          <p:cNvPr id="9" name="Online Media 8" descr="Explaining Distributed Systems Like I'm 5">
            <a:hlinkClick r:id="" action="ppaction://media"/>
            <a:extLst>
              <a:ext uri="{FF2B5EF4-FFF2-40B4-BE49-F238E27FC236}">
                <a16:creationId xmlns:a16="http://schemas.microsoft.com/office/drawing/2014/main" id="{BFE62B7A-5C4A-D33F-E6C8-86F577EDFEF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585653" y="1006218"/>
            <a:ext cx="7020694" cy="39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3968-B0D3-E05A-60AC-71A78E3C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Middleware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107CA-542C-3E2C-2799-2117C64C37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79489"/>
            <a:ext cx="5181600" cy="26436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F0A4F-CE96-29BD-2EC1-8AE51FE01D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T" dirty="0"/>
              <a:t>Il middleware layer si estende su tutte le macchine</a:t>
            </a:r>
          </a:p>
        </p:txBody>
      </p:sp>
    </p:spTree>
    <p:extLst>
      <p:ext uri="{BB962C8B-B14F-4D97-AF65-F5344CB8AC3E}">
        <p14:creationId xmlns:p14="http://schemas.microsoft.com/office/powerpoint/2010/main" val="316926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D9584F-CEB1-EF0C-E934-27A564A9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1B85E-CF20-2DE6-22F6-DE5D4545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IT" dirty="0"/>
              <a:t>ramework Java: Spring, Spring Boot e Spring Cloud</a:t>
            </a:r>
          </a:p>
          <a:p>
            <a:r>
              <a:rPr lang="en-GB" dirty="0"/>
              <a:t>I</a:t>
            </a:r>
            <a:r>
              <a:rPr lang="en-IT" dirty="0"/>
              <a:t>nvocazione remota (gRPC e REST)</a:t>
            </a:r>
          </a:p>
          <a:p>
            <a:r>
              <a:rPr lang="en-GB" dirty="0"/>
              <a:t>C</a:t>
            </a:r>
            <a:r>
              <a:rPr lang="en-IT" dirty="0"/>
              <a:t>omunicazione asincrona (Kafka)</a:t>
            </a:r>
          </a:p>
          <a:p>
            <a:r>
              <a:rPr lang="en-GB" dirty="0"/>
              <a:t>S</a:t>
            </a:r>
            <a:r>
              <a:rPr lang="en-IT" dirty="0"/>
              <a:t>ervizi REST</a:t>
            </a:r>
          </a:p>
          <a:p>
            <a:r>
              <a:rPr lang="en-IT" dirty="0"/>
              <a:t>Container (Docker)</a:t>
            </a:r>
          </a:p>
          <a:p>
            <a:r>
              <a:rPr lang="en-IT" dirty="0"/>
              <a:t>Orchestrazione di container (Kubernetes)</a:t>
            </a:r>
          </a:p>
        </p:txBody>
      </p:sp>
    </p:spTree>
    <p:extLst>
      <p:ext uri="{BB962C8B-B14F-4D97-AF65-F5344CB8AC3E}">
        <p14:creationId xmlns:p14="http://schemas.microsoft.com/office/powerpoint/2010/main" val="150772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96A9-A793-BB44-1D7F-AE29816A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8FF3-B01E-AEA3-B325-67A57A6E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Alcune aziende – come Google, Amazon, Microsoft – forniscono servizi di </a:t>
            </a:r>
            <a:r>
              <a:rPr lang="en-IT" i="1" dirty="0"/>
              <a:t>cloud computing</a:t>
            </a:r>
          </a:p>
          <a:p>
            <a:pPr lvl="1"/>
            <a:r>
              <a:rPr lang="en-GB" i="1" dirty="0"/>
              <a:t>A</a:t>
            </a:r>
            <a:r>
              <a:rPr lang="en-IT" i="1" dirty="0"/>
              <a:t>ccesso in rete a risorse computazionali – come CPU, storage, reti, sistemi operativi, piattaforme applicative, servizi e/o applicazioni</a:t>
            </a:r>
          </a:p>
          <a:p>
            <a:pPr lvl="1"/>
            <a:r>
              <a:rPr lang="en-GB" i="1" dirty="0"/>
              <a:t>O</a:t>
            </a:r>
            <a:r>
              <a:rPr lang="en-IT" i="1" dirty="0"/>
              <a:t>ggi il Cloud è una piattaforma di rilascio sempre più diffusa</a:t>
            </a:r>
          </a:p>
          <a:p>
            <a:r>
              <a:rPr lang="en-IT" i="1" dirty="0"/>
              <a:t>Netflix</a:t>
            </a:r>
          </a:p>
          <a:p>
            <a:pPr lvl="1"/>
            <a:r>
              <a:rPr lang="en-IT" i="1" dirty="0"/>
              <a:t>163 milioni di abbonati (2019), oltre il 50% fuori USA =&gt; questo richiede elevati livelli di disponibilità e scalabilità</a:t>
            </a:r>
          </a:p>
          <a:p>
            <a:pPr lvl="1"/>
            <a:r>
              <a:rPr lang="en-IT" i="1" dirty="0"/>
              <a:t>Architettura software è:</a:t>
            </a:r>
          </a:p>
          <a:p>
            <a:pPr lvl="2"/>
            <a:r>
              <a:rPr lang="en-GB" i="1" dirty="0"/>
              <a:t>B</a:t>
            </a:r>
            <a:r>
              <a:rPr lang="en-IT" i="1" dirty="0"/>
              <a:t>asata su microservizi</a:t>
            </a:r>
          </a:p>
          <a:p>
            <a:pPr lvl="2"/>
            <a:r>
              <a:rPr lang="en-GB" i="1" dirty="0"/>
              <a:t>R</a:t>
            </a:r>
            <a:r>
              <a:rPr lang="en-IT" i="1" dirty="0"/>
              <a:t>ilasciata in container</a:t>
            </a:r>
          </a:p>
          <a:p>
            <a:pPr lvl="2"/>
            <a:r>
              <a:rPr lang="en-GB" i="1" dirty="0"/>
              <a:t>N</a:t>
            </a:r>
            <a:r>
              <a:rPr lang="en-IT" i="1" dirty="0"/>
              <a:t>el cloud (di Amazon WS)</a:t>
            </a:r>
          </a:p>
          <a:p>
            <a:pPr lvl="1"/>
            <a:r>
              <a:rPr lang="en-GB" dirty="0"/>
              <a:t>Amazon, </a:t>
            </a:r>
            <a:r>
              <a:rPr lang="en-GB" dirty="0" err="1"/>
              <a:t>Ebay</a:t>
            </a:r>
            <a:r>
              <a:rPr lang="en-GB" dirty="0"/>
              <a:t>, Groupon, Spotify, Uber, Zalando e Zoom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1808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0DBB-BB9F-A9D4-2E2B-E259F625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Tante definizioni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15BF6-0ADF-F20E-CD1A-32E6AC1D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Un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distribuito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è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Una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collezione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 di computer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indipendenti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che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appaiono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agli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utenti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 come un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sistema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singolo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coerente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. (A. Tanenbaum)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Un </a:t>
            </a:r>
            <a:r>
              <a:rPr lang="en-GB" b="1" dirty="0" err="1">
                <a:solidFill>
                  <a:srgbClr val="000000"/>
                </a:solidFill>
                <a:latin typeface="Helvetica" pitchFamily="2" charset="0"/>
              </a:rPr>
              <a:t>sistema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 in cui il </a:t>
            </a:r>
            <a:r>
              <a:rPr lang="en-GB" b="1" dirty="0" err="1">
                <a:solidFill>
                  <a:srgbClr val="000000"/>
                </a:solidFill>
                <a:latin typeface="Helvetica" pitchFamily="2" charset="0"/>
              </a:rPr>
              <a:t>fallimento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 di un computer di cui </a:t>
            </a:r>
            <a:r>
              <a:rPr lang="en-GB" b="1" dirty="0" err="1">
                <a:solidFill>
                  <a:srgbClr val="000000"/>
                </a:solidFill>
                <a:latin typeface="Helvetica" pitchFamily="2" charset="0"/>
              </a:rPr>
              <a:t>nemmeno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Helvetica" pitchFamily="2" charset="0"/>
              </a:rPr>
              <a:t>conosci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Helvetica" pitchFamily="2" charset="0"/>
              </a:rPr>
              <a:t>l’esistenza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Helvetica" pitchFamily="2" charset="0"/>
              </a:rPr>
              <a:t>può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Helvetica" pitchFamily="2" charset="0"/>
              </a:rPr>
              <a:t>rendere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Helvetica" pitchFamily="2" charset="0"/>
              </a:rPr>
              <a:t>inutilizzabile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 il </a:t>
            </a:r>
            <a:r>
              <a:rPr lang="en-GB" b="1" dirty="0" err="1">
                <a:solidFill>
                  <a:srgbClr val="000000"/>
                </a:solidFill>
                <a:latin typeface="Helvetica" pitchFamily="2" charset="0"/>
              </a:rPr>
              <a:t>tuo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 computer (Lamport)</a:t>
            </a:r>
          </a:p>
          <a:p>
            <a:pPr lvl="1"/>
            <a:r>
              <a:rPr lang="en-GB" dirty="0">
                <a:solidFill>
                  <a:srgbClr val="0E0E0E"/>
                </a:solidFill>
                <a:latin typeface=".AppleSystemUIFont"/>
              </a:rPr>
              <a:t>Un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sistema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in cui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l’elaborazione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delle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informazioni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è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distribuita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su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più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computer –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anziché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centralizzata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su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una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singola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macchina</a:t>
            </a:r>
            <a:endParaRPr lang="en-GB" dirty="0">
              <a:solidFill>
                <a:srgbClr val="0E0E0E"/>
              </a:solidFill>
              <a:latin typeface=".AppleSystemUIFont"/>
            </a:endParaRPr>
          </a:p>
          <a:p>
            <a:pPr lvl="1"/>
            <a:r>
              <a:rPr lang="en-GB" dirty="0">
                <a:solidFill>
                  <a:srgbClr val="0E0E0E"/>
                </a:solidFill>
                <a:latin typeface=".AppleSystemUIFont"/>
              </a:rPr>
              <a:t>Un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sistema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di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elaborazione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in cui un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numero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di component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coopera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comunicando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in rete </a:t>
            </a:r>
          </a:p>
          <a:p>
            <a:pPr lvl="1"/>
            <a:r>
              <a:rPr lang="en-GB" dirty="0">
                <a:solidFill>
                  <a:srgbClr val="0E0E0E"/>
                </a:solidFill>
                <a:latin typeface=".AppleSystemUIFont"/>
              </a:rPr>
              <a:t>Un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sistema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in cui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componenti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hardware o software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posizionati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in computer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collegati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in rete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comunicano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e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coordinano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le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proprie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azioni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solo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tramite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lo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scambio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di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messaggi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 </a:t>
            </a:r>
          </a:p>
          <a:p>
            <a:pPr lvl="1"/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/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4936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F8CB-91A0-3ED8-08B5-CD4AF17B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09B2-5A89-F505-6649-68A3DA5B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Una rete Peer-to-Peer.</a:t>
            </a:r>
          </a:p>
          <a:p>
            <a:pPr lvl="1"/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Rete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decentralizzata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dove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ogni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nodo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è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uguale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può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inviare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ricevere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risorse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Esempio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Sistemi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 file sharing (BitTorrent),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comunicazione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(Skype)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Un Sistema di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prenotazione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di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voli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 lvl="1"/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Sistema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distribuito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per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prenotazione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biglietti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aerei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aggiorna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in tempo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reale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attraverso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più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nodi.</a:t>
            </a:r>
          </a:p>
          <a:p>
            <a:pPr lvl="1"/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Sistemi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come Amadeus, Expedia, Kayak.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Una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Griglia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computazionale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</a:p>
          <a:p>
            <a:pPr lvl="1"/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 Rete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distribuita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 computer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collaborano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per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risolvere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problemi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complessi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dividendo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il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carico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lavoro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Esempio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Progetti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scientifici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come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Folding@Home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SETI@Home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simulazioni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meteorologiche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160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EAC2-3EE7-9D61-3A4E-F33FEA04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Tipi di Sistemi Distribuiti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8A1E-D414-EBBF-C93C-D537F9C6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Hardware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Helvetica" pitchFamily="2" charset="0"/>
              </a:rPr>
              <a:t>Architetture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Helvetica" pitchFamily="2" charset="0"/>
              </a:rPr>
              <a:t>multiprocessore</a:t>
            </a:r>
            <a:endParaRPr lang="en-GB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Software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Informativi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Peer-to-Peer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Client/Server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evoluzione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n-tier)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di Grid Computing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di Cluster Computer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di Cloud Computing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di Mobile Computing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Pervasivi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2395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3EAD-A16D-DBA0-0270-44BF8584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Esempi: rete di sensori e PAN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B3CA5-2E84-E716-AB3E-A6932295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4" y="3815468"/>
            <a:ext cx="11603650" cy="2964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71E8D-3E53-E314-69EC-2A54FD573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427" y="1420865"/>
            <a:ext cx="5015146" cy="22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8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D81851-4FDA-97F9-A43B-F06EDC99A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13708" y="1803674"/>
            <a:ext cx="7193857" cy="29134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0DDA2A-E358-67FD-8539-B7BED8BE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Sistema centralizzato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BF8E9-694A-60C2-76BB-078E5E2B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50281"/>
            <a:ext cx="4783111" cy="29134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Sistema 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Centralizzato</a:t>
            </a:r>
            <a:b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parla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 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informatico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centralizzato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quando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le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applicazioni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risiedono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un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unico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nodo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elaborativo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applicazioni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girano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un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singolo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un solo host,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rappresenta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l’unico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componente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autonomo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5E80E-65A2-234F-239B-E675C897DBB6}"/>
              </a:ext>
            </a:extLst>
          </p:cNvPr>
          <p:cNvSpPr txBox="1"/>
          <p:nvPr/>
        </p:nvSpPr>
        <p:spPr>
          <a:xfrm>
            <a:off x="838200" y="5583302"/>
            <a:ext cx="1135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Questo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componente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è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condiviso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vari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utenti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Tutte le 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risorse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del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componente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sono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sempre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accessibili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Il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componente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rappresenta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un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single point of control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e un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single point of failure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del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15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F73C-AC14-60DA-BDDC-73D089FD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Sistema Distribuito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AB33DD-2310-60D8-3816-04987F1C0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2021372"/>
            <a:ext cx="6024646" cy="281525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13BE-341B-8422-191F-09C293CEF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88239" cy="327103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informatico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distribuito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invece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è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costituito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 un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insieme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applicazioni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logicamente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indipendenti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collaborano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per il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perseguimento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obiettivi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comuni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attraverso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infrastruttura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comunicazione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hardware e software.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51D84-0B2E-9122-1FB6-D7C3B26A8650}"/>
              </a:ext>
            </a:extLst>
          </p:cNvPr>
          <p:cNvSpPr txBox="1"/>
          <p:nvPr/>
        </p:nvSpPr>
        <p:spPr>
          <a:xfrm>
            <a:off x="856000" y="5333603"/>
            <a:ext cx="11202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applicazioni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sono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costituite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più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cooperanti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eseguiti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parallelo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insieme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unità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elaborazione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(CPU)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autonome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Un’applicazione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definisce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concorrente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se non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viene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rispettato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il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requisito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autonomia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delle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CPU.</a:t>
            </a:r>
          </a:p>
        </p:txBody>
      </p:sp>
    </p:spTree>
    <p:extLst>
      <p:ext uri="{BB962C8B-B14F-4D97-AF65-F5344CB8AC3E}">
        <p14:creationId xmlns:p14="http://schemas.microsoft.com/office/powerpoint/2010/main" val="195199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6EB3-6EC4-79FF-7AB8-480E2895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Obiettivi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DD67-7081-E1B2-5E4F-17FA114F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Connettere risorse e utenti</a:t>
            </a:r>
          </a:p>
          <a:p>
            <a:r>
              <a:rPr lang="en-IT" dirty="0"/>
              <a:t>Offrire Trasparenza</a:t>
            </a:r>
          </a:p>
          <a:p>
            <a:r>
              <a:rPr lang="en-IT" dirty="0"/>
              <a:t>Apertura al mondo esterno</a:t>
            </a:r>
          </a:p>
          <a:p>
            <a:r>
              <a:rPr lang="en-IT" dirty="0"/>
              <a:t>Realizzare sistemi scalabili</a:t>
            </a:r>
          </a:p>
        </p:txBody>
      </p:sp>
    </p:spTree>
    <p:extLst>
      <p:ext uri="{BB962C8B-B14F-4D97-AF65-F5344CB8AC3E}">
        <p14:creationId xmlns:p14="http://schemas.microsoft.com/office/powerpoint/2010/main" val="82803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1511</Words>
  <Application>Microsoft Macintosh PowerPoint</Application>
  <PresentationFormat>Widescreen</PresentationFormat>
  <Paragraphs>155</Paragraphs>
  <Slides>22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.AppleSystemUIFont</vt:lpstr>
      <vt:lpstr>Arial</vt:lpstr>
      <vt:lpstr>Calibri</vt:lpstr>
      <vt:lpstr>Calibri Light</vt:lpstr>
      <vt:lpstr>Helvetica</vt:lpstr>
      <vt:lpstr>Office Theme</vt:lpstr>
      <vt:lpstr>Sistemi Distribuiti</vt:lpstr>
      <vt:lpstr>PowerPoint Presentation</vt:lpstr>
      <vt:lpstr>Tante definizioni</vt:lpstr>
      <vt:lpstr>Esempi</vt:lpstr>
      <vt:lpstr>Tipi di Sistemi Distribuiti</vt:lpstr>
      <vt:lpstr>Esempi: rete di sensori e PAN</vt:lpstr>
      <vt:lpstr>Sistema centralizzato</vt:lpstr>
      <vt:lpstr>Sistema Distribuito</vt:lpstr>
      <vt:lpstr>Obiettivi</vt:lpstr>
      <vt:lpstr>Vantaggi/benefici dei sistemi distribuiti</vt:lpstr>
      <vt:lpstr>Da libro pag. 5-8</vt:lpstr>
      <vt:lpstr>Vantaggi Sistemi Distribuiti</vt:lpstr>
      <vt:lpstr>Vantaggi Sistemi Distribuiti</vt:lpstr>
      <vt:lpstr>Middleware</vt:lpstr>
      <vt:lpstr>Middleware</vt:lpstr>
      <vt:lpstr>Strati Middleware</vt:lpstr>
      <vt:lpstr>Strati Middleware</vt:lpstr>
      <vt:lpstr>Proprietà</vt:lpstr>
      <vt:lpstr>Trasparenza</vt:lpstr>
      <vt:lpstr>Middleware</vt:lpstr>
      <vt:lpstr>PowerPoint Presentation</vt:lpstr>
      <vt:lpstr>Cloud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7</cp:revision>
  <dcterms:created xsi:type="dcterms:W3CDTF">2024-11-25T13:17:28Z</dcterms:created>
  <dcterms:modified xsi:type="dcterms:W3CDTF">2024-11-26T12:14:22Z</dcterms:modified>
</cp:coreProperties>
</file>