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675" y="566419"/>
            <a:ext cx="1155065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41780" y="1450339"/>
            <a:ext cx="5410834" cy="455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DejaVu Sans Mono"/>
                <a:cs typeface="DejaVu Sans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1375" y="292608"/>
            <a:ext cx="11558016" cy="624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240" y="1108176"/>
            <a:ext cx="117043" cy="116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5010" y="760602"/>
            <a:ext cx="471805" cy="701040"/>
          </a:xfrm>
          <a:custGeom>
            <a:avLst/>
            <a:gdLst/>
            <a:ahLst/>
            <a:cxnLst/>
            <a:rect l="l" t="t" r="r" b="b"/>
            <a:pathLst>
              <a:path w="471805" h="701040">
                <a:moveTo>
                  <a:pt x="117053" y="464540"/>
                </a:moveTo>
                <a:lnTo>
                  <a:pt x="0" y="464540"/>
                </a:lnTo>
                <a:lnTo>
                  <a:pt x="4809" y="512076"/>
                </a:lnTo>
                <a:lnTo>
                  <a:pt x="18598" y="556377"/>
                </a:lnTo>
                <a:lnTo>
                  <a:pt x="40410" y="596486"/>
                </a:lnTo>
                <a:lnTo>
                  <a:pt x="69288" y="631447"/>
                </a:lnTo>
                <a:lnTo>
                  <a:pt x="104274" y="660303"/>
                </a:lnTo>
                <a:lnTo>
                  <a:pt x="144412" y="682099"/>
                </a:lnTo>
                <a:lnTo>
                  <a:pt x="188744" y="695878"/>
                </a:lnTo>
                <a:lnTo>
                  <a:pt x="236312" y="700684"/>
                </a:lnTo>
                <a:lnTo>
                  <a:pt x="283824" y="695878"/>
                </a:lnTo>
                <a:lnTo>
                  <a:pt x="328023" y="682099"/>
                </a:lnTo>
                <a:lnTo>
                  <a:pt x="367976" y="660303"/>
                </a:lnTo>
                <a:lnTo>
                  <a:pt x="402754" y="631447"/>
                </a:lnTo>
                <a:lnTo>
                  <a:pt x="431424" y="596486"/>
                </a:lnTo>
                <a:lnTo>
                  <a:pt x="438310" y="583717"/>
                </a:lnTo>
                <a:lnTo>
                  <a:pt x="236312" y="583717"/>
                </a:lnTo>
                <a:lnTo>
                  <a:pt x="189724" y="574409"/>
                </a:lnTo>
                <a:lnTo>
                  <a:pt x="151835" y="548965"/>
                </a:lnTo>
                <a:lnTo>
                  <a:pt x="126369" y="511102"/>
                </a:lnTo>
                <a:lnTo>
                  <a:pt x="117053" y="464540"/>
                </a:lnTo>
                <a:close/>
              </a:path>
              <a:path w="471805" h="701040">
                <a:moveTo>
                  <a:pt x="438385" y="346468"/>
                </a:moveTo>
                <a:lnTo>
                  <a:pt x="236312" y="346468"/>
                </a:lnTo>
                <a:lnTo>
                  <a:pt x="282244" y="355764"/>
                </a:lnTo>
                <a:lnTo>
                  <a:pt x="319796" y="381096"/>
                </a:lnTo>
                <a:lnTo>
                  <a:pt x="345137" y="418633"/>
                </a:lnTo>
                <a:lnTo>
                  <a:pt x="354435" y="464540"/>
                </a:lnTo>
                <a:lnTo>
                  <a:pt x="345137" y="511102"/>
                </a:lnTo>
                <a:lnTo>
                  <a:pt x="319796" y="548965"/>
                </a:lnTo>
                <a:lnTo>
                  <a:pt x="282244" y="574409"/>
                </a:lnTo>
                <a:lnTo>
                  <a:pt x="236312" y="583717"/>
                </a:lnTo>
                <a:lnTo>
                  <a:pt x="438310" y="583717"/>
                </a:lnTo>
                <a:lnTo>
                  <a:pt x="453055" y="556377"/>
                </a:lnTo>
                <a:lnTo>
                  <a:pt x="466717" y="512076"/>
                </a:lnTo>
                <a:lnTo>
                  <a:pt x="471478" y="464540"/>
                </a:lnTo>
                <a:lnTo>
                  <a:pt x="466573" y="416680"/>
                </a:lnTo>
                <a:lnTo>
                  <a:pt x="452515" y="372097"/>
                </a:lnTo>
                <a:lnTo>
                  <a:pt x="438385" y="346468"/>
                </a:lnTo>
                <a:close/>
              </a:path>
              <a:path w="471805" h="701040">
                <a:moveTo>
                  <a:pt x="358855" y="0"/>
                </a:moveTo>
                <a:lnTo>
                  <a:pt x="105998" y="0"/>
                </a:lnTo>
                <a:lnTo>
                  <a:pt x="25398" y="116979"/>
                </a:lnTo>
                <a:lnTo>
                  <a:pt x="216424" y="116979"/>
                </a:lnTo>
                <a:lnTo>
                  <a:pt x="118160" y="260413"/>
                </a:lnTo>
                <a:lnTo>
                  <a:pt x="176662" y="361924"/>
                </a:lnTo>
                <a:lnTo>
                  <a:pt x="190334" y="355330"/>
                </a:lnTo>
                <a:lnTo>
                  <a:pt x="204833" y="350481"/>
                </a:lnTo>
                <a:lnTo>
                  <a:pt x="220159" y="347490"/>
                </a:lnTo>
                <a:lnTo>
                  <a:pt x="236312" y="346468"/>
                </a:lnTo>
                <a:lnTo>
                  <a:pt x="438385" y="346468"/>
                </a:lnTo>
                <a:lnTo>
                  <a:pt x="430286" y="331777"/>
                </a:lnTo>
                <a:lnTo>
                  <a:pt x="400872" y="296707"/>
                </a:lnTo>
                <a:lnTo>
                  <a:pt x="365255" y="267870"/>
                </a:lnTo>
                <a:lnTo>
                  <a:pt x="324421" y="246253"/>
                </a:lnTo>
                <a:lnTo>
                  <a:pt x="279353" y="232841"/>
                </a:lnTo>
                <a:lnTo>
                  <a:pt x="358855" y="116979"/>
                </a:lnTo>
                <a:lnTo>
                  <a:pt x="358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5" y="760602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8125" y="0"/>
                </a:moveTo>
                <a:lnTo>
                  <a:pt x="0" y="0"/>
                </a:lnTo>
                <a:lnTo>
                  <a:pt x="0" y="464540"/>
                </a:lnTo>
                <a:lnTo>
                  <a:pt x="118125" y="464540"/>
                </a:lnTo>
                <a:lnTo>
                  <a:pt x="118125" y="236156"/>
                </a:lnTo>
                <a:lnTo>
                  <a:pt x="127424" y="190227"/>
                </a:lnTo>
                <a:lnTo>
                  <a:pt x="152768" y="152693"/>
                </a:lnTo>
                <a:lnTo>
                  <a:pt x="190330" y="127373"/>
                </a:lnTo>
                <a:lnTo>
                  <a:pt x="236283" y="118084"/>
                </a:lnTo>
                <a:lnTo>
                  <a:pt x="274939" y="116979"/>
                </a:lnTo>
                <a:lnTo>
                  <a:pt x="333497" y="31991"/>
                </a:lnTo>
                <a:lnTo>
                  <a:pt x="118125" y="31991"/>
                </a:lnTo>
                <a:lnTo>
                  <a:pt x="118125" y="0"/>
                </a:lnTo>
                <a:close/>
              </a:path>
              <a:path w="355600" h="464819">
                <a:moveTo>
                  <a:pt x="355540" y="0"/>
                </a:moveTo>
                <a:lnTo>
                  <a:pt x="236283" y="0"/>
                </a:lnTo>
                <a:lnTo>
                  <a:pt x="204464" y="2205"/>
                </a:lnTo>
                <a:lnTo>
                  <a:pt x="173893" y="8547"/>
                </a:lnTo>
                <a:lnTo>
                  <a:pt x="144977" y="18613"/>
                </a:lnTo>
                <a:lnTo>
                  <a:pt x="118125" y="31991"/>
                </a:lnTo>
                <a:lnTo>
                  <a:pt x="333497" y="31991"/>
                </a:lnTo>
                <a:lnTo>
                  <a:pt x="355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588" y="6463938"/>
            <a:ext cx="70523" cy="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0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2" y="67706"/>
                </a:lnTo>
                <a:lnTo>
                  <a:pt x="35565" y="70485"/>
                </a:lnTo>
                <a:lnTo>
                  <a:pt x="49432" y="67706"/>
                </a:lnTo>
                <a:lnTo>
                  <a:pt x="60737" y="60166"/>
                </a:lnTo>
                <a:lnTo>
                  <a:pt x="68349" y="49053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45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3" y="67706"/>
                </a:lnTo>
                <a:lnTo>
                  <a:pt x="34927" y="70485"/>
                </a:lnTo>
                <a:lnTo>
                  <a:pt x="48790" y="67706"/>
                </a:lnTo>
                <a:lnTo>
                  <a:pt x="60092" y="60166"/>
                </a:lnTo>
                <a:lnTo>
                  <a:pt x="67704" y="49053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21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80" y="0"/>
                </a:moveTo>
                <a:lnTo>
                  <a:pt x="21708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8" y="67706"/>
                </a:lnTo>
                <a:lnTo>
                  <a:pt x="35580" y="70485"/>
                </a:lnTo>
                <a:lnTo>
                  <a:pt x="49078" y="67706"/>
                </a:lnTo>
                <a:lnTo>
                  <a:pt x="60194" y="60166"/>
                </a:lnTo>
                <a:lnTo>
                  <a:pt x="67736" y="49053"/>
                </a:lnTo>
                <a:lnTo>
                  <a:pt x="70515" y="35560"/>
                </a:lnTo>
                <a:lnTo>
                  <a:pt x="67736" y="21699"/>
                </a:lnTo>
                <a:lnTo>
                  <a:pt x="60194" y="10398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599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8" y="67706"/>
                </a:lnTo>
                <a:lnTo>
                  <a:pt x="60732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752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5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14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799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19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664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43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829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1" y="67706"/>
                </a:lnTo>
                <a:lnTo>
                  <a:pt x="60105" y="60166"/>
                </a:lnTo>
                <a:lnTo>
                  <a:pt x="67729" y="49053"/>
                </a:lnTo>
                <a:lnTo>
                  <a:pt x="70523" y="35560"/>
                </a:lnTo>
                <a:lnTo>
                  <a:pt x="67729" y="21699"/>
                </a:lnTo>
                <a:lnTo>
                  <a:pt x="60105" y="10398"/>
                </a:lnTo>
                <a:lnTo>
                  <a:pt x="48791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58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401" y="60166"/>
                </a:lnTo>
                <a:lnTo>
                  <a:pt x="21709" y="67706"/>
                </a:lnTo>
                <a:lnTo>
                  <a:pt x="35585" y="70485"/>
                </a:lnTo>
                <a:lnTo>
                  <a:pt x="49086" y="67706"/>
                </a:lnTo>
                <a:lnTo>
                  <a:pt x="60202" y="60166"/>
                </a:lnTo>
                <a:lnTo>
                  <a:pt x="67744" y="49053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7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2" y="67706"/>
                </a:lnTo>
                <a:lnTo>
                  <a:pt x="60728" y="60166"/>
                </a:lnTo>
                <a:lnTo>
                  <a:pt x="68342" y="49053"/>
                </a:lnTo>
                <a:lnTo>
                  <a:pt x="71132" y="35560"/>
                </a:lnTo>
                <a:lnTo>
                  <a:pt x="68342" y="21699"/>
                </a:lnTo>
                <a:lnTo>
                  <a:pt x="60728" y="10398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6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93" y="67706"/>
                </a:lnTo>
                <a:lnTo>
                  <a:pt x="60097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52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84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1043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433" y="67706"/>
                </a:lnTo>
                <a:lnTo>
                  <a:pt x="60734" y="60166"/>
                </a:lnTo>
                <a:lnTo>
                  <a:pt x="68344" y="49053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450" y="32368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5" y="67706"/>
                </a:lnTo>
                <a:lnTo>
                  <a:pt x="60086" y="60166"/>
                </a:lnTo>
                <a:lnTo>
                  <a:pt x="67696" y="49053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96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20" y="60166"/>
                </a:lnTo>
                <a:lnTo>
                  <a:pt x="21436" y="67706"/>
                </a:lnTo>
                <a:lnTo>
                  <a:pt x="34937" y="70485"/>
                </a:lnTo>
                <a:lnTo>
                  <a:pt x="48798" y="67706"/>
                </a:lnTo>
                <a:lnTo>
                  <a:pt x="60099" y="60166"/>
                </a:lnTo>
                <a:lnTo>
                  <a:pt x="67709" y="49053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955" y="323684"/>
            <a:ext cx="71755" cy="70485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3"/>
                </a:lnTo>
                <a:lnTo>
                  <a:pt x="10404" y="60166"/>
                </a:lnTo>
                <a:lnTo>
                  <a:pt x="21709" y="67706"/>
                </a:lnTo>
                <a:lnTo>
                  <a:pt x="35572" y="70485"/>
                </a:lnTo>
                <a:lnTo>
                  <a:pt x="49180" y="67706"/>
                </a:lnTo>
                <a:lnTo>
                  <a:pt x="60518" y="60166"/>
                </a:lnTo>
                <a:lnTo>
                  <a:pt x="68280" y="49053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752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1133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3"/>
                </a:lnTo>
                <a:lnTo>
                  <a:pt x="10325" y="60166"/>
                </a:lnTo>
                <a:lnTo>
                  <a:pt x="21441" y="67706"/>
                </a:lnTo>
                <a:lnTo>
                  <a:pt x="34937" y="70485"/>
                </a:lnTo>
                <a:lnTo>
                  <a:pt x="48800" y="67706"/>
                </a:lnTo>
                <a:lnTo>
                  <a:pt x="60105" y="60166"/>
                </a:lnTo>
                <a:lnTo>
                  <a:pt x="67720" y="49053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905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061" y="67706"/>
                </a:lnTo>
                <a:lnTo>
                  <a:pt x="60177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954" y="323684"/>
            <a:ext cx="37465" cy="70485"/>
          </a:xfrm>
          <a:custGeom>
            <a:avLst/>
            <a:gdLst/>
            <a:ahLst/>
            <a:cxnLst/>
            <a:rect l="l" t="t" r="r" b="b"/>
            <a:pathLst>
              <a:path w="37465" h="70485">
                <a:moveTo>
                  <a:pt x="1270" y="0"/>
                </a:moveTo>
                <a:lnTo>
                  <a:pt x="0" y="0"/>
                </a:lnTo>
                <a:lnTo>
                  <a:pt x="13396" y="3138"/>
                </a:lnTo>
                <a:lnTo>
                  <a:pt x="24295" y="10864"/>
                </a:lnTo>
                <a:lnTo>
                  <a:pt x="31621" y="22049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2"/>
                </a:lnTo>
                <a:lnTo>
                  <a:pt x="13396" y="67444"/>
                </a:lnTo>
                <a:lnTo>
                  <a:pt x="0" y="70485"/>
                </a:lnTo>
                <a:lnTo>
                  <a:pt x="1270" y="70485"/>
                </a:lnTo>
                <a:lnTo>
                  <a:pt x="15132" y="67706"/>
                </a:lnTo>
                <a:lnTo>
                  <a:pt x="26438" y="60166"/>
                </a:lnTo>
                <a:lnTo>
                  <a:pt x="34052" y="49053"/>
                </a:lnTo>
                <a:lnTo>
                  <a:pt x="36842" y="35560"/>
                </a:lnTo>
                <a:lnTo>
                  <a:pt x="34052" y="21699"/>
                </a:lnTo>
                <a:lnTo>
                  <a:pt x="26438" y="10398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0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8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3"/>
                </a:lnTo>
                <a:lnTo>
                  <a:pt x="71137" y="35567"/>
                </a:lnTo>
                <a:lnTo>
                  <a:pt x="68349" y="21704"/>
                </a:lnTo>
                <a:lnTo>
                  <a:pt x="60737" y="10400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45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8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3"/>
                </a:lnTo>
                <a:lnTo>
                  <a:pt x="70492" y="35567"/>
                </a:lnTo>
                <a:lnTo>
                  <a:pt x="67704" y="21704"/>
                </a:lnTo>
                <a:lnTo>
                  <a:pt x="60092" y="10400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21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8"/>
                </a:lnTo>
                <a:lnTo>
                  <a:pt x="49078" y="67720"/>
                </a:lnTo>
                <a:lnTo>
                  <a:pt x="60194" y="60178"/>
                </a:lnTo>
                <a:lnTo>
                  <a:pt x="67736" y="49063"/>
                </a:lnTo>
                <a:lnTo>
                  <a:pt x="70515" y="35567"/>
                </a:lnTo>
                <a:lnTo>
                  <a:pt x="67736" y="21704"/>
                </a:lnTo>
                <a:lnTo>
                  <a:pt x="60194" y="10400"/>
                </a:lnTo>
                <a:lnTo>
                  <a:pt x="49078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7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2" y="67720"/>
                </a:lnTo>
                <a:lnTo>
                  <a:pt x="60728" y="60178"/>
                </a:lnTo>
                <a:lnTo>
                  <a:pt x="68342" y="49063"/>
                </a:lnTo>
                <a:lnTo>
                  <a:pt x="71132" y="35567"/>
                </a:lnTo>
                <a:lnTo>
                  <a:pt x="68342" y="21704"/>
                </a:lnTo>
                <a:lnTo>
                  <a:pt x="60728" y="10400"/>
                </a:lnTo>
                <a:lnTo>
                  <a:pt x="49422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6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93" y="67720"/>
                </a:lnTo>
                <a:lnTo>
                  <a:pt x="60097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7" y="10400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52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8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1043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433" y="67720"/>
                </a:lnTo>
                <a:lnTo>
                  <a:pt x="60734" y="60178"/>
                </a:lnTo>
                <a:lnTo>
                  <a:pt x="68344" y="49063"/>
                </a:lnTo>
                <a:lnTo>
                  <a:pt x="71132" y="35567"/>
                </a:lnTo>
                <a:lnTo>
                  <a:pt x="68344" y="21704"/>
                </a:lnTo>
                <a:lnTo>
                  <a:pt x="60734" y="10400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450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5" y="67720"/>
                </a:lnTo>
                <a:lnTo>
                  <a:pt x="60086" y="60178"/>
                </a:lnTo>
                <a:lnTo>
                  <a:pt x="67696" y="49063"/>
                </a:lnTo>
                <a:lnTo>
                  <a:pt x="70485" y="35567"/>
                </a:lnTo>
                <a:lnTo>
                  <a:pt x="67696" y="21704"/>
                </a:lnTo>
                <a:lnTo>
                  <a:pt x="60086" y="10400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9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955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0"/>
                </a:lnTo>
                <a:lnTo>
                  <a:pt x="2790" y="21704"/>
                </a:lnTo>
                <a:lnTo>
                  <a:pt x="0" y="35567"/>
                </a:lnTo>
                <a:lnTo>
                  <a:pt x="2790" y="49063"/>
                </a:lnTo>
                <a:lnTo>
                  <a:pt x="10404" y="60178"/>
                </a:lnTo>
                <a:lnTo>
                  <a:pt x="21709" y="67720"/>
                </a:lnTo>
                <a:lnTo>
                  <a:pt x="35572" y="70498"/>
                </a:lnTo>
                <a:lnTo>
                  <a:pt x="49180" y="67720"/>
                </a:lnTo>
                <a:lnTo>
                  <a:pt x="60518" y="60178"/>
                </a:lnTo>
                <a:lnTo>
                  <a:pt x="68280" y="49063"/>
                </a:lnTo>
                <a:lnTo>
                  <a:pt x="71158" y="35567"/>
                </a:lnTo>
                <a:lnTo>
                  <a:pt x="68280" y="21704"/>
                </a:lnTo>
                <a:lnTo>
                  <a:pt x="60518" y="10400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7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113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0"/>
                </a:lnTo>
                <a:lnTo>
                  <a:pt x="2780" y="21704"/>
                </a:lnTo>
                <a:lnTo>
                  <a:pt x="0" y="35567"/>
                </a:lnTo>
                <a:lnTo>
                  <a:pt x="2780" y="49063"/>
                </a:lnTo>
                <a:lnTo>
                  <a:pt x="10325" y="60178"/>
                </a:lnTo>
                <a:lnTo>
                  <a:pt x="21441" y="67720"/>
                </a:lnTo>
                <a:lnTo>
                  <a:pt x="34937" y="70498"/>
                </a:lnTo>
                <a:lnTo>
                  <a:pt x="48800" y="67720"/>
                </a:lnTo>
                <a:lnTo>
                  <a:pt x="60105" y="60178"/>
                </a:lnTo>
                <a:lnTo>
                  <a:pt x="67720" y="49063"/>
                </a:lnTo>
                <a:lnTo>
                  <a:pt x="70510" y="35567"/>
                </a:lnTo>
                <a:lnTo>
                  <a:pt x="67720" y="21704"/>
                </a:lnTo>
                <a:lnTo>
                  <a:pt x="60105" y="10400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90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061" y="67720"/>
                </a:lnTo>
                <a:lnTo>
                  <a:pt x="60177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7" y="10400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954" y="6463938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1270" y="0"/>
                </a:moveTo>
                <a:lnTo>
                  <a:pt x="0" y="0"/>
                </a:lnTo>
                <a:lnTo>
                  <a:pt x="13396" y="3146"/>
                </a:lnTo>
                <a:lnTo>
                  <a:pt x="24295" y="10877"/>
                </a:lnTo>
                <a:lnTo>
                  <a:pt x="31621" y="22061"/>
                </a:lnTo>
                <a:lnTo>
                  <a:pt x="34302" y="35567"/>
                </a:lnTo>
                <a:lnTo>
                  <a:pt x="31621" y="48974"/>
                </a:lnTo>
                <a:lnTo>
                  <a:pt x="24295" y="59940"/>
                </a:lnTo>
                <a:lnTo>
                  <a:pt x="13396" y="67452"/>
                </a:lnTo>
                <a:lnTo>
                  <a:pt x="0" y="70498"/>
                </a:lnTo>
                <a:lnTo>
                  <a:pt x="1270" y="70498"/>
                </a:lnTo>
                <a:lnTo>
                  <a:pt x="15132" y="67720"/>
                </a:lnTo>
                <a:lnTo>
                  <a:pt x="26438" y="60178"/>
                </a:lnTo>
                <a:lnTo>
                  <a:pt x="34052" y="49063"/>
                </a:lnTo>
                <a:lnTo>
                  <a:pt x="36842" y="35567"/>
                </a:lnTo>
                <a:lnTo>
                  <a:pt x="34052" y="21704"/>
                </a:lnTo>
                <a:lnTo>
                  <a:pt x="26438" y="10400"/>
                </a:lnTo>
                <a:lnTo>
                  <a:pt x="15132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4123" y="323684"/>
            <a:ext cx="36830" cy="70485"/>
          </a:xfrm>
          <a:custGeom>
            <a:avLst/>
            <a:gdLst/>
            <a:ahLst/>
            <a:cxnLst/>
            <a:rect l="l" t="t" r="r" b="b"/>
            <a:pathLst>
              <a:path w="36829" h="70485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59" y="70485"/>
                </a:lnTo>
                <a:lnTo>
                  <a:pt x="36829" y="70485"/>
                </a:lnTo>
                <a:lnTo>
                  <a:pt x="23435" y="67444"/>
                </a:lnTo>
                <a:lnTo>
                  <a:pt x="12541" y="59932"/>
                </a:lnTo>
                <a:lnTo>
                  <a:pt x="5218" y="48966"/>
                </a:lnTo>
                <a:lnTo>
                  <a:pt x="2540" y="35560"/>
                </a:lnTo>
                <a:lnTo>
                  <a:pt x="5218" y="22049"/>
                </a:lnTo>
                <a:lnTo>
                  <a:pt x="12541" y="10864"/>
                </a:lnTo>
                <a:lnTo>
                  <a:pt x="23435" y="3138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664" y="323684"/>
            <a:ext cx="69215" cy="70485"/>
          </a:xfrm>
          <a:custGeom>
            <a:avLst/>
            <a:gdLst/>
            <a:ahLst/>
            <a:cxnLst/>
            <a:rect l="l" t="t" r="r" b="b"/>
            <a:pathLst>
              <a:path w="69215" h="70485">
                <a:moveTo>
                  <a:pt x="34289" y="0"/>
                </a:moveTo>
                <a:lnTo>
                  <a:pt x="20895" y="3138"/>
                </a:lnTo>
                <a:lnTo>
                  <a:pt x="10001" y="10864"/>
                </a:lnTo>
                <a:lnTo>
                  <a:pt x="2678" y="22049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2"/>
                </a:lnTo>
                <a:lnTo>
                  <a:pt x="20895" y="67444"/>
                </a:lnTo>
                <a:lnTo>
                  <a:pt x="34289" y="70485"/>
                </a:lnTo>
                <a:lnTo>
                  <a:pt x="47686" y="67444"/>
                </a:lnTo>
                <a:lnTo>
                  <a:pt x="58585" y="59932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49"/>
                </a:lnTo>
                <a:lnTo>
                  <a:pt x="58585" y="10864"/>
                </a:lnTo>
                <a:lnTo>
                  <a:pt x="47686" y="3138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4123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36829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59" y="70498"/>
                </a:lnTo>
                <a:lnTo>
                  <a:pt x="36829" y="70498"/>
                </a:lnTo>
                <a:lnTo>
                  <a:pt x="23435" y="67452"/>
                </a:lnTo>
                <a:lnTo>
                  <a:pt x="12541" y="59940"/>
                </a:lnTo>
                <a:lnTo>
                  <a:pt x="5218" y="48974"/>
                </a:lnTo>
                <a:lnTo>
                  <a:pt x="2540" y="35567"/>
                </a:lnTo>
                <a:lnTo>
                  <a:pt x="5218" y="22061"/>
                </a:lnTo>
                <a:lnTo>
                  <a:pt x="12541" y="10877"/>
                </a:lnTo>
                <a:lnTo>
                  <a:pt x="23435" y="3146"/>
                </a:lnTo>
                <a:lnTo>
                  <a:pt x="3682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664" y="6463938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89" y="0"/>
                </a:moveTo>
                <a:lnTo>
                  <a:pt x="20895" y="3146"/>
                </a:lnTo>
                <a:lnTo>
                  <a:pt x="10001" y="10877"/>
                </a:lnTo>
                <a:lnTo>
                  <a:pt x="2678" y="22061"/>
                </a:lnTo>
                <a:lnTo>
                  <a:pt x="0" y="35567"/>
                </a:lnTo>
                <a:lnTo>
                  <a:pt x="2678" y="48974"/>
                </a:lnTo>
                <a:lnTo>
                  <a:pt x="10001" y="59940"/>
                </a:lnTo>
                <a:lnTo>
                  <a:pt x="20895" y="67452"/>
                </a:lnTo>
                <a:lnTo>
                  <a:pt x="34289" y="70498"/>
                </a:lnTo>
                <a:lnTo>
                  <a:pt x="47686" y="67452"/>
                </a:lnTo>
                <a:lnTo>
                  <a:pt x="58585" y="59940"/>
                </a:lnTo>
                <a:lnTo>
                  <a:pt x="65911" y="48974"/>
                </a:lnTo>
                <a:lnTo>
                  <a:pt x="68592" y="35567"/>
                </a:lnTo>
                <a:lnTo>
                  <a:pt x="65911" y="22061"/>
                </a:lnTo>
                <a:lnTo>
                  <a:pt x="58585" y="10877"/>
                </a:lnTo>
                <a:lnTo>
                  <a:pt x="47686" y="3146"/>
                </a:lnTo>
                <a:lnTo>
                  <a:pt x="342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51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3"/>
                </a:lnTo>
                <a:lnTo>
                  <a:pt x="10318" y="60166"/>
                </a:lnTo>
                <a:lnTo>
                  <a:pt x="21431" y="67706"/>
                </a:lnTo>
                <a:lnTo>
                  <a:pt x="34925" y="70485"/>
                </a:lnTo>
                <a:lnTo>
                  <a:pt x="48787" y="67706"/>
                </a:lnTo>
                <a:lnTo>
                  <a:pt x="60093" y="60166"/>
                </a:lnTo>
                <a:lnTo>
                  <a:pt x="67707" y="49053"/>
                </a:lnTo>
                <a:lnTo>
                  <a:pt x="70497" y="35560"/>
                </a:lnTo>
                <a:lnTo>
                  <a:pt x="67707" y="21699"/>
                </a:lnTo>
                <a:lnTo>
                  <a:pt x="60093" y="10398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40277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9" y="60166"/>
                </a:lnTo>
                <a:lnTo>
                  <a:pt x="21704" y="67706"/>
                </a:lnTo>
                <a:lnTo>
                  <a:pt x="35572" y="70485"/>
                </a:lnTo>
                <a:lnTo>
                  <a:pt x="49066" y="67706"/>
                </a:lnTo>
                <a:lnTo>
                  <a:pt x="60178" y="60166"/>
                </a:lnTo>
                <a:lnTo>
                  <a:pt x="67719" y="49053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8048" y="323684"/>
            <a:ext cx="71120" cy="70485"/>
          </a:xfrm>
          <a:custGeom>
            <a:avLst/>
            <a:gdLst/>
            <a:ahLst/>
            <a:cxnLst/>
            <a:rect l="l" t="t" r="r" b="b"/>
            <a:pathLst>
              <a:path w="71120" h="70485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3"/>
                </a:lnTo>
                <a:lnTo>
                  <a:pt x="10398" y="60166"/>
                </a:lnTo>
                <a:lnTo>
                  <a:pt x="21699" y="67706"/>
                </a:lnTo>
                <a:lnTo>
                  <a:pt x="35560" y="70485"/>
                </a:lnTo>
                <a:lnTo>
                  <a:pt x="49420" y="67706"/>
                </a:lnTo>
                <a:lnTo>
                  <a:pt x="60721" y="60166"/>
                </a:lnTo>
                <a:lnTo>
                  <a:pt x="68331" y="49053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51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18" y="60178"/>
                </a:lnTo>
                <a:lnTo>
                  <a:pt x="21431" y="67720"/>
                </a:lnTo>
                <a:lnTo>
                  <a:pt x="34925" y="70498"/>
                </a:lnTo>
                <a:lnTo>
                  <a:pt x="48787" y="67720"/>
                </a:lnTo>
                <a:lnTo>
                  <a:pt x="60093" y="60178"/>
                </a:lnTo>
                <a:lnTo>
                  <a:pt x="67707" y="49063"/>
                </a:lnTo>
                <a:lnTo>
                  <a:pt x="70497" y="35567"/>
                </a:lnTo>
                <a:lnTo>
                  <a:pt x="67707" y="21704"/>
                </a:lnTo>
                <a:lnTo>
                  <a:pt x="60093" y="10400"/>
                </a:lnTo>
                <a:lnTo>
                  <a:pt x="48787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4027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9" y="60178"/>
                </a:lnTo>
                <a:lnTo>
                  <a:pt x="21704" y="67720"/>
                </a:lnTo>
                <a:lnTo>
                  <a:pt x="35572" y="70498"/>
                </a:lnTo>
                <a:lnTo>
                  <a:pt x="49066" y="67720"/>
                </a:lnTo>
                <a:lnTo>
                  <a:pt x="60178" y="60178"/>
                </a:lnTo>
                <a:lnTo>
                  <a:pt x="67719" y="49063"/>
                </a:lnTo>
                <a:lnTo>
                  <a:pt x="70497" y="35567"/>
                </a:lnTo>
                <a:lnTo>
                  <a:pt x="67719" y="21704"/>
                </a:lnTo>
                <a:lnTo>
                  <a:pt x="60178" y="10400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398" y="60178"/>
                </a:lnTo>
                <a:lnTo>
                  <a:pt x="21699" y="67720"/>
                </a:lnTo>
                <a:lnTo>
                  <a:pt x="35560" y="70498"/>
                </a:lnTo>
                <a:lnTo>
                  <a:pt x="49420" y="67720"/>
                </a:lnTo>
                <a:lnTo>
                  <a:pt x="60721" y="60178"/>
                </a:lnTo>
                <a:lnTo>
                  <a:pt x="68331" y="49063"/>
                </a:lnTo>
                <a:lnTo>
                  <a:pt x="71120" y="35567"/>
                </a:lnTo>
                <a:lnTo>
                  <a:pt x="68331" y="21704"/>
                </a:lnTo>
                <a:lnTo>
                  <a:pt x="60721" y="10400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794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0"/>
                </a:lnTo>
                <a:lnTo>
                  <a:pt x="2788" y="21704"/>
                </a:lnTo>
                <a:lnTo>
                  <a:pt x="0" y="35567"/>
                </a:lnTo>
                <a:lnTo>
                  <a:pt x="2788" y="49063"/>
                </a:lnTo>
                <a:lnTo>
                  <a:pt x="10401" y="60178"/>
                </a:lnTo>
                <a:lnTo>
                  <a:pt x="21709" y="67720"/>
                </a:lnTo>
                <a:lnTo>
                  <a:pt x="35585" y="70498"/>
                </a:lnTo>
                <a:lnTo>
                  <a:pt x="49453" y="67720"/>
                </a:lnTo>
                <a:lnTo>
                  <a:pt x="60758" y="60178"/>
                </a:lnTo>
                <a:lnTo>
                  <a:pt x="68369" y="49063"/>
                </a:lnTo>
                <a:lnTo>
                  <a:pt x="71158" y="35567"/>
                </a:lnTo>
                <a:lnTo>
                  <a:pt x="68369" y="21704"/>
                </a:lnTo>
                <a:lnTo>
                  <a:pt x="60758" y="10400"/>
                </a:lnTo>
                <a:lnTo>
                  <a:pt x="49453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4214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0"/>
                </a:lnTo>
                <a:lnTo>
                  <a:pt x="2778" y="21704"/>
                </a:lnTo>
                <a:lnTo>
                  <a:pt x="0" y="35567"/>
                </a:lnTo>
                <a:lnTo>
                  <a:pt x="2778" y="49063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7" y="70498"/>
                </a:lnTo>
                <a:lnTo>
                  <a:pt x="48798" y="67720"/>
                </a:lnTo>
                <a:lnTo>
                  <a:pt x="60099" y="60178"/>
                </a:lnTo>
                <a:lnTo>
                  <a:pt x="67709" y="49063"/>
                </a:lnTo>
                <a:lnTo>
                  <a:pt x="70497" y="35567"/>
                </a:lnTo>
                <a:lnTo>
                  <a:pt x="67709" y="21704"/>
                </a:lnTo>
                <a:lnTo>
                  <a:pt x="60099" y="10400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456" y="6455051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9" y="0"/>
                </a:moveTo>
                <a:lnTo>
                  <a:pt x="0" y="0"/>
                </a:lnTo>
                <a:lnTo>
                  <a:pt x="0" y="88911"/>
                </a:lnTo>
                <a:lnTo>
                  <a:pt x="1201716" y="88911"/>
                </a:lnTo>
                <a:lnTo>
                  <a:pt x="1218739" y="85091"/>
                </a:lnTo>
                <a:lnTo>
                  <a:pt x="1227025" y="79385"/>
                </a:lnTo>
                <a:lnTo>
                  <a:pt x="386163" y="79385"/>
                </a:lnTo>
                <a:lnTo>
                  <a:pt x="372300" y="76606"/>
                </a:lnTo>
                <a:lnTo>
                  <a:pt x="360998" y="69064"/>
                </a:lnTo>
                <a:lnTo>
                  <a:pt x="353387" y="57950"/>
                </a:lnTo>
                <a:lnTo>
                  <a:pt x="350598" y="44453"/>
                </a:lnTo>
                <a:lnTo>
                  <a:pt x="353387" y="30590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1"/>
                </a:lnTo>
                <a:lnTo>
                  <a:pt x="1201079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7" y="30590"/>
                </a:lnTo>
                <a:lnTo>
                  <a:pt x="421733" y="44465"/>
                </a:lnTo>
                <a:lnTo>
                  <a:pt x="418947" y="57950"/>
                </a:lnTo>
                <a:lnTo>
                  <a:pt x="411335" y="69064"/>
                </a:lnTo>
                <a:lnTo>
                  <a:pt x="400030" y="76606"/>
                </a:lnTo>
                <a:lnTo>
                  <a:pt x="386163" y="79385"/>
                </a:lnTo>
                <a:lnTo>
                  <a:pt x="793925" y="79385"/>
                </a:lnTo>
                <a:lnTo>
                  <a:pt x="780430" y="76606"/>
                </a:lnTo>
                <a:lnTo>
                  <a:pt x="769317" y="69064"/>
                </a:lnTo>
                <a:lnTo>
                  <a:pt x="761776" y="57950"/>
                </a:lnTo>
                <a:lnTo>
                  <a:pt x="758997" y="44453"/>
                </a:lnTo>
                <a:lnTo>
                  <a:pt x="761776" y="30590"/>
                </a:lnTo>
                <a:lnTo>
                  <a:pt x="769317" y="19287"/>
                </a:lnTo>
                <a:lnTo>
                  <a:pt x="780430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7" y="11675"/>
                </a:lnTo>
                <a:lnTo>
                  <a:pt x="819090" y="19287"/>
                </a:lnTo>
                <a:lnTo>
                  <a:pt x="826701" y="30590"/>
                </a:lnTo>
                <a:lnTo>
                  <a:pt x="829487" y="44465"/>
                </a:lnTo>
                <a:lnTo>
                  <a:pt x="826701" y="57950"/>
                </a:lnTo>
                <a:lnTo>
                  <a:pt x="819090" y="69064"/>
                </a:lnTo>
                <a:lnTo>
                  <a:pt x="807787" y="76606"/>
                </a:lnTo>
                <a:lnTo>
                  <a:pt x="793925" y="79385"/>
                </a:lnTo>
                <a:lnTo>
                  <a:pt x="1202340" y="79385"/>
                </a:lnTo>
                <a:lnTo>
                  <a:pt x="1188468" y="76606"/>
                </a:lnTo>
                <a:lnTo>
                  <a:pt x="1177161" y="69064"/>
                </a:lnTo>
                <a:lnTo>
                  <a:pt x="1169548" y="57950"/>
                </a:lnTo>
                <a:lnTo>
                  <a:pt x="1166760" y="44453"/>
                </a:lnTo>
                <a:lnTo>
                  <a:pt x="1169548" y="30590"/>
                </a:lnTo>
                <a:lnTo>
                  <a:pt x="1177161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4" y="19287"/>
                </a:lnTo>
                <a:lnTo>
                  <a:pt x="1234497" y="30590"/>
                </a:lnTo>
                <a:lnTo>
                  <a:pt x="1237273" y="44465"/>
                </a:lnTo>
                <a:lnTo>
                  <a:pt x="1234497" y="57950"/>
                </a:lnTo>
                <a:lnTo>
                  <a:pt x="1226954" y="69064"/>
                </a:lnTo>
                <a:lnTo>
                  <a:pt x="1215839" y="76606"/>
                </a:lnTo>
                <a:lnTo>
                  <a:pt x="1202340" y="79385"/>
                </a:lnTo>
                <a:lnTo>
                  <a:pt x="1227025" y="79385"/>
                </a:lnTo>
                <a:lnTo>
                  <a:pt x="1232672" y="75495"/>
                </a:lnTo>
                <a:lnTo>
                  <a:pt x="1242080" y="61493"/>
                </a:lnTo>
                <a:lnTo>
                  <a:pt x="1245528" y="44453"/>
                </a:lnTo>
                <a:lnTo>
                  <a:pt x="1242070" y="27058"/>
                </a:lnTo>
                <a:lnTo>
                  <a:pt x="1232592" y="12937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055" y="6463938"/>
            <a:ext cx="71137" cy="70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454" y="6463938"/>
            <a:ext cx="70492" cy="70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217" y="6463938"/>
            <a:ext cx="70515" cy="70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2493" y="5884506"/>
            <a:ext cx="67354" cy="673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8328" y="5684507"/>
            <a:ext cx="271780" cy="403225"/>
          </a:xfrm>
          <a:custGeom>
            <a:avLst/>
            <a:gdLst/>
            <a:ahLst/>
            <a:cxnLst/>
            <a:rect l="l" t="t" r="r" b="b"/>
            <a:pathLst>
              <a:path w="271780" h="403225">
                <a:moveTo>
                  <a:pt x="67353" y="267301"/>
                </a:moveTo>
                <a:lnTo>
                  <a:pt x="0" y="267301"/>
                </a:lnTo>
                <a:lnTo>
                  <a:pt x="6943" y="310207"/>
                </a:lnTo>
                <a:lnTo>
                  <a:pt x="26268" y="347502"/>
                </a:lnTo>
                <a:lnTo>
                  <a:pt x="55719" y="376932"/>
                </a:lnTo>
                <a:lnTo>
                  <a:pt x="93040" y="396243"/>
                </a:lnTo>
                <a:lnTo>
                  <a:pt x="135975" y="403181"/>
                </a:lnTo>
                <a:lnTo>
                  <a:pt x="178836" y="396243"/>
                </a:lnTo>
                <a:lnTo>
                  <a:pt x="215995" y="376932"/>
                </a:lnTo>
                <a:lnTo>
                  <a:pt x="245255" y="347502"/>
                </a:lnTo>
                <a:lnTo>
                  <a:pt x="251230" y="335876"/>
                </a:lnTo>
                <a:lnTo>
                  <a:pt x="135975" y="335876"/>
                </a:lnTo>
                <a:lnTo>
                  <a:pt x="109168" y="330521"/>
                </a:lnTo>
                <a:lnTo>
                  <a:pt x="87367" y="315880"/>
                </a:lnTo>
                <a:lnTo>
                  <a:pt x="72713" y="294093"/>
                </a:lnTo>
                <a:lnTo>
                  <a:pt x="67353" y="267301"/>
                </a:lnTo>
                <a:close/>
              </a:path>
              <a:path w="271780" h="403225">
                <a:moveTo>
                  <a:pt x="250660" y="199363"/>
                </a:moveTo>
                <a:lnTo>
                  <a:pt x="135975" y="199363"/>
                </a:lnTo>
                <a:lnTo>
                  <a:pt x="162404" y="204712"/>
                </a:lnTo>
                <a:lnTo>
                  <a:pt x="184012" y="219288"/>
                </a:lnTo>
                <a:lnTo>
                  <a:pt x="198594" y="240886"/>
                </a:lnTo>
                <a:lnTo>
                  <a:pt x="203945" y="267301"/>
                </a:lnTo>
                <a:lnTo>
                  <a:pt x="198594" y="294093"/>
                </a:lnTo>
                <a:lnTo>
                  <a:pt x="184012" y="315880"/>
                </a:lnTo>
                <a:lnTo>
                  <a:pt x="162404" y="330521"/>
                </a:lnTo>
                <a:lnTo>
                  <a:pt x="135975" y="335876"/>
                </a:lnTo>
                <a:lnTo>
                  <a:pt x="251230" y="335876"/>
                </a:lnTo>
                <a:lnTo>
                  <a:pt x="264422" y="310207"/>
                </a:lnTo>
                <a:lnTo>
                  <a:pt x="271298" y="267301"/>
                </a:lnTo>
                <a:lnTo>
                  <a:pt x="262870" y="220313"/>
                </a:lnTo>
                <a:lnTo>
                  <a:pt x="250660" y="199363"/>
                </a:lnTo>
                <a:close/>
              </a:path>
              <a:path w="271780" h="403225">
                <a:moveTo>
                  <a:pt x="206488" y="0"/>
                </a:moveTo>
                <a:lnTo>
                  <a:pt x="60991" y="0"/>
                </a:lnTo>
                <a:lnTo>
                  <a:pt x="14613" y="67308"/>
                </a:lnTo>
                <a:lnTo>
                  <a:pt x="124534" y="67308"/>
                </a:lnTo>
                <a:lnTo>
                  <a:pt x="67991" y="149846"/>
                </a:lnTo>
                <a:lnTo>
                  <a:pt x="101653" y="208258"/>
                </a:lnTo>
                <a:lnTo>
                  <a:pt x="109520" y="204462"/>
                </a:lnTo>
                <a:lnTo>
                  <a:pt x="117863" y="201672"/>
                </a:lnTo>
                <a:lnTo>
                  <a:pt x="126681" y="199951"/>
                </a:lnTo>
                <a:lnTo>
                  <a:pt x="135975" y="199363"/>
                </a:lnTo>
                <a:lnTo>
                  <a:pt x="250660" y="199363"/>
                </a:lnTo>
                <a:lnTo>
                  <a:pt x="239611" y="180405"/>
                </a:lnTo>
                <a:lnTo>
                  <a:pt x="204555" y="150614"/>
                </a:lnTo>
                <a:lnTo>
                  <a:pt x="160740" y="133979"/>
                </a:lnTo>
                <a:lnTo>
                  <a:pt x="206488" y="67308"/>
                </a:lnTo>
                <a:lnTo>
                  <a:pt x="20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603" y="5684507"/>
            <a:ext cx="205104" cy="267335"/>
          </a:xfrm>
          <a:custGeom>
            <a:avLst/>
            <a:gdLst/>
            <a:ahLst/>
            <a:cxnLst/>
            <a:rect l="l" t="t" r="r" b="b"/>
            <a:pathLst>
              <a:path w="205104" h="267335">
                <a:moveTo>
                  <a:pt x="67971" y="0"/>
                </a:moveTo>
                <a:lnTo>
                  <a:pt x="0" y="0"/>
                </a:lnTo>
                <a:lnTo>
                  <a:pt x="0" y="267301"/>
                </a:lnTo>
                <a:lnTo>
                  <a:pt x="67971" y="267301"/>
                </a:lnTo>
                <a:lnTo>
                  <a:pt x="67971" y="135883"/>
                </a:lnTo>
                <a:lnTo>
                  <a:pt x="73322" y="109456"/>
                </a:lnTo>
                <a:lnTo>
                  <a:pt x="87905" y="87859"/>
                </a:lnTo>
                <a:lnTo>
                  <a:pt x="109519" y="73289"/>
                </a:lnTo>
                <a:lnTo>
                  <a:pt x="135961" y="67945"/>
                </a:lnTo>
                <a:lnTo>
                  <a:pt x="158205" y="67308"/>
                </a:lnTo>
                <a:lnTo>
                  <a:pt x="191900" y="18406"/>
                </a:lnTo>
                <a:lnTo>
                  <a:pt x="67971" y="18406"/>
                </a:lnTo>
                <a:lnTo>
                  <a:pt x="67971" y="0"/>
                </a:lnTo>
                <a:close/>
              </a:path>
              <a:path w="205104" h="267335">
                <a:moveTo>
                  <a:pt x="204583" y="0"/>
                </a:moveTo>
                <a:lnTo>
                  <a:pt x="135961" y="0"/>
                </a:lnTo>
                <a:lnTo>
                  <a:pt x="117651" y="1268"/>
                </a:lnTo>
                <a:lnTo>
                  <a:pt x="100060" y="4917"/>
                </a:lnTo>
                <a:lnTo>
                  <a:pt x="83422" y="10708"/>
                </a:lnTo>
                <a:lnTo>
                  <a:pt x="67971" y="18406"/>
                </a:lnTo>
                <a:lnTo>
                  <a:pt x="191900" y="18406"/>
                </a:lnTo>
                <a:lnTo>
                  <a:pt x="204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675" y="566419"/>
            <a:ext cx="1155065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2928" y="1472895"/>
            <a:ext cx="9526143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606" y="6372109"/>
            <a:ext cx="2165350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59595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3095" y="6372109"/>
            <a:ext cx="288290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#</a:t>
            </a:fld>
            <a:r>
              <a:rPr dirty="0" spc="-80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/emailAddress%3Dserver-certs@thawte.com" TargetMode="External"/><Relationship Id="rId3" Type="http://schemas.openxmlformats.org/officeDocument/2006/relationships/hyperlink" Target="mailto:www.freesoft.org/emailAddress%3Dbaccala@freesoft.org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292608"/>
            <a:ext cx="11558016" cy="624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481" y="1108100"/>
            <a:ext cx="116789" cy="117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874" y="759955"/>
            <a:ext cx="472440" cy="702310"/>
          </a:xfrm>
          <a:custGeom>
            <a:avLst/>
            <a:gdLst/>
            <a:ahLst/>
            <a:cxnLst/>
            <a:rect l="l" t="t" r="r" b="b"/>
            <a:pathLst>
              <a:path w="472440" h="702310">
                <a:moveTo>
                  <a:pt x="117436" y="465683"/>
                </a:moveTo>
                <a:lnTo>
                  <a:pt x="0" y="465683"/>
                </a:lnTo>
                <a:lnTo>
                  <a:pt x="4782" y="513413"/>
                </a:lnTo>
                <a:lnTo>
                  <a:pt x="18506" y="557821"/>
                </a:lnTo>
                <a:lnTo>
                  <a:pt x="40232" y="597969"/>
                </a:lnTo>
                <a:lnTo>
                  <a:pt x="69025" y="632921"/>
                </a:lnTo>
                <a:lnTo>
                  <a:pt x="103948" y="661739"/>
                </a:lnTo>
                <a:lnTo>
                  <a:pt x="144062" y="683484"/>
                </a:lnTo>
                <a:lnTo>
                  <a:pt x="188431" y="697218"/>
                </a:lnTo>
                <a:lnTo>
                  <a:pt x="236118" y="702005"/>
                </a:lnTo>
                <a:lnTo>
                  <a:pt x="283624" y="697218"/>
                </a:lnTo>
                <a:lnTo>
                  <a:pt x="327910" y="683484"/>
                </a:lnTo>
                <a:lnTo>
                  <a:pt x="368015" y="661739"/>
                </a:lnTo>
                <a:lnTo>
                  <a:pt x="402980" y="632921"/>
                </a:lnTo>
                <a:lnTo>
                  <a:pt x="431846" y="597969"/>
                </a:lnTo>
                <a:lnTo>
                  <a:pt x="439180" y="584466"/>
                </a:lnTo>
                <a:lnTo>
                  <a:pt x="236118" y="584466"/>
                </a:lnTo>
                <a:lnTo>
                  <a:pt x="189730" y="575197"/>
                </a:lnTo>
                <a:lnTo>
                  <a:pt x="152027" y="549849"/>
                </a:lnTo>
                <a:lnTo>
                  <a:pt x="126699" y="512114"/>
                </a:lnTo>
                <a:lnTo>
                  <a:pt x="117436" y="465683"/>
                </a:lnTo>
                <a:close/>
              </a:path>
              <a:path w="472440" h="702310">
                <a:moveTo>
                  <a:pt x="438943" y="346875"/>
                </a:moveTo>
                <a:lnTo>
                  <a:pt x="236118" y="346875"/>
                </a:lnTo>
                <a:lnTo>
                  <a:pt x="282253" y="356235"/>
                </a:lnTo>
                <a:lnTo>
                  <a:pt x="319993" y="381738"/>
                </a:lnTo>
                <a:lnTo>
                  <a:pt x="345473" y="419510"/>
                </a:lnTo>
                <a:lnTo>
                  <a:pt x="354825" y="465683"/>
                </a:lnTo>
                <a:lnTo>
                  <a:pt x="345473" y="512114"/>
                </a:lnTo>
                <a:lnTo>
                  <a:pt x="319993" y="549849"/>
                </a:lnTo>
                <a:lnTo>
                  <a:pt x="282253" y="575197"/>
                </a:lnTo>
                <a:lnTo>
                  <a:pt x="236118" y="584466"/>
                </a:lnTo>
                <a:lnTo>
                  <a:pt x="439180" y="584466"/>
                </a:lnTo>
                <a:lnTo>
                  <a:pt x="453652" y="557821"/>
                </a:lnTo>
                <a:lnTo>
                  <a:pt x="467440" y="513413"/>
                </a:lnTo>
                <a:lnTo>
                  <a:pt x="472249" y="465683"/>
                </a:lnTo>
                <a:lnTo>
                  <a:pt x="467323" y="417496"/>
                </a:lnTo>
                <a:lnTo>
                  <a:pt x="453204" y="372699"/>
                </a:lnTo>
                <a:lnTo>
                  <a:pt x="438943" y="346875"/>
                </a:lnTo>
                <a:close/>
              </a:path>
              <a:path w="472440" h="702310">
                <a:moveTo>
                  <a:pt x="359270" y="0"/>
                </a:moveTo>
                <a:lnTo>
                  <a:pt x="105363" y="0"/>
                </a:lnTo>
                <a:lnTo>
                  <a:pt x="24754" y="117525"/>
                </a:lnTo>
                <a:lnTo>
                  <a:pt x="216458" y="117525"/>
                </a:lnTo>
                <a:lnTo>
                  <a:pt x="118066" y="261099"/>
                </a:lnTo>
                <a:lnTo>
                  <a:pt x="176462" y="362762"/>
                </a:lnTo>
                <a:lnTo>
                  <a:pt x="190252" y="355988"/>
                </a:lnTo>
                <a:lnTo>
                  <a:pt x="204872" y="351004"/>
                </a:lnTo>
                <a:lnTo>
                  <a:pt x="220201" y="347927"/>
                </a:lnTo>
                <a:lnTo>
                  <a:pt x="236118" y="346875"/>
                </a:lnTo>
                <a:lnTo>
                  <a:pt x="438943" y="346875"/>
                </a:lnTo>
                <a:lnTo>
                  <a:pt x="430879" y="332271"/>
                </a:lnTo>
                <a:lnTo>
                  <a:pt x="401337" y="297189"/>
                </a:lnTo>
                <a:lnTo>
                  <a:pt x="365565" y="268430"/>
                </a:lnTo>
                <a:lnTo>
                  <a:pt x="324552" y="246973"/>
                </a:lnTo>
                <a:lnTo>
                  <a:pt x="279285" y="233794"/>
                </a:lnTo>
                <a:lnTo>
                  <a:pt x="359270" y="117525"/>
                </a:lnTo>
                <a:lnTo>
                  <a:pt x="359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5" y="760590"/>
            <a:ext cx="355600" cy="465455"/>
          </a:xfrm>
          <a:custGeom>
            <a:avLst/>
            <a:gdLst/>
            <a:ahLst/>
            <a:cxnLst/>
            <a:rect l="l" t="t" r="r" b="b"/>
            <a:pathLst>
              <a:path w="355600" h="465455">
                <a:moveTo>
                  <a:pt x="117435" y="0"/>
                </a:moveTo>
                <a:lnTo>
                  <a:pt x="0" y="0"/>
                </a:lnTo>
                <a:lnTo>
                  <a:pt x="0" y="465048"/>
                </a:lnTo>
                <a:lnTo>
                  <a:pt x="117435" y="465048"/>
                </a:lnTo>
                <a:lnTo>
                  <a:pt x="117435" y="235699"/>
                </a:lnTo>
                <a:lnTo>
                  <a:pt x="126778" y="189633"/>
                </a:lnTo>
                <a:lnTo>
                  <a:pt x="152187" y="152082"/>
                </a:lnTo>
                <a:lnTo>
                  <a:pt x="189733" y="126799"/>
                </a:lnTo>
                <a:lnTo>
                  <a:pt x="235488" y="117538"/>
                </a:lnTo>
                <a:lnTo>
                  <a:pt x="274850" y="116890"/>
                </a:lnTo>
                <a:lnTo>
                  <a:pt x="333552" y="31775"/>
                </a:lnTo>
                <a:lnTo>
                  <a:pt x="117435" y="31775"/>
                </a:lnTo>
                <a:lnTo>
                  <a:pt x="117435" y="0"/>
                </a:lnTo>
                <a:close/>
              </a:path>
              <a:path w="355600" h="465455">
                <a:moveTo>
                  <a:pt x="355466" y="0"/>
                </a:moveTo>
                <a:lnTo>
                  <a:pt x="235488" y="0"/>
                </a:lnTo>
                <a:lnTo>
                  <a:pt x="203747" y="2105"/>
                </a:lnTo>
                <a:lnTo>
                  <a:pt x="173371" y="8262"/>
                </a:lnTo>
                <a:lnTo>
                  <a:pt x="144540" y="18232"/>
                </a:lnTo>
                <a:lnTo>
                  <a:pt x="117435" y="31775"/>
                </a:lnTo>
                <a:lnTo>
                  <a:pt x="333552" y="31775"/>
                </a:lnTo>
                <a:lnTo>
                  <a:pt x="355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467" y="1889252"/>
            <a:ext cx="31286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40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3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467" y="3614420"/>
            <a:ext cx="268605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0" i="1">
                <a:solidFill>
                  <a:srgbClr val="FFFFFF"/>
                </a:solidFill>
                <a:latin typeface="Verdana"/>
                <a:cs typeface="Verdana"/>
              </a:rPr>
              <a:t>Pre-Reading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5221" y="5251491"/>
            <a:ext cx="2032812" cy="830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292608"/>
            <a:ext cx="11558016" cy="624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240" y="1108176"/>
            <a:ext cx="117043" cy="116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5010" y="760602"/>
            <a:ext cx="471805" cy="701040"/>
          </a:xfrm>
          <a:custGeom>
            <a:avLst/>
            <a:gdLst/>
            <a:ahLst/>
            <a:cxnLst/>
            <a:rect l="l" t="t" r="r" b="b"/>
            <a:pathLst>
              <a:path w="471805" h="701040">
                <a:moveTo>
                  <a:pt x="117053" y="464540"/>
                </a:moveTo>
                <a:lnTo>
                  <a:pt x="0" y="464540"/>
                </a:lnTo>
                <a:lnTo>
                  <a:pt x="4809" y="512076"/>
                </a:lnTo>
                <a:lnTo>
                  <a:pt x="18598" y="556377"/>
                </a:lnTo>
                <a:lnTo>
                  <a:pt x="40410" y="596486"/>
                </a:lnTo>
                <a:lnTo>
                  <a:pt x="69288" y="631447"/>
                </a:lnTo>
                <a:lnTo>
                  <a:pt x="104274" y="660303"/>
                </a:lnTo>
                <a:lnTo>
                  <a:pt x="144412" y="682099"/>
                </a:lnTo>
                <a:lnTo>
                  <a:pt x="188744" y="695878"/>
                </a:lnTo>
                <a:lnTo>
                  <a:pt x="236312" y="700684"/>
                </a:lnTo>
                <a:lnTo>
                  <a:pt x="283824" y="695878"/>
                </a:lnTo>
                <a:lnTo>
                  <a:pt x="328023" y="682099"/>
                </a:lnTo>
                <a:lnTo>
                  <a:pt x="367976" y="660303"/>
                </a:lnTo>
                <a:lnTo>
                  <a:pt x="402754" y="631447"/>
                </a:lnTo>
                <a:lnTo>
                  <a:pt x="431424" y="596486"/>
                </a:lnTo>
                <a:lnTo>
                  <a:pt x="438310" y="583717"/>
                </a:lnTo>
                <a:lnTo>
                  <a:pt x="236312" y="583717"/>
                </a:lnTo>
                <a:lnTo>
                  <a:pt x="189724" y="574409"/>
                </a:lnTo>
                <a:lnTo>
                  <a:pt x="151835" y="548965"/>
                </a:lnTo>
                <a:lnTo>
                  <a:pt x="126369" y="511102"/>
                </a:lnTo>
                <a:lnTo>
                  <a:pt x="117053" y="464540"/>
                </a:lnTo>
                <a:close/>
              </a:path>
              <a:path w="471805" h="701040">
                <a:moveTo>
                  <a:pt x="438385" y="346468"/>
                </a:moveTo>
                <a:lnTo>
                  <a:pt x="236312" y="346468"/>
                </a:lnTo>
                <a:lnTo>
                  <a:pt x="282244" y="355764"/>
                </a:lnTo>
                <a:lnTo>
                  <a:pt x="319796" y="381096"/>
                </a:lnTo>
                <a:lnTo>
                  <a:pt x="345137" y="418633"/>
                </a:lnTo>
                <a:lnTo>
                  <a:pt x="354435" y="464540"/>
                </a:lnTo>
                <a:lnTo>
                  <a:pt x="345137" y="511102"/>
                </a:lnTo>
                <a:lnTo>
                  <a:pt x="319796" y="548965"/>
                </a:lnTo>
                <a:lnTo>
                  <a:pt x="282244" y="574409"/>
                </a:lnTo>
                <a:lnTo>
                  <a:pt x="236312" y="583717"/>
                </a:lnTo>
                <a:lnTo>
                  <a:pt x="438310" y="583717"/>
                </a:lnTo>
                <a:lnTo>
                  <a:pt x="453055" y="556377"/>
                </a:lnTo>
                <a:lnTo>
                  <a:pt x="466717" y="512076"/>
                </a:lnTo>
                <a:lnTo>
                  <a:pt x="471478" y="464540"/>
                </a:lnTo>
                <a:lnTo>
                  <a:pt x="466573" y="416680"/>
                </a:lnTo>
                <a:lnTo>
                  <a:pt x="452515" y="372097"/>
                </a:lnTo>
                <a:lnTo>
                  <a:pt x="438385" y="346468"/>
                </a:lnTo>
                <a:close/>
              </a:path>
              <a:path w="471805" h="701040">
                <a:moveTo>
                  <a:pt x="358855" y="0"/>
                </a:moveTo>
                <a:lnTo>
                  <a:pt x="105998" y="0"/>
                </a:lnTo>
                <a:lnTo>
                  <a:pt x="25398" y="116979"/>
                </a:lnTo>
                <a:lnTo>
                  <a:pt x="216424" y="116979"/>
                </a:lnTo>
                <a:lnTo>
                  <a:pt x="118160" y="260413"/>
                </a:lnTo>
                <a:lnTo>
                  <a:pt x="176662" y="361924"/>
                </a:lnTo>
                <a:lnTo>
                  <a:pt x="190334" y="355330"/>
                </a:lnTo>
                <a:lnTo>
                  <a:pt x="204833" y="350481"/>
                </a:lnTo>
                <a:lnTo>
                  <a:pt x="220159" y="347490"/>
                </a:lnTo>
                <a:lnTo>
                  <a:pt x="236312" y="346468"/>
                </a:lnTo>
                <a:lnTo>
                  <a:pt x="438385" y="346468"/>
                </a:lnTo>
                <a:lnTo>
                  <a:pt x="430286" y="331777"/>
                </a:lnTo>
                <a:lnTo>
                  <a:pt x="400872" y="296707"/>
                </a:lnTo>
                <a:lnTo>
                  <a:pt x="365255" y="267870"/>
                </a:lnTo>
                <a:lnTo>
                  <a:pt x="324421" y="246253"/>
                </a:lnTo>
                <a:lnTo>
                  <a:pt x="279353" y="232841"/>
                </a:lnTo>
                <a:lnTo>
                  <a:pt x="358855" y="116979"/>
                </a:lnTo>
                <a:lnTo>
                  <a:pt x="358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5" y="760602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8125" y="0"/>
                </a:moveTo>
                <a:lnTo>
                  <a:pt x="0" y="0"/>
                </a:lnTo>
                <a:lnTo>
                  <a:pt x="0" y="464540"/>
                </a:lnTo>
                <a:lnTo>
                  <a:pt x="118125" y="464540"/>
                </a:lnTo>
                <a:lnTo>
                  <a:pt x="118125" y="236156"/>
                </a:lnTo>
                <a:lnTo>
                  <a:pt x="127424" y="190227"/>
                </a:lnTo>
                <a:lnTo>
                  <a:pt x="152768" y="152693"/>
                </a:lnTo>
                <a:lnTo>
                  <a:pt x="190330" y="127373"/>
                </a:lnTo>
                <a:lnTo>
                  <a:pt x="236283" y="118084"/>
                </a:lnTo>
                <a:lnTo>
                  <a:pt x="274939" y="116979"/>
                </a:lnTo>
                <a:lnTo>
                  <a:pt x="333497" y="31991"/>
                </a:lnTo>
                <a:lnTo>
                  <a:pt x="118125" y="31991"/>
                </a:lnTo>
                <a:lnTo>
                  <a:pt x="118125" y="0"/>
                </a:lnTo>
                <a:close/>
              </a:path>
              <a:path w="355600" h="464819">
                <a:moveTo>
                  <a:pt x="355540" y="0"/>
                </a:moveTo>
                <a:lnTo>
                  <a:pt x="236283" y="0"/>
                </a:lnTo>
                <a:lnTo>
                  <a:pt x="204464" y="2205"/>
                </a:lnTo>
                <a:lnTo>
                  <a:pt x="173893" y="8547"/>
                </a:lnTo>
                <a:lnTo>
                  <a:pt x="144977" y="18613"/>
                </a:lnTo>
                <a:lnTo>
                  <a:pt x="118125" y="31991"/>
                </a:lnTo>
                <a:lnTo>
                  <a:pt x="333497" y="31991"/>
                </a:lnTo>
                <a:lnTo>
                  <a:pt x="355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46621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00">
                <a:solidFill>
                  <a:srgbClr val="000000"/>
                </a:solidFill>
              </a:rPr>
              <a:t>Cryptography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2590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35"/>
              <a:t>Cryptography</a:t>
            </a:r>
            <a:r>
              <a:rPr dirty="0" spc="-229"/>
              <a:t> </a:t>
            </a:r>
            <a:r>
              <a:rPr dirty="0" spc="-34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8914130" cy="2592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Cryptography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concerns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sending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secret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messages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that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eavesdroppers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can’t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understand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or  </a:t>
            </a:r>
            <a:r>
              <a:rPr dirty="0" sz="1600" spc="-10">
                <a:latin typeface="Verdana"/>
                <a:cs typeface="Verdana"/>
              </a:rPr>
              <a:t>tamper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with.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75">
                <a:latin typeface="Verdana"/>
                <a:cs typeface="Verdana"/>
              </a:rPr>
              <a:t>Terminology: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45" b="1">
                <a:latin typeface="Verdana"/>
                <a:cs typeface="Verdana"/>
              </a:rPr>
              <a:t>Plain </a:t>
            </a:r>
            <a:r>
              <a:rPr dirty="0" sz="1400" spc="-160" b="1">
                <a:latin typeface="Verdana"/>
                <a:cs typeface="Verdana"/>
              </a:rPr>
              <a:t>text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 spc="30">
                <a:latin typeface="Verdana"/>
                <a:cs typeface="Verdana"/>
              </a:rPr>
              <a:t>readable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35" b="1">
                <a:latin typeface="Verdana"/>
                <a:cs typeface="Verdana"/>
              </a:rPr>
              <a:t>Encryption</a:t>
            </a:r>
            <a:r>
              <a:rPr dirty="0" sz="1400" spc="-90" b="1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process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turning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plain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into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90" b="1">
                <a:latin typeface="Verdana"/>
                <a:cs typeface="Verdana"/>
              </a:rPr>
              <a:t>cypher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-160" b="1">
                <a:latin typeface="Verdana"/>
                <a:cs typeface="Verdana"/>
              </a:rPr>
              <a:t>text</a:t>
            </a:r>
            <a:r>
              <a:rPr dirty="0" sz="1400" spc="-80" b="1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(which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5">
                <a:latin typeface="Verdana"/>
                <a:cs typeface="Verdana"/>
              </a:rPr>
              <a:t>looks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like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gibberish!)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65">
                <a:latin typeface="Verdana"/>
                <a:cs typeface="Verdana"/>
              </a:rPr>
              <a:t>using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40">
                <a:latin typeface="Verdana"/>
                <a:cs typeface="Verdana"/>
              </a:rPr>
              <a:t>an</a:t>
            </a:r>
            <a:endParaRPr sz="14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840"/>
              </a:spcBef>
            </a:pPr>
            <a:r>
              <a:rPr dirty="0" sz="1400" spc="-114" b="1">
                <a:latin typeface="Verdana"/>
                <a:cs typeface="Verdana"/>
              </a:rPr>
              <a:t>encryption</a:t>
            </a:r>
            <a:r>
              <a:rPr dirty="0" sz="1400" spc="-95" b="1">
                <a:latin typeface="Verdana"/>
                <a:cs typeface="Verdana"/>
              </a:rPr>
              <a:t> </a:t>
            </a:r>
            <a:r>
              <a:rPr dirty="0" sz="1400" spc="-90" b="1">
                <a:latin typeface="Verdana"/>
                <a:cs typeface="Verdana"/>
              </a:rPr>
              <a:t>key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14" b="1">
                <a:latin typeface="Verdana"/>
                <a:cs typeface="Verdana"/>
              </a:rPr>
              <a:t>Decryption</a:t>
            </a:r>
            <a:r>
              <a:rPr dirty="0" sz="1400" spc="-90" b="1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process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turning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90" b="1">
                <a:latin typeface="Verdana"/>
                <a:cs typeface="Verdana"/>
              </a:rPr>
              <a:t>cypher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-160" b="1">
                <a:latin typeface="Verdana"/>
                <a:cs typeface="Verdana"/>
              </a:rPr>
              <a:t>text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55">
                <a:latin typeface="Verdana"/>
                <a:cs typeface="Verdana"/>
              </a:rPr>
              <a:t>back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into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05" b="1">
                <a:latin typeface="Verdana"/>
                <a:cs typeface="Verdana"/>
              </a:rPr>
              <a:t>plain</a:t>
            </a:r>
            <a:r>
              <a:rPr dirty="0" sz="1400" spc="-90" b="1">
                <a:latin typeface="Verdana"/>
                <a:cs typeface="Verdana"/>
              </a:rPr>
              <a:t> </a:t>
            </a:r>
            <a:r>
              <a:rPr dirty="0" sz="1400" spc="-160" b="1">
                <a:latin typeface="Verdana"/>
                <a:cs typeface="Verdana"/>
              </a:rPr>
              <a:t>text</a:t>
            </a:r>
            <a:r>
              <a:rPr dirty="0" sz="1400" spc="-80" b="1">
                <a:latin typeface="Verdana"/>
                <a:cs typeface="Verdana"/>
              </a:rPr>
              <a:t> </a:t>
            </a:r>
            <a:r>
              <a:rPr dirty="0" sz="1400" spc="-65">
                <a:latin typeface="Verdana"/>
                <a:cs typeface="Verdana"/>
              </a:rPr>
              <a:t>using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105" b="1">
                <a:latin typeface="Verdana"/>
                <a:cs typeface="Verdana"/>
              </a:rPr>
              <a:t>decryption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-90" b="1">
                <a:latin typeface="Verdana"/>
                <a:cs typeface="Verdana"/>
              </a:rPr>
              <a:t>key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6" y="6372859"/>
            <a:ext cx="21653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959595"/>
                </a:solidFill>
                <a:latin typeface="Verdana"/>
                <a:cs typeface="Verdana"/>
              </a:rPr>
              <a:t>Corda </a:t>
            </a:r>
            <a:r>
              <a:rPr dirty="0" sz="1000" spc="-114" b="1">
                <a:solidFill>
                  <a:srgbClr val="959595"/>
                </a:solidFill>
                <a:latin typeface="Verdana"/>
                <a:cs typeface="Verdana"/>
              </a:rPr>
              <a:t>Training </a:t>
            </a:r>
            <a:r>
              <a:rPr dirty="0" sz="1000" spc="-210" b="1">
                <a:solidFill>
                  <a:srgbClr val="959595"/>
                </a:solidFill>
                <a:latin typeface="Verdana"/>
                <a:cs typeface="Verdana"/>
              </a:rPr>
              <a:t>– </a:t>
            </a:r>
            <a:r>
              <a:rPr dirty="0" sz="1000" spc="-90" b="1">
                <a:solidFill>
                  <a:srgbClr val="959595"/>
                </a:solidFill>
                <a:latin typeface="Verdana"/>
                <a:cs typeface="Verdana"/>
              </a:rPr>
              <a:t>Pre-Reading</a:t>
            </a:r>
            <a:r>
              <a:rPr dirty="0" sz="1000" spc="-95" b="1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dirty="0" sz="1000" spc="-60" b="1">
                <a:solidFill>
                  <a:srgbClr val="959595"/>
                </a:solidFill>
                <a:latin typeface="Verdana"/>
                <a:cs typeface="Verdana"/>
              </a:rPr>
              <a:t>Pack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3095" y="6372859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11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389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294640" marR="287020" indent="60960">
              <a:lnSpc>
                <a:spcPct val="100000"/>
              </a:lnSpc>
              <a:spcBef>
                <a:spcPts val="1575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Dear 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325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1926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495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38562173</a:t>
            </a:r>
            <a:endParaRPr sz="1800">
              <a:latin typeface="Verdana"/>
              <a:cs typeface="Verdana"/>
            </a:endParaRPr>
          </a:p>
          <a:p>
            <a:pPr marL="119380">
              <a:lnSpc>
                <a:spcPct val="100000"/>
              </a:lnSpc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64926495</a:t>
            </a:r>
            <a:endParaRPr sz="1800">
              <a:latin typeface="Verdana"/>
              <a:cs typeface="Verdana"/>
            </a:endParaRPr>
          </a:p>
          <a:p>
            <a:pPr marL="13208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689522…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8464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294640" marR="287020" indent="60960">
              <a:lnSpc>
                <a:spcPct val="100000"/>
              </a:lnSpc>
              <a:spcBef>
                <a:spcPts val="1575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Dear 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0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325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3673" y="447465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72153" y="4620260"/>
            <a:ext cx="7632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1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229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8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-29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2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600" spc="-155" b="1">
                <a:solidFill>
                  <a:srgbClr val="FFFFFF"/>
                </a:solidFill>
                <a:latin typeface="Verdana"/>
                <a:cs typeface="Verdana"/>
              </a:rPr>
              <a:t>pt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71727" y="447465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77" y="0"/>
                </a:moveTo>
                <a:lnTo>
                  <a:pt x="1495577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77" y="430072"/>
                </a:lnTo>
                <a:lnTo>
                  <a:pt x="1495577" y="573430"/>
                </a:lnTo>
                <a:lnTo>
                  <a:pt x="1782305" y="286715"/>
                </a:lnTo>
                <a:lnTo>
                  <a:pt x="149557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87969" y="4620260"/>
            <a:ext cx="8077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2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1600" spc="8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-29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2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600" spc="-6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600" spc="-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5135" y="4913376"/>
            <a:ext cx="9418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91271" y="4913376"/>
            <a:ext cx="941831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87550" y="5778500"/>
            <a:ext cx="802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35">
                <a:latin typeface="Verdana"/>
                <a:cs typeface="Verdana"/>
              </a:rPr>
              <a:t>Plain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7196" y="5778500"/>
            <a:ext cx="16605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Verdana"/>
                <a:cs typeface="Verdana"/>
              </a:rPr>
              <a:t>Encrypted </a:t>
            </a:r>
            <a:r>
              <a:rPr dirty="0" sz="1400" spc="-55">
                <a:latin typeface="Verdana"/>
                <a:cs typeface="Verdana"/>
              </a:rPr>
              <a:t>with</a:t>
            </a:r>
            <a:r>
              <a:rPr dirty="0" sz="1400" spc="-23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1111" y="5778500"/>
            <a:ext cx="98551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latin typeface="Verdana"/>
                <a:cs typeface="Verdana"/>
              </a:rPr>
              <a:t>Cyphertext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50467" y="5729732"/>
            <a:ext cx="17049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10">
                <a:latin typeface="Verdana"/>
                <a:cs typeface="Verdana"/>
              </a:rPr>
              <a:t>Decrypted </a:t>
            </a:r>
            <a:r>
              <a:rPr dirty="0" sz="1400" spc="-55">
                <a:latin typeface="Verdana"/>
                <a:cs typeface="Verdana"/>
              </a:rPr>
              <a:t>with</a:t>
            </a:r>
            <a:r>
              <a:rPr dirty="0" sz="1400" spc="-27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5984" y="5729732"/>
            <a:ext cx="802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35">
                <a:latin typeface="Verdana"/>
                <a:cs typeface="Verdana"/>
              </a:rPr>
              <a:t>Plain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83693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45">
                <a:solidFill>
                  <a:srgbClr val="000000"/>
                </a:solidFill>
              </a:rPr>
              <a:t>Symmetric</a:t>
            </a:r>
            <a:r>
              <a:rPr dirty="0" sz="5400" spc="-385">
                <a:solidFill>
                  <a:srgbClr val="000000"/>
                </a:solidFill>
              </a:rPr>
              <a:t> </a:t>
            </a:r>
            <a:r>
              <a:rPr dirty="0" sz="5400" spc="-400">
                <a:solidFill>
                  <a:srgbClr val="000000"/>
                </a:solidFill>
              </a:rPr>
              <a:t>Cryptography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70623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9"/>
              <a:t>What </a:t>
            </a:r>
            <a:r>
              <a:rPr dirty="0" spc="-415"/>
              <a:t>is </a:t>
            </a:r>
            <a:r>
              <a:rPr dirty="0" spc="-325"/>
              <a:t>Symmetric</a:t>
            </a:r>
            <a:r>
              <a:rPr dirty="0" spc="240"/>
              <a:t> </a:t>
            </a:r>
            <a:r>
              <a:rPr dirty="0" spc="-235"/>
              <a:t>Cryptography?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605787"/>
            <a:ext cx="833755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5">
                <a:latin typeface="Verdana"/>
                <a:cs typeface="Verdana"/>
              </a:rPr>
              <a:t>With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symmetric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cryptography,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encryption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decryption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keys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are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30" b="1">
                <a:latin typeface="Verdana"/>
                <a:cs typeface="Verdana"/>
              </a:rPr>
              <a:t>same</a:t>
            </a:r>
            <a:r>
              <a:rPr dirty="0" sz="1600" spc="-13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9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really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 b="1">
                <a:latin typeface="Verdana"/>
                <a:cs typeface="Verdana"/>
              </a:rPr>
              <a:t>bad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encryption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technique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might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be: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35" b="1">
                <a:latin typeface="Verdana"/>
                <a:cs typeface="Verdana"/>
              </a:rPr>
              <a:t>Encrypt</a:t>
            </a:r>
            <a:r>
              <a:rPr dirty="0" sz="1400" spc="-95" b="1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multiplying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input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number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14" b="1">
                <a:latin typeface="Verdana"/>
                <a:cs typeface="Verdana"/>
              </a:rPr>
              <a:t>Decrypt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dividing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cypher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number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385"/>
              </a:spcBef>
            </a:pPr>
            <a:r>
              <a:rPr dirty="0" sz="1600" spc="-170">
                <a:latin typeface="Verdana"/>
                <a:cs typeface="Verdana"/>
              </a:rPr>
              <a:t>This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symmetric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cryptography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because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same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(10)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used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encrypting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  </a:t>
            </a:r>
            <a:r>
              <a:rPr dirty="0" sz="1600" spc="-15">
                <a:latin typeface="Verdana"/>
                <a:cs typeface="Verdana"/>
              </a:rPr>
              <a:t>decrypting.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6" y="6372859"/>
            <a:ext cx="21653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959595"/>
                </a:solidFill>
                <a:latin typeface="Verdana"/>
                <a:cs typeface="Verdana"/>
              </a:rPr>
              <a:t>Corda </a:t>
            </a:r>
            <a:r>
              <a:rPr dirty="0" sz="1000" spc="-114" b="1">
                <a:solidFill>
                  <a:srgbClr val="959595"/>
                </a:solidFill>
                <a:latin typeface="Verdana"/>
                <a:cs typeface="Verdana"/>
              </a:rPr>
              <a:t>Training </a:t>
            </a:r>
            <a:r>
              <a:rPr dirty="0" sz="1000" spc="-210" b="1">
                <a:solidFill>
                  <a:srgbClr val="959595"/>
                </a:solidFill>
                <a:latin typeface="Verdana"/>
                <a:cs typeface="Verdana"/>
              </a:rPr>
              <a:t>– </a:t>
            </a:r>
            <a:r>
              <a:rPr dirty="0" sz="1000" spc="-90" b="1">
                <a:solidFill>
                  <a:srgbClr val="959595"/>
                </a:solidFill>
                <a:latin typeface="Verdana"/>
                <a:cs typeface="Verdana"/>
              </a:rPr>
              <a:t>Pre-Reading</a:t>
            </a:r>
            <a:r>
              <a:rPr dirty="0" sz="1000" spc="-95" b="1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dirty="0" sz="1000" spc="-60" b="1">
                <a:solidFill>
                  <a:srgbClr val="959595"/>
                </a:solidFill>
                <a:latin typeface="Verdana"/>
                <a:cs typeface="Verdana"/>
              </a:rPr>
              <a:t>Pack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3095" y="6372859"/>
            <a:ext cx="2882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13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389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1926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1230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8464" y="4319663"/>
            <a:ext cx="1255395" cy="961390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3673" y="447465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72153" y="4620260"/>
            <a:ext cx="7632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1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229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8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-29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2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600" spc="-155" b="1">
                <a:solidFill>
                  <a:srgbClr val="FFFFFF"/>
                </a:solidFill>
                <a:latin typeface="Verdana"/>
                <a:cs typeface="Verdana"/>
              </a:rPr>
              <a:t>pt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71727" y="447465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77" y="0"/>
                </a:moveTo>
                <a:lnTo>
                  <a:pt x="1495577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77" y="430072"/>
                </a:lnTo>
                <a:lnTo>
                  <a:pt x="1495577" y="573430"/>
                </a:lnTo>
                <a:lnTo>
                  <a:pt x="1782305" y="286715"/>
                </a:lnTo>
                <a:lnTo>
                  <a:pt x="149557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87969" y="4620260"/>
            <a:ext cx="8077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2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1600" spc="8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-29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2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600" spc="-6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600" spc="-25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5135" y="4913376"/>
            <a:ext cx="9418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91271" y="4913376"/>
            <a:ext cx="941831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87550" y="5778500"/>
            <a:ext cx="802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35">
                <a:latin typeface="Verdana"/>
                <a:cs typeface="Verdana"/>
              </a:rPr>
              <a:t>Plain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9261" y="5778500"/>
            <a:ext cx="145415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Verdana"/>
                <a:cs typeface="Verdana"/>
              </a:rPr>
              <a:t>Encrypted </a:t>
            </a:r>
            <a:r>
              <a:rPr dirty="0" sz="1400" spc="-5">
                <a:latin typeface="Verdana"/>
                <a:cs typeface="Verdana"/>
              </a:rPr>
              <a:t>by  </a:t>
            </a:r>
            <a:r>
              <a:rPr dirty="0" sz="1400" spc="-55">
                <a:latin typeface="Verdana"/>
                <a:cs typeface="Verdana"/>
              </a:rPr>
              <a:t>multiplying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1111" y="5778500"/>
            <a:ext cx="98551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latin typeface="Verdana"/>
                <a:cs typeface="Verdana"/>
              </a:rPr>
              <a:t>Cyphertext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01647" y="5729732"/>
            <a:ext cx="122047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90"/>
              </a:spcBef>
            </a:pPr>
            <a:r>
              <a:rPr dirty="0" sz="1400" spc="10">
                <a:latin typeface="Verdana"/>
                <a:cs typeface="Verdana"/>
              </a:rPr>
              <a:t>Decrypted</a:t>
            </a:r>
            <a:r>
              <a:rPr dirty="0" sz="1400" spc="-18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  </a:t>
            </a:r>
            <a:r>
              <a:rPr dirty="0" sz="1400" spc="-25">
                <a:latin typeface="Verdana"/>
                <a:cs typeface="Verdana"/>
              </a:rPr>
              <a:t>dividing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260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5984" y="5729732"/>
            <a:ext cx="802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35">
                <a:latin typeface="Verdana"/>
                <a:cs typeface="Verdana"/>
              </a:rPr>
              <a:t>Plain</a:t>
            </a:r>
            <a:r>
              <a:rPr dirty="0" sz="1400" spc="-17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4015" y="5251196"/>
            <a:ext cx="2228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67585" y="5260340"/>
            <a:ext cx="2228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2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88220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90">
                <a:solidFill>
                  <a:srgbClr val="000000"/>
                </a:solidFill>
              </a:rPr>
              <a:t>Asymmetric</a:t>
            </a:r>
            <a:r>
              <a:rPr dirty="0" sz="5400" spc="-390">
                <a:solidFill>
                  <a:srgbClr val="000000"/>
                </a:solidFill>
              </a:rPr>
              <a:t> </a:t>
            </a:r>
            <a:r>
              <a:rPr dirty="0" sz="5400" spc="-400">
                <a:solidFill>
                  <a:srgbClr val="000000"/>
                </a:solidFill>
              </a:rPr>
              <a:t>Cryptography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9742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9"/>
              <a:t>What </a:t>
            </a:r>
            <a:r>
              <a:rPr dirty="0" spc="-415"/>
              <a:t>is </a:t>
            </a:r>
            <a:r>
              <a:rPr dirty="0" spc="-295"/>
              <a:t>Asymmetric</a:t>
            </a:r>
            <a:r>
              <a:rPr dirty="0" spc="260"/>
              <a:t> </a:t>
            </a:r>
            <a:r>
              <a:rPr dirty="0" spc="-235"/>
              <a:t>Cryptography?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15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8295640" cy="2272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-75">
                <a:latin typeface="Verdana"/>
                <a:cs typeface="Verdana"/>
              </a:rPr>
              <a:t>With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asymmetric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cryptography,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encryption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decryption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are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 b="1">
                <a:latin typeface="Verdana"/>
                <a:cs typeface="Verdana"/>
              </a:rPr>
              <a:t>different</a:t>
            </a:r>
            <a:r>
              <a:rPr dirty="0" sz="1600" spc="-165">
                <a:latin typeface="Verdana"/>
                <a:cs typeface="Verdana"/>
              </a:rPr>
              <a:t>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but  </a:t>
            </a:r>
            <a:r>
              <a:rPr dirty="0" sz="1600" spc="-10">
                <a:latin typeface="Verdana"/>
                <a:cs typeface="Verdana"/>
              </a:rPr>
              <a:t>mathematically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linked.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45">
                <a:latin typeface="Verdana"/>
                <a:cs typeface="Verdana"/>
              </a:rPr>
              <a:t>Asymmetric </a:t>
            </a:r>
            <a:r>
              <a:rPr dirty="0" sz="1600" spc="-5">
                <a:latin typeface="Verdana"/>
                <a:cs typeface="Verdana"/>
              </a:rPr>
              <a:t>cryptography </a:t>
            </a:r>
            <a:r>
              <a:rPr dirty="0" sz="1600" spc="-95">
                <a:latin typeface="Verdana"/>
                <a:cs typeface="Verdana"/>
              </a:rPr>
              <a:t>works </a:t>
            </a:r>
            <a:r>
              <a:rPr dirty="0" sz="1600" spc="-45">
                <a:latin typeface="Verdana"/>
                <a:cs typeface="Verdana"/>
              </a:rPr>
              <a:t>as</a:t>
            </a:r>
            <a:r>
              <a:rPr dirty="0" sz="1600" spc="-36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follows: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70">
                <a:latin typeface="Verdana"/>
                <a:cs typeface="Verdana"/>
              </a:rPr>
              <a:t>A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pair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related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85">
                <a:latin typeface="Verdana"/>
                <a:cs typeface="Verdana"/>
              </a:rPr>
              <a:t>keys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(known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as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105" b="1">
                <a:latin typeface="Verdana"/>
                <a:cs typeface="Verdana"/>
              </a:rPr>
              <a:t>key-pair</a:t>
            </a:r>
            <a:r>
              <a:rPr dirty="0" sz="1400" spc="-105">
                <a:latin typeface="Verdana"/>
                <a:cs typeface="Verdana"/>
              </a:rPr>
              <a:t>)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20">
                <a:latin typeface="Verdana"/>
                <a:cs typeface="Verdana"/>
              </a:rPr>
              <a:t>generated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80">
                <a:latin typeface="Verdana"/>
                <a:cs typeface="Verdana"/>
              </a:rPr>
              <a:t>The </a:t>
            </a:r>
            <a:r>
              <a:rPr dirty="0" sz="1400" spc="-210" b="1">
                <a:latin typeface="Verdana"/>
                <a:cs typeface="Verdana"/>
              </a:rPr>
              <a:t>first </a:t>
            </a:r>
            <a:r>
              <a:rPr dirty="0" sz="1400" spc="-50">
                <a:latin typeface="Verdana"/>
                <a:cs typeface="Verdana"/>
              </a:rPr>
              <a:t>key </a:t>
            </a:r>
            <a:r>
              <a:rPr dirty="0" sz="1400" spc="-150">
                <a:latin typeface="Verdana"/>
                <a:cs typeface="Verdana"/>
              </a:rPr>
              <a:t>is </a:t>
            </a:r>
            <a:r>
              <a:rPr dirty="0" sz="1400" spc="-20">
                <a:latin typeface="Verdana"/>
                <a:cs typeface="Verdana"/>
              </a:rPr>
              <a:t>used </a:t>
            </a:r>
            <a:r>
              <a:rPr dirty="0" sz="1400" spc="-10">
                <a:latin typeface="Verdana"/>
                <a:cs typeface="Verdana"/>
              </a:rPr>
              <a:t>to </a:t>
            </a:r>
            <a:r>
              <a:rPr dirty="0" sz="1400" spc="-110" b="1">
                <a:latin typeface="Verdana"/>
                <a:cs typeface="Verdana"/>
              </a:rPr>
              <a:t>encrypt </a:t>
            </a:r>
            <a:r>
              <a:rPr dirty="0" sz="1400" spc="-20">
                <a:latin typeface="Verdana"/>
                <a:cs typeface="Verdana"/>
              </a:rPr>
              <a:t>the </a:t>
            </a:r>
            <a:r>
              <a:rPr dirty="0" sz="1400" spc="-15">
                <a:latin typeface="Verdana"/>
                <a:cs typeface="Verdana"/>
              </a:rPr>
              <a:t>plain</a:t>
            </a:r>
            <a:r>
              <a:rPr dirty="0" sz="1400" spc="-25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8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80" b="1">
                <a:latin typeface="Verdana"/>
                <a:cs typeface="Verdana"/>
              </a:rPr>
              <a:t>second</a:t>
            </a:r>
            <a:r>
              <a:rPr dirty="0" sz="1400" spc="-90" b="1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used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95" b="1">
                <a:latin typeface="Verdana"/>
                <a:cs typeface="Verdana"/>
              </a:rPr>
              <a:t>decrypt</a:t>
            </a:r>
            <a:r>
              <a:rPr dirty="0" sz="1400" spc="-85" b="1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cypher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text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6031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60"/>
              <a:t>Public </a:t>
            </a:r>
            <a:r>
              <a:rPr dirty="0" spc="-175"/>
              <a:t>and </a:t>
            </a:r>
            <a:r>
              <a:rPr dirty="0" spc="-340"/>
              <a:t>Private</a:t>
            </a:r>
            <a:r>
              <a:rPr dirty="0" spc="-200"/>
              <a:t> </a:t>
            </a:r>
            <a:r>
              <a:rPr dirty="0" spc="-320"/>
              <a:t>Keys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15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9395" marR="5080">
              <a:lnSpc>
                <a:spcPct val="150000"/>
              </a:lnSpc>
              <a:spcBef>
                <a:spcPts val="95"/>
              </a:spcBef>
            </a:pPr>
            <a:r>
              <a:rPr dirty="0" spc="-125"/>
              <a:t>Public</a:t>
            </a:r>
            <a:r>
              <a:rPr dirty="0" spc="-100"/>
              <a:t> </a:t>
            </a:r>
            <a:r>
              <a:rPr dirty="0" spc="-130"/>
              <a:t>key:</a:t>
            </a:r>
            <a:r>
              <a:rPr dirty="0" spc="-90"/>
              <a:t> </a:t>
            </a:r>
            <a:r>
              <a:rPr dirty="0" spc="-85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first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key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15" b="0">
                <a:latin typeface="Verdana"/>
                <a:cs typeface="Verdana"/>
              </a:rPr>
              <a:t>–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one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used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for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encryption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-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90" b="0">
                <a:latin typeface="Verdana"/>
                <a:cs typeface="Verdana"/>
              </a:rPr>
              <a:t>be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put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on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a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website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or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a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company  </a:t>
            </a:r>
            <a:r>
              <a:rPr dirty="0" spc="-40" b="0">
                <a:latin typeface="Verdana"/>
                <a:cs typeface="Verdana"/>
              </a:rPr>
              <a:t>directory. </a:t>
            </a:r>
            <a:r>
              <a:rPr dirty="0" spc="-204" b="0">
                <a:latin typeface="Verdana"/>
                <a:cs typeface="Verdana"/>
              </a:rPr>
              <a:t>It </a:t>
            </a:r>
            <a:r>
              <a:rPr dirty="0" spc="-165" b="0">
                <a:latin typeface="Verdana"/>
                <a:cs typeface="Verdana"/>
              </a:rPr>
              <a:t>is </a:t>
            </a:r>
            <a:r>
              <a:rPr dirty="0" spc="45" b="0">
                <a:latin typeface="Verdana"/>
                <a:cs typeface="Verdana"/>
              </a:rPr>
              <a:t>called </a:t>
            </a:r>
            <a:r>
              <a:rPr dirty="0" spc="135" b="0">
                <a:latin typeface="Verdana"/>
                <a:cs typeface="Verdana"/>
              </a:rPr>
              <a:t>a </a:t>
            </a:r>
            <a:r>
              <a:rPr dirty="0" spc="15" b="0">
                <a:latin typeface="Verdana"/>
                <a:cs typeface="Verdana"/>
              </a:rPr>
              <a:t>public </a:t>
            </a:r>
            <a:r>
              <a:rPr dirty="0" spc="-55" b="0">
                <a:latin typeface="Verdana"/>
                <a:cs typeface="Verdana"/>
              </a:rPr>
              <a:t>key </a:t>
            </a:r>
            <a:r>
              <a:rPr dirty="0" spc="45" b="0">
                <a:latin typeface="Verdana"/>
                <a:cs typeface="Verdana"/>
              </a:rPr>
              <a:t>because </a:t>
            </a:r>
            <a:r>
              <a:rPr dirty="0" spc="15" b="0">
                <a:latin typeface="Verdana"/>
                <a:cs typeface="Verdana"/>
              </a:rPr>
              <a:t>anyone </a:t>
            </a:r>
            <a:r>
              <a:rPr dirty="0" spc="95" b="0">
                <a:latin typeface="Verdana"/>
                <a:cs typeface="Verdana"/>
              </a:rPr>
              <a:t>can </a:t>
            </a:r>
            <a:r>
              <a:rPr dirty="0" spc="30" b="0">
                <a:latin typeface="Verdana"/>
                <a:cs typeface="Verdana"/>
              </a:rPr>
              <a:t>access </a:t>
            </a:r>
            <a:r>
              <a:rPr dirty="0" spc="-120" b="0">
                <a:latin typeface="Verdana"/>
                <a:cs typeface="Verdana"/>
              </a:rPr>
              <a:t>it. </a:t>
            </a:r>
            <a:r>
              <a:rPr dirty="0" b="0">
                <a:latin typeface="Verdana"/>
                <a:cs typeface="Verdana"/>
              </a:rPr>
              <a:t>You </a:t>
            </a:r>
            <a:r>
              <a:rPr dirty="0" spc="55" b="0">
                <a:latin typeface="Verdana"/>
                <a:cs typeface="Verdana"/>
              </a:rPr>
              <a:t>need </a:t>
            </a:r>
            <a:r>
              <a:rPr dirty="0" spc="-10" b="0">
                <a:latin typeface="Verdana"/>
                <a:cs typeface="Verdana"/>
              </a:rPr>
              <a:t>to </a:t>
            </a:r>
            <a:r>
              <a:rPr dirty="0" spc="-5" b="0">
                <a:latin typeface="Verdana"/>
                <a:cs typeface="Verdana"/>
              </a:rPr>
              <a:t>give </a:t>
            </a:r>
            <a:r>
              <a:rPr dirty="0" spc="-120" b="0">
                <a:latin typeface="Verdana"/>
                <a:cs typeface="Verdana"/>
              </a:rPr>
              <a:t>this </a:t>
            </a:r>
            <a:r>
              <a:rPr dirty="0" spc="-10" b="0">
                <a:latin typeface="Verdana"/>
                <a:cs typeface="Verdana"/>
              </a:rPr>
              <a:t>to  </a:t>
            </a:r>
            <a:r>
              <a:rPr dirty="0" spc="50" b="0">
                <a:latin typeface="Verdana"/>
                <a:cs typeface="Verdana"/>
              </a:rPr>
              <a:t>people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so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they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encrypt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messages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meant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only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for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50" b="0">
                <a:latin typeface="Verdana"/>
                <a:cs typeface="Verdana"/>
              </a:rPr>
              <a:t>you.</a:t>
            </a:r>
          </a:p>
          <a:p>
            <a:pPr marL="239395" marR="335915">
              <a:lnSpc>
                <a:spcPct val="150000"/>
              </a:lnSpc>
              <a:spcBef>
                <a:spcPts val="1440"/>
              </a:spcBef>
            </a:pPr>
            <a:r>
              <a:rPr dirty="0" spc="-170"/>
              <a:t>Private </a:t>
            </a:r>
            <a:r>
              <a:rPr dirty="0" spc="-130"/>
              <a:t>key: </a:t>
            </a:r>
            <a:r>
              <a:rPr dirty="0" spc="-85" b="0">
                <a:latin typeface="Verdana"/>
                <a:cs typeface="Verdana"/>
              </a:rPr>
              <a:t>The </a:t>
            </a:r>
            <a:r>
              <a:rPr dirty="0" spc="35" b="0">
                <a:latin typeface="Verdana"/>
                <a:cs typeface="Verdana"/>
              </a:rPr>
              <a:t>second </a:t>
            </a:r>
            <a:r>
              <a:rPr dirty="0" spc="-55" b="0">
                <a:latin typeface="Verdana"/>
                <a:cs typeface="Verdana"/>
              </a:rPr>
              <a:t>key </a:t>
            </a:r>
            <a:r>
              <a:rPr dirty="0" spc="-215" b="0">
                <a:latin typeface="Verdana"/>
                <a:cs typeface="Verdana"/>
              </a:rPr>
              <a:t>– </a:t>
            </a:r>
            <a:r>
              <a:rPr dirty="0" spc="-20" b="0">
                <a:latin typeface="Verdana"/>
                <a:cs typeface="Verdana"/>
              </a:rPr>
              <a:t>the </a:t>
            </a:r>
            <a:r>
              <a:rPr dirty="0" spc="40" b="0">
                <a:latin typeface="Verdana"/>
                <a:cs typeface="Verdana"/>
              </a:rPr>
              <a:t>one </a:t>
            </a:r>
            <a:r>
              <a:rPr dirty="0" spc="-20" b="0">
                <a:latin typeface="Verdana"/>
                <a:cs typeface="Verdana"/>
              </a:rPr>
              <a:t>used </a:t>
            </a:r>
            <a:r>
              <a:rPr dirty="0" spc="-65" b="0">
                <a:latin typeface="Verdana"/>
                <a:cs typeface="Verdana"/>
              </a:rPr>
              <a:t>for </a:t>
            </a:r>
            <a:r>
              <a:rPr dirty="0" b="0">
                <a:latin typeface="Verdana"/>
                <a:cs typeface="Verdana"/>
              </a:rPr>
              <a:t>decryption </a:t>
            </a:r>
            <a:r>
              <a:rPr dirty="0" spc="-195" b="0">
                <a:latin typeface="Verdana"/>
                <a:cs typeface="Verdana"/>
              </a:rPr>
              <a:t>- </a:t>
            </a:r>
            <a:r>
              <a:rPr dirty="0" spc="-165" b="0">
                <a:latin typeface="Verdana"/>
                <a:cs typeface="Verdana"/>
              </a:rPr>
              <a:t>is </a:t>
            </a:r>
            <a:r>
              <a:rPr dirty="0" spc="5" b="0">
                <a:latin typeface="Verdana"/>
                <a:cs typeface="Verdana"/>
              </a:rPr>
              <a:t>held </a:t>
            </a:r>
            <a:r>
              <a:rPr dirty="0" spc="-40" b="0">
                <a:latin typeface="Verdana"/>
                <a:cs typeface="Verdana"/>
              </a:rPr>
              <a:t>securely </a:t>
            </a:r>
            <a:r>
              <a:rPr dirty="0" b="0">
                <a:latin typeface="Verdana"/>
                <a:cs typeface="Verdana"/>
              </a:rPr>
              <a:t>by </a:t>
            </a:r>
            <a:r>
              <a:rPr dirty="0" spc="-45" b="0">
                <a:latin typeface="Verdana"/>
                <a:cs typeface="Verdana"/>
              </a:rPr>
              <a:t>only </a:t>
            </a:r>
            <a:r>
              <a:rPr dirty="0" spc="-20" b="0">
                <a:latin typeface="Verdana"/>
                <a:cs typeface="Verdana"/>
              </a:rPr>
              <a:t>the  </a:t>
            </a:r>
            <a:r>
              <a:rPr dirty="0" spc="-15" b="0">
                <a:latin typeface="Verdana"/>
                <a:cs typeface="Verdana"/>
              </a:rPr>
              <a:t>message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recipient,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who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95" b="0">
                <a:latin typeface="Verdana"/>
                <a:cs typeface="Verdana"/>
              </a:rPr>
              <a:t>uses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105" b="0">
                <a:latin typeface="Verdana"/>
                <a:cs typeface="Verdana"/>
              </a:rPr>
              <a:t>it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to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10" b="0">
                <a:latin typeface="Verdana"/>
                <a:cs typeface="Verdana"/>
              </a:rPr>
              <a:t>decrypt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cyphertext.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90" b="0">
                <a:latin typeface="Verdana"/>
                <a:cs typeface="Verdana"/>
              </a:rPr>
              <a:t>If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you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lose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25" b="0">
                <a:latin typeface="Verdana"/>
                <a:cs typeface="Verdana"/>
              </a:rPr>
              <a:t>this,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you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65" b="0">
                <a:latin typeface="Verdana"/>
                <a:cs typeface="Verdana"/>
              </a:rPr>
              <a:t>can’t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0" b="0">
                <a:latin typeface="Verdana"/>
                <a:cs typeface="Verdana"/>
              </a:rPr>
              <a:t>decrypt 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message.</a:t>
            </a:r>
            <a:r>
              <a:rPr dirty="0" spc="315" b="0">
                <a:latin typeface="Verdana"/>
                <a:cs typeface="Verdana"/>
              </a:rPr>
              <a:t> </a:t>
            </a:r>
            <a:r>
              <a:rPr dirty="0" spc="-190" b="0">
                <a:latin typeface="Verdana"/>
                <a:cs typeface="Verdana"/>
              </a:rPr>
              <a:t>If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someone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copies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120" b="0">
                <a:latin typeface="Verdana"/>
                <a:cs typeface="Verdana"/>
              </a:rPr>
              <a:t>it,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they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0" b="0">
                <a:latin typeface="Verdana"/>
                <a:cs typeface="Verdana"/>
              </a:rPr>
              <a:t>decrypt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and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25" b="0">
                <a:latin typeface="Verdana"/>
                <a:cs typeface="Verdana"/>
              </a:rPr>
              <a:t>read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messages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meant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for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50" b="0">
                <a:latin typeface="Verdana"/>
                <a:cs typeface="Verdana"/>
              </a:rPr>
              <a:t>you.</a:t>
            </a:r>
          </a:p>
          <a:p>
            <a:pPr marL="239395" marR="331470">
              <a:lnSpc>
                <a:spcPct val="150000"/>
              </a:lnSpc>
              <a:spcBef>
                <a:spcPts val="1440"/>
              </a:spcBef>
            </a:pPr>
            <a:r>
              <a:rPr dirty="0" spc="-155" b="0">
                <a:latin typeface="Verdana"/>
                <a:cs typeface="Verdana"/>
              </a:rPr>
              <a:t>It</a:t>
            </a:r>
            <a:r>
              <a:rPr dirty="0" spc="-155" b="0">
                <a:latin typeface="Arial"/>
                <a:cs typeface="Arial"/>
              </a:rPr>
              <a:t>’</a:t>
            </a:r>
            <a:r>
              <a:rPr dirty="0" spc="-155" b="0">
                <a:latin typeface="Verdana"/>
                <a:cs typeface="Verdana"/>
              </a:rPr>
              <a:t>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security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of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private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key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that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65" b="0">
                <a:latin typeface="Verdana"/>
                <a:cs typeface="Verdana"/>
              </a:rPr>
              <a:t>is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50" b="0">
                <a:latin typeface="Verdana"/>
                <a:cs typeface="Verdana"/>
              </a:rPr>
              <a:t>important.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You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calculate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public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key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from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a  </a:t>
            </a:r>
            <a:r>
              <a:rPr dirty="0" spc="-15" b="0">
                <a:latin typeface="Verdana"/>
                <a:cs typeface="Verdana"/>
              </a:rPr>
              <a:t>given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private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75" b="0">
                <a:latin typeface="Verdana"/>
                <a:cs typeface="Verdana"/>
              </a:rPr>
              <a:t>key,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but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not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other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way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around.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1937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65"/>
              <a:t>Example </a:t>
            </a:r>
            <a:r>
              <a:rPr dirty="0" spc="-335"/>
              <a:t>Public/Private</a:t>
            </a:r>
            <a:r>
              <a:rPr dirty="0" spc="-135"/>
              <a:t> </a:t>
            </a:r>
            <a:r>
              <a:rPr dirty="0" spc="-265"/>
              <a:t>Keypair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15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-----BEGIN RSA PRIVATE</a:t>
            </a:r>
            <a:r>
              <a:rPr dirty="0" spc="-10"/>
              <a:t> </a:t>
            </a:r>
            <a:r>
              <a:rPr dirty="0" spc="-5"/>
              <a:t>KEY-----</a:t>
            </a:r>
          </a:p>
          <a:p>
            <a:pPr algn="just" marL="12700" marR="5080">
              <a:lnSpc>
                <a:spcPct val="100000"/>
              </a:lnSpc>
            </a:pPr>
            <a:r>
              <a:rPr dirty="0" spc="-5" b="0">
                <a:latin typeface="DejaVu Sans Mono"/>
                <a:cs typeface="DejaVu Sans Mono"/>
              </a:rPr>
              <a:t>MIIEpAIBAAKCAQEAwKLLxLHKnKVjluSYFxolfWmiI6d8kpNchTWJPjh+H5PhH65/  bzz9X1w0Pnr5G+HFleUjtshmuvWH80sG5b5WiZRpSBaBo6vcGpehItJk1SUumQbW  p9/LPIxIu9QOYlKqVbRIRy4gLfpUdq6eMBLRA8vYk4wpVWv0v+PdAv32WtRvW/P7  eTAbyFQPvRhzG6uuPfGnk51VzOM83H58S4fB6pQNEbzgBC/d3RxH4mdDz3oj9aRa  HXJJ6PEhH5mCouGcSSAJkCbXnr8gvFZVV9Nwj+zDBe8ks7RMBE0yS3RN8S18NJcb</a:t>
            </a:r>
          </a:p>
          <a:p>
            <a:pPr algn="just" marL="12700" marR="5080">
              <a:lnSpc>
                <a:spcPct val="100000"/>
              </a:lnSpc>
            </a:pPr>
            <a:r>
              <a:rPr dirty="0" spc="-5" b="0">
                <a:latin typeface="DejaVu Sans Mono"/>
                <a:cs typeface="DejaVu Sans Mono"/>
              </a:rPr>
              <a:t>/vhMVq9S3wphUKApgxsprzLR6ZcK+5TZ/EpQZQIDAQABAoIBACK/ux46LCBhvTtE  9SKFtumOmo7v8YrHRlNJOv6cVjQACwYaBibcy5/eFBaJPFKJQYkukmiwcceb7vA2  QoJC+X1L5kn4tV3+7G9nlsufRE0mrecw0pvpxNGhRKWNNSMLYmqfYMJmUau5km7u  RN7LJiUXKnRDPlmIZdgPlJirkzsC8pqvHcdWyikQdpzfnrve8XhLMHMKAl0JFsBe  zMf4LcXY9IZUV+b+T/RGK+CddZJf0Shu8mWMz39XLap1/Y+m29mF2I/Vc1+d1pf7  6DekMgjqe5aRczX2Fjd4s9NkgSWQT9EPwjfwFxjN0X8IAXuVEbVXrngTZuVDHiSG  PDS1UWkCgYEA9tTMyokiZmwvHwLKTYIHUj9lJv+80dZsilfaL6Gb7Vde4fw0segB  Ho6wOnQec+tY5L/4Oatz6I2M96rHux3ih8fO35fEcgFH1vBVNLA4WCXTXCSAx9lQ  o6ERq6lLJ0gCWuHTu47tafnmtXruqFsrRaPzZ05FeSnw8KoKjAsPBGMCgYEAx8qi  e2tisRNUBjkyImgETaHaZjKNM6UkHIzsbW6cO93bVlJy9CIyqvtPKXphzCB5AFHH  Fx+BzPoPpOUgmfdSw5hzYFSApNLA0pIh85RpNdcvAI/QdmsOjTL3X2SysGHZosmn  5BqWRhV6IdrqeAwjfAHyGnl8dlB5YJ3t5kiCfpcCgYEArNXBOKjhv5pNPIe1pKRC  ACOH7tDwJHbitdRiYSvmhUDCnbb+Jvzvm7gKSkP49u565mJNrAQUO2iyptGc3bdF  YhJVF1esJLAk36qV3zjtmzuRTln5GvdecdVdDDiU+UKA86ZhnlmsgKKOG9Giv5xn  JnJxA4tZNkhaAArxK7Kqp0UCgYAlHnCxnXHolD64KUg3PDwQcFGzSxEQ102uQEBs  1HASb1Wg5BCXawMe4TID8sjYs+/HL2pd0Wy8OHlPmYJFGL43uMs2ynxcIwvQE3Zb  WudxKVmCMTX5ykoZ0a5D+uF4A7X7mJuotYfV3YejYpjNVPQCxhnE8W0+ThU+7hiV  AEO+YQKBgQDNfeS0LZ0zIVmSuOpTlgV8FeWoNn/5m1efKzAzCBWoh9D+SN1VxQ8F  wYRK0ejl1gj+zXrVqe0kYWEoBpjNhdoC2t6z/2hKNNf9nqD/nBdqM8qX7sDRH6l3  955BtY9jw4nhDDNNLqNmLgGiPrSA80kUz+OQACpTwUENKOmfFIy3sw==</a:t>
            </a:r>
          </a:p>
          <a:p>
            <a:pPr algn="just" marL="12700">
              <a:lnSpc>
                <a:spcPct val="100000"/>
              </a:lnSpc>
            </a:pPr>
            <a:r>
              <a:rPr dirty="0" spc="-5" b="0">
                <a:latin typeface="DejaVu Sans Mono"/>
                <a:cs typeface="DejaVu Sans Mono"/>
              </a:rPr>
              <a:t>-----END RSA PRIVATE</a:t>
            </a:r>
            <a:r>
              <a:rPr dirty="0" spc="-10" b="0">
                <a:latin typeface="DejaVu Sans Mono"/>
                <a:cs typeface="DejaVu Sans Mono"/>
              </a:rPr>
              <a:t> </a:t>
            </a:r>
            <a:r>
              <a:rPr dirty="0" spc="-5" b="0">
                <a:latin typeface="DejaVu Sans Mono"/>
                <a:cs typeface="DejaVu Sans Mono"/>
              </a:rPr>
              <a:t>KEY-----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3307" y="1444244"/>
            <a:ext cx="3475354" cy="187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DejaVu Sans Mono"/>
                <a:cs typeface="DejaVu Sans Mono"/>
              </a:rPr>
              <a:t>Public</a:t>
            </a:r>
            <a:r>
              <a:rPr dirty="0" sz="1100" spc="-10" b="1">
                <a:latin typeface="DejaVu Sans Mono"/>
                <a:cs typeface="DejaVu Sans Mono"/>
              </a:rPr>
              <a:t> </a:t>
            </a:r>
            <a:r>
              <a:rPr dirty="0" sz="1100" spc="-5" b="1">
                <a:latin typeface="DejaVu Sans Mono"/>
                <a:cs typeface="DejaVu Sans Mono"/>
              </a:rPr>
              <a:t>key: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DejaVu Sans Mono"/>
                <a:cs typeface="DejaVu Sans Mono"/>
              </a:rPr>
              <a:t>AAAAB3NzaC1yc2EAAAADAQABAAABAQDAosvEscqcp</a:t>
            </a:r>
            <a:endParaRPr sz="1100">
              <a:latin typeface="DejaVu Sans Mono"/>
              <a:cs typeface="DejaVu Sans Mon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00" spc="-5">
                <a:latin typeface="DejaVu Sans Mono"/>
                <a:cs typeface="DejaVu Sans Mono"/>
              </a:rPr>
              <a:t>WOW5JgXGiV9aaIjp3ySk1yFNYk+OH4fk+Efrn9vPP  1fXDQ+evkb4cWV5SO2yGa69YfzSwblvlaJlGlIFoG  jq9wal6Ei0mTVJS6ZBtan38s8jEi71A5iUqpVtEhH  LiAt+lR2rp4wEtEDy9iTjClVa/S/490C/fZa1G9b8</a:t>
            </a:r>
            <a:endParaRPr sz="1100">
              <a:latin typeface="DejaVu Sans Mono"/>
              <a:cs typeface="DejaVu Sans Mon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100" spc="-5">
                <a:latin typeface="DejaVu Sans Mono"/>
                <a:cs typeface="DejaVu Sans Mono"/>
              </a:rPr>
              <a:t>/t5MBvIVA+9GHMbq6498aeTnVXM4zzcfnxLh8HqlA  0RvOAEL93dHEfiZ0PPeiP1pFodckno8SEfmYKi4Zx  JIAmQJteevyC8VlVX03CP7MMF7ySztEwETTJLdE3x  LXw0lxv++ExWr1LfCmFQoCmDGymvMtHplwr7lNn8S  lBl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39852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95"/>
              <a:t>Digital</a:t>
            </a:r>
            <a:r>
              <a:rPr dirty="0" spc="-245"/>
              <a:t> </a:t>
            </a:r>
            <a:r>
              <a:rPr dirty="0" spc="-350"/>
              <a:t>Signatures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15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9201150" cy="39738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5">
                <a:latin typeface="Verdana"/>
                <a:cs typeface="Verdana"/>
              </a:rPr>
              <a:t>Public/private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keypairs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can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also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used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create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25" b="1">
                <a:latin typeface="Verdana"/>
                <a:cs typeface="Verdana"/>
              </a:rPr>
              <a:t>digital</a:t>
            </a:r>
            <a:r>
              <a:rPr dirty="0" sz="1600" spc="-100" b="1">
                <a:latin typeface="Verdana"/>
                <a:cs typeface="Verdana"/>
              </a:rPr>
              <a:t> </a:t>
            </a:r>
            <a:r>
              <a:rPr dirty="0" sz="1600" spc="-165" b="1">
                <a:latin typeface="Verdana"/>
                <a:cs typeface="Verdana"/>
              </a:rPr>
              <a:t>signatures</a:t>
            </a:r>
            <a:r>
              <a:rPr dirty="0" sz="1600" spc="-16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367665">
              <a:lnSpc>
                <a:spcPct val="150000"/>
              </a:lnSpc>
              <a:spcBef>
                <a:spcPts val="1440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 b="1">
                <a:latin typeface="Verdana"/>
                <a:cs typeface="Verdana"/>
              </a:rPr>
              <a:t>sign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message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using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your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private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key,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producing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digital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signature.</a:t>
            </a:r>
            <a:r>
              <a:rPr dirty="0" sz="1600" spc="3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  </a:t>
            </a:r>
            <a:r>
              <a:rPr dirty="0" sz="1600" spc="-20">
                <a:latin typeface="Verdana"/>
                <a:cs typeface="Verdana"/>
              </a:rPr>
              <a:t>send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digital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signature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alongside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message.</a:t>
            </a:r>
            <a:endParaRPr sz="1600">
              <a:latin typeface="Verdana"/>
              <a:cs typeface="Verdana"/>
            </a:endParaRPr>
          </a:p>
          <a:p>
            <a:pPr marL="12700" marR="520065">
              <a:lnSpc>
                <a:spcPct val="150000"/>
              </a:lnSpc>
              <a:spcBef>
                <a:spcPts val="1440"/>
              </a:spcBef>
            </a:pPr>
            <a:r>
              <a:rPr dirty="0" sz="1600" spc="-10">
                <a:latin typeface="Verdana"/>
                <a:cs typeface="Verdana"/>
              </a:rPr>
              <a:t>Someone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else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can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take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signature,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along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with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message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your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public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key,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  </a:t>
            </a:r>
            <a:r>
              <a:rPr dirty="0" sz="1600" spc="5">
                <a:latin typeface="Verdana"/>
                <a:cs typeface="Verdana"/>
              </a:rPr>
              <a:t>validate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45" b="1">
                <a:latin typeface="Verdana"/>
                <a:cs typeface="Verdana"/>
              </a:rPr>
              <a:t>authenticity</a:t>
            </a:r>
            <a:r>
              <a:rPr dirty="0" sz="1600" spc="-125" b="1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70" b="1">
                <a:latin typeface="Verdana"/>
                <a:cs typeface="Verdana"/>
              </a:rPr>
              <a:t>integrity</a:t>
            </a:r>
            <a:r>
              <a:rPr dirty="0" sz="1600" spc="-120" b="1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message: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40" b="1">
                <a:latin typeface="Verdana"/>
                <a:cs typeface="Verdana"/>
              </a:rPr>
              <a:t>Authenticity</a:t>
            </a:r>
            <a:r>
              <a:rPr dirty="0" sz="1400" spc="-140">
                <a:latin typeface="Verdana"/>
                <a:cs typeface="Verdana"/>
              </a:rPr>
              <a:t>: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80">
                <a:latin typeface="Verdana"/>
                <a:cs typeface="Verdana"/>
              </a:rPr>
              <a:t>The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digital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signature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proves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that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“the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private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matching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this </a:t>
            </a:r>
            <a:r>
              <a:rPr dirty="0" sz="1400" spc="10">
                <a:latin typeface="Verdana"/>
                <a:cs typeface="Verdana"/>
              </a:rPr>
              <a:t>public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was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used”.</a:t>
            </a:r>
            <a:endParaRPr sz="1400">
              <a:latin typeface="Verdana"/>
              <a:cs typeface="Verdana"/>
            </a:endParaRPr>
          </a:p>
          <a:p>
            <a:pPr marL="298450" marR="33274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85" b="1">
                <a:latin typeface="Verdana"/>
                <a:cs typeface="Verdana"/>
              </a:rPr>
              <a:t>Integrity</a:t>
            </a:r>
            <a:r>
              <a:rPr dirty="0" sz="1400" spc="-185">
                <a:latin typeface="Verdana"/>
                <a:cs typeface="Verdana"/>
              </a:rPr>
              <a:t>: </a:t>
            </a:r>
            <a:r>
              <a:rPr dirty="0" sz="1400" spc="-80">
                <a:latin typeface="Verdana"/>
                <a:cs typeface="Verdana"/>
              </a:rPr>
              <a:t>The </a:t>
            </a:r>
            <a:r>
              <a:rPr dirty="0" sz="1400" spc="-20">
                <a:latin typeface="Verdana"/>
                <a:cs typeface="Verdana"/>
              </a:rPr>
              <a:t>digital </a:t>
            </a:r>
            <a:r>
              <a:rPr dirty="0" sz="1400" spc="-45">
                <a:latin typeface="Verdana"/>
                <a:cs typeface="Verdana"/>
              </a:rPr>
              <a:t>signature </a:t>
            </a:r>
            <a:r>
              <a:rPr dirty="0" sz="1400" spc="-35">
                <a:latin typeface="Verdana"/>
                <a:cs typeface="Verdana"/>
              </a:rPr>
              <a:t>proves </a:t>
            </a:r>
            <a:r>
              <a:rPr dirty="0" sz="1400" spc="-20">
                <a:latin typeface="Verdana"/>
                <a:cs typeface="Verdana"/>
              </a:rPr>
              <a:t>that the message was not </a:t>
            </a:r>
            <a:r>
              <a:rPr dirty="0" sz="1400" spc="15">
                <a:latin typeface="Verdana"/>
                <a:cs typeface="Verdana"/>
              </a:rPr>
              <a:t>tampered </a:t>
            </a:r>
            <a:r>
              <a:rPr dirty="0" sz="1400" spc="-80">
                <a:latin typeface="Verdana"/>
                <a:cs typeface="Verdana"/>
              </a:rPr>
              <a:t>in-flight. </a:t>
            </a:r>
            <a:r>
              <a:rPr dirty="0" sz="1400" spc="-170">
                <a:latin typeface="Verdana"/>
                <a:cs typeface="Verdana"/>
              </a:rPr>
              <a:t>If </a:t>
            </a:r>
            <a:r>
              <a:rPr dirty="0" sz="1400" spc="-20">
                <a:latin typeface="Verdana"/>
                <a:cs typeface="Verdana"/>
              </a:rPr>
              <a:t>the message</a:t>
            </a:r>
            <a:r>
              <a:rPr dirty="0" sz="1400" spc="-320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  </a:t>
            </a:r>
            <a:r>
              <a:rPr dirty="0" sz="1400" spc="15">
                <a:latin typeface="Verdana"/>
                <a:cs typeface="Verdana"/>
              </a:rPr>
              <a:t>tampered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after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10">
                <a:latin typeface="Verdana"/>
                <a:cs typeface="Verdana"/>
              </a:rPr>
              <a:t>being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signed,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digital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signature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10">
                <a:latin typeface="Verdana"/>
                <a:cs typeface="Verdana"/>
              </a:rPr>
              <a:t>no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longer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valid.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380"/>
              </a:spcBef>
            </a:pPr>
            <a:r>
              <a:rPr dirty="0" sz="1600" spc="-85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digital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signature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only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valid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message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signs,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so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can’t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70">
                <a:latin typeface="Verdana"/>
                <a:cs typeface="Verdana"/>
              </a:rPr>
              <a:t>copy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digital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signature 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reuse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with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different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message.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36740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75"/>
              <a:t>Non-Repudiation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15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9303385" cy="456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45">
                <a:latin typeface="Verdana"/>
                <a:cs typeface="Verdana"/>
              </a:rPr>
              <a:t>Digital </a:t>
            </a:r>
            <a:r>
              <a:rPr dirty="0" sz="1600" spc="-65">
                <a:latin typeface="Verdana"/>
                <a:cs typeface="Verdana"/>
              </a:rPr>
              <a:t>signatures </a:t>
            </a:r>
            <a:r>
              <a:rPr dirty="0" sz="1600" spc="-35">
                <a:latin typeface="Verdana"/>
                <a:cs typeface="Verdana"/>
              </a:rPr>
              <a:t>also </a:t>
            </a:r>
            <a:r>
              <a:rPr dirty="0" sz="1600" spc="-5">
                <a:latin typeface="Verdana"/>
                <a:cs typeface="Verdana"/>
              </a:rPr>
              <a:t>provide</a:t>
            </a:r>
            <a:r>
              <a:rPr dirty="0" sz="1600" spc="-380">
                <a:latin typeface="Verdana"/>
                <a:cs typeface="Verdana"/>
              </a:rPr>
              <a:t> </a:t>
            </a:r>
            <a:r>
              <a:rPr dirty="0" sz="1600" spc="-135" b="1">
                <a:latin typeface="Verdana"/>
                <a:cs typeface="Verdana"/>
              </a:rPr>
              <a:t>non-repudiation</a:t>
            </a:r>
            <a:r>
              <a:rPr dirty="0" sz="1600" spc="-13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40" b="1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15">
                <a:latin typeface="Verdana"/>
                <a:cs typeface="Verdana"/>
              </a:rPr>
              <a:t>Alice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50">
                <a:latin typeface="Verdana"/>
                <a:cs typeface="Verdana"/>
              </a:rPr>
              <a:t>and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Bob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85">
                <a:latin typeface="Verdana"/>
                <a:cs typeface="Verdana"/>
              </a:rPr>
              <a:t>wish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enter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into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15">
                <a:latin typeface="Verdana"/>
                <a:cs typeface="Verdana"/>
              </a:rPr>
              <a:t>contract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15">
                <a:latin typeface="Verdana"/>
                <a:cs typeface="Verdana"/>
              </a:rPr>
              <a:t>Alice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provides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digital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signature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15">
                <a:latin typeface="Verdana"/>
                <a:cs typeface="Verdana"/>
              </a:rPr>
              <a:t>contract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state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that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she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agrees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30">
                <a:latin typeface="Verdana"/>
                <a:cs typeface="Verdana"/>
              </a:rPr>
              <a:t>its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85">
                <a:latin typeface="Verdana"/>
                <a:cs typeface="Verdana"/>
              </a:rPr>
              <a:t>terms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15">
                <a:latin typeface="Verdana"/>
                <a:cs typeface="Verdana"/>
              </a:rPr>
              <a:t>Alice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later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25">
                <a:latin typeface="Verdana"/>
                <a:cs typeface="Verdana"/>
              </a:rPr>
              <a:t>decides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10">
                <a:latin typeface="Verdana"/>
                <a:cs typeface="Verdana"/>
              </a:rPr>
              <a:t>renege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10">
                <a:latin typeface="Verdana"/>
                <a:cs typeface="Verdana"/>
              </a:rPr>
              <a:t>on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contract,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50">
                <a:latin typeface="Verdana"/>
                <a:cs typeface="Verdana"/>
              </a:rPr>
              <a:t>and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states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that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she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never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signed</a:t>
            </a:r>
            <a:r>
              <a:rPr dirty="0" sz="1400" spc="-100">
                <a:latin typeface="Verdana"/>
                <a:cs typeface="Verdana"/>
              </a:rPr>
              <a:t> it</a:t>
            </a:r>
            <a:endParaRPr sz="1400">
              <a:latin typeface="Verdana"/>
              <a:cs typeface="Verdana"/>
            </a:endParaRPr>
          </a:p>
          <a:p>
            <a:pPr marL="298450" marR="508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0">
                <a:latin typeface="Verdana"/>
                <a:cs typeface="Verdana"/>
              </a:rPr>
              <a:t>Bob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checks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that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decrypting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Alice’s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digital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signature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with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Alice’s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10">
                <a:latin typeface="Verdana"/>
                <a:cs typeface="Verdana"/>
              </a:rPr>
              <a:t>public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outputs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contract’s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original  </a:t>
            </a:r>
            <a:r>
              <a:rPr dirty="0" sz="1400" spc="-15">
                <a:latin typeface="Verdana"/>
                <a:cs typeface="Verdana"/>
              </a:rPr>
              <a:t>plain </a:t>
            </a:r>
            <a:r>
              <a:rPr dirty="0" sz="1400" spc="-60">
                <a:latin typeface="Verdana"/>
                <a:cs typeface="Verdana"/>
              </a:rPr>
              <a:t>text </a:t>
            </a:r>
            <a:r>
              <a:rPr dirty="0" sz="1400">
                <a:latin typeface="Verdana"/>
                <a:cs typeface="Verdana"/>
              </a:rPr>
              <a:t>of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345">
                <a:latin typeface="Verdana"/>
                <a:cs typeface="Verdana"/>
              </a:rPr>
              <a:t> </a:t>
            </a:r>
            <a:r>
              <a:rPr dirty="0" sz="1400" spc="15">
                <a:latin typeface="Verdana"/>
                <a:cs typeface="Verdana"/>
              </a:rPr>
              <a:t>contract</a:t>
            </a: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35">
                <a:latin typeface="Verdana"/>
                <a:cs typeface="Verdana"/>
              </a:rPr>
              <a:t>Thus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digital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signature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30">
                <a:latin typeface="Verdana"/>
                <a:cs typeface="Verdana"/>
              </a:rPr>
              <a:t>could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only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60">
                <a:latin typeface="Verdana"/>
                <a:cs typeface="Verdana"/>
              </a:rPr>
              <a:t>come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from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holder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Alice’s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private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key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95">
                <a:latin typeface="Verdana"/>
                <a:cs typeface="Verdana"/>
              </a:rPr>
              <a:t>–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75">
                <a:latin typeface="Verdana"/>
                <a:cs typeface="Verdana"/>
              </a:rPr>
              <a:t>in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other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words,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Alice!</a:t>
            </a:r>
            <a:endParaRPr sz="1400">
              <a:latin typeface="Verdana"/>
              <a:cs typeface="Verdana"/>
            </a:endParaRPr>
          </a:p>
          <a:p>
            <a:pPr marL="12700" marR="241935">
              <a:lnSpc>
                <a:spcPct val="150000"/>
              </a:lnSpc>
              <a:spcBef>
                <a:spcPts val="1385"/>
              </a:spcBef>
            </a:pPr>
            <a:r>
              <a:rPr dirty="0" sz="1600" spc="30">
                <a:latin typeface="Verdana"/>
                <a:cs typeface="Verdana"/>
              </a:rPr>
              <a:t>Alice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can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only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claim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that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she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never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agreed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contract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if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her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private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was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stolen,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or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if 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keypair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provided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original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signature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never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belonged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her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begin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with.</a:t>
            </a:r>
            <a:endParaRPr sz="1600">
              <a:latin typeface="Verdana"/>
              <a:cs typeface="Verdana"/>
            </a:endParaRPr>
          </a:p>
          <a:p>
            <a:pPr marL="12700" marR="184150">
              <a:lnSpc>
                <a:spcPct val="150000"/>
              </a:lnSpc>
              <a:spcBef>
                <a:spcPts val="1440"/>
              </a:spcBef>
            </a:pPr>
            <a:r>
              <a:rPr dirty="0" sz="1600" spc="-110">
                <a:latin typeface="Verdana"/>
                <a:cs typeface="Verdana"/>
              </a:rPr>
              <a:t>To </a:t>
            </a:r>
            <a:r>
              <a:rPr dirty="0" sz="1600" spc="25">
                <a:latin typeface="Verdana"/>
                <a:cs typeface="Verdana"/>
              </a:rPr>
              <a:t>avoid </a:t>
            </a:r>
            <a:r>
              <a:rPr dirty="0" sz="1600" spc="-35">
                <a:latin typeface="Verdana"/>
                <a:cs typeface="Verdana"/>
              </a:rPr>
              <a:t>these </a:t>
            </a:r>
            <a:r>
              <a:rPr dirty="0" sz="1600" spc="-80">
                <a:latin typeface="Verdana"/>
                <a:cs typeface="Verdana"/>
              </a:rPr>
              <a:t>situations, </a:t>
            </a:r>
            <a:r>
              <a:rPr dirty="0" sz="1600" spc="50">
                <a:latin typeface="Verdana"/>
                <a:cs typeface="Verdana"/>
              </a:rPr>
              <a:t>we </a:t>
            </a:r>
            <a:r>
              <a:rPr dirty="0" sz="1600" spc="55">
                <a:latin typeface="Verdana"/>
                <a:cs typeface="Verdana"/>
              </a:rPr>
              <a:t>need </a:t>
            </a:r>
            <a:r>
              <a:rPr dirty="0" sz="1600" spc="135">
                <a:latin typeface="Verdana"/>
                <a:cs typeface="Verdana"/>
              </a:rPr>
              <a:t>a </a:t>
            </a:r>
            <a:r>
              <a:rPr dirty="0" sz="1600" spc="15">
                <a:latin typeface="Verdana"/>
                <a:cs typeface="Verdana"/>
              </a:rPr>
              <a:t>way </a:t>
            </a:r>
            <a:r>
              <a:rPr dirty="0" sz="1600" spc="-10">
                <a:latin typeface="Verdana"/>
                <a:cs typeface="Verdana"/>
              </a:rPr>
              <a:t>to </a:t>
            </a:r>
            <a:r>
              <a:rPr dirty="0" sz="1600" spc="-35">
                <a:latin typeface="Verdana"/>
                <a:cs typeface="Verdana"/>
              </a:rPr>
              <a:t>properly </a:t>
            </a:r>
            <a:r>
              <a:rPr dirty="0" sz="1600" spc="-105">
                <a:latin typeface="Verdana"/>
                <a:cs typeface="Verdana"/>
              </a:rPr>
              <a:t>link </a:t>
            </a:r>
            <a:r>
              <a:rPr dirty="0" sz="1600" spc="-40">
                <a:latin typeface="Verdana"/>
                <a:cs typeface="Verdana"/>
              </a:rPr>
              <a:t>keypair </a:t>
            </a:r>
            <a:r>
              <a:rPr dirty="0" sz="1600" spc="-45">
                <a:latin typeface="Verdana"/>
                <a:cs typeface="Verdana"/>
              </a:rPr>
              <a:t>holders </a:t>
            </a:r>
            <a:r>
              <a:rPr dirty="0" sz="1600" spc="-10">
                <a:latin typeface="Verdana"/>
                <a:cs typeface="Verdana"/>
              </a:rPr>
              <a:t>to </a:t>
            </a:r>
            <a:r>
              <a:rPr dirty="0" sz="1600" spc="-65">
                <a:latin typeface="Verdana"/>
                <a:cs typeface="Verdana"/>
              </a:rPr>
              <a:t>identities. </a:t>
            </a:r>
            <a:r>
              <a:rPr dirty="0" sz="1600" spc="-175">
                <a:latin typeface="Verdana"/>
                <a:cs typeface="Verdana"/>
              </a:rPr>
              <a:t>In  </a:t>
            </a:r>
            <a:r>
              <a:rPr dirty="0" sz="1600" spc="15">
                <a:latin typeface="Verdana"/>
                <a:cs typeface="Verdana"/>
              </a:rPr>
              <a:t>practice,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this </a:t>
            </a:r>
            <a:r>
              <a:rPr dirty="0" sz="1600" spc="-20">
                <a:latin typeface="Verdana"/>
                <a:cs typeface="Verdana"/>
              </a:rPr>
              <a:t>linkage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provided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public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infrastructure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15">
                <a:latin typeface="Verdana"/>
                <a:cs typeface="Verdana"/>
              </a:rPr>
              <a:t>–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topic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our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next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section.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23933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4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9101455" cy="404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55">
                <a:latin typeface="Verdana"/>
                <a:cs typeface="Verdana"/>
              </a:rPr>
              <a:t>Corda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builds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upon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insights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tools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from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fields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distributed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ledger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technology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  </a:t>
            </a:r>
            <a:r>
              <a:rPr dirty="0" sz="1600" spc="-15">
                <a:latin typeface="Verdana"/>
                <a:cs typeface="Verdana"/>
              </a:rPr>
              <a:t>cryptography. </a:t>
            </a:r>
            <a:r>
              <a:rPr dirty="0" sz="1600" spc="-170">
                <a:latin typeface="Verdana"/>
                <a:cs typeface="Verdana"/>
              </a:rPr>
              <a:t>This </a:t>
            </a:r>
            <a:r>
              <a:rPr dirty="0" sz="1600" spc="-20">
                <a:latin typeface="Verdana"/>
                <a:cs typeface="Verdana"/>
              </a:rPr>
              <a:t>pre-reading </a:t>
            </a:r>
            <a:r>
              <a:rPr dirty="0" sz="1600" spc="65">
                <a:latin typeface="Verdana"/>
                <a:cs typeface="Verdana"/>
              </a:rPr>
              <a:t>pack </a:t>
            </a:r>
            <a:r>
              <a:rPr dirty="0" sz="1600" spc="-85">
                <a:latin typeface="Verdana"/>
                <a:cs typeface="Verdana"/>
              </a:rPr>
              <a:t>will </a:t>
            </a:r>
            <a:r>
              <a:rPr dirty="0" sz="1600" spc="-5">
                <a:latin typeface="Verdana"/>
                <a:cs typeface="Verdana"/>
              </a:rPr>
              <a:t>provide </a:t>
            </a:r>
            <a:r>
              <a:rPr dirty="0" sz="1600" spc="-15">
                <a:latin typeface="Verdana"/>
                <a:cs typeface="Verdana"/>
              </a:rPr>
              <a:t>you </a:t>
            </a:r>
            <a:r>
              <a:rPr dirty="0" sz="1600" spc="-60">
                <a:latin typeface="Verdana"/>
                <a:cs typeface="Verdana"/>
              </a:rPr>
              <a:t>with </a:t>
            </a:r>
            <a:r>
              <a:rPr dirty="0" sz="1600" spc="-20">
                <a:latin typeface="Verdana"/>
                <a:cs typeface="Verdana"/>
              </a:rPr>
              <a:t>the </a:t>
            </a:r>
            <a:r>
              <a:rPr dirty="0" sz="1600" spc="-30">
                <a:latin typeface="Verdana"/>
                <a:cs typeface="Verdana"/>
              </a:rPr>
              <a:t>necessary </a:t>
            </a:r>
            <a:r>
              <a:rPr dirty="0" sz="1600" spc="-15">
                <a:latin typeface="Verdana"/>
                <a:cs typeface="Verdana"/>
              </a:rPr>
              <a:t>grounding </a:t>
            </a:r>
            <a:r>
              <a:rPr dirty="0" sz="1600" spc="-75">
                <a:latin typeface="Verdana"/>
                <a:cs typeface="Verdana"/>
              </a:rPr>
              <a:t>in </a:t>
            </a:r>
            <a:r>
              <a:rPr dirty="0" sz="1600" spc="-35">
                <a:latin typeface="Verdana"/>
                <a:cs typeface="Verdana"/>
              </a:rPr>
              <a:t>these  </a:t>
            </a:r>
            <a:r>
              <a:rPr dirty="0" sz="1600" spc="-20">
                <a:latin typeface="Verdana"/>
                <a:cs typeface="Verdana"/>
              </a:rPr>
              <a:t>areas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fully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understand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Corda’s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architecture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internal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workings.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1600" spc="-150" b="1">
                <a:latin typeface="Verdana"/>
                <a:cs typeface="Verdana"/>
              </a:rPr>
              <a:t>Contents: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60">
                <a:latin typeface="Verdana"/>
                <a:cs typeface="Verdana"/>
              </a:rPr>
              <a:t>Distributed </a:t>
            </a:r>
            <a:r>
              <a:rPr dirty="0" sz="1600" spc="-5">
                <a:latin typeface="Verdana"/>
                <a:cs typeface="Verdana"/>
              </a:rPr>
              <a:t>Ledger</a:t>
            </a:r>
            <a:r>
              <a:rPr dirty="0" sz="1600" spc="-1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Technology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Cryptography</a:t>
            </a:r>
            <a:endParaRPr sz="1600">
              <a:latin typeface="Verdana"/>
              <a:cs typeface="Verdana"/>
            </a:endParaRPr>
          </a:p>
          <a:p>
            <a:pPr lvl="1" marL="490855" indent="-3429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490220" algn="l"/>
                <a:tab pos="490855" algn="l"/>
              </a:tabLst>
            </a:pPr>
            <a:r>
              <a:rPr dirty="0" sz="1600" spc="-70">
                <a:latin typeface="Verdana"/>
                <a:cs typeface="Verdana"/>
              </a:rPr>
              <a:t>Symmetric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Cryptography</a:t>
            </a:r>
            <a:endParaRPr sz="1600">
              <a:latin typeface="Verdana"/>
              <a:cs typeface="Verdana"/>
            </a:endParaRPr>
          </a:p>
          <a:p>
            <a:pPr lvl="1" marL="490855" indent="-3429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490220" algn="l"/>
                <a:tab pos="490855" algn="l"/>
              </a:tabLst>
            </a:pPr>
            <a:r>
              <a:rPr dirty="0" sz="1600" spc="-45">
                <a:latin typeface="Verdana"/>
                <a:cs typeface="Verdana"/>
              </a:rPr>
              <a:t>Asymmetric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Cryptography</a:t>
            </a:r>
            <a:endParaRPr sz="1600">
              <a:latin typeface="Verdana"/>
              <a:cs typeface="Verdana"/>
            </a:endParaRPr>
          </a:p>
          <a:p>
            <a:pPr lvl="1" marL="490855" indent="-3429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490220" algn="l"/>
                <a:tab pos="490855" algn="l"/>
              </a:tabLst>
            </a:pPr>
            <a:r>
              <a:rPr dirty="0" sz="1600" spc="-5">
                <a:latin typeface="Verdana"/>
                <a:cs typeface="Verdana"/>
              </a:rPr>
              <a:t>Public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254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Infrastructures</a:t>
            </a:r>
            <a:endParaRPr sz="1600">
              <a:latin typeface="Verdana"/>
              <a:cs typeface="Verdana"/>
            </a:endParaRPr>
          </a:p>
          <a:p>
            <a:pPr lvl="1" marL="490855" indent="-3429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490220" algn="l"/>
                <a:tab pos="490855" algn="l"/>
              </a:tabLst>
            </a:pPr>
            <a:r>
              <a:rPr dirty="0" sz="1600" spc="-60">
                <a:latin typeface="Verdana"/>
                <a:cs typeface="Verdana"/>
              </a:rPr>
              <a:t>Hash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6" y="6372859"/>
            <a:ext cx="21653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 b="1">
                <a:solidFill>
                  <a:srgbClr val="959595"/>
                </a:solidFill>
                <a:latin typeface="Verdana"/>
                <a:cs typeface="Verdana"/>
              </a:rPr>
              <a:t>Corda </a:t>
            </a:r>
            <a:r>
              <a:rPr dirty="0" sz="1000" spc="-114" b="1">
                <a:solidFill>
                  <a:srgbClr val="959595"/>
                </a:solidFill>
                <a:latin typeface="Verdana"/>
                <a:cs typeface="Verdana"/>
              </a:rPr>
              <a:t>Training </a:t>
            </a:r>
            <a:r>
              <a:rPr dirty="0" sz="1000" spc="-210" b="1">
                <a:solidFill>
                  <a:srgbClr val="959595"/>
                </a:solidFill>
                <a:latin typeface="Verdana"/>
                <a:cs typeface="Verdana"/>
              </a:rPr>
              <a:t>– </a:t>
            </a:r>
            <a:r>
              <a:rPr dirty="0" sz="1000" spc="-90" b="1">
                <a:solidFill>
                  <a:srgbClr val="959595"/>
                </a:solidFill>
                <a:latin typeface="Verdana"/>
                <a:cs typeface="Verdana"/>
              </a:rPr>
              <a:t>Pre-Reading</a:t>
            </a:r>
            <a:r>
              <a:rPr dirty="0" sz="1000" spc="-95" b="1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dirty="0" sz="1000" spc="-60" b="1">
                <a:solidFill>
                  <a:srgbClr val="959595"/>
                </a:solidFill>
                <a:latin typeface="Verdana"/>
                <a:cs typeface="Verdana"/>
              </a:rPr>
              <a:t>Pack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4520" y="6372859"/>
            <a:ext cx="2171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r>
              <a:rPr dirty="0" sz="1000" spc="-155" b="1">
                <a:solidFill>
                  <a:srgbClr val="898989"/>
                </a:solidFill>
                <a:latin typeface="Verdana"/>
                <a:cs typeface="Verdana"/>
              </a:rPr>
              <a:t>2</a:t>
            </a:r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831278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34">
                <a:solidFill>
                  <a:srgbClr val="000000"/>
                </a:solidFill>
              </a:rPr>
              <a:t>Public </a:t>
            </a:r>
            <a:r>
              <a:rPr dirty="0" sz="5400" spc="-445">
                <a:solidFill>
                  <a:srgbClr val="000000"/>
                </a:solidFill>
              </a:rPr>
              <a:t>Key</a:t>
            </a:r>
            <a:r>
              <a:rPr dirty="0" sz="5400" spc="-235">
                <a:solidFill>
                  <a:srgbClr val="000000"/>
                </a:solidFill>
              </a:rPr>
              <a:t> </a:t>
            </a:r>
            <a:r>
              <a:rPr dirty="0" sz="5400" spc="-680">
                <a:solidFill>
                  <a:srgbClr val="000000"/>
                </a:solidFill>
              </a:rPr>
              <a:t>Infrastructures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6266" y="5976544"/>
            <a:ext cx="190500" cy="368300"/>
          </a:xfrm>
          <a:custGeom>
            <a:avLst/>
            <a:gdLst/>
            <a:ahLst/>
            <a:cxnLst/>
            <a:rect l="l" t="t" r="r" b="b"/>
            <a:pathLst>
              <a:path w="190500" h="368300">
                <a:moveTo>
                  <a:pt x="63500" y="177673"/>
                </a:moveTo>
                <a:lnTo>
                  <a:pt x="0" y="177674"/>
                </a:lnTo>
                <a:lnTo>
                  <a:pt x="95250" y="368174"/>
                </a:lnTo>
                <a:lnTo>
                  <a:pt x="174624" y="209424"/>
                </a:lnTo>
                <a:lnTo>
                  <a:pt x="63500" y="209424"/>
                </a:lnTo>
                <a:lnTo>
                  <a:pt x="63500" y="177673"/>
                </a:lnTo>
                <a:close/>
              </a:path>
              <a:path w="190500" h="368300">
                <a:moveTo>
                  <a:pt x="127000" y="177673"/>
                </a:moveTo>
                <a:lnTo>
                  <a:pt x="63500" y="177673"/>
                </a:lnTo>
                <a:lnTo>
                  <a:pt x="63500" y="209424"/>
                </a:lnTo>
                <a:lnTo>
                  <a:pt x="127000" y="209424"/>
                </a:lnTo>
                <a:lnTo>
                  <a:pt x="127000" y="177673"/>
                </a:lnTo>
                <a:close/>
              </a:path>
              <a:path w="190500" h="368300">
                <a:moveTo>
                  <a:pt x="190500" y="177672"/>
                </a:moveTo>
                <a:lnTo>
                  <a:pt x="127000" y="177673"/>
                </a:lnTo>
                <a:lnTo>
                  <a:pt x="127000" y="209424"/>
                </a:lnTo>
                <a:lnTo>
                  <a:pt x="174624" y="209424"/>
                </a:lnTo>
                <a:lnTo>
                  <a:pt x="190500" y="177672"/>
                </a:lnTo>
                <a:close/>
              </a:path>
              <a:path w="190500" h="368300">
                <a:moveTo>
                  <a:pt x="127000" y="0"/>
                </a:moveTo>
                <a:lnTo>
                  <a:pt x="63500" y="0"/>
                </a:lnTo>
                <a:lnTo>
                  <a:pt x="63500" y="177673"/>
                </a:lnTo>
                <a:lnTo>
                  <a:pt x="127000" y="177673"/>
                </a:lnTo>
                <a:lnTo>
                  <a:pt x="1270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94093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60"/>
              <a:t>Public </a:t>
            </a:r>
            <a:r>
              <a:rPr dirty="0" spc="-265"/>
              <a:t>Key</a:t>
            </a:r>
            <a:r>
              <a:rPr dirty="0" spc="-200"/>
              <a:t> </a:t>
            </a:r>
            <a:r>
              <a:rPr dirty="0" spc="-400"/>
              <a:t>Infrastructures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131" y="1472895"/>
            <a:ext cx="8998585" cy="130556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9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90" b="1">
                <a:latin typeface="Verdana"/>
                <a:cs typeface="Verdana"/>
              </a:rPr>
              <a:t>public</a:t>
            </a:r>
            <a:r>
              <a:rPr dirty="0" sz="1600" spc="-100" b="1">
                <a:latin typeface="Verdana"/>
                <a:cs typeface="Verdana"/>
              </a:rPr>
              <a:t> key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180" b="1">
                <a:latin typeface="Verdana"/>
                <a:cs typeface="Verdana"/>
              </a:rPr>
              <a:t>infrastructure</a:t>
            </a:r>
            <a:r>
              <a:rPr dirty="0" sz="1600" spc="-100" b="1">
                <a:latin typeface="Verdana"/>
                <a:cs typeface="Verdana"/>
              </a:rPr>
              <a:t> </a:t>
            </a:r>
            <a:r>
              <a:rPr dirty="0" sz="1600" spc="-295" b="1">
                <a:latin typeface="Verdana"/>
                <a:cs typeface="Verdana"/>
              </a:rPr>
              <a:t>(PKI)</a:t>
            </a:r>
            <a:r>
              <a:rPr dirty="0" sz="1600" spc="-105" b="1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allows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public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keys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bound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real-world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identities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125" b="1">
                <a:latin typeface="Verdana"/>
                <a:cs typeface="Verdana"/>
              </a:rPr>
              <a:t>digital</a:t>
            </a:r>
            <a:r>
              <a:rPr dirty="0" sz="1600" spc="-105" b="1">
                <a:latin typeface="Verdana"/>
                <a:cs typeface="Verdana"/>
              </a:rPr>
              <a:t> </a:t>
            </a:r>
            <a:r>
              <a:rPr dirty="0" sz="1600" spc="-130" b="1">
                <a:latin typeface="Verdana"/>
                <a:cs typeface="Verdana"/>
              </a:rPr>
              <a:t>certificates</a:t>
            </a:r>
            <a:r>
              <a:rPr dirty="0" sz="1600" spc="-13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30">
                <a:latin typeface="Verdana"/>
                <a:cs typeface="Verdana"/>
              </a:rPr>
              <a:t>New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digital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certificates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are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generated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trusted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14" b="1">
                <a:latin typeface="Verdana"/>
                <a:cs typeface="Verdana"/>
              </a:rPr>
              <a:t>certificate</a:t>
            </a:r>
            <a:r>
              <a:rPr dirty="0" sz="1600" spc="-105" b="1">
                <a:latin typeface="Verdana"/>
                <a:cs typeface="Verdana"/>
              </a:rPr>
              <a:t> </a:t>
            </a:r>
            <a:r>
              <a:rPr dirty="0" sz="1600" spc="-170" b="1">
                <a:latin typeface="Verdana"/>
                <a:cs typeface="Verdana"/>
              </a:rPr>
              <a:t>authorities</a:t>
            </a:r>
            <a:r>
              <a:rPr dirty="0" sz="1600" spc="-105" b="1">
                <a:latin typeface="Verdana"/>
                <a:cs typeface="Verdana"/>
              </a:rPr>
              <a:t> </a:t>
            </a:r>
            <a:r>
              <a:rPr dirty="0" sz="1600" spc="-155" b="1">
                <a:latin typeface="Verdana"/>
                <a:cs typeface="Verdana"/>
              </a:rPr>
              <a:t>(CA)</a:t>
            </a:r>
            <a:r>
              <a:rPr dirty="0" sz="1600" spc="-155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8190" y="2967483"/>
            <a:ext cx="1800225" cy="720090"/>
          </a:xfrm>
          <a:prstGeom prst="rect">
            <a:avLst/>
          </a:prstGeom>
          <a:solidFill>
            <a:srgbClr val="959595"/>
          </a:solidFill>
        </p:spPr>
        <p:txBody>
          <a:bodyPr wrap="square" lIns="0" tIns="2171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Alice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8323" y="5976331"/>
            <a:ext cx="190500" cy="368935"/>
          </a:xfrm>
          <a:custGeom>
            <a:avLst/>
            <a:gdLst/>
            <a:ahLst/>
            <a:cxnLst/>
            <a:rect l="l" t="t" r="r" b="b"/>
            <a:pathLst>
              <a:path w="190500" h="368935">
                <a:moveTo>
                  <a:pt x="63502" y="178105"/>
                </a:moveTo>
                <a:lnTo>
                  <a:pt x="0" y="178532"/>
                </a:lnTo>
                <a:lnTo>
                  <a:pt x="96532" y="368387"/>
                </a:lnTo>
                <a:lnTo>
                  <a:pt x="174470" y="209854"/>
                </a:lnTo>
                <a:lnTo>
                  <a:pt x="63715" y="209854"/>
                </a:lnTo>
                <a:lnTo>
                  <a:pt x="63502" y="178105"/>
                </a:lnTo>
                <a:close/>
              </a:path>
              <a:path w="190500" h="368935">
                <a:moveTo>
                  <a:pt x="127002" y="177677"/>
                </a:moveTo>
                <a:lnTo>
                  <a:pt x="63502" y="178105"/>
                </a:lnTo>
                <a:lnTo>
                  <a:pt x="63715" y="209854"/>
                </a:lnTo>
                <a:lnTo>
                  <a:pt x="127215" y="209426"/>
                </a:lnTo>
                <a:lnTo>
                  <a:pt x="127002" y="177677"/>
                </a:lnTo>
                <a:close/>
              </a:path>
              <a:path w="190500" h="368935">
                <a:moveTo>
                  <a:pt x="190500" y="177250"/>
                </a:moveTo>
                <a:lnTo>
                  <a:pt x="127002" y="177677"/>
                </a:lnTo>
                <a:lnTo>
                  <a:pt x="127215" y="209426"/>
                </a:lnTo>
                <a:lnTo>
                  <a:pt x="63715" y="209854"/>
                </a:lnTo>
                <a:lnTo>
                  <a:pt x="174470" y="209854"/>
                </a:lnTo>
                <a:lnTo>
                  <a:pt x="190500" y="177250"/>
                </a:lnTo>
                <a:close/>
              </a:path>
              <a:path w="190500" h="368935">
                <a:moveTo>
                  <a:pt x="125806" y="0"/>
                </a:moveTo>
                <a:lnTo>
                  <a:pt x="62306" y="426"/>
                </a:lnTo>
                <a:lnTo>
                  <a:pt x="63502" y="178105"/>
                </a:lnTo>
                <a:lnTo>
                  <a:pt x="127002" y="177677"/>
                </a:lnTo>
                <a:lnTo>
                  <a:pt x="12580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717" y="3373628"/>
            <a:ext cx="1256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9385" marR="5080" indent="-14732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latin typeface="Verdana"/>
                <a:cs typeface="Verdana"/>
              </a:rPr>
              <a:t>Sends </a:t>
            </a:r>
            <a:r>
              <a:rPr dirty="0" sz="1200" spc="5">
                <a:latin typeface="Verdana"/>
                <a:cs typeface="Verdana"/>
              </a:rPr>
              <a:t>public</a:t>
            </a:r>
            <a:r>
              <a:rPr dirty="0" sz="1200" spc="-195">
                <a:latin typeface="Verdana"/>
                <a:cs typeface="Verdana"/>
              </a:rPr>
              <a:t> </a:t>
            </a:r>
            <a:r>
              <a:rPr dirty="0" sz="1200" spc="-40">
                <a:latin typeface="Verdana"/>
                <a:cs typeface="Verdana"/>
              </a:rPr>
              <a:t>key  </a:t>
            </a:r>
            <a:r>
              <a:rPr dirty="0" sz="1200" spc="35">
                <a:latin typeface="Verdana"/>
                <a:cs typeface="Verdana"/>
              </a:rPr>
              <a:t>&amp;</a:t>
            </a:r>
            <a:r>
              <a:rPr dirty="0" sz="1200" spc="-3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proof </a:t>
            </a:r>
            <a:r>
              <a:rPr dirty="0" sz="1200" spc="5">
                <a:latin typeface="Verdana"/>
                <a:cs typeface="Verdana"/>
              </a:rPr>
              <a:t>of </a:t>
            </a:r>
            <a:r>
              <a:rPr dirty="0" sz="1200" spc="-135"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3994" y="2967483"/>
            <a:ext cx="1800225" cy="720090"/>
          </a:xfrm>
          <a:prstGeom prst="rect">
            <a:avLst/>
          </a:prstGeom>
          <a:solidFill>
            <a:srgbClr val="959595"/>
          </a:solidFill>
        </p:spPr>
        <p:txBody>
          <a:bodyPr wrap="square" lIns="0" tIns="80010" rIns="0" bIns="0" rtlCol="0" vert="horz">
            <a:spAutoFit/>
          </a:bodyPr>
          <a:lstStyle/>
          <a:p>
            <a:pPr marL="404495" marR="305435" indent="-92075">
              <a:lnSpc>
                <a:spcPct val="100000"/>
              </a:lnSpc>
              <a:spcBef>
                <a:spcPts val="630"/>
              </a:spcBef>
            </a:pPr>
            <a:r>
              <a:rPr dirty="0" sz="1800" spc="1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2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2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Authority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8189" y="5881294"/>
            <a:ext cx="3966210" cy="190500"/>
          </a:xfrm>
          <a:custGeom>
            <a:avLst/>
            <a:gdLst/>
            <a:ahLst/>
            <a:cxnLst/>
            <a:rect l="l" t="t" r="r" b="b"/>
            <a:pathLst>
              <a:path w="3966209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26999"/>
                </a:lnTo>
                <a:lnTo>
                  <a:pt x="158750" y="126999"/>
                </a:lnTo>
                <a:lnTo>
                  <a:pt x="158750" y="63499"/>
                </a:lnTo>
                <a:lnTo>
                  <a:pt x="190500" y="63499"/>
                </a:lnTo>
                <a:lnTo>
                  <a:pt x="190500" y="0"/>
                </a:lnTo>
                <a:close/>
              </a:path>
              <a:path w="3966209" h="190500">
                <a:moveTo>
                  <a:pt x="1951151" y="95249"/>
                </a:moveTo>
                <a:lnTo>
                  <a:pt x="1951151" y="129414"/>
                </a:lnTo>
                <a:lnTo>
                  <a:pt x="3965803" y="129414"/>
                </a:lnTo>
                <a:lnTo>
                  <a:pt x="3965803" y="126999"/>
                </a:lnTo>
                <a:lnTo>
                  <a:pt x="1982901" y="126999"/>
                </a:lnTo>
                <a:lnTo>
                  <a:pt x="1951151" y="95249"/>
                </a:lnTo>
                <a:close/>
              </a:path>
              <a:path w="3966209" h="190500">
                <a:moveTo>
                  <a:pt x="190500" y="63499"/>
                </a:moveTo>
                <a:lnTo>
                  <a:pt x="158750" y="63499"/>
                </a:lnTo>
                <a:lnTo>
                  <a:pt x="158750" y="126999"/>
                </a:lnTo>
                <a:lnTo>
                  <a:pt x="190500" y="126999"/>
                </a:lnTo>
                <a:lnTo>
                  <a:pt x="190500" y="63499"/>
                </a:lnTo>
                <a:close/>
              </a:path>
              <a:path w="3966209" h="190500">
                <a:moveTo>
                  <a:pt x="2014651" y="63499"/>
                </a:moveTo>
                <a:lnTo>
                  <a:pt x="190500" y="63499"/>
                </a:lnTo>
                <a:lnTo>
                  <a:pt x="190500" y="126999"/>
                </a:lnTo>
                <a:lnTo>
                  <a:pt x="1951151" y="126999"/>
                </a:lnTo>
                <a:lnTo>
                  <a:pt x="1951151" y="95249"/>
                </a:lnTo>
                <a:lnTo>
                  <a:pt x="2012237" y="95249"/>
                </a:lnTo>
                <a:lnTo>
                  <a:pt x="1982901" y="65914"/>
                </a:lnTo>
                <a:lnTo>
                  <a:pt x="2014651" y="65914"/>
                </a:lnTo>
                <a:lnTo>
                  <a:pt x="2014651" y="63499"/>
                </a:lnTo>
                <a:close/>
              </a:path>
              <a:path w="3966209" h="190500">
                <a:moveTo>
                  <a:pt x="2012237" y="95249"/>
                </a:moveTo>
                <a:lnTo>
                  <a:pt x="1951151" y="95249"/>
                </a:lnTo>
                <a:lnTo>
                  <a:pt x="1982901" y="126999"/>
                </a:lnTo>
                <a:lnTo>
                  <a:pt x="3965803" y="126999"/>
                </a:lnTo>
                <a:lnTo>
                  <a:pt x="3965803" y="97664"/>
                </a:lnTo>
                <a:lnTo>
                  <a:pt x="2014651" y="97664"/>
                </a:lnTo>
                <a:lnTo>
                  <a:pt x="2012237" y="95249"/>
                </a:lnTo>
                <a:close/>
              </a:path>
              <a:path w="3966209" h="190500">
                <a:moveTo>
                  <a:pt x="2014651" y="65914"/>
                </a:moveTo>
                <a:lnTo>
                  <a:pt x="1982901" y="65914"/>
                </a:lnTo>
                <a:lnTo>
                  <a:pt x="2014651" y="97664"/>
                </a:lnTo>
                <a:lnTo>
                  <a:pt x="2014651" y="65914"/>
                </a:lnTo>
                <a:close/>
              </a:path>
              <a:path w="3966209" h="190500">
                <a:moveTo>
                  <a:pt x="3965803" y="65914"/>
                </a:moveTo>
                <a:lnTo>
                  <a:pt x="2014651" y="65914"/>
                </a:lnTo>
                <a:lnTo>
                  <a:pt x="2014651" y="97664"/>
                </a:lnTo>
                <a:lnTo>
                  <a:pt x="3965803" y="97664"/>
                </a:lnTo>
                <a:lnTo>
                  <a:pt x="3965803" y="6591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15039" y="5668771"/>
            <a:ext cx="1228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latin typeface="Verdana"/>
                <a:cs typeface="Verdana"/>
              </a:rPr>
              <a:t>Issues</a:t>
            </a:r>
            <a:r>
              <a:rPr dirty="0" sz="1200" spc="-14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certificate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5700" y="4541761"/>
            <a:ext cx="3966210" cy="190500"/>
          </a:xfrm>
          <a:custGeom>
            <a:avLst/>
            <a:gdLst/>
            <a:ahLst/>
            <a:cxnLst/>
            <a:rect l="l" t="t" r="r" b="b"/>
            <a:pathLst>
              <a:path w="3966209" h="190500">
                <a:moveTo>
                  <a:pt x="3902350" y="63487"/>
                </a:moveTo>
                <a:lnTo>
                  <a:pt x="3807053" y="63487"/>
                </a:lnTo>
                <a:lnTo>
                  <a:pt x="3807079" y="126987"/>
                </a:lnTo>
                <a:lnTo>
                  <a:pt x="3775324" y="126996"/>
                </a:lnTo>
                <a:lnTo>
                  <a:pt x="3775341" y="190499"/>
                </a:lnTo>
                <a:lnTo>
                  <a:pt x="3965816" y="95199"/>
                </a:lnTo>
                <a:lnTo>
                  <a:pt x="3902350" y="63487"/>
                </a:lnTo>
                <a:close/>
              </a:path>
              <a:path w="3966209" h="190500">
                <a:moveTo>
                  <a:pt x="3775307" y="63496"/>
                </a:moveTo>
                <a:lnTo>
                  <a:pt x="0" y="64604"/>
                </a:lnTo>
                <a:lnTo>
                  <a:pt x="25" y="128104"/>
                </a:lnTo>
                <a:lnTo>
                  <a:pt x="3775324" y="126996"/>
                </a:lnTo>
                <a:lnTo>
                  <a:pt x="3775307" y="63496"/>
                </a:lnTo>
                <a:close/>
              </a:path>
              <a:path w="3966209" h="190500">
                <a:moveTo>
                  <a:pt x="3807053" y="63487"/>
                </a:moveTo>
                <a:lnTo>
                  <a:pt x="3775307" y="63496"/>
                </a:lnTo>
                <a:lnTo>
                  <a:pt x="3775324" y="126996"/>
                </a:lnTo>
                <a:lnTo>
                  <a:pt x="3807079" y="126987"/>
                </a:lnTo>
                <a:lnTo>
                  <a:pt x="3807053" y="63487"/>
                </a:lnTo>
                <a:close/>
              </a:path>
              <a:path w="3966209" h="190500">
                <a:moveTo>
                  <a:pt x="3775290" y="0"/>
                </a:moveTo>
                <a:lnTo>
                  <a:pt x="3775307" y="63496"/>
                </a:lnTo>
                <a:lnTo>
                  <a:pt x="3902350" y="63487"/>
                </a:lnTo>
                <a:lnTo>
                  <a:pt x="37752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19497" y="3937507"/>
            <a:ext cx="229933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Verdana"/>
                <a:cs typeface="Verdana"/>
              </a:rPr>
              <a:t>Requests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additional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proof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5">
                <a:latin typeface="Verdana"/>
                <a:cs typeface="Verdana"/>
              </a:rPr>
              <a:t>of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-135"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dirty="0" sz="1200" spc="-35">
                <a:latin typeface="Verdana"/>
                <a:cs typeface="Verdana"/>
              </a:rPr>
              <a:t>Provides</a:t>
            </a:r>
            <a:r>
              <a:rPr dirty="0" sz="1200" spc="-114">
                <a:latin typeface="Verdana"/>
                <a:cs typeface="Verdana"/>
              </a:rPr>
              <a:t> </a:t>
            </a:r>
            <a:r>
              <a:rPr dirty="0" sz="1200" spc="5">
                <a:latin typeface="Verdana"/>
                <a:cs typeface="Verdana"/>
              </a:rPr>
              <a:t>additional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proof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5">
                <a:latin typeface="Verdana"/>
                <a:cs typeface="Verdana"/>
              </a:rPr>
              <a:t>of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-135"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48189" y="3687483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0"/>
                </a:moveTo>
                <a:lnTo>
                  <a:pt x="1" y="196897"/>
                </a:lnTo>
              </a:path>
            </a:pathLst>
          </a:custGeom>
          <a:ln w="635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2380" y="3878364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780"/>
                </a:lnTo>
              </a:path>
            </a:pathLst>
          </a:custGeom>
          <a:ln w="63501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52380" y="4227144"/>
            <a:ext cx="0" cy="448945"/>
          </a:xfrm>
          <a:custGeom>
            <a:avLst/>
            <a:gdLst/>
            <a:ahLst/>
            <a:cxnLst/>
            <a:rect l="l" t="t" r="r" b="b"/>
            <a:pathLst>
              <a:path w="0" h="448945">
                <a:moveTo>
                  <a:pt x="0" y="0"/>
                </a:moveTo>
                <a:lnTo>
                  <a:pt x="1" y="448680"/>
                </a:lnTo>
              </a:path>
            </a:pathLst>
          </a:custGeom>
          <a:ln w="635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52380" y="4675822"/>
            <a:ext cx="0" cy="1301115"/>
          </a:xfrm>
          <a:custGeom>
            <a:avLst/>
            <a:gdLst/>
            <a:ahLst/>
            <a:cxnLst/>
            <a:rect l="l" t="t" r="r" b="b"/>
            <a:pathLst>
              <a:path w="0" h="1301114">
                <a:moveTo>
                  <a:pt x="0" y="0"/>
                </a:moveTo>
                <a:lnTo>
                  <a:pt x="1" y="1300730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11554" y="3687483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0"/>
                </a:moveTo>
                <a:lnTo>
                  <a:pt x="1" y="196897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11516" y="4227144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816"/>
                </a:lnTo>
              </a:path>
            </a:pathLst>
          </a:custGeom>
          <a:ln w="63501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45712" y="4134205"/>
            <a:ext cx="3966210" cy="190500"/>
          </a:xfrm>
          <a:custGeom>
            <a:avLst/>
            <a:gdLst/>
            <a:ahLst/>
            <a:cxnLst/>
            <a:rect l="l" t="t" r="r" b="b"/>
            <a:pathLst>
              <a:path w="3966209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26999"/>
                </a:lnTo>
                <a:lnTo>
                  <a:pt x="158737" y="126999"/>
                </a:lnTo>
                <a:lnTo>
                  <a:pt x="158737" y="63499"/>
                </a:lnTo>
                <a:lnTo>
                  <a:pt x="190500" y="63499"/>
                </a:lnTo>
                <a:lnTo>
                  <a:pt x="190500" y="0"/>
                </a:lnTo>
                <a:close/>
              </a:path>
              <a:path w="3966209" h="190500">
                <a:moveTo>
                  <a:pt x="190500" y="63499"/>
                </a:moveTo>
                <a:lnTo>
                  <a:pt x="158737" y="63499"/>
                </a:lnTo>
                <a:lnTo>
                  <a:pt x="158737" y="126999"/>
                </a:lnTo>
                <a:lnTo>
                  <a:pt x="190500" y="126999"/>
                </a:lnTo>
                <a:lnTo>
                  <a:pt x="190500" y="63499"/>
                </a:lnTo>
                <a:close/>
              </a:path>
              <a:path w="3966209" h="190500">
                <a:moveTo>
                  <a:pt x="3965803" y="63499"/>
                </a:moveTo>
                <a:lnTo>
                  <a:pt x="190500" y="63499"/>
                </a:lnTo>
                <a:lnTo>
                  <a:pt x="190500" y="126999"/>
                </a:lnTo>
                <a:lnTo>
                  <a:pt x="3965803" y="126999"/>
                </a:lnTo>
                <a:lnTo>
                  <a:pt x="3965803" y="63499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43210" y="3757599"/>
            <a:ext cx="3971290" cy="190500"/>
          </a:xfrm>
          <a:custGeom>
            <a:avLst/>
            <a:gdLst/>
            <a:ahLst/>
            <a:cxnLst/>
            <a:rect l="l" t="t" r="r" b="b"/>
            <a:pathLst>
              <a:path w="3971290" h="190500">
                <a:moveTo>
                  <a:pt x="3780260" y="127003"/>
                </a:moveTo>
                <a:lnTo>
                  <a:pt x="3780218" y="190499"/>
                </a:lnTo>
                <a:lnTo>
                  <a:pt x="3907379" y="127025"/>
                </a:lnTo>
                <a:lnTo>
                  <a:pt x="3812006" y="127025"/>
                </a:lnTo>
                <a:lnTo>
                  <a:pt x="3780260" y="127003"/>
                </a:lnTo>
                <a:close/>
              </a:path>
              <a:path w="3971290" h="190500">
                <a:moveTo>
                  <a:pt x="3780303" y="63503"/>
                </a:moveTo>
                <a:lnTo>
                  <a:pt x="3780260" y="127003"/>
                </a:lnTo>
                <a:lnTo>
                  <a:pt x="3812006" y="127025"/>
                </a:lnTo>
                <a:lnTo>
                  <a:pt x="3812044" y="63525"/>
                </a:lnTo>
                <a:lnTo>
                  <a:pt x="3780303" y="63503"/>
                </a:lnTo>
                <a:close/>
              </a:path>
              <a:path w="3971290" h="190500">
                <a:moveTo>
                  <a:pt x="3780345" y="0"/>
                </a:moveTo>
                <a:lnTo>
                  <a:pt x="3780303" y="63503"/>
                </a:lnTo>
                <a:lnTo>
                  <a:pt x="3812044" y="63525"/>
                </a:lnTo>
                <a:lnTo>
                  <a:pt x="3812006" y="127025"/>
                </a:lnTo>
                <a:lnTo>
                  <a:pt x="3907379" y="127025"/>
                </a:lnTo>
                <a:lnTo>
                  <a:pt x="3970781" y="95376"/>
                </a:lnTo>
                <a:lnTo>
                  <a:pt x="3780345" y="0"/>
                </a:lnTo>
                <a:close/>
              </a:path>
              <a:path w="3971290" h="190500">
                <a:moveTo>
                  <a:pt x="38" y="60883"/>
                </a:moveTo>
                <a:lnTo>
                  <a:pt x="0" y="124383"/>
                </a:lnTo>
                <a:lnTo>
                  <a:pt x="3780260" y="127003"/>
                </a:lnTo>
                <a:lnTo>
                  <a:pt x="3780303" y="63503"/>
                </a:lnTo>
                <a:lnTo>
                  <a:pt x="38" y="60883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13992" y="3850233"/>
            <a:ext cx="0" cy="410845"/>
          </a:xfrm>
          <a:custGeom>
            <a:avLst/>
            <a:gdLst/>
            <a:ahLst/>
            <a:cxnLst/>
            <a:rect l="l" t="t" r="r" b="b"/>
            <a:pathLst>
              <a:path w="0" h="410845">
                <a:moveTo>
                  <a:pt x="0" y="0"/>
                </a:moveTo>
                <a:lnTo>
                  <a:pt x="1" y="410606"/>
                </a:lnTo>
              </a:path>
            </a:pathLst>
          </a:custGeom>
          <a:ln w="635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11516" y="4636960"/>
            <a:ext cx="0" cy="212725"/>
          </a:xfrm>
          <a:custGeom>
            <a:avLst/>
            <a:gdLst/>
            <a:ahLst/>
            <a:cxnLst/>
            <a:rect l="l" t="t" r="r" b="b"/>
            <a:pathLst>
              <a:path w="0" h="212725">
                <a:moveTo>
                  <a:pt x="0" y="0"/>
                </a:moveTo>
                <a:lnTo>
                  <a:pt x="0" y="212502"/>
                </a:lnTo>
              </a:path>
            </a:pathLst>
          </a:custGeom>
          <a:ln w="63501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11516" y="5101463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0"/>
                </a:moveTo>
                <a:lnTo>
                  <a:pt x="0" y="116046"/>
                </a:lnTo>
              </a:path>
            </a:pathLst>
          </a:custGeom>
          <a:ln w="63501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11516" y="5469509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277"/>
                </a:lnTo>
              </a:path>
            </a:pathLst>
          </a:custGeom>
          <a:ln w="63501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11516" y="5810786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5765"/>
                </a:lnTo>
              </a:path>
            </a:pathLst>
          </a:custGeom>
          <a:ln w="63501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33997" y="4849463"/>
            <a:ext cx="2160270" cy="252095"/>
          </a:xfrm>
          <a:prstGeom prst="rect">
            <a:avLst/>
          </a:prstGeom>
          <a:solidFill>
            <a:srgbClr val="959595"/>
          </a:solidFill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-55" i="1">
                <a:solidFill>
                  <a:srgbClr val="FFFFFF"/>
                </a:solidFill>
                <a:latin typeface="Verdana"/>
                <a:cs typeface="Verdana"/>
              </a:rPr>
              <a:t>Verifies</a:t>
            </a:r>
            <a:r>
              <a:rPr dirty="0" sz="12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30" i="1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21</a:t>
            </a:fld>
            <a:r>
              <a:rPr dirty="0" spc="-80"/>
              <a:t>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633997" y="5558786"/>
            <a:ext cx="2160270" cy="252095"/>
          </a:xfrm>
          <a:prstGeom prst="rect">
            <a:avLst/>
          </a:prstGeom>
          <a:solidFill>
            <a:srgbClr val="959595"/>
          </a:solidFill>
        </p:spPr>
        <p:txBody>
          <a:bodyPr wrap="square" lIns="0" tIns="31115" rIns="0" bIns="0" rtlCol="0" vert="horz">
            <a:spAutoFit/>
          </a:bodyPr>
          <a:lstStyle/>
          <a:p>
            <a:pPr marL="498475">
              <a:lnSpc>
                <a:spcPct val="100000"/>
              </a:lnSpc>
              <a:spcBef>
                <a:spcPts val="245"/>
              </a:spcBef>
            </a:pPr>
            <a:r>
              <a:rPr dirty="0" sz="1200" spc="-90" i="1">
                <a:solidFill>
                  <a:srgbClr val="FFFFFF"/>
                </a:solidFill>
                <a:latin typeface="Verdana"/>
                <a:cs typeface="Verdana"/>
              </a:rPr>
              <a:t>Signs</a:t>
            </a:r>
            <a:r>
              <a:rPr dirty="0" sz="1200" spc="-10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i="1">
                <a:solidFill>
                  <a:srgbClr val="FFFFFF"/>
                </a:solidFill>
                <a:latin typeface="Verdana"/>
                <a:cs typeface="Verdana"/>
              </a:rPr>
              <a:t>certificate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3997" y="5217509"/>
            <a:ext cx="2160270" cy="252095"/>
          </a:xfrm>
          <a:prstGeom prst="rect">
            <a:avLst/>
          </a:prstGeom>
          <a:solidFill>
            <a:srgbClr val="959595"/>
          </a:solidFill>
        </p:spPr>
        <p:txBody>
          <a:bodyPr wrap="square" lIns="0" tIns="31115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dirty="0" sz="1200" i="1">
                <a:solidFill>
                  <a:srgbClr val="FFFFFF"/>
                </a:solidFill>
                <a:latin typeface="Verdana"/>
                <a:cs typeface="Verdana"/>
              </a:rPr>
              <a:t>Generates</a:t>
            </a:r>
            <a:r>
              <a:rPr dirty="0" sz="12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i="1">
                <a:solidFill>
                  <a:srgbClr val="FFFFFF"/>
                </a:solidFill>
                <a:latin typeface="Verdana"/>
                <a:cs typeface="Verdana"/>
              </a:rPr>
              <a:t>certificate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2508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65"/>
              <a:t>Example </a:t>
            </a:r>
            <a:r>
              <a:rPr dirty="0" spc="-295"/>
              <a:t>Digital</a:t>
            </a:r>
            <a:r>
              <a:rPr dirty="0" spc="-180"/>
              <a:t> </a:t>
            </a:r>
            <a:r>
              <a:rPr dirty="0" spc="-229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21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8556" y="1495450"/>
            <a:ext cx="9133840" cy="42837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050" spc="-95" b="1">
                <a:latin typeface="Verdana"/>
                <a:cs typeface="Verdana"/>
              </a:rPr>
              <a:t>Data: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110" b="1" i="1">
                <a:latin typeface="Verdana"/>
                <a:cs typeface="Verdana"/>
              </a:rPr>
              <a:t>Version: </a:t>
            </a:r>
            <a:r>
              <a:rPr dirty="0" sz="1050" spc="-85" i="1">
                <a:latin typeface="Verdana"/>
                <a:cs typeface="Verdana"/>
              </a:rPr>
              <a:t>1 </a:t>
            </a:r>
            <a:r>
              <a:rPr dirty="0" sz="1050" spc="-110" i="1">
                <a:latin typeface="Verdana"/>
                <a:cs typeface="Verdana"/>
              </a:rPr>
              <a:t>(0x0); </a:t>
            </a:r>
            <a:r>
              <a:rPr dirty="0" sz="1050" spc="-110" b="1" i="1">
                <a:latin typeface="Verdana"/>
                <a:cs typeface="Verdana"/>
              </a:rPr>
              <a:t>Serial Number: </a:t>
            </a:r>
            <a:r>
              <a:rPr dirty="0" sz="1050" spc="-85" i="1">
                <a:latin typeface="Verdana"/>
                <a:cs typeface="Verdana"/>
              </a:rPr>
              <a:t>7829</a:t>
            </a:r>
            <a:r>
              <a:rPr dirty="0" sz="1050" spc="100" i="1">
                <a:latin typeface="Verdana"/>
                <a:cs typeface="Verdana"/>
              </a:rPr>
              <a:t> </a:t>
            </a:r>
            <a:r>
              <a:rPr dirty="0" sz="1050" spc="-75" i="1">
                <a:latin typeface="Verdana"/>
                <a:cs typeface="Verdana"/>
              </a:rPr>
              <a:t>(0x1e95)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110" b="1" i="1">
                <a:latin typeface="Verdana"/>
                <a:cs typeface="Verdana"/>
              </a:rPr>
              <a:t>Signature Algorithm:</a:t>
            </a:r>
            <a:r>
              <a:rPr dirty="0" sz="1050" spc="-55" b="1" i="1">
                <a:latin typeface="Verdana"/>
                <a:cs typeface="Verdana"/>
              </a:rPr>
              <a:t> </a:t>
            </a:r>
            <a:r>
              <a:rPr dirty="0" sz="1050" spc="-40" i="1">
                <a:latin typeface="Verdana"/>
                <a:cs typeface="Verdana"/>
              </a:rPr>
              <a:t>md5WithRSAEncryption</a:t>
            </a:r>
            <a:endParaRPr sz="1050">
              <a:latin typeface="Verdana"/>
              <a:cs typeface="Verdana"/>
            </a:endParaRPr>
          </a:p>
          <a:p>
            <a:pPr marL="89535" marR="922019">
              <a:lnSpc>
                <a:spcPct val="133300"/>
              </a:lnSpc>
              <a:spcBef>
                <a:spcPts val="5"/>
              </a:spcBef>
            </a:pPr>
            <a:r>
              <a:rPr dirty="0" sz="1050" spc="-155" b="1" i="1">
                <a:latin typeface="Verdana"/>
                <a:cs typeface="Verdana"/>
              </a:rPr>
              <a:t>Issuer:</a:t>
            </a:r>
            <a:r>
              <a:rPr dirty="0" sz="1050" spc="-45" b="1" i="1">
                <a:latin typeface="Verdana"/>
                <a:cs typeface="Verdana"/>
              </a:rPr>
              <a:t> </a:t>
            </a:r>
            <a:r>
              <a:rPr dirty="0" sz="1050" spc="-75" i="1">
                <a:latin typeface="Verdana"/>
                <a:cs typeface="Verdana"/>
              </a:rPr>
              <a:t>C=ZA,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90" i="1">
                <a:latin typeface="Verdana"/>
                <a:cs typeface="Verdana"/>
              </a:rPr>
              <a:t>ST=Western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40" i="1">
                <a:latin typeface="Verdana"/>
                <a:cs typeface="Verdana"/>
              </a:rPr>
              <a:t>Cape,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5" i="1">
                <a:latin typeface="Verdana"/>
                <a:cs typeface="Verdana"/>
              </a:rPr>
              <a:t>L=Cape</a:t>
            </a:r>
            <a:r>
              <a:rPr dirty="0" sz="1050" spc="-70" i="1">
                <a:latin typeface="Verdana"/>
                <a:cs typeface="Verdana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Town,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40" i="1">
                <a:latin typeface="Verdana"/>
                <a:cs typeface="Verdana"/>
              </a:rPr>
              <a:t>O=Thawte</a:t>
            </a:r>
            <a:r>
              <a:rPr dirty="0" sz="1050" spc="-75" i="1">
                <a:latin typeface="Verdana"/>
                <a:cs typeface="Verdana"/>
              </a:rPr>
              <a:t> </a:t>
            </a:r>
            <a:r>
              <a:rPr dirty="0" sz="1050" spc="-25" i="1">
                <a:latin typeface="Verdana"/>
                <a:cs typeface="Verdana"/>
              </a:rPr>
              <a:t>Consulting</a:t>
            </a:r>
            <a:r>
              <a:rPr dirty="0" sz="1050" spc="-70" i="1">
                <a:latin typeface="Verdana"/>
                <a:cs typeface="Verdana"/>
              </a:rPr>
              <a:t> </a:t>
            </a:r>
            <a:r>
              <a:rPr dirty="0" sz="1050" spc="50" i="1">
                <a:latin typeface="Verdana"/>
                <a:cs typeface="Verdana"/>
              </a:rPr>
              <a:t>cc,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25" i="1">
                <a:latin typeface="Verdana"/>
                <a:cs typeface="Verdana"/>
              </a:rPr>
              <a:t>OU=Certification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45" i="1">
                <a:latin typeface="Verdana"/>
                <a:cs typeface="Verdana"/>
              </a:rPr>
              <a:t>Services</a:t>
            </a:r>
            <a:r>
              <a:rPr dirty="0" sz="1050" spc="-65" i="1">
                <a:latin typeface="Verdana"/>
                <a:cs typeface="Verdana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Division,</a:t>
            </a:r>
            <a:r>
              <a:rPr dirty="0" sz="1050" spc="-80" i="1">
                <a:latin typeface="Verdana"/>
                <a:cs typeface="Verdana"/>
              </a:rPr>
              <a:t> </a:t>
            </a:r>
            <a:r>
              <a:rPr dirty="0" sz="1050" spc="-30" i="1">
                <a:latin typeface="Verdana"/>
                <a:cs typeface="Verdana"/>
              </a:rPr>
              <a:t>CN=Thawte</a:t>
            </a:r>
            <a:r>
              <a:rPr dirty="0" sz="1050" spc="-75" i="1">
                <a:latin typeface="Verdana"/>
                <a:cs typeface="Verdana"/>
              </a:rPr>
              <a:t> </a:t>
            </a:r>
            <a:r>
              <a:rPr dirty="0" sz="1050" spc="-65" i="1">
                <a:latin typeface="Verdana"/>
                <a:cs typeface="Verdana"/>
              </a:rPr>
              <a:t>Server  </a:t>
            </a:r>
            <a:r>
              <a:rPr dirty="0" sz="1050" spc="-30" i="1">
                <a:latin typeface="Verdana"/>
                <a:cs typeface="Verdana"/>
                <a:hlinkClick r:id="rId2"/>
              </a:rPr>
              <a:t>CA/emailAddress=server-certs@thawte.com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95" b="1" i="1">
                <a:latin typeface="Verdana"/>
                <a:cs typeface="Verdana"/>
              </a:rPr>
              <a:t>Validity: </a:t>
            </a:r>
            <a:r>
              <a:rPr dirty="0" sz="1050" spc="-10" i="1">
                <a:latin typeface="Verdana"/>
                <a:cs typeface="Verdana"/>
              </a:rPr>
              <a:t>Not </a:t>
            </a:r>
            <a:r>
              <a:rPr dirty="0" sz="1050" spc="-50" i="1">
                <a:latin typeface="Verdana"/>
                <a:cs typeface="Verdana"/>
              </a:rPr>
              <a:t>Before: </a:t>
            </a:r>
            <a:r>
              <a:rPr dirty="0" sz="1050" spc="-30" i="1">
                <a:latin typeface="Verdana"/>
                <a:cs typeface="Verdana"/>
              </a:rPr>
              <a:t>Jul </a:t>
            </a:r>
            <a:r>
              <a:rPr dirty="0" sz="1050" spc="-85" i="1">
                <a:latin typeface="Verdana"/>
                <a:cs typeface="Verdana"/>
              </a:rPr>
              <a:t>9 </a:t>
            </a:r>
            <a:r>
              <a:rPr dirty="0" sz="1050" spc="-114" i="1">
                <a:latin typeface="Verdana"/>
                <a:cs typeface="Verdana"/>
              </a:rPr>
              <a:t>16:04:02 </a:t>
            </a:r>
            <a:r>
              <a:rPr dirty="0" sz="1050" spc="-85" i="1">
                <a:latin typeface="Verdana"/>
                <a:cs typeface="Verdana"/>
              </a:rPr>
              <a:t>1998 </a:t>
            </a:r>
            <a:r>
              <a:rPr dirty="0" sz="1050" spc="-55" i="1">
                <a:latin typeface="Verdana"/>
                <a:cs typeface="Verdana"/>
              </a:rPr>
              <a:t>GMT; </a:t>
            </a:r>
            <a:r>
              <a:rPr dirty="0" sz="1050" spc="-10" i="1">
                <a:latin typeface="Verdana"/>
                <a:cs typeface="Verdana"/>
              </a:rPr>
              <a:t>Not </a:t>
            </a:r>
            <a:r>
              <a:rPr dirty="0" sz="1050" spc="-30" i="1">
                <a:latin typeface="Verdana"/>
                <a:cs typeface="Verdana"/>
              </a:rPr>
              <a:t>After </a:t>
            </a:r>
            <a:r>
              <a:rPr dirty="0" sz="1050" spc="-185" i="1">
                <a:latin typeface="Verdana"/>
                <a:cs typeface="Verdana"/>
              </a:rPr>
              <a:t>: </a:t>
            </a:r>
            <a:r>
              <a:rPr dirty="0" sz="1050" spc="-30" i="1">
                <a:latin typeface="Verdana"/>
                <a:cs typeface="Verdana"/>
              </a:rPr>
              <a:t>Jul</a:t>
            </a:r>
            <a:r>
              <a:rPr dirty="0" sz="1050" spc="-240" i="1">
                <a:latin typeface="Verdana"/>
                <a:cs typeface="Verdana"/>
              </a:rPr>
              <a:t> </a:t>
            </a:r>
            <a:r>
              <a:rPr dirty="0" sz="1050" spc="-85" i="1">
                <a:latin typeface="Verdana"/>
                <a:cs typeface="Verdana"/>
              </a:rPr>
              <a:t>9 </a:t>
            </a:r>
            <a:r>
              <a:rPr dirty="0" sz="1050" spc="-114" i="1">
                <a:latin typeface="Verdana"/>
                <a:cs typeface="Verdana"/>
              </a:rPr>
              <a:t>16:04:02 </a:t>
            </a:r>
            <a:r>
              <a:rPr dirty="0" sz="1050" spc="-85" i="1">
                <a:latin typeface="Verdana"/>
                <a:cs typeface="Verdana"/>
              </a:rPr>
              <a:t>1999 </a:t>
            </a:r>
            <a:r>
              <a:rPr dirty="0" sz="1050" spc="-10" i="1">
                <a:latin typeface="Verdana"/>
                <a:cs typeface="Verdana"/>
              </a:rPr>
              <a:t>GMT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395"/>
              </a:spcBef>
            </a:pPr>
            <a:r>
              <a:rPr dirty="0" sz="1050" spc="-100" b="1" i="1">
                <a:latin typeface="Verdana"/>
                <a:cs typeface="Verdana"/>
              </a:rPr>
              <a:t>Subject: </a:t>
            </a:r>
            <a:r>
              <a:rPr dirty="0" sz="1050" spc="-100" i="1">
                <a:latin typeface="Verdana"/>
                <a:cs typeface="Verdana"/>
              </a:rPr>
              <a:t>C=US, </a:t>
            </a:r>
            <a:r>
              <a:rPr dirty="0" sz="1050" spc="-60" i="1">
                <a:latin typeface="Verdana"/>
                <a:cs typeface="Verdana"/>
              </a:rPr>
              <a:t>ST=Maryland, </a:t>
            </a:r>
            <a:r>
              <a:rPr dirty="0" sz="1050" spc="-20" i="1">
                <a:latin typeface="Verdana"/>
                <a:cs typeface="Verdana"/>
              </a:rPr>
              <a:t>L=Pasadena, </a:t>
            </a:r>
            <a:r>
              <a:rPr dirty="0" sz="1050" spc="-65" i="1">
                <a:latin typeface="Verdana"/>
                <a:cs typeface="Verdana"/>
              </a:rPr>
              <a:t>O=Brent </a:t>
            </a:r>
            <a:r>
              <a:rPr dirty="0" sz="1050" spc="25" i="1">
                <a:latin typeface="Verdana"/>
                <a:cs typeface="Verdana"/>
              </a:rPr>
              <a:t>Baccala, </a:t>
            </a:r>
            <a:r>
              <a:rPr dirty="0" sz="1050" spc="-60" i="1">
                <a:latin typeface="Verdana"/>
                <a:cs typeface="Verdana"/>
              </a:rPr>
              <a:t>OU=FreeSoft,</a:t>
            </a:r>
            <a:r>
              <a:rPr dirty="0" sz="1050" spc="-180" i="1">
                <a:latin typeface="Verdana"/>
                <a:cs typeface="Verdana"/>
              </a:rPr>
              <a:t> </a:t>
            </a:r>
            <a:r>
              <a:rPr dirty="0" sz="1050" spc="-25" i="1">
                <a:latin typeface="Verdana"/>
                <a:cs typeface="Verdana"/>
              </a:rPr>
              <a:t>CN=</a:t>
            </a:r>
            <a:r>
              <a:rPr dirty="0" sz="1050" spc="-25" i="1">
                <a:latin typeface="Verdana"/>
                <a:cs typeface="Verdana"/>
                <a:hlinkClick r:id="rId3"/>
              </a:rPr>
              <a:t>www.freesoft.org/emailAddress=baccala@freesoft.org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95" b="1" i="1">
                <a:latin typeface="Verdana"/>
                <a:cs typeface="Verdana"/>
              </a:rPr>
              <a:t>Subject </a:t>
            </a:r>
            <a:r>
              <a:rPr dirty="0" sz="1050" spc="-90" b="1" i="1">
                <a:latin typeface="Verdana"/>
                <a:cs typeface="Verdana"/>
              </a:rPr>
              <a:t>Public Key</a:t>
            </a:r>
            <a:r>
              <a:rPr dirty="0" sz="1050" spc="-5" b="1" i="1">
                <a:latin typeface="Verdana"/>
                <a:cs typeface="Verdana"/>
              </a:rPr>
              <a:t> </a:t>
            </a:r>
            <a:r>
              <a:rPr dirty="0" sz="1050" spc="-150" b="1" i="1">
                <a:latin typeface="Verdana"/>
                <a:cs typeface="Verdana"/>
              </a:rPr>
              <a:t>Info:</a:t>
            </a:r>
            <a:endParaRPr sz="1050">
              <a:latin typeface="Verdana"/>
              <a:cs typeface="Verdana"/>
            </a:endParaRPr>
          </a:p>
          <a:p>
            <a:pPr marL="304800" marR="6562725">
              <a:lnSpc>
                <a:spcPct val="133300"/>
              </a:lnSpc>
            </a:pPr>
            <a:r>
              <a:rPr dirty="0" sz="1050">
                <a:latin typeface="Verdana"/>
                <a:cs typeface="Verdana"/>
              </a:rPr>
              <a:t>Public </a:t>
            </a:r>
            <a:r>
              <a:rPr dirty="0" sz="1050" spc="-35">
                <a:latin typeface="Verdana"/>
                <a:cs typeface="Verdana"/>
              </a:rPr>
              <a:t>Key </a:t>
            </a:r>
            <a:r>
              <a:rPr dirty="0" sz="1050" spc="-50">
                <a:latin typeface="Verdana"/>
                <a:cs typeface="Verdana"/>
              </a:rPr>
              <a:t>Algorithm:</a:t>
            </a:r>
            <a:r>
              <a:rPr dirty="0" sz="1050" spc="-225">
                <a:latin typeface="Verdana"/>
                <a:cs typeface="Verdana"/>
              </a:rPr>
              <a:t> </a:t>
            </a:r>
            <a:r>
              <a:rPr dirty="0" sz="1050" spc="-40">
                <a:latin typeface="Verdana"/>
                <a:cs typeface="Verdana"/>
              </a:rPr>
              <a:t>rsaEncryption  </a:t>
            </a:r>
            <a:r>
              <a:rPr dirty="0" sz="1050" spc="-80">
                <a:latin typeface="Verdana"/>
                <a:cs typeface="Verdana"/>
              </a:rPr>
              <a:t>RSA </a:t>
            </a:r>
            <a:r>
              <a:rPr dirty="0" sz="1050" spc="-5">
                <a:latin typeface="Verdana"/>
                <a:cs typeface="Verdana"/>
              </a:rPr>
              <a:t>Public </a:t>
            </a:r>
            <a:r>
              <a:rPr dirty="0" sz="1050" spc="-75">
                <a:latin typeface="Verdana"/>
                <a:cs typeface="Verdana"/>
              </a:rPr>
              <a:t>Key: </a:t>
            </a:r>
            <a:r>
              <a:rPr dirty="0" sz="1050" spc="-85">
                <a:latin typeface="Verdana"/>
                <a:cs typeface="Verdana"/>
              </a:rPr>
              <a:t>(1024</a:t>
            </a:r>
            <a:r>
              <a:rPr dirty="0" sz="1050" spc="-200">
                <a:latin typeface="Verdana"/>
                <a:cs typeface="Verdana"/>
              </a:rPr>
              <a:t> </a:t>
            </a:r>
            <a:r>
              <a:rPr dirty="0" sz="1050" spc="-45">
                <a:latin typeface="Verdana"/>
                <a:cs typeface="Verdana"/>
              </a:rPr>
              <a:t>bit)</a:t>
            </a:r>
            <a:endParaRPr sz="105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420"/>
              </a:spcBef>
            </a:pPr>
            <a:r>
              <a:rPr dirty="0" sz="1050" spc="-15">
                <a:latin typeface="Verdana"/>
                <a:cs typeface="Verdana"/>
              </a:rPr>
              <a:t>Modulus </a:t>
            </a:r>
            <a:r>
              <a:rPr dirty="0" sz="1050" spc="-85">
                <a:latin typeface="Verdana"/>
                <a:cs typeface="Verdana"/>
              </a:rPr>
              <a:t>(1024 </a:t>
            </a:r>
            <a:r>
              <a:rPr dirty="0" sz="1050" spc="-75">
                <a:latin typeface="Verdana"/>
                <a:cs typeface="Verdana"/>
              </a:rPr>
              <a:t>bit): </a:t>
            </a:r>
            <a:r>
              <a:rPr dirty="0" sz="1050" spc="-70">
                <a:latin typeface="Verdana"/>
                <a:cs typeface="Verdana"/>
              </a:rPr>
              <a:t>00:b4:31:98:0a:c4:bc:62:c1:88:aa:dc:b0:c8:bb:</a:t>
            </a:r>
            <a:r>
              <a:rPr dirty="0" sz="1050" spc="-140">
                <a:latin typeface="Verdana"/>
                <a:cs typeface="Verdana"/>
              </a:rPr>
              <a:t> </a:t>
            </a:r>
            <a:r>
              <a:rPr dirty="0" sz="1050" spc="-95">
                <a:latin typeface="Verdana"/>
                <a:cs typeface="Verdana"/>
              </a:rPr>
              <a:t>33:35:19:d5:0c:64:b9:3d:41:b2:96:fc:f3:31:e1:</a:t>
            </a:r>
            <a:endParaRPr sz="105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420"/>
              </a:spcBef>
            </a:pPr>
            <a:r>
              <a:rPr dirty="0" sz="1050" spc="-85">
                <a:latin typeface="Verdana"/>
                <a:cs typeface="Verdana"/>
              </a:rPr>
              <a:t>66:36:d0:8e:56:12:44:ba:75:eb:e8:1c:9c:5b:66: </a:t>
            </a:r>
            <a:r>
              <a:rPr dirty="0" sz="1050" spc="-100">
                <a:latin typeface="Verdana"/>
                <a:cs typeface="Verdana"/>
              </a:rPr>
              <a:t>70:33:52:14:c9:ec:4f:91:51:70:39:de:53:85:17:</a:t>
            </a:r>
            <a:r>
              <a:rPr dirty="0" sz="1050" spc="-35">
                <a:latin typeface="Verdana"/>
                <a:cs typeface="Verdana"/>
              </a:rPr>
              <a:t> </a:t>
            </a:r>
            <a:r>
              <a:rPr dirty="0" sz="1050" spc="-80">
                <a:latin typeface="Verdana"/>
                <a:cs typeface="Verdana"/>
              </a:rPr>
              <a:t>16:94:6e:ee:f4:d5:6f:d5:ca:b3:47:5e:1b:0c:7b:</a:t>
            </a:r>
            <a:endParaRPr sz="1050">
              <a:latin typeface="Verdana"/>
              <a:cs typeface="Verdana"/>
            </a:endParaRPr>
          </a:p>
          <a:p>
            <a:pPr marL="304800" marR="5080">
              <a:lnSpc>
                <a:spcPts val="1680"/>
              </a:lnSpc>
              <a:spcBef>
                <a:spcPts val="100"/>
              </a:spcBef>
            </a:pPr>
            <a:r>
              <a:rPr dirty="0" sz="1050" spc="-75">
                <a:latin typeface="Verdana"/>
                <a:cs typeface="Verdana"/>
              </a:rPr>
              <a:t>c5:cc:2b:6b:c1:90:c3:16:31:0d:bf:7a:c7:47:77: </a:t>
            </a:r>
            <a:r>
              <a:rPr dirty="0" sz="1050" spc="-90">
                <a:latin typeface="Verdana"/>
                <a:cs typeface="Verdana"/>
              </a:rPr>
              <a:t>8f:a0:21:c7:4c:d0:16:65:00:c1:0f:d7:b8:80:e3: </a:t>
            </a:r>
            <a:r>
              <a:rPr dirty="0" sz="1050" spc="-60">
                <a:latin typeface="Verdana"/>
                <a:cs typeface="Verdana"/>
              </a:rPr>
              <a:t>d2:75:6b:c1:ea:9e:5c:5c:ea:7d:c1:a1:10:bc:b8:  </a:t>
            </a:r>
            <a:r>
              <a:rPr dirty="0" sz="1050" spc="-95">
                <a:latin typeface="Verdana"/>
                <a:cs typeface="Verdana"/>
              </a:rPr>
              <a:t>e8:35:1c:9e:27:52:7e:41:8f</a:t>
            </a:r>
            <a:endParaRPr sz="105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295"/>
              </a:spcBef>
            </a:pPr>
            <a:r>
              <a:rPr dirty="0" sz="1050" spc="-45">
                <a:latin typeface="Verdana"/>
                <a:cs typeface="Verdana"/>
              </a:rPr>
              <a:t>Exponent: </a:t>
            </a:r>
            <a:r>
              <a:rPr dirty="0" sz="1050" spc="-85">
                <a:latin typeface="Verdana"/>
                <a:cs typeface="Verdana"/>
              </a:rPr>
              <a:t>65537</a:t>
            </a:r>
            <a:r>
              <a:rPr dirty="0" sz="1050" spc="-130">
                <a:latin typeface="Verdana"/>
                <a:cs typeface="Verdana"/>
              </a:rPr>
              <a:t> </a:t>
            </a:r>
            <a:r>
              <a:rPr dirty="0" sz="1050" spc="-90">
                <a:latin typeface="Verdana"/>
                <a:cs typeface="Verdana"/>
              </a:rPr>
              <a:t>(0x10001)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050" spc="-110" b="1">
                <a:latin typeface="Verdana"/>
                <a:cs typeface="Verdana"/>
              </a:rPr>
              <a:t>Signature Algorithm:</a:t>
            </a:r>
            <a:r>
              <a:rPr dirty="0" sz="1050" spc="-15" b="1">
                <a:latin typeface="Verdana"/>
                <a:cs typeface="Verdana"/>
              </a:rPr>
              <a:t> </a:t>
            </a:r>
            <a:r>
              <a:rPr dirty="0" sz="1050" spc="-40">
                <a:latin typeface="Verdana"/>
                <a:cs typeface="Verdana"/>
              </a:rPr>
              <a:t>md5WithRSAEncryption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80" i="1">
                <a:latin typeface="Verdana"/>
                <a:cs typeface="Verdana"/>
              </a:rPr>
              <a:t>93:5f:8f:5f:c5:af:bf:0a:ab:a5:6d:fb:24:5f:b6:59:5d:9d:</a:t>
            </a:r>
            <a:r>
              <a:rPr dirty="0" sz="1050" spc="-90" i="1">
                <a:latin typeface="Verdana"/>
                <a:cs typeface="Verdana"/>
              </a:rPr>
              <a:t> </a:t>
            </a:r>
            <a:r>
              <a:rPr dirty="0" sz="1050" spc="-80" i="1">
                <a:latin typeface="Verdana"/>
                <a:cs typeface="Verdana"/>
              </a:rPr>
              <a:t>92:2e:4a:1b:8b:ac:7d:99:17:5d:cd:19:f6:ad:ef:63:2f:92:</a:t>
            </a:r>
            <a:endParaRPr sz="105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420"/>
              </a:spcBef>
            </a:pPr>
            <a:r>
              <a:rPr dirty="0" sz="1050" spc="-75" i="1">
                <a:latin typeface="Verdana"/>
                <a:cs typeface="Verdana"/>
              </a:rPr>
              <a:t>ab:2f:4b:cf:0a:13:90:ee:2c:0e:43:03:be:f6:ea:8e:9c:67:</a:t>
            </a:r>
            <a:r>
              <a:rPr dirty="0" sz="1050" spc="-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d0:a2:40:03:f7:ef:6a:15:09:79:a9:46:ed:b7:16:1b:41:72:</a:t>
            </a:r>
            <a:endParaRPr sz="1050">
              <a:latin typeface="Verdana"/>
              <a:cs typeface="Verdana"/>
            </a:endParaRPr>
          </a:p>
          <a:p>
            <a:pPr marL="89535" marR="1972310">
              <a:lnSpc>
                <a:spcPts val="1680"/>
              </a:lnSpc>
              <a:spcBef>
                <a:spcPts val="100"/>
              </a:spcBef>
            </a:pPr>
            <a:r>
              <a:rPr dirty="0" sz="1050" spc="-75" i="1">
                <a:latin typeface="Verdana"/>
                <a:cs typeface="Verdana"/>
              </a:rPr>
              <a:t>0d:19:aa:ad:dd:9a:df:ab:97:50:65:f5:5e:85:a6:ef:19:d1: </a:t>
            </a:r>
            <a:r>
              <a:rPr dirty="0" sz="1050" spc="-65" i="1">
                <a:latin typeface="Verdana"/>
                <a:cs typeface="Verdana"/>
              </a:rPr>
              <a:t>5a:de:9d:ea:63:cd:cb:cc:6d:5d:01:85:b5:6d:c8:f3:d9:f7:  </a:t>
            </a:r>
            <a:r>
              <a:rPr dirty="0" sz="1050" spc="-75" i="1">
                <a:latin typeface="Verdana"/>
                <a:cs typeface="Verdana"/>
              </a:rPr>
              <a:t>8f:0e:fc:ba:1f:34:e9:96:6e:6c:cf:f2:ef:9b:bf:de:b5:22:</a:t>
            </a:r>
            <a:r>
              <a:rPr dirty="0" sz="1050" spc="-90" i="1">
                <a:latin typeface="Verdana"/>
                <a:cs typeface="Verdana"/>
              </a:rPr>
              <a:t> </a:t>
            </a:r>
            <a:r>
              <a:rPr dirty="0" sz="1050" spc="-100" i="1">
                <a:latin typeface="Verdana"/>
                <a:cs typeface="Verdana"/>
              </a:rPr>
              <a:t>68:9f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43916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185"/>
              <a:t>Chain </a:t>
            </a:r>
            <a:r>
              <a:rPr dirty="0" spc="-305"/>
              <a:t>of</a:t>
            </a:r>
            <a:r>
              <a:rPr dirty="0" spc="-680"/>
              <a:t> </a:t>
            </a:r>
            <a:r>
              <a:rPr dirty="0" spc="-550"/>
              <a:t>Trust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21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9395" marR="32384">
              <a:lnSpc>
                <a:spcPct val="150000"/>
              </a:lnSpc>
              <a:spcBef>
                <a:spcPts val="95"/>
              </a:spcBef>
            </a:pPr>
            <a:r>
              <a:rPr dirty="0" spc="20" b="0">
                <a:latin typeface="Verdana"/>
                <a:cs typeface="Verdana"/>
              </a:rPr>
              <a:t>CAs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are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organized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into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80" b="0">
                <a:latin typeface="Verdana"/>
                <a:cs typeface="Verdana"/>
              </a:rPr>
              <a:t>layers,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with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CAs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on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layer</a:t>
            </a:r>
            <a:r>
              <a:rPr dirty="0" spc="-140" b="0">
                <a:latin typeface="Verdana"/>
                <a:cs typeface="Verdana"/>
              </a:rPr>
              <a:t> </a:t>
            </a:r>
            <a:r>
              <a:rPr dirty="0" spc="-35" b="0" i="1">
                <a:latin typeface="Verdana"/>
                <a:cs typeface="Verdana"/>
              </a:rPr>
              <a:t>n</a:t>
            </a:r>
            <a:r>
              <a:rPr dirty="0" spc="-130" b="0" i="1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signing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certificates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of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CAs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on  </a:t>
            </a:r>
            <a:r>
              <a:rPr dirty="0" spc="-30" b="0">
                <a:latin typeface="Verdana"/>
                <a:cs typeface="Verdana"/>
              </a:rPr>
              <a:t>level </a:t>
            </a:r>
            <a:r>
              <a:rPr dirty="0" spc="-35" b="0" i="1">
                <a:latin typeface="Verdana"/>
                <a:cs typeface="Verdana"/>
              </a:rPr>
              <a:t>n </a:t>
            </a:r>
            <a:r>
              <a:rPr dirty="0" spc="-335" b="0" i="1">
                <a:latin typeface="Verdana"/>
                <a:cs typeface="Verdana"/>
              </a:rPr>
              <a:t>+ </a:t>
            </a:r>
            <a:r>
              <a:rPr dirty="0" spc="-135" b="0" i="1">
                <a:latin typeface="Verdana"/>
                <a:cs typeface="Verdana"/>
              </a:rPr>
              <a:t>1</a:t>
            </a:r>
            <a:r>
              <a:rPr dirty="0" spc="-135" b="0">
                <a:latin typeface="Verdana"/>
                <a:cs typeface="Verdana"/>
              </a:rPr>
              <a:t>. </a:t>
            </a:r>
            <a:r>
              <a:rPr dirty="0" spc="-170" b="0">
                <a:latin typeface="Verdana"/>
                <a:cs typeface="Verdana"/>
              </a:rPr>
              <a:t>This </a:t>
            </a:r>
            <a:r>
              <a:rPr dirty="0" spc="-165" b="0">
                <a:latin typeface="Verdana"/>
                <a:cs typeface="Verdana"/>
              </a:rPr>
              <a:t>is </a:t>
            </a:r>
            <a:r>
              <a:rPr dirty="0" spc="-30" b="0">
                <a:latin typeface="Verdana"/>
                <a:cs typeface="Verdana"/>
              </a:rPr>
              <a:t>known </a:t>
            </a:r>
            <a:r>
              <a:rPr dirty="0" spc="-45" b="0">
                <a:latin typeface="Verdana"/>
                <a:cs typeface="Verdana"/>
              </a:rPr>
              <a:t>as </a:t>
            </a:r>
            <a:r>
              <a:rPr dirty="0" spc="-20" b="0">
                <a:latin typeface="Verdana"/>
                <a:cs typeface="Verdana"/>
              </a:rPr>
              <a:t>the </a:t>
            </a:r>
            <a:r>
              <a:rPr dirty="0" spc="-90"/>
              <a:t>chain </a:t>
            </a:r>
            <a:r>
              <a:rPr dirty="0" spc="-150"/>
              <a:t>of</a:t>
            </a:r>
            <a:r>
              <a:rPr dirty="0" spc="-315"/>
              <a:t> </a:t>
            </a:r>
            <a:r>
              <a:rPr dirty="0" spc="-229"/>
              <a:t>trust</a:t>
            </a:r>
            <a:r>
              <a:rPr dirty="0" spc="-229" b="0">
                <a:latin typeface="Verdana"/>
                <a:cs typeface="Verdana"/>
              </a:rPr>
              <a:t>.</a:t>
            </a:r>
          </a:p>
          <a:p>
            <a:pPr marL="239395" marR="5080">
              <a:lnSpc>
                <a:spcPct val="150000"/>
              </a:lnSpc>
              <a:spcBef>
                <a:spcPts val="1440"/>
              </a:spcBef>
            </a:pPr>
            <a:r>
              <a:rPr dirty="0" spc="-85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CA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on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level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130" b="0">
                <a:latin typeface="Verdana"/>
                <a:cs typeface="Verdana"/>
              </a:rPr>
              <a:t>0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165" b="0">
                <a:latin typeface="Verdana"/>
                <a:cs typeface="Verdana"/>
              </a:rPr>
              <a:t>is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75"/>
              <a:t>root</a:t>
            </a:r>
            <a:r>
              <a:rPr dirty="0" spc="-95"/>
              <a:t> </a:t>
            </a:r>
            <a:r>
              <a:rPr dirty="0" spc="-120"/>
              <a:t>certificate</a:t>
            </a:r>
            <a:r>
              <a:rPr dirty="0" spc="-95"/>
              <a:t> </a:t>
            </a:r>
            <a:r>
              <a:rPr dirty="0" spc="-170"/>
              <a:t>authority</a:t>
            </a:r>
            <a:r>
              <a:rPr dirty="0" spc="-170" b="0">
                <a:latin typeface="Verdana"/>
                <a:cs typeface="Verdana"/>
              </a:rPr>
              <a:t>,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on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which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authority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of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all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other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CAs  </a:t>
            </a:r>
            <a:r>
              <a:rPr dirty="0" spc="-55" b="0">
                <a:latin typeface="Verdana"/>
                <a:cs typeface="Verdana"/>
              </a:rPr>
              <a:t>ultimately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depends.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6019" y="3326701"/>
          <a:ext cx="9247505" cy="276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959484"/>
                <a:gridCol w="312419"/>
                <a:gridCol w="959484"/>
                <a:gridCol w="247014"/>
                <a:gridCol w="868680"/>
                <a:gridCol w="312420"/>
                <a:gridCol w="894079"/>
                <a:gridCol w="209550"/>
                <a:gridCol w="970915"/>
                <a:gridCol w="312420"/>
                <a:gridCol w="948054"/>
                <a:gridCol w="1126490"/>
              </a:tblGrid>
              <a:tr h="719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Root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Self-signed</a:t>
                      </a:r>
                      <a:r>
                        <a:rPr dirty="0" sz="1200" spc="-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C6C6C"/>
                      </a:solidFill>
                      <a:prstDash val="solid"/>
                    </a:lnT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C6C6C"/>
                      </a:solidFill>
                      <a:prstDash val="solid"/>
                    </a:lnT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C6C6C"/>
                      </a:solidFill>
                      <a:prstDash val="solid"/>
                    </a:lnT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800" spc="-18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200" spc="-27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Root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239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800" spc="-18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200" spc="-27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Root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7239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6C6C6C"/>
                      </a:solidFill>
                      <a:prstDash val="solid"/>
                    </a:lnB>
                  </a:tcPr>
                </a:tc>
              </a:tr>
              <a:tr h="823594">
                <a:tc gridSpan="2"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 marL="269875" marR="255904">
                        <a:lnSpc>
                          <a:spcPts val="1320"/>
                        </a:lnSpc>
                        <a:spcBef>
                          <a:spcPts val="815"/>
                        </a:spcBef>
                      </a:pP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</a:t>
                      </a:r>
                      <a:r>
                        <a:rPr dirty="0" sz="1200" spc="-24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dirty="0" sz="1200" spc="-3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200" spc="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200" spc="-18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 marL="269875" marR="255904">
                        <a:lnSpc>
                          <a:spcPts val="1320"/>
                        </a:lnSpc>
                        <a:spcBef>
                          <a:spcPts val="815"/>
                        </a:spcBef>
                      </a:pP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</a:t>
                      </a:r>
                      <a:r>
                        <a:rPr dirty="0" sz="1200" spc="-24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dirty="0" sz="1200" spc="-3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200" spc="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200" spc="-18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 marL="269875" marR="255270">
                        <a:lnSpc>
                          <a:spcPts val="1320"/>
                        </a:lnSpc>
                        <a:spcBef>
                          <a:spcPts val="815"/>
                        </a:spcBef>
                      </a:pPr>
                      <a:r>
                        <a:rPr dirty="0" sz="1200" spc="-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</a:t>
                      </a:r>
                      <a:r>
                        <a:rPr dirty="0" sz="1200" spc="-24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dirty="0" sz="1200" spc="-3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200" spc="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200" spc="-18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 marL="217804" marR="202565">
                        <a:lnSpc>
                          <a:spcPts val="1320"/>
                        </a:lnSpc>
                        <a:spcBef>
                          <a:spcPts val="815"/>
                        </a:spcBef>
                      </a:pP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Certificated </a:t>
                      </a:r>
                      <a:r>
                        <a:rPr dirty="0" sz="1200" spc="-1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signed</a:t>
                      </a:r>
                      <a:r>
                        <a:rPr dirty="0" sz="1200" spc="-22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dirty="0" sz="1200" spc="-3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Intermediate </a:t>
                      </a:r>
                      <a:r>
                        <a:rPr dirty="0" sz="1200" spc="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dirty="0" sz="1200" spc="-175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0" i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9370">
                    <a:lnL w="9525">
                      <a:solidFill>
                        <a:srgbClr val="6C6C6C"/>
                      </a:solidFill>
                      <a:prstDash val="solid"/>
                    </a:lnL>
                    <a:lnR w="9525">
                      <a:solidFill>
                        <a:srgbClr val="6C6C6C"/>
                      </a:solidFill>
                      <a:prstDash val="solid"/>
                    </a:lnR>
                    <a:lnT w="9525">
                      <a:solidFill>
                        <a:srgbClr val="6C6C6C"/>
                      </a:solidFill>
                      <a:prstDash val="solid"/>
                    </a:lnT>
                    <a:lnB w="9525">
                      <a:solidFill>
                        <a:srgbClr val="6C6C6C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62775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20"/>
              <a:t>Walking </a:t>
            </a:r>
            <a:r>
              <a:rPr dirty="0" spc="-315"/>
              <a:t>the</a:t>
            </a:r>
            <a:r>
              <a:rPr dirty="0" spc="-95"/>
              <a:t> </a:t>
            </a:r>
            <a:r>
              <a:rPr dirty="0" spc="-185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905891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When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receive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certificate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signed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CA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level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 i="1">
                <a:latin typeface="Verdana"/>
                <a:cs typeface="Verdana"/>
              </a:rPr>
              <a:t>n</a:t>
            </a:r>
            <a:r>
              <a:rPr dirty="0" sz="1600" spc="-130" i="1">
                <a:latin typeface="Verdana"/>
                <a:cs typeface="Verdana"/>
              </a:rPr>
              <a:t> </a:t>
            </a:r>
            <a:r>
              <a:rPr dirty="0" sz="1600" spc="-335" i="1">
                <a:latin typeface="Verdana"/>
                <a:cs typeface="Verdana"/>
              </a:rPr>
              <a:t>&gt;</a:t>
            </a:r>
            <a:r>
              <a:rPr dirty="0" sz="1600" spc="-120" i="1">
                <a:latin typeface="Verdana"/>
                <a:cs typeface="Verdana"/>
              </a:rPr>
              <a:t> </a:t>
            </a:r>
            <a:r>
              <a:rPr dirty="0" sz="1600" spc="-135" i="1">
                <a:latin typeface="Verdana"/>
                <a:cs typeface="Verdana"/>
              </a:rPr>
              <a:t>0</a:t>
            </a:r>
            <a:r>
              <a:rPr dirty="0" sz="1600" spc="-135">
                <a:latin typeface="Verdana"/>
                <a:cs typeface="Verdana"/>
              </a:rPr>
              <a:t>, </a:t>
            </a:r>
            <a:r>
              <a:rPr dirty="0" sz="1600" spc="-20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have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walk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chain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  </a:t>
            </a:r>
            <a:r>
              <a:rPr dirty="0" sz="1600" spc="-130">
                <a:latin typeface="Verdana"/>
                <a:cs typeface="Verdana"/>
              </a:rPr>
              <a:t>trust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back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root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CA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ensure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its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trustworthiness: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3706" y="4397146"/>
            <a:ext cx="1202055" cy="963930"/>
          </a:xfrm>
          <a:custGeom>
            <a:avLst/>
            <a:gdLst/>
            <a:ahLst/>
            <a:cxnLst/>
            <a:rect l="l" t="t" r="r" b="b"/>
            <a:pathLst>
              <a:path w="1202054" h="963929">
                <a:moveTo>
                  <a:pt x="0" y="0"/>
                </a:moveTo>
                <a:lnTo>
                  <a:pt x="0" y="754310"/>
                </a:lnTo>
                <a:lnTo>
                  <a:pt x="1201650" y="754310"/>
                </a:lnTo>
                <a:lnTo>
                  <a:pt x="1201650" y="963877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10348" y="4397146"/>
            <a:ext cx="1213485" cy="963930"/>
          </a:xfrm>
          <a:custGeom>
            <a:avLst/>
            <a:gdLst/>
            <a:ahLst/>
            <a:cxnLst/>
            <a:rect l="l" t="t" r="r" b="b"/>
            <a:pathLst>
              <a:path w="1213484" h="963929">
                <a:moveTo>
                  <a:pt x="1213350" y="0"/>
                </a:moveTo>
                <a:lnTo>
                  <a:pt x="1213350" y="754310"/>
                </a:lnTo>
                <a:lnTo>
                  <a:pt x="0" y="754310"/>
                </a:lnTo>
                <a:lnTo>
                  <a:pt x="0" y="963877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0896" y="3103333"/>
            <a:ext cx="2413000" cy="728980"/>
          </a:xfrm>
          <a:custGeom>
            <a:avLst/>
            <a:gdLst/>
            <a:ahLst/>
            <a:cxnLst/>
            <a:rect l="l" t="t" r="r" b="b"/>
            <a:pathLst>
              <a:path w="2413000" h="728979">
                <a:moveTo>
                  <a:pt x="0" y="0"/>
                </a:moveTo>
                <a:lnTo>
                  <a:pt x="0" y="519156"/>
                </a:lnTo>
                <a:lnTo>
                  <a:pt x="2412811" y="519156"/>
                </a:lnTo>
                <a:lnTo>
                  <a:pt x="2412811" y="728723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2854" y="4399064"/>
            <a:ext cx="1202690" cy="962660"/>
          </a:xfrm>
          <a:custGeom>
            <a:avLst/>
            <a:gdLst/>
            <a:ahLst/>
            <a:cxnLst/>
            <a:rect l="l" t="t" r="r" b="b"/>
            <a:pathLst>
              <a:path w="1202689" h="962660">
                <a:moveTo>
                  <a:pt x="0" y="0"/>
                </a:moveTo>
                <a:lnTo>
                  <a:pt x="0" y="752504"/>
                </a:lnTo>
                <a:lnTo>
                  <a:pt x="1202490" y="752504"/>
                </a:lnTo>
                <a:lnTo>
                  <a:pt x="1202490" y="962071"/>
                </a:lnTo>
              </a:path>
            </a:pathLst>
          </a:custGeom>
          <a:ln w="6350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0335" y="4399064"/>
            <a:ext cx="1212850" cy="962660"/>
          </a:xfrm>
          <a:custGeom>
            <a:avLst/>
            <a:gdLst/>
            <a:ahLst/>
            <a:cxnLst/>
            <a:rect l="l" t="t" r="r" b="b"/>
            <a:pathLst>
              <a:path w="1212850" h="962660">
                <a:moveTo>
                  <a:pt x="1212510" y="0"/>
                </a:moveTo>
                <a:lnTo>
                  <a:pt x="1212510" y="752504"/>
                </a:lnTo>
                <a:lnTo>
                  <a:pt x="0" y="752504"/>
                </a:lnTo>
                <a:lnTo>
                  <a:pt x="0" y="962071"/>
                </a:lnTo>
              </a:path>
            </a:pathLst>
          </a:custGeom>
          <a:ln w="635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92854" y="3103333"/>
            <a:ext cx="2418080" cy="730885"/>
          </a:xfrm>
          <a:custGeom>
            <a:avLst/>
            <a:gdLst/>
            <a:ahLst/>
            <a:cxnLst/>
            <a:rect l="l" t="t" r="r" b="b"/>
            <a:pathLst>
              <a:path w="2418079" h="730885">
                <a:moveTo>
                  <a:pt x="2418041" y="0"/>
                </a:moveTo>
                <a:lnTo>
                  <a:pt x="2418041" y="520963"/>
                </a:lnTo>
                <a:lnTo>
                  <a:pt x="0" y="520963"/>
                </a:lnTo>
                <a:lnTo>
                  <a:pt x="0" y="730530"/>
                </a:lnTo>
              </a:path>
            </a:pathLst>
          </a:custGeom>
          <a:ln w="63500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12956" y="2538247"/>
            <a:ext cx="1996439" cy="565150"/>
          </a:xfrm>
          <a:prstGeom prst="rect">
            <a:avLst/>
          </a:prstGeom>
          <a:solidFill>
            <a:srgbClr val="959595"/>
          </a:solidFill>
          <a:ln w="6350">
            <a:solidFill>
              <a:srgbClr val="6C6C6C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544830">
              <a:lnSpc>
                <a:spcPct val="100000"/>
              </a:lnSpc>
              <a:spcBef>
                <a:spcPts val="1010"/>
              </a:spcBef>
            </a:pPr>
            <a:r>
              <a:rPr dirty="0" sz="1800" spc="-210" b="1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r>
              <a:rPr dirty="0" sz="18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6842" y="3833863"/>
            <a:ext cx="2232025" cy="565785"/>
          </a:xfrm>
          <a:custGeom>
            <a:avLst/>
            <a:gdLst/>
            <a:ahLst/>
            <a:cxnLst/>
            <a:rect l="l" t="t" r="r" b="b"/>
            <a:pathLst>
              <a:path w="2232025" h="565785">
                <a:moveTo>
                  <a:pt x="0" y="565200"/>
                </a:moveTo>
                <a:lnTo>
                  <a:pt x="2231999" y="565200"/>
                </a:lnTo>
                <a:lnTo>
                  <a:pt x="2231999" y="0"/>
                </a:lnTo>
                <a:lnTo>
                  <a:pt x="0" y="0"/>
                </a:lnTo>
                <a:lnTo>
                  <a:pt x="0" y="5652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76842" y="3832961"/>
            <a:ext cx="2232025" cy="565150"/>
          </a:xfrm>
          <a:prstGeom prst="rect">
            <a:avLst/>
          </a:prstGeom>
          <a:ln w="6350">
            <a:solidFill>
              <a:srgbClr val="6C6C6C"/>
            </a:solidFill>
          </a:ln>
        </p:spPr>
        <p:txBody>
          <a:bodyPr wrap="square" lIns="0" tIns="12954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02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</a:rPr>
              <a:t>Intermediate </a:t>
            </a:r>
            <a:r>
              <a:rPr dirty="0" sz="1800" spc="15" b="1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18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2394" y="5361138"/>
            <a:ext cx="1996439" cy="566420"/>
          </a:xfrm>
          <a:custGeom>
            <a:avLst/>
            <a:gdLst/>
            <a:ahLst/>
            <a:cxnLst/>
            <a:rect l="l" t="t" r="r" b="b"/>
            <a:pathLst>
              <a:path w="1996439" h="566420">
                <a:moveTo>
                  <a:pt x="0" y="565829"/>
                </a:moveTo>
                <a:lnTo>
                  <a:pt x="1995868" y="565829"/>
                </a:lnTo>
                <a:lnTo>
                  <a:pt x="1995868" y="0"/>
                </a:lnTo>
                <a:lnTo>
                  <a:pt x="0" y="0"/>
                </a:lnTo>
                <a:lnTo>
                  <a:pt x="0" y="56582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82394" y="5361108"/>
            <a:ext cx="1996439" cy="566420"/>
          </a:xfrm>
          <a:prstGeom prst="rect">
            <a:avLst/>
          </a:prstGeom>
          <a:ln w="6350">
            <a:solidFill>
              <a:srgbClr val="6C6C6C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010"/>
              </a:spcBef>
            </a:pPr>
            <a:r>
              <a:rPr dirty="0" sz="1800" spc="-140" b="1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18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7401" y="5361138"/>
            <a:ext cx="1996439" cy="566420"/>
          </a:xfrm>
          <a:custGeom>
            <a:avLst/>
            <a:gdLst/>
            <a:ahLst/>
            <a:cxnLst/>
            <a:rect l="l" t="t" r="r" b="b"/>
            <a:pathLst>
              <a:path w="1996439" h="566420">
                <a:moveTo>
                  <a:pt x="0" y="565829"/>
                </a:moveTo>
                <a:lnTo>
                  <a:pt x="1995868" y="565829"/>
                </a:lnTo>
                <a:lnTo>
                  <a:pt x="1995868" y="0"/>
                </a:lnTo>
                <a:lnTo>
                  <a:pt x="0" y="0"/>
                </a:lnTo>
                <a:lnTo>
                  <a:pt x="0" y="56582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97401" y="5361108"/>
            <a:ext cx="1996439" cy="566420"/>
          </a:xfrm>
          <a:prstGeom prst="rect">
            <a:avLst/>
          </a:prstGeom>
          <a:ln w="6350">
            <a:solidFill>
              <a:srgbClr val="6C6C6C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010"/>
              </a:spcBef>
            </a:pPr>
            <a:r>
              <a:rPr dirty="0" sz="1800" spc="-140" b="1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18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7706" y="3832050"/>
            <a:ext cx="2232025" cy="565150"/>
          </a:xfrm>
          <a:custGeom>
            <a:avLst/>
            <a:gdLst/>
            <a:ahLst/>
            <a:cxnLst/>
            <a:rect l="l" t="t" r="r" b="b"/>
            <a:pathLst>
              <a:path w="2232025" h="565150">
                <a:moveTo>
                  <a:pt x="0" y="565082"/>
                </a:moveTo>
                <a:lnTo>
                  <a:pt x="2231999" y="565082"/>
                </a:lnTo>
                <a:lnTo>
                  <a:pt x="2231999" y="0"/>
                </a:lnTo>
                <a:lnTo>
                  <a:pt x="0" y="0"/>
                </a:lnTo>
                <a:lnTo>
                  <a:pt x="0" y="56508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07706" y="3832961"/>
            <a:ext cx="2232025" cy="565150"/>
          </a:xfrm>
          <a:prstGeom prst="rect">
            <a:avLst/>
          </a:prstGeom>
          <a:ln w="6350">
            <a:solidFill>
              <a:srgbClr val="6C6C6C"/>
            </a:solidFill>
          </a:ln>
        </p:spPr>
        <p:txBody>
          <a:bodyPr wrap="square" lIns="0" tIns="12954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02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</a:rPr>
              <a:t>Intermediate </a:t>
            </a:r>
            <a:r>
              <a:rPr dirty="0" sz="1800" spc="15" b="1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18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21</a:t>
            </a:fld>
            <a:r>
              <a:rPr dirty="0" spc="-80"/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12420" y="5361108"/>
            <a:ext cx="1996439" cy="565785"/>
          </a:xfrm>
          <a:prstGeom prst="rect">
            <a:avLst/>
          </a:prstGeom>
          <a:solidFill>
            <a:srgbClr val="959595"/>
          </a:solidFill>
          <a:ln w="6350">
            <a:solidFill>
              <a:srgbClr val="6C6C6C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010"/>
              </a:spcBef>
            </a:pPr>
            <a:r>
              <a:rPr dirty="0" sz="1800" spc="-140" b="1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18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7427" y="5361108"/>
            <a:ext cx="1996439" cy="565150"/>
          </a:xfrm>
          <a:prstGeom prst="rect">
            <a:avLst/>
          </a:prstGeom>
          <a:solidFill>
            <a:srgbClr val="959595"/>
          </a:solidFill>
          <a:ln w="6350">
            <a:solidFill>
              <a:srgbClr val="6C6C6C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010"/>
              </a:spcBef>
            </a:pPr>
            <a:r>
              <a:rPr dirty="0" sz="1800" spc="-140" b="1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18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4925" y="4534916"/>
            <a:ext cx="2248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" marR="5080" indent="-50165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Verdana"/>
                <a:cs typeface="Verdana"/>
              </a:rPr>
              <a:t>Check</a:t>
            </a:r>
            <a:r>
              <a:rPr dirty="0" sz="1200" spc="-110">
                <a:latin typeface="Verdana"/>
                <a:cs typeface="Verdana"/>
              </a:rPr>
              <a:t> </a:t>
            </a:r>
            <a:r>
              <a:rPr dirty="0" sz="1200" spc="100">
                <a:latin typeface="Verdana"/>
                <a:cs typeface="Verdana"/>
              </a:rPr>
              <a:t>CA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-30">
                <a:latin typeface="Verdana"/>
                <a:cs typeface="Verdana"/>
              </a:rPr>
              <a:t>2A’s</a:t>
            </a:r>
            <a:r>
              <a:rPr dirty="0" sz="1200" spc="-10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certificate</a:t>
            </a:r>
            <a:r>
              <a:rPr dirty="0" sz="1200" spc="-105">
                <a:latin typeface="Verdana"/>
                <a:cs typeface="Verdana"/>
              </a:rPr>
              <a:t> </a:t>
            </a:r>
            <a:r>
              <a:rPr dirty="0" sz="1200" spc="-30">
                <a:latin typeface="Verdana"/>
                <a:cs typeface="Verdana"/>
              </a:rPr>
              <a:t>has  </a:t>
            </a:r>
            <a:r>
              <a:rPr dirty="0" sz="1200" spc="95">
                <a:latin typeface="Verdana"/>
                <a:cs typeface="Verdana"/>
              </a:rPr>
              <a:t>a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valid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35">
                <a:latin typeface="Verdana"/>
                <a:cs typeface="Verdana"/>
              </a:rPr>
              <a:t>signature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50">
                <a:latin typeface="Verdana"/>
                <a:cs typeface="Verdana"/>
              </a:rPr>
              <a:t>from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100">
                <a:latin typeface="Verdana"/>
                <a:cs typeface="Verdana"/>
              </a:rPr>
              <a:t>CA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1A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553" y="2940811"/>
            <a:ext cx="2248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Verdana"/>
                <a:cs typeface="Verdana"/>
              </a:rPr>
              <a:t>Check</a:t>
            </a:r>
            <a:r>
              <a:rPr dirty="0" sz="1200" spc="-105">
                <a:latin typeface="Verdana"/>
                <a:cs typeface="Verdana"/>
              </a:rPr>
              <a:t> </a:t>
            </a:r>
            <a:r>
              <a:rPr dirty="0" sz="1200" spc="100">
                <a:latin typeface="Verdana"/>
                <a:cs typeface="Verdana"/>
              </a:rPr>
              <a:t>CA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-30">
                <a:latin typeface="Verdana"/>
                <a:cs typeface="Verdana"/>
              </a:rPr>
              <a:t>1A’s</a:t>
            </a:r>
            <a:r>
              <a:rPr dirty="0" sz="1200" spc="-10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certificate</a:t>
            </a:r>
            <a:r>
              <a:rPr dirty="0" sz="1200" spc="-100">
                <a:latin typeface="Verdana"/>
                <a:cs typeface="Verdana"/>
              </a:rPr>
              <a:t> </a:t>
            </a:r>
            <a:r>
              <a:rPr dirty="0" sz="1200" spc="-30">
                <a:latin typeface="Verdana"/>
                <a:cs typeface="Verdana"/>
              </a:rPr>
              <a:t>has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9740" y="3123691"/>
            <a:ext cx="2296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Verdana"/>
                <a:cs typeface="Verdana"/>
              </a:rPr>
              <a:t>a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15">
                <a:latin typeface="Verdana"/>
                <a:cs typeface="Verdana"/>
              </a:rPr>
              <a:t>valid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35">
                <a:latin typeface="Verdana"/>
                <a:cs typeface="Verdana"/>
              </a:rPr>
              <a:t>signature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-50">
                <a:latin typeface="Verdana"/>
                <a:cs typeface="Verdana"/>
              </a:rPr>
              <a:t>from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Root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100">
                <a:latin typeface="Verdana"/>
                <a:cs typeface="Verdana"/>
              </a:rPr>
              <a:t>CA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49650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85">
                <a:solidFill>
                  <a:srgbClr val="000000"/>
                </a:solidFill>
              </a:rPr>
              <a:t>Hash</a:t>
            </a:r>
            <a:r>
              <a:rPr dirty="0" sz="5400" spc="-420">
                <a:solidFill>
                  <a:srgbClr val="000000"/>
                </a:solidFill>
              </a:rPr>
              <a:t> </a:t>
            </a:r>
            <a:r>
              <a:rPr dirty="0" sz="5400" spc="-550">
                <a:solidFill>
                  <a:srgbClr val="000000"/>
                </a:solidFill>
              </a:rPr>
              <a:t>Functions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805688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9"/>
              <a:t>What </a:t>
            </a:r>
            <a:r>
              <a:rPr dirty="0" spc="-229"/>
              <a:t>are </a:t>
            </a:r>
            <a:r>
              <a:rPr dirty="0" spc="-215"/>
              <a:t>Cryptographic </a:t>
            </a:r>
            <a:r>
              <a:rPr dirty="0" spc="-350"/>
              <a:t>Hash</a:t>
            </a:r>
            <a:r>
              <a:rPr dirty="0" spc="-595"/>
              <a:t> </a:t>
            </a:r>
            <a:r>
              <a:rPr dirty="0" spc="-315"/>
              <a:t>Functions?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9229725" cy="209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5" b="1">
                <a:latin typeface="Verdana"/>
                <a:cs typeface="Verdana"/>
              </a:rPr>
              <a:t>A </a:t>
            </a:r>
            <a:r>
              <a:rPr dirty="0" sz="1600" spc="-155" b="1">
                <a:latin typeface="Verdana"/>
                <a:cs typeface="Verdana"/>
              </a:rPr>
              <a:t>hash </a:t>
            </a:r>
            <a:r>
              <a:rPr dirty="0" sz="1600" spc="-150" b="1">
                <a:latin typeface="Verdana"/>
                <a:cs typeface="Verdana"/>
              </a:rPr>
              <a:t>function </a:t>
            </a:r>
            <a:r>
              <a:rPr dirty="0" sz="1600" spc="-204" b="1">
                <a:latin typeface="Verdana"/>
                <a:cs typeface="Verdana"/>
              </a:rPr>
              <a:t>is </a:t>
            </a:r>
            <a:r>
              <a:rPr dirty="0" sz="1600" spc="-10" b="1">
                <a:latin typeface="Verdana"/>
                <a:cs typeface="Verdana"/>
              </a:rPr>
              <a:t>a </a:t>
            </a:r>
            <a:r>
              <a:rPr dirty="0" sz="1600" spc="-120" b="1">
                <a:latin typeface="Verdana"/>
                <a:cs typeface="Verdana"/>
              </a:rPr>
              <a:t>mathematical </a:t>
            </a:r>
            <a:r>
              <a:rPr dirty="0" sz="1600" spc="-130" b="1">
                <a:latin typeface="Verdana"/>
                <a:cs typeface="Verdana"/>
              </a:rPr>
              <a:t>operation </a:t>
            </a:r>
            <a:r>
              <a:rPr dirty="0" sz="1600" spc="-175" b="1">
                <a:latin typeface="Verdana"/>
                <a:cs typeface="Verdana"/>
              </a:rPr>
              <a:t>that </a:t>
            </a:r>
            <a:r>
              <a:rPr dirty="0" sz="1600" spc="-204" b="1">
                <a:latin typeface="Verdana"/>
                <a:cs typeface="Verdana"/>
              </a:rPr>
              <a:t>transforms </a:t>
            </a:r>
            <a:r>
              <a:rPr dirty="0" sz="1600" spc="-165" b="1">
                <a:latin typeface="Verdana"/>
                <a:cs typeface="Verdana"/>
              </a:rPr>
              <a:t>input </a:t>
            </a:r>
            <a:r>
              <a:rPr dirty="0" sz="1600" spc="-85" b="1">
                <a:latin typeface="Verdana"/>
                <a:cs typeface="Verdana"/>
              </a:rPr>
              <a:t>data </a:t>
            </a:r>
            <a:r>
              <a:rPr dirty="0" sz="1600" spc="-170" b="1">
                <a:latin typeface="Verdana"/>
                <a:cs typeface="Verdana"/>
              </a:rPr>
              <a:t>into </a:t>
            </a:r>
            <a:r>
              <a:rPr dirty="0" sz="1600" spc="-95" b="1">
                <a:latin typeface="Verdana"/>
                <a:cs typeface="Verdana"/>
              </a:rPr>
              <a:t>an </a:t>
            </a:r>
            <a:r>
              <a:rPr dirty="0" sz="1600" spc="-170" b="1">
                <a:latin typeface="Verdana"/>
                <a:cs typeface="Verdana"/>
              </a:rPr>
              <a:t>output</a:t>
            </a:r>
            <a:r>
              <a:rPr dirty="0" sz="1600" spc="-270" b="1">
                <a:latin typeface="Verdana"/>
                <a:cs typeface="Verdana"/>
              </a:rPr>
              <a:t> </a:t>
            </a:r>
            <a:r>
              <a:rPr dirty="0" sz="1600" spc="-140" b="1">
                <a:latin typeface="Verdana"/>
                <a:cs typeface="Verdana"/>
              </a:rPr>
              <a:t>digest.</a:t>
            </a:r>
            <a:endParaRPr sz="1600">
              <a:latin typeface="Verdana"/>
              <a:cs typeface="Verdana"/>
            </a:endParaRPr>
          </a:p>
          <a:p>
            <a:pPr marL="12700" marR="147955">
              <a:lnSpc>
                <a:spcPct val="150000"/>
              </a:lnSpc>
              <a:spcBef>
                <a:spcPts val="1440"/>
              </a:spcBef>
            </a:pPr>
            <a:r>
              <a:rPr dirty="0" sz="1600" spc="-85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input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data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can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size/length,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output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usually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fixed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length.</a:t>
            </a:r>
            <a:r>
              <a:rPr dirty="0" sz="1600" spc="-16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There  </a:t>
            </a:r>
            <a:r>
              <a:rPr dirty="0" sz="1600" spc="5">
                <a:latin typeface="Verdana"/>
                <a:cs typeface="Verdana"/>
              </a:rPr>
              <a:t>are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many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types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functions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(MD5,</a:t>
            </a:r>
            <a:r>
              <a:rPr dirty="0" sz="1600" spc="-135">
                <a:latin typeface="Verdana"/>
                <a:cs typeface="Verdana"/>
              </a:rPr>
              <a:t> SHA-1, </a:t>
            </a:r>
            <a:r>
              <a:rPr dirty="0" sz="1600" spc="-85">
                <a:latin typeface="Verdana"/>
                <a:cs typeface="Verdana"/>
              </a:rPr>
              <a:t>SHA-256…)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440"/>
              </a:spcBef>
            </a:pPr>
            <a:r>
              <a:rPr dirty="0" sz="1600" spc="-15">
                <a:latin typeface="Verdana"/>
                <a:cs typeface="Verdana"/>
              </a:rPr>
              <a:t>What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does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digest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look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like?</a:t>
            </a:r>
            <a:r>
              <a:rPr dirty="0" sz="1600" spc="3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Here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string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“The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cat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on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mat”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put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through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two  </a:t>
            </a:r>
            <a:r>
              <a:rPr dirty="0" sz="1600" spc="-35">
                <a:latin typeface="Verdana"/>
                <a:cs typeface="Verdana"/>
              </a:rPr>
              <a:t>different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197" y="4172445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9734" y="4172445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0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481" y="4177233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85"/>
                </a:lnTo>
                <a:lnTo>
                  <a:pt x="1495590" y="430085"/>
                </a:lnTo>
                <a:lnTo>
                  <a:pt x="1495590" y="573443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8861" y="4342891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3197" y="5153393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5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9734" y="5153393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400" spc="-95">
                <a:solidFill>
                  <a:srgbClr val="FFFFFF"/>
                </a:solidFill>
                <a:latin typeface="Verdana"/>
                <a:cs typeface="Verdana"/>
              </a:rPr>
              <a:t>52463bf108f5f8530b434648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2fd9ebfb71c7cf32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1481" y="515819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88698" y="5321300"/>
            <a:ext cx="5435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0" b="1">
                <a:solidFill>
                  <a:srgbClr val="FFFFFF"/>
                </a:solidFill>
                <a:latin typeface="Verdana"/>
                <a:cs typeface="Verdana"/>
              </a:rPr>
              <a:t>SH</a:t>
            </a: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882015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Property </a:t>
            </a:r>
            <a:r>
              <a:rPr dirty="0" spc="-490"/>
              <a:t>1 </a:t>
            </a:r>
            <a:r>
              <a:rPr dirty="0" spc="-680"/>
              <a:t>– </a:t>
            </a:r>
            <a:r>
              <a:rPr dirty="0" spc="-350"/>
              <a:t>Hash </a:t>
            </a:r>
            <a:r>
              <a:rPr dirty="0" spc="-325"/>
              <a:t>Functions </a:t>
            </a:r>
            <a:r>
              <a:rPr dirty="0" spc="-260"/>
              <a:t>Are</a:t>
            </a:r>
            <a:r>
              <a:rPr dirty="0" spc="35"/>
              <a:t> </a:t>
            </a:r>
            <a:r>
              <a:rPr dirty="0" spc="-325"/>
              <a:t>Deterministic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9123045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75" b="1">
                <a:latin typeface="Verdana"/>
                <a:cs typeface="Verdana"/>
              </a:rPr>
              <a:t>Property </a:t>
            </a:r>
            <a:r>
              <a:rPr dirty="0" sz="1600" spc="-220" b="1">
                <a:latin typeface="Verdana"/>
                <a:cs typeface="Verdana"/>
              </a:rPr>
              <a:t>1: </a:t>
            </a:r>
            <a:r>
              <a:rPr dirty="0" sz="1600" spc="-175" b="1">
                <a:latin typeface="Verdana"/>
                <a:cs typeface="Verdana"/>
              </a:rPr>
              <a:t>Hash </a:t>
            </a:r>
            <a:r>
              <a:rPr dirty="0" sz="1600" spc="-160" b="1">
                <a:latin typeface="Verdana"/>
                <a:cs typeface="Verdana"/>
              </a:rPr>
              <a:t>functions </a:t>
            </a:r>
            <a:r>
              <a:rPr dirty="0" sz="1600" spc="-110" b="1">
                <a:latin typeface="Verdana"/>
                <a:cs typeface="Verdana"/>
              </a:rPr>
              <a:t>are</a:t>
            </a:r>
            <a:r>
              <a:rPr dirty="0" sz="1600" spc="-120" b="1">
                <a:latin typeface="Verdana"/>
                <a:cs typeface="Verdana"/>
              </a:rPr>
              <a:t> </a:t>
            </a:r>
            <a:r>
              <a:rPr dirty="0" sz="1600" spc="-150" b="1">
                <a:latin typeface="Verdana"/>
                <a:cs typeface="Verdana"/>
              </a:rPr>
              <a:t>deterministic.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440"/>
              </a:spcBef>
            </a:pPr>
            <a:r>
              <a:rPr dirty="0" sz="1600" spc="-80">
                <a:latin typeface="Verdana"/>
                <a:cs typeface="Verdana"/>
              </a:rPr>
              <a:t>That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is,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they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always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give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same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output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given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input.</a:t>
            </a:r>
            <a:r>
              <a:rPr dirty="0" sz="1600" spc="31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MD-5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“The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cat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on 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mat”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will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always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001203ab59e23d266d71eb29873aa7.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85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digest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sometimes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called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5" i="1">
                <a:latin typeface="Verdana"/>
                <a:cs typeface="Verdana"/>
              </a:rPr>
              <a:t>hash</a:t>
            </a:r>
            <a:r>
              <a:rPr dirty="0" sz="1600" spc="-125" i="1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or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0" i="1">
                <a:latin typeface="Verdana"/>
                <a:cs typeface="Verdana"/>
              </a:rPr>
              <a:t>fingerprint</a:t>
            </a:r>
            <a:r>
              <a:rPr dirty="0" sz="1600" spc="-120" i="1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data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(but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u="sng" sz="1600" spc="-2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0" i="1">
                <a:latin typeface="Verdana"/>
                <a:cs typeface="Verdana"/>
              </a:rPr>
              <a:t>signature</a:t>
            </a:r>
            <a:r>
              <a:rPr dirty="0" sz="1600" spc="-6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197" y="4172445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9734" y="4172445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0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481" y="4177245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8861" y="4342891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3197" y="5153405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9734" y="5153405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0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1481" y="515819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9"/>
                </a:lnTo>
                <a:lnTo>
                  <a:pt x="1495590" y="430079"/>
                </a:lnTo>
                <a:lnTo>
                  <a:pt x="1495590" y="573436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18861" y="5321300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51596" y="4766564"/>
            <a:ext cx="210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9"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8055" y="4766564"/>
            <a:ext cx="210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9">
                <a:latin typeface="Verdana"/>
                <a:cs typeface="Verdana"/>
              </a:rPr>
              <a:t>=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816990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Property </a:t>
            </a:r>
            <a:r>
              <a:rPr dirty="0" spc="-490"/>
              <a:t>2 </a:t>
            </a:r>
            <a:r>
              <a:rPr dirty="0" spc="-680"/>
              <a:t>– </a:t>
            </a:r>
            <a:r>
              <a:rPr dirty="0" spc="-350"/>
              <a:t>Hash </a:t>
            </a:r>
            <a:r>
              <a:rPr dirty="0" spc="-325"/>
              <a:t>Functions </a:t>
            </a:r>
            <a:r>
              <a:rPr dirty="0" spc="-260"/>
              <a:t>Are</a:t>
            </a:r>
            <a:r>
              <a:rPr dirty="0" spc="20"/>
              <a:t> </a:t>
            </a:r>
            <a:r>
              <a:rPr dirty="0" spc="-240"/>
              <a:t>One-Way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8929370" cy="1184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75" b="1">
                <a:latin typeface="Verdana"/>
                <a:cs typeface="Verdana"/>
              </a:rPr>
              <a:t>Property </a:t>
            </a:r>
            <a:r>
              <a:rPr dirty="0" sz="1600" spc="-220" b="1">
                <a:latin typeface="Verdana"/>
                <a:cs typeface="Verdana"/>
              </a:rPr>
              <a:t>2: </a:t>
            </a:r>
            <a:r>
              <a:rPr dirty="0" sz="1600" spc="-325" b="1">
                <a:latin typeface="Verdana"/>
                <a:cs typeface="Verdana"/>
              </a:rPr>
              <a:t>If </a:t>
            </a:r>
            <a:r>
              <a:rPr dirty="0" sz="1600" spc="-125" b="1">
                <a:latin typeface="Verdana"/>
                <a:cs typeface="Verdana"/>
              </a:rPr>
              <a:t>you </a:t>
            </a:r>
            <a:r>
              <a:rPr dirty="0" sz="1600" spc="-65" b="1">
                <a:latin typeface="Verdana"/>
                <a:cs typeface="Verdana"/>
              </a:rPr>
              <a:t>change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65" b="1">
                <a:latin typeface="Verdana"/>
                <a:cs typeface="Verdana"/>
              </a:rPr>
              <a:t>input </a:t>
            </a:r>
            <a:r>
              <a:rPr dirty="0" sz="1600" spc="-229" b="1">
                <a:latin typeface="Verdana"/>
                <a:cs typeface="Verdana"/>
              </a:rPr>
              <a:t>just </a:t>
            </a:r>
            <a:r>
              <a:rPr dirty="0" sz="1600" spc="-10" b="1">
                <a:latin typeface="Verdana"/>
                <a:cs typeface="Verdana"/>
              </a:rPr>
              <a:t>a </a:t>
            </a:r>
            <a:r>
              <a:rPr dirty="0" sz="1600" spc="-175" b="1">
                <a:latin typeface="Verdana"/>
                <a:cs typeface="Verdana"/>
              </a:rPr>
              <a:t>little </a:t>
            </a:r>
            <a:r>
              <a:rPr dirty="0" sz="1600" spc="-155" b="1">
                <a:latin typeface="Verdana"/>
                <a:cs typeface="Verdana"/>
              </a:rPr>
              <a:t>bit,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70" b="1">
                <a:latin typeface="Verdana"/>
                <a:cs typeface="Verdana"/>
              </a:rPr>
              <a:t>output </a:t>
            </a:r>
            <a:r>
              <a:rPr dirty="0" sz="1600" spc="-90" b="1">
                <a:latin typeface="Verdana"/>
                <a:cs typeface="Verdana"/>
              </a:rPr>
              <a:t>changes</a:t>
            </a:r>
            <a:r>
              <a:rPr dirty="0" sz="1600" spc="-135" b="1">
                <a:latin typeface="Verdana"/>
                <a:cs typeface="Verdana"/>
              </a:rPr>
              <a:t> </a:t>
            </a:r>
            <a:r>
              <a:rPr dirty="0" sz="1600" spc="-120" b="1">
                <a:latin typeface="Verdana"/>
                <a:cs typeface="Verdana"/>
              </a:rPr>
              <a:t>unrecognizably.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440"/>
              </a:spcBef>
            </a:pPr>
            <a:r>
              <a:rPr dirty="0" sz="1600" spc="-170">
                <a:latin typeface="Verdana"/>
                <a:cs typeface="Verdana"/>
              </a:rPr>
              <a:t>This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makes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hard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“back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calculate”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input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data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if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know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know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hash.</a:t>
            </a:r>
            <a:r>
              <a:rPr dirty="0" sz="1600" spc="310">
                <a:latin typeface="Verdana"/>
                <a:cs typeface="Verdana"/>
              </a:rPr>
              <a:t> </a:t>
            </a:r>
            <a:r>
              <a:rPr dirty="0" sz="1600" spc="-170">
                <a:latin typeface="Verdana"/>
                <a:cs typeface="Verdana"/>
              </a:rPr>
              <a:t>This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“one  </a:t>
            </a:r>
            <a:r>
              <a:rPr dirty="0" sz="1600" spc="20">
                <a:latin typeface="Verdana"/>
                <a:cs typeface="Verdana"/>
              </a:rPr>
              <a:t>way”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or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“trapdoor”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property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important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in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cryptography.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197" y="4172445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9734" y="4172445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0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481" y="4177245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8861" y="4342891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3197" y="5153405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25730" marR="118110" indent="2857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dirty="0" sz="1400" spc="1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9734" y="5153405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96595" marR="144780" indent="-544830">
              <a:lnSpc>
                <a:spcPct val="100000"/>
              </a:lnSpc>
              <a:spcBef>
                <a:spcPts val="570"/>
              </a:spcBef>
            </a:pP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5786f3d1188018cf0ec6c9 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a29dda7719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1481" y="515819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9"/>
                </a:lnTo>
                <a:lnTo>
                  <a:pt x="1495590" y="430079"/>
                </a:lnTo>
                <a:lnTo>
                  <a:pt x="1495590" y="573436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18861" y="5321300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0333" y="4766564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0">
                <a:latin typeface="Verdana"/>
                <a:cs typeface="Verdana"/>
              </a:rPr>
              <a:t>≠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6792" y="4766564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0">
                <a:latin typeface="Verdana"/>
                <a:cs typeface="Verdana"/>
              </a:rPr>
              <a:t>≠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1014793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Property </a:t>
            </a:r>
            <a:r>
              <a:rPr dirty="0" spc="-490"/>
              <a:t>3 </a:t>
            </a:r>
            <a:r>
              <a:rPr dirty="0" spc="-680"/>
              <a:t>– </a:t>
            </a:r>
            <a:r>
              <a:rPr dirty="0" spc="-350"/>
              <a:t>Hash </a:t>
            </a:r>
            <a:r>
              <a:rPr dirty="0" spc="-325"/>
              <a:t>Functions </a:t>
            </a:r>
            <a:r>
              <a:rPr dirty="0" spc="-260"/>
              <a:t>Are </a:t>
            </a:r>
            <a:r>
              <a:rPr dirty="0" spc="-265"/>
              <a:t>“Collision</a:t>
            </a:r>
            <a:r>
              <a:rPr dirty="0" spc="85"/>
              <a:t> </a:t>
            </a:r>
            <a:r>
              <a:rPr dirty="0" spc="-375"/>
              <a:t>Resistant”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9112250" cy="209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75" b="1">
                <a:latin typeface="Verdana"/>
                <a:cs typeface="Verdana"/>
              </a:rPr>
              <a:t>Property </a:t>
            </a:r>
            <a:r>
              <a:rPr dirty="0" sz="1600" spc="-220" b="1">
                <a:latin typeface="Verdana"/>
                <a:cs typeface="Verdana"/>
              </a:rPr>
              <a:t>3: </a:t>
            </a:r>
            <a:r>
              <a:rPr dirty="0" sz="1600" spc="-340" b="1">
                <a:latin typeface="Verdana"/>
                <a:cs typeface="Verdana"/>
              </a:rPr>
              <a:t>It </a:t>
            </a:r>
            <a:r>
              <a:rPr dirty="0" sz="1600" spc="-204" b="1">
                <a:latin typeface="Verdana"/>
                <a:cs typeface="Verdana"/>
              </a:rPr>
              <a:t>is </a:t>
            </a:r>
            <a:r>
              <a:rPr dirty="0" sz="1600" spc="-135" b="1">
                <a:latin typeface="Verdana"/>
                <a:cs typeface="Verdana"/>
              </a:rPr>
              <a:t>hard </a:t>
            </a:r>
            <a:r>
              <a:rPr dirty="0" sz="1600" spc="-165" b="1">
                <a:latin typeface="Verdana"/>
                <a:cs typeface="Verdana"/>
              </a:rPr>
              <a:t>to </a:t>
            </a:r>
            <a:r>
              <a:rPr dirty="0" sz="1600" spc="-160" b="1">
                <a:latin typeface="Verdana"/>
                <a:cs typeface="Verdana"/>
              </a:rPr>
              <a:t>find </a:t>
            </a:r>
            <a:r>
              <a:rPr dirty="0" sz="1600" spc="-210" b="1">
                <a:latin typeface="Verdana"/>
                <a:cs typeface="Verdana"/>
              </a:rPr>
              <a:t>two </a:t>
            </a:r>
            <a:r>
              <a:rPr dirty="0" sz="1600" spc="-180" b="1">
                <a:latin typeface="Verdana"/>
                <a:cs typeface="Verdana"/>
              </a:rPr>
              <a:t>inputs </a:t>
            </a:r>
            <a:r>
              <a:rPr dirty="0" sz="1600" spc="-175" b="1">
                <a:latin typeface="Verdana"/>
                <a:cs typeface="Verdana"/>
              </a:rPr>
              <a:t>that </a:t>
            </a:r>
            <a:r>
              <a:rPr dirty="0" sz="1600" spc="-155" b="1">
                <a:latin typeface="Verdana"/>
                <a:cs typeface="Verdana"/>
              </a:rPr>
              <a:t>hash </a:t>
            </a:r>
            <a:r>
              <a:rPr dirty="0" sz="1600" spc="-165" b="1">
                <a:latin typeface="Verdana"/>
                <a:cs typeface="Verdana"/>
              </a:rPr>
              <a:t>to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25" b="1">
                <a:latin typeface="Verdana"/>
                <a:cs typeface="Verdana"/>
              </a:rPr>
              <a:t>same</a:t>
            </a:r>
            <a:r>
              <a:rPr dirty="0" sz="1600" spc="125" b="1">
                <a:latin typeface="Verdana"/>
                <a:cs typeface="Verdana"/>
              </a:rPr>
              <a:t> </a:t>
            </a:r>
            <a:r>
              <a:rPr dirty="0" sz="1600" spc="-165" b="1">
                <a:latin typeface="Verdana"/>
                <a:cs typeface="Verdana"/>
              </a:rPr>
              <a:t>output.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20">
                <a:latin typeface="Verdana"/>
                <a:cs typeface="Verdana"/>
              </a:rPr>
              <a:t>We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call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these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identical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outputs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different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inputs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“collisions”.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440"/>
              </a:spcBef>
            </a:pPr>
            <a:r>
              <a:rPr dirty="0" sz="1600" spc="-60">
                <a:latin typeface="Verdana"/>
                <a:cs typeface="Verdana"/>
              </a:rPr>
              <a:t>As </a:t>
            </a:r>
            <a:r>
              <a:rPr dirty="0" sz="1600" spc="-35">
                <a:latin typeface="Verdana"/>
                <a:cs typeface="Verdana"/>
              </a:rPr>
              <a:t>there </a:t>
            </a:r>
            <a:r>
              <a:rPr dirty="0" sz="1600" spc="-165">
                <a:latin typeface="Verdana"/>
                <a:cs typeface="Verdana"/>
              </a:rPr>
              <a:t>is </a:t>
            </a:r>
            <a:r>
              <a:rPr dirty="0" sz="1600" spc="45">
                <a:latin typeface="Verdana"/>
                <a:cs typeface="Verdana"/>
              </a:rPr>
              <a:t>an </a:t>
            </a:r>
            <a:r>
              <a:rPr dirty="0" sz="1600" spc="-65">
                <a:latin typeface="Verdana"/>
                <a:cs typeface="Verdana"/>
              </a:rPr>
              <a:t>infinite </a:t>
            </a:r>
            <a:r>
              <a:rPr dirty="0" sz="1600" spc="-30">
                <a:latin typeface="Verdana"/>
                <a:cs typeface="Verdana"/>
              </a:rPr>
              <a:t>number </a:t>
            </a:r>
            <a:r>
              <a:rPr dirty="0" sz="1600" spc="5">
                <a:latin typeface="Verdana"/>
                <a:cs typeface="Verdana"/>
              </a:rPr>
              <a:t>of </a:t>
            </a:r>
            <a:r>
              <a:rPr dirty="0" sz="1600" spc="-40">
                <a:latin typeface="Verdana"/>
                <a:cs typeface="Verdana"/>
              </a:rPr>
              <a:t>possible </a:t>
            </a:r>
            <a:r>
              <a:rPr dirty="0" sz="1600" spc="-80">
                <a:latin typeface="Verdana"/>
                <a:cs typeface="Verdana"/>
              </a:rPr>
              <a:t>inputs, </a:t>
            </a:r>
            <a:r>
              <a:rPr dirty="0" sz="1600" spc="60">
                <a:latin typeface="Verdana"/>
                <a:cs typeface="Verdana"/>
              </a:rPr>
              <a:t>and </a:t>
            </a:r>
            <a:r>
              <a:rPr dirty="0" sz="1600" spc="-45">
                <a:latin typeface="Verdana"/>
                <a:cs typeface="Verdana"/>
              </a:rPr>
              <a:t>only </a:t>
            </a:r>
            <a:r>
              <a:rPr dirty="0" sz="1600" spc="135">
                <a:latin typeface="Verdana"/>
                <a:cs typeface="Verdana"/>
              </a:rPr>
              <a:t>a </a:t>
            </a:r>
            <a:r>
              <a:rPr dirty="0" sz="1600" spc="-40">
                <a:latin typeface="Verdana"/>
                <a:cs typeface="Verdana"/>
              </a:rPr>
              <a:t>fixed </a:t>
            </a:r>
            <a:r>
              <a:rPr dirty="0" sz="1600" spc="-75">
                <a:latin typeface="Verdana"/>
                <a:cs typeface="Verdana"/>
              </a:rPr>
              <a:t>set </a:t>
            </a:r>
            <a:r>
              <a:rPr dirty="0" sz="1600" spc="5">
                <a:latin typeface="Verdana"/>
                <a:cs typeface="Verdana"/>
              </a:rPr>
              <a:t>of </a:t>
            </a:r>
            <a:r>
              <a:rPr dirty="0" sz="1600" spc="-55">
                <a:latin typeface="Verdana"/>
                <a:cs typeface="Verdana"/>
              </a:rPr>
              <a:t>digests </a:t>
            </a:r>
            <a:r>
              <a:rPr dirty="0" sz="1600" spc="20">
                <a:latin typeface="Verdana"/>
                <a:cs typeface="Verdana"/>
              </a:rPr>
              <a:t>(because  </a:t>
            </a:r>
            <a:r>
              <a:rPr dirty="0" sz="1600" spc="-55">
                <a:latin typeface="Verdana"/>
                <a:cs typeface="Verdana"/>
              </a:rPr>
              <a:t>digests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have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fixed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length),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there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will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always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different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inputs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that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down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same  </a:t>
            </a:r>
            <a:r>
              <a:rPr dirty="0" sz="1600" spc="-45">
                <a:latin typeface="Verdana"/>
                <a:cs typeface="Verdana"/>
              </a:rPr>
              <a:t>digest.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However,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80">
                <a:latin typeface="Verdana"/>
                <a:cs typeface="Verdana"/>
              </a:rPr>
              <a:t>good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functions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minimize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number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such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collisions.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197" y="4172432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49225" marR="142240" indent="4445">
              <a:lnSpc>
                <a:spcPct val="100000"/>
              </a:lnSpc>
              <a:spcBef>
                <a:spcPts val="570"/>
              </a:spcBef>
            </a:pP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70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sat 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9734" y="4172432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0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1481" y="4177220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70"/>
                </a:lnTo>
                <a:lnTo>
                  <a:pt x="0" y="143370"/>
                </a:lnTo>
                <a:lnTo>
                  <a:pt x="0" y="430085"/>
                </a:lnTo>
                <a:lnTo>
                  <a:pt x="1495590" y="430085"/>
                </a:lnTo>
                <a:lnTo>
                  <a:pt x="1495590" y="573443"/>
                </a:lnTo>
                <a:lnTo>
                  <a:pt x="1782305" y="286727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8861" y="4342891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3197" y="5153393"/>
            <a:ext cx="125539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98425" marR="92075" indent="73025">
              <a:lnSpc>
                <a:spcPct val="100000"/>
              </a:lnSpc>
              <a:spcBef>
                <a:spcPts val="575"/>
              </a:spcBef>
            </a:pP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xmDr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Pe6K 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400" spc="12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9734" y="5153393"/>
            <a:ext cx="2473325" cy="578485"/>
          </a:xfrm>
          <a:prstGeom prst="rect">
            <a:avLst/>
          </a:prstGeom>
          <a:solidFill>
            <a:srgbClr val="959595"/>
          </a:solidFill>
          <a:ln w="12700">
            <a:solidFill>
              <a:srgbClr val="6C6C6C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651510" marR="120650" indent="-523875">
              <a:lnSpc>
                <a:spcPct val="100000"/>
              </a:lnSpc>
              <a:spcBef>
                <a:spcPts val="575"/>
              </a:spcBef>
            </a:pP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be001203ab59e23d266d7 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1eb29873aa7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1481" y="5158181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7"/>
                </a:lnTo>
                <a:lnTo>
                  <a:pt x="1495590" y="430077"/>
                </a:lnTo>
                <a:lnTo>
                  <a:pt x="1495590" y="573435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18861" y="5321300"/>
            <a:ext cx="48323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3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400" spc="-22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7" y="1889252"/>
            <a:ext cx="100984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90">
                <a:solidFill>
                  <a:srgbClr val="000000"/>
                </a:solidFill>
              </a:rPr>
              <a:t>Distributed </a:t>
            </a:r>
            <a:r>
              <a:rPr dirty="0" sz="5400" spc="-455">
                <a:solidFill>
                  <a:srgbClr val="000000"/>
                </a:solidFill>
              </a:rPr>
              <a:t>Ledger</a:t>
            </a:r>
            <a:r>
              <a:rPr dirty="0" sz="5400" spc="-85">
                <a:solidFill>
                  <a:srgbClr val="000000"/>
                </a:solidFill>
              </a:rPr>
              <a:t> </a:t>
            </a:r>
            <a:r>
              <a:rPr dirty="0" sz="5400" spc="-415">
                <a:solidFill>
                  <a:srgbClr val="000000"/>
                </a:solidFill>
              </a:rPr>
              <a:t>Technology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4020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Property </a:t>
            </a:r>
            <a:r>
              <a:rPr dirty="0" spc="-490"/>
              <a:t>4 </a:t>
            </a:r>
            <a:r>
              <a:rPr dirty="0" spc="-680"/>
              <a:t>– </a:t>
            </a:r>
            <a:r>
              <a:rPr dirty="0" spc="-330"/>
              <a:t>Hashes </a:t>
            </a:r>
            <a:r>
              <a:rPr dirty="0" spc="-260"/>
              <a:t>Are</a:t>
            </a:r>
            <a:r>
              <a:rPr dirty="0" spc="-120"/>
              <a:t> </a:t>
            </a:r>
            <a:r>
              <a:rPr dirty="0" spc="-315"/>
              <a:t>“Hiding”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917003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-175" b="1">
                <a:latin typeface="Verdana"/>
                <a:cs typeface="Verdana"/>
              </a:rPr>
              <a:t>Property </a:t>
            </a:r>
            <a:r>
              <a:rPr dirty="0" sz="1600" spc="-220" b="1">
                <a:latin typeface="Verdana"/>
                <a:cs typeface="Verdana"/>
              </a:rPr>
              <a:t>4: </a:t>
            </a:r>
            <a:r>
              <a:rPr dirty="0" sz="1600" spc="-325" b="1">
                <a:latin typeface="Verdana"/>
                <a:cs typeface="Verdana"/>
              </a:rPr>
              <a:t>If </a:t>
            </a:r>
            <a:r>
              <a:rPr dirty="0" sz="1600" spc="-125" b="1">
                <a:latin typeface="Verdana"/>
                <a:cs typeface="Verdana"/>
              </a:rPr>
              <a:t>you </a:t>
            </a:r>
            <a:r>
              <a:rPr dirty="0" sz="1600" spc="-175" b="1">
                <a:latin typeface="Verdana"/>
                <a:cs typeface="Verdana"/>
              </a:rPr>
              <a:t>know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55" b="1">
                <a:latin typeface="Verdana"/>
                <a:cs typeface="Verdana"/>
              </a:rPr>
              <a:t>hash </a:t>
            </a:r>
            <a:r>
              <a:rPr dirty="0" sz="1600" spc="-140" b="1">
                <a:latin typeface="Verdana"/>
                <a:cs typeface="Verdana"/>
              </a:rPr>
              <a:t>digest, </a:t>
            </a:r>
            <a:r>
              <a:rPr dirty="0" sz="1600" spc="-125" b="1">
                <a:latin typeface="Verdana"/>
                <a:cs typeface="Verdana"/>
              </a:rPr>
              <a:t>you </a:t>
            </a:r>
            <a:r>
              <a:rPr dirty="0" sz="1600" spc="-155" b="1">
                <a:latin typeface="Verdana"/>
                <a:cs typeface="Verdana"/>
              </a:rPr>
              <a:t>should </a:t>
            </a:r>
            <a:r>
              <a:rPr dirty="0" sz="1600" spc="-170" b="1">
                <a:latin typeface="Verdana"/>
                <a:cs typeface="Verdana"/>
              </a:rPr>
              <a:t>not </a:t>
            </a:r>
            <a:r>
              <a:rPr dirty="0" sz="1600" spc="-50" b="1">
                <a:latin typeface="Verdana"/>
                <a:cs typeface="Verdana"/>
              </a:rPr>
              <a:t>be </a:t>
            </a:r>
            <a:r>
              <a:rPr dirty="0" sz="1600" spc="-65" b="1">
                <a:latin typeface="Verdana"/>
                <a:cs typeface="Verdana"/>
              </a:rPr>
              <a:t>able </a:t>
            </a:r>
            <a:r>
              <a:rPr dirty="0" sz="1600" spc="-165" b="1">
                <a:latin typeface="Verdana"/>
                <a:cs typeface="Verdana"/>
              </a:rPr>
              <a:t>to </a:t>
            </a:r>
            <a:r>
              <a:rPr dirty="0" sz="1600" spc="-140" b="1">
                <a:latin typeface="Verdana"/>
                <a:cs typeface="Verdana"/>
              </a:rPr>
              <a:t>determine </a:t>
            </a:r>
            <a:r>
              <a:rPr dirty="0" sz="1600" spc="-180" b="1">
                <a:latin typeface="Verdana"/>
                <a:cs typeface="Verdana"/>
              </a:rPr>
              <a:t>or infer </a:t>
            </a:r>
            <a:r>
              <a:rPr dirty="0" sz="1600" spc="-145" b="1">
                <a:latin typeface="Verdana"/>
                <a:cs typeface="Verdana"/>
              </a:rPr>
              <a:t>anything  </a:t>
            </a:r>
            <a:r>
              <a:rPr dirty="0" sz="1600" spc="-114" b="1">
                <a:latin typeface="Verdana"/>
                <a:cs typeface="Verdana"/>
              </a:rPr>
              <a:t>about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65" b="1">
                <a:latin typeface="Verdana"/>
                <a:cs typeface="Verdana"/>
              </a:rPr>
              <a:t>input </a:t>
            </a:r>
            <a:r>
              <a:rPr dirty="0" sz="1600" spc="-229" b="1">
                <a:latin typeface="Verdana"/>
                <a:cs typeface="Verdana"/>
              </a:rPr>
              <a:t>(its </a:t>
            </a:r>
            <a:r>
              <a:rPr dirty="0" sz="1600" spc="-145" b="1">
                <a:latin typeface="Verdana"/>
                <a:cs typeface="Verdana"/>
              </a:rPr>
              <a:t>length, </a:t>
            </a:r>
            <a:r>
              <a:rPr dirty="0" sz="1600" spc="-185" b="1">
                <a:latin typeface="Verdana"/>
                <a:cs typeface="Verdana"/>
              </a:rPr>
              <a:t>whether </a:t>
            </a:r>
            <a:r>
              <a:rPr dirty="0" sz="1600" spc="-220" b="1">
                <a:latin typeface="Verdana"/>
                <a:cs typeface="Verdana"/>
              </a:rPr>
              <a:t>its </a:t>
            </a:r>
            <a:r>
              <a:rPr dirty="0" sz="1600" spc="-95" b="1">
                <a:latin typeface="Verdana"/>
                <a:cs typeface="Verdana"/>
              </a:rPr>
              <a:t>an </a:t>
            </a:r>
            <a:r>
              <a:rPr dirty="0" sz="1600" spc="-100" b="1">
                <a:latin typeface="Verdana"/>
                <a:cs typeface="Verdana"/>
              </a:rPr>
              <a:t>even </a:t>
            </a:r>
            <a:r>
              <a:rPr dirty="0" sz="1600" spc="-180" b="1">
                <a:latin typeface="Verdana"/>
                <a:cs typeface="Verdana"/>
              </a:rPr>
              <a:t>or </a:t>
            </a:r>
            <a:r>
              <a:rPr dirty="0" sz="1600" spc="-65" b="1">
                <a:latin typeface="Verdana"/>
                <a:cs typeface="Verdana"/>
              </a:rPr>
              <a:t>odd </a:t>
            </a:r>
            <a:r>
              <a:rPr dirty="0" sz="1600" spc="-155" b="1">
                <a:latin typeface="Verdana"/>
                <a:cs typeface="Verdana"/>
              </a:rPr>
              <a:t>number, </a:t>
            </a:r>
            <a:r>
              <a:rPr dirty="0" sz="1600" spc="-160" b="1">
                <a:latin typeface="Verdana"/>
                <a:cs typeface="Verdana"/>
              </a:rPr>
              <a:t>the</a:t>
            </a:r>
            <a:r>
              <a:rPr dirty="0" sz="1600" spc="-155" b="1">
                <a:latin typeface="Verdana"/>
                <a:cs typeface="Verdana"/>
              </a:rPr>
              <a:t> </a:t>
            </a:r>
            <a:r>
              <a:rPr dirty="0" sz="1600" spc="-140" b="1">
                <a:latin typeface="Verdana"/>
                <a:cs typeface="Verdana"/>
              </a:rPr>
              <a:t>file-type…).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9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hash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function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with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this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property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called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“hiding”.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70623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10"/>
              <a:t>Other </a:t>
            </a:r>
            <a:r>
              <a:rPr dirty="0" spc="-350"/>
              <a:t>Properties </a:t>
            </a:r>
            <a:r>
              <a:rPr dirty="0" spc="-305"/>
              <a:t>of </a:t>
            </a:r>
            <a:r>
              <a:rPr dirty="0" spc="-350"/>
              <a:t>Hash</a:t>
            </a:r>
            <a:r>
              <a:rPr dirty="0" spc="225"/>
              <a:t> </a:t>
            </a:r>
            <a:r>
              <a:rPr dirty="0" spc="-33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0"/>
              <a:t>p</a:t>
            </a:r>
            <a:fld id="{81D60167-4931-47E6-BA6A-407CBD079E47}" type="slidenum">
              <a:rPr dirty="0" spc="-150"/>
              <a:t>26</a:t>
            </a:fld>
            <a:r>
              <a:rPr dirty="0" spc="-8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1055"/>
              </a:spcBef>
            </a:pPr>
            <a:r>
              <a:rPr dirty="0" spc="-155"/>
              <a:t>Other</a:t>
            </a:r>
            <a:r>
              <a:rPr dirty="0" spc="-105"/>
              <a:t> </a:t>
            </a:r>
            <a:r>
              <a:rPr dirty="0" spc="-155"/>
              <a:t>properties:</a:t>
            </a:r>
          </a:p>
          <a:p>
            <a:pPr marL="525145" marR="5080" indent="-285750">
              <a:lnSpc>
                <a:spcPct val="150000"/>
              </a:lnSpc>
              <a:buFont typeface="Arial"/>
              <a:buChar char="•"/>
              <a:tabLst>
                <a:tab pos="525145" algn="l"/>
                <a:tab pos="525780" algn="l"/>
              </a:tabLst>
            </a:pPr>
            <a:r>
              <a:rPr dirty="0" spc="95" b="0">
                <a:latin typeface="Verdana"/>
                <a:cs typeface="Verdana"/>
              </a:rPr>
              <a:t>A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hash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function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should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90" b="0">
                <a:latin typeface="Verdana"/>
                <a:cs typeface="Verdana"/>
              </a:rPr>
              <a:t>be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computationally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efficient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95" b="0">
                <a:latin typeface="Verdana"/>
                <a:cs typeface="Verdana"/>
              </a:rPr>
              <a:t>(i.e.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take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a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80" b="0">
                <a:latin typeface="Verdana"/>
                <a:cs typeface="Verdana"/>
              </a:rPr>
              <a:t>small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number</a:t>
            </a:r>
            <a:r>
              <a:rPr dirty="0" spc="-110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of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calculation  </a:t>
            </a:r>
            <a:r>
              <a:rPr dirty="0" spc="-70" b="0">
                <a:latin typeface="Verdana"/>
                <a:cs typeface="Verdana"/>
              </a:rPr>
              <a:t>steps </a:t>
            </a:r>
            <a:r>
              <a:rPr dirty="0" spc="-10" b="0">
                <a:latin typeface="Verdana"/>
                <a:cs typeface="Verdana"/>
              </a:rPr>
              <a:t>to</a:t>
            </a:r>
            <a:r>
              <a:rPr dirty="0" spc="-195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perform)</a:t>
            </a:r>
          </a:p>
          <a:p>
            <a:pPr marL="525145" marR="528955" indent="-285750">
              <a:lnSpc>
                <a:spcPct val="150000"/>
              </a:lnSpc>
              <a:buFont typeface="Arial"/>
              <a:buChar char="•"/>
              <a:tabLst>
                <a:tab pos="525145" algn="l"/>
                <a:tab pos="525780" algn="l"/>
              </a:tabLst>
            </a:pPr>
            <a:r>
              <a:rPr dirty="0" spc="-85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hash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digests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should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90" b="0">
                <a:latin typeface="Verdana"/>
                <a:cs typeface="Verdana"/>
              </a:rPr>
              <a:t>be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well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50" b="0">
                <a:latin typeface="Verdana"/>
                <a:cs typeface="Verdana"/>
              </a:rPr>
              <a:t>distributed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95" b="0">
                <a:latin typeface="Verdana"/>
                <a:cs typeface="Verdana"/>
              </a:rPr>
              <a:t>(i.e.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they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shouldn’t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display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patterns,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such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as  </a:t>
            </a:r>
            <a:r>
              <a:rPr dirty="0" spc="-70" b="0">
                <a:latin typeface="Verdana"/>
                <a:cs typeface="Verdana"/>
              </a:rPr>
              <a:t>starting</a:t>
            </a:r>
            <a:r>
              <a:rPr dirty="0" spc="-14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more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often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with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135" b="0">
                <a:latin typeface="Verdana"/>
                <a:cs typeface="Verdana"/>
              </a:rPr>
              <a:t>a</a:t>
            </a:r>
            <a:r>
              <a:rPr dirty="0" spc="-14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“5”)</a:t>
            </a:r>
          </a:p>
          <a:p>
            <a:pPr marL="226695"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dirty="0" b="0">
                <a:latin typeface="Verdana"/>
                <a:cs typeface="Verdana"/>
              </a:rPr>
              <a:t>You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hash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more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than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145" b="0">
                <a:latin typeface="Verdana"/>
                <a:cs typeface="Verdana"/>
              </a:rPr>
              <a:t>just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75" b="0">
                <a:latin typeface="Verdana"/>
                <a:cs typeface="Verdana"/>
              </a:rPr>
              <a:t>text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90" b="0">
                <a:latin typeface="Verdana"/>
                <a:cs typeface="Verdana"/>
              </a:rPr>
              <a:t>files</a:t>
            </a:r>
            <a:r>
              <a:rPr dirty="0" spc="-100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-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you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95" b="0">
                <a:latin typeface="Verdana"/>
                <a:cs typeface="Verdana"/>
              </a:rPr>
              <a:t>can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hash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any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65" b="0">
                <a:latin typeface="Verdana"/>
                <a:cs typeface="Verdana"/>
              </a:rPr>
              <a:t>data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including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50" b="0">
                <a:latin typeface="Verdana"/>
                <a:cs typeface="Verdana"/>
              </a:rPr>
              <a:t>entire</a:t>
            </a:r>
            <a:r>
              <a:rPr dirty="0" spc="-13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hard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80" b="0">
                <a:latin typeface="Verdana"/>
                <a:cs typeface="Verdana"/>
              </a:rPr>
              <a:t>drives.</a:t>
            </a:r>
          </a:p>
          <a:p>
            <a:pPr marL="239395" marR="269240">
              <a:lnSpc>
                <a:spcPct val="150000"/>
              </a:lnSpc>
              <a:spcBef>
                <a:spcPts val="1440"/>
              </a:spcBef>
            </a:pPr>
            <a:r>
              <a:rPr dirty="0" spc="15" b="0">
                <a:latin typeface="Verdana"/>
                <a:cs typeface="Verdana"/>
              </a:rPr>
              <a:t>Note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that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hash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165" b="0">
                <a:latin typeface="Verdana"/>
                <a:cs typeface="Verdana"/>
              </a:rPr>
              <a:t>is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70"/>
              <a:t>not</a:t>
            </a:r>
            <a:r>
              <a:rPr dirty="0" spc="-110"/>
              <a:t> </a:t>
            </a:r>
            <a:r>
              <a:rPr dirty="0" spc="15" b="0">
                <a:latin typeface="Verdana"/>
                <a:cs typeface="Verdana"/>
              </a:rPr>
              <a:t>”</a:t>
            </a:r>
            <a:r>
              <a:rPr dirty="0" spc="15" b="0" i="1">
                <a:latin typeface="Verdana"/>
                <a:cs typeface="Verdana"/>
              </a:rPr>
              <a:t>encrypted</a:t>
            </a:r>
            <a:r>
              <a:rPr dirty="0" spc="15" b="0">
                <a:latin typeface="Verdana"/>
                <a:cs typeface="Verdana"/>
              </a:rPr>
              <a:t>”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65" b="0">
                <a:latin typeface="Verdana"/>
                <a:cs typeface="Verdana"/>
              </a:rPr>
              <a:t>or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“</a:t>
            </a:r>
            <a:r>
              <a:rPr dirty="0" spc="-10" b="0" i="1">
                <a:latin typeface="Verdana"/>
                <a:cs typeface="Verdana"/>
              </a:rPr>
              <a:t>compressed</a:t>
            </a:r>
            <a:r>
              <a:rPr dirty="0" spc="-10" b="0">
                <a:latin typeface="Verdana"/>
                <a:cs typeface="Verdana"/>
              </a:rPr>
              <a:t>”,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since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05" b="0">
                <a:latin typeface="Verdana"/>
                <a:cs typeface="Verdana"/>
              </a:rPr>
              <a:t>it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65" b="0">
                <a:latin typeface="Verdana"/>
                <a:cs typeface="Verdana"/>
              </a:rPr>
              <a:t>is</a:t>
            </a:r>
            <a:r>
              <a:rPr dirty="0" spc="-114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not</a:t>
            </a:r>
            <a:r>
              <a:rPr dirty="0" spc="-13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possible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to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retrieve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the  </a:t>
            </a:r>
            <a:r>
              <a:rPr dirty="0" spc="-40" b="0">
                <a:latin typeface="Verdana"/>
                <a:cs typeface="Verdana"/>
              </a:rPr>
              <a:t>original </a:t>
            </a:r>
            <a:r>
              <a:rPr dirty="0" spc="65" b="0">
                <a:latin typeface="Verdana"/>
                <a:cs typeface="Verdana"/>
              </a:rPr>
              <a:t>data</a:t>
            </a:r>
            <a:r>
              <a:rPr dirty="0" spc="-420" b="0">
                <a:latin typeface="Verdana"/>
                <a:cs typeface="Verdana"/>
              </a:rPr>
              <a:t> </a:t>
            </a:r>
            <a:r>
              <a:rPr dirty="0" spc="-60" b="0">
                <a:latin typeface="Verdana"/>
                <a:cs typeface="Verdana"/>
              </a:rPr>
              <a:t>from </a:t>
            </a:r>
            <a:r>
              <a:rPr dirty="0" spc="-20" b="0">
                <a:latin typeface="Verdana"/>
                <a:cs typeface="Verdana"/>
              </a:rPr>
              <a:t>the </a:t>
            </a:r>
            <a:r>
              <a:rPr dirty="0" spc="-65" b="0">
                <a:latin typeface="Verdana"/>
                <a:cs typeface="Verdana"/>
              </a:rPr>
              <a:t>hash.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53594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30"/>
              <a:t>The </a:t>
            </a:r>
            <a:r>
              <a:rPr dirty="0" spc="-235"/>
              <a:t>Reconciliation</a:t>
            </a:r>
            <a:r>
              <a:rPr dirty="0" spc="-665"/>
              <a:t> </a:t>
            </a:r>
            <a:r>
              <a:rPr dirty="0" spc="-31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5762625" cy="441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7630">
              <a:lnSpc>
                <a:spcPct val="150000"/>
              </a:lnSpc>
              <a:spcBef>
                <a:spcPts val="95"/>
              </a:spcBef>
            </a:pPr>
            <a:r>
              <a:rPr dirty="0" sz="1600" spc="-40">
                <a:latin typeface="Verdana"/>
                <a:cs typeface="Verdana"/>
              </a:rPr>
              <a:t>Today,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each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organization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maintains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its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own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14" b="1">
                <a:latin typeface="Verdana"/>
                <a:cs typeface="Verdana"/>
              </a:rPr>
              <a:t>ledger</a:t>
            </a:r>
            <a:r>
              <a:rPr dirty="0" sz="1600" spc="-114">
                <a:latin typeface="Verdana"/>
                <a:cs typeface="Verdana"/>
              </a:rPr>
              <a:t>,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  </a:t>
            </a:r>
            <a:r>
              <a:rPr dirty="0" sz="1600" spc="-25">
                <a:latin typeface="Verdana"/>
                <a:cs typeface="Verdana"/>
              </a:rPr>
              <a:t>records </a:t>
            </a:r>
            <a:r>
              <a:rPr dirty="0" sz="1600" spc="-30">
                <a:latin typeface="Verdana"/>
                <a:cs typeface="Verdana"/>
              </a:rPr>
              <a:t>that </a:t>
            </a:r>
            <a:r>
              <a:rPr dirty="0" sz="1600" spc="-90">
                <a:latin typeface="Verdana"/>
                <a:cs typeface="Verdana"/>
              </a:rPr>
              <a:t>firm’s </a:t>
            </a:r>
            <a:r>
              <a:rPr dirty="0" sz="1600" spc="-20">
                <a:latin typeface="Verdana"/>
                <a:cs typeface="Verdana"/>
              </a:rPr>
              <a:t>view </a:t>
            </a:r>
            <a:r>
              <a:rPr dirty="0" sz="1600" spc="5">
                <a:latin typeface="Verdana"/>
                <a:cs typeface="Verdana"/>
              </a:rPr>
              <a:t>of </a:t>
            </a:r>
            <a:r>
              <a:rPr dirty="0" sz="1600" spc="-145">
                <a:latin typeface="Verdana"/>
                <a:cs typeface="Verdana"/>
              </a:rPr>
              <a:t>its </a:t>
            </a:r>
            <a:r>
              <a:rPr dirty="0" sz="1600" spc="-20">
                <a:latin typeface="Verdana"/>
                <a:cs typeface="Verdana"/>
              </a:rPr>
              <a:t>agreements </a:t>
            </a:r>
            <a:r>
              <a:rPr dirty="0" sz="1600" spc="60">
                <a:latin typeface="Verdana"/>
                <a:cs typeface="Verdana"/>
              </a:rPr>
              <a:t>and </a:t>
            </a:r>
            <a:r>
              <a:rPr dirty="0" sz="1600" spc="-65">
                <a:latin typeface="Verdana"/>
                <a:cs typeface="Verdana"/>
              </a:rPr>
              <a:t>positions  </a:t>
            </a:r>
            <a:r>
              <a:rPr dirty="0" sz="1600" spc="-60">
                <a:latin typeface="Verdana"/>
                <a:cs typeface="Verdana"/>
              </a:rPr>
              <a:t>with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respect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its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customer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set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its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counterparts.</a:t>
            </a:r>
            <a:endParaRPr sz="1600">
              <a:latin typeface="Verdana"/>
              <a:cs typeface="Verdana"/>
            </a:endParaRPr>
          </a:p>
          <a:p>
            <a:pPr marL="12700" marR="139700">
              <a:lnSpc>
                <a:spcPct val="150000"/>
              </a:lnSpc>
              <a:spcBef>
                <a:spcPts val="1440"/>
              </a:spcBef>
            </a:pPr>
            <a:r>
              <a:rPr dirty="0" sz="1600" spc="-170">
                <a:latin typeface="Verdana"/>
                <a:cs typeface="Verdana"/>
              </a:rPr>
              <a:t>This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duplication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leads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inconsistencies,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driving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need 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costly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matching,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reconciliation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fixing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errors.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</a:pPr>
            <a:r>
              <a:rPr dirty="0" sz="1600" spc="-65">
                <a:latin typeface="Verdana"/>
                <a:cs typeface="Verdana"/>
              </a:rPr>
              <a:t>Inevitably, </a:t>
            </a:r>
            <a:r>
              <a:rPr dirty="0" sz="1600" spc="-15">
                <a:latin typeface="Verdana"/>
                <a:cs typeface="Verdana"/>
              </a:rPr>
              <a:t>differences </a:t>
            </a:r>
            <a:r>
              <a:rPr dirty="0" sz="1600" spc="-85">
                <a:latin typeface="Verdana"/>
                <a:cs typeface="Verdana"/>
              </a:rPr>
              <a:t>will </a:t>
            </a:r>
            <a:r>
              <a:rPr dirty="0" sz="1600" spc="-35">
                <a:latin typeface="Verdana"/>
                <a:cs typeface="Verdana"/>
              </a:rPr>
              <a:t>remain </a:t>
            </a:r>
            <a:r>
              <a:rPr dirty="0" sz="1600" spc="30">
                <a:latin typeface="Verdana"/>
                <a:cs typeface="Verdana"/>
              </a:rPr>
              <a:t>between </a:t>
            </a:r>
            <a:r>
              <a:rPr dirty="0" sz="1600" spc="-90">
                <a:latin typeface="Verdana"/>
                <a:cs typeface="Verdana"/>
              </a:rPr>
              <a:t>firms’ </a:t>
            </a:r>
            <a:r>
              <a:rPr dirty="0" sz="1600" spc="-60">
                <a:latin typeface="Verdana"/>
                <a:cs typeface="Verdana"/>
              </a:rPr>
              <a:t>views </a:t>
            </a:r>
            <a:r>
              <a:rPr dirty="0" sz="1600" spc="5">
                <a:latin typeface="Verdana"/>
                <a:cs typeface="Verdana"/>
              </a:rPr>
              <a:t>of 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same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transaction,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is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also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source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(potentially  </a:t>
            </a:r>
            <a:r>
              <a:rPr dirty="0" sz="1600" spc="-70">
                <a:latin typeface="Verdana"/>
                <a:cs typeface="Verdana"/>
              </a:rPr>
              <a:t>systemic)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risk.</a:t>
            </a:r>
            <a:endParaRPr sz="1600">
              <a:latin typeface="Verdana"/>
              <a:cs typeface="Verdana"/>
            </a:endParaRPr>
          </a:p>
          <a:p>
            <a:pPr marL="12700" marR="133985">
              <a:lnSpc>
                <a:spcPct val="150000"/>
              </a:lnSpc>
              <a:spcBef>
                <a:spcPts val="1440"/>
              </a:spcBef>
            </a:pPr>
            <a:r>
              <a:rPr dirty="0" sz="1600" spc="-60">
                <a:latin typeface="Verdana"/>
                <a:cs typeface="Verdana"/>
              </a:rPr>
              <a:t>As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result,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firms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must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continuously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engage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in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process  </a:t>
            </a:r>
            <a:r>
              <a:rPr dirty="0" sz="1600" spc="5">
                <a:latin typeface="Verdana"/>
                <a:cs typeface="Verdana"/>
              </a:rPr>
              <a:t>of </a:t>
            </a:r>
            <a:r>
              <a:rPr dirty="0" sz="1600" spc="-114" b="1">
                <a:latin typeface="Verdana"/>
                <a:cs typeface="Verdana"/>
              </a:rPr>
              <a:t>reconciliation</a:t>
            </a:r>
            <a:r>
              <a:rPr dirty="0" sz="1600" spc="-114">
                <a:latin typeface="Verdana"/>
                <a:cs typeface="Verdana"/>
              </a:rPr>
              <a:t>. </a:t>
            </a:r>
            <a:r>
              <a:rPr dirty="0" sz="1600" spc="-170">
                <a:latin typeface="Verdana"/>
                <a:cs typeface="Verdana"/>
              </a:rPr>
              <a:t>This </a:t>
            </a:r>
            <a:r>
              <a:rPr dirty="0" sz="1600" spc="-165">
                <a:latin typeface="Verdana"/>
                <a:cs typeface="Verdana"/>
              </a:rPr>
              <a:t>is </a:t>
            </a:r>
            <a:r>
              <a:rPr dirty="0" sz="1600" spc="-25">
                <a:latin typeface="Verdana"/>
                <a:cs typeface="Verdana"/>
              </a:rPr>
              <a:t>manual, </a:t>
            </a:r>
            <a:r>
              <a:rPr dirty="0" sz="1600" spc="-60">
                <a:latin typeface="Verdana"/>
                <a:cs typeface="Verdana"/>
              </a:rPr>
              <a:t>error-prone </a:t>
            </a:r>
            <a:r>
              <a:rPr dirty="0" sz="1600" spc="60">
                <a:latin typeface="Verdana"/>
                <a:cs typeface="Verdana"/>
              </a:rPr>
              <a:t>and </a:t>
            </a:r>
            <a:r>
              <a:rPr dirty="0" sz="1600" spc="-80">
                <a:latin typeface="Verdana"/>
                <a:cs typeface="Verdana"/>
              </a:rPr>
              <a:t>time-  </a:t>
            </a:r>
            <a:r>
              <a:rPr dirty="0" sz="1600" spc="-20">
                <a:latin typeface="Verdana"/>
                <a:cs typeface="Verdana"/>
              </a:rPr>
              <a:t>consuming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endeavour.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9352" y="1572767"/>
            <a:ext cx="3078479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44913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45"/>
              <a:t>Centralized</a:t>
            </a:r>
            <a:r>
              <a:rPr dirty="0" spc="-229"/>
              <a:t> </a:t>
            </a:r>
            <a:r>
              <a:rPr dirty="0" spc="-245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8242300" cy="14884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25">
                <a:latin typeface="Verdana"/>
                <a:cs typeface="Verdana"/>
              </a:rPr>
              <a:t>An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alternative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firms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hold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their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data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in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single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centralized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database: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latin typeface="Verdana"/>
                <a:cs typeface="Verdana"/>
              </a:rPr>
              <a:t>Reconciliation </a:t>
            </a:r>
            <a:r>
              <a:rPr dirty="0" sz="1600" spc="5">
                <a:latin typeface="Verdana"/>
                <a:cs typeface="Verdana"/>
              </a:rPr>
              <a:t>would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4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eliminated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50">
                <a:latin typeface="Verdana"/>
                <a:cs typeface="Verdana"/>
              </a:rPr>
              <a:t>Firms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reduce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70">
                <a:latin typeface="Verdana"/>
                <a:cs typeface="Verdana"/>
              </a:rPr>
              <a:t>risk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improving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accuracy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their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view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world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0">
                <a:latin typeface="Verdana"/>
                <a:cs typeface="Verdana"/>
              </a:rPr>
              <a:t>Technology </a:t>
            </a:r>
            <a:r>
              <a:rPr dirty="0" sz="1600" spc="-50">
                <a:latin typeface="Verdana"/>
                <a:cs typeface="Verdana"/>
              </a:rPr>
              <a:t>costs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3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fall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5871" y="3233927"/>
            <a:ext cx="3294887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8672" y="3246120"/>
            <a:ext cx="1996439" cy="279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5355" y="4209618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90" y="0"/>
                </a:moveTo>
                <a:lnTo>
                  <a:pt x="1495590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90" y="430072"/>
                </a:lnTo>
                <a:lnTo>
                  <a:pt x="1495590" y="573430"/>
                </a:lnTo>
                <a:lnTo>
                  <a:pt x="1782305" y="286715"/>
                </a:lnTo>
                <a:lnTo>
                  <a:pt x="149559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5355" y="4209618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0" y="143360"/>
                </a:moveTo>
                <a:lnTo>
                  <a:pt x="1495590" y="143360"/>
                </a:lnTo>
                <a:lnTo>
                  <a:pt x="1495590" y="0"/>
                </a:lnTo>
                <a:lnTo>
                  <a:pt x="1782311" y="286718"/>
                </a:lnTo>
                <a:lnTo>
                  <a:pt x="1495590" y="573437"/>
                </a:lnTo>
                <a:lnTo>
                  <a:pt x="1495590" y="430079"/>
                </a:lnTo>
                <a:lnTo>
                  <a:pt x="0" y="430079"/>
                </a:lnTo>
                <a:lnTo>
                  <a:pt x="0" y="143360"/>
                </a:lnTo>
                <a:close/>
              </a:path>
            </a:pathLst>
          </a:custGeom>
          <a:ln w="12700">
            <a:solidFill>
              <a:srgbClr val="8A17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66662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9"/>
              <a:t>Issues </a:t>
            </a:r>
            <a:r>
              <a:rPr dirty="0" spc="-445"/>
              <a:t>with </a:t>
            </a:r>
            <a:r>
              <a:rPr dirty="0" spc="-245"/>
              <a:t>Centralized</a:t>
            </a:r>
            <a:r>
              <a:rPr dirty="0" spc="325"/>
              <a:t> </a:t>
            </a:r>
            <a:r>
              <a:rPr dirty="0" spc="-245"/>
              <a:t>Databases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8949055" cy="404876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175">
                <a:latin typeface="Verdana"/>
                <a:cs typeface="Verdana"/>
              </a:rPr>
              <a:t>In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practice,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however,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there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are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major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barriers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adoption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centralized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databases: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latin typeface="Verdana"/>
                <a:cs typeface="Verdana"/>
              </a:rPr>
              <a:t>Who </a:t>
            </a:r>
            <a:r>
              <a:rPr dirty="0" sz="1600" spc="5">
                <a:latin typeface="Verdana"/>
                <a:cs typeface="Verdana"/>
              </a:rPr>
              <a:t>would </a:t>
            </a:r>
            <a:r>
              <a:rPr dirty="0" sz="1600" spc="-95">
                <a:latin typeface="Verdana"/>
                <a:cs typeface="Verdana"/>
              </a:rPr>
              <a:t>run </a:t>
            </a:r>
            <a:r>
              <a:rPr dirty="0" sz="1600" spc="-120">
                <a:latin typeface="Verdana"/>
                <a:cs typeface="Verdana"/>
              </a:rPr>
              <a:t>this</a:t>
            </a:r>
            <a:r>
              <a:rPr dirty="0" sz="1600" spc="-43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database?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latin typeface="Verdana"/>
                <a:cs typeface="Verdana"/>
              </a:rPr>
              <a:t>Who </a:t>
            </a:r>
            <a:r>
              <a:rPr dirty="0" sz="1600" spc="5">
                <a:latin typeface="Verdana"/>
                <a:cs typeface="Verdana"/>
              </a:rPr>
              <a:t>would </a:t>
            </a:r>
            <a:r>
              <a:rPr dirty="0" sz="1600" spc="15">
                <a:latin typeface="Verdana"/>
                <a:cs typeface="Verdana"/>
              </a:rPr>
              <a:t>own</a:t>
            </a:r>
            <a:r>
              <a:rPr dirty="0" sz="1600" spc="-40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it?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75">
                <a:latin typeface="Verdana"/>
                <a:cs typeface="Verdana"/>
              </a:rPr>
              <a:t>In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jurisdiction(s)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be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hosted?</a:t>
            </a:r>
            <a:endParaRPr sz="1600">
              <a:latin typeface="Verdana"/>
              <a:cs typeface="Verdana"/>
            </a:endParaRPr>
          </a:p>
          <a:p>
            <a:pPr marL="184150" marR="5080" indent="-171450">
              <a:lnSpc>
                <a:spcPct val="15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600" spc="-15">
                <a:latin typeface="Verdana"/>
                <a:cs typeface="Verdana"/>
              </a:rPr>
              <a:t>What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stop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those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jurisdictions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abusing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mountain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80">
                <a:latin typeface="Verdana"/>
                <a:cs typeface="Verdana"/>
              </a:rPr>
              <a:t>sensitive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information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  </a:t>
            </a:r>
            <a:r>
              <a:rPr dirty="0" sz="1600" spc="35">
                <a:latin typeface="Verdana"/>
                <a:cs typeface="Verdana"/>
              </a:rPr>
              <a:t>have?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5">
                <a:latin typeface="Verdana"/>
                <a:cs typeface="Verdana"/>
              </a:rPr>
              <a:t>What </a:t>
            </a:r>
            <a:r>
              <a:rPr dirty="0" sz="1600" spc="-90">
                <a:latin typeface="Verdana"/>
                <a:cs typeface="Verdana"/>
              </a:rPr>
              <a:t>if </a:t>
            </a:r>
            <a:r>
              <a:rPr dirty="0" sz="1600" spc="-105">
                <a:latin typeface="Verdana"/>
                <a:cs typeface="Verdana"/>
              </a:rPr>
              <a:t>it </a:t>
            </a:r>
            <a:r>
              <a:rPr dirty="0" sz="1600" spc="-5">
                <a:latin typeface="Verdana"/>
                <a:cs typeface="Verdana"/>
              </a:rPr>
              <a:t>were</a:t>
            </a:r>
            <a:r>
              <a:rPr dirty="0" sz="1600" spc="-33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hacked?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90">
                <a:latin typeface="Verdana"/>
                <a:cs typeface="Verdana"/>
              </a:rPr>
              <a:t>Can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actually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scale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relational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database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fit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entire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financial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system?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5">
                <a:latin typeface="Verdana"/>
                <a:cs typeface="Verdana"/>
              </a:rPr>
              <a:t>What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happens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if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Financial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90">
                <a:latin typeface="Verdana"/>
                <a:cs typeface="Verdana"/>
              </a:rPr>
              <a:t>System™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go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down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maintenance?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guard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changes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database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schemas?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would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you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manage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access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control?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675" y="566419"/>
            <a:ext cx="375983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350" b="1">
                <a:solidFill>
                  <a:srgbClr val="FF0000"/>
                </a:solidFill>
                <a:latin typeface="Verdana"/>
                <a:cs typeface="Verdana"/>
              </a:rPr>
              <a:t>Distributed</a:t>
            </a:r>
            <a:r>
              <a:rPr dirty="0" sz="3200" spc="-26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200" spc="-300" b="1">
                <a:solidFill>
                  <a:srgbClr val="FF0000"/>
                </a:solidFill>
                <a:latin typeface="Verdana"/>
                <a:cs typeface="Verdana"/>
              </a:rPr>
              <a:t>Ledgers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131" y="1593595"/>
            <a:ext cx="70815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60">
                <a:latin typeface="Verdana"/>
                <a:cs typeface="Verdana"/>
              </a:rPr>
              <a:t>Distributed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ledgers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allow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for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shared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ledger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0" b="1">
                <a:latin typeface="Verdana"/>
                <a:cs typeface="Verdana"/>
              </a:rPr>
              <a:t>without</a:t>
            </a:r>
            <a:r>
              <a:rPr dirty="0" sz="1600" spc="-114" b="1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centralized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control: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4431" y="2212848"/>
            <a:ext cx="4126991" cy="3517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0888" y="2231135"/>
            <a:ext cx="2499360" cy="3499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72152" y="357121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1495577" y="0"/>
                </a:moveTo>
                <a:lnTo>
                  <a:pt x="1495577" y="143357"/>
                </a:lnTo>
                <a:lnTo>
                  <a:pt x="0" y="143357"/>
                </a:lnTo>
                <a:lnTo>
                  <a:pt x="0" y="430072"/>
                </a:lnTo>
                <a:lnTo>
                  <a:pt x="1495577" y="430072"/>
                </a:lnTo>
                <a:lnTo>
                  <a:pt x="1495577" y="573430"/>
                </a:lnTo>
                <a:lnTo>
                  <a:pt x="1782305" y="286715"/>
                </a:lnTo>
                <a:lnTo>
                  <a:pt x="149557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72152" y="3571214"/>
            <a:ext cx="1782445" cy="574040"/>
          </a:xfrm>
          <a:custGeom>
            <a:avLst/>
            <a:gdLst/>
            <a:ahLst/>
            <a:cxnLst/>
            <a:rect l="l" t="t" r="r" b="b"/>
            <a:pathLst>
              <a:path w="1782445" h="574039">
                <a:moveTo>
                  <a:pt x="0" y="143360"/>
                </a:moveTo>
                <a:lnTo>
                  <a:pt x="1495590" y="143360"/>
                </a:lnTo>
                <a:lnTo>
                  <a:pt x="1495590" y="0"/>
                </a:lnTo>
                <a:lnTo>
                  <a:pt x="1782311" y="286718"/>
                </a:lnTo>
                <a:lnTo>
                  <a:pt x="1495590" y="573437"/>
                </a:lnTo>
                <a:lnTo>
                  <a:pt x="1495590" y="430079"/>
                </a:lnTo>
                <a:lnTo>
                  <a:pt x="0" y="430079"/>
                </a:lnTo>
                <a:lnTo>
                  <a:pt x="0" y="143360"/>
                </a:lnTo>
                <a:close/>
              </a:path>
            </a:pathLst>
          </a:custGeom>
          <a:ln w="12700">
            <a:solidFill>
              <a:srgbClr val="8A17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17563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5"/>
              <a:t>Trust</a:t>
            </a:r>
            <a:r>
              <a:rPr dirty="0" spc="-235"/>
              <a:t> </a:t>
            </a:r>
            <a:r>
              <a:rPr dirty="0" spc="-310"/>
              <a:t>Boundaries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9084310" cy="1122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600" spc="-75">
                <a:latin typeface="Verdana"/>
                <a:cs typeface="Verdana"/>
              </a:rPr>
              <a:t>With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distributed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database,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trust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boundary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encompasses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all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database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nodes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15">
                <a:latin typeface="Verdana"/>
                <a:cs typeface="Verdana"/>
              </a:rPr>
              <a:t>–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they  </a:t>
            </a:r>
            <a:r>
              <a:rPr dirty="0" sz="1600" spc="-270" b="1">
                <a:latin typeface="Verdana"/>
                <a:cs typeface="Verdana"/>
              </a:rPr>
              <a:t>MUST </a:t>
            </a:r>
            <a:r>
              <a:rPr dirty="0" sz="1600" spc="-40">
                <a:latin typeface="Verdana"/>
                <a:cs typeface="Verdana"/>
              </a:rPr>
              <a:t>all </a:t>
            </a:r>
            <a:r>
              <a:rPr dirty="0" sz="1600" spc="-130">
                <a:latin typeface="Verdana"/>
                <a:cs typeface="Verdana"/>
              </a:rPr>
              <a:t>trust </a:t>
            </a:r>
            <a:r>
              <a:rPr dirty="0" sz="1600" spc="90">
                <a:latin typeface="Verdana"/>
                <a:cs typeface="Verdana"/>
              </a:rPr>
              <a:t>each </a:t>
            </a:r>
            <a:r>
              <a:rPr dirty="0" sz="1600" spc="-55">
                <a:latin typeface="Verdana"/>
                <a:cs typeface="Verdana"/>
              </a:rPr>
              <a:t>other. </a:t>
            </a:r>
            <a:r>
              <a:rPr dirty="0" sz="1600" spc="95">
                <a:latin typeface="Verdana"/>
                <a:cs typeface="Verdana"/>
              </a:rPr>
              <a:t>A </a:t>
            </a:r>
            <a:r>
              <a:rPr dirty="0" sz="1600" spc="-50">
                <a:latin typeface="Verdana"/>
                <a:cs typeface="Verdana"/>
              </a:rPr>
              <a:t>distributed </a:t>
            </a:r>
            <a:r>
              <a:rPr dirty="0" sz="1600">
                <a:latin typeface="Verdana"/>
                <a:cs typeface="Verdana"/>
              </a:rPr>
              <a:t>ledger </a:t>
            </a:r>
            <a:r>
              <a:rPr dirty="0" sz="1600" spc="-70">
                <a:latin typeface="Verdana"/>
                <a:cs typeface="Verdana"/>
              </a:rPr>
              <a:t>alters </a:t>
            </a:r>
            <a:r>
              <a:rPr dirty="0" sz="1600" spc="-20">
                <a:latin typeface="Verdana"/>
                <a:cs typeface="Verdana"/>
              </a:rPr>
              <a:t>the </a:t>
            </a:r>
            <a:r>
              <a:rPr dirty="0" sz="1600" spc="-130">
                <a:latin typeface="Verdana"/>
                <a:cs typeface="Verdana"/>
              </a:rPr>
              <a:t>trust </a:t>
            </a:r>
            <a:r>
              <a:rPr dirty="0" sz="1600" spc="-25">
                <a:latin typeface="Verdana"/>
                <a:cs typeface="Verdana"/>
              </a:rPr>
              <a:t>boundaries, </a:t>
            </a:r>
            <a:r>
              <a:rPr dirty="0" sz="1600" spc="-15">
                <a:latin typeface="Verdana"/>
                <a:cs typeface="Verdana"/>
              </a:rPr>
              <a:t>allowing </a:t>
            </a:r>
            <a:r>
              <a:rPr dirty="0" sz="1600">
                <a:latin typeface="Verdana"/>
                <a:cs typeface="Verdana"/>
              </a:rPr>
              <a:t>nodes </a:t>
            </a:r>
            <a:r>
              <a:rPr dirty="0" sz="1600" spc="-10">
                <a:latin typeface="Verdana"/>
                <a:cs typeface="Verdana"/>
              </a:rPr>
              <a:t>to  </a:t>
            </a:r>
            <a:r>
              <a:rPr dirty="0" sz="1600" spc="-50">
                <a:latin typeface="Verdana"/>
                <a:cs typeface="Verdana"/>
              </a:rPr>
              <a:t>significantly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reduce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amount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of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trust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they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place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in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others.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544" y="2962655"/>
            <a:ext cx="4017264" cy="2346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28688" y="2910839"/>
            <a:ext cx="3398520" cy="2560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49194" y="5778500"/>
            <a:ext cx="2331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 b="1">
                <a:latin typeface="Verdana"/>
                <a:cs typeface="Verdana"/>
              </a:rPr>
              <a:t>Distributed</a:t>
            </a:r>
            <a:r>
              <a:rPr dirty="0" sz="1800" spc="-155" b="1">
                <a:latin typeface="Verdana"/>
                <a:cs typeface="Verdana"/>
              </a:rPr>
              <a:t> </a:t>
            </a:r>
            <a:r>
              <a:rPr dirty="0" sz="1800" spc="-125" b="1">
                <a:latin typeface="Verdana"/>
                <a:cs typeface="Verdana"/>
              </a:rPr>
              <a:t>Database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052" y="5766308"/>
            <a:ext cx="2020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 b="1">
                <a:latin typeface="Verdana"/>
                <a:cs typeface="Verdana"/>
              </a:rPr>
              <a:t>Distributed</a:t>
            </a:r>
            <a:r>
              <a:rPr dirty="0" sz="1800" spc="-170" b="1">
                <a:latin typeface="Verdana"/>
                <a:cs typeface="Verdana"/>
              </a:rPr>
              <a:t> </a:t>
            </a:r>
            <a:r>
              <a:rPr dirty="0" sz="1800" spc="-155" b="1">
                <a:latin typeface="Verdana"/>
                <a:cs typeface="Verdana"/>
              </a:rPr>
              <a:t>Ledger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729995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4"/>
              <a:t>Characteristics </a:t>
            </a:r>
            <a:r>
              <a:rPr dirty="0" spc="-305"/>
              <a:t>of </a:t>
            </a:r>
            <a:r>
              <a:rPr dirty="0" spc="-350"/>
              <a:t>Distributed</a:t>
            </a:r>
            <a:r>
              <a:rPr dirty="0" spc="-30"/>
              <a:t> </a:t>
            </a:r>
            <a:r>
              <a:rPr dirty="0" spc="-300"/>
              <a:t>Ledgers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Corda </a:t>
            </a:r>
            <a:r>
              <a:rPr dirty="0" spc="-114"/>
              <a:t>Training </a:t>
            </a:r>
            <a:r>
              <a:rPr dirty="0" spc="-210"/>
              <a:t>– </a:t>
            </a:r>
            <a:r>
              <a:rPr dirty="0" spc="-90"/>
              <a:t>Pre-Reading</a:t>
            </a:r>
            <a:r>
              <a:rPr dirty="0" spc="-95"/>
              <a:t> </a:t>
            </a:r>
            <a:r>
              <a:rPr dirty="0" spc="-60"/>
              <a:t>Pack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4520" y="6372109"/>
            <a:ext cx="217170" cy="182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40" b="1">
                <a:solidFill>
                  <a:srgbClr val="898989"/>
                </a:solidFill>
                <a:latin typeface="Verdana"/>
                <a:cs typeface="Verdana"/>
              </a:rPr>
              <a:t>p</a:t>
            </a:r>
            <a:fld id="{81D60167-4931-47E6-BA6A-407CBD079E47}" type="slidenum"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4</a:t>
            </a:fld>
            <a:r>
              <a:rPr dirty="0" sz="1000" spc="-80" b="1">
                <a:solidFill>
                  <a:srgbClr val="898989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131" y="1472895"/>
            <a:ext cx="6228715" cy="378142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50">
                <a:latin typeface="Verdana"/>
                <a:cs typeface="Verdana"/>
              </a:rPr>
              <a:t>All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distributed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ledgers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share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several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key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90" b="1">
                <a:latin typeface="Verdana"/>
                <a:cs typeface="Verdana"/>
              </a:rPr>
              <a:t>They </a:t>
            </a:r>
            <a:r>
              <a:rPr dirty="0" sz="1600" spc="-170" b="1">
                <a:latin typeface="Verdana"/>
                <a:cs typeface="Verdana"/>
              </a:rPr>
              <a:t>offer </a:t>
            </a:r>
            <a:r>
              <a:rPr dirty="0" sz="1600" spc="-10" b="1">
                <a:latin typeface="Verdana"/>
                <a:cs typeface="Verdana"/>
              </a:rPr>
              <a:t>a </a:t>
            </a:r>
            <a:r>
              <a:rPr dirty="0" sz="1600" spc="-145" b="1">
                <a:latin typeface="Verdana"/>
                <a:cs typeface="Verdana"/>
              </a:rPr>
              <a:t>single </a:t>
            </a:r>
            <a:r>
              <a:rPr dirty="0" sz="1600" spc="-160" b="1">
                <a:latin typeface="Verdana"/>
                <a:cs typeface="Verdana"/>
              </a:rPr>
              <a:t>view </a:t>
            </a:r>
            <a:r>
              <a:rPr dirty="0" sz="1600" spc="-150" b="1">
                <a:latin typeface="Verdana"/>
                <a:cs typeface="Verdana"/>
              </a:rPr>
              <a:t>of </a:t>
            </a:r>
            <a:r>
              <a:rPr dirty="0" sz="1600" spc="-140" b="1">
                <a:latin typeface="Verdana"/>
                <a:cs typeface="Verdana"/>
              </a:rPr>
              <a:t>shared</a:t>
            </a:r>
            <a:r>
              <a:rPr dirty="0" sz="1600" spc="95" b="1">
                <a:latin typeface="Verdana"/>
                <a:cs typeface="Verdana"/>
              </a:rPr>
              <a:t> </a:t>
            </a:r>
            <a:r>
              <a:rPr dirty="0" sz="1600" spc="-130" b="1">
                <a:latin typeface="Verdana"/>
                <a:cs typeface="Verdana"/>
              </a:rPr>
              <a:t>facts</a:t>
            </a:r>
            <a:endParaRPr sz="16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90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-80">
                <a:latin typeface="Verdana"/>
                <a:cs typeface="Verdana"/>
              </a:rPr>
              <a:t>Either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9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single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ledger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0">
                <a:latin typeface="Verdana"/>
                <a:cs typeface="Verdana"/>
              </a:rPr>
              <a:t>used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everyone</a:t>
            </a:r>
            <a:endParaRPr sz="1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84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-40">
                <a:latin typeface="Verdana"/>
                <a:cs typeface="Verdana"/>
              </a:rPr>
              <a:t>Or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separate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40">
                <a:latin typeface="Verdana"/>
                <a:cs typeface="Verdana"/>
              </a:rPr>
              <a:t>ledgers,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but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55">
                <a:latin typeface="Verdana"/>
                <a:cs typeface="Verdana"/>
              </a:rPr>
              <a:t>with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110">
                <a:latin typeface="Verdana"/>
                <a:cs typeface="Verdana"/>
              </a:rPr>
              <a:t>a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mechanism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to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ensure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consistency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Black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90" b="1">
                <a:latin typeface="Verdana"/>
                <a:cs typeface="Verdana"/>
              </a:rPr>
              <a:t>Rules </a:t>
            </a:r>
            <a:r>
              <a:rPr dirty="0" sz="1600" spc="-130" b="1">
                <a:latin typeface="Verdana"/>
                <a:cs typeface="Verdana"/>
              </a:rPr>
              <a:t>govern </a:t>
            </a:r>
            <a:r>
              <a:rPr dirty="0" sz="1600" spc="-160" b="1">
                <a:latin typeface="Verdana"/>
                <a:cs typeface="Verdana"/>
              </a:rPr>
              <a:t>the </a:t>
            </a:r>
            <a:r>
              <a:rPr dirty="0" sz="1600" spc="-140" b="1">
                <a:latin typeface="Verdana"/>
                <a:cs typeface="Verdana"/>
              </a:rPr>
              <a:t>evolution </a:t>
            </a:r>
            <a:r>
              <a:rPr dirty="0" sz="1600" spc="-150" b="1">
                <a:latin typeface="Verdana"/>
                <a:cs typeface="Verdana"/>
              </a:rPr>
              <a:t>of </a:t>
            </a:r>
            <a:r>
              <a:rPr dirty="0" sz="1600" spc="-160" b="1">
                <a:latin typeface="Verdana"/>
                <a:cs typeface="Verdana"/>
              </a:rPr>
              <a:t>the</a:t>
            </a:r>
            <a:r>
              <a:rPr dirty="0" sz="1600" spc="145" b="1">
                <a:latin typeface="Verdana"/>
                <a:cs typeface="Verdana"/>
              </a:rPr>
              <a:t> </a:t>
            </a:r>
            <a:r>
              <a:rPr dirty="0" sz="1600" spc="-110" b="1">
                <a:latin typeface="Verdana"/>
                <a:cs typeface="Verdana"/>
              </a:rPr>
              <a:t>ledger</a:t>
            </a:r>
            <a:endParaRPr sz="16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90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-55">
                <a:latin typeface="Verdana"/>
                <a:cs typeface="Verdana"/>
              </a:rPr>
              <a:t>Transactions</a:t>
            </a:r>
            <a:endParaRPr sz="1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84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-10">
                <a:latin typeface="Verdana"/>
                <a:cs typeface="Verdana"/>
              </a:rPr>
              <a:t>Contracts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Black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50" b="1">
                <a:latin typeface="Verdana"/>
                <a:cs typeface="Verdana"/>
              </a:rPr>
              <a:t>Consensus </a:t>
            </a:r>
            <a:r>
              <a:rPr dirty="0" sz="1600" spc="-140" b="1">
                <a:latin typeface="Verdana"/>
                <a:cs typeface="Verdana"/>
              </a:rPr>
              <a:t>mechanisms </a:t>
            </a:r>
            <a:r>
              <a:rPr dirty="0" sz="1600" spc="-145" b="1">
                <a:latin typeface="Verdana"/>
                <a:cs typeface="Verdana"/>
              </a:rPr>
              <a:t>resolve </a:t>
            </a:r>
            <a:r>
              <a:rPr dirty="0" sz="1600" spc="-105" b="1">
                <a:latin typeface="Verdana"/>
                <a:cs typeface="Verdana"/>
              </a:rPr>
              <a:t>competing </a:t>
            </a:r>
            <a:r>
              <a:rPr dirty="0" sz="1600" spc="-110" b="1">
                <a:latin typeface="Verdana"/>
                <a:cs typeface="Verdana"/>
              </a:rPr>
              <a:t>ledger</a:t>
            </a:r>
            <a:r>
              <a:rPr dirty="0" sz="1600" spc="75" b="1">
                <a:latin typeface="Verdana"/>
                <a:cs typeface="Verdana"/>
              </a:rPr>
              <a:t> </a:t>
            </a:r>
            <a:r>
              <a:rPr dirty="0" sz="1600" spc="-125" b="1">
                <a:latin typeface="Verdana"/>
                <a:cs typeface="Verdana"/>
              </a:rPr>
              <a:t>updates</a:t>
            </a:r>
            <a:endParaRPr sz="16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90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-55">
                <a:latin typeface="Verdana"/>
                <a:cs typeface="Verdana"/>
              </a:rPr>
              <a:t>Proof-of-work</a:t>
            </a:r>
            <a:endParaRPr sz="1400">
              <a:latin typeface="Verdana"/>
              <a:cs typeface="Verdana"/>
            </a:endParaRPr>
          </a:p>
          <a:p>
            <a:pPr lvl="1" marL="589280" indent="-342900">
              <a:lnSpc>
                <a:spcPct val="100000"/>
              </a:lnSpc>
              <a:spcBef>
                <a:spcPts val="84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1400" spc="15">
                <a:latin typeface="Verdana"/>
                <a:cs typeface="Verdana"/>
              </a:rPr>
              <a:t>”Pluggable”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consensus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2019-08-18T16:06:56Z</dcterms:created>
  <dcterms:modified xsi:type="dcterms:W3CDTF">2019-08-18T16:06:56Z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2019-08-18T00:00:00Z</vt:filetime>
  </property>
</Properties>
</file>