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66592" y="1107819"/>
            <a:ext cx="116812" cy="117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54919" y="760463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18"/>
                </a:moveTo>
                <a:lnTo>
                  <a:pt x="0" y="464618"/>
                </a:lnTo>
                <a:lnTo>
                  <a:pt x="4783" y="512241"/>
                </a:lnTo>
                <a:lnTo>
                  <a:pt x="18508" y="556551"/>
                </a:lnTo>
                <a:lnTo>
                  <a:pt x="40238" y="596612"/>
                </a:lnTo>
                <a:lnTo>
                  <a:pt x="69036" y="631487"/>
                </a:lnTo>
                <a:lnTo>
                  <a:pt x="103963" y="660241"/>
                </a:lnTo>
                <a:lnTo>
                  <a:pt x="144083" y="681938"/>
                </a:lnTo>
                <a:lnTo>
                  <a:pt x="188459" y="695643"/>
                </a:lnTo>
                <a:lnTo>
                  <a:pt x="236153" y="700419"/>
                </a:lnTo>
                <a:lnTo>
                  <a:pt x="283667" y="695643"/>
                </a:lnTo>
                <a:lnTo>
                  <a:pt x="327958" y="681938"/>
                </a:lnTo>
                <a:lnTo>
                  <a:pt x="368069" y="660241"/>
                </a:lnTo>
                <a:lnTo>
                  <a:pt x="403038" y="631487"/>
                </a:lnTo>
                <a:lnTo>
                  <a:pt x="431907" y="596612"/>
                </a:lnTo>
                <a:lnTo>
                  <a:pt x="439232" y="583156"/>
                </a:lnTo>
                <a:lnTo>
                  <a:pt x="236153" y="583156"/>
                </a:lnTo>
                <a:lnTo>
                  <a:pt x="189752" y="573905"/>
                </a:lnTo>
                <a:lnTo>
                  <a:pt x="152039" y="548609"/>
                </a:lnTo>
                <a:lnTo>
                  <a:pt x="126705" y="510952"/>
                </a:lnTo>
                <a:lnTo>
                  <a:pt x="117441" y="464618"/>
                </a:lnTo>
                <a:close/>
              </a:path>
              <a:path w="472440" h="701040">
                <a:moveTo>
                  <a:pt x="439004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1"/>
                </a:lnTo>
                <a:lnTo>
                  <a:pt x="345518" y="418556"/>
                </a:lnTo>
                <a:lnTo>
                  <a:pt x="354872" y="464618"/>
                </a:lnTo>
                <a:lnTo>
                  <a:pt x="345518" y="510952"/>
                </a:lnTo>
                <a:lnTo>
                  <a:pt x="320034" y="548609"/>
                </a:lnTo>
                <a:lnTo>
                  <a:pt x="282290" y="573905"/>
                </a:lnTo>
                <a:lnTo>
                  <a:pt x="236153" y="583156"/>
                </a:lnTo>
                <a:lnTo>
                  <a:pt x="439232" y="583156"/>
                </a:lnTo>
                <a:lnTo>
                  <a:pt x="453715" y="556551"/>
                </a:lnTo>
                <a:lnTo>
                  <a:pt x="467504" y="512241"/>
                </a:lnTo>
                <a:lnTo>
                  <a:pt x="472313" y="464618"/>
                </a:lnTo>
                <a:lnTo>
                  <a:pt x="467387" y="416544"/>
                </a:lnTo>
                <a:lnTo>
                  <a:pt x="453265" y="371851"/>
                </a:lnTo>
                <a:lnTo>
                  <a:pt x="439004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1"/>
                </a:lnTo>
                <a:lnTo>
                  <a:pt x="216477" y="117261"/>
                </a:lnTo>
                <a:lnTo>
                  <a:pt x="118076" y="260515"/>
                </a:lnTo>
                <a:lnTo>
                  <a:pt x="176482" y="361932"/>
                </a:lnTo>
                <a:lnTo>
                  <a:pt x="190270" y="355178"/>
                </a:lnTo>
                <a:lnTo>
                  <a:pt x="204890" y="350207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04" y="346087"/>
                </a:lnTo>
                <a:lnTo>
                  <a:pt x="430937" y="331515"/>
                </a:lnTo>
                <a:lnTo>
                  <a:pt x="401391" y="296511"/>
                </a:lnTo>
                <a:lnTo>
                  <a:pt x="365615" y="267817"/>
                </a:lnTo>
                <a:lnTo>
                  <a:pt x="324597" y="246408"/>
                </a:lnTo>
                <a:lnTo>
                  <a:pt x="279326" y="233261"/>
                </a:lnTo>
                <a:lnTo>
                  <a:pt x="359315" y="117261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63528" y="761097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7443" y="0"/>
                </a:moveTo>
                <a:lnTo>
                  <a:pt x="0" y="0"/>
                </a:lnTo>
                <a:lnTo>
                  <a:pt x="0" y="463983"/>
                </a:lnTo>
                <a:lnTo>
                  <a:pt x="117443" y="463983"/>
                </a:lnTo>
                <a:lnTo>
                  <a:pt x="117443" y="235165"/>
                </a:lnTo>
                <a:lnTo>
                  <a:pt x="126787" y="189198"/>
                </a:lnTo>
                <a:lnTo>
                  <a:pt x="152201" y="151729"/>
                </a:lnTo>
                <a:lnTo>
                  <a:pt x="189755" y="126502"/>
                </a:lnTo>
                <a:lnTo>
                  <a:pt x="235520" y="117261"/>
                </a:lnTo>
                <a:lnTo>
                  <a:pt x="274886" y="116627"/>
                </a:lnTo>
                <a:lnTo>
                  <a:pt x="333598" y="31690"/>
                </a:lnTo>
                <a:lnTo>
                  <a:pt x="117443" y="31690"/>
                </a:lnTo>
                <a:lnTo>
                  <a:pt x="117443" y="0"/>
                </a:lnTo>
                <a:close/>
              </a:path>
              <a:path w="355600" h="464184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39"/>
                </a:lnTo>
                <a:lnTo>
                  <a:pt x="144553" y="18182"/>
                </a:lnTo>
                <a:lnTo>
                  <a:pt x="117443" y="31690"/>
                </a:lnTo>
                <a:lnTo>
                  <a:pt x="333598" y="31690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15" y="1892553"/>
            <a:ext cx="1067876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31642" y="6463394"/>
            <a:ext cx="70499" cy="70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1784" y="6454506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0991" y="0"/>
                </a:moveTo>
                <a:lnTo>
                  <a:pt x="0" y="0"/>
                </a:lnTo>
                <a:lnTo>
                  <a:pt x="0" y="88921"/>
                </a:lnTo>
                <a:lnTo>
                  <a:pt x="1201619" y="88921"/>
                </a:lnTo>
                <a:lnTo>
                  <a:pt x="1218648" y="85100"/>
                </a:lnTo>
                <a:lnTo>
                  <a:pt x="1226932" y="79393"/>
                </a:lnTo>
                <a:lnTo>
                  <a:pt x="386147" y="79393"/>
                </a:lnTo>
                <a:lnTo>
                  <a:pt x="372282" y="76614"/>
                </a:lnTo>
                <a:lnTo>
                  <a:pt x="360979" y="69071"/>
                </a:lnTo>
                <a:lnTo>
                  <a:pt x="353368" y="57956"/>
                </a:lnTo>
                <a:lnTo>
                  <a:pt x="350579" y="44458"/>
                </a:lnTo>
                <a:lnTo>
                  <a:pt x="353368" y="30594"/>
                </a:lnTo>
                <a:lnTo>
                  <a:pt x="360979" y="19289"/>
                </a:lnTo>
                <a:lnTo>
                  <a:pt x="372282" y="11676"/>
                </a:lnTo>
                <a:lnTo>
                  <a:pt x="386147" y="8887"/>
                </a:lnTo>
                <a:lnTo>
                  <a:pt x="1226465" y="8887"/>
                </a:lnTo>
                <a:lnTo>
                  <a:pt x="1218380" y="3461"/>
                </a:lnTo>
                <a:lnTo>
                  <a:pt x="1200991" y="0"/>
                </a:lnTo>
                <a:close/>
              </a:path>
              <a:path w="1245870" h="89534">
                <a:moveTo>
                  <a:pt x="793879" y="8887"/>
                </a:moveTo>
                <a:lnTo>
                  <a:pt x="386147" y="8887"/>
                </a:lnTo>
                <a:lnTo>
                  <a:pt x="400007" y="11676"/>
                </a:lnTo>
                <a:lnTo>
                  <a:pt x="411308" y="19289"/>
                </a:lnTo>
                <a:lnTo>
                  <a:pt x="418919" y="30594"/>
                </a:lnTo>
                <a:lnTo>
                  <a:pt x="421707" y="44458"/>
                </a:lnTo>
                <a:lnTo>
                  <a:pt x="418919" y="57956"/>
                </a:lnTo>
                <a:lnTo>
                  <a:pt x="411308" y="69071"/>
                </a:lnTo>
                <a:lnTo>
                  <a:pt x="400007" y="76614"/>
                </a:lnTo>
                <a:lnTo>
                  <a:pt x="386147" y="79393"/>
                </a:lnTo>
                <a:lnTo>
                  <a:pt x="793879" y="79393"/>
                </a:lnTo>
                <a:lnTo>
                  <a:pt x="780385" y="76614"/>
                </a:lnTo>
                <a:lnTo>
                  <a:pt x="769270" y="69071"/>
                </a:lnTo>
                <a:lnTo>
                  <a:pt x="761727" y="57956"/>
                </a:lnTo>
                <a:lnTo>
                  <a:pt x="758948" y="44458"/>
                </a:lnTo>
                <a:lnTo>
                  <a:pt x="761727" y="30594"/>
                </a:lnTo>
                <a:lnTo>
                  <a:pt x="769270" y="19289"/>
                </a:lnTo>
                <a:lnTo>
                  <a:pt x="780385" y="11676"/>
                </a:lnTo>
                <a:lnTo>
                  <a:pt x="793879" y="8887"/>
                </a:lnTo>
                <a:close/>
              </a:path>
              <a:path w="1245870" h="89534">
                <a:moveTo>
                  <a:pt x="1202255" y="8887"/>
                </a:moveTo>
                <a:lnTo>
                  <a:pt x="793879" y="8887"/>
                </a:lnTo>
                <a:lnTo>
                  <a:pt x="807744" y="11676"/>
                </a:lnTo>
                <a:lnTo>
                  <a:pt x="819047" y="19289"/>
                </a:lnTo>
                <a:lnTo>
                  <a:pt x="826659" y="30594"/>
                </a:lnTo>
                <a:lnTo>
                  <a:pt x="829447" y="44458"/>
                </a:lnTo>
                <a:lnTo>
                  <a:pt x="826659" y="57956"/>
                </a:lnTo>
                <a:lnTo>
                  <a:pt x="819047" y="69071"/>
                </a:lnTo>
                <a:lnTo>
                  <a:pt x="807744" y="76614"/>
                </a:lnTo>
                <a:lnTo>
                  <a:pt x="793879" y="79393"/>
                </a:lnTo>
                <a:lnTo>
                  <a:pt x="1202255" y="79393"/>
                </a:lnTo>
                <a:lnTo>
                  <a:pt x="1188390" y="76614"/>
                </a:lnTo>
                <a:lnTo>
                  <a:pt x="1177087" y="69071"/>
                </a:lnTo>
                <a:lnTo>
                  <a:pt x="1169476" y="57956"/>
                </a:lnTo>
                <a:lnTo>
                  <a:pt x="1166688" y="44458"/>
                </a:lnTo>
                <a:lnTo>
                  <a:pt x="1169476" y="30594"/>
                </a:lnTo>
                <a:lnTo>
                  <a:pt x="1177087" y="19289"/>
                </a:lnTo>
                <a:lnTo>
                  <a:pt x="1188390" y="11676"/>
                </a:lnTo>
                <a:lnTo>
                  <a:pt x="1202255" y="8887"/>
                </a:lnTo>
                <a:close/>
              </a:path>
              <a:path w="1245870" h="89534">
                <a:moveTo>
                  <a:pt x="1226465" y="8887"/>
                </a:moveTo>
                <a:lnTo>
                  <a:pt x="1202255" y="8887"/>
                </a:lnTo>
                <a:lnTo>
                  <a:pt x="1215749" y="11676"/>
                </a:lnTo>
                <a:lnTo>
                  <a:pt x="1226864" y="19289"/>
                </a:lnTo>
                <a:lnTo>
                  <a:pt x="1234407" y="30594"/>
                </a:lnTo>
                <a:lnTo>
                  <a:pt x="1237187" y="44458"/>
                </a:lnTo>
                <a:lnTo>
                  <a:pt x="1234407" y="57956"/>
                </a:lnTo>
                <a:lnTo>
                  <a:pt x="1226864" y="69071"/>
                </a:lnTo>
                <a:lnTo>
                  <a:pt x="1215749" y="76614"/>
                </a:lnTo>
                <a:lnTo>
                  <a:pt x="1202255" y="79393"/>
                </a:lnTo>
                <a:lnTo>
                  <a:pt x="1226932" y="79393"/>
                </a:lnTo>
                <a:lnTo>
                  <a:pt x="1232580" y="75503"/>
                </a:lnTo>
                <a:lnTo>
                  <a:pt x="1241986" y="61499"/>
                </a:lnTo>
                <a:lnTo>
                  <a:pt x="1245439" y="44458"/>
                </a:lnTo>
                <a:lnTo>
                  <a:pt x="1241976" y="27061"/>
                </a:lnTo>
                <a:lnTo>
                  <a:pt x="1232501" y="12939"/>
                </a:lnTo>
                <a:lnTo>
                  <a:pt x="1226465" y="8887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52364" y="6463394"/>
            <a:ext cx="71127" cy="705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760732" y="6463394"/>
            <a:ext cx="70499" cy="705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168472" y="6463394"/>
            <a:ext cx="70499" cy="705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751" y="566115"/>
            <a:ext cx="1155049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0322" y="1487551"/>
            <a:ext cx="7947025" cy="147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0924" y="6375471"/>
            <a:ext cx="858519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67286" y="6375471"/>
            <a:ext cx="28511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slide" Target="slide1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getpostman.com/" TargetMode="External"/><Relationship Id="rId4" Type="http://schemas.openxmlformats.org/officeDocument/2006/relationships/hyperlink" Target="http://www.getpostman.com/docs/install_native" TargetMode="External"/><Relationship Id="rId5" Type="http://schemas.openxmlformats.org/officeDocument/2006/relationships/slide" Target="slide1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http://www.getpostman.com/docs/requests" TargetMode="External"/><Relationship Id="rId4" Type="http://schemas.openxmlformats.org/officeDocument/2006/relationships/image" Target="../media/image23.png"/><Relationship Id="rId5" Type="http://schemas.openxmlformats.org/officeDocument/2006/relationships/slide" Target="slide1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slide" Target="slide1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slide" Target="slide1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" Target="slide1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" Target="slide1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" Target="slide1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slide" Target="slide1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" Target="slide1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" Target="slide1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" Target="slide1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slide" Target="slide1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slide" Target="slide1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" Target="slide1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" Target="slide1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slide" Target="slide1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slide" Target="slide1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" Target="slide1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" Target="slide1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" Target="slide1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slide" Target="slide1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15" y="1892553"/>
            <a:ext cx="351027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35" b="1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dirty="0" sz="5400" spc="-4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819" b="1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615" y="3615309"/>
            <a:ext cx="347281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45" i="1">
                <a:solidFill>
                  <a:srgbClr val="FFFFFF"/>
                </a:solidFill>
                <a:latin typeface="Verdana"/>
                <a:cs typeface="Verdana"/>
              </a:rPr>
              <a:t>Plugins </a:t>
            </a:r>
            <a:r>
              <a:rPr dirty="0" sz="3500" spc="140" i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500" spc="-47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500" spc="-245" i="1">
                <a:solidFill>
                  <a:srgbClr val="FFFFFF"/>
                </a:solidFill>
                <a:latin typeface="Verdana"/>
                <a:cs typeface="Verdana"/>
              </a:rPr>
              <a:t>APIs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64980" y="5251703"/>
            <a:ext cx="2033016" cy="83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0784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Building </a:t>
            </a:r>
            <a:r>
              <a:rPr dirty="0" spc="-315"/>
              <a:t>the</a:t>
            </a:r>
            <a:r>
              <a:rPr dirty="0" spc="-135"/>
              <a:t> </a:t>
            </a:r>
            <a:r>
              <a:rPr dirty="0" spc="-505"/>
              <a:t>API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322" y="1430541"/>
            <a:ext cx="6022975" cy="107759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0">
                <a:latin typeface="Verdana"/>
                <a:cs typeface="Verdana"/>
              </a:rPr>
              <a:t>Our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API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have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two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endpoints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start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with: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05"/>
              </a:spcBef>
              <a:buChar char="–"/>
              <a:tabLst>
                <a:tab pos="418465" algn="l"/>
              </a:tabLst>
            </a:pPr>
            <a:r>
              <a:rPr dirty="0" sz="1800" spc="100">
                <a:latin typeface="Verdana"/>
                <a:cs typeface="Verdana"/>
              </a:rPr>
              <a:t>A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265" b="1">
                <a:solidFill>
                  <a:srgbClr val="2B79EF"/>
                </a:solidFill>
                <a:latin typeface="Arial"/>
                <a:cs typeface="Arial"/>
              </a:rPr>
              <a:t>GET</a:t>
            </a:r>
            <a:r>
              <a:rPr dirty="0" sz="1800" spc="-24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5">
                <a:latin typeface="Verdana"/>
                <a:cs typeface="Verdana"/>
              </a:rPr>
              <a:t>endpoint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listing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85">
                <a:latin typeface="Verdana"/>
                <a:cs typeface="Verdana"/>
              </a:rPr>
              <a:t>states </a:t>
            </a:r>
            <a:r>
              <a:rPr dirty="0" sz="1800" spc="-80">
                <a:latin typeface="Verdana"/>
                <a:cs typeface="Verdana"/>
              </a:rPr>
              <a:t>in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node’s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vault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Char char="–"/>
              <a:tabLst>
                <a:tab pos="418465" algn="l"/>
              </a:tabLst>
            </a:pPr>
            <a:r>
              <a:rPr dirty="0" sz="1800" spc="100">
                <a:latin typeface="Verdana"/>
                <a:cs typeface="Verdana"/>
              </a:rPr>
              <a:t>A </a:t>
            </a:r>
            <a:r>
              <a:rPr dirty="0" sz="1800" spc="-200" b="1">
                <a:solidFill>
                  <a:srgbClr val="2B79EF"/>
                </a:solidFill>
                <a:latin typeface="Arial"/>
                <a:cs typeface="Arial"/>
              </a:rPr>
              <a:t>PUT </a:t>
            </a:r>
            <a:r>
              <a:rPr dirty="0" sz="1800" spc="5">
                <a:latin typeface="Verdana"/>
                <a:cs typeface="Verdana"/>
              </a:rPr>
              <a:t>endpoint enabling </a:t>
            </a:r>
            <a:r>
              <a:rPr dirty="0" sz="1800" spc="-145">
                <a:latin typeface="Verdana"/>
                <a:cs typeface="Verdana"/>
              </a:rPr>
              <a:t>us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450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issue </a:t>
            </a:r>
            <a:r>
              <a:rPr dirty="0" sz="1800" spc="-150">
                <a:latin typeface="Verdana"/>
                <a:cs typeface="Verdana"/>
              </a:rPr>
              <a:t>IOUs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67286" y="6376212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10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749423"/>
            <a:ext cx="1634489" cy="2585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3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3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0924" y="6376212"/>
            <a:ext cx="85851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0" b="1">
                <a:solidFill>
                  <a:srgbClr val="949494"/>
                </a:solidFill>
                <a:latin typeface="Verdana"/>
                <a:cs typeface="Verdana"/>
              </a:rPr>
              <a:t>Plugins </a:t>
            </a:r>
            <a:r>
              <a:rPr dirty="0" sz="1000" spc="-185" b="1">
                <a:solidFill>
                  <a:srgbClr val="949494"/>
                </a:solidFill>
                <a:latin typeface="Verdana"/>
                <a:cs typeface="Verdana"/>
              </a:rPr>
              <a:t>&amp;</a:t>
            </a:r>
            <a:r>
              <a:rPr dirty="0" sz="1000" spc="-85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165" b="1">
                <a:solidFill>
                  <a:srgbClr val="949494"/>
                </a:solidFill>
                <a:latin typeface="Verdana"/>
                <a:cs typeface="Verdana"/>
              </a:rPr>
              <a:t>APIs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15" y="1656588"/>
            <a:ext cx="4191004" cy="443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3127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75"/>
              <a:t>IOU </a:t>
            </a:r>
            <a:r>
              <a:rPr dirty="0" spc="-505"/>
              <a:t>API</a:t>
            </a:r>
            <a:r>
              <a:rPr dirty="0" spc="-625"/>
              <a:t> </a:t>
            </a:r>
            <a:r>
              <a:rPr dirty="0" spc="-270"/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79986" y="6388171"/>
            <a:ext cx="2597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11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076" y="3559555"/>
            <a:ext cx="656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0" b="1">
                <a:latin typeface="Verdana"/>
                <a:cs typeface="Verdana"/>
              </a:rPr>
              <a:t>ALICE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2185" y="2095880"/>
            <a:ext cx="4324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40" b="1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9617" y="5063490"/>
            <a:ext cx="396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70" b="1">
                <a:solidFill>
                  <a:srgbClr val="FFFFFF"/>
                </a:solidFill>
                <a:latin typeface="Verdana"/>
                <a:cs typeface="Verdana"/>
              </a:rPr>
              <a:t>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18704" y="3659123"/>
            <a:ext cx="1838325" cy="1839595"/>
          </a:xfrm>
          <a:custGeom>
            <a:avLst/>
            <a:gdLst/>
            <a:ahLst/>
            <a:cxnLst/>
            <a:rect l="l" t="t" r="r" b="b"/>
            <a:pathLst>
              <a:path w="1838325" h="1839595">
                <a:moveTo>
                  <a:pt x="918972" y="0"/>
                </a:moveTo>
                <a:lnTo>
                  <a:pt x="870170" y="1274"/>
                </a:lnTo>
                <a:lnTo>
                  <a:pt x="822031" y="5056"/>
                </a:lnTo>
                <a:lnTo>
                  <a:pt x="774619" y="11282"/>
                </a:lnTo>
                <a:lnTo>
                  <a:pt x="727996" y="19887"/>
                </a:lnTo>
                <a:lnTo>
                  <a:pt x="682228" y="30809"/>
                </a:lnTo>
                <a:lnTo>
                  <a:pt x="637376" y="43984"/>
                </a:lnTo>
                <a:lnTo>
                  <a:pt x="593505" y="59349"/>
                </a:lnTo>
                <a:lnTo>
                  <a:pt x="550679" y="76839"/>
                </a:lnTo>
                <a:lnTo>
                  <a:pt x="508960" y="96392"/>
                </a:lnTo>
                <a:lnTo>
                  <a:pt x="468412" y="117943"/>
                </a:lnTo>
                <a:lnTo>
                  <a:pt x="429099" y="141430"/>
                </a:lnTo>
                <a:lnTo>
                  <a:pt x="391085" y="166789"/>
                </a:lnTo>
                <a:lnTo>
                  <a:pt x="354432" y="193955"/>
                </a:lnTo>
                <a:lnTo>
                  <a:pt x="319205" y="222867"/>
                </a:lnTo>
                <a:lnTo>
                  <a:pt x="285467" y="253460"/>
                </a:lnTo>
                <a:lnTo>
                  <a:pt x="253281" y="285670"/>
                </a:lnTo>
                <a:lnTo>
                  <a:pt x="222712" y="319434"/>
                </a:lnTo>
                <a:lnTo>
                  <a:pt x="193821" y="354689"/>
                </a:lnTo>
                <a:lnTo>
                  <a:pt x="166674" y="391371"/>
                </a:lnTo>
                <a:lnTo>
                  <a:pt x="141334" y="429416"/>
                </a:lnTo>
                <a:lnTo>
                  <a:pt x="117864" y="468762"/>
                </a:lnTo>
                <a:lnTo>
                  <a:pt x="96327" y="509344"/>
                </a:lnTo>
                <a:lnTo>
                  <a:pt x="76788" y="551098"/>
                </a:lnTo>
                <a:lnTo>
                  <a:pt x="59310" y="593962"/>
                </a:lnTo>
                <a:lnTo>
                  <a:pt x="43956" y="637872"/>
                </a:lnTo>
                <a:lnTo>
                  <a:pt x="30789" y="682764"/>
                </a:lnTo>
                <a:lnTo>
                  <a:pt x="19874" y="728574"/>
                </a:lnTo>
                <a:lnTo>
                  <a:pt x="11274" y="775240"/>
                </a:lnTo>
                <a:lnTo>
                  <a:pt x="5053" y="822698"/>
                </a:lnTo>
                <a:lnTo>
                  <a:pt x="1273" y="870883"/>
                </a:lnTo>
                <a:lnTo>
                  <a:pt x="0" y="919733"/>
                </a:lnTo>
                <a:lnTo>
                  <a:pt x="1273" y="968584"/>
                </a:lnTo>
                <a:lnTo>
                  <a:pt x="5053" y="1016769"/>
                </a:lnTo>
                <a:lnTo>
                  <a:pt x="11274" y="1064227"/>
                </a:lnTo>
                <a:lnTo>
                  <a:pt x="19874" y="1110893"/>
                </a:lnTo>
                <a:lnTo>
                  <a:pt x="30789" y="1156703"/>
                </a:lnTo>
                <a:lnTo>
                  <a:pt x="43956" y="1201595"/>
                </a:lnTo>
                <a:lnTo>
                  <a:pt x="59310" y="1245505"/>
                </a:lnTo>
                <a:lnTo>
                  <a:pt x="76788" y="1288369"/>
                </a:lnTo>
                <a:lnTo>
                  <a:pt x="96327" y="1330123"/>
                </a:lnTo>
                <a:lnTo>
                  <a:pt x="117864" y="1370705"/>
                </a:lnTo>
                <a:lnTo>
                  <a:pt x="141334" y="1410051"/>
                </a:lnTo>
                <a:lnTo>
                  <a:pt x="166674" y="1448096"/>
                </a:lnTo>
                <a:lnTo>
                  <a:pt x="193821" y="1484778"/>
                </a:lnTo>
                <a:lnTo>
                  <a:pt x="222712" y="1520033"/>
                </a:lnTo>
                <a:lnTo>
                  <a:pt x="253281" y="1553797"/>
                </a:lnTo>
                <a:lnTo>
                  <a:pt x="285467" y="1586007"/>
                </a:lnTo>
                <a:lnTo>
                  <a:pt x="319205" y="1616600"/>
                </a:lnTo>
                <a:lnTo>
                  <a:pt x="354432" y="1645512"/>
                </a:lnTo>
                <a:lnTo>
                  <a:pt x="391085" y="1672678"/>
                </a:lnTo>
                <a:lnTo>
                  <a:pt x="429099" y="1698037"/>
                </a:lnTo>
                <a:lnTo>
                  <a:pt x="468412" y="1721524"/>
                </a:lnTo>
                <a:lnTo>
                  <a:pt x="508960" y="1743075"/>
                </a:lnTo>
                <a:lnTo>
                  <a:pt x="550679" y="1762628"/>
                </a:lnTo>
                <a:lnTo>
                  <a:pt x="593505" y="1780118"/>
                </a:lnTo>
                <a:lnTo>
                  <a:pt x="637376" y="1795483"/>
                </a:lnTo>
                <a:lnTo>
                  <a:pt x="682228" y="1808658"/>
                </a:lnTo>
                <a:lnTo>
                  <a:pt x="727996" y="1819580"/>
                </a:lnTo>
                <a:lnTo>
                  <a:pt x="774619" y="1828185"/>
                </a:lnTo>
                <a:lnTo>
                  <a:pt x="822031" y="1834411"/>
                </a:lnTo>
                <a:lnTo>
                  <a:pt x="870170" y="1838193"/>
                </a:lnTo>
                <a:lnTo>
                  <a:pt x="918972" y="1839467"/>
                </a:lnTo>
                <a:lnTo>
                  <a:pt x="967773" y="1838193"/>
                </a:lnTo>
                <a:lnTo>
                  <a:pt x="1015912" y="1834411"/>
                </a:lnTo>
                <a:lnTo>
                  <a:pt x="1063324" y="1828185"/>
                </a:lnTo>
                <a:lnTo>
                  <a:pt x="1109947" y="1819580"/>
                </a:lnTo>
                <a:lnTo>
                  <a:pt x="1155715" y="1808658"/>
                </a:lnTo>
                <a:lnTo>
                  <a:pt x="1200567" y="1795483"/>
                </a:lnTo>
                <a:lnTo>
                  <a:pt x="1244438" y="1780118"/>
                </a:lnTo>
                <a:lnTo>
                  <a:pt x="1287264" y="1762628"/>
                </a:lnTo>
                <a:lnTo>
                  <a:pt x="1328983" y="1743075"/>
                </a:lnTo>
                <a:lnTo>
                  <a:pt x="1369531" y="1721524"/>
                </a:lnTo>
                <a:lnTo>
                  <a:pt x="1408844" y="1698037"/>
                </a:lnTo>
                <a:lnTo>
                  <a:pt x="1446858" y="1672678"/>
                </a:lnTo>
                <a:lnTo>
                  <a:pt x="1483511" y="1645512"/>
                </a:lnTo>
                <a:lnTo>
                  <a:pt x="1518738" y="1616600"/>
                </a:lnTo>
                <a:lnTo>
                  <a:pt x="1552476" y="1586007"/>
                </a:lnTo>
                <a:lnTo>
                  <a:pt x="1584662" y="1553797"/>
                </a:lnTo>
                <a:lnTo>
                  <a:pt x="1615231" y="1520033"/>
                </a:lnTo>
                <a:lnTo>
                  <a:pt x="1644122" y="1484778"/>
                </a:lnTo>
                <a:lnTo>
                  <a:pt x="1671269" y="1448096"/>
                </a:lnTo>
                <a:lnTo>
                  <a:pt x="1696609" y="1410051"/>
                </a:lnTo>
                <a:lnTo>
                  <a:pt x="1720079" y="1370705"/>
                </a:lnTo>
                <a:lnTo>
                  <a:pt x="1741616" y="1330123"/>
                </a:lnTo>
                <a:lnTo>
                  <a:pt x="1761155" y="1288369"/>
                </a:lnTo>
                <a:lnTo>
                  <a:pt x="1778633" y="1245505"/>
                </a:lnTo>
                <a:lnTo>
                  <a:pt x="1793987" y="1201595"/>
                </a:lnTo>
                <a:lnTo>
                  <a:pt x="1807154" y="1156703"/>
                </a:lnTo>
                <a:lnTo>
                  <a:pt x="1818069" y="1110893"/>
                </a:lnTo>
                <a:lnTo>
                  <a:pt x="1826669" y="1064227"/>
                </a:lnTo>
                <a:lnTo>
                  <a:pt x="1832890" y="1016769"/>
                </a:lnTo>
                <a:lnTo>
                  <a:pt x="1836670" y="968584"/>
                </a:lnTo>
                <a:lnTo>
                  <a:pt x="1837944" y="919733"/>
                </a:lnTo>
                <a:lnTo>
                  <a:pt x="1836670" y="870883"/>
                </a:lnTo>
                <a:lnTo>
                  <a:pt x="1832890" y="822698"/>
                </a:lnTo>
                <a:lnTo>
                  <a:pt x="1826669" y="775240"/>
                </a:lnTo>
                <a:lnTo>
                  <a:pt x="1818069" y="728574"/>
                </a:lnTo>
                <a:lnTo>
                  <a:pt x="1807154" y="682764"/>
                </a:lnTo>
                <a:lnTo>
                  <a:pt x="1793987" y="637872"/>
                </a:lnTo>
                <a:lnTo>
                  <a:pt x="1778633" y="593962"/>
                </a:lnTo>
                <a:lnTo>
                  <a:pt x="1761155" y="551098"/>
                </a:lnTo>
                <a:lnTo>
                  <a:pt x="1741616" y="509344"/>
                </a:lnTo>
                <a:lnTo>
                  <a:pt x="1720079" y="468762"/>
                </a:lnTo>
                <a:lnTo>
                  <a:pt x="1696609" y="429416"/>
                </a:lnTo>
                <a:lnTo>
                  <a:pt x="1671269" y="391371"/>
                </a:lnTo>
                <a:lnTo>
                  <a:pt x="1644122" y="354689"/>
                </a:lnTo>
                <a:lnTo>
                  <a:pt x="1615231" y="319434"/>
                </a:lnTo>
                <a:lnTo>
                  <a:pt x="1584662" y="285670"/>
                </a:lnTo>
                <a:lnTo>
                  <a:pt x="1552476" y="253460"/>
                </a:lnTo>
                <a:lnTo>
                  <a:pt x="1518738" y="222867"/>
                </a:lnTo>
                <a:lnTo>
                  <a:pt x="1483511" y="193955"/>
                </a:lnTo>
                <a:lnTo>
                  <a:pt x="1446858" y="166789"/>
                </a:lnTo>
                <a:lnTo>
                  <a:pt x="1408844" y="141430"/>
                </a:lnTo>
                <a:lnTo>
                  <a:pt x="1369531" y="117943"/>
                </a:lnTo>
                <a:lnTo>
                  <a:pt x="1328983" y="96392"/>
                </a:lnTo>
                <a:lnTo>
                  <a:pt x="1287264" y="76839"/>
                </a:lnTo>
                <a:lnTo>
                  <a:pt x="1244438" y="59349"/>
                </a:lnTo>
                <a:lnTo>
                  <a:pt x="1200567" y="43984"/>
                </a:lnTo>
                <a:lnTo>
                  <a:pt x="1155715" y="30809"/>
                </a:lnTo>
                <a:lnTo>
                  <a:pt x="1109947" y="19887"/>
                </a:lnTo>
                <a:lnTo>
                  <a:pt x="1063324" y="11282"/>
                </a:lnTo>
                <a:lnTo>
                  <a:pt x="1015912" y="5056"/>
                </a:lnTo>
                <a:lnTo>
                  <a:pt x="967773" y="1274"/>
                </a:lnTo>
                <a:lnTo>
                  <a:pt x="9189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18704" y="3659123"/>
            <a:ext cx="1838325" cy="1839595"/>
          </a:xfrm>
          <a:custGeom>
            <a:avLst/>
            <a:gdLst/>
            <a:ahLst/>
            <a:cxnLst/>
            <a:rect l="l" t="t" r="r" b="b"/>
            <a:pathLst>
              <a:path w="1838325" h="1839595">
                <a:moveTo>
                  <a:pt x="0" y="919733"/>
                </a:moveTo>
                <a:lnTo>
                  <a:pt x="1273" y="870883"/>
                </a:lnTo>
                <a:lnTo>
                  <a:pt x="5053" y="822698"/>
                </a:lnTo>
                <a:lnTo>
                  <a:pt x="11274" y="775240"/>
                </a:lnTo>
                <a:lnTo>
                  <a:pt x="19874" y="728574"/>
                </a:lnTo>
                <a:lnTo>
                  <a:pt x="30789" y="682764"/>
                </a:lnTo>
                <a:lnTo>
                  <a:pt x="43956" y="637872"/>
                </a:lnTo>
                <a:lnTo>
                  <a:pt x="59310" y="593962"/>
                </a:lnTo>
                <a:lnTo>
                  <a:pt x="76788" y="551098"/>
                </a:lnTo>
                <a:lnTo>
                  <a:pt x="96327" y="509344"/>
                </a:lnTo>
                <a:lnTo>
                  <a:pt x="117864" y="468762"/>
                </a:lnTo>
                <a:lnTo>
                  <a:pt x="141334" y="429416"/>
                </a:lnTo>
                <a:lnTo>
                  <a:pt x="166674" y="391371"/>
                </a:lnTo>
                <a:lnTo>
                  <a:pt x="193821" y="354689"/>
                </a:lnTo>
                <a:lnTo>
                  <a:pt x="222712" y="319434"/>
                </a:lnTo>
                <a:lnTo>
                  <a:pt x="253281" y="285670"/>
                </a:lnTo>
                <a:lnTo>
                  <a:pt x="285467" y="253460"/>
                </a:lnTo>
                <a:lnTo>
                  <a:pt x="319205" y="222867"/>
                </a:lnTo>
                <a:lnTo>
                  <a:pt x="354432" y="193955"/>
                </a:lnTo>
                <a:lnTo>
                  <a:pt x="391085" y="166789"/>
                </a:lnTo>
                <a:lnTo>
                  <a:pt x="429099" y="141430"/>
                </a:lnTo>
                <a:lnTo>
                  <a:pt x="468412" y="117943"/>
                </a:lnTo>
                <a:lnTo>
                  <a:pt x="508960" y="96392"/>
                </a:lnTo>
                <a:lnTo>
                  <a:pt x="550679" y="76839"/>
                </a:lnTo>
                <a:lnTo>
                  <a:pt x="593505" y="59349"/>
                </a:lnTo>
                <a:lnTo>
                  <a:pt x="637376" y="43984"/>
                </a:lnTo>
                <a:lnTo>
                  <a:pt x="682228" y="30809"/>
                </a:lnTo>
                <a:lnTo>
                  <a:pt x="727996" y="19887"/>
                </a:lnTo>
                <a:lnTo>
                  <a:pt x="774619" y="11282"/>
                </a:lnTo>
                <a:lnTo>
                  <a:pt x="822031" y="5056"/>
                </a:lnTo>
                <a:lnTo>
                  <a:pt x="870170" y="1274"/>
                </a:lnTo>
                <a:lnTo>
                  <a:pt x="918972" y="0"/>
                </a:lnTo>
                <a:lnTo>
                  <a:pt x="967773" y="1274"/>
                </a:lnTo>
                <a:lnTo>
                  <a:pt x="1015912" y="5056"/>
                </a:lnTo>
                <a:lnTo>
                  <a:pt x="1063324" y="11282"/>
                </a:lnTo>
                <a:lnTo>
                  <a:pt x="1109947" y="19887"/>
                </a:lnTo>
                <a:lnTo>
                  <a:pt x="1155715" y="30809"/>
                </a:lnTo>
                <a:lnTo>
                  <a:pt x="1200567" y="43984"/>
                </a:lnTo>
                <a:lnTo>
                  <a:pt x="1244438" y="59349"/>
                </a:lnTo>
                <a:lnTo>
                  <a:pt x="1287264" y="76839"/>
                </a:lnTo>
                <a:lnTo>
                  <a:pt x="1328983" y="96392"/>
                </a:lnTo>
                <a:lnTo>
                  <a:pt x="1369531" y="117943"/>
                </a:lnTo>
                <a:lnTo>
                  <a:pt x="1408844" y="141430"/>
                </a:lnTo>
                <a:lnTo>
                  <a:pt x="1446858" y="166789"/>
                </a:lnTo>
                <a:lnTo>
                  <a:pt x="1483511" y="193955"/>
                </a:lnTo>
                <a:lnTo>
                  <a:pt x="1518738" y="222867"/>
                </a:lnTo>
                <a:lnTo>
                  <a:pt x="1552476" y="253460"/>
                </a:lnTo>
                <a:lnTo>
                  <a:pt x="1584662" y="285670"/>
                </a:lnTo>
                <a:lnTo>
                  <a:pt x="1615231" y="319434"/>
                </a:lnTo>
                <a:lnTo>
                  <a:pt x="1644122" y="354689"/>
                </a:lnTo>
                <a:lnTo>
                  <a:pt x="1671269" y="391371"/>
                </a:lnTo>
                <a:lnTo>
                  <a:pt x="1696609" y="429416"/>
                </a:lnTo>
                <a:lnTo>
                  <a:pt x="1720079" y="468762"/>
                </a:lnTo>
                <a:lnTo>
                  <a:pt x="1741616" y="509344"/>
                </a:lnTo>
                <a:lnTo>
                  <a:pt x="1761155" y="551098"/>
                </a:lnTo>
                <a:lnTo>
                  <a:pt x="1778633" y="593962"/>
                </a:lnTo>
                <a:lnTo>
                  <a:pt x="1793987" y="637872"/>
                </a:lnTo>
                <a:lnTo>
                  <a:pt x="1807154" y="682764"/>
                </a:lnTo>
                <a:lnTo>
                  <a:pt x="1818069" y="728574"/>
                </a:lnTo>
                <a:lnTo>
                  <a:pt x="1826669" y="775240"/>
                </a:lnTo>
                <a:lnTo>
                  <a:pt x="1832890" y="822698"/>
                </a:lnTo>
                <a:lnTo>
                  <a:pt x="1836670" y="870883"/>
                </a:lnTo>
                <a:lnTo>
                  <a:pt x="1837944" y="919733"/>
                </a:lnTo>
                <a:lnTo>
                  <a:pt x="1836670" y="968584"/>
                </a:lnTo>
                <a:lnTo>
                  <a:pt x="1832890" y="1016769"/>
                </a:lnTo>
                <a:lnTo>
                  <a:pt x="1826669" y="1064227"/>
                </a:lnTo>
                <a:lnTo>
                  <a:pt x="1818069" y="1110893"/>
                </a:lnTo>
                <a:lnTo>
                  <a:pt x="1807154" y="1156703"/>
                </a:lnTo>
                <a:lnTo>
                  <a:pt x="1793987" y="1201595"/>
                </a:lnTo>
                <a:lnTo>
                  <a:pt x="1778633" y="1245505"/>
                </a:lnTo>
                <a:lnTo>
                  <a:pt x="1761155" y="1288369"/>
                </a:lnTo>
                <a:lnTo>
                  <a:pt x="1741616" y="1330123"/>
                </a:lnTo>
                <a:lnTo>
                  <a:pt x="1720079" y="1370705"/>
                </a:lnTo>
                <a:lnTo>
                  <a:pt x="1696609" y="1410051"/>
                </a:lnTo>
                <a:lnTo>
                  <a:pt x="1671269" y="1448096"/>
                </a:lnTo>
                <a:lnTo>
                  <a:pt x="1644122" y="1484778"/>
                </a:lnTo>
                <a:lnTo>
                  <a:pt x="1615231" y="1520033"/>
                </a:lnTo>
                <a:lnTo>
                  <a:pt x="1584662" y="1553797"/>
                </a:lnTo>
                <a:lnTo>
                  <a:pt x="1552476" y="1586007"/>
                </a:lnTo>
                <a:lnTo>
                  <a:pt x="1518738" y="1616600"/>
                </a:lnTo>
                <a:lnTo>
                  <a:pt x="1483511" y="1645512"/>
                </a:lnTo>
                <a:lnTo>
                  <a:pt x="1446858" y="1672678"/>
                </a:lnTo>
                <a:lnTo>
                  <a:pt x="1408844" y="1698037"/>
                </a:lnTo>
                <a:lnTo>
                  <a:pt x="1369531" y="1721524"/>
                </a:lnTo>
                <a:lnTo>
                  <a:pt x="1328983" y="1743075"/>
                </a:lnTo>
                <a:lnTo>
                  <a:pt x="1287264" y="1762628"/>
                </a:lnTo>
                <a:lnTo>
                  <a:pt x="1244438" y="1780118"/>
                </a:lnTo>
                <a:lnTo>
                  <a:pt x="1200567" y="1795483"/>
                </a:lnTo>
                <a:lnTo>
                  <a:pt x="1155715" y="1808658"/>
                </a:lnTo>
                <a:lnTo>
                  <a:pt x="1109947" y="1819580"/>
                </a:lnTo>
                <a:lnTo>
                  <a:pt x="1063324" y="1828185"/>
                </a:lnTo>
                <a:lnTo>
                  <a:pt x="1015912" y="1834411"/>
                </a:lnTo>
                <a:lnTo>
                  <a:pt x="967773" y="1838193"/>
                </a:lnTo>
                <a:lnTo>
                  <a:pt x="918972" y="1839467"/>
                </a:lnTo>
                <a:lnTo>
                  <a:pt x="870170" y="1838193"/>
                </a:lnTo>
                <a:lnTo>
                  <a:pt x="822031" y="1834411"/>
                </a:lnTo>
                <a:lnTo>
                  <a:pt x="774619" y="1828185"/>
                </a:lnTo>
                <a:lnTo>
                  <a:pt x="727996" y="1819580"/>
                </a:lnTo>
                <a:lnTo>
                  <a:pt x="682228" y="1808658"/>
                </a:lnTo>
                <a:lnTo>
                  <a:pt x="637376" y="1795483"/>
                </a:lnTo>
                <a:lnTo>
                  <a:pt x="593505" y="1780118"/>
                </a:lnTo>
                <a:lnTo>
                  <a:pt x="550679" y="1762628"/>
                </a:lnTo>
                <a:lnTo>
                  <a:pt x="508960" y="1743075"/>
                </a:lnTo>
                <a:lnTo>
                  <a:pt x="468412" y="1721524"/>
                </a:lnTo>
                <a:lnTo>
                  <a:pt x="429099" y="1698037"/>
                </a:lnTo>
                <a:lnTo>
                  <a:pt x="391085" y="1672678"/>
                </a:lnTo>
                <a:lnTo>
                  <a:pt x="354432" y="1645512"/>
                </a:lnTo>
                <a:lnTo>
                  <a:pt x="319205" y="1616600"/>
                </a:lnTo>
                <a:lnTo>
                  <a:pt x="285467" y="1586007"/>
                </a:lnTo>
                <a:lnTo>
                  <a:pt x="253281" y="1553797"/>
                </a:lnTo>
                <a:lnTo>
                  <a:pt x="222712" y="1520033"/>
                </a:lnTo>
                <a:lnTo>
                  <a:pt x="193821" y="1484778"/>
                </a:lnTo>
                <a:lnTo>
                  <a:pt x="166674" y="1448096"/>
                </a:lnTo>
                <a:lnTo>
                  <a:pt x="141334" y="1410051"/>
                </a:lnTo>
                <a:lnTo>
                  <a:pt x="117864" y="1370705"/>
                </a:lnTo>
                <a:lnTo>
                  <a:pt x="96327" y="1330123"/>
                </a:lnTo>
                <a:lnTo>
                  <a:pt x="76788" y="1288369"/>
                </a:lnTo>
                <a:lnTo>
                  <a:pt x="59310" y="1245505"/>
                </a:lnTo>
                <a:lnTo>
                  <a:pt x="43956" y="1201595"/>
                </a:lnTo>
                <a:lnTo>
                  <a:pt x="30789" y="1156703"/>
                </a:lnTo>
                <a:lnTo>
                  <a:pt x="19874" y="1110893"/>
                </a:lnTo>
                <a:lnTo>
                  <a:pt x="11274" y="1064227"/>
                </a:lnTo>
                <a:lnTo>
                  <a:pt x="5053" y="1016769"/>
                </a:lnTo>
                <a:lnTo>
                  <a:pt x="1273" y="968584"/>
                </a:lnTo>
                <a:lnTo>
                  <a:pt x="0" y="919733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96630" y="4425188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9" b="1">
                <a:latin typeface="Verdana"/>
                <a:cs typeface="Verdana"/>
              </a:rPr>
              <a:t>BOB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55164" y="5499353"/>
            <a:ext cx="6421755" cy="407670"/>
          </a:xfrm>
          <a:custGeom>
            <a:avLst/>
            <a:gdLst/>
            <a:ahLst/>
            <a:cxnLst/>
            <a:rect l="l" t="t" r="r" b="b"/>
            <a:pathLst>
              <a:path w="6421755" h="407670">
                <a:moveTo>
                  <a:pt x="25908" y="165925"/>
                </a:moveTo>
                <a:lnTo>
                  <a:pt x="0" y="165925"/>
                </a:lnTo>
                <a:lnTo>
                  <a:pt x="0" y="407479"/>
                </a:lnTo>
                <a:lnTo>
                  <a:pt x="6395720" y="407479"/>
                </a:lnTo>
                <a:lnTo>
                  <a:pt x="6395720" y="394525"/>
                </a:lnTo>
                <a:lnTo>
                  <a:pt x="25908" y="394525"/>
                </a:lnTo>
                <a:lnTo>
                  <a:pt x="12954" y="381571"/>
                </a:lnTo>
                <a:lnTo>
                  <a:pt x="25908" y="381571"/>
                </a:lnTo>
                <a:lnTo>
                  <a:pt x="25908" y="165925"/>
                </a:lnTo>
                <a:close/>
              </a:path>
              <a:path w="6421755" h="407670">
                <a:moveTo>
                  <a:pt x="25908" y="381571"/>
                </a:moveTo>
                <a:lnTo>
                  <a:pt x="12954" y="381571"/>
                </a:lnTo>
                <a:lnTo>
                  <a:pt x="25908" y="394525"/>
                </a:lnTo>
                <a:lnTo>
                  <a:pt x="25908" y="381571"/>
                </a:lnTo>
                <a:close/>
              </a:path>
              <a:path w="6421755" h="407670">
                <a:moveTo>
                  <a:pt x="6369812" y="381571"/>
                </a:moveTo>
                <a:lnTo>
                  <a:pt x="25908" y="381571"/>
                </a:lnTo>
                <a:lnTo>
                  <a:pt x="25908" y="394525"/>
                </a:lnTo>
                <a:lnTo>
                  <a:pt x="6369812" y="394525"/>
                </a:lnTo>
                <a:lnTo>
                  <a:pt x="6369812" y="381571"/>
                </a:lnTo>
                <a:close/>
              </a:path>
              <a:path w="6421755" h="407670">
                <a:moveTo>
                  <a:pt x="6395720" y="64770"/>
                </a:moveTo>
                <a:lnTo>
                  <a:pt x="6369812" y="64770"/>
                </a:lnTo>
                <a:lnTo>
                  <a:pt x="6369812" y="394525"/>
                </a:lnTo>
                <a:lnTo>
                  <a:pt x="6382766" y="381571"/>
                </a:lnTo>
                <a:lnTo>
                  <a:pt x="6395720" y="381571"/>
                </a:lnTo>
                <a:lnTo>
                  <a:pt x="6395720" y="64770"/>
                </a:lnTo>
                <a:close/>
              </a:path>
              <a:path w="6421755" h="407670">
                <a:moveTo>
                  <a:pt x="6395720" y="381571"/>
                </a:moveTo>
                <a:lnTo>
                  <a:pt x="6382766" y="381571"/>
                </a:lnTo>
                <a:lnTo>
                  <a:pt x="6369812" y="394525"/>
                </a:lnTo>
                <a:lnTo>
                  <a:pt x="6395720" y="394525"/>
                </a:lnTo>
                <a:lnTo>
                  <a:pt x="6395720" y="381571"/>
                </a:lnTo>
                <a:close/>
              </a:path>
              <a:path w="6421755" h="407670">
                <a:moveTo>
                  <a:pt x="6382766" y="0"/>
                </a:moveTo>
                <a:lnTo>
                  <a:pt x="6343904" y="77724"/>
                </a:lnTo>
                <a:lnTo>
                  <a:pt x="6369812" y="77724"/>
                </a:lnTo>
                <a:lnTo>
                  <a:pt x="6369812" y="64770"/>
                </a:lnTo>
                <a:lnTo>
                  <a:pt x="6415151" y="64770"/>
                </a:lnTo>
                <a:lnTo>
                  <a:pt x="6382766" y="0"/>
                </a:lnTo>
                <a:close/>
              </a:path>
              <a:path w="6421755" h="407670">
                <a:moveTo>
                  <a:pt x="6415151" y="64770"/>
                </a:moveTo>
                <a:lnTo>
                  <a:pt x="6395720" y="64770"/>
                </a:lnTo>
                <a:lnTo>
                  <a:pt x="6395720" y="77724"/>
                </a:lnTo>
                <a:lnTo>
                  <a:pt x="6421628" y="77724"/>
                </a:lnTo>
                <a:lnTo>
                  <a:pt x="6415151" y="6477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19222" y="5178678"/>
            <a:ext cx="5269865" cy="78105"/>
          </a:xfrm>
          <a:custGeom>
            <a:avLst/>
            <a:gdLst/>
            <a:ahLst/>
            <a:cxnLst/>
            <a:rect l="l" t="t" r="r" b="b"/>
            <a:pathLst>
              <a:path w="5269865" h="78104">
                <a:moveTo>
                  <a:pt x="77850" y="0"/>
                </a:moveTo>
                <a:lnTo>
                  <a:pt x="0" y="38735"/>
                </a:lnTo>
                <a:lnTo>
                  <a:pt x="77596" y="77724"/>
                </a:lnTo>
                <a:lnTo>
                  <a:pt x="77681" y="51845"/>
                </a:lnTo>
                <a:lnTo>
                  <a:pt x="64769" y="51816"/>
                </a:lnTo>
                <a:lnTo>
                  <a:pt x="64769" y="25908"/>
                </a:lnTo>
                <a:lnTo>
                  <a:pt x="77766" y="25908"/>
                </a:lnTo>
                <a:lnTo>
                  <a:pt x="77850" y="0"/>
                </a:lnTo>
                <a:close/>
              </a:path>
              <a:path w="5269865" h="78104">
                <a:moveTo>
                  <a:pt x="77766" y="25938"/>
                </a:moveTo>
                <a:lnTo>
                  <a:pt x="77681" y="51845"/>
                </a:lnTo>
                <a:lnTo>
                  <a:pt x="5269737" y="63881"/>
                </a:lnTo>
                <a:lnTo>
                  <a:pt x="5269864" y="37973"/>
                </a:lnTo>
                <a:lnTo>
                  <a:pt x="77766" y="25938"/>
                </a:lnTo>
                <a:close/>
              </a:path>
              <a:path w="5269865" h="78104">
                <a:moveTo>
                  <a:pt x="64769" y="25908"/>
                </a:moveTo>
                <a:lnTo>
                  <a:pt x="64769" y="51816"/>
                </a:lnTo>
                <a:lnTo>
                  <a:pt x="77681" y="51845"/>
                </a:lnTo>
                <a:lnTo>
                  <a:pt x="77766" y="25938"/>
                </a:lnTo>
                <a:lnTo>
                  <a:pt x="64769" y="25908"/>
                </a:lnTo>
                <a:close/>
              </a:path>
              <a:path w="5269865" h="78104">
                <a:moveTo>
                  <a:pt x="77766" y="25908"/>
                </a:moveTo>
                <a:lnTo>
                  <a:pt x="64769" y="25908"/>
                </a:lnTo>
                <a:lnTo>
                  <a:pt x="77766" y="25938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41754" y="2250185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5" h="0">
                <a:moveTo>
                  <a:pt x="166750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00479" y="2254630"/>
            <a:ext cx="78105" cy="910590"/>
          </a:xfrm>
          <a:custGeom>
            <a:avLst/>
            <a:gdLst/>
            <a:ahLst/>
            <a:cxnLst/>
            <a:rect l="l" t="t" r="r" b="b"/>
            <a:pathLst>
              <a:path w="78105" h="910589">
                <a:moveTo>
                  <a:pt x="0" y="832104"/>
                </a:moveTo>
                <a:lnTo>
                  <a:pt x="38226" y="910082"/>
                </a:lnTo>
                <a:lnTo>
                  <a:pt x="71238" y="845439"/>
                </a:lnTo>
                <a:lnTo>
                  <a:pt x="51688" y="845439"/>
                </a:lnTo>
                <a:lnTo>
                  <a:pt x="25781" y="845312"/>
                </a:lnTo>
                <a:lnTo>
                  <a:pt x="25884" y="832315"/>
                </a:lnTo>
                <a:lnTo>
                  <a:pt x="0" y="832104"/>
                </a:lnTo>
                <a:close/>
              </a:path>
              <a:path w="78105" h="910589">
                <a:moveTo>
                  <a:pt x="25884" y="832315"/>
                </a:moveTo>
                <a:lnTo>
                  <a:pt x="25781" y="845312"/>
                </a:lnTo>
                <a:lnTo>
                  <a:pt x="51688" y="845439"/>
                </a:lnTo>
                <a:lnTo>
                  <a:pt x="51791" y="832527"/>
                </a:lnTo>
                <a:lnTo>
                  <a:pt x="25884" y="832315"/>
                </a:lnTo>
                <a:close/>
              </a:path>
              <a:path w="78105" h="910589">
                <a:moveTo>
                  <a:pt x="51791" y="832527"/>
                </a:moveTo>
                <a:lnTo>
                  <a:pt x="51688" y="845439"/>
                </a:lnTo>
                <a:lnTo>
                  <a:pt x="71238" y="845439"/>
                </a:lnTo>
                <a:lnTo>
                  <a:pt x="77723" y="832739"/>
                </a:lnTo>
                <a:lnTo>
                  <a:pt x="51791" y="832527"/>
                </a:lnTo>
                <a:close/>
              </a:path>
              <a:path w="78105" h="910589">
                <a:moveTo>
                  <a:pt x="32512" y="0"/>
                </a:moveTo>
                <a:lnTo>
                  <a:pt x="25884" y="832315"/>
                </a:lnTo>
                <a:lnTo>
                  <a:pt x="51791" y="832527"/>
                </a:lnTo>
                <a:lnTo>
                  <a:pt x="58419" y="254"/>
                </a:lnTo>
                <a:lnTo>
                  <a:pt x="32512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9477" y="3355721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 h="0">
                <a:moveTo>
                  <a:pt x="0" y="0"/>
                </a:moveTo>
                <a:lnTo>
                  <a:pt x="565531" y="0"/>
                </a:lnTo>
              </a:path>
            </a:pathLst>
          </a:custGeom>
          <a:ln w="30225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29255" y="2775966"/>
            <a:ext cx="78105" cy="577850"/>
          </a:xfrm>
          <a:custGeom>
            <a:avLst/>
            <a:gdLst/>
            <a:ahLst/>
            <a:cxnLst/>
            <a:rect l="l" t="t" r="r" b="b"/>
            <a:pathLst>
              <a:path w="78105" h="577850">
                <a:moveTo>
                  <a:pt x="51816" y="64770"/>
                </a:moveTo>
                <a:lnTo>
                  <a:pt x="25907" y="64770"/>
                </a:lnTo>
                <a:lnTo>
                  <a:pt x="25907" y="577469"/>
                </a:lnTo>
                <a:lnTo>
                  <a:pt x="51816" y="577469"/>
                </a:lnTo>
                <a:lnTo>
                  <a:pt x="51816" y="64770"/>
                </a:lnTo>
                <a:close/>
              </a:path>
              <a:path w="78105" h="577850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5" h="577850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10077" y="1935479"/>
            <a:ext cx="2628900" cy="78105"/>
          </a:xfrm>
          <a:custGeom>
            <a:avLst/>
            <a:gdLst/>
            <a:ahLst/>
            <a:cxnLst/>
            <a:rect l="l" t="t" r="r" b="b"/>
            <a:pathLst>
              <a:path w="2628900" h="78105">
                <a:moveTo>
                  <a:pt x="77597" y="0"/>
                </a:moveTo>
                <a:lnTo>
                  <a:pt x="0" y="39243"/>
                </a:lnTo>
                <a:lnTo>
                  <a:pt x="77851" y="77724"/>
                </a:lnTo>
                <a:lnTo>
                  <a:pt x="77766" y="51943"/>
                </a:lnTo>
                <a:lnTo>
                  <a:pt x="64770" y="51943"/>
                </a:lnTo>
                <a:lnTo>
                  <a:pt x="64770" y="26035"/>
                </a:lnTo>
                <a:lnTo>
                  <a:pt x="77681" y="25980"/>
                </a:lnTo>
                <a:lnTo>
                  <a:pt x="77597" y="0"/>
                </a:lnTo>
                <a:close/>
              </a:path>
              <a:path w="2628900" h="78105">
                <a:moveTo>
                  <a:pt x="77681" y="25980"/>
                </a:moveTo>
                <a:lnTo>
                  <a:pt x="64770" y="26035"/>
                </a:lnTo>
                <a:lnTo>
                  <a:pt x="64770" y="51943"/>
                </a:lnTo>
                <a:lnTo>
                  <a:pt x="77766" y="51888"/>
                </a:lnTo>
                <a:lnTo>
                  <a:pt x="77681" y="25980"/>
                </a:lnTo>
                <a:close/>
              </a:path>
              <a:path w="2628900" h="78105">
                <a:moveTo>
                  <a:pt x="77766" y="51888"/>
                </a:moveTo>
                <a:lnTo>
                  <a:pt x="64770" y="51943"/>
                </a:lnTo>
                <a:lnTo>
                  <a:pt x="77766" y="51943"/>
                </a:lnTo>
                <a:close/>
              </a:path>
              <a:path w="2628900" h="78105">
                <a:moveTo>
                  <a:pt x="2628265" y="15240"/>
                </a:moveTo>
                <a:lnTo>
                  <a:pt x="77681" y="25980"/>
                </a:lnTo>
                <a:lnTo>
                  <a:pt x="77766" y="51888"/>
                </a:lnTo>
                <a:lnTo>
                  <a:pt x="2628392" y="41148"/>
                </a:lnTo>
                <a:lnTo>
                  <a:pt x="2628265" y="1524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09951" y="2416301"/>
            <a:ext cx="2337435" cy="78105"/>
          </a:xfrm>
          <a:custGeom>
            <a:avLst/>
            <a:gdLst/>
            <a:ahLst/>
            <a:cxnLst/>
            <a:rect l="l" t="t" r="r" b="b"/>
            <a:pathLst>
              <a:path w="2337435" h="78105">
                <a:moveTo>
                  <a:pt x="2311800" y="25781"/>
                </a:moveTo>
                <a:lnTo>
                  <a:pt x="2272157" y="25781"/>
                </a:lnTo>
                <a:lnTo>
                  <a:pt x="2272411" y="51688"/>
                </a:lnTo>
                <a:lnTo>
                  <a:pt x="2259456" y="51811"/>
                </a:lnTo>
                <a:lnTo>
                  <a:pt x="2259711" y="77724"/>
                </a:lnTo>
                <a:lnTo>
                  <a:pt x="2337054" y="38100"/>
                </a:lnTo>
                <a:lnTo>
                  <a:pt x="2311800" y="25781"/>
                </a:lnTo>
                <a:close/>
              </a:path>
              <a:path w="2337435" h="78105">
                <a:moveTo>
                  <a:pt x="2259202" y="25903"/>
                </a:moveTo>
                <a:lnTo>
                  <a:pt x="0" y="47244"/>
                </a:lnTo>
                <a:lnTo>
                  <a:pt x="254" y="73151"/>
                </a:lnTo>
                <a:lnTo>
                  <a:pt x="2259456" y="51811"/>
                </a:lnTo>
                <a:lnTo>
                  <a:pt x="2259202" y="25903"/>
                </a:lnTo>
                <a:close/>
              </a:path>
              <a:path w="2337435" h="78105">
                <a:moveTo>
                  <a:pt x="2272157" y="25781"/>
                </a:moveTo>
                <a:lnTo>
                  <a:pt x="2259202" y="25903"/>
                </a:lnTo>
                <a:lnTo>
                  <a:pt x="2259456" y="51811"/>
                </a:lnTo>
                <a:lnTo>
                  <a:pt x="2272411" y="51688"/>
                </a:lnTo>
                <a:lnTo>
                  <a:pt x="2272157" y="25781"/>
                </a:lnTo>
                <a:close/>
              </a:path>
              <a:path w="2337435" h="78105">
                <a:moveTo>
                  <a:pt x="2258949" y="0"/>
                </a:moveTo>
                <a:lnTo>
                  <a:pt x="2259202" y="25903"/>
                </a:lnTo>
                <a:lnTo>
                  <a:pt x="2311800" y="25781"/>
                </a:lnTo>
                <a:lnTo>
                  <a:pt x="2258949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56935" y="1799590"/>
            <a:ext cx="2051050" cy="798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100"/>
              </a:spcBef>
            </a:pPr>
            <a:r>
              <a:rPr dirty="0" sz="1800" spc="-265" b="1">
                <a:solidFill>
                  <a:srgbClr val="2B79EF"/>
                </a:solidFill>
                <a:latin typeface="Arial"/>
                <a:cs typeface="Arial"/>
              </a:rPr>
              <a:t>GET</a:t>
            </a:r>
            <a:r>
              <a:rPr dirty="0" sz="1800" spc="-254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-55">
                <a:latin typeface="Verdana"/>
                <a:cs typeface="Verdana"/>
              </a:rPr>
              <a:t>request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dirty="0" sz="1800" spc="-15">
                <a:latin typeface="Verdana"/>
                <a:cs typeface="Verdana"/>
              </a:rPr>
              <a:t>Unconsumed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IOUs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11602" y="4046854"/>
            <a:ext cx="78105" cy="670560"/>
          </a:xfrm>
          <a:custGeom>
            <a:avLst/>
            <a:gdLst/>
            <a:ahLst/>
            <a:cxnLst/>
            <a:rect l="l" t="t" r="r" b="b"/>
            <a:pathLst>
              <a:path w="78105" h="670560">
                <a:moveTo>
                  <a:pt x="0" y="592201"/>
                </a:moveTo>
                <a:lnTo>
                  <a:pt x="38227" y="670179"/>
                </a:lnTo>
                <a:lnTo>
                  <a:pt x="71238" y="605536"/>
                </a:lnTo>
                <a:lnTo>
                  <a:pt x="51689" y="605536"/>
                </a:lnTo>
                <a:lnTo>
                  <a:pt x="25781" y="605409"/>
                </a:lnTo>
                <a:lnTo>
                  <a:pt x="25876" y="592412"/>
                </a:lnTo>
                <a:lnTo>
                  <a:pt x="0" y="592201"/>
                </a:lnTo>
                <a:close/>
              </a:path>
              <a:path w="78105" h="670560">
                <a:moveTo>
                  <a:pt x="25876" y="592412"/>
                </a:moveTo>
                <a:lnTo>
                  <a:pt x="25781" y="605409"/>
                </a:lnTo>
                <a:lnTo>
                  <a:pt x="51689" y="605536"/>
                </a:lnTo>
                <a:lnTo>
                  <a:pt x="51783" y="592624"/>
                </a:lnTo>
                <a:lnTo>
                  <a:pt x="25876" y="592412"/>
                </a:lnTo>
                <a:close/>
              </a:path>
              <a:path w="78105" h="670560">
                <a:moveTo>
                  <a:pt x="51783" y="592624"/>
                </a:moveTo>
                <a:lnTo>
                  <a:pt x="51689" y="605536"/>
                </a:lnTo>
                <a:lnTo>
                  <a:pt x="71238" y="605536"/>
                </a:lnTo>
                <a:lnTo>
                  <a:pt x="77724" y="592836"/>
                </a:lnTo>
                <a:lnTo>
                  <a:pt x="51783" y="592624"/>
                </a:lnTo>
                <a:close/>
              </a:path>
              <a:path w="78105" h="670560">
                <a:moveTo>
                  <a:pt x="30226" y="0"/>
                </a:moveTo>
                <a:lnTo>
                  <a:pt x="25876" y="592412"/>
                </a:lnTo>
                <a:lnTo>
                  <a:pt x="51783" y="592624"/>
                </a:lnTo>
                <a:lnTo>
                  <a:pt x="56134" y="254"/>
                </a:lnTo>
                <a:lnTo>
                  <a:pt x="30226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36342" y="4555235"/>
            <a:ext cx="2353945" cy="78105"/>
          </a:xfrm>
          <a:custGeom>
            <a:avLst/>
            <a:gdLst/>
            <a:ahLst/>
            <a:cxnLst/>
            <a:rect l="l" t="t" r="r" b="b"/>
            <a:pathLst>
              <a:path w="2353945" h="78104">
                <a:moveTo>
                  <a:pt x="2275712" y="0"/>
                </a:moveTo>
                <a:lnTo>
                  <a:pt x="2275712" y="77724"/>
                </a:lnTo>
                <a:lnTo>
                  <a:pt x="2327529" y="51815"/>
                </a:lnTo>
                <a:lnTo>
                  <a:pt x="2288667" y="51815"/>
                </a:lnTo>
                <a:lnTo>
                  <a:pt x="2288667" y="25907"/>
                </a:lnTo>
                <a:lnTo>
                  <a:pt x="2327528" y="25907"/>
                </a:lnTo>
                <a:lnTo>
                  <a:pt x="2275712" y="0"/>
                </a:lnTo>
                <a:close/>
              </a:path>
              <a:path w="2353945" h="78104">
                <a:moveTo>
                  <a:pt x="227571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275712" y="51815"/>
                </a:lnTo>
                <a:lnTo>
                  <a:pt x="2275712" y="25907"/>
                </a:lnTo>
                <a:close/>
              </a:path>
              <a:path w="2353945" h="78104">
                <a:moveTo>
                  <a:pt x="2327528" y="25907"/>
                </a:moveTo>
                <a:lnTo>
                  <a:pt x="2288667" y="25907"/>
                </a:lnTo>
                <a:lnTo>
                  <a:pt x="2288667" y="51815"/>
                </a:lnTo>
                <a:lnTo>
                  <a:pt x="2327529" y="51815"/>
                </a:lnTo>
                <a:lnTo>
                  <a:pt x="2353436" y="38862"/>
                </a:lnTo>
                <a:lnTo>
                  <a:pt x="2327528" y="25907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789803" y="3876497"/>
            <a:ext cx="12985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5" b="1">
                <a:solidFill>
                  <a:srgbClr val="2B79EF"/>
                </a:solidFill>
                <a:latin typeface="Arial"/>
                <a:cs typeface="Arial"/>
              </a:rPr>
              <a:t>PUT</a:t>
            </a:r>
            <a:r>
              <a:rPr dirty="0" sz="1800" spc="-8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-50">
                <a:latin typeface="Verdana"/>
                <a:cs typeface="Verdana"/>
              </a:rPr>
              <a:t>request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4846" y="4437633"/>
            <a:ext cx="2381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Verdana"/>
                <a:cs typeface="Verdana"/>
              </a:rPr>
              <a:t>Success/fail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message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1127" y="5404510"/>
            <a:ext cx="3663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solidFill>
                  <a:srgbClr val="2B79EF"/>
                </a:solidFill>
                <a:latin typeface="Arial"/>
                <a:cs typeface="Arial"/>
              </a:rPr>
              <a:t>IOUIssueFlow </a:t>
            </a:r>
            <a:r>
              <a:rPr dirty="0" sz="1800" spc="-135">
                <a:latin typeface="Verdana"/>
                <a:cs typeface="Verdana"/>
              </a:rPr>
              <a:t>issues </a:t>
            </a:r>
            <a:r>
              <a:rPr dirty="0" sz="1800" spc="145">
                <a:latin typeface="Verdana"/>
                <a:cs typeface="Verdana"/>
              </a:rPr>
              <a:t>a </a:t>
            </a:r>
            <a:r>
              <a:rPr dirty="0" sz="1800" spc="20">
                <a:latin typeface="Verdana"/>
                <a:cs typeface="Verdana"/>
              </a:rPr>
              <a:t>new</a:t>
            </a:r>
            <a:r>
              <a:rPr dirty="0" sz="1800" spc="-300">
                <a:latin typeface="Verdana"/>
                <a:cs typeface="Verdana"/>
              </a:rPr>
              <a:t> </a:t>
            </a: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IOUState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49829" y="4040885"/>
            <a:ext cx="3146425" cy="6985"/>
          </a:xfrm>
          <a:custGeom>
            <a:avLst/>
            <a:gdLst/>
            <a:ahLst/>
            <a:cxnLst/>
            <a:rect l="l" t="t" r="r" b="b"/>
            <a:pathLst>
              <a:path w="3146425" h="6985">
                <a:moveTo>
                  <a:pt x="3145917" y="0"/>
                </a:moveTo>
                <a:lnTo>
                  <a:pt x="0" y="6603"/>
                </a:lnTo>
              </a:path>
            </a:pathLst>
          </a:custGeom>
          <a:ln w="25908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36342" y="4594097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167894"/>
                </a:moveTo>
                <a:lnTo>
                  <a:pt x="0" y="0"/>
                </a:lnTo>
              </a:path>
            </a:pathLst>
          </a:custGeom>
          <a:ln w="25908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9026" y="3260597"/>
            <a:ext cx="1330960" cy="835660"/>
          </a:xfrm>
          <a:custGeom>
            <a:avLst/>
            <a:gdLst/>
            <a:ahLst/>
            <a:cxnLst/>
            <a:rect l="l" t="t" r="r" b="b"/>
            <a:pathLst>
              <a:path w="1330960" h="835660">
                <a:moveTo>
                  <a:pt x="0" y="835151"/>
                </a:moveTo>
                <a:lnTo>
                  <a:pt x="1330452" y="835151"/>
                </a:lnTo>
                <a:lnTo>
                  <a:pt x="1330452" y="0"/>
                </a:lnTo>
                <a:lnTo>
                  <a:pt x="0" y="0"/>
                </a:lnTo>
                <a:lnTo>
                  <a:pt x="0" y="8351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9026" y="3260597"/>
            <a:ext cx="1330960" cy="835660"/>
          </a:xfrm>
          <a:custGeom>
            <a:avLst/>
            <a:gdLst/>
            <a:ahLst/>
            <a:cxnLst/>
            <a:rect l="l" t="t" r="r" b="b"/>
            <a:pathLst>
              <a:path w="1330960" h="835660">
                <a:moveTo>
                  <a:pt x="0" y="835151"/>
                </a:moveTo>
                <a:lnTo>
                  <a:pt x="1330452" y="835151"/>
                </a:lnTo>
                <a:lnTo>
                  <a:pt x="1330452" y="0"/>
                </a:lnTo>
                <a:lnTo>
                  <a:pt x="0" y="0"/>
                </a:lnTo>
                <a:lnTo>
                  <a:pt x="0" y="835151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06117" y="3800094"/>
            <a:ext cx="135890" cy="106680"/>
          </a:xfrm>
          <a:custGeom>
            <a:avLst/>
            <a:gdLst/>
            <a:ahLst/>
            <a:cxnLst/>
            <a:rect l="l" t="t" r="r" b="b"/>
            <a:pathLst>
              <a:path w="135889" h="106679">
                <a:moveTo>
                  <a:pt x="0" y="106679"/>
                </a:moveTo>
                <a:lnTo>
                  <a:pt x="135636" y="106679"/>
                </a:lnTo>
                <a:lnTo>
                  <a:pt x="135636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06117" y="3800094"/>
            <a:ext cx="135890" cy="106680"/>
          </a:xfrm>
          <a:custGeom>
            <a:avLst/>
            <a:gdLst/>
            <a:ahLst/>
            <a:cxnLst/>
            <a:rect l="l" t="t" r="r" b="b"/>
            <a:pathLst>
              <a:path w="135889" h="106679">
                <a:moveTo>
                  <a:pt x="0" y="106679"/>
                </a:moveTo>
                <a:lnTo>
                  <a:pt x="135636" y="106679"/>
                </a:lnTo>
                <a:lnTo>
                  <a:pt x="135636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80516" y="3973067"/>
            <a:ext cx="88900" cy="60960"/>
          </a:xfrm>
          <a:custGeom>
            <a:avLst/>
            <a:gdLst/>
            <a:ahLst/>
            <a:cxnLst/>
            <a:rect l="l" t="t" r="r" b="b"/>
            <a:pathLst>
              <a:path w="88900" h="60960">
                <a:moveTo>
                  <a:pt x="57912" y="0"/>
                </a:moveTo>
                <a:lnTo>
                  <a:pt x="57912" y="15239"/>
                </a:lnTo>
                <a:lnTo>
                  <a:pt x="0" y="15239"/>
                </a:lnTo>
                <a:lnTo>
                  <a:pt x="0" y="45719"/>
                </a:lnTo>
                <a:lnTo>
                  <a:pt x="57912" y="45719"/>
                </a:lnTo>
                <a:lnTo>
                  <a:pt x="57912" y="60959"/>
                </a:lnTo>
                <a:lnTo>
                  <a:pt x="88392" y="30479"/>
                </a:lnTo>
                <a:lnTo>
                  <a:pt x="57912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8877" y="3952494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28877" y="3952494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39596" y="3971544"/>
            <a:ext cx="88900" cy="59690"/>
          </a:xfrm>
          <a:custGeom>
            <a:avLst/>
            <a:gdLst/>
            <a:ahLst/>
            <a:cxnLst/>
            <a:rect l="l" t="t" r="r" b="b"/>
            <a:pathLst>
              <a:path w="88900" h="59689">
                <a:moveTo>
                  <a:pt x="58673" y="0"/>
                </a:moveTo>
                <a:lnTo>
                  <a:pt x="58673" y="14858"/>
                </a:lnTo>
                <a:lnTo>
                  <a:pt x="0" y="14858"/>
                </a:lnTo>
                <a:lnTo>
                  <a:pt x="0" y="44576"/>
                </a:lnTo>
                <a:lnTo>
                  <a:pt x="58673" y="44576"/>
                </a:lnTo>
                <a:lnTo>
                  <a:pt x="58673" y="59435"/>
                </a:lnTo>
                <a:lnTo>
                  <a:pt x="88391" y="29717"/>
                </a:lnTo>
                <a:lnTo>
                  <a:pt x="58673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87958" y="3949446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87958" y="3949446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98675" y="3971544"/>
            <a:ext cx="88900" cy="59690"/>
          </a:xfrm>
          <a:custGeom>
            <a:avLst/>
            <a:gdLst/>
            <a:ahLst/>
            <a:cxnLst/>
            <a:rect l="l" t="t" r="r" b="b"/>
            <a:pathLst>
              <a:path w="88900" h="59689">
                <a:moveTo>
                  <a:pt x="58674" y="0"/>
                </a:moveTo>
                <a:lnTo>
                  <a:pt x="58674" y="14858"/>
                </a:lnTo>
                <a:lnTo>
                  <a:pt x="0" y="14858"/>
                </a:lnTo>
                <a:lnTo>
                  <a:pt x="0" y="44576"/>
                </a:lnTo>
                <a:lnTo>
                  <a:pt x="58674" y="44576"/>
                </a:lnTo>
                <a:lnTo>
                  <a:pt x="58674" y="59435"/>
                </a:lnTo>
                <a:lnTo>
                  <a:pt x="88392" y="29717"/>
                </a:lnTo>
                <a:lnTo>
                  <a:pt x="5867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47038" y="3949446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6" y="105155"/>
                </a:lnTo>
                <a:lnTo>
                  <a:pt x="135636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47038" y="3949446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6" y="105155"/>
                </a:lnTo>
                <a:lnTo>
                  <a:pt x="135636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06117" y="3949446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89" h="105410">
                <a:moveTo>
                  <a:pt x="0" y="105155"/>
                </a:moveTo>
                <a:lnTo>
                  <a:pt x="135636" y="105155"/>
                </a:lnTo>
                <a:lnTo>
                  <a:pt x="135636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06117" y="3949446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89" h="105410">
                <a:moveTo>
                  <a:pt x="0" y="105155"/>
                </a:moveTo>
                <a:lnTo>
                  <a:pt x="135636" y="105155"/>
                </a:lnTo>
                <a:lnTo>
                  <a:pt x="135636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1436" y="3666744"/>
            <a:ext cx="88900" cy="60960"/>
          </a:xfrm>
          <a:custGeom>
            <a:avLst/>
            <a:gdLst/>
            <a:ahLst/>
            <a:cxnLst/>
            <a:rect l="l" t="t" r="r" b="b"/>
            <a:pathLst>
              <a:path w="88900" h="60960">
                <a:moveTo>
                  <a:pt x="57911" y="0"/>
                </a:moveTo>
                <a:lnTo>
                  <a:pt x="57911" y="15239"/>
                </a:lnTo>
                <a:lnTo>
                  <a:pt x="0" y="15239"/>
                </a:lnTo>
                <a:lnTo>
                  <a:pt x="0" y="45719"/>
                </a:lnTo>
                <a:lnTo>
                  <a:pt x="57911" y="45719"/>
                </a:lnTo>
                <a:lnTo>
                  <a:pt x="57911" y="60959"/>
                </a:lnTo>
                <a:lnTo>
                  <a:pt x="88391" y="30479"/>
                </a:lnTo>
                <a:lnTo>
                  <a:pt x="57911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9798" y="3644646"/>
            <a:ext cx="135890" cy="106680"/>
          </a:xfrm>
          <a:custGeom>
            <a:avLst/>
            <a:gdLst/>
            <a:ahLst/>
            <a:cxnLst/>
            <a:rect l="l" t="t" r="r" b="b"/>
            <a:pathLst>
              <a:path w="135890" h="106679">
                <a:moveTo>
                  <a:pt x="0" y="106679"/>
                </a:moveTo>
                <a:lnTo>
                  <a:pt x="135636" y="106679"/>
                </a:lnTo>
                <a:lnTo>
                  <a:pt x="135636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9798" y="3644646"/>
            <a:ext cx="135890" cy="106680"/>
          </a:xfrm>
          <a:custGeom>
            <a:avLst/>
            <a:gdLst/>
            <a:ahLst/>
            <a:cxnLst/>
            <a:rect l="l" t="t" r="r" b="b"/>
            <a:pathLst>
              <a:path w="135890" h="106679">
                <a:moveTo>
                  <a:pt x="0" y="106679"/>
                </a:moveTo>
                <a:lnTo>
                  <a:pt x="135636" y="106679"/>
                </a:lnTo>
                <a:lnTo>
                  <a:pt x="135636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80516" y="3665220"/>
            <a:ext cx="88900" cy="59690"/>
          </a:xfrm>
          <a:custGeom>
            <a:avLst/>
            <a:gdLst/>
            <a:ahLst/>
            <a:cxnLst/>
            <a:rect l="l" t="t" r="r" b="b"/>
            <a:pathLst>
              <a:path w="88900" h="59689">
                <a:moveTo>
                  <a:pt x="58674" y="0"/>
                </a:moveTo>
                <a:lnTo>
                  <a:pt x="58674" y="14858"/>
                </a:lnTo>
                <a:lnTo>
                  <a:pt x="0" y="14858"/>
                </a:lnTo>
                <a:lnTo>
                  <a:pt x="0" y="44576"/>
                </a:lnTo>
                <a:lnTo>
                  <a:pt x="58674" y="44576"/>
                </a:lnTo>
                <a:lnTo>
                  <a:pt x="58674" y="59435"/>
                </a:lnTo>
                <a:lnTo>
                  <a:pt x="88392" y="29717"/>
                </a:lnTo>
                <a:lnTo>
                  <a:pt x="5867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28877" y="3643121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8877" y="3643121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39596" y="3665220"/>
            <a:ext cx="88900" cy="59690"/>
          </a:xfrm>
          <a:custGeom>
            <a:avLst/>
            <a:gdLst/>
            <a:ahLst/>
            <a:cxnLst/>
            <a:rect l="l" t="t" r="r" b="b"/>
            <a:pathLst>
              <a:path w="88900" h="59689">
                <a:moveTo>
                  <a:pt x="58673" y="0"/>
                </a:moveTo>
                <a:lnTo>
                  <a:pt x="58673" y="14858"/>
                </a:lnTo>
                <a:lnTo>
                  <a:pt x="0" y="14858"/>
                </a:lnTo>
                <a:lnTo>
                  <a:pt x="0" y="44576"/>
                </a:lnTo>
                <a:lnTo>
                  <a:pt x="58673" y="44576"/>
                </a:lnTo>
                <a:lnTo>
                  <a:pt x="58673" y="59435"/>
                </a:lnTo>
                <a:lnTo>
                  <a:pt x="88391" y="29717"/>
                </a:lnTo>
                <a:lnTo>
                  <a:pt x="58673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87958" y="3643121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87958" y="3643121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47038" y="3643121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6" y="105155"/>
                </a:lnTo>
                <a:lnTo>
                  <a:pt x="135636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47038" y="3643121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6" y="105155"/>
                </a:lnTo>
                <a:lnTo>
                  <a:pt x="135636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98675" y="3663696"/>
            <a:ext cx="88900" cy="60960"/>
          </a:xfrm>
          <a:custGeom>
            <a:avLst/>
            <a:gdLst/>
            <a:ahLst/>
            <a:cxnLst/>
            <a:rect l="l" t="t" r="r" b="b"/>
            <a:pathLst>
              <a:path w="88900" h="60960">
                <a:moveTo>
                  <a:pt x="57912" y="0"/>
                </a:moveTo>
                <a:lnTo>
                  <a:pt x="57912" y="15239"/>
                </a:lnTo>
                <a:lnTo>
                  <a:pt x="0" y="15239"/>
                </a:lnTo>
                <a:lnTo>
                  <a:pt x="0" y="45719"/>
                </a:lnTo>
                <a:lnTo>
                  <a:pt x="57912" y="45719"/>
                </a:lnTo>
                <a:lnTo>
                  <a:pt x="57912" y="60959"/>
                </a:lnTo>
                <a:lnTo>
                  <a:pt x="88392" y="30479"/>
                </a:lnTo>
                <a:lnTo>
                  <a:pt x="57912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06117" y="3641597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89" h="105410">
                <a:moveTo>
                  <a:pt x="0" y="105156"/>
                </a:moveTo>
                <a:lnTo>
                  <a:pt x="135636" y="105156"/>
                </a:lnTo>
                <a:lnTo>
                  <a:pt x="135636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06117" y="3641597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89" h="105410">
                <a:moveTo>
                  <a:pt x="0" y="105156"/>
                </a:moveTo>
                <a:lnTo>
                  <a:pt x="135636" y="105156"/>
                </a:lnTo>
                <a:lnTo>
                  <a:pt x="135636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339596" y="3517391"/>
            <a:ext cx="88900" cy="59690"/>
          </a:xfrm>
          <a:custGeom>
            <a:avLst/>
            <a:gdLst/>
            <a:ahLst/>
            <a:cxnLst/>
            <a:rect l="l" t="t" r="r" b="b"/>
            <a:pathLst>
              <a:path w="88900" h="59689">
                <a:moveTo>
                  <a:pt x="58673" y="0"/>
                </a:moveTo>
                <a:lnTo>
                  <a:pt x="58673" y="14859"/>
                </a:lnTo>
                <a:lnTo>
                  <a:pt x="0" y="14859"/>
                </a:lnTo>
                <a:lnTo>
                  <a:pt x="0" y="44577"/>
                </a:lnTo>
                <a:lnTo>
                  <a:pt x="58673" y="44577"/>
                </a:lnTo>
                <a:lnTo>
                  <a:pt x="58673" y="59436"/>
                </a:lnTo>
                <a:lnTo>
                  <a:pt x="88391" y="29718"/>
                </a:lnTo>
                <a:lnTo>
                  <a:pt x="58673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187958" y="3495294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187958" y="3495294"/>
            <a:ext cx="135890" cy="105410"/>
          </a:xfrm>
          <a:custGeom>
            <a:avLst/>
            <a:gdLst/>
            <a:ahLst/>
            <a:cxnLst/>
            <a:rect l="l" t="t" r="r" b="b"/>
            <a:pathLst>
              <a:path w="135890" h="105410">
                <a:moveTo>
                  <a:pt x="0" y="105155"/>
                </a:moveTo>
                <a:lnTo>
                  <a:pt x="135635" y="105155"/>
                </a:lnTo>
                <a:lnTo>
                  <a:pt x="135635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98675" y="3514344"/>
            <a:ext cx="88900" cy="60960"/>
          </a:xfrm>
          <a:custGeom>
            <a:avLst/>
            <a:gdLst/>
            <a:ahLst/>
            <a:cxnLst/>
            <a:rect l="l" t="t" r="r" b="b"/>
            <a:pathLst>
              <a:path w="88900" h="60960">
                <a:moveTo>
                  <a:pt x="57912" y="0"/>
                </a:moveTo>
                <a:lnTo>
                  <a:pt x="57912" y="15239"/>
                </a:lnTo>
                <a:lnTo>
                  <a:pt x="0" y="15239"/>
                </a:lnTo>
                <a:lnTo>
                  <a:pt x="0" y="45719"/>
                </a:lnTo>
                <a:lnTo>
                  <a:pt x="57912" y="45719"/>
                </a:lnTo>
                <a:lnTo>
                  <a:pt x="57912" y="60959"/>
                </a:lnTo>
                <a:lnTo>
                  <a:pt x="88392" y="30479"/>
                </a:lnTo>
                <a:lnTo>
                  <a:pt x="57912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47038" y="3492246"/>
            <a:ext cx="135890" cy="106680"/>
          </a:xfrm>
          <a:custGeom>
            <a:avLst/>
            <a:gdLst/>
            <a:ahLst/>
            <a:cxnLst/>
            <a:rect l="l" t="t" r="r" b="b"/>
            <a:pathLst>
              <a:path w="135890" h="106679">
                <a:moveTo>
                  <a:pt x="0" y="106679"/>
                </a:moveTo>
                <a:lnTo>
                  <a:pt x="135636" y="106679"/>
                </a:lnTo>
                <a:lnTo>
                  <a:pt x="135636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47038" y="3492246"/>
            <a:ext cx="135890" cy="106680"/>
          </a:xfrm>
          <a:custGeom>
            <a:avLst/>
            <a:gdLst/>
            <a:ahLst/>
            <a:cxnLst/>
            <a:rect l="l" t="t" r="r" b="b"/>
            <a:pathLst>
              <a:path w="135890" h="106679">
                <a:moveTo>
                  <a:pt x="0" y="106679"/>
                </a:moveTo>
                <a:lnTo>
                  <a:pt x="135636" y="106679"/>
                </a:lnTo>
                <a:lnTo>
                  <a:pt x="135636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06117" y="3492246"/>
            <a:ext cx="135890" cy="106680"/>
          </a:xfrm>
          <a:custGeom>
            <a:avLst/>
            <a:gdLst/>
            <a:ahLst/>
            <a:cxnLst/>
            <a:rect l="l" t="t" r="r" b="b"/>
            <a:pathLst>
              <a:path w="135889" h="106679">
                <a:moveTo>
                  <a:pt x="0" y="106679"/>
                </a:moveTo>
                <a:lnTo>
                  <a:pt x="135636" y="106679"/>
                </a:lnTo>
                <a:lnTo>
                  <a:pt x="135636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06117" y="3492246"/>
            <a:ext cx="135890" cy="106680"/>
          </a:xfrm>
          <a:custGeom>
            <a:avLst/>
            <a:gdLst/>
            <a:ahLst/>
            <a:cxnLst/>
            <a:rect l="l" t="t" r="r" b="b"/>
            <a:pathLst>
              <a:path w="135889" h="106679">
                <a:moveTo>
                  <a:pt x="0" y="106679"/>
                </a:moveTo>
                <a:lnTo>
                  <a:pt x="135636" y="106679"/>
                </a:lnTo>
                <a:lnTo>
                  <a:pt x="135636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5226" y="3365753"/>
            <a:ext cx="940435" cy="79375"/>
          </a:xfrm>
          <a:custGeom>
            <a:avLst/>
            <a:gdLst/>
            <a:ahLst/>
            <a:cxnLst/>
            <a:rect l="l" t="t" r="r" b="b"/>
            <a:pathLst>
              <a:path w="940435" h="79375">
                <a:moveTo>
                  <a:pt x="0" y="79248"/>
                </a:moveTo>
                <a:lnTo>
                  <a:pt x="519" y="63841"/>
                </a:lnTo>
                <a:lnTo>
                  <a:pt x="1935" y="51244"/>
                </a:lnTo>
                <a:lnTo>
                  <a:pt x="4034" y="42743"/>
                </a:lnTo>
                <a:lnTo>
                  <a:pt x="6603" y="39624"/>
                </a:lnTo>
                <a:lnTo>
                  <a:pt x="463549" y="39624"/>
                </a:lnTo>
                <a:lnTo>
                  <a:pt x="466119" y="36504"/>
                </a:lnTo>
                <a:lnTo>
                  <a:pt x="468218" y="28003"/>
                </a:lnTo>
                <a:lnTo>
                  <a:pt x="469634" y="15406"/>
                </a:lnTo>
                <a:lnTo>
                  <a:pt x="470154" y="0"/>
                </a:lnTo>
                <a:lnTo>
                  <a:pt x="470673" y="15406"/>
                </a:lnTo>
                <a:lnTo>
                  <a:pt x="472089" y="28003"/>
                </a:lnTo>
                <a:lnTo>
                  <a:pt x="474188" y="36504"/>
                </a:lnTo>
                <a:lnTo>
                  <a:pt x="476758" y="39624"/>
                </a:lnTo>
                <a:lnTo>
                  <a:pt x="933704" y="39624"/>
                </a:lnTo>
                <a:lnTo>
                  <a:pt x="936289" y="42743"/>
                </a:lnTo>
                <a:lnTo>
                  <a:pt x="938387" y="51244"/>
                </a:lnTo>
                <a:lnTo>
                  <a:pt x="939794" y="63841"/>
                </a:lnTo>
                <a:lnTo>
                  <a:pt x="940307" y="79248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39823" y="3349752"/>
            <a:ext cx="23317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080497" y="2749423"/>
            <a:ext cx="106743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080497" y="3968877"/>
            <a:ext cx="1634489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6.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4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50924" y="6376212"/>
            <a:ext cx="85851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0" b="1">
                <a:solidFill>
                  <a:srgbClr val="949494"/>
                </a:solidFill>
                <a:latin typeface="Verdana"/>
                <a:cs typeface="Verdana"/>
              </a:rPr>
              <a:t>Plugins </a:t>
            </a:r>
            <a:r>
              <a:rPr dirty="0" sz="1000" spc="-185" b="1">
                <a:solidFill>
                  <a:srgbClr val="949494"/>
                </a:solidFill>
                <a:latin typeface="Verdana"/>
                <a:cs typeface="Verdana"/>
              </a:rPr>
              <a:t>&amp;</a:t>
            </a:r>
            <a:r>
              <a:rPr dirty="0" sz="1000" spc="-85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165" b="1">
                <a:solidFill>
                  <a:srgbClr val="949494"/>
                </a:solidFill>
                <a:latin typeface="Verdana"/>
                <a:cs typeface="Verdana"/>
              </a:rPr>
              <a:t>APIs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84359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1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655">
                <a:solidFill>
                  <a:srgbClr val="000000"/>
                </a:solidFill>
              </a:rPr>
              <a:t>Testing</a:t>
            </a:r>
            <a:r>
              <a:rPr dirty="0" sz="5400" spc="-615">
                <a:solidFill>
                  <a:srgbClr val="000000"/>
                </a:solidFill>
              </a:rPr>
              <a:t> </a:t>
            </a:r>
            <a:r>
              <a:rPr dirty="0" sz="5400" spc="-560">
                <a:solidFill>
                  <a:srgbClr val="000000"/>
                </a:solidFill>
              </a:rPr>
              <a:t>Endpoints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9195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0"/>
              <a:t>Testing </a:t>
            </a:r>
            <a:r>
              <a:rPr dirty="0" spc="-420"/>
              <a:t>GET </a:t>
            </a:r>
            <a:r>
              <a:rPr dirty="0" spc="-335"/>
              <a:t>Endpoints </a:t>
            </a:r>
            <a:r>
              <a:rPr dirty="0" spc="-440"/>
              <a:t>with</a:t>
            </a:r>
            <a:r>
              <a:rPr dirty="0" spc="-320"/>
              <a:t> </a:t>
            </a:r>
            <a:r>
              <a:rPr dirty="0" spc="-355"/>
              <a:t>Postman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13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322" y="1479931"/>
            <a:ext cx="7779384" cy="221615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84785" marR="5080" indent="-172085">
              <a:lnSpc>
                <a:spcPts val="2220"/>
              </a:lnSpc>
              <a:spcBef>
                <a:spcPts val="3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be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implementing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295" b="1">
                <a:solidFill>
                  <a:srgbClr val="2B79EF"/>
                </a:solidFill>
                <a:latin typeface="Arial"/>
                <a:cs typeface="Arial"/>
              </a:rPr>
              <a:t>GET</a:t>
            </a:r>
            <a:r>
              <a:rPr dirty="0" sz="2000" spc="-27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10">
                <a:latin typeface="Verdana"/>
                <a:cs typeface="Verdana"/>
              </a:rPr>
              <a:t>endpoint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on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path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“ious”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  </a:t>
            </a:r>
            <a:r>
              <a:rPr dirty="0" sz="2000" spc="-65">
                <a:latin typeface="Verdana"/>
                <a:cs typeface="Verdana"/>
              </a:rPr>
              <a:t>retrieve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node’s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vault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states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8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Verdana"/>
                <a:cs typeface="Verdana"/>
              </a:rPr>
              <a:t>We’ll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use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Postman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hit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endpoints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09"/>
              </a:spcBef>
              <a:buChar char="–"/>
              <a:tabLst>
                <a:tab pos="418465" algn="l"/>
              </a:tabLst>
            </a:pPr>
            <a:r>
              <a:rPr dirty="0" sz="1800" spc="20">
                <a:latin typeface="Verdana"/>
                <a:cs typeface="Verdana"/>
              </a:rPr>
              <a:t>Download </a:t>
            </a:r>
            <a:r>
              <a:rPr dirty="0" sz="1800" spc="-105">
                <a:latin typeface="Verdana"/>
                <a:cs typeface="Verdana"/>
              </a:rPr>
              <a:t>instructions:</a:t>
            </a:r>
            <a:r>
              <a:rPr dirty="0" sz="1800" spc="-254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https://</a:t>
            </a:r>
            <a:r>
              <a:rPr dirty="0" sz="1800" spc="-35">
                <a:latin typeface="Verdana"/>
                <a:cs typeface="Verdana"/>
                <a:hlinkClick r:id="rId3"/>
              </a:rPr>
              <a:t>www.getpostman.com/</a:t>
            </a:r>
            <a:endParaRPr sz="1800">
              <a:latin typeface="Verdana"/>
              <a:cs typeface="Verdana"/>
            </a:endParaRPr>
          </a:p>
          <a:p>
            <a:pPr lvl="1" marL="417830" marR="1831339" indent="-172085">
              <a:lnSpc>
                <a:spcPct val="132800"/>
              </a:lnSpc>
              <a:buChar char="–"/>
              <a:tabLst>
                <a:tab pos="418465" algn="l"/>
              </a:tabLst>
            </a:pPr>
            <a:r>
              <a:rPr dirty="0" sz="1800" spc="-75">
                <a:latin typeface="Verdana"/>
                <a:cs typeface="Verdana"/>
              </a:rPr>
              <a:t>Installation </a:t>
            </a:r>
            <a:r>
              <a:rPr dirty="0" sz="1800" spc="-105">
                <a:latin typeface="Verdana"/>
                <a:cs typeface="Verdana"/>
              </a:rPr>
              <a:t>instructions:  </a:t>
            </a:r>
            <a:r>
              <a:rPr dirty="0" sz="1800" spc="-40">
                <a:latin typeface="Verdana"/>
                <a:cs typeface="Verdana"/>
              </a:rPr>
              <a:t>https://</a:t>
            </a:r>
            <a:r>
              <a:rPr dirty="0" sz="1800" spc="-40">
                <a:latin typeface="Verdana"/>
                <a:cs typeface="Verdana"/>
                <a:hlinkClick r:id="rId4"/>
              </a:rPr>
              <a:t>www.getpostman.com/docs/install_native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322" y="3879783"/>
            <a:ext cx="6119495" cy="1824989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5">
                <a:latin typeface="Verdana"/>
                <a:cs typeface="Verdana"/>
              </a:rPr>
              <a:t>Making </a:t>
            </a:r>
            <a:r>
              <a:rPr dirty="0" sz="2000" spc="-295" b="1">
                <a:solidFill>
                  <a:srgbClr val="2B79EF"/>
                </a:solidFill>
                <a:latin typeface="Arial"/>
                <a:cs typeface="Arial"/>
              </a:rPr>
              <a:t>GET </a:t>
            </a:r>
            <a:r>
              <a:rPr dirty="0" sz="2000" spc="-75">
                <a:latin typeface="Verdana"/>
                <a:cs typeface="Verdana"/>
              </a:rPr>
              <a:t>requests </a:t>
            </a:r>
            <a:r>
              <a:rPr dirty="0" sz="2000" spc="-70">
                <a:latin typeface="Verdana"/>
                <a:cs typeface="Verdana"/>
              </a:rPr>
              <a:t>with</a:t>
            </a:r>
            <a:r>
              <a:rPr dirty="0" sz="2000" spc="-44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Postman: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65"/>
              </a:spcBef>
              <a:buChar char="–"/>
              <a:tabLst>
                <a:tab pos="418465" algn="l"/>
              </a:tabLst>
            </a:pPr>
            <a:r>
              <a:rPr dirty="0" sz="1800" spc="70">
                <a:latin typeface="Verdana"/>
                <a:cs typeface="Verdana"/>
              </a:rPr>
              <a:t>Change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verb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“GET”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in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top-left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dropdown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Char char="–"/>
              <a:tabLst>
                <a:tab pos="418465" algn="l"/>
              </a:tabLst>
            </a:pPr>
            <a:r>
              <a:rPr dirty="0" sz="1800" spc="-100">
                <a:latin typeface="Verdana"/>
                <a:cs typeface="Verdana"/>
              </a:rPr>
              <a:t>Enter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70">
                <a:latin typeface="Verdana"/>
                <a:cs typeface="Verdana"/>
              </a:rPr>
              <a:t>URL </a:t>
            </a:r>
            <a:r>
              <a:rPr dirty="0" sz="1800" spc="-70">
                <a:latin typeface="Verdana"/>
                <a:cs typeface="Verdana"/>
              </a:rPr>
              <a:t>for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50">
                <a:latin typeface="Verdana"/>
                <a:cs typeface="Verdana"/>
              </a:rPr>
              <a:t>first </a:t>
            </a:r>
            <a:r>
              <a:rPr dirty="0" sz="1800" spc="20">
                <a:latin typeface="Verdana"/>
                <a:cs typeface="Verdana"/>
              </a:rPr>
              <a:t>node’s</a:t>
            </a:r>
            <a:r>
              <a:rPr dirty="0" sz="1800" spc="-32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endpoint,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720"/>
              </a:spcBef>
            </a:pPr>
            <a:r>
              <a:rPr dirty="0" sz="1800" spc="-65">
                <a:latin typeface="Verdana"/>
                <a:cs typeface="Verdana"/>
              </a:rPr>
              <a:t>http://localhost:10005/api/iou/ious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05"/>
              </a:spcBef>
              <a:buChar char="–"/>
              <a:tabLst>
                <a:tab pos="418465" algn="l"/>
              </a:tabLst>
            </a:pPr>
            <a:r>
              <a:rPr dirty="0" sz="1800" spc="-130">
                <a:latin typeface="Verdana"/>
                <a:cs typeface="Verdana"/>
              </a:rPr>
              <a:t>Press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“Send”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5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5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5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5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5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5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5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749423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5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5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335927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5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5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3968877"/>
            <a:ext cx="1634489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5" action="ppaction://hlinksldjump"/>
              </a:rPr>
              <a:t>6.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5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50" b="1">
                <a:latin typeface="Verdana"/>
                <a:cs typeface="Verdana"/>
                <a:hlinkClick r:id="rId5" action="ppaction://hlinksldjump"/>
              </a:rPr>
              <a:t>Testing</a:t>
            </a:r>
            <a:r>
              <a:rPr dirty="0" sz="1200" spc="-105" b="1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 spc="-110" b="1">
                <a:latin typeface="Verdana"/>
                <a:cs typeface="Verdana"/>
                <a:hlinkClick r:id="rId5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5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5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5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5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5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5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5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5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5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5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701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0"/>
              <a:t>Testing </a:t>
            </a:r>
            <a:r>
              <a:rPr dirty="0" spc="-325"/>
              <a:t>Get-IOUs </a:t>
            </a:r>
            <a:r>
              <a:rPr dirty="0" spc="-315"/>
              <a:t>Endpoint </a:t>
            </a:r>
            <a:r>
              <a:rPr dirty="0" spc="-190"/>
              <a:t>-</a:t>
            </a:r>
            <a:r>
              <a:rPr dirty="0" spc="229"/>
              <a:t> </a:t>
            </a:r>
            <a:r>
              <a:rPr dirty="0" spc="-400"/>
              <a:t>Instructions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8536" y="1675638"/>
          <a:ext cx="8143240" cy="4149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1186815"/>
                <a:gridCol w="6534150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114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204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dirty="0" sz="1400" spc="-11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line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8959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04165">
                        <a:lnSpc>
                          <a:spcPts val="1655"/>
                        </a:lnSpc>
                        <a:spcBef>
                          <a:spcPts val="1390"/>
                        </a:spcBef>
                        <a:tabLst>
                          <a:tab pos="64706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1.	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Deploy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nodes: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30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./gradlew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Windows: </a:t>
                      </a:r>
                      <a:r>
                        <a:rPr dirty="0" sz="1400" spc="-9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gradlew</a:t>
                      </a:r>
                      <a:r>
                        <a:rPr dirty="0" sz="1400" spc="-1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04165">
                        <a:lnSpc>
                          <a:spcPts val="1655"/>
                        </a:lnSpc>
                        <a:spcBef>
                          <a:spcPts val="890"/>
                        </a:spcBef>
                        <a:tabLst>
                          <a:tab pos="64706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2.	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nodes: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30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16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sh</a:t>
                      </a:r>
                      <a:r>
                        <a:rPr dirty="0" sz="14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build/nodes/runnodes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Windows: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build\nodes\runnodes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90"/>
                        </a:spcBef>
                        <a:buAutoNum type="arabicPeriod" startAt="3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Use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Postman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3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35"/>
                        </a:spcBef>
                        <a:buAutoNum type="arabicPeriod" startAt="3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404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“Not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Found”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error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4903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-30">
                          <a:latin typeface="Verdana"/>
                          <a:cs typeface="Verdana"/>
                        </a:rPr>
                        <a:t>https://</a:t>
                      </a:r>
                      <a:r>
                        <a:rPr dirty="0" sz="1400" spc="-30">
                          <a:latin typeface="Verdana"/>
                          <a:cs typeface="Verdana"/>
                          <a:hlinkClick r:id="rId3"/>
                        </a:rPr>
                        <a:t>www.getpostman.com/docs/requests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5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5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5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13</a:t>
            </a:fld>
            <a:r>
              <a:rPr dirty="0" spc="-8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1529537"/>
            <a:ext cx="1634489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5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5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5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5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5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50" b="1">
                <a:latin typeface="Verdana"/>
                <a:cs typeface="Verdana"/>
                <a:hlinkClick r:id="rId5" action="ppaction://hlinksldjump"/>
              </a:rPr>
              <a:t>Testing</a:t>
            </a:r>
            <a:r>
              <a:rPr dirty="0" sz="1200" spc="-105" b="1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 spc="-110" b="1">
                <a:latin typeface="Verdana"/>
                <a:cs typeface="Verdana"/>
                <a:hlinkClick r:id="rId5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5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5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5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5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5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5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5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5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5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5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1022159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2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720">
                <a:solidFill>
                  <a:srgbClr val="000000"/>
                </a:solidFill>
              </a:rPr>
              <a:t>The </a:t>
            </a:r>
            <a:r>
              <a:rPr dirty="0" sz="5400" spc="-550">
                <a:solidFill>
                  <a:srgbClr val="000000"/>
                </a:solidFill>
              </a:rPr>
              <a:t>Get-IOUs</a:t>
            </a:r>
            <a:r>
              <a:rPr dirty="0" sz="5400" spc="-1335">
                <a:solidFill>
                  <a:srgbClr val="000000"/>
                </a:solidFill>
              </a:rPr>
              <a:t> </a:t>
            </a:r>
            <a:r>
              <a:rPr dirty="0" sz="5400" spc="-525">
                <a:solidFill>
                  <a:srgbClr val="000000"/>
                </a:solidFill>
              </a:rPr>
              <a:t>Endpoint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0055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0"/>
              <a:t>GET </a:t>
            </a:r>
            <a:r>
              <a:rPr dirty="0" spc="-315"/>
              <a:t>Endpoint</a:t>
            </a:r>
            <a:r>
              <a:rPr dirty="0" spc="-685"/>
              <a:t> </a:t>
            </a:r>
            <a:r>
              <a:rPr dirty="0" spc="-350"/>
              <a:t>Syntax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16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0924" y="1412494"/>
            <a:ext cx="7402195" cy="2849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node’s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API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defined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</a:t>
            </a:r>
            <a:r>
              <a:rPr dirty="0" sz="2000" spc="-140">
                <a:latin typeface="Verdana"/>
                <a:cs typeface="Verdana"/>
              </a:rPr>
              <a:t> JAX-RS,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Java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API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for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00">
                <a:latin typeface="Verdana"/>
                <a:cs typeface="Verdana"/>
              </a:rPr>
              <a:t>RESTful</a:t>
            </a:r>
            <a:endParaRPr sz="2000">
              <a:latin typeface="Verdana"/>
              <a:cs typeface="Verdana"/>
            </a:endParaRPr>
          </a:p>
          <a:p>
            <a:pPr algn="ctr" marR="5441950">
              <a:lnSpc>
                <a:spcPts val="2280"/>
              </a:lnSpc>
            </a:pPr>
            <a:r>
              <a:rPr dirty="0" sz="2000" spc="85">
                <a:latin typeface="Verdana"/>
                <a:cs typeface="Verdana"/>
              </a:rPr>
              <a:t>web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services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define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95" b="1">
                <a:solidFill>
                  <a:srgbClr val="2B79EF"/>
                </a:solidFill>
                <a:latin typeface="Arial"/>
                <a:cs typeface="Arial"/>
              </a:rPr>
              <a:t>GET</a:t>
            </a:r>
            <a:r>
              <a:rPr dirty="0" sz="2000" spc="-28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10">
                <a:latin typeface="Verdana"/>
                <a:cs typeface="Verdana"/>
              </a:rPr>
              <a:t>endpoint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follows: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1595"/>
              </a:lnSpc>
              <a:spcBef>
                <a:spcPts val="1140"/>
              </a:spcBef>
            </a:pPr>
            <a:r>
              <a:rPr dirty="0" sz="1400" spc="-180" b="1">
                <a:solidFill>
                  <a:srgbClr val="2B79EF"/>
                </a:solidFill>
                <a:latin typeface="Arial"/>
                <a:cs typeface="Arial"/>
              </a:rPr>
              <a:t>@GET</a:t>
            </a:r>
            <a:endParaRPr sz="1400">
              <a:latin typeface="Arial"/>
              <a:cs typeface="Arial"/>
            </a:endParaRPr>
          </a:p>
          <a:p>
            <a:pPr marL="927100" marR="3254375">
              <a:lnSpc>
                <a:spcPts val="1510"/>
              </a:lnSpc>
              <a:spcBef>
                <a:spcPts val="110"/>
              </a:spcBef>
            </a:pPr>
            <a:r>
              <a:rPr dirty="0" sz="1400" spc="-60" b="1">
                <a:solidFill>
                  <a:srgbClr val="2B79EF"/>
                </a:solidFill>
                <a:latin typeface="Arial"/>
                <a:cs typeface="Arial"/>
              </a:rPr>
              <a:t>@Path</a:t>
            </a:r>
            <a:r>
              <a:rPr dirty="0" sz="1400" spc="-60">
                <a:latin typeface="Arial"/>
                <a:cs typeface="Arial"/>
              </a:rPr>
              <a:t>("exampleGetEndpoint")  </a:t>
            </a:r>
            <a:r>
              <a:rPr dirty="0" sz="1400" spc="-125" b="1">
                <a:solidFill>
                  <a:srgbClr val="2B79EF"/>
                </a:solidFill>
                <a:latin typeface="Arial"/>
                <a:cs typeface="Arial"/>
              </a:rPr>
              <a:t>@Produces</a:t>
            </a:r>
            <a:r>
              <a:rPr dirty="0" sz="1400" spc="-125">
                <a:latin typeface="Arial"/>
                <a:cs typeface="Arial"/>
              </a:rPr>
              <a:t>(MediaType.APPLICATION_JSON)  </a:t>
            </a:r>
            <a:r>
              <a:rPr dirty="0" sz="1400" spc="-20">
                <a:latin typeface="Arial"/>
                <a:cs typeface="Arial"/>
              </a:rPr>
              <a:t>fun </a:t>
            </a:r>
            <a:r>
              <a:rPr dirty="0" sz="1400" spc="-85">
                <a:latin typeface="Arial"/>
                <a:cs typeface="Arial"/>
              </a:rPr>
              <a:t>exampleGETEndpoint()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85215">
              <a:lnSpc>
                <a:spcPts val="1410"/>
              </a:lnSpc>
            </a:pPr>
            <a:r>
              <a:rPr dirty="0" sz="1400" spc="-65" b="1">
                <a:solidFill>
                  <a:srgbClr val="2B79EF"/>
                </a:solidFill>
                <a:latin typeface="Arial"/>
                <a:cs typeface="Arial"/>
              </a:rPr>
              <a:t>return</a:t>
            </a:r>
            <a:r>
              <a:rPr dirty="0" sz="1400" spc="-114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Response.accepted()</a:t>
            </a:r>
            <a:endParaRPr sz="1400">
              <a:latin typeface="Arial"/>
              <a:cs typeface="Arial"/>
            </a:endParaRPr>
          </a:p>
          <a:p>
            <a:pPr marL="1243965">
              <a:lnSpc>
                <a:spcPts val="1510"/>
              </a:lnSpc>
            </a:pPr>
            <a:r>
              <a:rPr dirty="0" sz="1400" spc="-45">
                <a:latin typeface="Arial"/>
                <a:cs typeface="Arial"/>
              </a:rPr>
              <a:t>.entity("Example </a:t>
            </a:r>
            <a:r>
              <a:rPr dirty="0" sz="1400" spc="-210">
                <a:latin typeface="Arial"/>
                <a:cs typeface="Arial"/>
              </a:rPr>
              <a:t>GET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endpoint.")</a:t>
            </a:r>
            <a:endParaRPr sz="1400">
              <a:latin typeface="Arial"/>
              <a:cs typeface="Arial"/>
            </a:endParaRPr>
          </a:p>
          <a:p>
            <a:pPr marL="1243965">
              <a:lnSpc>
                <a:spcPts val="1510"/>
              </a:lnSpc>
            </a:pPr>
            <a:r>
              <a:rPr dirty="0" sz="1400" spc="-30">
                <a:latin typeface="Arial"/>
                <a:cs typeface="Arial"/>
              </a:rPr>
              <a:t>.build();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ts val="1595"/>
              </a:lnSpc>
            </a:pPr>
            <a:r>
              <a:rPr dirty="0" sz="1400" spc="-3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0924" y="4359499"/>
            <a:ext cx="5400040" cy="144272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95">
                <a:latin typeface="Verdana"/>
                <a:cs typeface="Verdana"/>
              </a:rPr>
              <a:t>Where:</a:t>
            </a:r>
            <a:endParaRPr sz="2000">
              <a:latin typeface="Verdana"/>
              <a:cs typeface="Verdana"/>
            </a:endParaRPr>
          </a:p>
          <a:p>
            <a:pPr lvl="1" marL="360045" indent="-17208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Verdana"/>
              <a:buChar char="-"/>
              <a:tabLst>
                <a:tab pos="360680" algn="l"/>
              </a:tabLst>
            </a:pPr>
            <a:r>
              <a:rPr dirty="0" sz="1800" spc="-235" b="1">
                <a:solidFill>
                  <a:srgbClr val="2B79EF"/>
                </a:solidFill>
                <a:latin typeface="Arial"/>
                <a:cs typeface="Arial"/>
              </a:rPr>
              <a:t>@GET </a:t>
            </a:r>
            <a:r>
              <a:rPr dirty="0" sz="1800" spc="-35">
                <a:latin typeface="Verdana"/>
                <a:cs typeface="Verdana"/>
              </a:rPr>
              <a:t>specifies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0">
                <a:latin typeface="Verdana"/>
                <a:cs typeface="Verdana"/>
              </a:rPr>
              <a:t>endpoint’s</a:t>
            </a:r>
            <a:r>
              <a:rPr dirty="0" sz="1800" spc="-3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  <a:p>
            <a:pPr lvl="1" marL="360045" indent="-17208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Verdana"/>
              <a:buChar char="-"/>
              <a:tabLst>
                <a:tab pos="360680" algn="l"/>
              </a:tabLst>
            </a:pPr>
            <a:r>
              <a:rPr dirty="0" sz="1800" spc="-135" b="1">
                <a:solidFill>
                  <a:srgbClr val="2B79EF"/>
                </a:solidFill>
                <a:latin typeface="Arial"/>
                <a:cs typeface="Arial"/>
              </a:rPr>
              <a:t>@Path </a:t>
            </a:r>
            <a:r>
              <a:rPr dirty="0" sz="1800" spc="-35">
                <a:latin typeface="Verdana"/>
                <a:cs typeface="Verdana"/>
              </a:rPr>
              <a:t>specifies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0">
                <a:latin typeface="Verdana"/>
                <a:cs typeface="Verdana"/>
              </a:rPr>
              <a:t>endpoint’s </a:t>
            </a:r>
            <a:r>
              <a:rPr dirty="0" sz="1800" spc="-40">
                <a:latin typeface="Verdana"/>
                <a:cs typeface="Verdana"/>
              </a:rPr>
              <a:t>relative</a:t>
            </a:r>
            <a:r>
              <a:rPr dirty="0" sz="1800" spc="-31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path</a:t>
            </a:r>
            <a:endParaRPr sz="1800">
              <a:latin typeface="Verdana"/>
              <a:cs typeface="Verdana"/>
            </a:endParaRPr>
          </a:p>
          <a:p>
            <a:pPr lvl="1" marL="360045" indent="-172085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Verdana"/>
              <a:buChar char="-"/>
              <a:tabLst>
                <a:tab pos="360680" algn="l"/>
              </a:tabLst>
            </a:pPr>
            <a:r>
              <a:rPr dirty="0" sz="1800" spc="-170" b="1">
                <a:solidFill>
                  <a:srgbClr val="2B79EF"/>
                </a:solidFill>
                <a:latin typeface="Arial"/>
                <a:cs typeface="Arial"/>
              </a:rPr>
              <a:t>@Produces </a:t>
            </a:r>
            <a:r>
              <a:rPr dirty="0" sz="1800" spc="-35">
                <a:latin typeface="Verdana"/>
                <a:cs typeface="Verdana"/>
              </a:rPr>
              <a:t>specifies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0">
                <a:latin typeface="Verdana"/>
                <a:cs typeface="Verdana"/>
              </a:rPr>
              <a:t>endpoint’s </a:t>
            </a:r>
            <a:r>
              <a:rPr dirty="0" sz="1800" spc="-95">
                <a:latin typeface="Verdana"/>
                <a:cs typeface="Verdana"/>
              </a:rPr>
              <a:t>return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749423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335927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3968877"/>
            <a:ext cx="1634489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25" b="1">
                <a:latin typeface="Verdana"/>
                <a:cs typeface="Verdana"/>
                <a:hlinkClick r:id="rId3" action="ppaction://hlinksldjump"/>
              </a:rPr>
              <a:t>Get-IOUs</a:t>
            </a:r>
            <a:r>
              <a:rPr dirty="0" sz="12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 b="1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3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3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3808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160"/>
              <a:t>Get </a:t>
            </a:r>
            <a:r>
              <a:rPr dirty="0" spc="-480"/>
              <a:t>IOUs</a:t>
            </a:r>
            <a:r>
              <a:rPr dirty="0" spc="-715"/>
              <a:t> </a:t>
            </a:r>
            <a:r>
              <a:rPr dirty="0" spc="-315"/>
              <a:t>Endpoint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16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322" y="1479931"/>
            <a:ext cx="7249159" cy="2400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0">
                <a:latin typeface="Verdana"/>
                <a:cs typeface="Verdana"/>
              </a:rPr>
              <a:t>Our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95" b="1">
                <a:solidFill>
                  <a:srgbClr val="2B79EF"/>
                </a:solidFill>
                <a:latin typeface="Arial"/>
                <a:cs typeface="Arial"/>
              </a:rPr>
              <a:t>GET</a:t>
            </a:r>
            <a:r>
              <a:rPr dirty="0" sz="2000" spc="-26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10">
                <a:latin typeface="Verdana"/>
                <a:cs typeface="Verdana"/>
              </a:rPr>
              <a:t>endpoint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70">
                <a:latin typeface="Verdana"/>
                <a:cs typeface="Verdana"/>
              </a:rPr>
              <a:t> list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states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node’s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vault</a:t>
            </a:r>
            <a:endParaRPr sz="2000">
              <a:latin typeface="Verdana"/>
              <a:cs typeface="Verdana"/>
            </a:endParaRPr>
          </a:p>
          <a:p>
            <a:pPr marL="184785" marR="5080" indent="-172085">
              <a:lnSpc>
                <a:spcPts val="2220"/>
              </a:lnSpc>
              <a:spcBef>
                <a:spcPts val="21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 API </a:t>
            </a:r>
            <a:r>
              <a:rPr dirty="0" sz="2000" spc="-50">
                <a:latin typeface="Verdana"/>
                <a:cs typeface="Verdana"/>
              </a:rPr>
              <a:t>holds </a:t>
            </a:r>
            <a:r>
              <a:rPr dirty="0" sz="2000" spc="165">
                <a:latin typeface="Verdana"/>
                <a:cs typeface="Verdana"/>
              </a:rPr>
              <a:t>a </a:t>
            </a:r>
            <a:r>
              <a:rPr dirty="0" sz="2000" spc="-235" b="1">
                <a:solidFill>
                  <a:srgbClr val="2B79EF"/>
                </a:solidFill>
                <a:latin typeface="Arial"/>
                <a:cs typeface="Arial"/>
              </a:rPr>
              <a:t>CordaRPCOps </a:t>
            </a:r>
            <a:r>
              <a:rPr dirty="0" sz="2000" spc="30">
                <a:latin typeface="Verdana"/>
                <a:cs typeface="Verdana"/>
              </a:rPr>
              <a:t>object </a:t>
            </a:r>
            <a:r>
              <a:rPr dirty="0" sz="2000" spc="-25">
                <a:latin typeface="Verdana"/>
                <a:cs typeface="Verdana"/>
              </a:rPr>
              <a:t>that </a:t>
            </a:r>
            <a:r>
              <a:rPr dirty="0" sz="2000" spc="-45">
                <a:latin typeface="Verdana"/>
                <a:cs typeface="Verdana"/>
              </a:rPr>
              <a:t>allows </a:t>
            </a:r>
            <a:r>
              <a:rPr dirty="0" sz="2000" spc="-160">
                <a:latin typeface="Verdana"/>
                <a:cs typeface="Verdana"/>
              </a:rPr>
              <a:t>us </a:t>
            </a:r>
            <a:r>
              <a:rPr dirty="0" sz="2000" spc="-5">
                <a:latin typeface="Verdana"/>
                <a:cs typeface="Verdana"/>
              </a:rPr>
              <a:t>to  </a:t>
            </a:r>
            <a:r>
              <a:rPr dirty="0" sz="2000" spc="-50">
                <a:latin typeface="Verdana"/>
                <a:cs typeface="Verdana"/>
              </a:rPr>
              <a:t>perform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actions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such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retrieve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transactions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or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start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flows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820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200" b="1">
                <a:solidFill>
                  <a:srgbClr val="2B79EF"/>
                </a:solidFill>
                <a:latin typeface="Arial"/>
                <a:cs typeface="Arial"/>
              </a:rPr>
              <a:t>CordaRPCOps</a:t>
            </a:r>
            <a:r>
              <a:rPr dirty="0" sz="2000" spc="-200" b="1">
                <a:solidFill>
                  <a:srgbClr val="2B79EF"/>
                </a:solidFill>
                <a:latin typeface="Verdana"/>
                <a:cs typeface="Verdana"/>
              </a:rPr>
              <a:t>.</a:t>
            </a:r>
            <a:r>
              <a:rPr dirty="0" sz="2000" spc="-200" b="1">
                <a:solidFill>
                  <a:srgbClr val="2B79EF"/>
                </a:solidFill>
                <a:latin typeface="Arial"/>
                <a:cs typeface="Arial"/>
              </a:rPr>
              <a:t>vaultTrackBy </a:t>
            </a:r>
            <a:r>
              <a:rPr dirty="0" sz="2000" spc="-120">
                <a:latin typeface="Verdana"/>
                <a:cs typeface="Verdana"/>
              </a:rPr>
              <a:t>returns </a:t>
            </a:r>
            <a:r>
              <a:rPr dirty="0" sz="2000" spc="165">
                <a:latin typeface="Verdana"/>
                <a:cs typeface="Verdana"/>
              </a:rPr>
              <a:t>a </a:t>
            </a:r>
            <a:r>
              <a:rPr dirty="0" sz="2000" spc="-145" b="1">
                <a:solidFill>
                  <a:srgbClr val="2B79EF"/>
                </a:solidFill>
                <a:latin typeface="Arial"/>
                <a:cs typeface="Arial"/>
              </a:rPr>
              <a:t>DataFeed</a:t>
            </a:r>
            <a:r>
              <a:rPr dirty="0" sz="2000" spc="-24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-114">
                <a:latin typeface="Verdana"/>
                <a:cs typeface="Verdana"/>
              </a:rPr>
              <a:t>of: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65"/>
              </a:spcBef>
              <a:buChar char="–"/>
              <a:tabLst>
                <a:tab pos="418465" algn="l"/>
              </a:tabLst>
            </a:pPr>
            <a:r>
              <a:rPr dirty="0" sz="1800" spc="-105">
                <a:latin typeface="Verdana"/>
                <a:cs typeface="Verdana"/>
              </a:rPr>
              <a:t>The </a:t>
            </a:r>
            <a:r>
              <a:rPr dirty="0" sz="1800" spc="-85">
                <a:latin typeface="Verdana"/>
                <a:cs typeface="Verdana"/>
              </a:rPr>
              <a:t>states </a:t>
            </a:r>
            <a:r>
              <a:rPr dirty="0" sz="1800" spc="-65">
                <a:latin typeface="Verdana"/>
                <a:cs typeface="Verdana"/>
              </a:rPr>
              <a:t>currently </a:t>
            </a:r>
            <a:r>
              <a:rPr dirty="0" sz="1800" spc="-80">
                <a:latin typeface="Verdana"/>
                <a:cs typeface="Verdana"/>
              </a:rPr>
              <a:t>in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20">
                <a:latin typeface="Verdana"/>
                <a:cs typeface="Verdana"/>
              </a:rPr>
              <a:t>node’s</a:t>
            </a:r>
            <a:r>
              <a:rPr dirty="0" sz="1800" spc="-35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vault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05"/>
              </a:spcBef>
              <a:buChar char="–"/>
              <a:tabLst>
                <a:tab pos="418465" algn="l"/>
              </a:tabLst>
            </a:pPr>
            <a:r>
              <a:rPr dirty="0" sz="1800" spc="35">
                <a:latin typeface="Verdana"/>
                <a:cs typeface="Verdana"/>
              </a:rPr>
              <a:t>An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observable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monitor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for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future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vault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updates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322" y="4138421"/>
            <a:ext cx="7270750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5080" indent="-17208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only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interested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existing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states,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not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future  </a:t>
            </a:r>
            <a:r>
              <a:rPr dirty="0" sz="2000" spc="10">
                <a:latin typeface="Verdana"/>
                <a:cs typeface="Verdana"/>
              </a:rPr>
              <a:t>updates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749423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335927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3968877"/>
            <a:ext cx="1634489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25" b="1">
                <a:latin typeface="Verdana"/>
                <a:cs typeface="Verdana"/>
                <a:hlinkClick r:id="rId3" action="ppaction://hlinksldjump"/>
              </a:rPr>
              <a:t>Get-IOUs</a:t>
            </a:r>
            <a:r>
              <a:rPr dirty="0" sz="12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 b="1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3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3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9629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325"/>
              <a:t>Get-IOUs </a:t>
            </a:r>
            <a:r>
              <a:rPr dirty="0" spc="-315"/>
              <a:t>Endpoint </a:t>
            </a:r>
            <a:r>
              <a:rPr dirty="0" spc="-190"/>
              <a:t>-</a:t>
            </a:r>
            <a:r>
              <a:rPr dirty="0" spc="-425"/>
              <a:t> </a:t>
            </a:r>
            <a:r>
              <a:rPr dirty="0" spc="-315"/>
              <a:t>Implementation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8536" y="2475738"/>
          <a:ext cx="8155940" cy="2549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1187450"/>
                <a:gridCol w="6635115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25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4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dirty="0" sz="1400" spc="-20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retrieving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node’s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5">
                          <a:latin typeface="Verdana"/>
                          <a:cs typeface="Verdana"/>
                        </a:rPr>
                        <a:t>active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states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95">
                          <a:latin typeface="Verdana"/>
                          <a:cs typeface="Verdana"/>
                        </a:rPr>
                        <a:t>IOUAPI.Kt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95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340"/>
                        </a:spcBef>
                        <a:tabLst>
                          <a:tab pos="64579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1.	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Implement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4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dirty="0" sz="1400" spc="-20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path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“ious”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retrieve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list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57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 spc="20">
                          <a:latin typeface="Verdana"/>
                          <a:cs typeface="Verdana"/>
                        </a:rPr>
                        <a:t>node’s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vault</a:t>
                      </a:r>
                      <a:r>
                        <a:rPr dirty="0" sz="1400" spc="-2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states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6902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-40">
                          <a:latin typeface="Verdana"/>
                          <a:cs typeface="Verdana"/>
                        </a:rPr>
                        <a:t>https://docs.oracle.com/javaee/7/tutorial/jaxrs002.htm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16</a:t>
            </a:fld>
            <a:r>
              <a:rPr dirty="0" spc="-8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1529537"/>
            <a:ext cx="1634489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25" b="1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55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 b="1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4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3766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325"/>
              <a:t>Get-IOUs </a:t>
            </a:r>
            <a:r>
              <a:rPr dirty="0" spc="-315"/>
              <a:t>Endpoint </a:t>
            </a:r>
            <a:r>
              <a:rPr dirty="0" spc="-190"/>
              <a:t>-</a:t>
            </a:r>
            <a:r>
              <a:rPr dirty="0" spc="-425"/>
              <a:t> </a:t>
            </a:r>
            <a:r>
              <a:rPr dirty="0" spc="-350"/>
              <a:t>Solution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56157" y="2157729"/>
          <a:ext cx="8135620" cy="3211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/>
                <a:gridCol w="1187450"/>
                <a:gridCol w="6622415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90">
                          <a:latin typeface="Verdana"/>
                          <a:cs typeface="Verdana"/>
                        </a:rPr>
                        <a:t>Set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5">
                          <a:latin typeface="Verdana"/>
                          <a:cs typeface="Verdana"/>
                        </a:rPr>
                        <a:t>up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4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dirty="0" sz="1400" spc="-20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returning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node’s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active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states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0128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5615" indent="-172085">
                        <a:lnSpc>
                          <a:spcPct val="100000"/>
                        </a:lnSpc>
                        <a:spcBef>
                          <a:spcPts val="1390"/>
                        </a:spcBef>
                        <a:buFont typeface="Arial"/>
                        <a:buChar char="•"/>
                        <a:tabLst>
                          <a:tab pos="476250" algn="l"/>
                        </a:tabLst>
                      </a:pPr>
                      <a:r>
                        <a:rPr dirty="0" sz="1400" spc="20">
                          <a:latin typeface="Verdana"/>
                          <a:cs typeface="Verdana"/>
                        </a:rPr>
                        <a:t>Update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endpoint’s</a:t>
                      </a:r>
                      <a:r>
                        <a:rPr dirty="0" sz="1400" spc="-3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path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5615" indent="-172085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476250" algn="l"/>
                        </a:tabLst>
                      </a:pPr>
                      <a:r>
                        <a:rPr dirty="0" sz="1400" spc="55">
                          <a:latin typeface="Verdana"/>
                          <a:cs typeface="Verdana"/>
                        </a:rPr>
                        <a:t>Change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3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type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5615" indent="-172085">
                        <a:lnSpc>
                          <a:spcPct val="100000"/>
                        </a:lnSpc>
                        <a:spcBef>
                          <a:spcPts val="795"/>
                        </a:spcBef>
                        <a:buFont typeface="Arial"/>
                        <a:buChar char="•"/>
                        <a:tabLst>
                          <a:tab pos="476250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only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element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vaultAndUpdates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3938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@GET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88595" marR="3684270">
                        <a:lnSpc>
                          <a:spcPct val="100000"/>
                        </a:lnSpc>
                      </a:pPr>
                      <a:r>
                        <a:rPr dirty="0" sz="1200" spc="-5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@Path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("ious")  </a:t>
                      </a:r>
                      <a:r>
                        <a:rPr dirty="0" sz="1200" spc="-11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@Produces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(MediaType.</a:t>
                      </a:r>
                      <a:r>
                        <a:rPr dirty="0" sz="1200" spc="-110" i="1">
                          <a:latin typeface="Arial"/>
                          <a:cs typeface="Arial"/>
                        </a:rPr>
                        <a:t>APPLICATION_JSON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dirty="0" sz="1200" spc="-7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fun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getIOUs()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services.vaultQueryBy&lt;IOUState&gt;().states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16</a:t>
            </a:fld>
            <a:r>
              <a:rPr dirty="0" spc="-8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1529537"/>
            <a:ext cx="1634489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25" b="1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55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 b="1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4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03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0"/>
              <a:t>Learning</a:t>
            </a:r>
            <a:r>
              <a:rPr dirty="0" spc="-254"/>
              <a:t> </a:t>
            </a:r>
            <a:r>
              <a:rPr dirty="0" spc="-245"/>
              <a:t>outcomes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1481454"/>
            <a:ext cx="8106409" cy="170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45">
                <a:latin typeface="Verdana"/>
                <a:cs typeface="Verdana"/>
              </a:rPr>
              <a:t>Understand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are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customized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plugins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register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write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your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own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4423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0"/>
              <a:t>Testing </a:t>
            </a:r>
            <a:r>
              <a:rPr dirty="0" spc="-310"/>
              <a:t>the </a:t>
            </a:r>
            <a:r>
              <a:rPr dirty="0" spc="-325"/>
              <a:t>Get-IOUs </a:t>
            </a:r>
            <a:r>
              <a:rPr dirty="0" spc="-315"/>
              <a:t>Endpoint </a:t>
            </a:r>
            <a:r>
              <a:rPr dirty="0" spc="-190"/>
              <a:t>-</a:t>
            </a:r>
            <a:r>
              <a:rPr dirty="0" spc="340"/>
              <a:t> </a:t>
            </a:r>
            <a:r>
              <a:rPr dirty="0" spc="-400"/>
              <a:t>Instructions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8061" y="3751326"/>
            <a:ext cx="365125" cy="5080"/>
          </a:xfrm>
          <a:custGeom>
            <a:avLst/>
            <a:gdLst/>
            <a:ahLst/>
            <a:cxnLst/>
            <a:rect l="l" t="t" r="r" b="b"/>
            <a:pathLst>
              <a:path w="365125" h="5079">
                <a:moveTo>
                  <a:pt x="0" y="0"/>
                </a:moveTo>
                <a:lnTo>
                  <a:pt x="364997" y="5080"/>
                </a:lnTo>
              </a:path>
            </a:pathLst>
          </a:custGeom>
          <a:ln w="1981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12519" y="1360677"/>
          <a:ext cx="7779384" cy="478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563359"/>
              </a:tblGrid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114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204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dirty="0" sz="1400" spc="-114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line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302641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1385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4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sure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you’ve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killed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any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nodes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currently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running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Verdana"/>
                        <a:buAutoNum type="arabicPeriod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Deploy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nodes: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30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./gradlew</a:t>
                      </a:r>
                      <a:r>
                        <a:rPr dirty="0" sz="14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Windows: </a:t>
                      </a:r>
                      <a:r>
                        <a:rPr dirty="0" sz="1400" spc="-9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gradlew</a:t>
                      </a:r>
                      <a:r>
                        <a:rPr dirty="0" sz="1400" spc="-1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04165">
                        <a:lnSpc>
                          <a:spcPts val="1655"/>
                        </a:lnSpc>
                        <a:spcBef>
                          <a:spcPts val="885"/>
                        </a:spcBef>
                        <a:tabLst>
                          <a:tab pos="64706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2.	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nodes: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30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16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sh</a:t>
                      </a:r>
                      <a:r>
                        <a:rPr dirty="0" sz="14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build/nodes/runnodes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Windows: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build\nodes\runnodes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90"/>
                        </a:spcBef>
                        <a:buAutoNum type="arabicPeriod" startAt="3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Use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Postman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3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3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empty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list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9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there’s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nothing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vault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>
                        <a:lnSpc>
                          <a:spcPct val="100000"/>
                        </a:lnSpc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yet!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16</a:t>
            </a:fld>
            <a:r>
              <a:rPr dirty="0" spc="-85"/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80497" y="1529537"/>
            <a:ext cx="1634489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25" b="1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55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 b="1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4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106451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3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720">
                <a:solidFill>
                  <a:srgbClr val="000000"/>
                </a:solidFill>
              </a:rPr>
              <a:t>The </a:t>
            </a:r>
            <a:r>
              <a:rPr dirty="0" sz="5400" spc="-745">
                <a:solidFill>
                  <a:srgbClr val="000000"/>
                </a:solidFill>
              </a:rPr>
              <a:t>Issue-IOUs</a:t>
            </a:r>
            <a:r>
              <a:rPr dirty="0" sz="5400" spc="-1320">
                <a:solidFill>
                  <a:srgbClr val="000000"/>
                </a:solidFill>
              </a:rPr>
              <a:t> </a:t>
            </a:r>
            <a:r>
              <a:rPr dirty="0" sz="5400" spc="-525">
                <a:solidFill>
                  <a:srgbClr val="000000"/>
                </a:solidFill>
              </a:rPr>
              <a:t>Endpoint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6913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440"/>
              <a:t>Issue-IOUs</a:t>
            </a:r>
            <a:r>
              <a:rPr dirty="0" spc="-660"/>
              <a:t> </a:t>
            </a:r>
            <a:r>
              <a:rPr dirty="0" spc="-315"/>
              <a:t>Endpoint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22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322" y="1479931"/>
            <a:ext cx="8037830" cy="3039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ts val="231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ultimate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goal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new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endpoint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start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55" b="1">
                <a:solidFill>
                  <a:srgbClr val="2B79EF"/>
                </a:solidFill>
                <a:latin typeface="Arial"/>
                <a:cs typeface="Arial"/>
              </a:rPr>
              <a:t>IOUIssueFlow</a:t>
            </a:r>
            <a:endParaRPr sz="2000">
              <a:latin typeface="Arial"/>
              <a:cs typeface="Arial"/>
            </a:endParaRPr>
          </a:p>
          <a:p>
            <a:pPr marL="184785">
              <a:lnSpc>
                <a:spcPts val="2310"/>
              </a:lnSpc>
            </a:pPr>
            <a:r>
              <a:rPr dirty="0" sz="2000" spc="80">
                <a:latin typeface="Verdana"/>
                <a:cs typeface="Verdana"/>
              </a:rPr>
              <a:t>and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agree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an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IOU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ts val="2250"/>
              </a:lnSpc>
              <a:spcBef>
                <a:spcPts val="19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14">
                <a:latin typeface="Verdana"/>
                <a:cs typeface="Verdana"/>
              </a:rPr>
              <a:t>For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now,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endpoint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just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take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query-string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params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250"/>
              </a:lnSpc>
            </a:pPr>
            <a:r>
              <a:rPr dirty="0" sz="2000" spc="-100">
                <a:latin typeface="Verdana"/>
                <a:cs typeface="Verdana"/>
              </a:rPr>
              <a:t>return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them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as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body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an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65" b="1">
                <a:solidFill>
                  <a:srgbClr val="2B79EF"/>
                </a:solidFill>
                <a:latin typeface="Arial"/>
                <a:cs typeface="Arial"/>
              </a:rPr>
              <a:t>Accepted</a:t>
            </a:r>
            <a:r>
              <a:rPr dirty="0" sz="2000" spc="-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2B79EF"/>
                </a:solidFill>
                <a:latin typeface="Arial"/>
                <a:cs typeface="Arial"/>
              </a:rPr>
              <a:t>Response</a:t>
            </a:r>
            <a:r>
              <a:rPr dirty="0" sz="2000" spc="-1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25">
                <a:latin typeface="Verdana"/>
                <a:cs typeface="Verdana"/>
              </a:rPr>
              <a:t>object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 </a:t>
            </a:r>
            <a:r>
              <a:rPr dirty="0" sz="2000" spc="-100">
                <a:latin typeface="Verdana"/>
                <a:cs typeface="Verdana"/>
              </a:rPr>
              <a:t>query-string </a:t>
            </a:r>
            <a:r>
              <a:rPr dirty="0" sz="2000" spc="-25">
                <a:latin typeface="Verdana"/>
                <a:cs typeface="Verdana"/>
              </a:rPr>
              <a:t>params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47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be: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Verdana"/>
              <a:buChar char="–"/>
              <a:tabLst>
                <a:tab pos="418465" algn="l"/>
              </a:tabLst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amount </a:t>
            </a:r>
            <a:r>
              <a:rPr dirty="0" sz="1800" spc="-95" b="1">
                <a:solidFill>
                  <a:srgbClr val="2B79EF"/>
                </a:solidFill>
                <a:latin typeface="Arial"/>
                <a:cs typeface="Arial"/>
              </a:rPr>
              <a:t>(Int)</a:t>
            </a:r>
            <a:r>
              <a:rPr dirty="0" sz="1800" spc="-95">
                <a:latin typeface="Verdana"/>
                <a:cs typeface="Verdana"/>
              </a:rPr>
              <a:t>: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value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46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14">
                <a:latin typeface="Verdana"/>
                <a:cs typeface="Verdana"/>
              </a:rPr>
              <a:t>IOU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Verdana"/>
              <a:buChar char="–"/>
              <a:tabLst>
                <a:tab pos="418465" algn="l"/>
              </a:tabLst>
            </a:pPr>
            <a:r>
              <a:rPr dirty="0" sz="1800" spc="-150" b="1">
                <a:solidFill>
                  <a:srgbClr val="2A79F0"/>
                </a:solidFill>
                <a:latin typeface="Arial"/>
                <a:cs typeface="Arial"/>
              </a:rPr>
              <a:t>currency </a:t>
            </a:r>
            <a:r>
              <a:rPr dirty="0" sz="1800" spc="-140" b="1">
                <a:solidFill>
                  <a:srgbClr val="2A79F0"/>
                </a:solidFill>
                <a:latin typeface="Arial"/>
                <a:cs typeface="Arial"/>
              </a:rPr>
              <a:t>(String)</a:t>
            </a:r>
            <a:r>
              <a:rPr dirty="0" sz="1800" spc="-140">
                <a:latin typeface="Verdana"/>
                <a:cs typeface="Verdana"/>
              </a:rPr>
              <a:t>: </a:t>
            </a:r>
            <a:r>
              <a:rPr dirty="0" sz="1800" spc="-20">
                <a:latin typeface="Verdana"/>
                <a:cs typeface="Verdana"/>
              </a:rPr>
              <a:t>the </a:t>
            </a:r>
            <a:r>
              <a:rPr dirty="0" sz="1800" spc="130">
                <a:latin typeface="Verdana"/>
                <a:cs typeface="Verdana"/>
              </a:rPr>
              <a:t>code</a:t>
            </a:r>
            <a:r>
              <a:rPr dirty="0" sz="1800" spc="-38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of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95">
                <a:latin typeface="Verdana"/>
                <a:cs typeface="Verdana"/>
              </a:rPr>
              <a:t>IOU’s </a:t>
            </a:r>
            <a:r>
              <a:rPr dirty="0" sz="1800" spc="-15">
                <a:latin typeface="Verdana"/>
                <a:cs typeface="Verdana"/>
              </a:rPr>
              <a:t>currency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Verdana"/>
              <a:buChar char="–"/>
              <a:tabLst>
                <a:tab pos="418465" algn="l"/>
              </a:tabLst>
            </a:pPr>
            <a:r>
              <a:rPr dirty="0" sz="1800" spc="-90" b="1">
                <a:solidFill>
                  <a:srgbClr val="2B79EF"/>
                </a:solidFill>
                <a:latin typeface="Arial"/>
                <a:cs typeface="Arial"/>
              </a:rPr>
              <a:t>party</a:t>
            </a:r>
            <a:r>
              <a:rPr dirty="0" sz="1800" spc="-1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2B79EF"/>
                </a:solidFill>
                <a:latin typeface="Arial"/>
                <a:cs typeface="Arial"/>
              </a:rPr>
              <a:t>(String)</a:t>
            </a:r>
            <a:r>
              <a:rPr dirty="0" sz="1800" spc="-140">
                <a:latin typeface="Verdana"/>
                <a:cs typeface="Verdana"/>
              </a:rPr>
              <a:t>: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name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party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receiving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IOU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749423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335927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3968877"/>
            <a:ext cx="1665605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3" action="ppaction://hlinksldjump"/>
              </a:rPr>
              <a:t>Issue-IOUs</a:t>
            </a:r>
            <a:r>
              <a:rPr dirty="0" sz="1200" spc="-19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 b="1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via</a:t>
            </a:r>
            <a:r>
              <a:rPr dirty="0" sz="1200" spc="-14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3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2885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440"/>
              <a:t>Issue-IOUs </a:t>
            </a:r>
            <a:r>
              <a:rPr dirty="0" spc="-315"/>
              <a:t>Endpoint </a:t>
            </a:r>
            <a:r>
              <a:rPr dirty="0" spc="-190"/>
              <a:t>-</a:t>
            </a:r>
            <a:r>
              <a:rPr dirty="0" spc="-270"/>
              <a:t> </a:t>
            </a:r>
            <a:r>
              <a:rPr dirty="0" spc="-400"/>
              <a:t>Instructions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8061" y="3751326"/>
            <a:ext cx="365125" cy="5715"/>
          </a:xfrm>
          <a:custGeom>
            <a:avLst/>
            <a:gdLst/>
            <a:ahLst/>
            <a:cxnLst/>
            <a:rect l="l" t="t" r="r" b="b"/>
            <a:pathLst>
              <a:path w="365125" h="5714">
                <a:moveTo>
                  <a:pt x="0" y="0"/>
                </a:moveTo>
                <a:lnTo>
                  <a:pt x="364997" y="5715"/>
                </a:lnTo>
              </a:path>
            </a:pathLst>
          </a:custGeom>
          <a:ln w="1981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12519" y="2161285"/>
          <a:ext cx="7779384" cy="318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563359"/>
              </a:tblGrid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415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100">
                          <a:latin typeface="Verdana"/>
                          <a:cs typeface="Verdana"/>
                        </a:rPr>
                        <a:t>Start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building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issue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IOUs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95">
                          <a:latin typeface="Verdana"/>
                          <a:cs typeface="Verdana"/>
                        </a:rPr>
                        <a:t>IOUAPI.kt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42684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64706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1.	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Implement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PUT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path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“issue-iou”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that: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marR="703580" indent="-342900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Takes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“amount”,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“Currency”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“party”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as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querystring 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params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30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8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29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CREATED</a:t>
                      </a:r>
                      <a:r>
                        <a:rPr dirty="0" sz="1400" spc="-1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response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user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these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values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as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response’s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35">
                          <a:latin typeface="Verdana"/>
                          <a:cs typeface="Verdana"/>
                        </a:rPr>
                        <a:t>body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81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22</a:t>
            </a:fld>
            <a:r>
              <a:rPr dirty="0" spc="-85"/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80497" y="1529537"/>
            <a:ext cx="1665605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9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 b="1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4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6313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440"/>
              <a:t>Issue-IOUs </a:t>
            </a:r>
            <a:r>
              <a:rPr dirty="0" spc="-315"/>
              <a:t>Endpoint </a:t>
            </a:r>
            <a:r>
              <a:rPr dirty="0" spc="-190"/>
              <a:t>-</a:t>
            </a:r>
            <a:r>
              <a:rPr dirty="0" spc="-260"/>
              <a:t> </a:t>
            </a:r>
            <a:r>
              <a:rPr dirty="0" spc="-350"/>
              <a:t>Solution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6250" y="1669795"/>
          <a:ext cx="8145780" cy="419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395"/>
                <a:gridCol w="1187450"/>
                <a:gridCol w="6563995"/>
              </a:tblGrid>
              <a:tr h="5842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400" spc="-90">
                          <a:latin typeface="Verdana"/>
                          <a:cs typeface="Verdana"/>
                        </a:rPr>
                        <a:t>Set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5">
                          <a:latin typeface="Verdana"/>
                          <a:cs typeface="Verdana"/>
                        </a:rPr>
                        <a:t>up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dummy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PUT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testing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6954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0344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5615" indent="-172085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476250" algn="l"/>
                        </a:tabLst>
                      </a:pPr>
                      <a:r>
                        <a:rPr dirty="0" sz="1400" spc="25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PUT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taking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three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querystring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params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5615" indent="-172085">
                        <a:lnSpc>
                          <a:spcPct val="100000"/>
                        </a:lnSpc>
                        <a:spcBef>
                          <a:spcPts val="890"/>
                        </a:spcBef>
                        <a:buFont typeface="Arial"/>
                        <a:buChar char="•"/>
                        <a:tabLst>
                          <a:tab pos="476250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querystring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params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65">
                          <a:latin typeface="Verdana"/>
                          <a:cs typeface="Verdana"/>
                        </a:rPr>
                        <a:t>HTTP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response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4673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200" spc="-12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@PUT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89230" marR="5171440">
                        <a:lnSpc>
                          <a:spcPct val="100000"/>
                        </a:lnSpc>
                      </a:pPr>
                      <a:r>
                        <a:rPr dirty="0" sz="1200" spc="-5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@Path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(”issue-iou")  </a:t>
                      </a:r>
                      <a:r>
                        <a:rPr dirty="0" sz="1200" spc="-7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fun</a:t>
                      </a:r>
                      <a:r>
                        <a:rPr dirty="0" sz="1200" spc="-7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issue-iou(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9565" marR="2695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@QueryParam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(value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”amount") 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amount: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Int,  </a:t>
                      </a:r>
                      <a:r>
                        <a:rPr dirty="0" sz="12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@QueryParam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(value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”currency")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currency: String,  </a:t>
                      </a:r>
                      <a:r>
                        <a:rPr dirty="0" sz="12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@QueryParam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(value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"party") 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party: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String):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Response</a:t>
                      </a:r>
                      <a:r>
                        <a:rPr dirty="0" sz="1200" spc="-2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dirty="0" sz="1200" spc="-6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dirty="0" sz="12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Response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73405">
                        <a:lnSpc>
                          <a:spcPct val="100000"/>
                        </a:lnSpc>
                      </a:pPr>
                      <a:r>
                        <a:rPr dirty="0" sz="1200" spc="-9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 spc="-95" i="1">
                          <a:latin typeface="Arial"/>
                          <a:cs typeface="Arial"/>
                        </a:rPr>
                        <a:t>status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(Response.Status.</a:t>
                      </a:r>
                      <a:r>
                        <a:rPr dirty="0" sz="1200" spc="-95" i="1">
                          <a:latin typeface="Arial"/>
                          <a:cs typeface="Arial"/>
                        </a:rPr>
                        <a:t>CREATED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73405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Arial"/>
                          <a:cs typeface="Arial"/>
                        </a:rPr>
                        <a:t>.entity(“$amount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$currency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$party”)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73405">
                        <a:lnSpc>
                          <a:spcPct val="100000"/>
                        </a:lnSpc>
                      </a:pPr>
                      <a:r>
                        <a:rPr dirty="0" sz="1200" spc="-25">
                          <a:latin typeface="Arial"/>
                          <a:cs typeface="Arial"/>
                        </a:rPr>
                        <a:t>.build();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2086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22</a:t>
            </a:fld>
            <a:r>
              <a:rPr dirty="0" spc="-8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1529537"/>
            <a:ext cx="1665605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9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 b="1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4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6969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0"/>
              <a:t>Testing </a:t>
            </a:r>
            <a:r>
              <a:rPr dirty="0" spc="-310"/>
              <a:t>the </a:t>
            </a:r>
            <a:r>
              <a:rPr dirty="0" spc="-440"/>
              <a:t>Issue-IOUs </a:t>
            </a:r>
            <a:r>
              <a:rPr dirty="0" spc="-315"/>
              <a:t>Endpoint </a:t>
            </a:r>
            <a:r>
              <a:rPr dirty="0" spc="-190"/>
              <a:t>-</a:t>
            </a:r>
            <a:r>
              <a:rPr dirty="0" spc="-175"/>
              <a:t> </a:t>
            </a:r>
            <a:r>
              <a:rPr dirty="0" spc="-400"/>
              <a:t>Instructions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8536" y="1408938"/>
          <a:ext cx="8143240" cy="468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1186815"/>
                <a:gridCol w="6534150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50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400" spc="-114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PUT</a:t>
                      </a:r>
                      <a:r>
                        <a:rPr dirty="0" sz="1400" spc="-9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6954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line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1626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4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sure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you’ve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killed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any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nodes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currently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running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Re-deploy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2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nodes: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30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55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/gradlew</a:t>
                      </a:r>
                      <a:r>
                        <a:rPr dirty="0" sz="1400" spc="-9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Windows: </a:t>
                      </a:r>
                      <a:r>
                        <a:rPr dirty="0" sz="1400" spc="-9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gradlew</a:t>
                      </a:r>
                      <a:r>
                        <a:rPr dirty="0" sz="1400" spc="-1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04165">
                        <a:lnSpc>
                          <a:spcPts val="1655"/>
                        </a:lnSpc>
                        <a:spcBef>
                          <a:spcPts val="890"/>
                        </a:spcBef>
                        <a:tabLst>
                          <a:tab pos="64706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3.	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Re-run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nodes: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35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16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sh</a:t>
                      </a:r>
                      <a:r>
                        <a:rPr dirty="0" sz="14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build/nodes/runnodes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Windows: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build\nodes\runnodes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90"/>
                        </a:spcBef>
                        <a:buAutoNum type="arabicPeriod" startAt="4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Postman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3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4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You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should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see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your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IOU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counterparty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30">
                          <a:latin typeface="Verdana"/>
                          <a:cs typeface="Verdana"/>
                        </a:rPr>
                        <a:t>e.g.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99NodeC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7570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22</a:t>
            </a:fld>
            <a:r>
              <a:rPr dirty="0" spc="-8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1529537"/>
            <a:ext cx="1665605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9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 b="1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4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1044384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4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725">
                <a:solidFill>
                  <a:srgbClr val="000000"/>
                </a:solidFill>
              </a:rPr>
              <a:t>Issuing </a:t>
            </a:r>
            <a:r>
              <a:rPr dirty="0" sz="5400" spc="-815">
                <a:solidFill>
                  <a:srgbClr val="000000"/>
                </a:solidFill>
              </a:rPr>
              <a:t>IOUs </a:t>
            </a:r>
            <a:r>
              <a:rPr dirty="0" sz="5400" spc="-365">
                <a:solidFill>
                  <a:srgbClr val="000000"/>
                </a:solidFill>
              </a:rPr>
              <a:t>via </a:t>
            </a:r>
            <a:r>
              <a:rPr dirty="0" sz="5400" spc="-530">
                <a:solidFill>
                  <a:srgbClr val="000000"/>
                </a:solidFill>
              </a:rPr>
              <a:t>the</a:t>
            </a:r>
            <a:r>
              <a:rPr dirty="0" sz="5400" spc="-695">
                <a:solidFill>
                  <a:srgbClr val="000000"/>
                </a:solidFill>
              </a:rPr>
              <a:t> </a:t>
            </a:r>
            <a:r>
              <a:rPr dirty="0" sz="5400" spc="-860">
                <a:solidFill>
                  <a:srgbClr val="000000"/>
                </a:solidFill>
              </a:rPr>
              <a:t>API</a:t>
            </a:r>
            <a:endParaRPr sz="5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5868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9"/>
              <a:t>Wiring </a:t>
            </a:r>
            <a:r>
              <a:rPr dirty="0" spc="-250"/>
              <a:t>up </a:t>
            </a:r>
            <a:r>
              <a:rPr dirty="0" spc="-310"/>
              <a:t>the </a:t>
            </a:r>
            <a:r>
              <a:rPr dirty="0" spc="-440"/>
              <a:t>Issue-IOUs</a:t>
            </a:r>
            <a:r>
              <a:rPr dirty="0" spc="-490"/>
              <a:t> </a:t>
            </a:r>
            <a:r>
              <a:rPr dirty="0" spc="-315"/>
              <a:t>Endpoint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27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ts val="225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pc="-5"/>
              <a:t>We</a:t>
            </a:r>
            <a:r>
              <a:rPr dirty="0" spc="-85"/>
              <a:t> </a:t>
            </a:r>
            <a:r>
              <a:rPr dirty="0" spc="75"/>
              <a:t>need</a:t>
            </a:r>
            <a:r>
              <a:rPr dirty="0" spc="-160"/>
              <a:t> </a:t>
            </a:r>
            <a:r>
              <a:rPr dirty="0" spc="-5"/>
              <a:t>to</a:t>
            </a:r>
            <a:r>
              <a:rPr dirty="0" spc="-175"/>
              <a:t> </a:t>
            </a:r>
            <a:r>
              <a:rPr dirty="0" spc="-5"/>
              <a:t>extend</a:t>
            </a:r>
            <a:r>
              <a:rPr dirty="0" spc="-180"/>
              <a:t> </a:t>
            </a:r>
            <a:r>
              <a:rPr dirty="0" spc="-70"/>
              <a:t>our</a:t>
            </a:r>
            <a:r>
              <a:rPr dirty="0" spc="-160"/>
              <a:t> </a:t>
            </a:r>
            <a:r>
              <a:rPr dirty="0" spc="-180"/>
              <a:t>Issue-IOUs </a:t>
            </a:r>
            <a:r>
              <a:rPr dirty="0" spc="10"/>
              <a:t>endpoint</a:t>
            </a:r>
            <a:r>
              <a:rPr dirty="0" spc="-150"/>
              <a:t> </a:t>
            </a:r>
            <a:r>
              <a:rPr dirty="0" spc="-5"/>
              <a:t>to</a:t>
            </a:r>
            <a:r>
              <a:rPr dirty="0" spc="-175"/>
              <a:t> </a:t>
            </a:r>
            <a:r>
              <a:rPr dirty="0"/>
              <a:t>actually</a:t>
            </a:r>
            <a:r>
              <a:rPr dirty="0" spc="-190"/>
              <a:t> </a:t>
            </a:r>
            <a:r>
              <a:rPr dirty="0" spc="-130"/>
              <a:t>issue</a:t>
            </a:r>
            <a:r>
              <a:rPr dirty="0" spc="-160"/>
              <a:t> </a:t>
            </a:r>
            <a:r>
              <a:rPr dirty="0" spc="55"/>
              <a:t>an</a:t>
            </a:r>
          </a:p>
          <a:p>
            <a:pPr marL="184785">
              <a:lnSpc>
                <a:spcPts val="2250"/>
              </a:lnSpc>
            </a:pPr>
            <a:r>
              <a:rPr dirty="0" spc="-125" b="1">
                <a:solidFill>
                  <a:srgbClr val="2B79EF"/>
                </a:solidFill>
                <a:latin typeface="Arial"/>
                <a:cs typeface="Arial"/>
              </a:rPr>
              <a:t>IOUState </a:t>
            </a:r>
            <a:r>
              <a:rPr dirty="0" spc="10"/>
              <a:t>onto </a:t>
            </a:r>
            <a:r>
              <a:rPr dirty="0" spc="-15"/>
              <a:t>the</a:t>
            </a:r>
            <a:r>
              <a:rPr dirty="0" spc="-260"/>
              <a:t> </a:t>
            </a:r>
            <a:r>
              <a:rPr dirty="0" spc="5"/>
              <a:t>ledger</a:t>
            </a:r>
          </a:p>
          <a:p>
            <a:pPr marL="184785" indent="-172085">
              <a:lnSpc>
                <a:spcPct val="100000"/>
              </a:lnSpc>
              <a:spcBef>
                <a:spcPts val="19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pc="-114"/>
              <a:t>For </a:t>
            </a:r>
            <a:r>
              <a:rPr dirty="0" spc="-150"/>
              <a:t>this, </a:t>
            </a:r>
            <a:r>
              <a:rPr dirty="0" spc="-70"/>
              <a:t>our </a:t>
            </a:r>
            <a:r>
              <a:rPr dirty="0" spc="10"/>
              <a:t>endpoint</a:t>
            </a:r>
            <a:r>
              <a:rPr dirty="0" spc="-325"/>
              <a:t> </a:t>
            </a:r>
            <a:r>
              <a:rPr dirty="0" spc="-170"/>
              <a:t>must:</a:t>
            </a:r>
          </a:p>
          <a:p>
            <a:pPr lvl="1" marL="558165" indent="-254635">
              <a:lnSpc>
                <a:spcPct val="100000"/>
              </a:lnSpc>
              <a:spcBef>
                <a:spcPts val="409"/>
              </a:spcBef>
              <a:buFont typeface="Verdana"/>
              <a:buAutoNum type="arabicPeriod"/>
              <a:tabLst>
                <a:tab pos="558800" algn="l"/>
              </a:tabLst>
            </a:pPr>
            <a:r>
              <a:rPr dirty="0" sz="1800" spc="-135" b="1">
                <a:latin typeface="Verdana"/>
                <a:cs typeface="Verdana"/>
              </a:rPr>
              <a:t>Gather </a:t>
            </a:r>
            <a:r>
              <a:rPr dirty="0" sz="1800" spc="-180" b="1">
                <a:latin typeface="Verdana"/>
                <a:cs typeface="Verdana"/>
              </a:rPr>
              <a:t>the </a:t>
            </a:r>
            <a:r>
              <a:rPr dirty="0" sz="1800" spc="-204" b="1">
                <a:latin typeface="Verdana"/>
                <a:cs typeface="Verdana"/>
              </a:rPr>
              <a:t>flow’s</a:t>
            </a:r>
            <a:r>
              <a:rPr dirty="0" sz="1800" spc="-75" b="1">
                <a:latin typeface="Verdana"/>
                <a:cs typeface="Verdana"/>
              </a:rPr>
              <a:t> </a:t>
            </a:r>
            <a:r>
              <a:rPr dirty="0" sz="1800" spc="-190" b="1">
                <a:latin typeface="Verdana"/>
                <a:cs typeface="Verdana"/>
              </a:rPr>
              <a:t>arguments: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9129" y="2941700"/>
            <a:ext cx="6381115" cy="112014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805"/>
              </a:spcBef>
              <a:buChar char="-"/>
              <a:tabLst>
                <a:tab pos="297180" algn="l"/>
                <a:tab pos="297815" algn="l"/>
              </a:tabLst>
            </a:pPr>
            <a:r>
              <a:rPr dirty="0" sz="1800" spc="-50">
                <a:latin typeface="Verdana"/>
                <a:cs typeface="Verdana"/>
              </a:rPr>
              <a:t>Retrieve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identities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node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160">
                <a:latin typeface="Verdana"/>
                <a:cs typeface="Verdana"/>
              </a:rPr>
              <a:t>its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counterparty</a:t>
            </a:r>
            <a:endParaRPr sz="1800">
              <a:latin typeface="Verdana"/>
              <a:cs typeface="Verdana"/>
            </a:endParaRPr>
          </a:p>
          <a:p>
            <a:pPr marL="297180" indent="-284480">
              <a:lnSpc>
                <a:spcPct val="100000"/>
              </a:lnSpc>
              <a:spcBef>
                <a:spcPts val="710"/>
              </a:spcBef>
              <a:buChar char="-"/>
              <a:tabLst>
                <a:tab pos="297180" algn="l"/>
                <a:tab pos="297815" algn="l"/>
              </a:tabLst>
            </a:pPr>
            <a:r>
              <a:rPr dirty="0" sz="1800" spc="30">
                <a:latin typeface="Verdana"/>
                <a:cs typeface="Verdana"/>
              </a:rPr>
              <a:t>Create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Amount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object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for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amount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be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issued</a:t>
            </a:r>
            <a:endParaRPr sz="1800">
              <a:latin typeface="Verdana"/>
              <a:cs typeface="Verdana"/>
            </a:endParaRPr>
          </a:p>
          <a:p>
            <a:pPr marL="297180" indent="-284480">
              <a:lnSpc>
                <a:spcPct val="100000"/>
              </a:lnSpc>
              <a:spcBef>
                <a:spcPts val="720"/>
              </a:spcBef>
              <a:buChar char="-"/>
              <a:tabLst>
                <a:tab pos="297180" algn="l"/>
                <a:tab pos="297815" algn="l"/>
              </a:tabLst>
            </a:pPr>
            <a:r>
              <a:rPr dirty="0" sz="1800" spc="-30">
                <a:latin typeface="Verdana"/>
                <a:cs typeface="Verdana"/>
              </a:rPr>
              <a:t>Construct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IOUState</a:t>
            </a:r>
            <a:r>
              <a:rPr dirty="0" sz="1800" spc="-2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be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issued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onto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ledger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1405" y="4126229"/>
            <a:ext cx="167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Verdana"/>
                <a:cs typeface="Verdana"/>
              </a:rPr>
              <a:t>2. </a:t>
            </a:r>
            <a:r>
              <a:rPr dirty="0" sz="1800" spc="-260" b="1">
                <a:latin typeface="Verdana"/>
                <a:cs typeface="Verdana"/>
              </a:rPr>
              <a:t>Run </a:t>
            </a:r>
            <a:r>
              <a:rPr dirty="0" sz="1800" spc="-180" b="1">
                <a:latin typeface="Verdana"/>
                <a:cs typeface="Verdana"/>
              </a:rPr>
              <a:t>the</a:t>
            </a:r>
            <a:r>
              <a:rPr dirty="0" sz="1800" spc="-400" b="1">
                <a:latin typeface="Verdana"/>
                <a:cs typeface="Verdana"/>
              </a:rPr>
              <a:t> </a:t>
            </a:r>
            <a:r>
              <a:rPr dirty="0" sz="1800" spc="-215" b="1">
                <a:latin typeface="Verdana"/>
                <a:cs typeface="Verdana"/>
              </a:rPr>
              <a:t>flow: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9129" y="4402073"/>
            <a:ext cx="2837180" cy="75438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61315" indent="-348615">
              <a:lnSpc>
                <a:spcPct val="100000"/>
              </a:lnSpc>
              <a:spcBef>
                <a:spcPts val="805"/>
              </a:spcBef>
              <a:buChar char="-"/>
              <a:tabLst>
                <a:tab pos="361315" algn="l"/>
                <a:tab pos="361950" algn="l"/>
              </a:tabLst>
            </a:pPr>
            <a:r>
              <a:rPr dirty="0" sz="1800" spc="-130">
                <a:latin typeface="Verdana"/>
                <a:cs typeface="Verdana"/>
              </a:rPr>
              <a:t>Start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flow</a:t>
            </a:r>
            <a:endParaRPr sz="1800">
              <a:latin typeface="Verdana"/>
              <a:cs typeface="Verdana"/>
            </a:endParaRPr>
          </a:p>
          <a:p>
            <a:pPr marL="361315" indent="-348615">
              <a:lnSpc>
                <a:spcPct val="100000"/>
              </a:lnSpc>
              <a:spcBef>
                <a:spcPts val="710"/>
              </a:spcBef>
              <a:buChar char="-"/>
              <a:tabLst>
                <a:tab pos="361315" algn="l"/>
                <a:tab pos="361950" algn="l"/>
              </a:tabLst>
            </a:pPr>
            <a:r>
              <a:rPr dirty="0" sz="1800" spc="-85">
                <a:latin typeface="Verdana"/>
                <a:cs typeface="Verdana"/>
              </a:rPr>
              <a:t>Return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40">
                <a:latin typeface="Verdana"/>
                <a:cs typeface="Verdana"/>
              </a:rPr>
              <a:t>flow’s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result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8233" y="5413654"/>
            <a:ext cx="34905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3515" algn="l"/>
              </a:tabLst>
            </a:pPr>
            <a:r>
              <a:rPr dirty="0" sz="2000" spc="-30">
                <a:latin typeface="Verdana"/>
                <a:cs typeface="Verdana"/>
              </a:rPr>
              <a:t>We’ll </a:t>
            </a:r>
            <a:r>
              <a:rPr dirty="0" sz="2000" spc="-114">
                <a:latin typeface="Verdana"/>
                <a:cs typeface="Verdana"/>
              </a:rPr>
              <a:t>start </a:t>
            </a:r>
            <a:r>
              <a:rPr dirty="0" sz="2000" spc="-70">
                <a:latin typeface="Verdana"/>
                <a:cs typeface="Verdana"/>
              </a:rPr>
              <a:t>with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465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first </a:t>
            </a:r>
            <a:r>
              <a:rPr dirty="0" sz="2000" spc="-35"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0497" y="2749423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80497" y="335927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80497" y="3968877"/>
            <a:ext cx="1634489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3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3" action="ppaction://hlinksldjump"/>
              </a:rPr>
              <a:t>Issuing </a:t>
            </a:r>
            <a:r>
              <a:rPr dirty="0" sz="1200" spc="-185" b="1">
                <a:latin typeface="Verdana"/>
                <a:cs typeface="Verdana"/>
                <a:hlinkClick r:id="rId3" action="ppaction://hlinksldjump"/>
              </a:rPr>
              <a:t>IOUs </a:t>
            </a:r>
            <a:r>
              <a:rPr dirty="0" sz="1200" spc="-85" b="1">
                <a:latin typeface="Verdana"/>
                <a:cs typeface="Verdana"/>
                <a:hlinkClick r:id="rId3" action="ppaction://hlinksldjump"/>
              </a:rPr>
              <a:t>via</a:t>
            </a:r>
            <a:r>
              <a:rPr dirty="0" sz="1200" spc="-13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95" b="1">
                <a:latin typeface="Verdana"/>
                <a:cs typeface="Verdana"/>
                <a:hlinkClick r:id="rId3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3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3126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Flow</a:t>
            </a:r>
            <a:r>
              <a:rPr dirty="0" spc="-270"/>
              <a:t> </a:t>
            </a:r>
            <a:r>
              <a:rPr dirty="0" spc="-345"/>
              <a:t>Set-Up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27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322" y="1430541"/>
            <a:ext cx="5277485" cy="71374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retrieve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node’s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identity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follows:</a:t>
            </a:r>
            <a:endParaRPr sz="20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  <a:spcBef>
                <a:spcPts val="405"/>
              </a:spcBef>
            </a:pPr>
            <a:r>
              <a:rPr dirty="0" sz="1800" spc="-175">
                <a:latin typeface="Verdana"/>
                <a:cs typeface="Verdana"/>
              </a:rPr>
              <a:t>–</a:t>
            </a:r>
            <a:r>
              <a:rPr dirty="0" sz="1800" spc="-245">
                <a:latin typeface="Verdana"/>
                <a:cs typeface="Verdana"/>
              </a:rPr>
              <a:t> </a:t>
            </a:r>
            <a:r>
              <a:rPr dirty="0" sz="1800" spc="-85">
                <a:latin typeface="Arial"/>
                <a:cs typeface="Arial"/>
              </a:rPr>
              <a:t>CordaRPCOps.nodeInfo().legalIdentities.first()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322" y="2343134"/>
            <a:ext cx="7655559" cy="7143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 </a:t>
            </a:r>
            <a:r>
              <a:rPr dirty="0" sz="2000" spc="-20">
                <a:latin typeface="Verdana"/>
                <a:cs typeface="Verdana"/>
              </a:rPr>
              <a:t>counterparty’s </a:t>
            </a:r>
            <a:r>
              <a:rPr dirty="0" sz="2000" spc="-55">
                <a:latin typeface="Verdana"/>
                <a:cs typeface="Verdana"/>
              </a:rPr>
              <a:t>identity </a:t>
            </a:r>
            <a:r>
              <a:rPr dirty="0" sz="2000" spc="-210">
                <a:latin typeface="Verdana"/>
                <a:cs typeface="Verdana"/>
              </a:rPr>
              <a:t>is </a:t>
            </a:r>
            <a:r>
              <a:rPr dirty="0" sz="2000" spc="-45">
                <a:latin typeface="Verdana"/>
                <a:cs typeface="Verdana"/>
              </a:rPr>
              <a:t>retrieved</a:t>
            </a:r>
            <a:r>
              <a:rPr dirty="0" sz="2000" spc="-505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using:</a:t>
            </a:r>
            <a:endParaRPr sz="20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  <a:spcBef>
                <a:spcPts val="405"/>
              </a:spcBef>
            </a:pPr>
            <a:r>
              <a:rPr dirty="0" sz="1800" spc="-175">
                <a:latin typeface="Verdana"/>
                <a:cs typeface="Verdana"/>
              </a:rPr>
              <a:t>–</a:t>
            </a:r>
            <a:r>
              <a:rPr dirty="0" sz="1800" spc="-210">
                <a:latin typeface="Verdana"/>
                <a:cs typeface="Verdana"/>
              </a:rPr>
              <a:t> </a:t>
            </a:r>
            <a:r>
              <a:rPr dirty="0" sz="1800" spc="-110">
                <a:latin typeface="Arial"/>
                <a:cs typeface="Arial"/>
              </a:rPr>
              <a:t>CordaRPCOps.wellKnownPartyFromX500Name(CordaX500Name.parse(party))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0322" y="3347987"/>
            <a:ext cx="6454140" cy="71374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 </a:t>
            </a:r>
            <a:r>
              <a:rPr dirty="0" sz="2000" spc="-15">
                <a:latin typeface="Verdana"/>
                <a:cs typeface="Verdana"/>
              </a:rPr>
              <a:t>Amount </a:t>
            </a:r>
            <a:r>
              <a:rPr dirty="0" sz="2000" spc="30">
                <a:latin typeface="Verdana"/>
                <a:cs typeface="Verdana"/>
              </a:rPr>
              <a:t>object </a:t>
            </a:r>
            <a:r>
              <a:rPr dirty="0" sz="2000" spc="-210">
                <a:latin typeface="Verdana"/>
                <a:cs typeface="Verdana"/>
              </a:rPr>
              <a:t>is </a:t>
            </a:r>
            <a:r>
              <a:rPr dirty="0" sz="2000" spc="55">
                <a:latin typeface="Verdana"/>
                <a:cs typeface="Verdana"/>
              </a:rPr>
              <a:t>created</a:t>
            </a:r>
            <a:r>
              <a:rPr dirty="0" sz="2000" spc="-535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using:</a:t>
            </a:r>
            <a:endParaRPr sz="20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  <a:spcBef>
                <a:spcPts val="405"/>
              </a:spcBef>
            </a:pPr>
            <a:r>
              <a:rPr dirty="0" sz="1800" spc="-175">
                <a:latin typeface="Verdana"/>
                <a:cs typeface="Verdana"/>
              </a:rPr>
              <a:t>– </a:t>
            </a:r>
            <a:r>
              <a:rPr dirty="0" sz="1800" spc="-60">
                <a:latin typeface="Arial"/>
                <a:cs typeface="Arial"/>
              </a:rPr>
              <a:t>Amount(amount.toLong() </a:t>
            </a:r>
            <a:r>
              <a:rPr dirty="0" sz="1800" spc="195">
                <a:latin typeface="Arial"/>
                <a:cs typeface="Arial"/>
              </a:rPr>
              <a:t>*</a:t>
            </a:r>
            <a:r>
              <a:rPr dirty="0" sz="1800" spc="-175">
                <a:latin typeface="Arial"/>
                <a:cs typeface="Arial"/>
              </a:rPr>
              <a:t> </a:t>
            </a:r>
            <a:r>
              <a:rPr dirty="0" sz="1800" spc="-80">
                <a:latin typeface="Arial"/>
                <a:cs typeface="Arial"/>
              </a:rPr>
              <a:t>100, </a:t>
            </a:r>
            <a:r>
              <a:rPr dirty="0" sz="1800" spc="-85">
                <a:latin typeface="Arial"/>
                <a:cs typeface="Arial"/>
              </a:rPr>
              <a:t>Currency.getInstance(currency))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0322" y="4310634"/>
            <a:ext cx="7781925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84785" marR="5080" indent="-172085">
              <a:lnSpc>
                <a:spcPts val="2230"/>
              </a:lnSpc>
              <a:spcBef>
                <a:spcPts val="3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90">
                <a:latin typeface="Verdana"/>
                <a:cs typeface="Verdana"/>
              </a:rPr>
              <a:t>Then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create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an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125" b="1">
                <a:solidFill>
                  <a:srgbClr val="2B79EF"/>
                </a:solidFill>
                <a:latin typeface="Arial"/>
                <a:cs typeface="Arial"/>
              </a:rPr>
              <a:t>IOUState</a:t>
            </a:r>
            <a:r>
              <a:rPr dirty="0" sz="2000" spc="-2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-15">
                <a:latin typeface="Verdana"/>
                <a:cs typeface="Verdana"/>
              </a:rPr>
              <a:t>instance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with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desired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attributes  </a:t>
            </a:r>
            <a:r>
              <a:rPr dirty="0" sz="2000" spc="80">
                <a:latin typeface="Verdana"/>
                <a:cs typeface="Verdana"/>
              </a:rPr>
              <a:t>and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send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state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Issue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Flow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2749423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0497" y="335927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80497" y="3968877"/>
            <a:ext cx="1634489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3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3" action="ppaction://hlinksldjump"/>
              </a:rPr>
              <a:t>Issuing </a:t>
            </a:r>
            <a:r>
              <a:rPr dirty="0" sz="1200" spc="-185" b="1">
                <a:latin typeface="Verdana"/>
                <a:cs typeface="Verdana"/>
                <a:hlinkClick r:id="rId3" action="ppaction://hlinksldjump"/>
              </a:rPr>
              <a:t>IOUs </a:t>
            </a:r>
            <a:r>
              <a:rPr dirty="0" sz="1200" spc="-85" b="1">
                <a:latin typeface="Verdana"/>
                <a:cs typeface="Verdana"/>
                <a:hlinkClick r:id="rId3" action="ppaction://hlinksldjump"/>
              </a:rPr>
              <a:t>via</a:t>
            </a:r>
            <a:r>
              <a:rPr dirty="0" sz="1200" spc="-13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95" b="1">
                <a:latin typeface="Verdana"/>
                <a:cs typeface="Verdana"/>
                <a:hlinkClick r:id="rId3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3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381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Flow </a:t>
            </a:r>
            <a:r>
              <a:rPr dirty="0" spc="-345"/>
              <a:t>Set-Up </a:t>
            </a:r>
            <a:r>
              <a:rPr dirty="0" spc="-190"/>
              <a:t>-</a:t>
            </a:r>
            <a:r>
              <a:rPr dirty="0" spc="95"/>
              <a:t> </a:t>
            </a:r>
            <a:r>
              <a:rPr dirty="0" spc="-315"/>
              <a:t>Implementation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38630" y="2478785"/>
          <a:ext cx="8153400" cy="2549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/>
                <a:gridCol w="1187450"/>
                <a:gridCol w="6534784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415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5">
                          <a:latin typeface="Verdana"/>
                          <a:cs typeface="Verdana"/>
                        </a:rPr>
                        <a:t>Continue</a:t>
                      </a:r>
                      <a:r>
                        <a:rPr dirty="0" sz="1400" spc="-3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building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Issue-IOUs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415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IOUAPI.java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946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46430" marR="664210" indent="-343535">
                        <a:lnSpc>
                          <a:spcPct val="100000"/>
                        </a:lnSpc>
                        <a:spcBef>
                          <a:spcPts val="1390"/>
                        </a:spcBef>
                        <a:tabLst>
                          <a:tab pos="646430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1.	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Write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0">
                          <a:latin typeface="Verdana"/>
                          <a:cs typeface="Verdana"/>
                        </a:rPr>
                        <a:t>code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retrieve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party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identities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30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desired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70" b="1">
                          <a:solidFill>
                            <a:srgbClr val="2B79EF"/>
                          </a:solidFill>
                          <a:latin typeface="Verdana"/>
                          <a:cs typeface="Verdana"/>
                        </a:rPr>
                        <a:t>IOUState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6915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27</a:t>
            </a:fld>
            <a:r>
              <a:rPr dirty="0" spc="-8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1529537"/>
            <a:ext cx="1634489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4" action="ppaction://hlinksldjump"/>
              </a:rPr>
              <a:t>Issuing </a:t>
            </a:r>
            <a:r>
              <a:rPr dirty="0" sz="1200" spc="-185" b="1">
                <a:latin typeface="Verdana"/>
                <a:cs typeface="Verdana"/>
                <a:hlinkClick r:id="rId4" action="ppaction://hlinksldjump"/>
              </a:rPr>
              <a:t>IOUs </a:t>
            </a:r>
            <a:r>
              <a:rPr dirty="0" sz="1200" spc="-85" b="1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3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95" b="1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6301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Node</a:t>
            </a:r>
            <a:r>
              <a:rPr dirty="0" spc="-280"/>
              <a:t> </a:t>
            </a:r>
            <a:r>
              <a:rPr dirty="0" spc="-305"/>
              <a:t>plugins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1481454"/>
            <a:ext cx="8075930" cy="32092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0">
                <a:latin typeface="Verdana"/>
                <a:cs typeface="Verdana"/>
              </a:rPr>
              <a:t>Plugins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extend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offer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80">
                <a:latin typeface="Verdana"/>
                <a:cs typeface="Verdana"/>
              </a:rPr>
              <a:t>APIs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static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web  </a:t>
            </a:r>
            <a:r>
              <a:rPr dirty="0" sz="2400" spc="20">
                <a:latin typeface="Verdana"/>
                <a:cs typeface="Verdana"/>
              </a:rPr>
              <a:t>content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ts val="2685"/>
              </a:lnSpc>
              <a:spcBef>
                <a:spcPts val="2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nodes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registers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any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plugins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it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wishes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use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its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685"/>
              </a:lnSpc>
            </a:pPr>
            <a:r>
              <a:rPr dirty="0" sz="2400" spc="-195" b="1">
                <a:solidFill>
                  <a:srgbClr val="2A79F0"/>
                </a:solidFill>
                <a:latin typeface="Arial"/>
                <a:cs typeface="Arial"/>
              </a:rPr>
              <a:t>WebServerPluginRegistry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0">
                <a:latin typeface="Verdana"/>
                <a:cs typeface="Verdana"/>
              </a:rPr>
              <a:t>These </a:t>
            </a:r>
            <a:r>
              <a:rPr dirty="0" sz="2400" spc="-75">
                <a:latin typeface="Verdana"/>
                <a:cs typeface="Verdana"/>
              </a:rPr>
              <a:t>plugins </a:t>
            </a:r>
            <a:r>
              <a:rPr dirty="0" sz="2400" spc="30">
                <a:latin typeface="Verdana"/>
                <a:cs typeface="Verdana"/>
              </a:rPr>
              <a:t>contain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61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things: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475"/>
              </a:spcBef>
              <a:buChar char="–"/>
              <a:tabLst>
                <a:tab pos="588645" algn="l"/>
                <a:tab pos="589280" algn="l"/>
              </a:tabLst>
            </a:pPr>
            <a:r>
              <a:rPr dirty="0" sz="2200" spc="45">
                <a:latin typeface="Verdana"/>
                <a:cs typeface="Verdana"/>
              </a:rPr>
              <a:t>Web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-170">
                <a:latin typeface="Verdana"/>
                <a:cs typeface="Verdana"/>
              </a:rPr>
              <a:t>APIs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hosted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by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75">
                <a:latin typeface="Verdana"/>
                <a:cs typeface="Verdana"/>
              </a:rPr>
              <a:t>node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80"/>
              </a:spcBef>
              <a:buChar char="–"/>
              <a:tabLst>
                <a:tab pos="588645" algn="l"/>
                <a:tab pos="589280" algn="l"/>
              </a:tabLst>
            </a:pPr>
            <a:r>
              <a:rPr dirty="0" sz="2200" spc="-30">
                <a:latin typeface="Verdana"/>
                <a:cs typeface="Verdana"/>
              </a:rPr>
              <a:t>Any</a:t>
            </a:r>
            <a:r>
              <a:rPr dirty="0" sz="2200" spc="-145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associated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static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85">
                <a:latin typeface="Verdana"/>
                <a:cs typeface="Verdana"/>
              </a:rPr>
              <a:t>web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20">
                <a:latin typeface="Verdana"/>
                <a:cs typeface="Verdana"/>
              </a:rPr>
              <a:t>content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2519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Flow </a:t>
            </a:r>
            <a:r>
              <a:rPr dirty="0" spc="-345"/>
              <a:t>Set-Up </a:t>
            </a:r>
            <a:r>
              <a:rPr dirty="0" spc="-190"/>
              <a:t>-</a:t>
            </a:r>
            <a:r>
              <a:rPr dirty="0" spc="95"/>
              <a:t> </a:t>
            </a:r>
            <a:r>
              <a:rPr dirty="0" spc="-350"/>
              <a:t>Solution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65682" y="3652265"/>
            <a:ext cx="298450" cy="112395"/>
          </a:xfrm>
          <a:custGeom>
            <a:avLst/>
            <a:gdLst/>
            <a:ahLst/>
            <a:cxnLst/>
            <a:rect l="l" t="t" r="r" b="b"/>
            <a:pathLst>
              <a:path w="298450" h="112395">
                <a:moveTo>
                  <a:pt x="0" y="112140"/>
                </a:moveTo>
                <a:lnTo>
                  <a:pt x="298450" y="0"/>
                </a:lnTo>
              </a:path>
            </a:pathLst>
          </a:custGeom>
          <a:ln w="1981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53717" y="1758695"/>
          <a:ext cx="7838440" cy="378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621780"/>
              </a:tblGrid>
              <a:tr h="58420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Issue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IOUState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 indent="-172085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Retrieve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Party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00" spc="-3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identities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6250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25">
                          <a:latin typeface="Verdana"/>
                          <a:cs typeface="Verdana"/>
                        </a:rPr>
                        <a:t>Create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95" b="1">
                          <a:solidFill>
                            <a:srgbClr val="2A79F0"/>
                          </a:solidFill>
                          <a:latin typeface="Arial"/>
                          <a:cs typeface="Arial"/>
                        </a:rPr>
                        <a:t>Amount</a:t>
                      </a:r>
                      <a:r>
                        <a:rPr dirty="0" sz="1400" spc="-235" b="1">
                          <a:solidFill>
                            <a:srgbClr val="2A79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object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6250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25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desired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output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IOUState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2146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2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val 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me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services.nodeIdentity().legalIdentity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2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val 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lender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services.wellKnownPartyFromX500Name(CordaX500Name.parse(party))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30200" marR="4309110" indent="-140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80" b="1">
                          <a:solidFill>
                            <a:srgbClr val="2A79F0"/>
                          </a:solidFill>
                          <a:latin typeface="Arial"/>
                          <a:cs typeface="Arial"/>
                        </a:rPr>
                        <a:t>val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amountToIssue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Amount( 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amount.toLong() </a:t>
                      </a:r>
                      <a:r>
                        <a:rPr dirty="0" sz="1200" spc="130"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100,  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Currency.getInstance(currency))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2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val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state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IOUState(amountToIssue,lender,me);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27</a:t>
            </a:fld>
            <a:r>
              <a:rPr dirty="0" spc="-8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1529537"/>
            <a:ext cx="1634489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4" action="ppaction://hlinksldjump"/>
              </a:rPr>
              <a:t>Issuing </a:t>
            </a:r>
            <a:r>
              <a:rPr dirty="0" sz="1200" spc="-185" b="1">
                <a:latin typeface="Verdana"/>
                <a:cs typeface="Verdana"/>
                <a:hlinkClick r:id="rId4" action="ppaction://hlinksldjump"/>
              </a:rPr>
              <a:t>IOUs </a:t>
            </a:r>
            <a:r>
              <a:rPr dirty="0" sz="1200" spc="-85" b="1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3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95" b="1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9001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Kicking </a:t>
            </a:r>
            <a:r>
              <a:rPr dirty="0" spc="-315"/>
              <a:t>Off </a:t>
            </a:r>
            <a:r>
              <a:rPr dirty="0" spc="-310"/>
              <a:t>the</a:t>
            </a:r>
            <a:r>
              <a:rPr dirty="0" spc="-70"/>
              <a:t> </a:t>
            </a:r>
            <a:r>
              <a:rPr dirty="0" spc="-400"/>
              <a:t>Flow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27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322" y="1487551"/>
            <a:ext cx="5457190" cy="1298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45">
                <a:latin typeface="Verdana"/>
                <a:cs typeface="Verdana"/>
              </a:rPr>
              <a:t>To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actually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start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flow,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call:</a:t>
            </a:r>
            <a:endParaRPr sz="2000">
              <a:latin typeface="Verdana"/>
              <a:cs typeface="Verdana"/>
            </a:endParaRPr>
          </a:p>
          <a:p>
            <a:pPr marL="170815">
              <a:lnSpc>
                <a:spcPts val="1595"/>
              </a:lnSpc>
              <a:spcBef>
                <a:spcPts val="1400"/>
              </a:spcBef>
            </a:pPr>
            <a:r>
              <a:rPr dirty="0" sz="1400" spc="-145">
                <a:latin typeface="Arial"/>
                <a:cs typeface="Arial"/>
              </a:rPr>
              <a:t>CordaRPCOps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ts val="1510"/>
              </a:lnSpc>
            </a:pPr>
            <a:r>
              <a:rPr dirty="0" sz="1400" spc="-75">
                <a:latin typeface="Arial"/>
                <a:cs typeface="Arial"/>
              </a:rPr>
              <a:t>.startTrackedFlowDynamic(IOUIssueFlow::class.java,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stateAndContract)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ts val="1510"/>
              </a:lnSpc>
            </a:pPr>
            <a:r>
              <a:rPr dirty="0" sz="1400" spc="-50">
                <a:latin typeface="Arial"/>
                <a:cs typeface="Arial"/>
              </a:rPr>
              <a:t>.returnValue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ts val="1595"/>
              </a:lnSpc>
            </a:pPr>
            <a:r>
              <a:rPr dirty="0" sz="1400" spc="-45">
                <a:latin typeface="Arial"/>
                <a:cs typeface="Arial"/>
              </a:rPr>
              <a:t>.get()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622" y="3147441"/>
            <a:ext cx="7437120" cy="1064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ts val="2265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210">
                <a:latin typeface="Verdana"/>
                <a:cs typeface="Verdana"/>
              </a:rPr>
              <a:t>This</a:t>
            </a:r>
            <a:r>
              <a:rPr dirty="0" sz="2000" spc="-155">
                <a:latin typeface="Verdana"/>
                <a:cs typeface="Verdana"/>
              </a:rPr>
              <a:t> will:</a:t>
            </a:r>
            <a:endParaRPr sz="2000">
              <a:latin typeface="Verdana"/>
              <a:cs typeface="Verdana"/>
            </a:endParaRPr>
          </a:p>
          <a:p>
            <a:pPr lvl="1" marL="605155" indent="-457200">
              <a:lnSpc>
                <a:spcPts val="1920"/>
              </a:lnSpc>
              <a:buAutoNum type="arabicPeriod"/>
              <a:tabLst>
                <a:tab pos="605155" algn="l"/>
                <a:tab pos="605790" algn="l"/>
              </a:tabLst>
            </a:pPr>
            <a:r>
              <a:rPr dirty="0" sz="1800" spc="-85">
                <a:latin typeface="Verdana"/>
                <a:cs typeface="Verdana"/>
              </a:rPr>
              <a:t>Return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25" b="1">
                <a:solidFill>
                  <a:srgbClr val="2B79EF"/>
                </a:solidFill>
                <a:latin typeface="Arial"/>
                <a:cs typeface="Arial"/>
              </a:rPr>
              <a:t>FlowHandle</a:t>
            </a:r>
            <a:endParaRPr sz="1800">
              <a:latin typeface="Arial"/>
              <a:cs typeface="Arial"/>
            </a:endParaRPr>
          </a:p>
          <a:p>
            <a:pPr lvl="1" marL="605155" indent="-457200">
              <a:lnSpc>
                <a:spcPts val="1945"/>
              </a:lnSpc>
              <a:buAutoNum type="arabicPeriod"/>
              <a:tabLst>
                <a:tab pos="605155" algn="l"/>
                <a:tab pos="605790" algn="l"/>
              </a:tabLst>
            </a:pPr>
            <a:r>
              <a:rPr dirty="0" sz="1800" spc="-10">
                <a:latin typeface="Verdana"/>
                <a:cs typeface="Verdana"/>
              </a:rPr>
              <a:t>Convert </a:t>
            </a:r>
            <a:r>
              <a:rPr dirty="0" sz="1800" spc="-20">
                <a:latin typeface="Verdana"/>
                <a:cs typeface="Verdana"/>
              </a:rPr>
              <a:t>the </a:t>
            </a:r>
            <a:r>
              <a:rPr dirty="0" sz="1800" spc="-125" b="1">
                <a:solidFill>
                  <a:srgbClr val="2B79EF"/>
                </a:solidFill>
                <a:latin typeface="Arial"/>
                <a:cs typeface="Arial"/>
              </a:rPr>
              <a:t>FlowHandle </a:t>
            </a:r>
            <a:r>
              <a:rPr dirty="0" sz="1800" spc="-50">
                <a:latin typeface="Verdana"/>
                <a:cs typeface="Verdana"/>
              </a:rPr>
              <a:t>into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375">
                <a:latin typeface="Verdana"/>
                <a:cs typeface="Verdana"/>
              </a:rPr>
              <a:t> </a:t>
            </a:r>
            <a:r>
              <a:rPr dirty="0" sz="1800" spc="-130" b="1">
                <a:solidFill>
                  <a:srgbClr val="2B79EF"/>
                </a:solidFill>
                <a:latin typeface="Arial"/>
                <a:cs typeface="Arial"/>
              </a:rPr>
              <a:t>ListenableFuture</a:t>
            </a:r>
            <a:endParaRPr sz="1800">
              <a:latin typeface="Arial"/>
              <a:cs typeface="Arial"/>
            </a:endParaRPr>
          </a:p>
          <a:p>
            <a:pPr lvl="1" marL="605155" indent="-457200">
              <a:lnSpc>
                <a:spcPts val="2050"/>
              </a:lnSpc>
              <a:buAutoNum type="arabicPeriod"/>
              <a:tabLst>
                <a:tab pos="605155" algn="l"/>
                <a:tab pos="605790" algn="l"/>
              </a:tabLst>
            </a:pPr>
            <a:r>
              <a:rPr dirty="0" sz="1800" spc="-10">
                <a:latin typeface="Verdana"/>
                <a:cs typeface="Verdana"/>
              </a:rPr>
              <a:t>Convert </a:t>
            </a:r>
            <a:r>
              <a:rPr dirty="0" sz="1800" spc="-20">
                <a:latin typeface="Verdana"/>
                <a:cs typeface="Verdana"/>
              </a:rPr>
              <a:t>the </a:t>
            </a:r>
            <a:r>
              <a:rPr dirty="0" sz="1800" spc="-130" b="1">
                <a:solidFill>
                  <a:srgbClr val="2B79EF"/>
                </a:solidFill>
                <a:latin typeface="Arial"/>
                <a:cs typeface="Arial"/>
              </a:rPr>
              <a:t>ListenableFuture </a:t>
            </a:r>
            <a:r>
              <a:rPr dirty="0" sz="1800" spc="-50">
                <a:latin typeface="Verdana"/>
                <a:cs typeface="Verdana"/>
              </a:rPr>
              <a:t>into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20">
                <a:latin typeface="Verdana"/>
                <a:cs typeface="Verdana"/>
              </a:rPr>
              <a:t>on-ledger</a:t>
            </a:r>
            <a:r>
              <a:rPr dirty="0" sz="1800" spc="-370">
                <a:latin typeface="Verdana"/>
                <a:cs typeface="Verdana"/>
              </a:rPr>
              <a:t> </a:t>
            </a:r>
            <a:r>
              <a:rPr dirty="0" sz="1800" spc="-160" b="1">
                <a:solidFill>
                  <a:srgbClr val="2B79EF"/>
                </a:solidFill>
                <a:latin typeface="Arial"/>
                <a:cs typeface="Arial"/>
              </a:rPr>
              <a:t>SignedTransaction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749423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335927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3968877"/>
            <a:ext cx="1634489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3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3" action="ppaction://hlinksldjump"/>
              </a:rPr>
              <a:t>Issuing </a:t>
            </a:r>
            <a:r>
              <a:rPr dirty="0" sz="1200" spc="-185" b="1">
                <a:latin typeface="Verdana"/>
                <a:cs typeface="Verdana"/>
                <a:hlinkClick r:id="rId3" action="ppaction://hlinksldjump"/>
              </a:rPr>
              <a:t>IOUs </a:t>
            </a:r>
            <a:r>
              <a:rPr dirty="0" sz="1200" spc="-85" b="1">
                <a:latin typeface="Verdana"/>
                <a:cs typeface="Verdana"/>
                <a:hlinkClick r:id="rId3" action="ppaction://hlinksldjump"/>
              </a:rPr>
              <a:t>via</a:t>
            </a:r>
            <a:r>
              <a:rPr dirty="0" sz="1200" spc="-13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95" b="1">
                <a:latin typeface="Verdana"/>
                <a:cs typeface="Verdana"/>
                <a:hlinkClick r:id="rId3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3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2570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Returning </a:t>
            </a:r>
            <a:r>
              <a:rPr dirty="0" spc="-25"/>
              <a:t>a</a:t>
            </a:r>
            <a:r>
              <a:rPr dirty="0" spc="-70"/>
              <a:t> </a:t>
            </a:r>
            <a:r>
              <a:rPr dirty="0" spc="-305"/>
              <a:t>Response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27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322" y="1479931"/>
            <a:ext cx="5408295" cy="1360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0">
                <a:latin typeface="Verdana"/>
                <a:cs typeface="Verdana"/>
              </a:rPr>
              <a:t>Finally, </a:t>
            </a:r>
            <a:r>
              <a:rPr dirty="0" sz="2000" spc="65">
                <a:latin typeface="Verdana"/>
                <a:cs typeface="Verdana"/>
              </a:rPr>
              <a:t>we </a:t>
            </a:r>
            <a:r>
              <a:rPr dirty="0" sz="2000" spc="-100">
                <a:latin typeface="Verdana"/>
                <a:cs typeface="Verdana"/>
              </a:rPr>
              <a:t>return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509">
                <a:latin typeface="Verdana"/>
                <a:cs typeface="Verdana"/>
              </a:rPr>
              <a:t> </a:t>
            </a:r>
            <a:r>
              <a:rPr dirty="0" sz="2000" spc="-145" b="1">
                <a:solidFill>
                  <a:srgbClr val="2B79EF"/>
                </a:solidFill>
                <a:latin typeface="Arial"/>
                <a:cs typeface="Arial"/>
              </a:rPr>
              <a:t>Created </a:t>
            </a:r>
            <a:r>
              <a:rPr dirty="0" sz="2000" spc="-204" b="1">
                <a:solidFill>
                  <a:srgbClr val="2B79EF"/>
                </a:solidFill>
                <a:latin typeface="Arial"/>
                <a:cs typeface="Arial"/>
              </a:rPr>
              <a:t>Response </a:t>
            </a:r>
            <a:r>
              <a:rPr dirty="0" sz="2000" spc="-25">
                <a:latin typeface="Verdana"/>
                <a:cs typeface="Verdana"/>
              </a:rPr>
              <a:t>object:</a:t>
            </a:r>
            <a:endParaRPr sz="2000">
              <a:latin typeface="Verdana"/>
              <a:cs typeface="Verdana"/>
            </a:endParaRPr>
          </a:p>
          <a:p>
            <a:pPr marL="182880">
              <a:lnSpc>
                <a:spcPts val="1710"/>
              </a:lnSpc>
              <a:spcBef>
                <a:spcPts val="1445"/>
              </a:spcBef>
            </a:pPr>
            <a:r>
              <a:rPr dirty="0" sz="1500" spc="-75" b="1">
                <a:solidFill>
                  <a:srgbClr val="2B79EF"/>
                </a:solidFill>
                <a:latin typeface="Arial"/>
                <a:cs typeface="Arial"/>
              </a:rPr>
              <a:t>return</a:t>
            </a:r>
            <a:r>
              <a:rPr dirty="0" sz="1500" spc="-8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500" spc="-120">
                <a:latin typeface="Arial"/>
                <a:cs typeface="Arial"/>
              </a:rPr>
              <a:t>Response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dirty="0" sz="1500" spc="-120">
                <a:latin typeface="Arial"/>
                <a:cs typeface="Arial"/>
              </a:rPr>
              <a:t>.status(Response.Status.CREATED)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dirty="0" sz="1500" spc="-50">
                <a:latin typeface="Arial"/>
                <a:cs typeface="Arial"/>
              </a:rPr>
              <a:t>.entity("Transaction </a:t>
            </a:r>
            <a:r>
              <a:rPr dirty="0" sz="1500" spc="-20">
                <a:latin typeface="Arial"/>
                <a:cs typeface="Arial"/>
              </a:rPr>
              <a:t>id </a:t>
            </a:r>
            <a:r>
              <a:rPr dirty="0" sz="1500" spc="-35">
                <a:latin typeface="Arial"/>
                <a:cs typeface="Arial"/>
              </a:rPr>
              <a:t>${result.id} </a:t>
            </a:r>
            <a:r>
              <a:rPr dirty="0" sz="1500" spc="-60">
                <a:latin typeface="Arial"/>
                <a:cs typeface="Arial"/>
              </a:rPr>
              <a:t>sent </a:t>
            </a:r>
            <a:r>
              <a:rPr dirty="0" sz="1500" spc="10">
                <a:latin typeface="Arial"/>
                <a:cs typeface="Arial"/>
              </a:rPr>
              <a:t>to</a:t>
            </a:r>
            <a:r>
              <a:rPr dirty="0" sz="1500" spc="-265">
                <a:latin typeface="Arial"/>
                <a:cs typeface="Arial"/>
              </a:rPr>
              <a:t> </a:t>
            </a:r>
            <a:r>
              <a:rPr dirty="0" sz="1500" spc="-40">
                <a:latin typeface="Arial"/>
                <a:cs typeface="Arial"/>
              </a:rPr>
              <a:t>counterparty.”)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710"/>
              </a:lnSpc>
            </a:pPr>
            <a:r>
              <a:rPr dirty="0" sz="1500" spc="-35">
                <a:latin typeface="Arial"/>
                <a:cs typeface="Arial"/>
              </a:rPr>
              <a:t>.build()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749423"/>
            <a:ext cx="1634489" cy="2585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3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3" action="ppaction://hlinksldjump"/>
              </a:rPr>
              <a:t>Issuing </a:t>
            </a:r>
            <a:r>
              <a:rPr dirty="0" sz="1200" spc="-185" b="1">
                <a:latin typeface="Verdana"/>
                <a:cs typeface="Verdana"/>
                <a:hlinkClick r:id="rId3" action="ppaction://hlinksldjump"/>
              </a:rPr>
              <a:t>IOUs </a:t>
            </a:r>
            <a:r>
              <a:rPr dirty="0" sz="1200" spc="-85" b="1">
                <a:latin typeface="Verdana"/>
                <a:cs typeface="Verdana"/>
                <a:hlinkClick r:id="rId3" action="ppaction://hlinksldjump"/>
              </a:rPr>
              <a:t>via</a:t>
            </a:r>
            <a:r>
              <a:rPr dirty="0" sz="1200" spc="-13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95" b="1">
                <a:latin typeface="Verdana"/>
                <a:cs typeface="Verdana"/>
                <a:hlinkClick r:id="rId3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3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4250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Kicking </a:t>
            </a:r>
            <a:r>
              <a:rPr dirty="0" spc="-315"/>
              <a:t>Off </a:t>
            </a:r>
            <a:r>
              <a:rPr dirty="0" spc="-310"/>
              <a:t>the </a:t>
            </a:r>
            <a:r>
              <a:rPr dirty="0" spc="-400"/>
              <a:t>Flow </a:t>
            </a:r>
            <a:r>
              <a:rPr dirty="0" spc="-190"/>
              <a:t>-</a:t>
            </a:r>
            <a:r>
              <a:rPr dirty="0" spc="250"/>
              <a:t> </a:t>
            </a:r>
            <a:r>
              <a:rPr dirty="0" spc="-315"/>
              <a:t>Implementation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8061" y="3751326"/>
            <a:ext cx="306705" cy="106680"/>
          </a:xfrm>
          <a:custGeom>
            <a:avLst/>
            <a:gdLst/>
            <a:ahLst/>
            <a:cxnLst/>
            <a:rect l="l" t="t" r="r" b="b"/>
            <a:pathLst>
              <a:path w="306705" h="106679">
                <a:moveTo>
                  <a:pt x="0" y="0"/>
                </a:moveTo>
                <a:lnTo>
                  <a:pt x="306324" y="106680"/>
                </a:lnTo>
              </a:path>
            </a:pathLst>
          </a:custGeom>
          <a:ln w="1981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53717" y="2467736"/>
          <a:ext cx="8156575" cy="277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940550"/>
              </a:tblGrid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55">
                          <a:latin typeface="Verdana"/>
                          <a:cs typeface="Verdana"/>
                        </a:rPr>
                        <a:t>Finalize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Issue-IOUs</a:t>
                      </a:r>
                      <a:r>
                        <a:rPr dirty="0" sz="1400" spc="-3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415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IOUAPI.java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80200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340"/>
                        </a:spcBef>
                        <a:tabLst>
                          <a:tab pos="64706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1.	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Wire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5">
                          <a:latin typeface="Verdana"/>
                          <a:cs typeface="Verdana"/>
                        </a:rPr>
                        <a:t>up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kick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off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IOUIssueFlow</a:t>
                      </a:r>
                      <a:r>
                        <a:rPr dirty="0" sz="1400" spc="-2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response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35">
                          <a:latin typeface="Verdana"/>
                          <a:cs typeface="Verdana"/>
                        </a:rPr>
                        <a:t>Web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logs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accessible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at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tail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-f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build/nodes/ParticipantA/logs/web/node-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400" spc="-30">
                          <a:latin typeface="Verdana"/>
                          <a:cs typeface="Verdana"/>
                        </a:rPr>
                        <a:t>&lt;machine_name&gt;.local.log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27</a:t>
            </a:fld>
            <a:r>
              <a:rPr dirty="0" spc="-85"/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80497" y="1529537"/>
            <a:ext cx="1634489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4" action="ppaction://hlinksldjump"/>
              </a:rPr>
              <a:t>Issuing </a:t>
            </a:r>
            <a:r>
              <a:rPr dirty="0" sz="1200" spc="-185" b="1">
                <a:latin typeface="Verdana"/>
                <a:cs typeface="Verdana"/>
                <a:hlinkClick r:id="rId4" action="ppaction://hlinksldjump"/>
              </a:rPr>
              <a:t>IOUs </a:t>
            </a:r>
            <a:r>
              <a:rPr dirty="0" sz="1200" spc="-85" b="1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3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95" b="1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388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Kicking </a:t>
            </a:r>
            <a:r>
              <a:rPr dirty="0" spc="-315"/>
              <a:t>Off </a:t>
            </a:r>
            <a:r>
              <a:rPr dirty="0" spc="-310"/>
              <a:t>the </a:t>
            </a:r>
            <a:r>
              <a:rPr dirty="0" spc="-400"/>
              <a:t>Flow </a:t>
            </a:r>
            <a:r>
              <a:rPr dirty="0" spc="-190"/>
              <a:t>-</a:t>
            </a:r>
            <a:r>
              <a:rPr dirty="0" spc="250"/>
              <a:t> </a:t>
            </a:r>
            <a:r>
              <a:rPr dirty="0" spc="-350"/>
              <a:t>Solution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65682" y="3745229"/>
            <a:ext cx="298450" cy="19685"/>
          </a:xfrm>
          <a:custGeom>
            <a:avLst/>
            <a:gdLst/>
            <a:ahLst/>
            <a:cxnLst/>
            <a:rect l="l" t="t" r="r" b="b"/>
            <a:pathLst>
              <a:path w="298450" h="19685">
                <a:moveTo>
                  <a:pt x="0" y="19558"/>
                </a:moveTo>
                <a:lnTo>
                  <a:pt x="298450" y="0"/>
                </a:lnTo>
              </a:path>
            </a:pathLst>
          </a:custGeom>
          <a:ln w="1981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53717" y="1962150"/>
          <a:ext cx="7838440" cy="355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621780"/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Run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IOUFlow</a:t>
                      </a:r>
                      <a:r>
                        <a:rPr dirty="0" sz="1400" spc="-3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65">
                          <a:latin typeface="Verdana"/>
                          <a:cs typeface="Verdana"/>
                        </a:rPr>
                        <a:t>HTTP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response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user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 indent="-172085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Retrieve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IOUFlow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’s</a:t>
                      </a:r>
                      <a:r>
                        <a:rPr dirty="0" sz="140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output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6250" indent="-172085">
                        <a:lnSpc>
                          <a:spcPct val="100000"/>
                        </a:lnSpc>
                        <a:spcBef>
                          <a:spcPts val="890"/>
                        </a:spcBef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65">
                          <a:latin typeface="Verdana"/>
                          <a:cs typeface="Verdana"/>
                        </a:rPr>
                        <a:t>HTTP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response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transaction’s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966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val 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result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rpcOps.startTrackedFlow(::IOUIssueFlow,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state)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04265">
                        <a:lnSpc>
                          <a:spcPct val="1000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.returnValue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04265">
                        <a:lnSpc>
                          <a:spcPct val="100000"/>
                        </a:lnSpc>
                      </a:pPr>
                      <a:r>
                        <a:rPr dirty="0" sz="1200" spc="-40">
                          <a:latin typeface="Arial"/>
                          <a:cs typeface="Arial"/>
                        </a:rPr>
                        <a:t>.get()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6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dirty="0" sz="1200" spc="-7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Response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dirty="0" sz="1200" spc="-100">
                          <a:latin typeface="Arial"/>
                          <a:cs typeface="Arial"/>
                        </a:rPr>
                        <a:t>.status(Response.Status.CREATED)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dirty="0" sz="1200" spc="-40">
                          <a:latin typeface="Arial"/>
                          <a:cs typeface="Arial"/>
                        </a:rPr>
                        <a:t>.entity("Transaction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id 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${result.id}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sent 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2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counterparty.”)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dirty="0" sz="1200" spc="-30">
                          <a:latin typeface="Arial"/>
                          <a:cs typeface="Arial"/>
                        </a:rPr>
                        <a:t>.build()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27</a:t>
            </a:fld>
            <a:r>
              <a:rPr dirty="0" spc="-8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1529537"/>
            <a:ext cx="1634489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65" b="1">
                <a:latin typeface="Verdana"/>
                <a:cs typeface="Verdana"/>
                <a:hlinkClick r:id="rId4" action="ppaction://hlinksldjump"/>
              </a:rPr>
              <a:t>Issuing </a:t>
            </a:r>
            <a:r>
              <a:rPr dirty="0" sz="1200" spc="-185" b="1">
                <a:latin typeface="Verdana"/>
                <a:cs typeface="Verdana"/>
                <a:hlinkClick r:id="rId4" action="ppaction://hlinksldjump"/>
              </a:rPr>
              <a:t>IOUs </a:t>
            </a:r>
            <a:r>
              <a:rPr dirty="0" sz="1200" spc="-85" b="1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3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95" b="1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0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00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89858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5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405">
                <a:solidFill>
                  <a:srgbClr val="000000"/>
                </a:solidFill>
              </a:rPr>
              <a:t>An </a:t>
            </a:r>
            <a:r>
              <a:rPr dirty="0" sz="5400" spc="-520">
                <a:solidFill>
                  <a:srgbClr val="000000"/>
                </a:solidFill>
              </a:rPr>
              <a:t>End-to-End</a:t>
            </a:r>
            <a:r>
              <a:rPr dirty="0" sz="5400" spc="-505">
                <a:solidFill>
                  <a:srgbClr val="000000"/>
                </a:solidFill>
              </a:rPr>
              <a:t> </a:t>
            </a:r>
            <a:r>
              <a:rPr dirty="0" sz="5400" spc="-805">
                <a:solidFill>
                  <a:srgbClr val="000000"/>
                </a:solidFill>
              </a:rPr>
              <a:t>Test</a:t>
            </a:r>
            <a:endParaRPr sz="5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3030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35"/>
              <a:t>An </a:t>
            </a:r>
            <a:r>
              <a:rPr dirty="0" spc="-310"/>
              <a:t>End-to-End </a:t>
            </a:r>
            <a:r>
              <a:rPr dirty="0" spc="-475"/>
              <a:t>Test </a:t>
            </a:r>
            <a:r>
              <a:rPr dirty="0" spc="-190"/>
              <a:t>-</a:t>
            </a:r>
            <a:r>
              <a:rPr dirty="0" spc="-434"/>
              <a:t> </a:t>
            </a:r>
            <a:r>
              <a:rPr dirty="0" spc="-400"/>
              <a:t>Instructions</a:t>
            </a:r>
          </a:p>
        </p:txBody>
      </p:sp>
      <p:sp>
        <p:nvSpPr>
          <p:cNvPr id="7" name="object 7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38630" y="1412366"/>
          <a:ext cx="8153400" cy="468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/>
                <a:gridCol w="1187450"/>
                <a:gridCol w="6534784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114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finalized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Issue-IOUs</a:t>
                      </a:r>
                      <a:r>
                        <a:rPr dirty="0" sz="1400" spc="-3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line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1607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46430" indent="-343535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46430" algn="l"/>
                          <a:tab pos="647065" algn="l"/>
                        </a:tabLst>
                      </a:pPr>
                      <a:r>
                        <a:rPr dirty="0" sz="1400" spc="4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sure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you’ve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killed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any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nodes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currently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running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6430" indent="-343535">
                        <a:lnSpc>
                          <a:spcPts val="1655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46430" algn="l"/>
                          <a:tab pos="647065" algn="l"/>
                        </a:tabLst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Deploy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nodes: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6430" indent="-343535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46430" algn="l"/>
                          <a:tab pos="647065" algn="l"/>
                        </a:tabLst>
                      </a:pPr>
                      <a:r>
                        <a:rPr dirty="0" sz="1400" spc="-130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./gradlew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643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6430" algn="l"/>
                          <a:tab pos="647065" algn="l"/>
                        </a:tabLst>
                      </a:pPr>
                      <a:r>
                        <a:rPr dirty="0" sz="1400" spc="-55">
                          <a:latin typeface="Verdana"/>
                          <a:cs typeface="Verdana"/>
                        </a:rPr>
                        <a:t>Windows: </a:t>
                      </a:r>
                      <a:r>
                        <a:rPr dirty="0" sz="1400" spc="-9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gradlew</a:t>
                      </a:r>
                      <a:r>
                        <a:rPr dirty="0" sz="1400" spc="-19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02895">
                        <a:lnSpc>
                          <a:spcPts val="1655"/>
                        </a:lnSpc>
                        <a:spcBef>
                          <a:spcPts val="890"/>
                        </a:spcBef>
                        <a:tabLst>
                          <a:tab pos="646430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3.	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nodes: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6430" indent="-343535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46430" algn="l"/>
                          <a:tab pos="647065" algn="l"/>
                        </a:tabLst>
                      </a:pPr>
                      <a:r>
                        <a:rPr dirty="0" sz="1400" spc="-130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16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sh</a:t>
                      </a:r>
                      <a:r>
                        <a:rPr dirty="0" sz="14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build/nodes/runnodes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643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6430" algn="l"/>
                          <a:tab pos="647065" algn="l"/>
                        </a:tabLst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Windows: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build\nodes\runnodes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6430" indent="-343535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4"/>
                        <a:tabLst>
                          <a:tab pos="646430" algn="l"/>
                          <a:tab pos="647065" algn="l"/>
                        </a:tabLst>
                      </a:pPr>
                      <a:r>
                        <a:rPr dirty="0" sz="1400" spc="-90">
                          <a:latin typeface="Verdana"/>
                          <a:cs typeface="Verdana"/>
                        </a:rPr>
                        <a:t>Hit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14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Issue-IOUs</a:t>
                      </a:r>
                      <a:r>
                        <a:rPr dirty="0" sz="1400" spc="-14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6430" indent="-343535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4"/>
                        <a:tabLst>
                          <a:tab pos="646430" algn="l"/>
                          <a:tab pos="647065" algn="l"/>
                        </a:tabLst>
                      </a:pPr>
                      <a:r>
                        <a:rPr dirty="0" sz="1400" spc="-85">
                          <a:latin typeface="Verdana"/>
                          <a:cs typeface="Verdana"/>
                        </a:rPr>
                        <a:t>Use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Get-IOUs</a:t>
                      </a:r>
                      <a:r>
                        <a:rPr dirty="0" sz="1400" spc="-2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endpoint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check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has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been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64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 spc="25">
                          <a:latin typeface="Verdana"/>
                          <a:cs typeface="Verdana"/>
                        </a:rPr>
                        <a:t>recorded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by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3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node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7589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Postman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collection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prebuilt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endpoints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is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template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repository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4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36</a:t>
            </a:fld>
            <a:r>
              <a:rPr dirty="0" spc="-8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1529537"/>
            <a:ext cx="1634489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4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4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4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4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4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4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20" b="1">
                <a:latin typeface="Verdana"/>
                <a:cs typeface="Verdana"/>
                <a:hlinkClick r:id="rId4" action="ppaction://hlinksldjump"/>
              </a:rPr>
              <a:t>End-to-End</a:t>
            </a:r>
            <a:r>
              <a:rPr dirty="0" sz="1200" spc="-100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180" b="1">
                <a:latin typeface="Verdana"/>
                <a:cs typeface="Verdana"/>
                <a:hlinkClick r:id="rId4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2774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35"/>
              <a:t>An </a:t>
            </a:r>
            <a:r>
              <a:rPr dirty="0" spc="-320"/>
              <a:t>End-toEnd </a:t>
            </a:r>
            <a:r>
              <a:rPr dirty="0" spc="-475"/>
              <a:t>Test </a:t>
            </a:r>
            <a:r>
              <a:rPr dirty="0" spc="-190"/>
              <a:t>-</a:t>
            </a:r>
            <a:r>
              <a:rPr dirty="0" spc="-415"/>
              <a:t> </a:t>
            </a:r>
            <a:r>
              <a:rPr dirty="0" spc="-315"/>
              <a:t>Output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36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4203" y="1512188"/>
            <a:ext cx="7284084" cy="4443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endpoint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should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return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created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IOU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JSON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form!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1370"/>
              </a:lnSpc>
              <a:spcBef>
                <a:spcPts val="1120"/>
              </a:spcBef>
            </a:pPr>
            <a:r>
              <a:rPr dirty="0" sz="1200" spc="-15">
                <a:latin typeface="Arial"/>
                <a:cs typeface="Arial"/>
              </a:rPr>
              <a:t>[{"state":{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ts val="1295"/>
              </a:lnSpc>
            </a:pPr>
            <a:r>
              <a:rPr dirty="0" sz="1200" spc="-15">
                <a:latin typeface="Arial"/>
                <a:cs typeface="Arial"/>
              </a:rPr>
              <a:t>"data":{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95"/>
              </a:lnSpc>
            </a:pPr>
            <a:r>
              <a:rPr dirty="0" sz="1200" spc="-10">
                <a:latin typeface="Arial"/>
                <a:cs typeface="Arial"/>
              </a:rPr>
              <a:t>"amount": </a:t>
            </a:r>
            <a:r>
              <a:rPr dirty="0" sz="1200" spc="-40">
                <a:latin typeface="Arial"/>
                <a:cs typeface="Arial"/>
              </a:rPr>
              <a:t>"99.00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GBP",</a:t>
            </a:r>
            <a:endParaRPr sz="1200">
              <a:latin typeface="Arial"/>
              <a:cs typeface="Arial"/>
            </a:endParaRPr>
          </a:p>
          <a:p>
            <a:pPr marL="1841500" marR="2543810">
              <a:lnSpc>
                <a:spcPct val="90100"/>
              </a:lnSpc>
              <a:spcBef>
                <a:spcPts val="70"/>
              </a:spcBef>
            </a:pPr>
            <a:r>
              <a:rPr dirty="0" sz="1200" spc="-10">
                <a:latin typeface="Arial"/>
                <a:cs typeface="Arial"/>
              </a:rPr>
              <a:t>"lender": </a:t>
            </a:r>
            <a:r>
              <a:rPr dirty="0" sz="1200" spc="-105">
                <a:latin typeface="Arial"/>
                <a:cs typeface="Arial"/>
              </a:rPr>
              <a:t>"C=US,L=New </a:t>
            </a:r>
            <a:r>
              <a:rPr dirty="0" sz="1200" spc="-60">
                <a:latin typeface="Arial"/>
                <a:cs typeface="Arial"/>
              </a:rPr>
              <a:t>York,O=ParticipantB",  </a:t>
            </a:r>
            <a:r>
              <a:rPr dirty="0" sz="1200" spc="-10">
                <a:latin typeface="Arial"/>
                <a:cs typeface="Arial"/>
              </a:rPr>
              <a:t>"borrower": </a:t>
            </a:r>
            <a:r>
              <a:rPr dirty="0" sz="1200" spc="-70">
                <a:latin typeface="Arial"/>
                <a:cs typeface="Arial"/>
              </a:rPr>
              <a:t>"C=GB,L=London,O=ParticipantA",  </a:t>
            </a:r>
            <a:r>
              <a:rPr dirty="0" sz="1200" spc="-10">
                <a:latin typeface="Arial"/>
                <a:cs typeface="Arial"/>
              </a:rPr>
              <a:t>"paid": </a:t>
            </a:r>
            <a:r>
              <a:rPr dirty="0" sz="1200" spc="-35">
                <a:latin typeface="Arial"/>
                <a:cs typeface="Arial"/>
              </a:rPr>
              <a:t>"0.00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GBP",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25"/>
              </a:lnSpc>
            </a:pPr>
            <a:r>
              <a:rPr dirty="0" sz="1200" spc="-15">
                <a:latin typeface="Arial"/>
                <a:cs typeface="Arial"/>
              </a:rPr>
              <a:t>"linearId":{</a:t>
            </a:r>
            <a:endParaRPr sz="1200">
              <a:latin typeface="Arial"/>
              <a:cs typeface="Arial"/>
            </a:endParaRPr>
          </a:p>
          <a:p>
            <a:pPr algn="ctr" marR="673100">
              <a:lnSpc>
                <a:spcPts val="1295"/>
              </a:lnSpc>
            </a:pPr>
            <a:r>
              <a:rPr dirty="0" sz="1200" spc="-20">
                <a:latin typeface="Arial"/>
                <a:cs typeface="Arial"/>
              </a:rPr>
              <a:t>"externalId":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null,</a:t>
            </a:r>
            <a:endParaRPr sz="1200">
              <a:latin typeface="Arial"/>
              <a:cs typeface="Arial"/>
            </a:endParaRPr>
          </a:p>
          <a:p>
            <a:pPr marL="2755900">
              <a:lnSpc>
                <a:spcPts val="1295"/>
              </a:lnSpc>
            </a:pPr>
            <a:r>
              <a:rPr dirty="0" sz="1200" spc="10">
                <a:latin typeface="Arial"/>
                <a:cs typeface="Arial"/>
              </a:rPr>
              <a:t>"id":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"2f1a3ec4-9e08-4dc3-a4b5-addd6f62bee3”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95"/>
              </a:lnSpc>
            </a:pPr>
            <a:r>
              <a:rPr dirty="0" sz="1200" spc="-40">
                <a:latin typeface="Arial"/>
                <a:cs typeface="Arial"/>
              </a:rPr>
              <a:t>},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95"/>
              </a:lnSpc>
            </a:pPr>
            <a:r>
              <a:rPr dirty="0" sz="1200" spc="-20">
                <a:latin typeface="Arial"/>
                <a:cs typeface="Arial"/>
              </a:rPr>
              <a:t>"participants":[</a:t>
            </a:r>
            <a:endParaRPr sz="1200">
              <a:latin typeface="Arial"/>
              <a:cs typeface="Arial"/>
            </a:endParaRPr>
          </a:p>
          <a:p>
            <a:pPr marL="2755900">
              <a:lnSpc>
                <a:spcPts val="1295"/>
              </a:lnSpc>
            </a:pPr>
            <a:r>
              <a:rPr dirty="0" sz="1200" spc="-105">
                <a:latin typeface="Arial"/>
                <a:cs typeface="Arial"/>
              </a:rPr>
              <a:t>"C=US,L=New</a:t>
            </a:r>
            <a:r>
              <a:rPr dirty="0" sz="1200" spc="-60">
                <a:latin typeface="Arial"/>
                <a:cs typeface="Arial"/>
              </a:rPr>
              <a:t> York,O=ParticipantB",</a:t>
            </a:r>
            <a:endParaRPr sz="1200">
              <a:latin typeface="Arial"/>
              <a:cs typeface="Arial"/>
            </a:endParaRPr>
          </a:p>
          <a:p>
            <a:pPr marL="2755900">
              <a:lnSpc>
                <a:spcPts val="1295"/>
              </a:lnSpc>
            </a:pPr>
            <a:r>
              <a:rPr dirty="0" sz="1200" spc="-65">
                <a:latin typeface="Arial"/>
                <a:cs typeface="Arial"/>
              </a:rPr>
              <a:t>"C=GB,L=London,O=ParticipantA"]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95"/>
              </a:lnSpc>
            </a:pPr>
            <a:r>
              <a:rPr dirty="0" sz="1200" spc="-40">
                <a:latin typeface="Arial"/>
                <a:cs typeface="Arial"/>
              </a:rPr>
              <a:t>},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95"/>
              </a:lnSpc>
            </a:pPr>
            <a:r>
              <a:rPr dirty="0" sz="1200" spc="-15">
                <a:latin typeface="Arial"/>
                <a:cs typeface="Arial"/>
              </a:rPr>
              <a:t>"contract":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40">
                <a:latin typeface="Arial"/>
                <a:cs typeface="Arial"/>
              </a:rPr>
              <a:t>"net.corda.training.contract.IOUContract",</a:t>
            </a:r>
            <a:endParaRPr sz="1200">
              <a:latin typeface="Arial"/>
              <a:cs typeface="Arial"/>
            </a:endParaRPr>
          </a:p>
          <a:p>
            <a:pPr marL="1841500" marR="772795">
              <a:lnSpc>
                <a:spcPts val="1300"/>
              </a:lnSpc>
              <a:spcBef>
                <a:spcPts val="90"/>
              </a:spcBef>
            </a:pPr>
            <a:r>
              <a:rPr dirty="0" sz="1200" spc="-10">
                <a:latin typeface="Arial"/>
                <a:cs typeface="Arial"/>
              </a:rPr>
              <a:t>"notary": </a:t>
            </a:r>
            <a:r>
              <a:rPr dirty="0" sz="1200" spc="-70">
                <a:latin typeface="Arial"/>
                <a:cs typeface="Arial"/>
              </a:rPr>
              <a:t>"</a:t>
            </a:r>
            <a:r>
              <a:rPr dirty="0" sz="1100" spc="-70">
                <a:latin typeface="Arial"/>
                <a:cs typeface="Arial"/>
              </a:rPr>
              <a:t>C=GB,L=London,O=Network </a:t>
            </a:r>
            <a:r>
              <a:rPr dirty="0" sz="1100" spc="-30">
                <a:latin typeface="Arial"/>
                <a:cs typeface="Arial"/>
              </a:rPr>
              <a:t>Map </a:t>
            </a:r>
            <a:r>
              <a:rPr dirty="0" sz="1100" spc="-50">
                <a:latin typeface="Arial"/>
                <a:cs typeface="Arial"/>
              </a:rPr>
              <a:t>Service,CN=corda.notary.validating</a:t>
            </a:r>
            <a:r>
              <a:rPr dirty="0" sz="1200" spc="-50">
                <a:latin typeface="Arial"/>
                <a:cs typeface="Arial"/>
              </a:rPr>
              <a:t>",  </a:t>
            </a:r>
            <a:r>
              <a:rPr dirty="0" sz="1200" spc="-40">
                <a:latin typeface="Arial"/>
                <a:cs typeface="Arial"/>
              </a:rPr>
              <a:t>"encumbrance":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null,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00"/>
              </a:lnSpc>
            </a:pPr>
            <a:r>
              <a:rPr dirty="0" sz="1200" spc="-65">
                <a:latin typeface="Arial"/>
                <a:cs typeface="Arial"/>
              </a:rPr>
              <a:t>"constraint":{"attachmentId":</a:t>
            </a:r>
            <a:r>
              <a:rPr dirty="0" sz="1100" spc="-65">
                <a:latin typeface="Arial"/>
                <a:cs typeface="Arial"/>
              </a:rPr>
              <a:t>48D97A620C18B4B2ED9FB7B89E05837FDF3BB5F6F1C5</a:t>
            </a:r>
            <a:r>
              <a:rPr dirty="0" sz="1200" spc="-65">
                <a:latin typeface="Arial"/>
                <a:cs typeface="Arial"/>
              </a:rPr>
              <a:t>”}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ts val="1295"/>
              </a:lnSpc>
            </a:pPr>
            <a:r>
              <a:rPr dirty="0" sz="1200" spc="-40">
                <a:latin typeface="Arial"/>
                <a:cs typeface="Arial"/>
              </a:rPr>
              <a:t>},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ts val="1295"/>
              </a:lnSpc>
            </a:pPr>
            <a:r>
              <a:rPr dirty="0" sz="1200">
                <a:latin typeface="Arial"/>
                <a:cs typeface="Arial"/>
              </a:rPr>
              <a:t>"ref":{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95"/>
              </a:lnSpc>
            </a:pPr>
            <a:r>
              <a:rPr dirty="0" sz="1200" spc="-25">
                <a:latin typeface="Arial"/>
                <a:cs typeface="Arial"/>
              </a:rPr>
              <a:t>"txhash":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"</a:t>
            </a:r>
            <a:r>
              <a:rPr dirty="0" sz="1100" spc="-95">
                <a:latin typeface="Arial"/>
                <a:cs typeface="Arial"/>
              </a:rPr>
              <a:t>1877F31EF01EF342CC46118105B1C23ADDAE5DA07D74DE4F5260C242CBF8C8DE</a:t>
            </a:r>
            <a:r>
              <a:rPr dirty="0" sz="1200" spc="-95">
                <a:latin typeface="Arial"/>
                <a:cs typeface="Arial"/>
              </a:rPr>
              <a:t>",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95"/>
              </a:lnSpc>
            </a:pPr>
            <a:r>
              <a:rPr dirty="0" sz="1200" spc="-20">
                <a:latin typeface="Arial"/>
                <a:cs typeface="Arial"/>
              </a:rPr>
              <a:t>"index":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6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ts val="1295"/>
              </a:lnSpc>
            </a:pPr>
            <a:r>
              <a:rPr dirty="0" sz="1200" spc="-25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latin typeface="Arial"/>
                <a:cs typeface="Arial"/>
              </a:rPr>
              <a:t>}]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749423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335927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3968877"/>
            <a:ext cx="1634489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Testing</a:t>
            </a:r>
            <a:r>
              <a:rPr dirty="0" sz="1200" spc="-6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endpoints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Get-IOUs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10">
                <a:latin typeface="Verdana"/>
                <a:cs typeface="Verdana"/>
                <a:hlinkClick r:id="rId3" action="ppaction://hlinksldjump"/>
              </a:rPr>
              <a:t>Issue-IOUs</a:t>
            </a:r>
            <a:r>
              <a:rPr dirty="0" sz="1200" spc="-14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endpoint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Issuing IOUs </a:t>
            </a: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via</a:t>
            </a:r>
            <a:r>
              <a:rPr dirty="0" sz="1200" spc="-1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60">
                <a:latin typeface="Verdana"/>
                <a:cs typeface="Verdana"/>
                <a:hlinkClick r:id="rId3" action="ppaction://hlinksldjump"/>
              </a:rPr>
              <a:t>API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20" b="1">
                <a:latin typeface="Verdana"/>
                <a:cs typeface="Verdana"/>
                <a:hlinkClick r:id="rId3" action="ppaction://hlinksldjump"/>
              </a:rPr>
              <a:t>End-to-End</a:t>
            </a:r>
            <a:r>
              <a:rPr dirty="0" sz="1200" spc="-10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80" b="1">
                <a:latin typeface="Verdana"/>
                <a:cs typeface="Verdana"/>
                <a:hlinkClick r:id="rId3" action="ppaction://hlinksldjump"/>
              </a:rPr>
              <a:t>Test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37439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70">
                <a:solidFill>
                  <a:srgbClr val="000000"/>
                </a:solidFill>
              </a:rPr>
              <a:t>Conclusion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2307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0322" y="1487551"/>
            <a:ext cx="7179309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05">
                <a:latin typeface="Verdana"/>
                <a:cs typeface="Verdana"/>
              </a:rPr>
              <a:t>The </a:t>
            </a:r>
            <a:r>
              <a:rPr dirty="0" sz="2000" spc="-125">
                <a:latin typeface="Verdana"/>
                <a:cs typeface="Verdana"/>
              </a:rPr>
              <a:t>IOU </a:t>
            </a:r>
            <a:r>
              <a:rPr dirty="0" sz="2000" spc="55">
                <a:latin typeface="Verdana"/>
                <a:cs typeface="Verdana"/>
              </a:rPr>
              <a:t>CorDapp </a:t>
            </a:r>
            <a:r>
              <a:rPr dirty="0" sz="2000" spc="-210">
                <a:latin typeface="Verdana"/>
                <a:cs typeface="Verdana"/>
              </a:rPr>
              <a:t>is </a:t>
            </a:r>
            <a:r>
              <a:rPr dirty="0" sz="2000" spc="20">
                <a:latin typeface="Verdana"/>
                <a:cs typeface="Verdana"/>
              </a:rPr>
              <a:t>now</a:t>
            </a:r>
            <a:r>
              <a:rPr dirty="0" sz="2000" spc="-445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complete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apply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same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process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build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any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CorDapp: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286" y="6376212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39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28063" y="2643054"/>
          <a:ext cx="9324340" cy="3378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4765"/>
                <a:gridCol w="6759575"/>
              </a:tblGrid>
              <a:tr h="39497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215" b="1">
                          <a:latin typeface="Verdana"/>
                          <a:cs typeface="Verdana"/>
                        </a:rPr>
                        <a:t>1.</a:t>
                      </a:r>
                      <a:r>
                        <a:rPr dirty="0" sz="1800" spc="-12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95" b="1">
                          <a:latin typeface="Verdana"/>
                          <a:cs typeface="Verdana"/>
                        </a:rPr>
                        <a:t>State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95">
                          <a:latin typeface="Verdana"/>
                          <a:cs typeface="Verdana"/>
                        </a:rPr>
                        <a:t>Write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800" spc="-85">
                          <a:latin typeface="Verdana"/>
                          <a:cs typeface="Verdana"/>
                        </a:rPr>
                        <a:t>states </a:t>
                      </a:r>
                      <a:r>
                        <a:rPr dirty="0" sz="1800" spc="-50">
                          <a:latin typeface="Verdana"/>
                          <a:cs typeface="Verdana"/>
                        </a:rPr>
                        <a:t>representing </a:t>
                      </a:r>
                      <a:r>
                        <a:rPr dirty="0" sz="1800" spc="-80">
                          <a:latin typeface="Verdana"/>
                          <a:cs typeface="Verdana"/>
                        </a:rPr>
                        <a:t>your </a:t>
                      </a:r>
                      <a:r>
                        <a:rPr dirty="0" sz="1800" spc="-35">
                          <a:latin typeface="Verdana"/>
                          <a:cs typeface="Verdana"/>
                        </a:rPr>
                        <a:t>shared</a:t>
                      </a:r>
                      <a:r>
                        <a:rPr dirty="0" sz="1800" spc="-2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facts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270"/>
                </a:tc>
              </a:tr>
              <a:tr h="50990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215" b="1">
                          <a:latin typeface="Verdana"/>
                          <a:cs typeface="Verdana"/>
                        </a:rPr>
                        <a:t>2. </a:t>
                      </a:r>
                      <a:r>
                        <a:rPr dirty="0" sz="1800" spc="-125" b="1">
                          <a:latin typeface="Verdana"/>
                          <a:cs typeface="Verdana"/>
                        </a:rPr>
                        <a:t>Contract</a:t>
                      </a:r>
                      <a:r>
                        <a:rPr dirty="0" sz="1800" spc="-5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75" b="1">
                          <a:latin typeface="Verdana"/>
                          <a:cs typeface="Verdana"/>
                        </a:rPr>
                        <a:t>Design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50">
                          <a:latin typeface="Verdana"/>
                          <a:cs typeface="Verdana"/>
                        </a:rPr>
                        <a:t>Design</a:t>
                      </a:r>
                      <a:r>
                        <a:rPr dirty="0" sz="18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5">
                          <a:latin typeface="Verdana"/>
                          <a:cs typeface="Verdana"/>
                        </a:rPr>
                        <a:t>constraints</a:t>
                      </a:r>
                      <a:r>
                        <a:rPr dirty="0" sz="18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20"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18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30">
                          <a:latin typeface="Verdana"/>
                          <a:cs typeface="Verdana"/>
                        </a:rPr>
                        <a:t>evolution</a:t>
                      </a:r>
                      <a:r>
                        <a:rPr dirty="0" sz="180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8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these</a:t>
                      </a:r>
                      <a:r>
                        <a:rPr dirty="0" sz="18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facts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</a:tr>
              <a:tr h="50990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215" b="1">
                          <a:latin typeface="Verdana"/>
                          <a:cs typeface="Verdana"/>
                        </a:rPr>
                        <a:t>3. </a:t>
                      </a:r>
                      <a:r>
                        <a:rPr dirty="0" sz="1800" spc="-125" b="1">
                          <a:latin typeface="Verdana"/>
                          <a:cs typeface="Verdana"/>
                        </a:rPr>
                        <a:t>Contract</a:t>
                      </a:r>
                      <a:r>
                        <a:rPr dirty="0" sz="1800" spc="-5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 b="1">
                          <a:latin typeface="Verdana"/>
                          <a:cs typeface="Verdana"/>
                        </a:rPr>
                        <a:t>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110">
                          <a:latin typeface="Verdana"/>
                          <a:cs typeface="Verdana"/>
                        </a:rPr>
                        <a:t>Use </a:t>
                      </a:r>
                      <a:r>
                        <a:rPr dirty="0" sz="1800" spc="-70">
                          <a:latin typeface="Verdana"/>
                          <a:cs typeface="Verdana"/>
                        </a:rPr>
                        <a:t>LedgerDSL 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800" spc="40">
                          <a:latin typeface="Verdana"/>
                          <a:cs typeface="Verdana"/>
                        </a:rPr>
                        <a:t>develop</a:t>
                      </a:r>
                      <a:r>
                        <a:rPr dirty="0" sz="1800" spc="-4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corresponding </a:t>
                      </a:r>
                      <a:r>
                        <a:rPr dirty="0" sz="1800" spc="20">
                          <a:latin typeface="Verdana"/>
                          <a:cs typeface="Verdana"/>
                        </a:rPr>
                        <a:t>contract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</a:tr>
              <a:tr h="50927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215" b="1">
                          <a:latin typeface="Verdana"/>
                          <a:cs typeface="Verdana"/>
                        </a:rPr>
                        <a:t>4. </a:t>
                      </a:r>
                      <a:r>
                        <a:rPr dirty="0" sz="1800" spc="-225" b="1">
                          <a:latin typeface="Verdana"/>
                          <a:cs typeface="Verdana"/>
                        </a:rPr>
                        <a:t>Flow</a:t>
                      </a:r>
                      <a:r>
                        <a:rPr dirty="0" sz="1800" spc="-3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75" b="1">
                          <a:latin typeface="Verdana"/>
                          <a:cs typeface="Verdana"/>
                        </a:rPr>
                        <a:t>Design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Define</a:t>
                      </a:r>
                      <a:r>
                        <a:rPr dirty="0" sz="18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35">
                          <a:latin typeface="Verdana"/>
                          <a:cs typeface="Verdana"/>
                        </a:rPr>
                        <a:t>process</a:t>
                      </a:r>
                      <a:r>
                        <a:rPr dirty="0" sz="18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8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10">
                          <a:latin typeface="Verdana"/>
                          <a:cs typeface="Verdana"/>
                        </a:rPr>
                        <a:t>agreeing</a:t>
                      </a:r>
                      <a:r>
                        <a:rPr dirty="0" sz="18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35">
                          <a:latin typeface="Verdana"/>
                          <a:cs typeface="Verdana"/>
                        </a:rPr>
                        <a:t>shared</a:t>
                      </a:r>
                      <a:r>
                        <a:rPr dirty="0" sz="18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facts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</a:tr>
              <a:tr h="50990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215" b="1">
                          <a:latin typeface="Verdana"/>
                          <a:cs typeface="Verdana"/>
                        </a:rPr>
                        <a:t>5. </a:t>
                      </a:r>
                      <a:r>
                        <a:rPr dirty="0" sz="1800" spc="-229" b="1">
                          <a:latin typeface="Verdana"/>
                          <a:cs typeface="Verdana"/>
                        </a:rPr>
                        <a:t>Flow</a:t>
                      </a:r>
                      <a:r>
                        <a:rPr dirty="0" sz="1800" spc="-3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30" b="1">
                          <a:latin typeface="Verdana"/>
                          <a:cs typeface="Verdana"/>
                        </a:rPr>
                        <a:t>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105">
                          <a:latin typeface="Verdana"/>
                          <a:cs typeface="Verdana"/>
                        </a:rPr>
                        <a:t>Use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Flow</a:t>
                      </a:r>
                      <a:r>
                        <a:rPr dirty="0" sz="18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0">
                          <a:latin typeface="Verdana"/>
                          <a:cs typeface="Verdana"/>
                        </a:rPr>
                        <a:t>Testbed</a:t>
                      </a:r>
                      <a:r>
                        <a:rPr dirty="0" sz="18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8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40">
                          <a:latin typeface="Verdana"/>
                          <a:cs typeface="Verdana"/>
                        </a:rPr>
                        <a:t>develop</a:t>
                      </a:r>
                      <a:r>
                        <a:rPr dirty="0" sz="18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corresponding</a:t>
                      </a:r>
                      <a:r>
                        <a:rPr dirty="0" sz="18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flow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</a:tr>
              <a:tr h="94361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215" b="1">
                          <a:latin typeface="Verdana"/>
                          <a:cs typeface="Verdana"/>
                        </a:rPr>
                        <a:t>6. </a:t>
                      </a:r>
                      <a:r>
                        <a:rPr dirty="0" sz="1800" spc="-245" b="1">
                          <a:latin typeface="Verdana"/>
                          <a:cs typeface="Verdana"/>
                        </a:rPr>
                        <a:t>User</a:t>
                      </a:r>
                      <a:r>
                        <a:rPr dirty="0" sz="1800" spc="-3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75" b="1">
                          <a:latin typeface="Verdana"/>
                          <a:cs typeface="Verdana"/>
                        </a:rPr>
                        <a:t>Interface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Define</a:t>
                      </a:r>
                      <a:r>
                        <a:rPr dirty="0" sz="18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20">
                          <a:latin typeface="Verdana"/>
                          <a:cs typeface="Verdana"/>
                        </a:rPr>
                        <a:t>how</a:t>
                      </a:r>
                      <a:r>
                        <a:rPr dirty="0" sz="18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35">
                          <a:latin typeface="Verdana"/>
                          <a:cs typeface="Verdana"/>
                        </a:rPr>
                        <a:t>you’ll</a:t>
                      </a:r>
                      <a:r>
                        <a:rPr dirty="0" sz="18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interact</a:t>
                      </a:r>
                      <a:r>
                        <a:rPr dirty="0" sz="18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7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8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80">
                          <a:latin typeface="Verdana"/>
                          <a:cs typeface="Verdana"/>
                        </a:rPr>
                        <a:t>your</a:t>
                      </a:r>
                      <a:r>
                        <a:rPr dirty="0" sz="18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node: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857250" indent="-4572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57250" algn="l"/>
                          <a:tab pos="857885" algn="l"/>
                        </a:tabLst>
                      </a:pPr>
                      <a:r>
                        <a:rPr dirty="0" sz="1800" spc="15">
                          <a:latin typeface="Verdana"/>
                          <a:cs typeface="Verdana"/>
                        </a:rPr>
                        <a:t>Via </a:t>
                      </a:r>
                      <a:r>
                        <a:rPr dirty="0" sz="1800" spc="5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800" spc="-3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85">
                          <a:latin typeface="Verdana"/>
                          <a:cs typeface="Verdana"/>
                        </a:rPr>
                        <a:t>API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857250" indent="-457200">
                        <a:lnSpc>
                          <a:spcPts val="2095"/>
                        </a:lnSpc>
                        <a:buFont typeface="Arial"/>
                        <a:buChar char="•"/>
                        <a:tabLst>
                          <a:tab pos="857250" algn="l"/>
                          <a:tab pos="857885" algn="l"/>
                        </a:tabLst>
                      </a:pPr>
                      <a:r>
                        <a:rPr dirty="0" sz="1800" spc="15">
                          <a:latin typeface="Verdana"/>
                          <a:cs typeface="Verdana"/>
                        </a:rPr>
                        <a:t>Via</a:t>
                      </a:r>
                      <a:r>
                        <a:rPr dirty="0" sz="18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RPC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16205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50924" y="6376212"/>
            <a:ext cx="85851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0" b="1">
                <a:solidFill>
                  <a:srgbClr val="949494"/>
                </a:solidFill>
                <a:latin typeface="Verdana"/>
                <a:cs typeface="Verdana"/>
              </a:rPr>
              <a:t>Plugins </a:t>
            </a:r>
            <a:r>
              <a:rPr dirty="0" sz="1000" spc="-185" b="1">
                <a:solidFill>
                  <a:srgbClr val="949494"/>
                </a:solidFill>
                <a:latin typeface="Verdana"/>
                <a:cs typeface="Verdana"/>
              </a:rPr>
              <a:t>&amp;</a:t>
            </a:r>
            <a:r>
              <a:rPr dirty="0" sz="1000" spc="-85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165" b="1">
                <a:solidFill>
                  <a:srgbClr val="949494"/>
                </a:solidFill>
                <a:latin typeface="Verdana"/>
                <a:cs typeface="Verdana"/>
              </a:rPr>
              <a:t>APIs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8501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5"/>
              <a:t>WebServerPluginRegistry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1470786"/>
            <a:ext cx="7194550" cy="324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85">
                <a:latin typeface="Verdana"/>
                <a:cs typeface="Verdana"/>
              </a:rPr>
              <a:t>Corda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web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plugins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subclass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15" b="1">
                <a:solidFill>
                  <a:srgbClr val="2B79EF"/>
                </a:solidFill>
                <a:latin typeface="Arial"/>
                <a:cs typeface="Arial"/>
              </a:rPr>
              <a:t>CordaPluginRegistry</a:t>
            </a:r>
            <a:r>
              <a:rPr dirty="0" sz="2400" spc="-215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</a:pPr>
            <a:r>
              <a:rPr dirty="0" sz="1800" spc="-100" b="1">
                <a:solidFill>
                  <a:srgbClr val="2A79F0"/>
                </a:solidFill>
                <a:latin typeface="Arial"/>
                <a:cs typeface="Arial"/>
              </a:rPr>
              <a:t>interface </a:t>
            </a:r>
            <a:r>
              <a:rPr dirty="0" sz="1800" spc="-100">
                <a:latin typeface="Arial"/>
                <a:cs typeface="Arial"/>
              </a:rPr>
              <a:t>WebServerPluginRegistry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96595">
              <a:lnSpc>
                <a:spcPct val="100000"/>
              </a:lnSpc>
              <a:spcBef>
                <a:spcPts val="1510"/>
              </a:spcBef>
            </a:pPr>
            <a:r>
              <a:rPr dirty="0" sz="1800" spc="-114" b="1">
                <a:solidFill>
                  <a:srgbClr val="2A79F0"/>
                </a:solidFill>
                <a:latin typeface="Arial"/>
                <a:cs typeface="Arial"/>
              </a:rPr>
              <a:t>val </a:t>
            </a:r>
            <a:r>
              <a:rPr dirty="0" sz="1800" spc="-85">
                <a:latin typeface="Arial"/>
                <a:cs typeface="Arial"/>
              </a:rPr>
              <a:t>webApis </a:t>
            </a:r>
            <a:r>
              <a:rPr dirty="0" sz="1800" spc="-95" b="1">
                <a:solidFill>
                  <a:srgbClr val="2A79F0"/>
                </a:solidFill>
                <a:latin typeface="Arial"/>
                <a:cs typeface="Arial"/>
              </a:rPr>
              <a:t>get</a:t>
            </a:r>
            <a:r>
              <a:rPr dirty="0" sz="1800" spc="-95">
                <a:latin typeface="Arial"/>
                <a:cs typeface="Arial"/>
              </a:rPr>
              <a:t>()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75" i="1">
                <a:latin typeface="Arial"/>
                <a:cs typeface="Arial"/>
              </a:rPr>
              <a:t>emptyList</a:t>
            </a:r>
            <a:r>
              <a:rPr dirty="0" sz="1800" spc="-75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96595">
              <a:lnSpc>
                <a:spcPct val="100000"/>
              </a:lnSpc>
              <a:spcBef>
                <a:spcPts val="1515"/>
              </a:spcBef>
            </a:pPr>
            <a:r>
              <a:rPr dirty="0" sz="1800" spc="-114" b="1">
                <a:solidFill>
                  <a:srgbClr val="2A79F0"/>
                </a:solidFill>
                <a:latin typeface="Arial"/>
                <a:cs typeface="Arial"/>
              </a:rPr>
              <a:t>val </a:t>
            </a:r>
            <a:r>
              <a:rPr dirty="0" sz="1800" spc="-95">
                <a:latin typeface="Arial"/>
                <a:cs typeface="Arial"/>
              </a:rPr>
              <a:t>staticServeDirs </a:t>
            </a:r>
            <a:r>
              <a:rPr dirty="0" sz="1800" spc="-95" b="1">
                <a:solidFill>
                  <a:srgbClr val="2A79F0"/>
                </a:solidFill>
                <a:latin typeface="Arial"/>
                <a:cs typeface="Arial"/>
              </a:rPr>
              <a:t>get</a:t>
            </a:r>
            <a:r>
              <a:rPr dirty="0" sz="1800" spc="-95">
                <a:latin typeface="Arial"/>
                <a:cs typeface="Arial"/>
              </a:rPr>
              <a:t>()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60" i="1">
                <a:latin typeface="Arial"/>
                <a:cs typeface="Arial"/>
              </a:rPr>
              <a:t>emptyMap</a:t>
            </a:r>
            <a:r>
              <a:rPr dirty="0" sz="1800" spc="-6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  <a:spcBef>
                <a:spcPts val="1525"/>
              </a:spcBef>
            </a:pPr>
            <a:r>
              <a:rPr dirty="0" sz="1800" spc="-4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273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5"/>
              <a:t>Registering</a:t>
            </a:r>
            <a:r>
              <a:rPr dirty="0" spc="-235"/>
              <a:t> </a:t>
            </a:r>
            <a:r>
              <a:rPr dirty="0" spc="-500"/>
              <a:t>APIs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1310766"/>
            <a:ext cx="8189595" cy="376301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syntax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register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API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plugin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follows: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1005"/>
              </a:spcBef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override </a:t>
            </a: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75">
                <a:latin typeface="Arial"/>
                <a:cs typeface="Arial"/>
              </a:rPr>
              <a:t>webApis: </a:t>
            </a:r>
            <a:r>
              <a:rPr dirty="0" sz="1800" spc="-130">
                <a:latin typeface="Arial"/>
                <a:cs typeface="Arial"/>
              </a:rPr>
              <a:t>List&lt;Function&lt;CordaRPCOps, </a:t>
            </a:r>
            <a:r>
              <a:rPr dirty="0" sz="1800" spc="-80" b="1">
                <a:solidFill>
                  <a:srgbClr val="2B79EF"/>
                </a:solidFill>
                <a:latin typeface="Arial"/>
                <a:cs typeface="Arial"/>
              </a:rPr>
              <a:t>out</a:t>
            </a:r>
            <a:r>
              <a:rPr dirty="0" sz="1800" spc="-6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-130">
                <a:latin typeface="Arial"/>
                <a:cs typeface="Arial"/>
              </a:rPr>
              <a:t>Any&gt;&gt;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listOf(</a:t>
            </a:r>
            <a:endParaRPr sz="1800">
              <a:latin typeface="Arial"/>
              <a:cs typeface="Arial"/>
            </a:endParaRPr>
          </a:p>
          <a:p>
            <a:pPr algn="ctr" marR="335915">
              <a:lnSpc>
                <a:spcPts val="1945"/>
              </a:lnSpc>
            </a:pPr>
            <a:r>
              <a:rPr dirty="0" sz="1800" spc="-80">
                <a:latin typeface="Arial"/>
                <a:cs typeface="Arial"/>
              </a:rPr>
              <a:t>Function(::ExampleApi1),</a:t>
            </a:r>
            <a:endParaRPr sz="1800">
              <a:latin typeface="Arial"/>
              <a:cs typeface="Arial"/>
            </a:endParaRPr>
          </a:p>
          <a:p>
            <a:pPr algn="ctr" marR="392430">
              <a:lnSpc>
                <a:spcPts val="1945"/>
              </a:lnSpc>
            </a:pPr>
            <a:r>
              <a:rPr dirty="0" sz="1800" spc="-80">
                <a:latin typeface="Arial"/>
                <a:cs typeface="Arial"/>
              </a:rPr>
              <a:t>Function(::ExampleApi2)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ts val="2050"/>
              </a:lnSpc>
            </a:pPr>
            <a:r>
              <a:rPr dirty="0" sz="1800" spc="-5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API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itself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defined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Java’s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360" b="1">
                <a:solidFill>
                  <a:srgbClr val="2B79EF"/>
                </a:solidFill>
                <a:latin typeface="Arial"/>
                <a:cs typeface="Arial"/>
              </a:rPr>
              <a:t>JAX-RS</a:t>
            </a:r>
            <a:r>
              <a:rPr dirty="0" sz="2400" spc="-36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5"/>
              </a:lnSpc>
              <a:spcBef>
                <a:spcPts val="1090"/>
              </a:spcBef>
            </a:pPr>
            <a:r>
              <a:rPr dirty="0" sz="1800" spc="-80">
                <a:latin typeface="Arial"/>
                <a:cs typeface="Arial"/>
              </a:rPr>
              <a:t>@Path("example")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5"/>
              </a:lnSpc>
            </a:pPr>
            <a:r>
              <a:rPr dirty="0" sz="1800" spc="-200" b="1">
                <a:solidFill>
                  <a:srgbClr val="2B79EF"/>
                </a:solidFill>
                <a:latin typeface="Arial"/>
                <a:cs typeface="Arial"/>
              </a:rPr>
              <a:t>class </a:t>
            </a:r>
            <a:r>
              <a:rPr dirty="0" sz="1800" spc="-105">
                <a:latin typeface="Arial"/>
                <a:cs typeface="Arial"/>
              </a:rPr>
              <a:t>ExampleApi(</a:t>
            </a: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90">
                <a:latin typeface="Arial"/>
                <a:cs typeface="Arial"/>
              </a:rPr>
              <a:t>services: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80">
                <a:latin typeface="Arial"/>
                <a:cs typeface="Arial"/>
              </a:rPr>
              <a:t>CordaRPCOps)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56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9499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5"/>
              <a:t>Registering </a:t>
            </a:r>
            <a:r>
              <a:rPr dirty="0" spc="-280"/>
              <a:t>static </a:t>
            </a:r>
            <a:r>
              <a:rPr dirty="0" spc="-254"/>
              <a:t>web</a:t>
            </a:r>
            <a:r>
              <a:rPr dirty="0" spc="15"/>
              <a:t> </a:t>
            </a:r>
            <a:r>
              <a:rPr dirty="0" spc="-260"/>
              <a:t>content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1481454"/>
            <a:ext cx="9003030" cy="391985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3652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syntax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register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static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web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content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plugin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as  </a:t>
            </a:r>
            <a:r>
              <a:rPr dirty="0" sz="2400" spc="-120">
                <a:latin typeface="Verdana"/>
                <a:cs typeface="Verdana"/>
              </a:rPr>
              <a:t>follows: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975"/>
              </a:spcBef>
            </a:pPr>
            <a:r>
              <a:rPr dirty="0" sz="1800" spc="-50">
                <a:latin typeface="Arial"/>
                <a:cs typeface="Arial"/>
              </a:rPr>
              <a:t>override </a:t>
            </a:r>
            <a:r>
              <a:rPr dirty="0" sz="1800" spc="-80">
                <a:latin typeface="Arial"/>
                <a:cs typeface="Arial"/>
              </a:rPr>
              <a:t>val </a:t>
            </a:r>
            <a:r>
              <a:rPr dirty="0" sz="1800" spc="-90">
                <a:latin typeface="Arial"/>
                <a:cs typeface="Arial"/>
              </a:rPr>
              <a:t>staticServeDirs: </a:t>
            </a:r>
            <a:r>
              <a:rPr dirty="0" sz="1800" spc="-75">
                <a:latin typeface="Arial"/>
                <a:cs typeface="Arial"/>
              </a:rPr>
              <a:t>Map&lt;String,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90">
                <a:latin typeface="Arial"/>
                <a:cs typeface="Arial"/>
              </a:rPr>
              <a:t>String&gt;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ts val="1945"/>
              </a:lnSpc>
            </a:pP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80">
                <a:latin typeface="Arial"/>
                <a:cs typeface="Arial"/>
              </a:rPr>
              <a:t>mapOf(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ts val="1945"/>
              </a:lnSpc>
            </a:pPr>
            <a:r>
              <a:rPr dirty="0" sz="1800" spc="-55">
                <a:latin typeface="Arial"/>
                <a:cs typeface="Arial"/>
              </a:rPr>
              <a:t>"example" </a:t>
            </a:r>
            <a:r>
              <a:rPr dirty="0" sz="1800" spc="15">
                <a:latin typeface="Arial"/>
                <a:cs typeface="Arial"/>
              </a:rPr>
              <a:t>to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140">
                <a:latin typeface="Arial"/>
                <a:cs typeface="Arial"/>
              </a:rPr>
              <a:t>javaClass</a:t>
            </a:r>
            <a:endParaRPr sz="1800">
              <a:latin typeface="Arial"/>
              <a:cs typeface="Arial"/>
            </a:endParaRPr>
          </a:p>
          <a:p>
            <a:pPr algn="ctr" marL="1302385">
              <a:lnSpc>
                <a:spcPts val="1945"/>
              </a:lnSpc>
            </a:pPr>
            <a:r>
              <a:rPr dirty="0" sz="1800" spc="-110">
                <a:latin typeface="Arial"/>
                <a:cs typeface="Arial"/>
              </a:rPr>
              <a:t>.classLoader</a:t>
            </a:r>
            <a:endParaRPr sz="1800">
              <a:latin typeface="Arial"/>
              <a:cs typeface="Arial"/>
            </a:endParaRPr>
          </a:p>
          <a:p>
            <a:pPr marL="4585335">
              <a:lnSpc>
                <a:spcPts val="1945"/>
              </a:lnSpc>
            </a:pPr>
            <a:r>
              <a:rPr dirty="0" sz="1800" spc="-85">
                <a:latin typeface="Arial"/>
                <a:cs typeface="Arial"/>
              </a:rPr>
              <a:t>.getResource("exampleWeb")</a:t>
            </a:r>
            <a:endParaRPr sz="1800">
              <a:latin typeface="Arial"/>
              <a:cs typeface="Arial"/>
            </a:endParaRPr>
          </a:p>
          <a:p>
            <a:pPr marL="4585335">
              <a:lnSpc>
                <a:spcPts val="1945"/>
              </a:lnSpc>
            </a:pPr>
            <a:r>
              <a:rPr dirty="0" sz="1800" spc="-75">
                <a:latin typeface="Arial"/>
                <a:cs typeface="Arial"/>
              </a:rPr>
              <a:t>.toExternalForm()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ts val="2050"/>
              </a:lnSpc>
            </a:pPr>
            <a:r>
              <a:rPr dirty="0" sz="1800" spc="-5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885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static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web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content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14">
                <a:latin typeface="Verdana"/>
                <a:cs typeface="Verdana"/>
              </a:rPr>
              <a:t>placed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resources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directory,  </a:t>
            </a:r>
            <a:r>
              <a:rPr dirty="0" sz="2400" spc="-110">
                <a:latin typeface="Verdana"/>
                <a:cs typeface="Verdana"/>
              </a:rPr>
              <a:t>in </a:t>
            </a:r>
            <a:r>
              <a:rPr dirty="0" sz="2400" spc="195">
                <a:latin typeface="Verdana"/>
                <a:cs typeface="Verdana"/>
              </a:rPr>
              <a:t>a </a:t>
            </a:r>
            <a:r>
              <a:rPr dirty="0" sz="2400" spc="-30">
                <a:latin typeface="Verdana"/>
                <a:cs typeface="Verdana"/>
              </a:rPr>
              <a:t>folder </a:t>
            </a:r>
            <a:r>
              <a:rPr dirty="0" sz="2400" spc="-80">
                <a:latin typeface="Verdana"/>
                <a:cs typeface="Verdana"/>
              </a:rPr>
              <a:t>with </a:t>
            </a:r>
            <a:r>
              <a:rPr dirty="0" sz="2400" spc="-20">
                <a:latin typeface="Verdana"/>
                <a:cs typeface="Verdana"/>
              </a:rPr>
              <a:t>the same </a:t>
            </a:r>
            <a:r>
              <a:rPr dirty="0" sz="2400" spc="45">
                <a:latin typeface="Verdana"/>
                <a:cs typeface="Verdana"/>
              </a:rPr>
              <a:t>name </a:t>
            </a:r>
            <a:r>
              <a:rPr dirty="0" sz="2400" spc="-65">
                <a:latin typeface="Verdana"/>
                <a:cs typeface="Verdana"/>
              </a:rPr>
              <a:t>as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145">
                <a:latin typeface="Verdana"/>
                <a:cs typeface="Verdana"/>
              </a:rPr>
              <a:t>string </a:t>
            </a:r>
            <a:r>
              <a:rPr dirty="0" sz="2400" spc="-5">
                <a:latin typeface="Verdana"/>
                <a:cs typeface="Verdana"/>
              </a:rPr>
              <a:t>passed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-10">
                <a:solidFill>
                  <a:srgbClr val="2B79EF"/>
                </a:solidFill>
                <a:latin typeface="Verdana"/>
                <a:cs typeface="Verdana"/>
              </a:rPr>
              <a:t> </a:t>
            </a:r>
            <a:r>
              <a:rPr dirty="0" sz="2400" spc="-215" b="1">
                <a:solidFill>
                  <a:srgbClr val="2B79EF"/>
                </a:solidFill>
                <a:latin typeface="Arial"/>
                <a:cs typeface="Arial"/>
              </a:rPr>
              <a:t>getResource</a:t>
            </a:r>
            <a:r>
              <a:rPr dirty="0" sz="2400" spc="-1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95">
                <a:latin typeface="Verdana"/>
                <a:cs typeface="Verdana"/>
              </a:rPr>
              <a:t>above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7364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Using </a:t>
            </a:r>
            <a:r>
              <a:rPr dirty="0" spc="-305"/>
              <a:t>plugins </a:t>
            </a:r>
            <a:r>
              <a:rPr dirty="0" spc="-254"/>
              <a:t>on </a:t>
            </a:r>
            <a:r>
              <a:rPr dirty="0" spc="-25"/>
              <a:t>a</a:t>
            </a:r>
            <a:r>
              <a:rPr dirty="0" spc="80"/>
              <a:t> </a:t>
            </a:r>
            <a:r>
              <a:rPr dirty="0" spc="-180"/>
              <a:t>node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1481454"/>
            <a:ext cx="8630920" cy="312610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marR="471805" indent="-342900">
              <a:lnSpc>
                <a:spcPct val="891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45">
                <a:latin typeface="Verdana"/>
                <a:cs typeface="Verdana"/>
              </a:rPr>
              <a:t>Each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CorDapp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contains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80" i="1">
                <a:latin typeface="Verdana"/>
                <a:cs typeface="Verdana"/>
              </a:rPr>
              <a:t>src/main/resources/META-  </a:t>
            </a:r>
            <a:r>
              <a:rPr dirty="0" sz="2400" spc="-114" i="1">
                <a:latin typeface="Verdana"/>
                <a:cs typeface="Verdana"/>
              </a:rPr>
              <a:t>INF/services </a:t>
            </a:r>
            <a:r>
              <a:rPr dirty="0" sz="2400" spc="-30">
                <a:latin typeface="Verdana"/>
                <a:cs typeface="Verdana"/>
              </a:rPr>
              <a:t>folder </a:t>
            </a:r>
            <a:r>
              <a:rPr dirty="0" sz="2400" spc="5">
                <a:latin typeface="Verdana"/>
                <a:cs typeface="Verdana"/>
              </a:rPr>
              <a:t>containing </a:t>
            </a:r>
            <a:r>
              <a:rPr dirty="0" sz="2400" spc="195">
                <a:latin typeface="Verdana"/>
                <a:cs typeface="Verdana"/>
              </a:rPr>
              <a:t>a </a:t>
            </a:r>
            <a:r>
              <a:rPr dirty="0" sz="2400" spc="-80">
                <a:latin typeface="Verdana"/>
                <a:cs typeface="Verdana"/>
              </a:rPr>
              <a:t>file </a:t>
            </a:r>
            <a:r>
              <a:rPr dirty="0" sz="2400" spc="70">
                <a:latin typeface="Verdana"/>
                <a:cs typeface="Verdana"/>
              </a:rPr>
              <a:t>called </a:t>
            </a:r>
            <a:r>
              <a:rPr dirty="0" sz="2400" spc="70">
                <a:solidFill>
                  <a:srgbClr val="2B79EF"/>
                </a:solidFill>
                <a:latin typeface="Verdana"/>
                <a:cs typeface="Verdana"/>
              </a:rPr>
              <a:t> </a:t>
            </a:r>
            <a:r>
              <a:rPr dirty="0" sz="2000" spc="-150" b="1">
                <a:solidFill>
                  <a:srgbClr val="2B79EF"/>
                </a:solidFill>
                <a:latin typeface="Arial"/>
                <a:cs typeface="Arial"/>
              </a:rPr>
              <a:t>net.corda.webserver.services.WebServerPluginRegistry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will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only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load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plugins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if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their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fully-qualified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class  </a:t>
            </a:r>
            <a:r>
              <a:rPr dirty="0" sz="2400" spc="45">
                <a:latin typeface="Verdana"/>
                <a:cs typeface="Verdana"/>
              </a:rPr>
              <a:t>name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-90">
                <a:latin typeface="Verdana"/>
                <a:cs typeface="Verdana"/>
              </a:rPr>
              <a:t>listed </a:t>
            </a:r>
            <a:r>
              <a:rPr dirty="0" sz="2400" spc="-110">
                <a:latin typeface="Verdana"/>
                <a:cs typeface="Verdana"/>
              </a:rPr>
              <a:t>in </a:t>
            </a:r>
            <a:r>
              <a:rPr dirty="0" sz="2400" spc="-170">
                <a:latin typeface="Verdana"/>
                <a:cs typeface="Verdana"/>
              </a:rPr>
              <a:t>this</a:t>
            </a:r>
            <a:r>
              <a:rPr dirty="0" sz="2400" spc="-65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file:</a:t>
            </a:r>
            <a:endParaRPr sz="2400">
              <a:latin typeface="Verdana"/>
              <a:cs typeface="Verdana"/>
            </a:endParaRPr>
          </a:p>
          <a:p>
            <a:pPr marL="927100" marR="2631440">
              <a:lnSpc>
                <a:spcPts val="1939"/>
              </a:lnSpc>
              <a:spcBef>
                <a:spcPts val="2515"/>
              </a:spcBef>
            </a:pPr>
            <a:r>
              <a:rPr dirty="0" sz="1800" spc="-105">
                <a:latin typeface="Arial"/>
                <a:cs typeface="Arial"/>
              </a:rPr>
              <a:t># Register </a:t>
            </a:r>
            <a:r>
              <a:rPr dirty="0" sz="1800" spc="-140">
                <a:latin typeface="Arial"/>
                <a:cs typeface="Arial"/>
              </a:rPr>
              <a:t>a </a:t>
            </a:r>
            <a:r>
              <a:rPr dirty="0" sz="1800" spc="-105">
                <a:latin typeface="Arial"/>
                <a:cs typeface="Arial"/>
              </a:rPr>
              <a:t>ServiceLoader </a:t>
            </a:r>
            <a:r>
              <a:rPr dirty="0" sz="1800" spc="-90">
                <a:latin typeface="Arial"/>
                <a:cs typeface="Arial"/>
              </a:rPr>
              <a:t>service </a:t>
            </a:r>
            <a:r>
              <a:rPr dirty="0" sz="1800" spc="-70">
                <a:latin typeface="Arial"/>
                <a:cs typeface="Arial"/>
              </a:rPr>
              <a:t>extending </a:t>
            </a:r>
            <a:r>
              <a:rPr dirty="0" sz="1800" spc="-25">
                <a:latin typeface="Arial"/>
                <a:cs typeface="Arial"/>
              </a:rPr>
              <a:t>from  </a:t>
            </a:r>
            <a:r>
              <a:rPr dirty="0" sz="1800" spc="-95">
                <a:latin typeface="Arial"/>
                <a:cs typeface="Arial"/>
              </a:rPr>
              <a:t>net.corda.webserver.services.WebServerPluginRegistry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90">
                <a:latin typeface="Arial"/>
                <a:cs typeface="Arial"/>
              </a:rPr>
              <a:t>com.example.plugin.ExamplePlugin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7750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65"/>
              <a:t>Plugins </a:t>
            </a:r>
            <a:r>
              <a:rPr dirty="0" spc="-345"/>
              <a:t>in</a:t>
            </a:r>
            <a:r>
              <a:rPr dirty="0" spc="-100"/>
              <a:t> </a:t>
            </a:r>
            <a:r>
              <a:rPr dirty="0" spc="-350"/>
              <a:t>summary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Plugins </a:t>
            </a:r>
            <a:r>
              <a:rPr dirty="0" spc="-185"/>
              <a:t>&amp;</a:t>
            </a:r>
            <a:r>
              <a:rPr dirty="0" spc="-85"/>
              <a:t> </a:t>
            </a:r>
            <a:r>
              <a:rPr dirty="0" spc="-165"/>
              <a:t>APIs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1415923"/>
            <a:ext cx="6986270" cy="240474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0">
                <a:latin typeface="Verdana"/>
                <a:cs typeface="Verdana"/>
              </a:rPr>
              <a:t>Plugins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extend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offer: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515"/>
              </a:spcBef>
              <a:buChar char="–"/>
              <a:tabLst>
                <a:tab pos="588645" algn="l"/>
                <a:tab pos="589280" algn="l"/>
              </a:tabLst>
            </a:pPr>
            <a:r>
              <a:rPr dirty="0" sz="2400" spc="50">
                <a:latin typeface="Verdana"/>
                <a:cs typeface="Verdana"/>
              </a:rPr>
              <a:t>Web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-175"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960"/>
              </a:spcBef>
              <a:buChar char="–"/>
              <a:tabLst>
                <a:tab pos="588645" algn="l"/>
                <a:tab pos="589280" algn="l"/>
              </a:tabLst>
            </a:pPr>
            <a:r>
              <a:rPr dirty="0" sz="2400" spc="-65">
                <a:latin typeface="Verdana"/>
                <a:cs typeface="Verdana"/>
              </a:rPr>
              <a:t>Static </a:t>
            </a:r>
            <a:r>
              <a:rPr dirty="0" sz="2400" spc="95">
                <a:latin typeface="Verdana"/>
                <a:cs typeface="Verdana"/>
              </a:rPr>
              <a:t>web</a:t>
            </a:r>
            <a:r>
              <a:rPr dirty="0" sz="2400" spc="-35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content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ts val="2690"/>
              </a:lnSpc>
              <a:spcBef>
                <a:spcPts val="2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45">
                <a:latin typeface="Verdana"/>
                <a:cs typeface="Verdana"/>
              </a:rPr>
              <a:t>New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plugins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must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registered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node’s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690"/>
              </a:lnSpc>
            </a:pPr>
            <a:r>
              <a:rPr dirty="0" sz="2400" spc="-195" b="1">
                <a:solidFill>
                  <a:srgbClr val="2A79F0"/>
                </a:solidFill>
                <a:latin typeface="Arial"/>
                <a:cs typeface="Arial"/>
              </a:rPr>
              <a:t>WebServerPluginRegistry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592" y="1107812"/>
            <a:ext cx="116812" cy="11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19" y="760455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25"/>
                </a:moveTo>
                <a:lnTo>
                  <a:pt x="0" y="464625"/>
                </a:lnTo>
                <a:lnTo>
                  <a:pt x="4783" y="512064"/>
                </a:lnTo>
                <a:lnTo>
                  <a:pt x="18508" y="556287"/>
                </a:lnTo>
                <a:lnTo>
                  <a:pt x="40238" y="596335"/>
                </a:lnTo>
                <a:lnTo>
                  <a:pt x="69036" y="631250"/>
                </a:lnTo>
                <a:lnTo>
                  <a:pt x="103963" y="660075"/>
                </a:lnTo>
                <a:lnTo>
                  <a:pt x="144083" y="681850"/>
                </a:lnTo>
                <a:lnTo>
                  <a:pt x="188459" y="695618"/>
                </a:lnTo>
                <a:lnTo>
                  <a:pt x="236153" y="700420"/>
                </a:lnTo>
                <a:lnTo>
                  <a:pt x="283667" y="695618"/>
                </a:lnTo>
                <a:lnTo>
                  <a:pt x="327958" y="681850"/>
                </a:lnTo>
                <a:lnTo>
                  <a:pt x="368069" y="660075"/>
                </a:lnTo>
                <a:lnTo>
                  <a:pt x="403038" y="631250"/>
                </a:lnTo>
                <a:lnTo>
                  <a:pt x="431907" y="596335"/>
                </a:lnTo>
                <a:lnTo>
                  <a:pt x="439083" y="583156"/>
                </a:lnTo>
                <a:lnTo>
                  <a:pt x="236153" y="583156"/>
                </a:lnTo>
                <a:lnTo>
                  <a:pt x="189752" y="573816"/>
                </a:lnTo>
                <a:lnTo>
                  <a:pt x="152039" y="548372"/>
                </a:lnTo>
                <a:lnTo>
                  <a:pt x="126705" y="510687"/>
                </a:lnTo>
                <a:lnTo>
                  <a:pt x="117441" y="464625"/>
                </a:lnTo>
                <a:close/>
              </a:path>
              <a:path w="472440" h="701040">
                <a:moveTo>
                  <a:pt x="439022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2"/>
                </a:lnTo>
                <a:lnTo>
                  <a:pt x="345518" y="418559"/>
                </a:lnTo>
                <a:lnTo>
                  <a:pt x="354872" y="464625"/>
                </a:lnTo>
                <a:lnTo>
                  <a:pt x="345518" y="510687"/>
                </a:lnTo>
                <a:lnTo>
                  <a:pt x="320034" y="548372"/>
                </a:lnTo>
                <a:lnTo>
                  <a:pt x="282290" y="573816"/>
                </a:lnTo>
                <a:lnTo>
                  <a:pt x="236153" y="583156"/>
                </a:lnTo>
                <a:lnTo>
                  <a:pt x="439083" y="583156"/>
                </a:lnTo>
                <a:lnTo>
                  <a:pt x="453715" y="556287"/>
                </a:lnTo>
                <a:lnTo>
                  <a:pt x="467504" y="512064"/>
                </a:lnTo>
                <a:lnTo>
                  <a:pt x="472313" y="464625"/>
                </a:lnTo>
                <a:lnTo>
                  <a:pt x="467387" y="416547"/>
                </a:lnTo>
                <a:lnTo>
                  <a:pt x="453265" y="371840"/>
                </a:lnTo>
                <a:lnTo>
                  <a:pt x="439022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8"/>
                </a:lnTo>
                <a:lnTo>
                  <a:pt x="216477" y="117268"/>
                </a:lnTo>
                <a:lnTo>
                  <a:pt x="118076" y="260515"/>
                </a:lnTo>
                <a:lnTo>
                  <a:pt x="176482" y="361939"/>
                </a:lnTo>
                <a:lnTo>
                  <a:pt x="190270" y="355181"/>
                </a:lnTo>
                <a:lnTo>
                  <a:pt x="204890" y="350208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22" y="346087"/>
                </a:lnTo>
                <a:lnTo>
                  <a:pt x="430937" y="331468"/>
                </a:lnTo>
                <a:lnTo>
                  <a:pt x="401391" y="296397"/>
                </a:lnTo>
                <a:lnTo>
                  <a:pt x="365615" y="267589"/>
                </a:lnTo>
                <a:lnTo>
                  <a:pt x="324597" y="246011"/>
                </a:lnTo>
                <a:lnTo>
                  <a:pt x="279326" y="232626"/>
                </a:lnTo>
                <a:lnTo>
                  <a:pt x="359315" y="117268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8" y="760455"/>
            <a:ext cx="355600" cy="464820"/>
          </a:xfrm>
          <a:custGeom>
            <a:avLst/>
            <a:gdLst/>
            <a:ahLst/>
            <a:cxnLst/>
            <a:rect l="l" t="t" r="r" b="b"/>
            <a:pathLst>
              <a:path w="355600" h="464819">
                <a:moveTo>
                  <a:pt x="117443" y="0"/>
                </a:moveTo>
                <a:lnTo>
                  <a:pt x="0" y="0"/>
                </a:lnTo>
                <a:lnTo>
                  <a:pt x="0" y="464625"/>
                </a:lnTo>
                <a:lnTo>
                  <a:pt x="117443" y="464625"/>
                </a:lnTo>
                <a:lnTo>
                  <a:pt x="117443" y="235799"/>
                </a:lnTo>
                <a:lnTo>
                  <a:pt x="126787" y="189832"/>
                </a:lnTo>
                <a:lnTo>
                  <a:pt x="152201" y="152363"/>
                </a:lnTo>
                <a:lnTo>
                  <a:pt x="189755" y="127137"/>
                </a:lnTo>
                <a:lnTo>
                  <a:pt x="235520" y="117896"/>
                </a:lnTo>
                <a:lnTo>
                  <a:pt x="274886" y="117268"/>
                </a:lnTo>
                <a:lnTo>
                  <a:pt x="333713" y="31697"/>
                </a:lnTo>
                <a:lnTo>
                  <a:pt x="117443" y="31697"/>
                </a:lnTo>
                <a:lnTo>
                  <a:pt x="117443" y="0"/>
                </a:lnTo>
                <a:close/>
              </a:path>
              <a:path w="355600" h="464819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40"/>
                </a:lnTo>
                <a:lnTo>
                  <a:pt x="144553" y="18185"/>
                </a:lnTo>
                <a:lnTo>
                  <a:pt x="117443" y="31697"/>
                </a:lnTo>
                <a:lnTo>
                  <a:pt x="333713" y="31697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553"/>
            <a:ext cx="29464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80">
                <a:solidFill>
                  <a:srgbClr val="FFFFFF"/>
                </a:solidFill>
              </a:rPr>
              <a:t>Practical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Ashraf El-Gammal</dc:creator>
  <dc:title>PowerPoint Presentation</dc:title>
  <dcterms:created xsi:type="dcterms:W3CDTF">2019-08-18T16:12:17Z</dcterms:created>
  <dcterms:modified xsi:type="dcterms:W3CDTF">2019-08-18T16:12:17Z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2019-08-18T00:00:00Z</vt:filetime>
  </property>
</Properties>
</file>