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800" y="304799"/>
            <a:ext cx="11582400" cy="6248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566592" y="1107819"/>
            <a:ext cx="116812" cy="1172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054919" y="760463"/>
            <a:ext cx="472440" cy="701040"/>
          </a:xfrm>
          <a:custGeom>
            <a:avLst/>
            <a:gdLst/>
            <a:ahLst/>
            <a:cxnLst/>
            <a:rect l="l" t="t" r="r" b="b"/>
            <a:pathLst>
              <a:path w="472440" h="701040">
                <a:moveTo>
                  <a:pt x="117441" y="464618"/>
                </a:moveTo>
                <a:lnTo>
                  <a:pt x="0" y="464618"/>
                </a:lnTo>
                <a:lnTo>
                  <a:pt x="4783" y="512241"/>
                </a:lnTo>
                <a:lnTo>
                  <a:pt x="18508" y="556551"/>
                </a:lnTo>
                <a:lnTo>
                  <a:pt x="40238" y="596612"/>
                </a:lnTo>
                <a:lnTo>
                  <a:pt x="69036" y="631487"/>
                </a:lnTo>
                <a:lnTo>
                  <a:pt x="103963" y="660241"/>
                </a:lnTo>
                <a:lnTo>
                  <a:pt x="144083" y="681938"/>
                </a:lnTo>
                <a:lnTo>
                  <a:pt x="188459" y="695643"/>
                </a:lnTo>
                <a:lnTo>
                  <a:pt x="236153" y="700419"/>
                </a:lnTo>
                <a:lnTo>
                  <a:pt x="283667" y="695643"/>
                </a:lnTo>
                <a:lnTo>
                  <a:pt x="327958" y="681938"/>
                </a:lnTo>
                <a:lnTo>
                  <a:pt x="368069" y="660241"/>
                </a:lnTo>
                <a:lnTo>
                  <a:pt x="403038" y="631487"/>
                </a:lnTo>
                <a:lnTo>
                  <a:pt x="431907" y="596612"/>
                </a:lnTo>
                <a:lnTo>
                  <a:pt x="439232" y="583156"/>
                </a:lnTo>
                <a:lnTo>
                  <a:pt x="236153" y="583156"/>
                </a:lnTo>
                <a:lnTo>
                  <a:pt x="189752" y="573905"/>
                </a:lnTo>
                <a:lnTo>
                  <a:pt x="152039" y="548609"/>
                </a:lnTo>
                <a:lnTo>
                  <a:pt x="126705" y="510952"/>
                </a:lnTo>
                <a:lnTo>
                  <a:pt x="117441" y="464618"/>
                </a:lnTo>
                <a:close/>
              </a:path>
              <a:path w="472440" h="701040">
                <a:moveTo>
                  <a:pt x="439004" y="346087"/>
                </a:moveTo>
                <a:lnTo>
                  <a:pt x="236153" y="346087"/>
                </a:lnTo>
                <a:lnTo>
                  <a:pt x="282290" y="355427"/>
                </a:lnTo>
                <a:lnTo>
                  <a:pt x="320034" y="380871"/>
                </a:lnTo>
                <a:lnTo>
                  <a:pt x="345518" y="418556"/>
                </a:lnTo>
                <a:lnTo>
                  <a:pt x="354872" y="464618"/>
                </a:lnTo>
                <a:lnTo>
                  <a:pt x="345518" y="510952"/>
                </a:lnTo>
                <a:lnTo>
                  <a:pt x="320034" y="548609"/>
                </a:lnTo>
                <a:lnTo>
                  <a:pt x="282290" y="573905"/>
                </a:lnTo>
                <a:lnTo>
                  <a:pt x="236153" y="583156"/>
                </a:lnTo>
                <a:lnTo>
                  <a:pt x="439232" y="583156"/>
                </a:lnTo>
                <a:lnTo>
                  <a:pt x="453715" y="556551"/>
                </a:lnTo>
                <a:lnTo>
                  <a:pt x="467504" y="512241"/>
                </a:lnTo>
                <a:lnTo>
                  <a:pt x="472313" y="464618"/>
                </a:lnTo>
                <a:lnTo>
                  <a:pt x="467387" y="416544"/>
                </a:lnTo>
                <a:lnTo>
                  <a:pt x="453265" y="371851"/>
                </a:lnTo>
                <a:lnTo>
                  <a:pt x="439004" y="346087"/>
                </a:lnTo>
                <a:close/>
              </a:path>
              <a:path w="472440" h="701040">
                <a:moveTo>
                  <a:pt x="359315" y="0"/>
                </a:moveTo>
                <a:lnTo>
                  <a:pt x="105378" y="0"/>
                </a:lnTo>
                <a:lnTo>
                  <a:pt x="24753" y="117261"/>
                </a:lnTo>
                <a:lnTo>
                  <a:pt x="216477" y="117261"/>
                </a:lnTo>
                <a:lnTo>
                  <a:pt x="118076" y="260515"/>
                </a:lnTo>
                <a:lnTo>
                  <a:pt x="176482" y="361932"/>
                </a:lnTo>
                <a:lnTo>
                  <a:pt x="190270" y="355178"/>
                </a:lnTo>
                <a:lnTo>
                  <a:pt x="204890" y="350207"/>
                </a:lnTo>
                <a:lnTo>
                  <a:pt x="220224" y="347137"/>
                </a:lnTo>
                <a:lnTo>
                  <a:pt x="236153" y="346087"/>
                </a:lnTo>
                <a:lnTo>
                  <a:pt x="439004" y="346087"/>
                </a:lnTo>
                <a:lnTo>
                  <a:pt x="430937" y="331515"/>
                </a:lnTo>
                <a:lnTo>
                  <a:pt x="401391" y="296511"/>
                </a:lnTo>
                <a:lnTo>
                  <a:pt x="365615" y="267817"/>
                </a:lnTo>
                <a:lnTo>
                  <a:pt x="324597" y="246408"/>
                </a:lnTo>
                <a:lnTo>
                  <a:pt x="279326" y="233261"/>
                </a:lnTo>
                <a:lnTo>
                  <a:pt x="359315" y="117261"/>
                </a:lnTo>
                <a:lnTo>
                  <a:pt x="359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63528" y="761097"/>
            <a:ext cx="355600" cy="464184"/>
          </a:xfrm>
          <a:custGeom>
            <a:avLst/>
            <a:gdLst/>
            <a:ahLst/>
            <a:cxnLst/>
            <a:rect l="l" t="t" r="r" b="b"/>
            <a:pathLst>
              <a:path w="355600" h="464184">
                <a:moveTo>
                  <a:pt x="117443" y="0"/>
                </a:moveTo>
                <a:lnTo>
                  <a:pt x="0" y="0"/>
                </a:lnTo>
                <a:lnTo>
                  <a:pt x="0" y="463983"/>
                </a:lnTo>
                <a:lnTo>
                  <a:pt x="117443" y="463983"/>
                </a:lnTo>
                <a:lnTo>
                  <a:pt x="117443" y="235165"/>
                </a:lnTo>
                <a:lnTo>
                  <a:pt x="126787" y="189198"/>
                </a:lnTo>
                <a:lnTo>
                  <a:pt x="152201" y="151729"/>
                </a:lnTo>
                <a:lnTo>
                  <a:pt x="189755" y="126502"/>
                </a:lnTo>
                <a:lnTo>
                  <a:pt x="235520" y="117261"/>
                </a:lnTo>
                <a:lnTo>
                  <a:pt x="274886" y="116627"/>
                </a:lnTo>
                <a:lnTo>
                  <a:pt x="333598" y="31690"/>
                </a:lnTo>
                <a:lnTo>
                  <a:pt x="117443" y="31690"/>
                </a:lnTo>
                <a:lnTo>
                  <a:pt x="117443" y="0"/>
                </a:lnTo>
                <a:close/>
              </a:path>
              <a:path w="355600" h="464184">
                <a:moveTo>
                  <a:pt x="355503" y="0"/>
                </a:moveTo>
                <a:lnTo>
                  <a:pt x="235520" y="0"/>
                </a:lnTo>
                <a:lnTo>
                  <a:pt x="203770" y="2099"/>
                </a:lnTo>
                <a:lnTo>
                  <a:pt x="173388" y="8239"/>
                </a:lnTo>
                <a:lnTo>
                  <a:pt x="144553" y="18182"/>
                </a:lnTo>
                <a:lnTo>
                  <a:pt x="117443" y="31690"/>
                </a:lnTo>
                <a:lnTo>
                  <a:pt x="333598" y="31690"/>
                </a:lnTo>
                <a:lnTo>
                  <a:pt x="3555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615" y="1892249"/>
            <a:ext cx="10678769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S</a:t>
            </a:r>
            <a:r>
              <a:rPr dirty="0" spc="-105"/>
              <a:t>tates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#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S</a:t>
            </a:r>
            <a:r>
              <a:rPr dirty="0" spc="-105"/>
              <a:t>tates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#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S</a:t>
            </a:r>
            <a:r>
              <a:rPr dirty="0" spc="-105"/>
              <a:t>tates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#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800" y="304799"/>
            <a:ext cx="11582400" cy="6248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S</a:t>
            </a:r>
            <a:r>
              <a:rPr dirty="0" spc="-105"/>
              <a:t>tates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#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S</a:t>
            </a:r>
            <a:r>
              <a:rPr dirty="0" spc="-105"/>
              <a:t>tates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#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524775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7287100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3"/>
                </a:lnTo>
                <a:lnTo>
                  <a:pt x="2775" y="21708"/>
                </a:lnTo>
                <a:lnTo>
                  <a:pt x="0" y="35571"/>
                </a:lnTo>
                <a:lnTo>
                  <a:pt x="2775" y="49070"/>
                </a:lnTo>
                <a:lnTo>
                  <a:pt x="10306" y="60186"/>
                </a:lnTo>
                <a:lnTo>
                  <a:pt x="21401" y="67728"/>
                </a:lnTo>
                <a:lnTo>
                  <a:pt x="34867" y="70507"/>
                </a:lnTo>
                <a:lnTo>
                  <a:pt x="48746" y="67728"/>
                </a:lnTo>
                <a:lnTo>
                  <a:pt x="60053" y="60186"/>
                </a:lnTo>
                <a:lnTo>
                  <a:pt x="67662" y="49070"/>
                </a:lnTo>
                <a:lnTo>
                  <a:pt x="70449" y="35571"/>
                </a:lnTo>
                <a:lnTo>
                  <a:pt x="67662" y="21708"/>
                </a:lnTo>
                <a:lnTo>
                  <a:pt x="60053" y="10403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7694790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189" y="67728"/>
                </a:lnTo>
                <a:lnTo>
                  <a:pt x="60526" y="60186"/>
                </a:lnTo>
                <a:lnTo>
                  <a:pt x="68286" y="49070"/>
                </a:lnTo>
                <a:lnTo>
                  <a:pt x="71163" y="35571"/>
                </a:lnTo>
                <a:lnTo>
                  <a:pt x="68286" y="21708"/>
                </a:lnTo>
                <a:lnTo>
                  <a:pt x="60526" y="10403"/>
                </a:lnTo>
                <a:lnTo>
                  <a:pt x="491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81025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419" y="67728"/>
                </a:lnTo>
                <a:lnTo>
                  <a:pt x="60705" y="60186"/>
                </a:lnTo>
                <a:lnTo>
                  <a:pt x="68306" y="49070"/>
                </a:lnTo>
                <a:lnTo>
                  <a:pt x="71092" y="35571"/>
                </a:lnTo>
                <a:lnTo>
                  <a:pt x="68306" y="21708"/>
                </a:lnTo>
                <a:lnTo>
                  <a:pt x="60705" y="10403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8510955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3"/>
                </a:lnTo>
                <a:lnTo>
                  <a:pt x="2775" y="21708"/>
                </a:lnTo>
                <a:lnTo>
                  <a:pt x="0" y="35571"/>
                </a:lnTo>
                <a:lnTo>
                  <a:pt x="2775" y="49070"/>
                </a:lnTo>
                <a:lnTo>
                  <a:pt x="10306" y="60186"/>
                </a:lnTo>
                <a:lnTo>
                  <a:pt x="21401" y="67728"/>
                </a:lnTo>
                <a:lnTo>
                  <a:pt x="34867" y="70507"/>
                </a:lnTo>
                <a:lnTo>
                  <a:pt x="48746" y="67728"/>
                </a:lnTo>
                <a:lnTo>
                  <a:pt x="60053" y="60186"/>
                </a:lnTo>
                <a:lnTo>
                  <a:pt x="67662" y="49070"/>
                </a:lnTo>
                <a:lnTo>
                  <a:pt x="70449" y="35571"/>
                </a:lnTo>
                <a:lnTo>
                  <a:pt x="67662" y="21708"/>
                </a:lnTo>
                <a:lnTo>
                  <a:pt x="60053" y="10403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8918645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089" y="67728"/>
                </a:lnTo>
                <a:lnTo>
                  <a:pt x="60204" y="60186"/>
                </a:lnTo>
                <a:lnTo>
                  <a:pt x="67744" y="49070"/>
                </a:lnTo>
                <a:lnTo>
                  <a:pt x="70520" y="35571"/>
                </a:lnTo>
                <a:lnTo>
                  <a:pt x="67744" y="21708"/>
                </a:lnTo>
                <a:lnTo>
                  <a:pt x="60204" y="10403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9360703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86" y="0"/>
                </a:moveTo>
                <a:lnTo>
                  <a:pt x="0" y="0"/>
                </a:lnTo>
                <a:lnTo>
                  <a:pt x="13376" y="3146"/>
                </a:lnTo>
                <a:lnTo>
                  <a:pt x="24274" y="10877"/>
                </a:lnTo>
                <a:lnTo>
                  <a:pt x="31609" y="22063"/>
                </a:lnTo>
                <a:lnTo>
                  <a:pt x="34295" y="35571"/>
                </a:lnTo>
                <a:lnTo>
                  <a:pt x="31609" y="48980"/>
                </a:lnTo>
                <a:lnTo>
                  <a:pt x="24274" y="59947"/>
                </a:lnTo>
                <a:lnTo>
                  <a:pt x="13376" y="67460"/>
                </a:lnTo>
                <a:lnTo>
                  <a:pt x="0" y="70507"/>
                </a:lnTo>
                <a:lnTo>
                  <a:pt x="1286" y="70507"/>
                </a:lnTo>
                <a:lnTo>
                  <a:pt x="15123" y="67728"/>
                </a:lnTo>
                <a:lnTo>
                  <a:pt x="26409" y="60186"/>
                </a:lnTo>
                <a:lnTo>
                  <a:pt x="34010" y="49070"/>
                </a:lnTo>
                <a:lnTo>
                  <a:pt x="36796" y="35571"/>
                </a:lnTo>
                <a:lnTo>
                  <a:pt x="34010" y="21708"/>
                </a:lnTo>
                <a:lnTo>
                  <a:pt x="26409" y="10403"/>
                </a:lnTo>
                <a:lnTo>
                  <a:pt x="15123" y="2789"/>
                </a:lnTo>
                <a:lnTo>
                  <a:pt x="1286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431642" y="6463394"/>
            <a:ext cx="70499" cy="705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524775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7287100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1"/>
                </a:lnTo>
                <a:lnTo>
                  <a:pt x="2775" y="21706"/>
                </a:lnTo>
                <a:lnTo>
                  <a:pt x="0" y="35570"/>
                </a:lnTo>
                <a:lnTo>
                  <a:pt x="2775" y="49068"/>
                </a:lnTo>
                <a:lnTo>
                  <a:pt x="10306" y="60184"/>
                </a:lnTo>
                <a:lnTo>
                  <a:pt x="21401" y="67727"/>
                </a:lnTo>
                <a:lnTo>
                  <a:pt x="34867" y="70506"/>
                </a:lnTo>
                <a:lnTo>
                  <a:pt x="48746" y="67727"/>
                </a:lnTo>
                <a:lnTo>
                  <a:pt x="60053" y="60184"/>
                </a:lnTo>
                <a:lnTo>
                  <a:pt x="67662" y="49068"/>
                </a:lnTo>
                <a:lnTo>
                  <a:pt x="70449" y="35570"/>
                </a:lnTo>
                <a:lnTo>
                  <a:pt x="67662" y="21706"/>
                </a:lnTo>
                <a:lnTo>
                  <a:pt x="60053" y="10401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7694790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189" y="67727"/>
                </a:lnTo>
                <a:lnTo>
                  <a:pt x="60526" y="60184"/>
                </a:lnTo>
                <a:lnTo>
                  <a:pt x="68286" y="49068"/>
                </a:lnTo>
                <a:lnTo>
                  <a:pt x="71163" y="35570"/>
                </a:lnTo>
                <a:lnTo>
                  <a:pt x="68286" y="21706"/>
                </a:lnTo>
                <a:lnTo>
                  <a:pt x="60526" y="10401"/>
                </a:lnTo>
                <a:lnTo>
                  <a:pt x="491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81025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19" y="67727"/>
                </a:lnTo>
                <a:lnTo>
                  <a:pt x="60705" y="60184"/>
                </a:lnTo>
                <a:lnTo>
                  <a:pt x="68306" y="49068"/>
                </a:lnTo>
                <a:lnTo>
                  <a:pt x="71092" y="35570"/>
                </a:lnTo>
                <a:lnTo>
                  <a:pt x="68306" y="21706"/>
                </a:lnTo>
                <a:lnTo>
                  <a:pt x="60705" y="10401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8510955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1"/>
                </a:lnTo>
                <a:lnTo>
                  <a:pt x="2775" y="21706"/>
                </a:lnTo>
                <a:lnTo>
                  <a:pt x="0" y="35570"/>
                </a:lnTo>
                <a:lnTo>
                  <a:pt x="2775" y="49068"/>
                </a:lnTo>
                <a:lnTo>
                  <a:pt x="10306" y="60184"/>
                </a:lnTo>
                <a:lnTo>
                  <a:pt x="21401" y="67727"/>
                </a:lnTo>
                <a:lnTo>
                  <a:pt x="34867" y="70506"/>
                </a:lnTo>
                <a:lnTo>
                  <a:pt x="48746" y="67727"/>
                </a:lnTo>
                <a:lnTo>
                  <a:pt x="60053" y="60184"/>
                </a:lnTo>
                <a:lnTo>
                  <a:pt x="67662" y="49068"/>
                </a:lnTo>
                <a:lnTo>
                  <a:pt x="70449" y="35570"/>
                </a:lnTo>
                <a:lnTo>
                  <a:pt x="67662" y="21706"/>
                </a:lnTo>
                <a:lnTo>
                  <a:pt x="60053" y="10401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8918645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089" y="67727"/>
                </a:lnTo>
                <a:lnTo>
                  <a:pt x="60204" y="60184"/>
                </a:lnTo>
                <a:lnTo>
                  <a:pt x="67744" y="49068"/>
                </a:lnTo>
                <a:lnTo>
                  <a:pt x="70520" y="35570"/>
                </a:lnTo>
                <a:lnTo>
                  <a:pt x="67744" y="21706"/>
                </a:lnTo>
                <a:lnTo>
                  <a:pt x="60204" y="10401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9360703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86" y="0"/>
                </a:moveTo>
                <a:lnTo>
                  <a:pt x="0" y="0"/>
                </a:lnTo>
                <a:lnTo>
                  <a:pt x="13376" y="3146"/>
                </a:lnTo>
                <a:lnTo>
                  <a:pt x="24274" y="10878"/>
                </a:lnTo>
                <a:lnTo>
                  <a:pt x="31609" y="22063"/>
                </a:lnTo>
                <a:lnTo>
                  <a:pt x="34295" y="35570"/>
                </a:lnTo>
                <a:lnTo>
                  <a:pt x="31609" y="48979"/>
                </a:lnTo>
                <a:lnTo>
                  <a:pt x="24274" y="59946"/>
                </a:lnTo>
                <a:lnTo>
                  <a:pt x="13376" y="67459"/>
                </a:lnTo>
                <a:lnTo>
                  <a:pt x="0" y="70506"/>
                </a:lnTo>
                <a:lnTo>
                  <a:pt x="1286" y="70506"/>
                </a:lnTo>
                <a:lnTo>
                  <a:pt x="15123" y="67727"/>
                </a:lnTo>
                <a:lnTo>
                  <a:pt x="26409" y="60184"/>
                </a:lnTo>
                <a:lnTo>
                  <a:pt x="34010" y="49068"/>
                </a:lnTo>
                <a:lnTo>
                  <a:pt x="36796" y="35570"/>
                </a:lnTo>
                <a:lnTo>
                  <a:pt x="34010" y="21706"/>
                </a:lnTo>
                <a:lnTo>
                  <a:pt x="26409" y="10401"/>
                </a:lnTo>
                <a:lnTo>
                  <a:pt x="15123" y="2789"/>
                </a:lnTo>
                <a:lnTo>
                  <a:pt x="1286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9323834" y="323101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67" y="0"/>
                </a:moveTo>
                <a:lnTo>
                  <a:pt x="35581" y="0"/>
                </a:ln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36867" y="70507"/>
                </a:lnTo>
                <a:lnTo>
                  <a:pt x="23461" y="67460"/>
                </a:lnTo>
                <a:lnTo>
                  <a:pt x="12566" y="59947"/>
                </a:lnTo>
                <a:lnTo>
                  <a:pt x="5248" y="48980"/>
                </a:lnTo>
                <a:lnTo>
                  <a:pt x="2572" y="35571"/>
                </a:lnTo>
                <a:lnTo>
                  <a:pt x="5248" y="22063"/>
                </a:lnTo>
                <a:lnTo>
                  <a:pt x="12566" y="10877"/>
                </a:lnTo>
                <a:lnTo>
                  <a:pt x="23461" y="3146"/>
                </a:lnTo>
                <a:lnTo>
                  <a:pt x="36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9326406" y="323101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5" y="0"/>
                </a:moveTo>
                <a:lnTo>
                  <a:pt x="20888" y="3146"/>
                </a:lnTo>
                <a:lnTo>
                  <a:pt x="9993" y="10877"/>
                </a:lnTo>
                <a:lnTo>
                  <a:pt x="2676" y="22063"/>
                </a:lnTo>
                <a:lnTo>
                  <a:pt x="0" y="35571"/>
                </a:lnTo>
                <a:lnTo>
                  <a:pt x="2676" y="48980"/>
                </a:lnTo>
                <a:lnTo>
                  <a:pt x="9993" y="59947"/>
                </a:lnTo>
                <a:lnTo>
                  <a:pt x="20888" y="67460"/>
                </a:lnTo>
                <a:lnTo>
                  <a:pt x="34295" y="70507"/>
                </a:lnTo>
                <a:lnTo>
                  <a:pt x="47672" y="67460"/>
                </a:lnTo>
                <a:lnTo>
                  <a:pt x="58570" y="59947"/>
                </a:lnTo>
                <a:lnTo>
                  <a:pt x="65905" y="48980"/>
                </a:lnTo>
                <a:lnTo>
                  <a:pt x="68591" y="35571"/>
                </a:lnTo>
                <a:lnTo>
                  <a:pt x="65905" y="22063"/>
                </a:lnTo>
                <a:lnTo>
                  <a:pt x="58570" y="10877"/>
                </a:lnTo>
                <a:lnTo>
                  <a:pt x="47672" y="3146"/>
                </a:lnTo>
                <a:lnTo>
                  <a:pt x="34295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9323834" y="6463394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67" y="0"/>
                </a:moveTo>
                <a:lnTo>
                  <a:pt x="35581" y="0"/>
                </a:ln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36867" y="70506"/>
                </a:lnTo>
                <a:lnTo>
                  <a:pt x="23461" y="67459"/>
                </a:lnTo>
                <a:lnTo>
                  <a:pt x="12566" y="59946"/>
                </a:lnTo>
                <a:lnTo>
                  <a:pt x="5248" y="48979"/>
                </a:lnTo>
                <a:lnTo>
                  <a:pt x="2572" y="35570"/>
                </a:lnTo>
                <a:lnTo>
                  <a:pt x="5248" y="22063"/>
                </a:lnTo>
                <a:lnTo>
                  <a:pt x="12566" y="10878"/>
                </a:lnTo>
                <a:lnTo>
                  <a:pt x="23461" y="3146"/>
                </a:lnTo>
                <a:lnTo>
                  <a:pt x="36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9326406" y="6463394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5" y="0"/>
                </a:moveTo>
                <a:lnTo>
                  <a:pt x="20888" y="3146"/>
                </a:lnTo>
                <a:lnTo>
                  <a:pt x="9993" y="10878"/>
                </a:lnTo>
                <a:lnTo>
                  <a:pt x="2676" y="22063"/>
                </a:lnTo>
                <a:lnTo>
                  <a:pt x="0" y="35570"/>
                </a:lnTo>
                <a:lnTo>
                  <a:pt x="2676" y="48979"/>
                </a:lnTo>
                <a:lnTo>
                  <a:pt x="9993" y="59946"/>
                </a:lnTo>
                <a:lnTo>
                  <a:pt x="20888" y="67459"/>
                </a:lnTo>
                <a:lnTo>
                  <a:pt x="34295" y="70506"/>
                </a:lnTo>
                <a:lnTo>
                  <a:pt x="47672" y="67459"/>
                </a:lnTo>
                <a:lnTo>
                  <a:pt x="58570" y="59946"/>
                </a:lnTo>
                <a:lnTo>
                  <a:pt x="65905" y="48979"/>
                </a:lnTo>
                <a:lnTo>
                  <a:pt x="68591" y="35570"/>
                </a:lnTo>
                <a:lnTo>
                  <a:pt x="65905" y="22063"/>
                </a:lnTo>
                <a:lnTo>
                  <a:pt x="58570" y="10878"/>
                </a:lnTo>
                <a:lnTo>
                  <a:pt x="47672" y="3146"/>
                </a:lnTo>
                <a:lnTo>
                  <a:pt x="34295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9732239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38" y="0"/>
                </a:moveTo>
                <a:lnTo>
                  <a:pt x="21431" y="2789"/>
                </a:lnTo>
                <a:lnTo>
                  <a:pt x="10315" y="10403"/>
                </a:lnTo>
                <a:lnTo>
                  <a:pt x="2776" y="21708"/>
                </a:lnTo>
                <a:lnTo>
                  <a:pt x="0" y="35571"/>
                </a:lnTo>
                <a:lnTo>
                  <a:pt x="2776" y="49070"/>
                </a:lnTo>
                <a:lnTo>
                  <a:pt x="10315" y="60186"/>
                </a:lnTo>
                <a:lnTo>
                  <a:pt x="21431" y="67728"/>
                </a:lnTo>
                <a:lnTo>
                  <a:pt x="34938" y="70507"/>
                </a:lnTo>
                <a:lnTo>
                  <a:pt x="48776" y="67728"/>
                </a:lnTo>
                <a:lnTo>
                  <a:pt x="60062" y="60186"/>
                </a:lnTo>
                <a:lnTo>
                  <a:pt x="67663" y="49070"/>
                </a:lnTo>
                <a:lnTo>
                  <a:pt x="70449" y="35571"/>
                </a:lnTo>
                <a:lnTo>
                  <a:pt x="67663" y="21708"/>
                </a:lnTo>
                <a:lnTo>
                  <a:pt x="60062" y="10403"/>
                </a:lnTo>
                <a:lnTo>
                  <a:pt x="48776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1013992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32" y="2789"/>
                </a:lnTo>
                <a:lnTo>
                  <a:pt x="10422" y="10403"/>
                </a:lnTo>
                <a:lnTo>
                  <a:pt x="2796" y="21708"/>
                </a:lnTo>
                <a:lnTo>
                  <a:pt x="0" y="35571"/>
                </a:lnTo>
                <a:lnTo>
                  <a:pt x="2796" y="49070"/>
                </a:lnTo>
                <a:lnTo>
                  <a:pt x="10422" y="60186"/>
                </a:lnTo>
                <a:lnTo>
                  <a:pt x="21732" y="67728"/>
                </a:lnTo>
                <a:lnTo>
                  <a:pt x="35581" y="70507"/>
                </a:lnTo>
                <a:lnTo>
                  <a:pt x="49089" y="67728"/>
                </a:lnTo>
                <a:lnTo>
                  <a:pt x="60204" y="60186"/>
                </a:lnTo>
                <a:lnTo>
                  <a:pt x="67744" y="49070"/>
                </a:lnTo>
                <a:lnTo>
                  <a:pt x="70520" y="35571"/>
                </a:lnTo>
                <a:lnTo>
                  <a:pt x="67744" y="21708"/>
                </a:lnTo>
                <a:lnTo>
                  <a:pt x="60204" y="10403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10547690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430" y="67728"/>
                </a:lnTo>
                <a:lnTo>
                  <a:pt x="60740" y="60186"/>
                </a:lnTo>
                <a:lnTo>
                  <a:pt x="68366" y="49070"/>
                </a:lnTo>
                <a:lnTo>
                  <a:pt x="71163" y="35571"/>
                </a:lnTo>
                <a:lnTo>
                  <a:pt x="68366" y="21708"/>
                </a:lnTo>
                <a:lnTo>
                  <a:pt x="60740" y="10403"/>
                </a:lnTo>
                <a:lnTo>
                  <a:pt x="49430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9732239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38" y="0"/>
                </a:moveTo>
                <a:lnTo>
                  <a:pt x="21431" y="2789"/>
                </a:lnTo>
                <a:lnTo>
                  <a:pt x="10315" y="10401"/>
                </a:lnTo>
                <a:lnTo>
                  <a:pt x="2776" y="21706"/>
                </a:lnTo>
                <a:lnTo>
                  <a:pt x="0" y="35570"/>
                </a:lnTo>
                <a:lnTo>
                  <a:pt x="2776" y="49068"/>
                </a:lnTo>
                <a:lnTo>
                  <a:pt x="10315" y="60184"/>
                </a:lnTo>
                <a:lnTo>
                  <a:pt x="21431" y="67727"/>
                </a:lnTo>
                <a:lnTo>
                  <a:pt x="34938" y="70506"/>
                </a:lnTo>
                <a:lnTo>
                  <a:pt x="48776" y="67727"/>
                </a:lnTo>
                <a:lnTo>
                  <a:pt x="60062" y="60184"/>
                </a:lnTo>
                <a:lnTo>
                  <a:pt x="67663" y="49068"/>
                </a:lnTo>
                <a:lnTo>
                  <a:pt x="70449" y="35570"/>
                </a:lnTo>
                <a:lnTo>
                  <a:pt x="67663" y="21706"/>
                </a:lnTo>
                <a:lnTo>
                  <a:pt x="60062" y="10401"/>
                </a:lnTo>
                <a:lnTo>
                  <a:pt x="48776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1013992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32" y="2789"/>
                </a:lnTo>
                <a:lnTo>
                  <a:pt x="10422" y="10401"/>
                </a:lnTo>
                <a:lnTo>
                  <a:pt x="2796" y="21706"/>
                </a:lnTo>
                <a:lnTo>
                  <a:pt x="0" y="35570"/>
                </a:lnTo>
                <a:lnTo>
                  <a:pt x="2796" y="49068"/>
                </a:lnTo>
                <a:lnTo>
                  <a:pt x="10422" y="60184"/>
                </a:lnTo>
                <a:lnTo>
                  <a:pt x="21732" y="67727"/>
                </a:lnTo>
                <a:lnTo>
                  <a:pt x="35581" y="70506"/>
                </a:lnTo>
                <a:lnTo>
                  <a:pt x="49089" y="67727"/>
                </a:lnTo>
                <a:lnTo>
                  <a:pt x="60204" y="60184"/>
                </a:lnTo>
                <a:lnTo>
                  <a:pt x="67744" y="49068"/>
                </a:lnTo>
                <a:lnTo>
                  <a:pt x="70520" y="35570"/>
                </a:lnTo>
                <a:lnTo>
                  <a:pt x="67744" y="21706"/>
                </a:lnTo>
                <a:lnTo>
                  <a:pt x="60204" y="10401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10547690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30" y="67727"/>
                </a:lnTo>
                <a:lnTo>
                  <a:pt x="60740" y="60184"/>
                </a:lnTo>
                <a:lnTo>
                  <a:pt x="68366" y="49068"/>
                </a:lnTo>
                <a:lnTo>
                  <a:pt x="71163" y="35570"/>
                </a:lnTo>
                <a:lnTo>
                  <a:pt x="68366" y="21706"/>
                </a:lnTo>
                <a:lnTo>
                  <a:pt x="60740" y="10401"/>
                </a:lnTo>
                <a:lnTo>
                  <a:pt x="49430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109554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19" y="67727"/>
                </a:lnTo>
                <a:lnTo>
                  <a:pt x="60705" y="60184"/>
                </a:lnTo>
                <a:lnTo>
                  <a:pt x="68306" y="49068"/>
                </a:lnTo>
                <a:lnTo>
                  <a:pt x="71092" y="35570"/>
                </a:lnTo>
                <a:lnTo>
                  <a:pt x="68306" y="21706"/>
                </a:lnTo>
                <a:lnTo>
                  <a:pt x="60705" y="10401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1136378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8" y="0"/>
                </a:moveTo>
                <a:lnTo>
                  <a:pt x="21461" y="2789"/>
                </a:lnTo>
                <a:lnTo>
                  <a:pt x="10342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42" y="60184"/>
                </a:lnTo>
                <a:lnTo>
                  <a:pt x="21461" y="67727"/>
                </a:lnTo>
                <a:lnTo>
                  <a:pt x="34938" y="70506"/>
                </a:lnTo>
                <a:lnTo>
                  <a:pt x="48817" y="67727"/>
                </a:lnTo>
                <a:lnTo>
                  <a:pt x="60124" y="60184"/>
                </a:lnTo>
                <a:lnTo>
                  <a:pt x="67733" y="49068"/>
                </a:lnTo>
                <a:lnTo>
                  <a:pt x="70520" y="35570"/>
                </a:lnTo>
                <a:lnTo>
                  <a:pt x="67733" y="21706"/>
                </a:lnTo>
                <a:lnTo>
                  <a:pt x="60124" y="10401"/>
                </a:lnTo>
                <a:lnTo>
                  <a:pt x="48817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524775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k object 80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k object 81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k object 82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k object 83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k object 84"/>
          <p:cNvSpPr/>
          <p:nvPr/>
        </p:nvSpPr>
        <p:spPr>
          <a:xfrm>
            <a:off x="7287100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3"/>
                </a:lnTo>
                <a:lnTo>
                  <a:pt x="2775" y="21708"/>
                </a:lnTo>
                <a:lnTo>
                  <a:pt x="0" y="35571"/>
                </a:lnTo>
                <a:lnTo>
                  <a:pt x="2775" y="49070"/>
                </a:lnTo>
                <a:lnTo>
                  <a:pt x="10306" y="60186"/>
                </a:lnTo>
                <a:lnTo>
                  <a:pt x="21401" y="67728"/>
                </a:lnTo>
                <a:lnTo>
                  <a:pt x="34867" y="70507"/>
                </a:lnTo>
                <a:lnTo>
                  <a:pt x="48746" y="67728"/>
                </a:lnTo>
                <a:lnTo>
                  <a:pt x="60053" y="60186"/>
                </a:lnTo>
                <a:lnTo>
                  <a:pt x="67662" y="49070"/>
                </a:lnTo>
                <a:lnTo>
                  <a:pt x="70449" y="35571"/>
                </a:lnTo>
                <a:lnTo>
                  <a:pt x="67662" y="21708"/>
                </a:lnTo>
                <a:lnTo>
                  <a:pt x="60053" y="10403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k object 85"/>
          <p:cNvSpPr/>
          <p:nvPr/>
        </p:nvSpPr>
        <p:spPr>
          <a:xfrm>
            <a:off x="7694790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189" y="67728"/>
                </a:lnTo>
                <a:lnTo>
                  <a:pt x="60526" y="60186"/>
                </a:lnTo>
                <a:lnTo>
                  <a:pt x="68286" y="49070"/>
                </a:lnTo>
                <a:lnTo>
                  <a:pt x="71163" y="35571"/>
                </a:lnTo>
                <a:lnTo>
                  <a:pt x="68286" y="21708"/>
                </a:lnTo>
                <a:lnTo>
                  <a:pt x="60526" y="10403"/>
                </a:lnTo>
                <a:lnTo>
                  <a:pt x="491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k object 86"/>
          <p:cNvSpPr/>
          <p:nvPr/>
        </p:nvSpPr>
        <p:spPr>
          <a:xfrm>
            <a:off x="81025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419" y="67728"/>
                </a:lnTo>
                <a:lnTo>
                  <a:pt x="60705" y="60186"/>
                </a:lnTo>
                <a:lnTo>
                  <a:pt x="68306" y="49070"/>
                </a:lnTo>
                <a:lnTo>
                  <a:pt x="71092" y="35571"/>
                </a:lnTo>
                <a:lnTo>
                  <a:pt x="68306" y="21708"/>
                </a:lnTo>
                <a:lnTo>
                  <a:pt x="60705" y="10403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k object 87"/>
          <p:cNvSpPr/>
          <p:nvPr/>
        </p:nvSpPr>
        <p:spPr>
          <a:xfrm>
            <a:off x="8510955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3"/>
                </a:lnTo>
                <a:lnTo>
                  <a:pt x="2775" y="21708"/>
                </a:lnTo>
                <a:lnTo>
                  <a:pt x="0" y="35571"/>
                </a:lnTo>
                <a:lnTo>
                  <a:pt x="2775" y="49070"/>
                </a:lnTo>
                <a:lnTo>
                  <a:pt x="10306" y="60186"/>
                </a:lnTo>
                <a:lnTo>
                  <a:pt x="21401" y="67728"/>
                </a:lnTo>
                <a:lnTo>
                  <a:pt x="34867" y="70507"/>
                </a:lnTo>
                <a:lnTo>
                  <a:pt x="48746" y="67728"/>
                </a:lnTo>
                <a:lnTo>
                  <a:pt x="60053" y="60186"/>
                </a:lnTo>
                <a:lnTo>
                  <a:pt x="67662" y="49070"/>
                </a:lnTo>
                <a:lnTo>
                  <a:pt x="70449" y="35571"/>
                </a:lnTo>
                <a:lnTo>
                  <a:pt x="67662" y="21708"/>
                </a:lnTo>
                <a:lnTo>
                  <a:pt x="60053" y="10403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k object 88"/>
          <p:cNvSpPr/>
          <p:nvPr/>
        </p:nvSpPr>
        <p:spPr>
          <a:xfrm>
            <a:off x="8918645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089" y="67728"/>
                </a:lnTo>
                <a:lnTo>
                  <a:pt x="60204" y="60186"/>
                </a:lnTo>
                <a:lnTo>
                  <a:pt x="67744" y="49070"/>
                </a:lnTo>
                <a:lnTo>
                  <a:pt x="70520" y="35571"/>
                </a:lnTo>
                <a:lnTo>
                  <a:pt x="67744" y="21708"/>
                </a:lnTo>
                <a:lnTo>
                  <a:pt x="60204" y="10403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k object 89"/>
          <p:cNvSpPr/>
          <p:nvPr/>
        </p:nvSpPr>
        <p:spPr>
          <a:xfrm>
            <a:off x="9360703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86" y="0"/>
                </a:moveTo>
                <a:lnTo>
                  <a:pt x="0" y="0"/>
                </a:lnTo>
                <a:lnTo>
                  <a:pt x="13376" y="3146"/>
                </a:lnTo>
                <a:lnTo>
                  <a:pt x="24274" y="10877"/>
                </a:lnTo>
                <a:lnTo>
                  <a:pt x="31609" y="22063"/>
                </a:lnTo>
                <a:lnTo>
                  <a:pt x="34295" y="35571"/>
                </a:lnTo>
                <a:lnTo>
                  <a:pt x="31609" y="48980"/>
                </a:lnTo>
                <a:lnTo>
                  <a:pt x="24274" y="59947"/>
                </a:lnTo>
                <a:lnTo>
                  <a:pt x="13376" y="67460"/>
                </a:lnTo>
                <a:lnTo>
                  <a:pt x="0" y="70507"/>
                </a:lnTo>
                <a:lnTo>
                  <a:pt x="1286" y="70507"/>
                </a:lnTo>
                <a:lnTo>
                  <a:pt x="15123" y="67728"/>
                </a:lnTo>
                <a:lnTo>
                  <a:pt x="26409" y="60186"/>
                </a:lnTo>
                <a:lnTo>
                  <a:pt x="34010" y="49070"/>
                </a:lnTo>
                <a:lnTo>
                  <a:pt x="36796" y="35571"/>
                </a:lnTo>
                <a:lnTo>
                  <a:pt x="34010" y="21708"/>
                </a:lnTo>
                <a:lnTo>
                  <a:pt x="26409" y="10403"/>
                </a:lnTo>
                <a:lnTo>
                  <a:pt x="15123" y="2789"/>
                </a:lnTo>
                <a:lnTo>
                  <a:pt x="1286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k object 90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k object 91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k object 92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k object 93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k object 94"/>
          <p:cNvSpPr/>
          <p:nvPr/>
        </p:nvSpPr>
        <p:spPr>
          <a:xfrm>
            <a:off x="524775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k object 95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k object 96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k object 97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k object 98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k object 99"/>
          <p:cNvSpPr/>
          <p:nvPr/>
        </p:nvSpPr>
        <p:spPr>
          <a:xfrm>
            <a:off x="7287100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1"/>
                </a:lnTo>
                <a:lnTo>
                  <a:pt x="2775" y="21706"/>
                </a:lnTo>
                <a:lnTo>
                  <a:pt x="0" y="35570"/>
                </a:lnTo>
                <a:lnTo>
                  <a:pt x="2775" y="49068"/>
                </a:lnTo>
                <a:lnTo>
                  <a:pt x="10306" y="60184"/>
                </a:lnTo>
                <a:lnTo>
                  <a:pt x="21401" y="67727"/>
                </a:lnTo>
                <a:lnTo>
                  <a:pt x="34867" y="70506"/>
                </a:lnTo>
                <a:lnTo>
                  <a:pt x="48746" y="67727"/>
                </a:lnTo>
                <a:lnTo>
                  <a:pt x="60053" y="60184"/>
                </a:lnTo>
                <a:lnTo>
                  <a:pt x="67662" y="49068"/>
                </a:lnTo>
                <a:lnTo>
                  <a:pt x="70449" y="35570"/>
                </a:lnTo>
                <a:lnTo>
                  <a:pt x="67662" y="21706"/>
                </a:lnTo>
                <a:lnTo>
                  <a:pt x="60053" y="10401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k object 100"/>
          <p:cNvSpPr/>
          <p:nvPr/>
        </p:nvSpPr>
        <p:spPr>
          <a:xfrm>
            <a:off x="7694790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189" y="67727"/>
                </a:lnTo>
                <a:lnTo>
                  <a:pt x="60526" y="60184"/>
                </a:lnTo>
                <a:lnTo>
                  <a:pt x="68286" y="49068"/>
                </a:lnTo>
                <a:lnTo>
                  <a:pt x="71163" y="35570"/>
                </a:lnTo>
                <a:lnTo>
                  <a:pt x="68286" y="21706"/>
                </a:lnTo>
                <a:lnTo>
                  <a:pt x="60526" y="10401"/>
                </a:lnTo>
                <a:lnTo>
                  <a:pt x="491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k object 101"/>
          <p:cNvSpPr/>
          <p:nvPr/>
        </p:nvSpPr>
        <p:spPr>
          <a:xfrm>
            <a:off x="81025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19" y="67727"/>
                </a:lnTo>
                <a:lnTo>
                  <a:pt x="60705" y="60184"/>
                </a:lnTo>
                <a:lnTo>
                  <a:pt x="68306" y="49068"/>
                </a:lnTo>
                <a:lnTo>
                  <a:pt x="71092" y="35570"/>
                </a:lnTo>
                <a:lnTo>
                  <a:pt x="68306" y="21706"/>
                </a:lnTo>
                <a:lnTo>
                  <a:pt x="60705" y="10401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k object 102"/>
          <p:cNvSpPr/>
          <p:nvPr/>
        </p:nvSpPr>
        <p:spPr>
          <a:xfrm>
            <a:off x="8510955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1"/>
                </a:lnTo>
                <a:lnTo>
                  <a:pt x="2775" y="21706"/>
                </a:lnTo>
                <a:lnTo>
                  <a:pt x="0" y="35570"/>
                </a:lnTo>
                <a:lnTo>
                  <a:pt x="2775" y="49068"/>
                </a:lnTo>
                <a:lnTo>
                  <a:pt x="10306" y="60184"/>
                </a:lnTo>
                <a:lnTo>
                  <a:pt x="21401" y="67727"/>
                </a:lnTo>
                <a:lnTo>
                  <a:pt x="34867" y="70506"/>
                </a:lnTo>
                <a:lnTo>
                  <a:pt x="48746" y="67727"/>
                </a:lnTo>
                <a:lnTo>
                  <a:pt x="60053" y="60184"/>
                </a:lnTo>
                <a:lnTo>
                  <a:pt x="67662" y="49068"/>
                </a:lnTo>
                <a:lnTo>
                  <a:pt x="70449" y="35570"/>
                </a:lnTo>
                <a:lnTo>
                  <a:pt x="67662" y="21706"/>
                </a:lnTo>
                <a:lnTo>
                  <a:pt x="60053" y="10401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k object 103"/>
          <p:cNvSpPr/>
          <p:nvPr/>
        </p:nvSpPr>
        <p:spPr>
          <a:xfrm>
            <a:off x="8918645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089" y="67727"/>
                </a:lnTo>
                <a:lnTo>
                  <a:pt x="60204" y="60184"/>
                </a:lnTo>
                <a:lnTo>
                  <a:pt x="67744" y="49068"/>
                </a:lnTo>
                <a:lnTo>
                  <a:pt x="70520" y="35570"/>
                </a:lnTo>
                <a:lnTo>
                  <a:pt x="67744" y="21706"/>
                </a:lnTo>
                <a:lnTo>
                  <a:pt x="60204" y="10401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k object 104"/>
          <p:cNvSpPr/>
          <p:nvPr/>
        </p:nvSpPr>
        <p:spPr>
          <a:xfrm>
            <a:off x="9360703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86" y="0"/>
                </a:moveTo>
                <a:lnTo>
                  <a:pt x="0" y="0"/>
                </a:lnTo>
                <a:lnTo>
                  <a:pt x="13376" y="3146"/>
                </a:lnTo>
                <a:lnTo>
                  <a:pt x="24274" y="10878"/>
                </a:lnTo>
                <a:lnTo>
                  <a:pt x="31609" y="22063"/>
                </a:lnTo>
                <a:lnTo>
                  <a:pt x="34295" y="35570"/>
                </a:lnTo>
                <a:lnTo>
                  <a:pt x="31609" y="48979"/>
                </a:lnTo>
                <a:lnTo>
                  <a:pt x="24274" y="59946"/>
                </a:lnTo>
                <a:lnTo>
                  <a:pt x="13376" y="67459"/>
                </a:lnTo>
                <a:lnTo>
                  <a:pt x="0" y="70506"/>
                </a:lnTo>
                <a:lnTo>
                  <a:pt x="1286" y="70506"/>
                </a:lnTo>
                <a:lnTo>
                  <a:pt x="15123" y="67727"/>
                </a:lnTo>
                <a:lnTo>
                  <a:pt x="26409" y="60184"/>
                </a:lnTo>
                <a:lnTo>
                  <a:pt x="34010" y="49068"/>
                </a:lnTo>
                <a:lnTo>
                  <a:pt x="36796" y="35570"/>
                </a:lnTo>
                <a:lnTo>
                  <a:pt x="34010" y="21706"/>
                </a:lnTo>
                <a:lnTo>
                  <a:pt x="26409" y="10401"/>
                </a:lnTo>
                <a:lnTo>
                  <a:pt x="15123" y="2789"/>
                </a:lnTo>
                <a:lnTo>
                  <a:pt x="1286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k object 105"/>
          <p:cNvSpPr/>
          <p:nvPr/>
        </p:nvSpPr>
        <p:spPr>
          <a:xfrm>
            <a:off x="9323834" y="323101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67" y="0"/>
                </a:moveTo>
                <a:lnTo>
                  <a:pt x="35581" y="0"/>
                </a:ln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36867" y="70507"/>
                </a:lnTo>
                <a:lnTo>
                  <a:pt x="23461" y="67460"/>
                </a:lnTo>
                <a:lnTo>
                  <a:pt x="12566" y="59947"/>
                </a:lnTo>
                <a:lnTo>
                  <a:pt x="5248" y="48980"/>
                </a:lnTo>
                <a:lnTo>
                  <a:pt x="2572" y="35571"/>
                </a:lnTo>
                <a:lnTo>
                  <a:pt x="5248" y="22063"/>
                </a:lnTo>
                <a:lnTo>
                  <a:pt x="12566" y="10877"/>
                </a:lnTo>
                <a:lnTo>
                  <a:pt x="23461" y="3146"/>
                </a:lnTo>
                <a:lnTo>
                  <a:pt x="36867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k object 106"/>
          <p:cNvSpPr/>
          <p:nvPr/>
        </p:nvSpPr>
        <p:spPr>
          <a:xfrm>
            <a:off x="9326406" y="323101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5" y="0"/>
                </a:moveTo>
                <a:lnTo>
                  <a:pt x="20888" y="3146"/>
                </a:lnTo>
                <a:lnTo>
                  <a:pt x="9993" y="10877"/>
                </a:lnTo>
                <a:lnTo>
                  <a:pt x="2676" y="22063"/>
                </a:lnTo>
                <a:lnTo>
                  <a:pt x="0" y="35571"/>
                </a:lnTo>
                <a:lnTo>
                  <a:pt x="2676" y="48980"/>
                </a:lnTo>
                <a:lnTo>
                  <a:pt x="9993" y="59947"/>
                </a:lnTo>
                <a:lnTo>
                  <a:pt x="20888" y="67460"/>
                </a:lnTo>
                <a:lnTo>
                  <a:pt x="34295" y="70507"/>
                </a:lnTo>
                <a:lnTo>
                  <a:pt x="47672" y="67460"/>
                </a:lnTo>
                <a:lnTo>
                  <a:pt x="58570" y="59947"/>
                </a:lnTo>
                <a:lnTo>
                  <a:pt x="65905" y="48980"/>
                </a:lnTo>
                <a:lnTo>
                  <a:pt x="68591" y="35571"/>
                </a:lnTo>
                <a:lnTo>
                  <a:pt x="65905" y="22063"/>
                </a:lnTo>
                <a:lnTo>
                  <a:pt x="58570" y="10877"/>
                </a:lnTo>
                <a:lnTo>
                  <a:pt x="47672" y="3146"/>
                </a:lnTo>
                <a:lnTo>
                  <a:pt x="34295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k object 107"/>
          <p:cNvSpPr/>
          <p:nvPr/>
        </p:nvSpPr>
        <p:spPr>
          <a:xfrm>
            <a:off x="9323834" y="6463394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67" y="0"/>
                </a:moveTo>
                <a:lnTo>
                  <a:pt x="35581" y="0"/>
                </a:ln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36867" y="70506"/>
                </a:lnTo>
                <a:lnTo>
                  <a:pt x="23461" y="67459"/>
                </a:lnTo>
                <a:lnTo>
                  <a:pt x="12566" y="59946"/>
                </a:lnTo>
                <a:lnTo>
                  <a:pt x="5248" y="48979"/>
                </a:lnTo>
                <a:lnTo>
                  <a:pt x="2572" y="35570"/>
                </a:lnTo>
                <a:lnTo>
                  <a:pt x="5248" y="22063"/>
                </a:lnTo>
                <a:lnTo>
                  <a:pt x="12566" y="10878"/>
                </a:lnTo>
                <a:lnTo>
                  <a:pt x="23461" y="3146"/>
                </a:lnTo>
                <a:lnTo>
                  <a:pt x="36867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k object 108"/>
          <p:cNvSpPr/>
          <p:nvPr/>
        </p:nvSpPr>
        <p:spPr>
          <a:xfrm>
            <a:off x="9326406" y="6463394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5" y="0"/>
                </a:moveTo>
                <a:lnTo>
                  <a:pt x="20888" y="3146"/>
                </a:lnTo>
                <a:lnTo>
                  <a:pt x="9993" y="10878"/>
                </a:lnTo>
                <a:lnTo>
                  <a:pt x="2676" y="22063"/>
                </a:lnTo>
                <a:lnTo>
                  <a:pt x="0" y="35570"/>
                </a:lnTo>
                <a:lnTo>
                  <a:pt x="2676" y="48979"/>
                </a:lnTo>
                <a:lnTo>
                  <a:pt x="9993" y="59946"/>
                </a:lnTo>
                <a:lnTo>
                  <a:pt x="20888" y="67459"/>
                </a:lnTo>
                <a:lnTo>
                  <a:pt x="34295" y="70506"/>
                </a:lnTo>
                <a:lnTo>
                  <a:pt x="47672" y="67459"/>
                </a:lnTo>
                <a:lnTo>
                  <a:pt x="58570" y="59946"/>
                </a:lnTo>
                <a:lnTo>
                  <a:pt x="65905" y="48979"/>
                </a:lnTo>
                <a:lnTo>
                  <a:pt x="68591" y="35570"/>
                </a:lnTo>
                <a:lnTo>
                  <a:pt x="65905" y="22063"/>
                </a:lnTo>
                <a:lnTo>
                  <a:pt x="58570" y="10878"/>
                </a:lnTo>
                <a:lnTo>
                  <a:pt x="47672" y="3146"/>
                </a:lnTo>
                <a:lnTo>
                  <a:pt x="34295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k object 109"/>
          <p:cNvSpPr/>
          <p:nvPr/>
        </p:nvSpPr>
        <p:spPr>
          <a:xfrm>
            <a:off x="9732239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38" y="0"/>
                </a:moveTo>
                <a:lnTo>
                  <a:pt x="21431" y="2789"/>
                </a:lnTo>
                <a:lnTo>
                  <a:pt x="10315" y="10403"/>
                </a:lnTo>
                <a:lnTo>
                  <a:pt x="2776" y="21708"/>
                </a:lnTo>
                <a:lnTo>
                  <a:pt x="0" y="35571"/>
                </a:lnTo>
                <a:lnTo>
                  <a:pt x="2776" y="49070"/>
                </a:lnTo>
                <a:lnTo>
                  <a:pt x="10315" y="60186"/>
                </a:lnTo>
                <a:lnTo>
                  <a:pt x="21431" y="67728"/>
                </a:lnTo>
                <a:lnTo>
                  <a:pt x="34938" y="70507"/>
                </a:lnTo>
                <a:lnTo>
                  <a:pt x="48776" y="67728"/>
                </a:lnTo>
                <a:lnTo>
                  <a:pt x="60062" y="60186"/>
                </a:lnTo>
                <a:lnTo>
                  <a:pt x="67663" y="49070"/>
                </a:lnTo>
                <a:lnTo>
                  <a:pt x="70449" y="35571"/>
                </a:lnTo>
                <a:lnTo>
                  <a:pt x="67663" y="21708"/>
                </a:lnTo>
                <a:lnTo>
                  <a:pt x="60062" y="10403"/>
                </a:lnTo>
                <a:lnTo>
                  <a:pt x="48776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k object 110"/>
          <p:cNvSpPr/>
          <p:nvPr/>
        </p:nvSpPr>
        <p:spPr>
          <a:xfrm>
            <a:off x="1013992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32" y="2789"/>
                </a:lnTo>
                <a:lnTo>
                  <a:pt x="10422" y="10403"/>
                </a:lnTo>
                <a:lnTo>
                  <a:pt x="2796" y="21708"/>
                </a:lnTo>
                <a:lnTo>
                  <a:pt x="0" y="35571"/>
                </a:lnTo>
                <a:lnTo>
                  <a:pt x="2796" y="49070"/>
                </a:lnTo>
                <a:lnTo>
                  <a:pt x="10422" y="60186"/>
                </a:lnTo>
                <a:lnTo>
                  <a:pt x="21732" y="67728"/>
                </a:lnTo>
                <a:lnTo>
                  <a:pt x="35581" y="70507"/>
                </a:lnTo>
                <a:lnTo>
                  <a:pt x="49089" y="67728"/>
                </a:lnTo>
                <a:lnTo>
                  <a:pt x="60204" y="60186"/>
                </a:lnTo>
                <a:lnTo>
                  <a:pt x="67744" y="49070"/>
                </a:lnTo>
                <a:lnTo>
                  <a:pt x="70520" y="35571"/>
                </a:lnTo>
                <a:lnTo>
                  <a:pt x="67744" y="21708"/>
                </a:lnTo>
                <a:lnTo>
                  <a:pt x="60204" y="10403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k object 111"/>
          <p:cNvSpPr/>
          <p:nvPr/>
        </p:nvSpPr>
        <p:spPr>
          <a:xfrm>
            <a:off x="10547690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430" y="67728"/>
                </a:lnTo>
                <a:lnTo>
                  <a:pt x="60740" y="60186"/>
                </a:lnTo>
                <a:lnTo>
                  <a:pt x="68366" y="49070"/>
                </a:lnTo>
                <a:lnTo>
                  <a:pt x="71163" y="35571"/>
                </a:lnTo>
                <a:lnTo>
                  <a:pt x="68366" y="21708"/>
                </a:lnTo>
                <a:lnTo>
                  <a:pt x="60740" y="10403"/>
                </a:lnTo>
                <a:lnTo>
                  <a:pt x="49430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k object 112"/>
          <p:cNvSpPr/>
          <p:nvPr/>
        </p:nvSpPr>
        <p:spPr>
          <a:xfrm>
            <a:off x="9732239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38" y="0"/>
                </a:moveTo>
                <a:lnTo>
                  <a:pt x="21431" y="2789"/>
                </a:lnTo>
                <a:lnTo>
                  <a:pt x="10315" y="10401"/>
                </a:lnTo>
                <a:lnTo>
                  <a:pt x="2776" y="21706"/>
                </a:lnTo>
                <a:lnTo>
                  <a:pt x="0" y="35570"/>
                </a:lnTo>
                <a:lnTo>
                  <a:pt x="2776" y="49068"/>
                </a:lnTo>
                <a:lnTo>
                  <a:pt x="10315" y="60184"/>
                </a:lnTo>
                <a:lnTo>
                  <a:pt x="21431" y="67727"/>
                </a:lnTo>
                <a:lnTo>
                  <a:pt x="34938" y="70506"/>
                </a:lnTo>
                <a:lnTo>
                  <a:pt x="48776" y="67727"/>
                </a:lnTo>
                <a:lnTo>
                  <a:pt x="60062" y="60184"/>
                </a:lnTo>
                <a:lnTo>
                  <a:pt x="67663" y="49068"/>
                </a:lnTo>
                <a:lnTo>
                  <a:pt x="70449" y="35570"/>
                </a:lnTo>
                <a:lnTo>
                  <a:pt x="67663" y="21706"/>
                </a:lnTo>
                <a:lnTo>
                  <a:pt x="60062" y="10401"/>
                </a:lnTo>
                <a:lnTo>
                  <a:pt x="48776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k object 113"/>
          <p:cNvSpPr/>
          <p:nvPr/>
        </p:nvSpPr>
        <p:spPr>
          <a:xfrm>
            <a:off x="1013992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32" y="2789"/>
                </a:lnTo>
                <a:lnTo>
                  <a:pt x="10422" y="10401"/>
                </a:lnTo>
                <a:lnTo>
                  <a:pt x="2796" y="21706"/>
                </a:lnTo>
                <a:lnTo>
                  <a:pt x="0" y="35570"/>
                </a:lnTo>
                <a:lnTo>
                  <a:pt x="2796" y="49068"/>
                </a:lnTo>
                <a:lnTo>
                  <a:pt x="10422" y="60184"/>
                </a:lnTo>
                <a:lnTo>
                  <a:pt x="21732" y="67727"/>
                </a:lnTo>
                <a:lnTo>
                  <a:pt x="35581" y="70506"/>
                </a:lnTo>
                <a:lnTo>
                  <a:pt x="49089" y="67727"/>
                </a:lnTo>
                <a:lnTo>
                  <a:pt x="60204" y="60184"/>
                </a:lnTo>
                <a:lnTo>
                  <a:pt x="67744" y="49068"/>
                </a:lnTo>
                <a:lnTo>
                  <a:pt x="70520" y="35570"/>
                </a:lnTo>
                <a:lnTo>
                  <a:pt x="67744" y="21706"/>
                </a:lnTo>
                <a:lnTo>
                  <a:pt x="60204" y="10401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k object 114"/>
          <p:cNvSpPr/>
          <p:nvPr/>
        </p:nvSpPr>
        <p:spPr>
          <a:xfrm>
            <a:off x="10547690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30" y="67727"/>
                </a:lnTo>
                <a:lnTo>
                  <a:pt x="60740" y="60184"/>
                </a:lnTo>
                <a:lnTo>
                  <a:pt x="68366" y="49068"/>
                </a:lnTo>
                <a:lnTo>
                  <a:pt x="71163" y="35570"/>
                </a:lnTo>
                <a:lnTo>
                  <a:pt x="68366" y="21706"/>
                </a:lnTo>
                <a:lnTo>
                  <a:pt x="60740" y="10401"/>
                </a:lnTo>
                <a:lnTo>
                  <a:pt x="49430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k object 115"/>
          <p:cNvSpPr/>
          <p:nvPr/>
        </p:nvSpPr>
        <p:spPr>
          <a:xfrm>
            <a:off x="109554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19" y="67727"/>
                </a:lnTo>
                <a:lnTo>
                  <a:pt x="60705" y="60184"/>
                </a:lnTo>
                <a:lnTo>
                  <a:pt x="68306" y="49068"/>
                </a:lnTo>
                <a:lnTo>
                  <a:pt x="71092" y="35570"/>
                </a:lnTo>
                <a:lnTo>
                  <a:pt x="68306" y="21706"/>
                </a:lnTo>
                <a:lnTo>
                  <a:pt x="60705" y="10401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k object 116"/>
          <p:cNvSpPr/>
          <p:nvPr/>
        </p:nvSpPr>
        <p:spPr>
          <a:xfrm>
            <a:off x="1136378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8" y="0"/>
                </a:moveTo>
                <a:lnTo>
                  <a:pt x="21461" y="2789"/>
                </a:lnTo>
                <a:lnTo>
                  <a:pt x="10342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42" y="60184"/>
                </a:lnTo>
                <a:lnTo>
                  <a:pt x="21461" y="67727"/>
                </a:lnTo>
                <a:lnTo>
                  <a:pt x="34938" y="70506"/>
                </a:lnTo>
                <a:lnTo>
                  <a:pt x="48817" y="67727"/>
                </a:lnTo>
                <a:lnTo>
                  <a:pt x="60124" y="60184"/>
                </a:lnTo>
                <a:lnTo>
                  <a:pt x="67733" y="49068"/>
                </a:lnTo>
                <a:lnTo>
                  <a:pt x="70520" y="35570"/>
                </a:lnTo>
                <a:lnTo>
                  <a:pt x="67733" y="21706"/>
                </a:lnTo>
                <a:lnTo>
                  <a:pt x="60124" y="10401"/>
                </a:lnTo>
                <a:lnTo>
                  <a:pt x="48817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k object 117"/>
          <p:cNvSpPr/>
          <p:nvPr/>
        </p:nvSpPr>
        <p:spPr>
          <a:xfrm>
            <a:off x="1784" y="6454506"/>
            <a:ext cx="1245870" cy="89535"/>
          </a:xfrm>
          <a:custGeom>
            <a:avLst/>
            <a:gdLst/>
            <a:ahLst/>
            <a:cxnLst/>
            <a:rect l="l" t="t" r="r" b="b"/>
            <a:pathLst>
              <a:path w="1245870" h="89534">
                <a:moveTo>
                  <a:pt x="1200991" y="0"/>
                </a:moveTo>
                <a:lnTo>
                  <a:pt x="0" y="0"/>
                </a:lnTo>
                <a:lnTo>
                  <a:pt x="0" y="88921"/>
                </a:lnTo>
                <a:lnTo>
                  <a:pt x="1201619" y="88921"/>
                </a:lnTo>
                <a:lnTo>
                  <a:pt x="1218648" y="85100"/>
                </a:lnTo>
                <a:lnTo>
                  <a:pt x="1226932" y="79393"/>
                </a:lnTo>
                <a:lnTo>
                  <a:pt x="386147" y="79393"/>
                </a:lnTo>
                <a:lnTo>
                  <a:pt x="372282" y="76614"/>
                </a:lnTo>
                <a:lnTo>
                  <a:pt x="360979" y="69071"/>
                </a:lnTo>
                <a:lnTo>
                  <a:pt x="353368" y="57956"/>
                </a:lnTo>
                <a:lnTo>
                  <a:pt x="350579" y="44458"/>
                </a:lnTo>
                <a:lnTo>
                  <a:pt x="353368" y="30594"/>
                </a:lnTo>
                <a:lnTo>
                  <a:pt x="360979" y="19289"/>
                </a:lnTo>
                <a:lnTo>
                  <a:pt x="372282" y="11676"/>
                </a:lnTo>
                <a:lnTo>
                  <a:pt x="386147" y="8887"/>
                </a:lnTo>
                <a:lnTo>
                  <a:pt x="1226465" y="8887"/>
                </a:lnTo>
                <a:lnTo>
                  <a:pt x="1218380" y="3461"/>
                </a:lnTo>
                <a:lnTo>
                  <a:pt x="1200991" y="0"/>
                </a:lnTo>
                <a:close/>
              </a:path>
              <a:path w="1245870" h="89534">
                <a:moveTo>
                  <a:pt x="793879" y="8887"/>
                </a:moveTo>
                <a:lnTo>
                  <a:pt x="386147" y="8887"/>
                </a:lnTo>
                <a:lnTo>
                  <a:pt x="400007" y="11676"/>
                </a:lnTo>
                <a:lnTo>
                  <a:pt x="411308" y="19289"/>
                </a:lnTo>
                <a:lnTo>
                  <a:pt x="418919" y="30594"/>
                </a:lnTo>
                <a:lnTo>
                  <a:pt x="421707" y="44458"/>
                </a:lnTo>
                <a:lnTo>
                  <a:pt x="418919" y="57956"/>
                </a:lnTo>
                <a:lnTo>
                  <a:pt x="411308" y="69071"/>
                </a:lnTo>
                <a:lnTo>
                  <a:pt x="400007" y="76614"/>
                </a:lnTo>
                <a:lnTo>
                  <a:pt x="386147" y="79393"/>
                </a:lnTo>
                <a:lnTo>
                  <a:pt x="793879" y="79393"/>
                </a:lnTo>
                <a:lnTo>
                  <a:pt x="780385" y="76614"/>
                </a:lnTo>
                <a:lnTo>
                  <a:pt x="769270" y="69071"/>
                </a:lnTo>
                <a:lnTo>
                  <a:pt x="761727" y="57956"/>
                </a:lnTo>
                <a:lnTo>
                  <a:pt x="758948" y="44458"/>
                </a:lnTo>
                <a:lnTo>
                  <a:pt x="761727" y="30594"/>
                </a:lnTo>
                <a:lnTo>
                  <a:pt x="769270" y="19289"/>
                </a:lnTo>
                <a:lnTo>
                  <a:pt x="780385" y="11676"/>
                </a:lnTo>
                <a:lnTo>
                  <a:pt x="793879" y="8887"/>
                </a:lnTo>
                <a:close/>
              </a:path>
              <a:path w="1245870" h="89534">
                <a:moveTo>
                  <a:pt x="1202255" y="8887"/>
                </a:moveTo>
                <a:lnTo>
                  <a:pt x="793879" y="8887"/>
                </a:lnTo>
                <a:lnTo>
                  <a:pt x="807744" y="11676"/>
                </a:lnTo>
                <a:lnTo>
                  <a:pt x="819047" y="19289"/>
                </a:lnTo>
                <a:lnTo>
                  <a:pt x="826659" y="30594"/>
                </a:lnTo>
                <a:lnTo>
                  <a:pt x="829447" y="44458"/>
                </a:lnTo>
                <a:lnTo>
                  <a:pt x="826659" y="57956"/>
                </a:lnTo>
                <a:lnTo>
                  <a:pt x="819047" y="69071"/>
                </a:lnTo>
                <a:lnTo>
                  <a:pt x="807744" y="76614"/>
                </a:lnTo>
                <a:lnTo>
                  <a:pt x="793879" y="79393"/>
                </a:lnTo>
                <a:lnTo>
                  <a:pt x="1202255" y="79393"/>
                </a:lnTo>
                <a:lnTo>
                  <a:pt x="1188390" y="76614"/>
                </a:lnTo>
                <a:lnTo>
                  <a:pt x="1177087" y="69071"/>
                </a:lnTo>
                <a:lnTo>
                  <a:pt x="1169476" y="57956"/>
                </a:lnTo>
                <a:lnTo>
                  <a:pt x="1166688" y="44458"/>
                </a:lnTo>
                <a:lnTo>
                  <a:pt x="1169476" y="30594"/>
                </a:lnTo>
                <a:lnTo>
                  <a:pt x="1177087" y="19289"/>
                </a:lnTo>
                <a:lnTo>
                  <a:pt x="1188390" y="11676"/>
                </a:lnTo>
                <a:lnTo>
                  <a:pt x="1202255" y="8887"/>
                </a:lnTo>
                <a:close/>
              </a:path>
              <a:path w="1245870" h="89534">
                <a:moveTo>
                  <a:pt x="1226465" y="8887"/>
                </a:moveTo>
                <a:lnTo>
                  <a:pt x="1202255" y="8887"/>
                </a:lnTo>
                <a:lnTo>
                  <a:pt x="1215749" y="11676"/>
                </a:lnTo>
                <a:lnTo>
                  <a:pt x="1226864" y="19289"/>
                </a:lnTo>
                <a:lnTo>
                  <a:pt x="1234407" y="30594"/>
                </a:lnTo>
                <a:lnTo>
                  <a:pt x="1237187" y="44458"/>
                </a:lnTo>
                <a:lnTo>
                  <a:pt x="1234407" y="57956"/>
                </a:lnTo>
                <a:lnTo>
                  <a:pt x="1226864" y="69071"/>
                </a:lnTo>
                <a:lnTo>
                  <a:pt x="1215749" y="76614"/>
                </a:lnTo>
                <a:lnTo>
                  <a:pt x="1202255" y="79393"/>
                </a:lnTo>
                <a:lnTo>
                  <a:pt x="1226932" y="79393"/>
                </a:lnTo>
                <a:lnTo>
                  <a:pt x="1232580" y="75503"/>
                </a:lnTo>
                <a:lnTo>
                  <a:pt x="1241986" y="61499"/>
                </a:lnTo>
                <a:lnTo>
                  <a:pt x="1245439" y="44458"/>
                </a:lnTo>
                <a:lnTo>
                  <a:pt x="1241976" y="27061"/>
                </a:lnTo>
                <a:lnTo>
                  <a:pt x="1232501" y="12939"/>
                </a:lnTo>
                <a:lnTo>
                  <a:pt x="1226465" y="8887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k object 118"/>
          <p:cNvSpPr/>
          <p:nvPr/>
        </p:nvSpPr>
        <p:spPr>
          <a:xfrm>
            <a:off x="352364" y="6463394"/>
            <a:ext cx="71127" cy="705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bk object 119"/>
          <p:cNvSpPr/>
          <p:nvPr/>
        </p:nvSpPr>
        <p:spPr>
          <a:xfrm>
            <a:off x="760732" y="6463394"/>
            <a:ext cx="70499" cy="705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bk object 120"/>
          <p:cNvSpPr/>
          <p:nvPr/>
        </p:nvSpPr>
        <p:spPr>
          <a:xfrm>
            <a:off x="1168472" y="6463394"/>
            <a:ext cx="70499" cy="705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bk object 121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bk object 122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bk object 123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751" y="566115"/>
            <a:ext cx="11550497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4652" y="1285874"/>
            <a:ext cx="9362694" cy="3458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50924" y="6375165"/>
            <a:ext cx="387985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94949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S</a:t>
            </a:r>
            <a:r>
              <a:rPr dirty="0" spc="-105"/>
              <a:t>tates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567286" y="6375165"/>
            <a:ext cx="285115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#</a:t>
            </a:fld>
            <a:r>
              <a:rPr dirty="0" spc="-85"/>
              <a:t>.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9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9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9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etbrains.com/help/idea/2016.3/run-debug-configurations.html" TargetMode="External"/><Relationship Id="rId3" Type="http://schemas.openxmlformats.org/officeDocument/2006/relationships/image" Target="../media/image12.png"/><Relationship Id="rId4" Type="http://schemas.openxmlformats.org/officeDocument/2006/relationships/slide" Target="slide19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slide" Target="slide19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9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slide" Target="slide19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slide" Target="slide19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9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9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9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slide" Target="slide19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slide" Target="slide19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615" y="1892249"/>
            <a:ext cx="312801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335" b="1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r>
              <a:rPr dirty="0" sz="5400" spc="-42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400" spc="-815" b="1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615" y="3615004"/>
            <a:ext cx="1313815" cy="560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-180" i="1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r>
              <a:rPr dirty="0" sz="3500" spc="-210" i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500" spc="-155" i="1">
                <a:solidFill>
                  <a:srgbClr val="FFFFFF"/>
                </a:solidFill>
                <a:latin typeface="Verdana"/>
                <a:cs typeface="Verdana"/>
              </a:rPr>
              <a:t>tes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64980" y="5251703"/>
            <a:ext cx="2033016" cy="830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887984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14"/>
              <a:t>A </a:t>
            </a:r>
            <a:r>
              <a:rPr dirty="0" spc="-210"/>
              <a:t>common </a:t>
            </a:r>
            <a:r>
              <a:rPr dirty="0" spc="-340"/>
              <a:t>LinearState </a:t>
            </a:r>
            <a:r>
              <a:rPr dirty="0" spc="-225"/>
              <a:t>usecase:</a:t>
            </a:r>
            <a:r>
              <a:rPr dirty="0" spc="-95"/>
              <a:t> </a:t>
            </a:r>
            <a:r>
              <a:rPr dirty="0" spc="-275"/>
              <a:t>agreements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S</a:t>
            </a:r>
            <a:r>
              <a:rPr dirty="0" spc="-105"/>
              <a:t>tates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10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292686"/>
            <a:ext cx="9004300" cy="4416425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25">
                <a:latin typeface="Verdana"/>
                <a:cs typeface="Verdana"/>
              </a:rPr>
              <a:t>Agreements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(contracts,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bilateral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derivatives,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invoices)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are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spc="120">
                <a:latin typeface="Verdana"/>
                <a:cs typeface="Verdana"/>
              </a:rPr>
              <a:t>good </a:t>
            </a:r>
            <a:r>
              <a:rPr dirty="0" sz="2400" spc="-130">
                <a:latin typeface="Verdana"/>
                <a:cs typeface="Verdana"/>
              </a:rPr>
              <a:t>fit </a:t>
            </a:r>
            <a:r>
              <a:rPr dirty="0" sz="2400" spc="-95">
                <a:latin typeface="Verdana"/>
                <a:cs typeface="Verdana"/>
              </a:rPr>
              <a:t>for</a:t>
            </a:r>
            <a:r>
              <a:rPr dirty="0" sz="2400" spc="-565">
                <a:latin typeface="Verdana"/>
                <a:cs typeface="Verdana"/>
              </a:rPr>
              <a:t> </a:t>
            </a:r>
            <a:r>
              <a:rPr dirty="0" sz="2400" spc="-180" b="1">
                <a:solidFill>
                  <a:srgbClr val="2A79F0"/>
                </a:solidFill>
                <a:latin typeface="Trebuchet MS"/>
                <a:cs typeface="Trebuchet MS"/>
              </a:rPr>
              <a:t>LinearState</a:t>
            </a:r>
            <a:r>
              <a:rPr dirty="0" sz="2400" spc="-180"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135">
                <a:latin typeface="Verdana"/>
                <a:cs typeface="Verdana"/>
              </a:rPr>
              <a:t>A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given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5">
                <a:latin typeface="Verdana"/>
                <a:cs typeface="Verdana"/>
              </a:rPr>
              <a:t>legal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agreement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has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single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identity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over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time</a:t>
            </a:r>
            <a:endParaRPr sz="2400">
              <a:latin typeface="Verdana"/>
              <a:cs typeface="Verdana"/>
            </a:endParaRPr>
          </a:p>
          <a:p>
            <a:pPr marL="355600" marR="584835" indent="-34290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5">
                <a:latin typeface="Verdana"/>
                <a:cs typeface="Verdana"/>
              </a:rPr>
              <a:t>Agreements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evolve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over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time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by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20">
                <a:latin typeface="Verdana"/>
                <a:cs typeface="Verdana"/>
              </a:rPr>
              <a:t>replacing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existing  </a:t>
            </a:r>
            <a:r>
              <a:rPr dirty="0" sz="2400" spc="15">
                <a:latin typeface="Verdana"/>
                <a:cs typeface="Verdana"/>
              </a:rPr>
              <a:t>agreement</a:t>
            </a:r>
            <a:endParaRPr sz="2400">
              <a:latin typeface="Verdana"/>
              <a:cs typeface="Verdana"/>
            </a:endParaRPr>
          </a:p>
          <a:p>
            <a:pPr marL="355600" marR="5080" indent="-342900">
              <a:lnSpc>
                <a:spcPct val="15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5">
                <a:latin typeface="Verdana"/>
                <a:cs typeface="Verdana"/>
              </a:rPr>
              <a:t>We</a:t>
            </a:r>
            <a:r>
              <a:rPr dirty="0" sz="2400" spc="-145">
                <a:latin typeface="Verdana"/>
                <a:cs typeface="Verdana"/>
              </a:rPr>
              <a:t> </a:t>
            </a:r>
            <a:r>
              <a:rPr dirty="0" sz="2400" spc="145">
                <a:latin typeface="Verdana"/>
                <a:cs typeface="Verdana"/>
              </a:rPr>
              <a:t>can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only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evolve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agreement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by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modifying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most  </a:t>
            </a:r>
            <a:r>
              <a:rPr dirty="0" sz="2400" spc="10">
                <a:latin typeface="Verdana"/>
                <a:cs typeface="Verdana"/>
              </a:rPr>
              <a:t>recent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version…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55">
                <a:latin typeface="Verdana"/>
                <a:cs typeface="Verdana"/>
              </a:rPr>
              <a:t>But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75">
                <a:latin typeface="Verdana"/>
                <a:cs typeface="Verdana"/>
              </a:rPr>
              <a:t>we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95">
                <a:latin typeface="Verdana"/>
                <a:cs typeface="Verdana"/>
              </a:rPr>
              <a:t>still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50">
                <a:latin typeface="Verdana"/>
                <a:cs typeface="Verdana"/>
              </a:rPr>
              <a:t>have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45">
                <a:latin typeface="Verdana"/>
                <a:cs typeface="Verdana"/>
              </a:rPr>
              <a:t>access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old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versions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if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required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826960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35"/>
              <a:t>An </a:t>
            </a:r>
            <a:r>
              <a:rPr dirty="0" spc="-195"/>
              <a:t>example </a:t>
            </a:r>
            <a:r>
              <a:rPr dirty="0" spc="-345"/>
              <a:t>LinearState: </a:t>
            </a:r>
            <a:r>
              <a:rPr dirty="0" spc="-310"/>
              <a:t>the</a:t>
            </a:r>
            <a:r>
              <a:rPr dirty="0" spc="-70"/>
              <a:t> </a:t>
            </a:r>
            <a:r>
              <a:rPr dirty="0" spc="-325"/>
              <a:t>NumberState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S</a:t>
            </a:r>
            <a:r>
              <a:rPr dirty="0" spc="-105"/>
              <a:t>tates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10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70786"/>
            <a:ext cx="8687435" cy="434403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55600" marR="5080" indent="-342900">
              <a:lnSpc>
                <a:spcPts val="2680"/>
              </a:lnSpc>
              <a:spcBef>
                <a:spcPts val="35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30" b="1">
                <a:solidFill>
                  <a:srgbClr val="2B79EF"/>
                </a:solidFill>
                <a:latin typeface="Trebuchet MS"/>
                <a:cs typeface="Trebuchet MS"/>
              </a:rPr>
              <a:t>NumberState </a:t>
            </a:r>
            <a:r>
              <a:rPr dirty="0" sz="2400" spc="-55">
                <a:latin typeface="Verdana"/>
                <a:cs typeface="Verdana"/>
              </a:rPr>
              <a:t>extends </a:t>
            </a:r>
            <a:r>
              <a:rPr dirty="0" sz="2400" spc="-155" b="1">
                <a:solidFill>
                  <a:srgbClr val="2B79EF"/>
                </a:solidFill>
                <a:latin typeface="Trebuchet MS"/>
                <a:cs typeface="Trebuchet MS"/>
              </a:rPr>
              <a:t>LinearState </a:t>
            </a:r>
            <a:r>
              <a:rPr dirty="0" sz="2400" spc="-10">
                <a:latin typeface="Verdana"/>
                <a:cs typeface="Verdana"/>
              </a:rPr>
              <a:t>to </a:t>
            </a:r>
            <a:r>
              <a:rPr dirty="0" sz="2400" spc="-70">
                <a:latin typeface="Verdana"/>
                <a:cs typeface="Verdana"/>
              </a:rPr>
              <a:t>represent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484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number </a:t>
            </a:r>
            <a:r>
              <a:rPr dirty="0" sz="2400" spc="25">
                <a:latin typeface="Verdana"/>
                <a:cs typeface="Verdana"/>
              </a:rPr>
              <a:t>on  </a:t>
            </a:r>
            <a:r>
              <a:rPr dirty="0" sz="2400" spc="-60">
                <a:latin typeface="Verdana"/>
                <a:cs typeface="Verdana"/>
              </a:rPr>
              <a:t>ledger: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ts val="2050"/>
              </a:lnSpc>
              <a:spcBef>
                <a:spcPts val="950"/>
              </a:spcBef>
            </a:pPr>
            <a:r>
              <a:rPr dirty="0" sz="1800" spc="-85" b="1">
                <a:solidFill>
                  <a:srgbClr val="2B79EF"/>
                </a:solidFill>
                <a:latin typeface="Trebuchet MS"/>
                <a:cs typeface="Trebuchet MS"/>
              </a:rPr>
              <a:t>data </a:t>
            </a: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class</a:t>
            </a:r>
            <a:r>
              <a:rPr dirty="0" sz="1800" spc="-220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NumberState(</a:t>
            </a:r>
            <a:endParaRPr sz="1800">
              <a:latin typeface="Trebuchet MS"/>
              <a:cs typeface="Trebuchet MS"/>
            </a:endParaRPr>
          </a:p>
          <a:p>
            <a:pPr marL="1135380" marR="6054725">
              <a:lnSpc>
                <a:spcPts val="1939"/>
              </a:lnSpc>
              <a:spcBef>
                <a:spcPts val="140"/>
              </a:spcBef>
            </a:pP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val </a:t>
            </a:r>
            <a:r>
              <a:rPr dirty="0" sz="1800" spc="-80">
                <a:latin typeface="Trebuchet MS"/>
                <a:cs typeface="Trebuchet MS"/>
              </a:rPr>
              <a:t>number:</a:t>
            </a:r>
            <a:r>
              <a:rPr dirty="0" sz="1800" spc="-21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Int,  </a:t>
            </a: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val </a:t>
            </a:r>
            <a:r>
              <a:rPr dirty="0" sz="1800" spc="-120">
                <a:latin typeface="Trebuchet MS"/>
                <a:cs typeface="Trebuchet MS"/>
              </a:rPr>
              <a:t>alice: </a:t>
            </a:r>
            <a:r>
              <a:rPr dirty="0" sz="1800" spc="-140">
                <a:latin typeface="Trebuchet MS"/>
                <a:cs typeface="Trebuchet MS"/>
              </a:rPr>
              <a:t>Party,  </a:t>
            </a: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val </a:t>
            </a:r>
            <a:r>
              <a:rPr dirty="0" sz="1800" spc="-85">
                <a:latin typeface="Trebuchet MS"/>
                <a:cs typeface="Trebuchet MS"/>
              </a:rPr>
              <a:t>bob:</a:t>
            </a:r>
            <a:r>
              <a:rPr dirty="0" sz="1800" spc="-190">
                <a:latin typeface="Trebuchet MS"/>
                <a:cs typeface="Trebuchet MS"/>
              </a:rPr>
              <a:t> </a:t>
            </a:r>
            <a:r>
              <a:rPr dirty="0" sz="1800" spc="-140">
                <a:latin typeface="Trebuchet MS"/>
                <a:cs typeface="Trebuchet MS"/>
              </a:rPr>
              <a:t>Party,</a:t>
            </a:r>
            <a:endParaRPr sz="1800">
              <a:latin typeface="Trebuchet MS"/>
              <a:cs typeface="Trebuchet MS"/>
            </a:endParaRPr>
          </a:p>
          <a:p>
            <a:pPr marL="1135380">
              <a:lnSpc>
                <a:spcPts val="1820"/>
              </a:lnSpc>
            </a:pPr>
            <a:r>
              <a:rPr dirty="0" sz="1800" spc="-75">
                <a:solidFill>
                  <a:srgbClr val="EC1C23"/>
                </a:solidFill>
                <a:latin typeface="Trebuchet MS"/>
                <a:cs typeface="Trebuchet MS"/>
              </a:rPr>
              <a:t>override </a:t>
            </a:r>
            <a:r>
              <a:rPr dirty="0" sz="1800" spc="-100">
                <a:solidFill>
                  <a:srgbClr val="EC1C23"/>
                </a:solidFill>
                <a:latin typeface="Trebuchet MS"/>
                <a:cs typeface="Trebuchet MS"/>
              </a:rPr>
              <a:t>val </a:t>
            </a:r>
            <a:r>
              <a:rPr dirty="0" sz="1800" spc="-90">
                <a:solidFill>
                  <a:srgbClr val="EC1C23"/>
                </a:solidFill>
                <a:latin typeface="Trebuchet MS"/>
                <a:cs typeface="Trebuchet MS"/>
              </a:rPr>
              <a:t>linearId: </a:t>
            </a:r>
            <a:r>
              <a:rPr dirty="0" sz="1800" spc="-75">
                <a:solidFill>
                  <a:srgbClr val="EC1C23"/>
                </a:solidFill>
                <a:latin typeface="Trebuchet MS"/>
                <a:cs typeface="Trebuchet MS"/>
              </a:rPr>
              <a:t>UniqueIdentifier</a:t>
            </a:r>
            <a:r>
              <a:rPr dirty="0" sz="1800" spc="-225">
                <a:solidFill>
                  <a:srgbClr val="EC1C23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EC1C23"/>
                </a:solidFill>
                <a:latin typeface="Trebuchet MS"/>
                <a:cs typeface="Trebuchet MS"/>
              </a:rPr>
              <a:t>=</a:t>
            </a:r>
            <a:endParaRPr sz="1800">
              <a:latin typeface="Trebuchet MS"/>
              <a:cs typeface="Trebuchet MS"/>
            </a:endParaRPr>
          </a:p>
          <a:p>
            <a:pPr marL="5499100">
              <a:lnSpc>
                <a:spcPts val="1945"/>
              </a:lnSpc>
            </a:pPr>
            <a:r>
              <a:rPr dirty="0" sz="1800" spc="-85">
                <a:solidFill>
                  <a:srgbClr val="EC1C23"/>
                </a:solidFill>
                <a:latin typeface="Trebuchet MS"/>
                <a:cs typeface="Trebuchet MS"/>
              </a:rPr>
              <a:t>UniqueIdentifier()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ts val="2050"/>
              </a:lnSpc>
            </a:pPr>
            <a:r>
              <a:rPr dirty="0" sz="1800" spc="-120">
                <a:latin typeface="Trebuchet MS"/>
                <a:cs typeface="Trebuchet MS"/>
              </a:rPr>
              <a:t>) </a:t>
            </a:r>
            <a:r>
              <a:rPr dirty="0" sz="1800" spc="-180">
                <a:latin typeface="Trebuchet MS"/>
                <a:cs typeface="Trebuchet MS"/>
              </a:rPr>
              <a:t>: </a:t>
            </a:r>
            <a:r>
              <a:rPr dirty="0" sz="1800" spc="-100">
                <a:latin typeface="Trebuchet MS"/>
                <a:cs typeface="Trebuchet MS"/>
              </a:rPr>
              <a:t>LinearState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135380">
              <a:lnSpc>
                <a:spcPct val="100000"/>
              </a:lnSpc>
              <a:spcBef>
                <a:spcPts val="5"/>
              </a:spcBef>
            </a:pPr>
            <a:r>
              <a:rPr dirty="0" sz="1800" spc="-110" b="1">
                <a:solidFill>
                  <a:srgbClr val="2B79EF"/>
                </a:solidFill>
                <a:latin typeface="Trebuchet MS"/>
                <a:cs typeface="Trebuchet MS"/>
              </a:rPr>
              <a:t>override </a:t>
            </a: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val </a:t>
            </a:r>
            <a:r>
              <a:rPr dirty="0" sz="1800" spc="-100">
                <a:latin typeface="Trebuchet MS"/>
                <a:cs typeface="Trebuchet MS"/>
              </a:rPr>
              <a:t>contract </a:t>
            </a:r>
            <a:r>
              <a:rPr dirty="0" sz="1800" spc="-50">
                <a:latin typeface="Trebuchet MS"/>
                <a:cs typeface="Trebuchet MS"/>
              </a:rPr>
              <a:t>=</a:t>
            </a:r>
            <a:r>
              <a:rPr dirty="0" sz="1800" spc="-270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NumberContract()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1346200" marR="5156200" indent="-210820">
              <a:lnSpc>
                <a:spcPts val="1939"/>
              </a:lnSpc>
            </a:pPr>
            <a:r>
              <a:rPr dirty="0" sz="1800" spc="-110" b="1">
                <a:solidFill>
                  <a:srgbClr val="2B79EF"/>
                </a:solidFill>
                <a:latin typeface="Trebuchet MS"/>
                <a:cs typeface="Trebuchet MS"/>
              </a:rPr>
              <a:t>override </a:t>
            </a: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val </a:t>
            </a:r>
            <a:r>
              <a:rPr dirty="0" sz="1800" spc="-90">
                <a:latin typeface="Trebuchet MS"/>
                <a:cs typeface="Trebuchet MS"/>
              </a:rPr>
              <a:t>participants  </a:t>
            </a:r>
            <a:r>
              <a:rPr dirty="0" sz="1800" spc="-105">
                <a:latin typeface="Trebuchet MS"/>
                <a:cs typeface="Trebuchet MS"/>
              </a:rPr>
              <a:t>get() </a:t>
            </a:r>
            <a:r>
              <a:rPr dirty="0" sz="1800" spc="-50">
                <a:latin typeface="Trebuchet MS"/>
                <a:cs typeface="Trebuchet MS"/>
              </a:rPr>
              <a:t>= </a:t>
            </a:r>
            <a:r>
              <a:rPr dirty="0" sz="1800" spc="-110">
                <a:latin typeface="Trebuchet MS"/>
                <a:cs typeface="Trebuchet MS"/>
              </a:rPr>
              <a:t>listOf(alice,</a:t>
            </a:r>
            <a:r>
              <a:rPr dirty="0" sz="1800" spc="-245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bob)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1800" spc="-95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8162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60"/>
              <a:t>Own</a:t>
            </a:r>
            <a:r>
              <a:rPr dirty="0" spc="-215"/>
              <a:t>a</a:t>
            </a:r>
            <a:r>
              <a:rPr dirty="0" spc="-275"/>
              <a:t>bleSt</a:t>
            </a:r>
            <a:r>
              <a:rPr dirty="0" spc="-325"/>
              <a:t>a</a:t>
            </a:r>
            <a:r>
              <a:rPr dirty="0" spc="-285"/>
              <a:t>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S</a:t>
            </a:r>
            <a:r>
              <a:rPr dirty="0" spc="-105"/>
              <a:t>tates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10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70786"/>
            <a:ext cx="9498330" cy="427101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55600" marR="5080" indent="-342900">
              <a:lnSpc>
                <a:spcPts val="2680"/>
              </a:lnSpc>
              <a:spcBef>
                <a:spcPts val="35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25" b="1">
                <a:solidFill>
                  <a:srgbClr val="2B79EF"/>
                </a:solidFill>
                <a:latin typeface="Trebuchet MS"/>
                <a:cs typeface="Trebuchet MS"/>
              </a:rPr>
              <a:t>OwnableState</a:t>
            </a:r>
            <a:r>
              <a:rPr dirty="0" sz="2400" spc="-25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used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represent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fungible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130">
                <a:latin typeface="Verdana"/>
                <a:cs typeface="Verdana"/>
              </a:rPr>
              <a:t>assets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with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an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owner  </a:t>
            </a:r>
            <a:r>
              <a:rPr dirty="0" sz="2400" spc="-55">
                <a:latin typeface="Verdana"/>
                <a:cs typeface="Verdana"/>
              </a:rPr>
              <a:t>(cash,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barrels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oil,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bushels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45">
                <a:latin typeface="Verdana"/>
                <a:cs typeface="Verdana"/>
              </a:rPr>
              <a:t>corn</a:t>
            </a:r>
            <a:r>
              <a:rPr dirty="0" sz="2200" spc="45">
                <a:latin typeface="Verdana"/>
                <a:cs typeface="Verdana"/>
              </a:rPr>
              <a:t>…)</a:t>
            </a:r>
            <a:endParaRPr sz="2200">
              <a:latin typeface="Verdana"/>
              <a:cs typeface="Verdana"/>
            </a:endParaRPr>
          </a:p>
          <a:p>
            <a:pPr marL="927100">
              <a:lnSpc>
                <a:spcPts val="2050"/>
              </a:lnSpc>
              <a:spcBef>
                <a:spcPts val="950"/>
              </a:spcBef>
            </a:pPr>
            <a:r>
              <a:rPr dirty="0" sz="1800" spc="-120" b="1">
                <a:solidFill>
                  <a:srgbClr val="2B79EF"/>
                </a:solidFill>
                <a:latin typeface="Trebuchet MS"/>
                <a:cs typeface="Trebuchet MS"/>
              </a:rPr>
              <a:t>interface </a:t>
            </a:r>
            <a:r>
              <a:rPr dirty="0" sz="1800" spc="-85">
                <a:latin typeface="Trebuchet MS"/>
                <a:cs typeface="Trebuchet MS"/>
              </a:rPr>
              <a:t>OwnableState </a:t>
            </a:r>
            <a:r>
              <a:rPr dirty="0" sz="1800" spc="-180">
                <a:latin typeface="Trebuchet MS"/>
                <a:cs typeface="Trebuchet MS"/>
              </a:rPr>
              <a:t>: </a:t>
            </a:r>
            <a:r>
              <a:rPr dirty="0" sz="1800" spc="-100">
                <a:latin typeface="Trebuchet MS"/>
                <a:cs typeface="Trebuchet MS"/>
              </a:rPr>
              <a:t>ContractState</a:t>
            </a:r>
            <a:r>
              <a:rPr dirty="0" sz="1800" spc="-14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135380">
              <a:lnSpc>
                <a:spcPts val="1945"/>
              </a:lnSpc>
            </a:pP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val </a:t>
            </a:r>
            <a:r>
              <a:rPr dirty="0" sz="1800" spc="-80">
                <a:latin typeface="Trebuchet MS"/>
                <a:cs typeface="Trebuchet MS"/>
              </a:rPr>
              <a:t>owner:</a:t>
            </a:r>
            <a:r>
              <a:rPr dirty="0" sz="1800" spc="-16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AbstractParty</a:t>
            </a:r>
            <a:endParaRPr sz="1800">
              <a:latin typeface="Trebuchet MS"/>
              <a:cs typeface="Trebuchet MS"/>
            </a:endParaRPr>
          </a:p>
          <a:p>
            <a:pPr marL="1346200" marR="3923665" indent="-210820">
              <a:lnSpc>
                <a:spcPts val="1939"/>
              </a:lnSpc>
              <a:spcBef>
                <a:spcPts val="140"/>
              </a:spcBef>
            </a:pPr>
            <a:r>
              <a:rPr dirty="0" sz="1800" spc="-100" b="1">
                <a:solidFill>
                  <a:srgbClr val="2B79EF"/>
                </a:solidFill>
                <a:latin typeface="Trebuchet MS"/>
                <a:cs typeface="Trebuchet MS"/>
              </a:rPr>
              <a:t>fun </a:t>
            </a:r>
            <a:r>
              <a:rPr dirty="0" sz="1800" spc="-70">
                <a:latin typeface="Trebuchet MS"/>
                <a:cs typeface="Trebuchet MS"/>
              </a:rPr>
              <a:t>withNewOwner(newOwner: </a:t>
            </a:r>
            <a:r>
              <a:rPr dirty="0" sz="1800" spc="-100">
                <a:latin typeface="Trebuchet MS"/>
                <a:cs typeface="Trebuchet MS"/>
              </a:rPr>
              <a:t>AbstractParty):  </a:t>
            </a:r>
            <a:r>
              <a:rPr dirty="0" sz="1800" spc="-85">
                <a:latin typeface="Trebuchet MS"/>
                <a:cs typeface="Trebuchet MS"/>
              </a:rPr>
              <a:t>Pair&lt;CommandData,</a:t>
            </a:r>
            <a:r>
              <a:rPr dirty="0" sz="1800" spc="-12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OwnableState&gt;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ts val="1920"/>
              </a:lnSpc>
            </a:pPr>
            <a:r>
              <a:rPr dirty="0" sz="1800" spc="-95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30" b="1">
                <a:solidFill>
                  <a:srgbClr val="2B79EF"/>
                </a:solidFill>
                <a:latin typeface="Trebuchet MS"/>
                <a:cs typeface="Trebuchet MS"/>
              </a:rPr>
              <a:t>owner </a:t>
            </a:r>
            <a:r>
              <a:rPr dirty="0" sz="2400" spc="-240">
                <a:latin typeface="Verdana"/>
                <a:cs typeface="Verdana"/>
              </a:rPr>
              <a:t>is </a:t>
            </a:r>
            <a:r>
              <a:rPr dirty="0" sz="2400" spc="-20">
                <a:latin typeface="Verdana"/>
                <a:cs typeface="Verdana"/>
              </a:rPr>
              <a:t>the </a:t>
            </a:r>
            <a:r>
              <a:rPr dirty="0" sz="2400" spc="-140" b="1">
                <a:solidFill>
                  <a:srgbClr val="2B79EF"/>
                </a:solidFill>
                <a:latin typeface="Trebuchet MS"/>
                <a:cs typeface="Trebuchet MS"/>
              </a:rPr>
              <a:t>AbstractParty </a:t>
            </a:r>
            <a:r>
              <a:rPr dirty="0" sz="2400" spc="-30">
                <a:latin typeface="Verdana"/>
                <a:cs typeface="Verdana"/>
              </a:rPr>
              <a:t>that </a:t>
            </a:r>
            <a:r>
              <a:rPr dirty="0" sz="2400" spc="-60">
                <a:latin typeface="Verdana"/>
                <a:cs typeface="Verdana"/>
              </a:rPr>
              <a:t>owns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44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state</a:t>
            </a:r>
            <a:endParaRPr sz="2400">
              <a:latin typeface="Verdana"/>
              <a:cs typeface="Verdana"/>
            </a:endParaRPr>
          </a:p>
          <a:p>
            <a:pPr marL="355600" marR="57785" indent="-342900">
              <a:lnSpc>
                <a:spcPts val="2680"/>
              </a:lnSpc>
              <a:spcBef>
                <a:spcPts val="126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25" b="1">
                <a:solidFill>
                  <a:srgbClr val="2B79EF"/>
                </a:solidFill>
                <a:latin typeface="Trebuchet MS"/>
                <a:cs typeface="Trebuchet MS"/>
              </a:rPr>
              <a:t>withNewOwner()</a:t>
            </a:r>
            <a:r>
              <a:rPr dirty="0" sz="2400" spc="-35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latin typeface="Verdana"/>
                <a:cs typeface="Verdana"/>
              </a:rPr>
              <a:t>creates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100">
                <a:latin typeface="Verdana"/>
                <a:cs typeface="Verdana"/>
              </a:rPr>
              <a:t>copy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25" b="1">
                <a:solidFill>
                  <a:srgbClr val="2B79EF"/>
                </a:solidFill>
                <a:latin typeface="Trebuchet MS"/>
                <a:cs typeface="Trebuchet MS"/>
              </a:rPr>
              <a:t>OwnableState</a:t>
            </a:r>
            <a:r>
              <a:rPr dirty="0" sz="2400" spc="-30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400" spc="-85">
                <a:latin typeface="Verdana"/>
                <a:cs typeface="Verdana"/>
              </a:rPr>
              <a:t>with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35">
                <a:latin typeface="Verdana"/>
                <a:cs typeface="Verdana"/>
              </a:rPr>
              <a:t>new  </a:t>
            </a:r>
            <a:r>
              <a:rPr dirty="0" sz="2400" spc="-20">
                <a:latin typeface="Verdana"/>
                <a:cs typeface="Verdana"/>
              </a:rPr>
              <a:t>owner</a:t>
            </a:r>
            <a:endParaRPr sz="2400">
              <a:latin typeface="Verdana"/>
              <a:cs typeface="Verdana"/>
            </a:endParaRPr>
          </a:p>
          <a:p>
            <a:pPr marL="355600" marR="171450" indent="-342900">
              <a:lnSpc>
                <a:spcPts val="2680"/>
              </a:lnSpc>
              <a:spcBef>
                <a:spcPts val="11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14">
                <a:latin typeface="Verdana"/>
                <a:cs typeface="Verdana"/>
              </a:rPr>
              <a:t>There </a:t>
            </a:r>
            <a:r>
              <a:rPr dirty="0" sz="2400" spc="-240">
                <a:latin typeface="Verdana"/>
                <a:cs typeface="Verdana"/>
              </a:rPr>
              <a:t>is </a:t>
            </a:r>
            <a:r>
              <a:rPr dirty="0" sz="2400" spc="25">
                <a:latin typeface="Verdana"/>
                <a:cs typeface="Verdana"/>
              </a:rPr>
              <a:t>no </a:t>
            </a:r>
            <a:r>
              <a:rPr dirty="0" sz="2400" spc="-15">
                <a:latin typeface="Verdana"/>
                <a:cs typeface="Verdana"/>
              </a:rPr>
              <a:t>unique </a:t>
            </a:r>
            <a:r>
              <a:rPr dirty="0" sz="2400" spc="-75">
                <a:latin typeface="Verdana"/>
                <a:cs typeface="Verdana"/>
              </a:rPr>
              <a:t>identifier </a:t>
            </a:r>
            <a:r>
              <a:rPr dirty="0" sz="2400" spc="-330">
                <a:latin typeface="Verdana"/>
                <a:cs typeface="Verdana"/>
              </a:rPr>
              <a:t>– </a:t>
            </a:r>
            <a:r>
              <a:rPr dirty="0" sz="2400" spc="-125" b="1">
                <a:solidFill>
                  <a:srgbClr val="2B79EF"/>
                </a:solidFill>
                <a:latin typeface="Trebuchet MS"/>
                <a:cs typeface="Trebuchet MS"/>
              </a:rPr>
              <a:t>OwnableStates </a:t>
            </a:r>
            <a:r>
              <a:rPr dirty="0" sz="2400" spc="-80">
                <a:latin typeface="Verdana"/>
                <a:cs typeface="Verdana"/>
              </a:rPr>
              <a:t>with </a:t>
            </a:r>
            <a:r>
              <a:rPr dirty="0" sz="2400" spc="-20">
                <a:latin typeface="Verdana"/>
                <a:cs typeface="Verdana"/>
              </a:rPr>
              <a:t>the same  </a:t>
            </a:r>
            <a:r>
              <a:rPr dirty="0" sz="2400" spc="-80">
                <a:latin typeface="Verdana"/>
                <a:cs typeface="Verdana"/>
              </a:rPr>
              <a:t>attributes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(e.g.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two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0">
                <a:latin typeface="Verdana"/>
                <a:cs typeface="Verdana"/>
              </a:rPr>
              <a:t>£100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cash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14">
                <a:latin typeface="Verdana"/>
                <a:cs typeface="Verdana"/>
              </a:rPr>
              <a:t>states)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are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effectively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identical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808100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14"/>
              <a:t>A </a:t>
            </a:r>
            <a:r>
              <a:rPr dirty="0" spc="-210"/>
              <a:t>common </a:t>
            </a:r>
            <a:r>
              <a:rPr dirty="0" spc="-270"/>
              <a:t>OwnableState </a:t>
            </a:r>
            <a:r>
              <a:rPr dirty="0" spc="-225"/>
              <a:t>usecase:</a:t>
            </a:r>
            <a:r>
              <a:rPr dirty="0" spc="-235"/>
              <a:t> </a:t>
            </a:r>
            <a:r>
              <a:rPr dirty="0" spc="-180"/>
              <a:t>cash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S</a:t>
            </a:r>
            <a:r>
              <a:rPr dirty="0" spc="-105"/>
              <a:t>tates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10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47673"/>
            <a:ext cx="9291320" cy="331851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2400" spc="20">
                <a:latin typeface="Verdana"/>
                <a:cs typeface="Verdana"/>
              </a:rPr>
              <a:t>Cash </a:t>
            </a:r>
            <a:r>
              <a:rPr dirty="0" sz="2400" spc="-125">
                <a:latin typeface="Verdana"/>
                <a:cs typeface="Verdana"/>
              </a:rPr>
              <a:t>will </a:t>
            </a:r>
            <a:r>
              <a:rPr dirty="0" sz="2400" spc="-35">
                <a:latin typeface="Verdana"/>
                <a:cs typeface="Verdana"/>
              </a:rPr>
              <a:t>implement</a:t>
            </a:r>
            <a:r>
              <a:rPr dirty="0" sz="2400" spc="-484">
                <a:latin typeface="Verdana"/>
                <a:cs typeface="Verdana"/>
              </a:rPr>
              <a:t> </a:t>
            </a:r>
            <a:r>
              <a:rPr dirty="0" sz="2400" spc="-150" b="1">
                <a:solidFill>
                  <a:srgbClr val="2A79F0"/>
                </a:solidFill>
                <a:latin typeface="Trebuchet MS"/>
                <a:cs typeface="Trebuchet MS"/>
              </a:rPr>
              <a:t>OwnableState</a:t>
            </a:r>
            <a:r>
              <a:rPr dirty="0" sz="2400" spc="-150"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355600" marR="5080" indent="-34290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14">
                <a:latin typeface="Verdana"/>
                <a:cs typeface="Verdana"/>
              </a:rPr>
              <a:t>Two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cash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states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with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same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currency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and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same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value  </a:t>
            </a:r>
            <a:r>
              <a:rPr dirty="0" sz="2400" spc="5">
                <a:latin typeface="Verdana"/>
                <a:cs typeface="Verdana"/>
              </a:rPr>
              <a:t>are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identical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25">
                <a:latin typeface="Verdana"/>
                <a:cs typeface="Verdana"/>
              </a:rPr>
              <a:t>Cash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states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45">
                <a:latin typeface="Verdana"/>
                <a:cs typeface="Verdana"/>
              </a:rPr>
              <a:t>can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135">
                <a:latin typeface="Verdana"/>
                <a:cs typeface="Verdana"/>
              </a:rPr>
              <a:t>be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135">
                <a:latin typeface="Verdana"/>
                <a:cs typeface="Verdana"/>
              </a:rPr>
              <a:t>split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95">
                <a:latin typeface="Verdana"/>
                <a:cs typeface="Verdana"/>
              </a:rPr>
              <a:t>and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20">
                <a:latin typeface="Verdana"/>
                <a:cs typeface="Verdana"/>
              </a:rPr>
              <a:t>merged</a:t>
            </a:r>
            <a:endParaRPr sz="2400">
              <a:latin typeface="Verdana"/>
              <a:cs typeface="Verdana"/>
            </a:endParaRPr>
          </a:p>
          <a:p>
            <a:pPr marL="355600" marR="777875" indent="-342900">
              <a:lnSpc>
                <a:spcPct val="15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75">
                <a:latin typeface="Verdana"/>
                <a:cs typeface="Verdana"/>
              </a:rPr>
              <a:t>Instead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spending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specific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cash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state,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75">
                <a:latin typeface="Verdana"/>
                <a:cs typeface="Verdana"/>
              </a:rPr>
              <a:t>we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spend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an  </a:t>
            </a:r>
            <a:r>
              <a:rPr dirty="0" sz="2400" spc="-5">
                <a:latin typeface="Verdana"/>
                <a:cs typeface="Verdana"/>
              </a:rPr>
              <a:t>amount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cash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40">
                <a:latin typeface="Verdana"/>
                <a:cs typeface="Verdana"/>
              </a:rPr>
              <a:t>(i.e.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14">
                <a:latin typeface="Verdana"/>
                <a:cs typeface="Verdana"/>
              </a:rPr>
              <a:t>set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14">
                <a:latin typeface="Verdana"/>
                <a:cs typeface="Verdana"/>
              </a:rPr>
              <a:t>states)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given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value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769112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35"/>
              <a:t>An </a:t>
            </a:r>
            <a:r>
              <a:rPr dirty="0" spc="-195"/>
              <a:t>example </a:t>
            </a:r>
            <a:r>
              <a:rPr dirty="0" spc="-345"/>
              <a:t>LinearState: </a:t>
            </a:r>
            <a:r>
              <a:rPr dirty="0" spc="-310"/>
              <a:t>the</a:t>
            </a:r>
            <a:r>
              <a:rPr dirty="0" spc="-60"/>
              <a:t> </a:t>
            </a:r>
            <a:r>
              <a:rPr dirty="0" spc="-330"/>
              <a:t>BondState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S</a:t>
            </a:r>
            <a:r>
              <a:rPr dirty="0" spc="-105"/>
              <a:t>tates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10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7485" rIns="0" bIns="0" rtlCol="0" vert="horz">
            <a:spAutoFit/>
          </a:bodyPr>
          <a:lstStyle/>
          <a:p>
            <a:pPr marL="501015" indent="-342900">
              <a:lnSpc>
                <a:spcPct val="100000"/>
              </a:lnSpc>
              <a:spcBef>
                <a:spcPts val="1555"/>
              </a:spcBef>
              <a:buClr>
                <a:srgbClr val="000000"/>
              </a:buClr>
              <a:buFont typeface="Arial"/>
              <a:buChar char="•"/>
              <a:tabLst>
                <a:tab pos="500380" algn="l"/>
                <a:tab pos="501015" algn="l"/>
              </a:tabLst>
            </a:pPr>
            <a:r>
              <a:rPr dirty="0" spc="-120" b="1">
                <a:solidFill>
                  <a:srgbClr val="2B79EF"/>
                </a:solidFill>
                <a:latin typeface="Trebuchet MS"/>
                <a:cs typeface="Trebuchet MS"/>
              </a:rPr>
              <a:t>BondState </a:t>
            </a:r>
            <a:r>
              <a:rPr dirty="0" spc="-55"/>
              <a:t>extends </a:t>
            </a:r>
            <a:r>
              <a:rPr dirty="0" spc="-125" b="1">
                <a:solidFill>
                  <a:srgbClr val="2B79EF"/>
                </a:solidFill>
                <a:latin typeface="Trebuchet MS"/>
                <a:cs typeface="Trebuchet MS"/>
              </a:rPr>
              <a:t>OwnableState </a:t>
            </a:r>
            <a:r>
              <a:rPr dirty="0" spc="-10"/>
              <a:t>to </a:t>
            </a:r>
            <a:r>
              <a:rPr dirty="0" spc="-70"/>
              <a:t>represent </a:t>
            </a:r>
            <a:r>
              <a:rPr dirty="0" spc="195"/>
              <a:t>a</a:t>
            </a:r>
            <a:r>
              <a:rPr dirty="0" spc="-570"/>
              <a:t> </a:t>
            </a:r>
            <a:r>
              <a:rPr dirty="0" spc="-25"/>
              <a:t>fungible </a:t>
            </a:r>
            <a:r>
              <a:rPr dirty="0" spc="-20"/>
              <a:t>bond:</a:t>
            </a:r>
          </a:p>
          <a:p>
            <a:pPr marL="1072515">
              <a:lnSpc>
                <a:spcPts val="2055"/>
              </a:lnSpc>
              <a:spcBef>
                <a:spcPts val="1090"/>
              </a:spcBef>
            </a:pPr>
            <a:r>
              <a:rPr dirty="0" sz="1800" spc="-85" b="1">
                <a:solidFill>
                  <a:srgbClr val="2B79EF"/>
                </a:solidFill>
                <a:latin typeface="Trebuchet MS"/>
                <a:cs typeface="Trebuchet MS"/>
              </a:rPr>
              <a:t>data </a:t>
            </a: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class</a:t>
            </a:r>
            <a:r>
              <a:rPr dirty="0" sz="1800" spc="-220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BondState(</a:t>
            </a:r>
            <a:endParaRPr sz="1800">
              <a:latin typeface="Trebuchet MS"/>
              <a:cs typeface="Trebuchet MS"/>
            </a:endParaRPr>
          </a:p>
          <a:p>
            <a:pPr marL="1280795">
              <a:lnSpc>
                <a:spcPts val="1945"/>
              </a:lnSpc>
            </a:pP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val </a:t>
            </a:r>
            <a:r>
              <a:rPr dirty="0" sz="1800" spc="-95">
                <a:latin typeface="Trebuchet MS"/>
                <a:cs typeface="Trebuchet MS"/>
              </a:rPr>
              <a:t>maturityDate:</a:t>
            </a:r>
            <a:r>
              <a:rPr dirty="0" sz="1800" spc="-17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Date,</a:t>
            </a:r>
            <a:endParaRPr sz="1800">
              <a:latin typeface="Trebuchet MS"/>
              <a:cs typeface="Trebuchet MS"/>
            </a:endParaRPr>
          </a:p>
          <a:p>
            <a:pPr marL="1280795">
              <a:lnSpc>
                <a:spcPts val="1945"/>
              </a:lnSpc>
            </a:pP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val </a:t>
            </a:r>
            <a:r>
              <a:rPr dirty="0" sz="1800" spc="-85">
                <a:latin typeface="Trebuchet MS"/>
                <a:cs typeface="Trebuchet MS"/>
              </a:rPr>
              <a:t>nominal:</a:t>
            </a:r>
            <a:r>
              <a:rPr dirty="0" sz="1800" spc="-15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Int,</a:t>
            </a:r>
            <a:endParaRPr sz="1800">
              <a:latin typeface="Trebuchet MS"/>
              <a:cs typeface="Trebuchet MS"/>
            </a:endParaRPr>
          </a:p>
          <a:p>
            <a:pPr marL="1280795">
              <a:lnSpc>
                <a:spcPts val="1945"/>
              </a:lnSpc>
            </a:pP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val </a:t>
            </a:r>
            <a:r>
              <a:rPr dirty="0" sz="1800" spc="-90">
                <a:latin typeface="Trebuchet MS"/>
                <a:cs typeface="Trebuchet MS"/>
              </a:rPr>
              <a:t>couponPercent:</a:t>
            </a:r>
            <a:r>
              <a:rPr dirty="0" sz="1800" spc="-16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Int,</a:t>
            </a:r>
            <a:endParaRPr sz="1800">
              <a:latin typeface="Trebuchet MS"/>
              <a:cs typeface="Trebuchet MS"/>
            </a:endParaRPr>
          </a:p>
          <a:p>
            <a:pPr marL="1280795">
              <a:lnSpc>
                <a:spcPts val="1945"/>
              </a:lnSpc>
            </a:pPr>
            <a:r>
              <a:rPr dirty="0" sz="1800" spc="-110" b="1">
                <a:solidFill>
                  <a:srgbClr val="EC1C23"/>
                </a:solidFill>
                <a:latin typeface="Trebuchet MS"/>
                <a:cs typeface="Trebuchet MS"/>
              </a:rPr>
              <a:t>override </a:t>
            </a:r>
            <a:r>
              <a:rPr dirty="0" sz="1800" spc="-95" b="1">
                <a:solidFill>
                  <a:srgbClr val="EC1C23"/>
                </a:solidFill>
                <a:latin typeface="Trebuchet MS"/>
                <a:cs typeface="Trebuchet MS"/>
              </a:rPr>
              <a:t>val </a:t>
            </a:r>
            <a:r>
              <a:rPr dirty="0" sz="1800" spc="-80">
                <a:solidFill>
                  <a:srgbClr val="EC1C23"/>
                </a:solidFill>
                <a:latin typeface="Trebuchet MS"/>
                <a:cs typeface="Trebuchet MS"/>
              </a:rPr>
              <a:t>owner:</a:t>
            </a:r>
            <a:r>
              <a:rPr dirty="0" sz="1800" spc="-229">
                <a:solidFill>
                  <a:srgbClr val="EC1C23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EC1C23"/>
                </a:solidFill>
                <a:latin typeface="Trebuchet MS"/>
                <a:cs typeface="Trebuchet MS"/>
              </a:rPr>
              <a:t>AbstractParty</a:t>
            </a:r>
            <a:endParaRPr sz="1800">
              <a:latin typeface="Trebuchet MS"/>
              <a:cs typeface="Trebuchet MS"/>
            </a:endParaRPr>
          </a:p>
          <a:p>
            <a:pPr marL="1072515">
              <a:lnSpc>
                <a:spcPts val="2050"/>
              </a:lnSpc>
            </a:pPr>
            <a:r>
              <a:rPr dirty="0" sz="1800" spc="-120">
                <a:latin typeface="Trebuchet MS"/>
                <a:cs typeface="Trebuchet MS"/>
              </a:rPr>
              <a:t>) </a:t>
            </a:r>
            <a:r>
              <a:rPr dirty="0" sz="1800" spc="-180">
                <a:latin typeface="Trebuchet MS"/>
                <a:cs typeface="Trebuchet MS"/>
              </a:rPr>
              <a:t>: </a:t>
            </a:r>
            <a:r>
              <a:rPr dirty="0" sz="1800" spc="-85">
                <a:latin typeface="Trebuchet MS"/>
                <a:cs typeface="Trebuchet MS"/>
              </a:rPr>
              <a:t>OwnableState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45415"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1280795">
              <a:lnSpc>
                <a:spcPct val="100000"/>
              </a:lnSpc>
              <a:spcBef>
                <a:spcPts val="5"/>
              </a:spcBef>
            </a:pPr>
            <a:r>
              <a:rPr dirty="0" sz="1800" spc="-110" b="1">
                <a:solidFill>
                  <a:srgbClr val="2B79EF"/>
                </a:solidFill>
                <a:latin typeface="Trebuchet MS"/>
                <a:cs typeface="Trebuchet MS"/>
              </a:rPr>
              <a:t>override </a:t>
            </a: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val </a:t>
            </a:r>
            <a:r>
              <a:rPr dirty="0" sz="1800" spc="-100">
                <a:latin typeface="Trebuchet MS"/>
                <a:cs typeface="Trebuchet MS"/>
              </a:rPr>
              <a:t>contract </a:t>
            </a:r>
            <a:r>
              <a:rPr dirty="0" sz="1800" spc="-50">
                <a:latin typeface="Trebuchet MS"/>
                <a:cs typeface="Trebuchet MS"/>
              </a:rPr>
              <a:t>=</a:t>
            </a:r>
            <a:r>
              <a:rPr dirty="0" sz="1800" spc="-275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BondContract()</a:t>
            </a:r>
            <a:endParaRPr sz="1800">
              <a:latin typeface="Trebuchet MS"/>
              <a:cs typeface="Trebuchet MS"/>
            </a:endParaRPr>
          </a:p>
          <a:p>
            <a:pPr marL="145415"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1491615" marR="5466080" indent="-210820">
              <a:lnSpc>
                <a:spcPts val="1939"/>
              </a:lnSpc>
              <a:tabLst>
                <a:tab pos="3815715" algn="l"/>
              </a:tabLst>
            </a:pPr>
            <a:r>
              <a:rPr dirty="0" sz="1800" spc="-110" b="1">
                <a:solidFill>
                  <a:srgbClr val="2B79EF"/>
                </a:solidFill>
                <a:latin typeface="Trebuchet MS"/>
                <a:cs typeface="Trebuchet MS"/>
              </a:rPr>
              <a:t>override </a:t>
            </a: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val </a:t>
            </a:r>
            <a:r>
              <a:rPr dirty="0" sz="1800" spc="-90">
                <a:latin typeface="Trebuchet MS"/>
                <a:cs typeface="Trebuchet MS"/>
              </a:rPr>
              <a:t>participants  </a:t>
            </a:r>
            <a:r>
              <a:rPr dirty="0" sz="1800" spc="-70">
                <a:latin typeface="Trebuchet MS"/>
                <a:cs typeface="Trebuchet MS"/>
              </a:rPr>
              <a:t>g</a:t>
            </a:r>
            <a:r>
              <a:rPr dirty="0" sz="1800" spc="-100">
                <a:latin typeface="Trebuchet MS"/>
                <a:cs typeface="Trebuchet MS"/>
              </a:rPr>
              <a:t>e</a:t>
            </a:r>
            <a:r>
              <a:rPr dirty="0" sz="1800" spc="-120">
                <a:latin typeface="Trebuchet MS"/>
                <a:cs typeface="Trebuchet MS"/>
              </a:rPr>
              <a:t>t</a:t>
            </a:r>
            <a:r>
              <a:rPr dirty="0" sz="1800" spc="-120">
                <a:latin typeface="Trebuchet MS"/>
                <a:cs typeface="Trebuchet MS"/>
              </a:rPr>
              <a:t>(</a:t>
            </a:r>
            <a:r>
              <a:rPr dirty="0" sz="1800" spc="-120">
                <a:latin typeface="Trebuchet MS"/>
                <a:cs typeface="Trebuchet MS"/>
              </a:rPr>
              <a:t>)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=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l</a:t>
            </a:r>
            <a:r>
              <a:rPr dirty="0" sz="1800" spc="-110">
                <a:latin typeface="Trebuchet MS"/>
                <a:cs typeface="Trebuchet MS"/>
              </a:rPr>
              <a:t>i</a:t>
            </a:r>
            <a:r>
              <a:rPr dirty="0" sz="1800" spc="-45">
                <a:latin typeface="Trebuchet MS"/>
                <a:cs typeface="Trebuchet MS"/>
              </a:rPr>
              <a:t>s</a:t>
            </a:r>
            <a:r>
              <a:rPr dirty="0" sz="1800" spc="-50">
                <a:latin typeface="Trebuchet MS"/>
                <a:cs typeface="Trebuchet MS"/>
              </a:rPr>
              <a:t>t</a:t>
            </a:r>
            <a:r>
              <a:rPr dirty="0" sz="1800" spc="-95">
                <a:latin typeface="Trebuchet MS"/>
                <a:cs typeface="Trebuchet MS"/>
              </a:rPr>
              <a:t>O</a:t>
            </a:r>
            <a:r>
              <a:rPr dirty="0" sz="1800" spc="-120">
                <a:latin typeface="Trebuchet MS"/>
                <a:cs typeface="Trebuchet MS"/>
              </a:rPr>
              <a:t>f</a:t>
            </a:r>
            <a:r>
              <a:rPr dirty="0" sz="1800" spc="-130">
                <a:latin typeface="Trebuchet MS"/>
                <a:cs typeface="Trebuchet MS"/>
              </a:rPr>
              <a:t>(</a:t>
            </a:r>
            <a:r>
              <a:rPr dirty="0" sz="1800" spc="-114">
                <a:latin typeface="Trebuchet MS"/>
                <a:cs typeface="Trebuchet MS"/>
              </a:rPr>
              <a:t>al</a:t>
            </a:r>
            <a:r>
              <a:rPr dirty="0" sz="1800" spc="-95">
                <a:latin typeface="Trebuchet MS"/>
                <a:cs typeface="Trebuchet MS"/>
              </a:rPr>
              <a:t>i</a:t>
            </a:r>
            <a:r>
              <a:rPr dirty="0" sz="1800" spc="-145">
                <a:latin typeface="Trebuchet MS"/>
                <a:cs typeface="Trebuchet MS"/>
              </a:rPr>
              <a:t>c</a:t>
            </a:r>
            <a:r>
              <a:rPr dirty="0" sz="1800" spc="-85">
                <a:latin typeface="Trebuchet MS"/>
                <a:cs typeface="Trebuchet MS"/>
              </a:rPr>
              <a:t>e</a:t>
            </a:r>
            <a:r>
              <a:rPr dirty="0" sz="1800" spc="-215">
                <a:latin typeface="Trebuchet MS"/>
                <a:cs typeface="Trebuchet MS"/>
              </a:rPr>
              <a:t>,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bob</a:t>
            </a:r>
            <a:r>
              <a:rPr dirty="0" sz="1800" spc="-45">
                <a:latin typeface="Trebuchet MS"/>
                <a:cs typeface="Trebuchet MS"/>
              </a:rPr>
              <a:t>)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95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5820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70"/>
              <a:t>States </a:t>
            </a:r>
            <a:r>
              <a:rPr dirty="0" spc="-345"/>
              <a:t>in</a:t>
            </a:r>
            <a:r>
              <a:rPr dirty="0" spc="-85"/>
              <a:t> </a:t>
            </a:r>
            <a:r>
              <a:rPr dirty="0" spc="-35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S</a:t>
            </a:r>
            <a:r>
              <a:rPr dirty="0" spc="-105"/>
              <a:t>tates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10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47673"/>
            <a:ext cx="8738235" cy="331851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75" b="1">
                <a:latin typeface="Verdana"/>
                <a:cs typeface="Verdana"/>
              </a:rPr>
              <a:t>States </a:t>
            </a:r>
            <a:r>
              <a:rPr dirty="0" sz="2400" spc="-70">
                <a:latin typeface="Verdana"/>
                <a:cs typeface="Verdana"/>
              </a:rPr>
              <a:t>represent </a:t>
            </a:r>
            <a:r>
              <a:rPr dirty="0" sz="2400" spc="-35">
                <a:latin typeface="Verdana"/>
                <a:cs typeface="Verdana"/>
              </a:rPr>
              <a:t>shared </a:t>
            </a:r>
            <a:r>
              <a:rPr dirty="0" sz="2400" spc="-15">
                <a:latin typeface="Verdana"/>
                <a:cs typeface="Verdana"/>
              </a:rPr>
              <a:t>facts </a:t>
            </a:r>
            <a:r>
              <a:rPr dirty="0" sz="2400" spc="25">
                <a:latin typeface="Verdana"/>
                <a:cs typeface="Verdana"/>
              </a:rPr>
              <a:t>on</a:t>
            </a:r>
            <a:r>
              <a:rPr dirty="0" sz="2400" spc="-63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ledger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25">
                <a:latin typeface="Verdana"/>
                <a:cs typeface="Verdana"/>
              </a:rPr>
              <a:t>States </a:t>
            </a:r>
            <a:r>
              <a:rPr dirty="0" sz="2400" spc="-150">
                <a:latin typeface="Verdana"/>
                <a:cs typeface="Verdana"/>
              </a:rPr>
              <a:t>must </a:t>
            </a:r>
            <a:r>
              <a:rPr dirty="0" sz="2400" spc="-45">
                <a:latin typeface="Verdana"/>
                <a:cs typeface="Verdana"/>
              </a:rPr>
              <a:t>directly </a:t>
            </a:r>
            <a:r>
              <a:rPr dirty="0" sz="2400" spc="-95">
                <a:latin typeface="Verdana"/>
                <a:cs typeface="Verdana"/>
              </a:rPr>
              <a:t>or </a:t>
            </a:r>
            <a:r>
              <a:rPr dirty="0" sz="2400" spc="-60">
                <a:latin typeface="Verdana"/>
                <a:cs typeface="Verdana"/>
              </a:rPr>
              <a:t>indirectly </a:t>
            </a:r>
            <a:r>
              <a:rPr dirty="0" sz="2400" spc="-35">
                <a:latin typeface="Verdana"/>
                <a:cs typeface="Verdana"/>
              </a:rPr>
              <a:t>implement</a:t>
            </a:r>
            <a:r>
              <a:rPr dirty="0" sz="2400" spc="-650">
                <a:latin typeface="Verdana"/>
                <a:cs typeface="Verdana"/>
              </a:rPr>
              <a:t> </a:t>
            </a:r>
            <a:r>
              <a:rPr dirty="0" sz="2400" spc="-150" b="1">
                <a:solidFill>
                  <a:srgbClr val="2A79F0"/>
                </a:solidFill>
                <a:latin typeface="Trebuchet MS"/>
                <a:cs typeface="Trebuchet MS"/>
              </a:rPr>
              <a:t>ContractState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4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75">
                <a:latin typeface="Verdana"/>
                <a:cs typeface="Verdana"/>
              </a:rPr>
              <a:t>All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states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50">
                <a:latin typeface="Verdana"/>
                <a:cs typeface="Verdana"/>
              </a:rPr>
              <a:t>have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participants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204">
                <a:latin typeface="Verdana"/>
                <a:cs typeface="Verdana"/>
              </a:rPr>
              <a:t>list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20">
                <a:latin typeface="Verdana"/>
                <a:cs typeface="Verdana"/>
              </a:rPr>
              <a:t>States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may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also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30">
                <a:latin typeface="Verdana"/>
                <a:cs typeface="Verdana"/>
              </a:rPr>
              <a:t>wish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implement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some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child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interfaces:</a:t>
            </a:r>
            <a:endParaRPr sz="24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1445"/>
              </a:spcBef>
              <a:buClr>
                <a:srgbClr val="000000"/>
              </a:buClr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2400" spc="-155" b="1">
                <a:solidFill>
                  <a:srgbClr val="2B79EF"/>
                </a:solidFill>
                <a:latin typeface="Trebuchet MS"/>
                <a:cs typeface="Trebuchet MS"/>
              </a:rPr>
              <a:t>LinearState</a:t>
            </a:r>
            <a:endParaRPr sz="2400">
              <a:latin typeface="Trebuchet MS"/>
              <a:cs typeface="Trebuchet MS"/>
            </a:endParaRPr>
          </a:p>
          <a:p>
            <a:pPr lvl="1" marL="588645" indent="-34290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2400" spc="-125" b="1">
                <a:solidFill>
                  <a:srgbClr val="2B79EF"/>
                </a:solidFill>
                <a:latin typeface="Trebuchet MS"/>
                <a:cs typeface="Trebuchet MS"/>
              </a:rPr>
              <a:t>OwnableState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799"/>
            <a:ext cx="11582400" cy="6248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66592" y="1107812"/>
            <a:ext cx="116812" cy="117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4919" y="760455"/>
            <a:ext cx="472440" cy="701040"/>
          </a:xfrm>
          <a:custGeom>
            <a:avLst/>
            <a:gdLst/>
            <a:ahLst/>
            <a:cxnLst/>
            <a:rect l="l" t="t" r="r" b="b"/>
            <a:pathLst>
              <a:path w="472440" h="701040">
                <a:moveTo>
                  <a:pt x="117441" y="464625"/>
                </a:moveTo>
                <a:lnTo>
                  <a:pt x="0" y="464625"/>
                </a:lnTo>
                <a:lnTo>
                  <a:pt x="4783" y="512064"/>
                </a:lnTo>
                <a:lnTo>
                  <a:pt x="18508" y="556287"/>
                </a:lnTo>
                <a:lnTo>
                  <a:pt x="40238" y="596335"/>
                </a:lnTo>
                <a:lnTo>
                  <a:pt x="69036" y="631250"/>
                </a:lnTo>
                <a:lnTo>
                  <a:pt x="103963" y="660075"/>
                </a:lnTo>
                <a:lnTo>
                  <a:pt x="144083" y="681850"/>
                </a:lnTo>
                <a:lnTo>
                  <a:pt x="188459" y="695618"/>
                </a:lnTo>
                <a:lnTo>
                  <a:pt x="236153" y="700420"/>
                </a:lnTo>
                <a:lnTo>
                  <a:pt x="283667" y="695618"/>
                </a:lnTo>
                <a:lnTo>
                  <a:pt x="327958" y="681850"/>
                </a:lnTo>
                <a:lnTo>
                  <a:pt x="368069" y="660075"/>
                </a:lnTo>
                <a:lnTo>
                  <a:pt x="403038" y="631250"/>
                </a:lnTo>
                <a:lnTo>
                  <a:pt x="431907" y="596335"/>
                </a:lnTo>
                <a:lnTo>
                  <a:pt x="439083" y="583156"/>
                </a:lnTo>
                <a:lnTo>
                  <a:pt x="236153" y="583156"/>
                </a:lnTo>
                <a:lnTo>
                  <a:pt x="189752" y="573816"/>
                </a:lnTo>
                <a:lnTo>
                  <a:pt x="152039" y="548372"/>
                </a:lnTo>
                <a:lnTo>
                  <a:pt x="126705" y="510687"/>
                </a:lnTo>
                <a:lnTo>
                  <a:pt x="117441" y="464625"/>
                </a:lnTo>
                <a:close/>
              </a:path>
              <a:path w="472440" h="701040">
                <a:moveTo>
                  <a:pt x="439022" y="346087"/>
                </a:moveTo>
                <a:lnTo>
                  <a:pt x="236153" y="346087"/>
                </a:lnTo>
                <a:lnTo>
                  <a:pt x="282290" y="355427"/>
                </a:lnTo>
                <a:lnTo>
                  <a:pt x="320034" y="380872"/>
                </a:lnTo>
                <a:lnTo>
                  <a:pt x="345518" y="418559"/>
                </a:lnTo>
                <a:lnTo>
                  <a:pt x="354872" y="464625"/>
                </a:lnTo>
                <a:lnTo>
                  <a:pt x="345518" y="510687"/>
                </a:lnTo>
                <a:lnTo>
                  <a:pt x="320034" y="548372"/>
                </a:lnTo>
                <a:lnTo>
                  <a:pt x="282290" y="573816"/>
                </a:lnTo>
                <a:lnTo>
                  <a:pt x="236153" y="583156"/>
                </a:lnTo>
                <a:lnTo>
                  <a:pt x="439083" y="583156"/>
                </a:lnTo>
                <a:lnTo>
                  <a:pt x="453715" y="556287"/>
                </a:lnTo>
                <a:lnTo>
                  <a:pt x="467504" y="512064"/>
                </a:lnTo>
                <a:lnTo>
                  <a:pt x="472313" y="464625"/>
                </a:lnTo>
                <a:lnTo>
                  <a:pt x="467387" y="416547"/>
                </a:lnTo>
                <a:lnTo>
                  <a:pt x="453265" y="371840"/>
                </a:lnTo>
                <a:lnTo>
                  <a:pt x="439022" y="346087"/>
                </a:lnTo>
                <a:close/>
              </a:path>
              <a:path w="472440" h="701040">
                <a:moveTo>
                  <a:pt x="359315" y="0"/>
                </a:moveTo>
                <a:lnTo>
                  <a:pt x="105378" y="0"/>
                </a:lnTo>
                <a:lnTo>
                  <a:pt x="24753" y="117268"/>
                </a:lnTo>
                <a:lnTo>
                  <a:pt x="216477" y="117268"/>
                </a:lnTo>
                <a:lnTo>
                  <a:pt x="118076" y="260515"/>
                </a:lnTo>
                <a:lnTo>
                  <a:pt x="176482" y="361939"/>
                </a:lnTo>
                <a:lnTo>
                  <a:pt x="190270" y="355181"/>
                </a:lnTo>
                <a:lnTo>
                  <a:pt x="204890" y="350208"/>
                </a:lnTo>
                <a:lnTo>
                  <a:pt x="220224" y="347137"/>
                </a:lnTo>
                <a:lnTo>
                  <a:pt x="236153" y="346087"/>
                </a:lnTo>
                <a:lnTo>
                  <a:pt x="439022" y="346087"/>
                </a:lnTo>
                <a:lnTo>
                  <a:pt x="430937" y="331468"/>
                </a:lnTo>
                <a:lnTo>
                  <a:pt x="401391" y="296397"/>
                </a:lnTo>
                <a:lnTo>
                  <a:pt x="365615" y="267589"/>
                </a:lnTo>
                <a:lnTo>
                  <a:pt x="324597" y="246011"/>
                </a:lnTo>
                <a:lnTo>
                  <a:pt x="279326" y="232626"/>
                </a:lnTo>
                <a:lnTo>
                  <a:pt x="359315" y="117268"/>
                </a:lnTo>
                <a:lnTo>
                  <a:pt x="359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3528" y="760455"/>
            <a:ext cx="355600" cy="464820"/>
          </a:xfrm>
          <a:custGeom>
            <a:avLst/>
            <a:gdLst/>
            <a:ahLst/>
            <a:cxnLst/>
            <a:rect l="l" t="t" r="r" b="b"/>
            <a:pathLst>
              <a:path w="355600" h="464819">
                <a:moveTo>
                  <a:pt x="117443" y="0"/>
                </a:moveTo>
                <a:lnTo>
                  <a:pt x="0" y="0"/>
                </a:lnTo>
                <a:lnTo>
                  <a:pt x="0" y="464625"/>
                </a:lnTo>
                <a:lnTo>
                  <a:pt x="117443" y="464625"/>
                </a:lnTo>
                <a:lnTo>
                  <a:pt x="117443" y="235799"/>
                </a:lnTo>
                <a:lnTo>
                  <a:pt x="126787" y="189832"/>
                </a:lnTo>
                <a:lnTo>
                  <a:pt x="152201" y="152363"/>
                </a:lnTo>
                <a:lnTo>
                  <a:pt x="189755" y="127137"/>
                </a:lnTo>
                <a:lnTo>
                  <a:pt x="235520" y="117896"/>
                </a:lnTo>
                <a:lnTo>
                  <a:pt x="274886" y="117268"/>
                </a:lnTo>
                <a:lnTo>
                  <a:pt x="333713" y="31697"/>
                </a:lnTo>
                <a:lnTo>
                  <a:pt x="117443" y="31697"/>
                </a:lnTo>
                <a:lnTo>
                  <a:pt x="117443" y="0"/>
                </a:lnTo>
                <a:close/>
              </a:path>
              <a:path w="355600" h="464819">
                <a:moveTo>
                  <a:pt x="355503" y="0"/>
                </a:moveTo>
                <a:lnTo>
                  <a:pt x="235520" y="0"/>
                </a:lnTo>
                <a:lnTo>
                  <a:pt x="203770" y="2099"/>
                </a:lnTo>
                <a:lnTo>
                  <a:pt x="173388" y="8240"/>
                </a:lnTo>
                <a:lnTo>
                  <a:pt x="144553" y="18185"/>
                </a:lnTo>
                <a:lnTo>
                  <a:pt x="117443" y="31697"/>
                </a:lnTo>
                <a:lnTo>
                  <a:pt x="333713" y="31697"/>
                </a:lnTo>
                <a:lnTo>
                  <a:pt x="3555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615" y="1892249"/>
            <a:ext cx="294640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380">
                <a:solidFill>
                  <a:srgbClr val="FFFFFF"/>
                </a:solidFill>
              </a:rPr>
              <a:t>Practical</a:t>
            </a:r>
            <a:endParaRPr sz="5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4615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25"/>
              <a:t>The </a:t>
            </a:r>
            <a:r>
              <a:rPr dirty="0" spc="-395"/>
              <a:t>IOUState</a:t>
            </a:r>
            <a:r>
              <a:rPr dirty="0" spc="-675"/>
              <a:t> </a:t>
            </a:r>
            <a:r>
              <a:rPr dirty="0" spc="-295"/>
              <a:t>Template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S</a:t>
            </a:r>
            <a:r>
              <a:rPr dirty="0" spc="-105"/>
              <a:t>tates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17</a:t>
            </a:fld>
            <a:r>
              <a:rPr dirty="0" spc="-8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61214"/>
            <a:ext cx="6894830" cy="93980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105">
                <a:latin typeface="Verdana"/>
                <a:cs typeface="Verdana"/>
              </a:rPr>
              <a:t>The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2B79EF"/>
                </a:solidFill>
                <a:latin typeface="Trebuchet MS"/>
                <a:cs typeface="Trebuchet MS"/>
              </a:rPr>
              <a:t>IOUState</a:t>
            </a:r>
            <a:r>
              <a:rPr dirty="0" sz="2000" spc="-40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latin typeface="Verdana"/>
                <a:cs typeface="Verdana"/>
              </a:rPr>
              <a:t>provided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in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the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template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210">
                <a:latin typeface="Verdana"/>
                <a:cs typeface="Verdana"/>
              </a:rPr>
              <a:t>is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80">
                <a:latin typeface="Verdana"/>
                <a:cs typeface="Verdana"/>
              </a:rPr>
              <a:t>just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skeleton</a:t>
            </a:r>
            <a:endParaRPr sz="2000">
              <a:latin typeface="Verdana"/>
              <a:cs typeface="Verdana"/>
            </a:endParaRPr>
          </a:p>
          <a:p>
            <a:pPr marL="184785">
              <a:lnSpc>
                <a:spcPct val="100000"/>
              </a:lnSpc>
              <a:spcBef>
                <a:spcPts val="1200"/>
              </a:spcBef>
            </a:pPr>
            <a:r>
              <a:rPr dirty="0" sz="2000" spc="-125">
                <a:solidFill>
                  <a:srgbClr val="2B79EF"/>
                </a:solidFill>
                <a:latin typeface="Trebuchet MS"/>
                <a:cs typeface="Trebuchet MS"/>
              </a:rPr>
              <a:t>ContractState</a:t>
            </a:r>
            <a:r>
              <a:rPr dirty="0" sz="2000" spc="-125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4722" y="2634462"/>
            <a:ext cx="4485640" cy="98615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400" spc="-65" b="1">
                <a:solidFill>
                  <a:srgbClr val="2B79EF"/>
                </a:solidFill>
                <a:latin typeface="Trebuchet MS"/>
                <a:cs typeface="Trebuchet MS"/>
              </a:rPr>
              <a:t>data</a:t>
            </a:r>
            <a:r>
              <a:rPr dirty="0" sz="1400" spc="-135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1400" spc="-70" b="1">
                <a:solidFill>
                  <a:srgbClr val="2B79EF"/>
                </a:solidFill>
                <a:latin typeface="Trebuchet MS"/>
                <a:cs typeface="Trebuchet MS"/>
              </a:rPr>
              <a:t>class</a:t>
            </a:r>
            <a:r>
              <a:rPr dirty="0" sz="1400" spc="-100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IOUState(val</a:t>
            </a:r>
            <a:r>
              <a:rPr dirty="0" sz="1400" spc="-95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data: </a:t>
            </a:r>
            <a:r>
              <a:rPr dirty="0" sz="1400" spc="-60">
                <a:latin typeface="Trebuchet MS"/>
                <a:cs typeface="Trebuchet MS"/>
              </a:rPr>
              <a:t>String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=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"data"):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ContractState</a:t>
            </a:r>
            <a:r>
              <a:rPr dirty="0" sz="1400" spc="-100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{</a:t>
            </a:r>
            <a:endParaRPr sz="1400">
              <a:latin typeface="Trebuchet MS"/>
              <a:cs typeface="Trebuchet MS"/>
            </a:endParaRPr>
          </a:p>
          <a:p>
            <a:pPr marL="170815">
              <a:lnSpc>
                <a:spcPct val="100000"/>
              </a:lnSpc>
              <a:spcBef>
                <a:spcPts val="840"/>
              </a:spcBef>
            </a:pPr>
            <a:r>
              <a:rPr dirty="0" sz="1400" spc="-85" b="1">
                <a:solidFill>
                  <a:srgbClr val="2B79EF"/>
                </a:solidFill>
                <a:latin typeface="Trebuchet MS"/>
                <a:cs typeface="Trebuchet MS"/>
              </a:rPr>
              <a:t>override </a:t>
            </a:r>
            <a:r>
              <a:rPr dirty="0" sz="1400" spc="-75" b="1">
                <a:solidFill>
                  <a:srgbClr val="2B79EF"/>
                </a:solidFill>
                <a:latin typeface="Trebuchet MS"/>
                <a:cs typeface="Trebuchet MS"/>
              </a:rPr>
              <a:t>val </a:t>
            </a:r>
            <a:r>
              <a:rPr dirty="0" sz="1400" spc="-75">
                <a:latin typeface="Trebuchet MS"/>
                <a:cs typeface="Trebuchet MS"/>
              </a:rPr>
              <a:t>participants: </a:t>
            </a:r>
            <a:r>
              <a:rPr dirty="0" sz="1400" spc="-70">
                <a:latin typeface="Trebuchet MS"/>
                <a:cs typeface="Trebuchet MS"/>
              </a:rPr>
              <a:t>List&lt;AbstractParty&gt; </a:t>
            </a:r>
            <a:r>
              <a:rPr dirty="0" sz="1400" spc="-85">
                <a:latin typeface="Trebuchet MS"/>
                <a:cs typeface="Trebuchet MS"/>
              </a:rPr>
              <a:t>get() </a:t>
            </a:r>
            <a:r>
              <a:rPr dirty="0" sz="1400" spc="-35">
                <a:latin typeface="Trebuchet MS"/>
                <a:cs typeface="Trebuchet MS"/>
              </a:rPr>
              <a:t>=</a:t>
            </a:r>
            <a:r>
              <a:rPr dirty="0" sz="1400" spc="-160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listOf()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400" spc="-75">
                <a:latin typeface="Trebuchet MS"/>
                <a:cs typeface="Trebuchet MS"/>
              </a:rPr>
              <a:t>}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752" y="1011681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752" y="1621662"/>
            <a:ext cx="1418590" cy="1182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2.</a:t>
            </a:r>
            <a:r>
              <a:rPr dirty="0" sz="1600" spc="-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7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70">
                <a:latin typeface="Verdana"/>
                <a:cs typeface="Verdana"/>
                <a:hlinkClick r:id="rId2" action="ppaction://hlinksldjump"/>
              </a:rPr>
              <a:t>The IOU</a:t>
            </a:r>
            <a:r>
              <a:rPr dirty="0" sz="1200" spc="-14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Fields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30">
                <a:latin typeface="Verdana"/>
                <a:cs typeface="Verdana"/>
                <a:hlinkClick r:id="rId2" action="ppaction://hlinksldjump"/>
              </a:rPr>
              <a:t>getParticipants()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2" action="ppaction://hlinksldjump"/>
              </a:rPr>
              <a:t>LinearState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isRelevant()</a:t>
            </a:r>
            <a:endParaRPr sz="1200">
              <a:latin typeface="Verdana"/>
              <a:cs typeface="Verdana"/>
            </a:endParaRPr>
          </a:p>
          <a:p>
            <a:pPr marL="216535" indent="-203835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2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752" y="3145917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2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752" y="3755212"/>
            <a:ext cx="1067435" cy="1489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241935" algn="l"/>
              </a:tabLst>
            </a:pPr>
            <a:r>
              <a:rPr dirty="0" sz="1600" spc="-204" b="1">
                <a:latin typeface="Verdana"/>
                <a:cs typeface="Verdana"/>
                <a:hlinkClick r:id="rId2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190" b="1">
                <a:latin typeface="Verdana"/>
                <a:cs typeface="Verdana"/>
                <a:hlinkClick r:id="rId2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4"/>
              <a:tabLst>
                <a:tab pos="241935" algn="l"/>
              </a:tabLst>
            </a:pPr>
            <a:r>
              <a:rPr dirty="0" sz="1600" spc="-265" b="1">
                <a:latin typeface="Verdana"/>
                <a:cs typeface="Verdana"/>
                <a:hlinkClick r:id="rId2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17272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95"/>
              <a:t>IOUState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5119703"/>
            <a:ext cx="6229350" cy="93980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5">
                <a:latin typeface="Verdana"/>
                <a:cs typeface="Verdana"/>
              </a:rPr>
              <a:t>We</a:t>
            </a:r>
            <a:r>
              <a:rPr dirty="0" sz="2000" spc="-90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are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15">
                <a:latin typeface="Verdana"/>
                <a:cs typeface="Verdana"/>
              </a:rPr>
              <a:t>going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use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test-driven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20">
                <a:latin typeface="Verdana"/>
                <a:cs typeface="Verdana"/>
              </a:rPr>
              <a:t>development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endParaRPr sz="2000">
              <a:latin typeface="Verdana"/>
              <a:cs typeface="Verdana"/>
            </a:endParaRPr>
          </a:p>
          <a:p>
            <a:pPr marL="184785">
              <a:lnSpc>
                <a:spcPct val="100000"/>
              </a:lnSpc>
              <a:spcBef>
                <a:spcPts val="1200"/>
              </a:spcBef>
            </a:pPr>
            <a:r>
              <a:rPr dirty="0" sz="2000" spc="-30">
                <a:latin typeface="Verdana"/>
                <a:cs typeface="Verdana"/>
              </a:rPr>
              <a:t>implement </a:t>
            </a:r>
            <a:r>
              <a:rPr dirty="0" sz="2000" spc="-140">
                <a:latin typeface="Verdana"/>
                <a:cs typeface="Verdana"/>
              </a:rPr>
              <a:t>this</a:t>
            </a:r>
            <a:r>
              <a:rPr dirty="0" sz="2000" spc="-34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design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7688" y="2581655"/>
            <a:ext cx="4820920" cy="2391410"/>
          </a:xfrm>
          <a:custGeom>
            <a:avLst/>
            <a:gdLst/>
            <a:ahLst/>
            <a:cxnLst/>
            <a:rect l="l" t="t" r="r" b="b"/>
            <a:pathLst>
              <a:path w="4820920" h="2391410">
                <a:moveTo>
                  <a:pt x="0" y="2391156"/>
                </a:moveTo>
                <a:lnTo>
                  <a:pt x="4820412" y="2391156"/>
                </a:lnTo>
                <a:lnTo>
                  <a:pt x="4820412" y="0"/>
                </a:lnTo>
                <a:lnTo>
                  <a:pt x="0" y="0"/>
                </a:lnTo>
                <a:lnTo>
                  <a:pt x="0" y="239115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37688" y="2581655"/>
            <a:ext cx="4820920" cy="2391410"/>
          </a:xfrm>
          <a:custGeom>
            <a:avLst/>
            <a:gdLst/>
            <a:ahLst/>
            <a:cxnLst/>
            <a:rect l="l" t="t" r="r" b="b"/>
            <a:pathLst>
              <a:path w="4820920" h="2391410">
                <a:moveTo>
                  <a:pt x="0" y="2391156"/>
                </a:moveTo>
                <a:lnTo>
                  <a:pt x="4820412" y="2391156"/>
                </a:lnTo>
                <a:lnTo>
                  <a:pt x="4820412" y="0"/>
                </a:lnTo>
                <a:lnTo>
                  <a:pt x="0" y="0"/>
                </a:lnTo>
                <a:lnTo>
                  <a:pt x="0" y="2391156"/>
                </a:lnTo>
                <a:close/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250179" y="2857500"/>
            <a:ext cx="2071370" cy="1831975"/>
          </a:xfrm>
          <a:prstGeom prst="rect">
            <a:avLst/>
          </a:prstGeom>
          <a:solidFill>
            <a:srgbClr val="FFFFFF"/>
          </a:solidFill>
          <a:ln w="57911">
            <a:solidFill>
              <a:srgbClr val="7E7E7E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ts val="1675"/>
              </a:lnSpc>
            </a:pPr>
            <a:r>
              <a:rPr dirty="0" sz="1400" spc="-210" b="1">
                <a:latin typeface="Verdana"/>
                <a:cs typeface="Verdana"/>
              </a:rPr>
              <a:t>IOU</a:t>
            </a:r>
            <a:endParaRPr sz="1400">
              <a:latin typeface="Verdana"/>
              <a:cs typeface="Verdana"/>
            </a:endParaRPr>
          </a:p>
          <a:p>
            <a:pPr algn="ctr" marL="556895" marR="547370">
              <a:lnSpc>
                <a:spcPts val="1680"/>
              </a:lnSpc>
              <a:spcBef>
                <a:spcPts val="50"/>
              </a:spcBef>
            </a:pPr>
            <a:r>
              <a:rPr dirty="0" sz="1400" spc="-180" b="1">
                <a:latin typeface="Verdana"/>
                <a:cs typeface="Verdana"/>
              </a:rPr>
              <a:t>From: </a:t>
            </a:r>
            <a:r>
              <a:rPr dirty="0" sz="1400" spc="25">
                <a:latin typeface="Verdana"/>
                <a:cs typeface="Verdana"/>
              </a:rPr>
              <a:t>Alice  </a:t>
            </a:r>
            <a:r>
              <a:rPr dirty="0" sz="1400" spc="-200" b="1">
                <a:latin typeface="Verdana"/>
                <a:cs typeface="Verdana"/>
              </a:rPr>
              <a:t>To: </a:t>
            </a:r>
            <a:r>
              <a:rPr dirty="0" sz="1400" spc="-5">
                <a:latin typeface="Verdana"/>
                <a:cs typeface="Verdana"/>
              </a:rPr>
              <a:t>Bob  </a:t>
            </a:r>
            <a:r>
              <a:rPr dirty="0" sz="1400" spc="-105" b="1">
                <a:latin typeface="Verdana"/>
                <a:cs typeface="Verdana"/>
              </a:rPr>
              <a:t>Value:</a:t>
            </a:r>
            <a:r>
              <a:rPr dirty="0" sz="1400" spc="-135" b="1">
                <a:latin typeface="Verdana"/>
                <a:cs typeface="Verdana"/>
              </a:rPr>
              <a:t> </a:t>
            </a:r>
            <a:r>
              <a:rPr dirty="0" sz="1400" spc="-114">
                <a:latin typeface="Verdana"/>
                <a:cs typeface="Verdana"/>
              </a:rPr>
              <a:t>10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S</a:t>
            </a:r>
            <a:r>
              <a:rPr dirty="0" spc="-105"/>
              <a:t>tates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17</a:t>
            </a:fld>
            <a:r>
              <a:rPr dirty="0" spc="-85"/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45535" y="2857500"/>
            <a:ext cx="1751330" cy="1831975"/>
          </a:xfrm>
          <a:prstGeom prst="rect">
            <a:avLst/>
          </a:prstGeom>
          <a:solidFill>
            <a:srgbClr val="FFFFFF"/>
          </a:solidFill>
          <a:ln w="57911">
            <a:solidFill>
              <a:srgbClr val="7E7E7E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284480">
              <a:lnSpc>
                <a:spcPts val="1680"/>
              </a:lnSpc>
              <a:spcBef>
                <a:spcPts val="1005"/>
              </a:spcBef>
            </a:pPr>
            <a:r>
              <a:rPr dirty="0" sz="1400" spc="-225" b="1">
                <a:latin typeface="Verdana"/>
                <a:cs typeface="Verdana"/>
              </a:rPr>
              <a:t>PARTICIPANTS</a:t>
            </a:r>
            <a:endParaRPr sz="1400">
              <a:latin typeface="Verdana"/>
              <a:cs typeface="Verdana"/>
            </a:endParaRPr>
          </a:p>
          <a:p>
            <a:pPr algn="ctr" marL="685165" marR="676275">
              <a:lnSpc>
                <a:spcPts val="1440"/>
              </a:lnSpc>
              <a:spcBef>
                <a:spcPts val="45"/>
              </a:spcBef>
            </a:pPr>
            <a:r>
              <a:rPr dirty="0" sz="1200" spc="-50" b="1">
                <a:latin typeface="Verdana"/>
                <a:cs typeface="Verdana"/>
              </a:rPr>
              <a:t>Alice  </a:t>
            </a:r>
            <a:r>
              <a:rPr dirty="0" sz="1200" spc="-114" b="1">
                <a:latin typeface="Verdana"/>
                <a:cs typeface="Verdana"/>
              </a:rPr>
              <a:t>Bob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0322" y="1612519"/>
            <a:ext cx="5953760" cy="7924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45">
                <a:latin typeface="Verdana"/>
                <a:cs typeface="Verdana"/>
              </a:rPr>
              <a:t>Whereas </a:t>
            </a:r>
            <a:r>
              <a:rPr dirty="0" sz="2000" spc="-70">
                <a:latin typeface="Verdana"/>
                <a:cs typeface="Verdana"/>
              </a:rPr>
              <a:t>our </a:t>
            </a:r>
            <a:r>
              <a:rPr dirty="0" sz="2000" spc="-80">
                <a:solidFill>
                  <a:srgbClr val="2B79EF"/>
                </a:solidFill>
                <a:latin typeface="Trebuchet MS"/>
                <a:cs typeface="Trebuchet MS"/>
              </a:rPr>
              <a:t>IOUState </a:t>
            </a:r>
            <a:r>
              <a:rPr dirty="0" sz="2000" spc="-50">
                <a:latin typeface="Verdana"/>
                <a:cs typeface="Verdana"/>
              </a:rPr>
              <a:t>has </a:t>
            </a:r>
            <a:r>
              <a:rPr dirty="0" sz="2000" spc="-15">
                <a:latin typeface="Verdana"/>
                <a:cs typeface="Verdana"/>
              </a:rPr>
              <a:t>the </a:t>
            </a:r>
            <a:r>
              <a:rPr dirty="0" sz="2000" spc="-30">
                <a:latin typeface="Verdana"/>
                <a:cs typeface="Verdana"/>
              </a:rPr>
              <a:t>following</a:t>
            </a:r>
            <a:r>
              <a:rPr dirty="0" sz="2000" spc="-520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design:</a:t>
            </a:r>
            <a:endParaRPr sz="2000">
              <a:latin typeface="Verdana"/>
              <a:cs typeface="Verdana"/>
            </a:endParaRPr>
          </a:p>
          <a:p>
            <a:pPr marL="3263265">
              <a:lnSpc>
                <a:spcPct val="100000"/>
              </a:lnSpc>
              <a:spcBef>
                <a:spcPts val="1710"/>
              </a:spcBef>
            </a:pPr>
            <a:r>
              <a:rPr dirty="0" sz="1600" spc="-200" b="1">
                <a:latin typeface="Verdana"/>
                <a:cs typeface="Verdana"/>
              </a:rPr>
              <a:t>IOUState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752" y="1011681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752" y="1621662"/>
            <a:ext cx="1418590" cy="1182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2.</a:t>
            </a:r>
            <a:r>
              <a:rPr dirty="0" sz="1600" spc="-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7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70">
                <a:latin typeface="Verdana"/>
                <a:cs typeface="Verdana"/>
                <a:hlinkClick r:id="rId2" action="ppaction://hlinksldjump"/>
              </a:rPr>
              <a:t>The IOU</a:t>
            </a:r>
            <a:r>
              <a:rPr dirty="0" sz="1200" spc="-14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Fields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30">
                <a:latin typeface="Verdana"/>
                <a:cs typeface="Verdana"/>
                <a:hlinkClick r:id="rId2" action="ppaction://hlinksldjump"/>
              </a:rPr>
              <a:t>getParticipants()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2" action="ppaction://hlinksldjump"/>
              </a:rPr>
              <a:t>LinearState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isRelevant()</a:t>
            </a:r>
            <a:endParaRPr sz="1200">
              <a:latin typeface="Verdana"/>
              <a:cs typeface="Verdana"/>
            </a:endParaRPr>
          </a:p>
          <a:p>
            <a:pPr marL="216535" indent="-203835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2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0752" y="3145917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2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80752" y="3755212"/>
            <a:ext cx="6927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4.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04" b="1">
                <a:latin typeface="Verdana"/>
                <a:cs typeface="Verdana"/>
                <a:hlinkClick r:id="rId2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80752" y="4365497"/>
            <a:ext cx="10674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5.</a:t>
            </a:r>
            <a:r>
              <a:rPr dirty="0" sz="1600" spc="-14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90" b="1">
                <a:latin typeface="Verdana"/>
                <a:cs typeface="Verdana"/>
                <a:hlinkClick r:id="rId2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80752" y="4974793"/>
            <a:ext cx="5734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6.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65" b="1">
                <a:latin typeface="Verdana"/>
                <a:cs typeface="Verdana"/>
                <a:hlinkClick r:id="rId2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15" y="2573858"/>
            <a:ext cx="736854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55">
                <a:solidFill>
                  <a:srgbClr val="000000"/>
                </a:solidFill>
              </a:rPr>
              <a:t>Step </a:t>
            </a:r>
            <a:r>
              <a:rPr dirty="0" sz="5400" spc="-815">
                <a:solidFill>
                  <a:srgbClr val="000000"/>
                </a:solidFill>
              </a:rPr>
              <a:t>1 </a:t>
            </a:r>
            <a:r>
              <a:rPr dirty="0" sz="5400" spc="-1140">
                <a:solidFill>
                  <a:srgbClr val="000000"/>
                </a:solidFill>
              </a:rPr>
              <a:t>– </a:t>
            </a:r>
            <a:r>
              <a:rPr dirty="0" sz="5400" spc="-715">
                <a:solidFill>
                  <a:srgbClr val="000000"/>
                </a:solidFill>
              </a:rPr>
              <a:t>The </a:t>
            </a:r>
            <a:r>
              <a:rPr dirty="0" sz="5400" spc="-810">
                <a:solidFill>
                  <a:srgbClr val="000000"/>
                </a:solidFill>
              </a:rPr>
              <a:t>IOU</a:t>
            </a:r>
            <a:r>
              <a:rPr dirty="0" sz="5400" spc="-1380">
                <a:solidFill>
                  <a:srgbClr val="000000"/>
                </a:solidFill>
              </a:rPr>
              <a:t> </a:t>
            </a:r>
            <a:r>
              <a:rPr dirty="0" sz="5400" spc="-535">
                <a:solidFill>
                  <a:srgbClr val="000000"/>
                </a:solidFill>
              </a:rPr>
              <a:t>Fields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8030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10"/>
              <a:t>Learning</a:t>
            </a:r>
            <a:r>
              <a:rPr dirty="0" spc="-254"/>
              <a:t> </a:t>
            </a:r>
            <a:r>
              <a:rPr dirty="0" spc="-245"/>
              <a:t>outcomes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S</a:t>
            </a:r>
            <a:r>
              <a:rPr dirty="0" spc="-105"/>
              <a:t>tates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37391" y="6375165"/>
            <a:ext cx="215265" cy="180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fld id="{81D60167-4931-47E6-BA6A-407CBD079E47}" type="slidenum">
              <a:rPr dirty="0" sz="1000" spc="-155" b="1">
                <a:solidFill>
                  <a:srgbClr val="888888"/>
                </a:solidFill>
                <a:latin typeface="Verdana"/>
                <a:cs typeface="Verdana"/>
              </a:rPr>
              <a:t>2</a:t>
            </a:fld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0322" y="1447673"/>
            <a:ext cx="9030970" cy="167195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5">
                <a:latin typeface="Verdana"/>
                <a:cs typeface="Verdana"/>
              </a:rPr>
              <a:t>Learn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what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key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interfaces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states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85">
                <a:latin typeface="Verdana"/>
                <a:cs typeface="Verdana"/>
              </a:rPr>
              <a:t>need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implement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5">
                <a:latin typeface="Verdana"/>
                <a:cs typeface="Verdana"/>
              </a:rPr>
              <a:t>Learn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how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35">
                <a:latin typeface="Verdana"/>
                <a:cs typeface="Verdana"/>
              </a:rPr>
              <a:t>node’s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vault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50">
                <a:latin typeface="Verdana"/>
                <a:cs typeface="Verdana"/>
              </a:rPr>
              <a:t>decides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whether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track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state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4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5">
                <a:latin typeface="Verdana"/>
                <a:cs typeface="Verdana"/>
              </a:rPr>
              <a:t>Learn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how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design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your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own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states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195453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75"/>
              <a:t>IOU</a:t>
            </a:r>
            <a:r>
              <a:rPr dirty="0" spc="-285"/>
              <a:t> </a:t>
            </a:r>
            <a:r>
              <a:rPr dirty="0" spc="-315"/>
              <a:t>Fields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S</a:t>
            </a:r>
            <a:r>
              <a:rPr dirty="0" spc="-105"/>
              <a:t>tates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20</a:t>
            </a:fld>
            <a:r>
              <a:rPr dirty="0" spc="-8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14437"/>
            <a:ext cx="7821295" cy="218821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0">
                <a:latin typeface="Verdana"/>
                <a:cs typeface="Verdana"/>
              </a:rPr>
              <a:t>Our </a:t>
            </a:r>
            <a:r>
              <a:rPr dirty="0" sz="2000" spc="-80">
                <a:solidFill>
                  <a:srgbClr val="2B79EF"/>
                </a:solidFill>
                <a:latin typeface="Trebuchet MS"/>
                <a:cs typeface="Trebuchet MS"/>
              </a:rPr>
              <a:t>IOUState </a:t>
            </a:r>
            <a:r>
              <a:rPr dirty="0" sz="2000" spc="5">
                <a:latin typeface="Verdana"/>
                <a:cs typeface="Verdana"/>
              </a:rPr>
              <a:t>needs</a:t>
            </a:r>
            <a:r>
              <a:rPr dirty="0" sz="2000" spc="-54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 </a:t>
            </a:r>
            <a:r>
              <a:rPr dirty="0" sz="2000" spc="-30">
                <a:latin typeface="Verdana"/>
                <a:cs typeface="Verdana"/>
              </a:rPr>
              <a:t>following </a:t>
            </a:r>
            <a:r>
              <a:rPr dirty="0" sz="2000" spc="-110">
                <a:latin typeface="Verdana"/>
                <a:cs typeface="Verdana"/>
              </a:rPr>
              <a:t>fields:</a:t>
            </a:r>
            <a:endParaRPr sz="20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Arial"/>
              <a:buChar char="–"/>
              <a:tabLst>
                <a:tab pos="418465" algn="l"/>
              </a:tabLst>
            </a:pPr>
            <a:r>
              <a:rPr dirty="0" sz="1800" spc="-100">
                <a:solidFill>
                  <a:srgbClr val="2B79EF"/>
                </a:solidFill>
                <a:latin typeface="Trebuchet MS"/>
                <a:cs typeface="Trebuchet MS"/>
              </a:rPr>
              <a:t>amount</a:t>
            </a:r>
            <a:r>
              <a:rPr dirty="0" sz="1800" spc="-100">
                <a:latin typeface="Verdana"/>
                <a:cs typeface="Verdana"/>
              </a:rPr>
              <a:t>: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110"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2B79EF"/>
                </a:solidFill>
                <a:latin typeface="Trebuchet MS"/>
                <a:cs typeface="Trebuchet MS"/>
              </a:rPr>
              <a:t>Amount&lt;Currency&gt;</a:t>
            </a:r>
            <a:r>
              <a:rPr dirty="0" sz="1800" spc="-120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latin typeface="Verdana"/>
                <a:cs typeface="Verdana"/>
              </a:rPr>
              <a:t>value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of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114">
                <a:latin typeface="Verdana"/>
                <a:cs typeface="Verdana"/>
              </a:rPr>
              <a:t> IOU</a:t>
            </a:r>
            <a:endParaRPr sz="18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Arial"/>
              <a:buChar char="–"/>
              <a:tabLst>
                <a:tab pos="418465" algn="l"/>
              </a:tabLst>
            </a:pPr>
            <a:r>
              <a:rPr dirty="0" sz="1800" spc="-114">
                <a:solidFill>
                  <a:srgbClr val="2B79EF"/>
                </a:solidFill>
                <a:latin typeface="Trebuchet MS"/>
                <a:cs typeface="Trebuchet MS"/>
              </a:rPr>
              <a:t>lender</a:t>
            </a:r>
            <a:r>
              <a:rPr dirty="0" sz="1800" spc="-114">
                <a:latin typeface="Verdana"/>
                <a:cs typeface="Verdana"/>
              </a:rPr>
              <a:t>: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 spc="-95">
                <a:solidFill>
                  <a:srgbClr val="2B79EF"/>
                </a:solidFill>
                <a:latin typeface="Trebuchet MS"/>
                <a:cs typeface="Trebuchet MS"/>
              </a:rPr>
              <a:t>Party </a:t>
            </a:r>
            <a:r>
              <a:rPr dirty="0" sz="1800" spc="-10">
                <a:latin typeface="Verdana"/>
                <a:cs typeface="Verdana"/>
              </a:rPr>
              <a:t>lending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30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amount</a:t>
            </a:r>
            <a:endParaRPr sz="18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Arial"/>
              <a:buChar char="–"/>
              <a:tabLst>
                <a:tab pos="418465" algn="l"/>
              </a:tabLst>
            </a:pPr>
            <a:r>
              <a:rPr dirty="0" sz="1800" spc="-95">
                <a:solidFill>
                  <a:srgbClr val="2B79EF"/>
                </a:solidFill>
                <a:latin typeface="Trebuchet MS"/>
                <a:cs typeface="Trebuchet MS"/>
              </a:rPr>
              <a:t>borrower</a:t>
            </a:r>
            <a:r>
              <a:rPr dirty="0" sz="1800" spc="-95">
                <a:latin typeface="Verdana"/>
                <a:cs typeface="Verdana"/>
              </a:rPr>
              <a:t>: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 spc="-95">
                <a:solidFill>
                  <a:srgbClr val="2B79EF"/>
                </a:solidFill>
                <a:latin typeface="Trebuchet MS"/>
                <a:cs typeface="Trebuchet MS"/>
              </a:rPr>
              <a:t>Party </a:t>
            </a:r>
            <a:r>
              <a:rPr dirty="0" sz="1800" spc="-35">
                <a:latin typeface="Verdana"/>
                <a:cs typeface="Verdana"/>
              </a:rPr>
              <a:t>borrowing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26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amount</a:t>
            </a:r>
            <a:endParaRPr sz="1800">
              <a:latin typeface="Verdana"/>
              <a:cs typeface="Verdana"/>
            </a:endParaRPr>
          </a:p>
          <a:p>
            <a:pPr lvl="1" marL="417830" marR="5080" indent="-172085">
              <a:lnSpc>
                <a:spcPct val="132800"/>
              </a:lnSpc>
              <a:spcBef>
                <a:spcPts val="10"/>
              </a:spcBef>
              <a:buClr>
                <a:srgbClr val="000000"/>
              </a:buClr>
              <a:buFont typeface="Arial"/>
              <a:buChar char="–"/>
              <a:tabLst>
                <a:tab pos="418465" algn="l"/>
              </a:tabLst>
            </a:pPr>
            <a:r>
              <a:rPr dirty="0" sz="1800" spc="-100">
                <a:solidFill>
                  <a:srgbClr val="2A79F0"/>
                </a:solidFill>
                <a:latin typeface="Trebuchet MS"/>
                <a:cs typeface="Trebuchet MS"/>
              </a:rPr>
              <a:t>paid:</a:t>
            </a:r>
            <a:r>
              <a:rPr dirty="0" sz="1800" spc="-20">
                <a:solidFill>
                  <a:srgbClr val="2A79F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105"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2A79F0"/>
                </a:solidFill>
                <a:latin typeface="Trebuchet MS"/>
                <a:cs typeface="Trebuchet MS"/>
              </a:rPr>
              <a:t>Amount&lt;Currency&gt;</a:t>
            </a:r>
            <a:r>
              <a:rPr dirty="0" sz="1800" spc="-30">
                <a:solidFill>
                  <a:srgbClr val="2A79F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latin typeface="Verdana"/>
                <a:cs typeface="Verdana"/>
              </a:rPr>
              <a:t>of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105">
                <a:latin typeface="Verdana"/>
                <a:cs typeface="Verdana"/>
              </a:rPr>
              <a:t> </a:t>
            </a:r>
            <a:r>
              <a:rPr dirty="0" sz="1800" spc="-110">
                <a:latin typeface="Verdana"/>
                <a:cs typeface="Verdana"/>
              </a:rPr>
              <a:t>IOU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105">
                <a:latin typeface="Verdana"/>
                <a:cs typeface="Verdana"/>
              </a:rPr>
              <a:t> </a:t>
            </a:r>
            <a:r>
              <a:rPr dirty="0" sz="1800" spc="-55">
                <a:latin typeface="Verdana"/>
                <a:cs typeface="Verdana"/>
              </a:rPr>
              <a:t>has</a:t>
            </a:r>
            <a:r>
              <a:rPr dirty="0" sz="1800" spc="-12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been</a:t>
            </a:r>
            <a:r>
              <a:rPr dirty="0" sz="1800" spc="-10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paid,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105">
                <a:latin typeface="Verdana"/>
                <a:cs typeface="Verdana"/>
              </a:rPr>
              <a:t>it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should  </a:t>
            </a:r>
            <a:r>
              <a:rPr dirty="0" sz="1800" spc="95">
                <a:latin typeface="Verdana"/>
                <a:cs typeface="Verdana"/>
              </a:rPr>
              <a:t>be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65">
                <a:latin typeface="Verdana"/>
                <a:cs typeface="Verdana"/>
              </a:rPr>
              <a:t>initialised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to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an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2B79EF"/>
                </a:solidFill>
                <a:latin typeface="Trebuchet MS"/>
                <a:cs typeface="Trebuchet MS"/>
              </a:rPr>
              <a:t>Amount</a:t>
            </a:r>
            <a:r>
              <a:rPr dirty="0" sz="1800" spc="-55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latin typeface="Verdana"/>
                <a:cs typeface="Verdana"/>
              </a:rPr>
              <a:t>of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150"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0322" y="3853434"/>
            <a:ext cx="74034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185420" algn="l"/>
              </a:tabLst>
            </a:pPr>
            <a:r>
              <a:rPr dirty="0" sz="2000" spc="-105">
                <a:solidFill>
                  <a:srgbClr val="2B79EF"/>
                </a:solidFill>
                <a:latin typeface="Trebuchet MS"/>
                <a:cs typeface="Trebuchet MS"/>
              </a:rPr>
              <a:t>Party</a:t>
            </a:r>
            <a:r>
              <a:rPr dirty="0" sz="2000" spc="-45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000" spc="-210">
                <a:latin typeface="Verdana"/>
                <a:cs typeface="Verdana"/>
              </a:rPr>
              <a:t>is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70">
                <a:latin typeface="Verdana"/>
                <a:cs typeface="Verdana"/>
              </a:rPr>
              <a:t>Corda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class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representing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55">
                <a:latin typeface="Verdana"/>
                <a:cs typeface="Verdana"/>
              </a:rPr>
              <a:t>an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entity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25">
                <a:latin typeface="Verdana"/>
                <a:cs typeface="Verdana"/>
              </a:rPr>
              <a:t>on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network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752" y="1011681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752" y="1621662"/>
            <a:ext cx="1418590" cy="1182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2.</a:t>
            </a:r>
            <a:r>
              <a:rPr dirty="0" sz="1600" spc="-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7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70">
                <a:latin typeface="Verdana"/>
                <a:cs typeface="Verdana"/>
                <a:hlinkClick r:id="rId2" action="ppaction://hlinksldjump"/>
              </a:rPr>
              <a:t>The IOU</a:t>
            </a:r>
            <a:r>
              <a:rPr dirty="0" sz="1200" spc="-14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Fields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30">
                <a:latin typeface="Verdana"/>
                <a:cs typeface="Verdana"/>
                <a:hlinkClick r:id="rId2" action="ppaction://hlinksldjump"/>
              </a:rPr>
              <a:t>getParticipants()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2" action="ppaction://hlinksldjump"/>
              </a:rPr>
              <a:t>LinearState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isRelevant()</a:t>
            </a:r>
            <a:endParaRPr sz="1200">
              <a:latin typeface="Verdana"/>
              <a:cs typeface="Verdana"/>
            </a:endParaRPr>
          </a:p>
          <a:p>
            <a:pPr marL="216535" indent="-203835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2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752" y="3145917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2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752" y="3755212"/>
            <a:ext cx="6927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4.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04" b="1">
                <a:latin typeface="Verdana"/>
                <a:cs typeface="Verdana"/>
                <a:hlinkClick r:id="rId2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752" y="4365497"/>
            <a:ext cx="106743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41300" algn="l"/>
              </a:tabLst>
            </a:pPr>
            <a:r>
              <a:rPr dirty="0" sz="1600" spc="-190" b="1">
                <a:latin typeface="Verdana"/>
                <a:cs typeface="Verdana"/>
                <a:hlinkClick r:id="rId2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5"/>
              <a:tabLst>
                <a:tab pos="241935" algn="l"/>
              </a:tabLst>
            </a:pPr>
            <a:r>
              <a:rPr dirty="0" sz="1600" spc="-265" b="1">
                <a:latin typeface="Verdana"/>
                <a:cs typeface="Verdana"/>
                <a:hlinkClick r:id="rId2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4787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75"/>
              <a:t>IOU </a:t>
            </a:r>
            <a:r>
              <a:rPr dirty="0" spc="-315"/>
              <a:t>Fields </a:t>
            </a:r>
            <a:r>
              <a:rPr dirty="0" spc="-190"/>
              <a:t>-</a:t>
            </a:r>
            <a:r>
              <a:rPr dirty="0" spc="-509"/>
              <a:t> </a:t>
            </a:r>
            <a:r>
              <a:rPr dirty="0" spc="-315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0096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00965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48536" y="1574672"/>
          <a:ext cx="8462010" cy="435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435"/>
                <a:gridCol w="1187450"/>
                <a:gridCol w="6941184"/>
              </a:tblGrid>
              <a:tr h="58483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400" spc="90">
                          <a:latin typeface="Verdana"/>
                          <a:cs typeface="Verdana"/>
                        </a:rPr>
                        <a:t>Add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0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amount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lender,</a:t>
                      </a:r>
                      <a:r>
                        <a:rPr dirty="0" sz="1400" spc="-20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0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borrower</a:t>
                      </a:r>
                      <a:r>
                        <a:rPr dirty="0" sz="1400" spc="-55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5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0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paid</a:t>
                      </a:r>
                      <a:r>
                        <a:rPr dirty="0" sz="1400" spc="-90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fields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786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dirty="0" sz="1400" spc="-150" b="1">
                          <a:latin typeface="Verdana"/>
                          <a:cs typeface="Verdana"/>
                        </a:rPr>
                        <a:t>Where?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5615" indent="-286385">
                        <a:lnSpc>
                          <a:spcPct val="100000"/>
                        </a:lnSpc>
                        <a:spcBef>
                          <a:spcPts val="1390"/>
                        </a:spcBef>
                        <a:buFont typeface="Arial"/>
                        <a:buChar char="•"/>
                        <a:tabLst>
                          <a:tab pos="475615" algn="l"/>
                          <a:tab pos="476250" algn="l"/>
                        </a:tabLst>
                      </a:pPr>
                      <a:r>
                        <a:rPr dirty="0" sz="1400" spc="-75">
                          <a:latin typeface="Verdana"/>
                          <a:cs typeface="Verdana"/>
                        </a:rPr>
                        <a:t>test/kotlin/states/IOUStateTests.kt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47561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475615" algn="l"/>
                          <a:tab pos="476250" algn="l"/>
                        </a:tabLst>
                      </a:pPr>
                      <a:r>
                        <a:rPr dirty="0" sz="1400" spc="-65">
                          <a:latin typeface="Verdana"/>
                          <a:cs typeface="Verdana"/>
                        </a:rPr>
                        <a:t>state/IOUState.kt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7950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67385" indent="-342900">
                        <a:lnSpc>
                          <a:spcPct val="100000"/>
                        </a:lnSpc>
                        <a:spcBef>
                          <a:spcPts val="1390"/>
                        </a:spcBef>
                        <a:buAutoNum type="arabicPeriod"/>
                        <a:tabLst>
                          <a:tab pos="667385" algn="l"/>
                          <a:tab pos="668020" algn="l"/>
                        </a:tabLst>
                      </a:pPr>
                      <a:r>
                        <a:rPr dirty="0" sz="1400" spc="-5">
                          <a:latin typeface="Verdana"/>
                          <a:cs typeface="Verdana"/>
                        </a:rPr>
                        <a:t>Uncomment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following</a:t>
                      </a:r>
                      <a:r>
                        <a:rPr dirty="0" sz="1400" spc="-3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tests: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lvl="1" marL="1125220" indent="-34353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124585" algn="l"/>
                          <a:tab pos="1125220" algn="l"/>
                        </a:tabLst>
                      </a:pPr>
                      <a:r>
                        <a:rPr dirty="0" sz="1400" spc="-35">
                          <a:latin typeface="Verdana"/>
                          <a:cs typeface="Verdana"/>
                        </a:rPr>
                        <a:t>hasIOUAmountFieldOfCorrectType()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lvl="1" marL="1125220" indent="-34353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124585" algn="l"/>
                          <a:tab pos="1125220" algn="l"/>
                        </a:tabLst>
                      </a:pPr>
                      <a:r>
                        <a:rPr dirty="0" sz="1400" spc="-30">
                          <a:latin typeface="Verdana"/>
                          <a:cs typeface="Verdana"/>
                        </a:rPr>
                        <a:t>hasLenderFieldOfCorrectType()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lvl="1" marL="1125220" indent="-34353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124585" algn="l"/>
                          <a:tab pos="1125220" algn="l"/>
                        </a:tabLst>
                      </a:pPr>
                      <a:r>
                        <a:rPr dirty="0" sz="1400" spc="-40">
                          <a:latin typeface="Verdana"/>
                          <a:cs typeface="Verdana"/>
                        </a:rPr>
                        <a:t>hasBorrowerFieldOfCorrectType()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lvl="1" marL="1125220" indent="-34353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124585" algn="l"/>
                          <a:tab pos="1125220" algn="l"/>
                        </a:tabLst>
                      </a:pPr>
                      <a:r>
                        <a:rPr dirty="0" sz="1400" spc="-25">
                          <a:latin typeface="Verdana"/>
                          <a:cs typeface="Verdana"/>
                        </a:rPr>
                        <a:t>hasPaidFieldOfCorrectType()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67385" indent="-342900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eriod"/>
                        <a:tabLst>
                          <a:tab pos="667385" algn="l"/>
                          <a:tab pos="668020" algn="l"/>
                        </a:tabLst>
                      </a:pPr>
                      <a:r>
                        <a:rPr dirty="0" sz="1400" spc="-65">
                          <a:latin typeface="Verdana"/>
                          <a:cs typeface="Verdana"/>
                        </a:rPr>
                        <a:t>Run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tests: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lvl="1" marL="1125220" indent="-34353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124585" algn="l"/>
                          <a:tab pos="1125220" algn="l"/>
                        </a:tabLst>
                      </a:pPr>
                      <a:r>
                        <a:rPr dirty="0" sz="1400" spc="-100">
                          <a:latin typeface="Verdana"/>
                          <a:cs typeface="Verdana"/>
                        </a:rPr>
                        <a:t>Press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green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arrow/play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button</a:t>
                      </a:r>
                      <a:r>
                        <a:rPr dirty="0" sz="140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next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90">
                          <a:latin typeface="Verdana"/>
                          <a:cs typeface="Verdana"/>
                        </a:rPr>
                        <a:t> IOUStateTests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class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67385" indent="-342900">
                        <a:lnSpc>
                          <a:spcPct val="100000"/>
                        </a:lnSpc>
                        <a:spcBef>
                          <a:spcPts val="840"/>
                        </a:spcBef>
                        <a:buAutoNum type="arabicPeriod"/>
                        <a:tabLst>
                          <a:tab pos="667385" algn="l"/>
                          <a:tab pos="668020" algn="l"/>
                        </a:tabLst>
                      </a:pPr>
                      <a:r>
                        <a:rPr dirty="0" sz="1400" spc="5">
                          <a:latin typeface="Verdana"/>
                          <a:cs typeface="Verdana"/>
                        </a:rPr>
                        <a:t>Modify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0">
                          <a:latin typeface="Verdana"/>
                          <a:cs typeface="Verdana"/>
                        </a:rPr>
                        <a:t>IOUState.kt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make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tests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pass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137795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786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114" b="1">
                          <a:latin typeface="Verdana"/>
                          <a:cs typeface="Verdana"/>
                        </a:rPr>
                        <a:t>Key</a:t>
                      </a:r>
                      <a:r>
                        <a:rPr dirty="0" sz="1400" spc="-12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 b="1">
                          <a:latin typeface="Verdana"/>
                          <a:cs typeface="Verdana"/>
                        </a:rPr>
                        <a:t>Docs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marR="22034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400" spc="-45">
                          <a:latin typeface="Verdana"/>
                          <a:cs typeface="Verdana"/>
                        </a:rPr>
                        <a:t>https://</a:t>
                      </a:r>
                      <a:r>
                        <a:rPr dirty="0" sz="1400" spc="-45">
                          <a:latin typeface="Verdana"/>
                          <a:cs typeface="Verdana"/>
                          <a:hlinkClick r:id="rId2"/>
                        </a:rPr>
                        <a:t>www.jetbrains.com/help/idea/2016.3/run-debug-configurations.html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https://docs.corda.net/tutorial-test-dsl.html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16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03859" y="3368040"/>
            <a:ext cx="743712" cy="790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80752" y="1011681"/>
            <a:ext cx="1877060" cy="4232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41300" algn="l"/>
              </a:tabLst>
            </a:pPr>
            <a:r>
              <a:rPr dirty="0" sz="1600" spc="-95" b="1">
                <a:latin typeface="Verdana"/>
                <a:cs typeface="Verdana"/>
                <a:hlinkClick r:id="rId4" action="ppaction://hlinksldjump"/>
              </a:rPr>
              <a:t>CorDapp</a:t>
            </a:r>
            <a:r>
              <a:rPr dirty="0" sz="1600" spc="-125" b="1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4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dirty="0" sz="1600" spc="-175" b="1">
                <a:solidFill>
                  <a:srgbClr val="EC1C23"/>
                </a:solidFill>
                <a:latin typeface="Verdana"/>
                <a:cs typeface="Verdana"/>
                <a:hlinkClick r:id="rId4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70">
                <a:latin typeface="Verdana"/>
                <a:cs typeface="Verdana"/>
                <a:hlinkClick r:id="rId4" action="ppaction://hlinksldjump"/>
              </a:rPr>
              <a:t>The IOU</a:t>
            </a:r>
            <a:r>
              <a:rPr dirty="0" sz="1200" spc="-13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1200" spc="-55">
                <a:latin typeface="Verdana"/>
                <a:cs typeface="Verdana"/>
                <a:hlinkClick r:id="rId4" action="ppaction://hlinksldjump"/>
              </a:rPr>
              <a:t>Fields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30">
                <a:latin typeface="Verdana"/>
                <a:cs typeface="Verdana"/>
                <a:hlinkClick r:id="rId4" action="ppaction://hlinksldjump"/>
              </a:rPr>
              <a:t>getParticipants()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4" action="ppaction://hlinksldjump"/>
              </a:rPr>
              <a:t>LinearState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4" action="ppaction://hlinksldjump"/>
              </a:rPr>
              <a:t>isRelevant()</a:t>
            </a:r>
            <a:endParaRPr sz="1200">
              <a:latin typeface="Verdana"/>
              <a:cs typeface="Verdana"/>
            </a:endParaRPr>
          </a:p>
          <a:p>
            <a:pPr marL="216535" indent="-203835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4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3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4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3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3"/>
              <a:tabLst>
                <a:tab pos="241935" algn="l"/>
              </a:tabLst>
            </a:pPr>
            <a:r>
              <a:rPr dirty="0" sz="1600" spc="-204" b="1">
                <a:latin typeface="Verdana"/>
                <a:cs typeface="Verdana"/>
                <a:hlinkClick r:id="rId4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AutoNum type="arabicPeriod" startAt="3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3"/>
              <a:tabLst>
                <a:tab pos="241300" algn="l"/>
              </a:tabLst>
            </a:pPr>
            <a:r>
              <a:rPr dirty="0" sz="1600" spc="-190" b="1">
                <a:latin typeface="Verdana"/>
                <a:cs typeface="Verdana"/>
                <a:hlinkClick r:id="rId4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3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3"/>
              <a:tabLst>
                <a:tab pos="241935" algn="l"/>
              </a:tabLst>
            </a:pPr>
            <a:r>
              <a:rPr dirty="0" sz="1600" spc="-265" b="1">
                <a:latin typeface="Verdana"/>
                <a:cs typeface="Verdana"/>
                <a:hlinkClick r:id="rId4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S</a:t>
            </a:r>
            <a:r>
              <a:rPr dirty="0" spc="-105"/>
              <a:t>tates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20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8925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75"/>
              <a:t>IOU </a:t>
            </a:r>
            <a:r>
              <a:rPr dirty="0" spc="-315"/>
              <a:t>Fields </a:t>
            </a:r>
            <a:r>
              <a:rPr dirty="0" spc="-190"/>
              <a:t>-</a:t>
            </a:r>
            <a:r>
              <a:rPr dirty="0" spc="-509"/>
              <a:t> </a:t>
            </a:r>
            <a:r>
              <a:rPr dirty="0" spc="-350"/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F8D5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F8D50D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56157" y="1842516"/>
          <a:ext cx="8418195" cy="3842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620"/>
                <a:gridCol w="1187450"/>
                <a:gridCol w="6941184"/>
              </a:tblGrid>
              <a:tr h="57340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B w="28575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400" spc="90">
                          <a:latin typeface="Verdana"/>
                          <a:cs typeface="Verdana"/>
                        </a:rPr>
                        <a:t>Add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60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amount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, </a:t>
                      </a:r>
                      <a:r>
                        <a:rPr dirty="0" sz="1400" spc="-95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lender, </a:t>
                      </a:r>
                      <a:r>
                        <a:rPr dirty="0" sz="1400" spc="-50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borrower </a:t>
                      </a:r>
                      <a:r>
                        <a:rPr dirty="0" sz="1400" spc="55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400" spc="-3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0">
                          <a:solidFill>
                            <a:srgbClr val="2A79F0"/>
                          </a:solidFill>
                          <a:latin typeface="Trebuchet MS"/>
                          <a:cs typeface="Trebuchet MS"/>
                        </a:rPr>
                        <a:t>paid 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fields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13392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B w="28575">
                      <a:solidFill>
                        <a:srgbClr val="F8D50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75615" indent="-172085">
                        <a:lnSpc>
                          <a:spcPts val="1655"/>
                        </a:lnSpc>
                        <a:spcBef>
                          <a:spcPts val="1390"/>
                        </a:spcBef>
                        <a:buFont typeface="Arial"/>
                        <a:buChar char="•"/>
                        <a:tabLst>
                          <a:tab pos="476250" algn="l"/>
                        </a:tabLst>
                      </a:pPr>
                      <a:r>
                        <a:rPr dirty="0" sz="1400" spc="90">
                          <a:latin typeface="Verdana"/>
                          <a:cs typeface="Verdana"/>
                        </a:rPr>
                        <a:t>Add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fields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0">
                          <a:latin typeface="Verdana"/>
                          <a:cs typeface="Verdana"/>
                        </a:rPr>
                        <a:t>correct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">
                          <a:latin typeface="Verdana"/>
                          <a:cs typeface="Verdana"/>
                        </a:rPr>
                        <a:t>type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for: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lvl="1" marL="932815" indent="-172085">
                        <a:lnSpc>
                          <a:spcPts val="1655"/>
                        </a:lnSpc>
                        <a:buFont typeface="Arial"/>
                        <a:buChar char="•"/>
                        <a:tabLst>
                          <a:tab pos="933450" algn="l"/>
                        </a:tabLst>
                      </a:pPr>
                      <a:r>
                        <a:rPr dirty="0" sz="1400" spc="-50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amount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lvl="1" marL="932815" indent="-172085">
                        <a:lnSpc>
                          <a:spcPts val="1675"/>
                        </a:lnSpc>
                        <a:buFont typeface="Arial"/>
                        <a:buChar char="•"/>
                        <a:tabLst>
                          <a:tab pos="933450" algn="l"/>
                        </a:tabLst>
                      </a:pPr>
                      <a:r>
                        <a:rPr dirty="0" sz="1400" spc="-65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lender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lvl="1" marL="932815" indent="-172085">
                        <a:lnSpc>
                          <a:spcPts val="1675"/>
                        </a:lnSpc>
                        <a:buFont typeface="Arial"/>
                        <a:buChar char="•"/>
                        <a:tabLst>
                          <a:tab pos="933450" algn="l"/>
                        </a:tabLst>
                      </a:pPr>
                      <a:r>
                        <a:rPr dirty="0" sz="1400" spc="-50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borrower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lvl="1" marL="932815" indent="-1720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933450" algn="l"/>
                        </a:tabLst>
                      </a:pPr>
                      <a:r>
                        <a:rPr dirty="0" sz="1400" spc="-60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paid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869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T w="28575">
                      <a:solidFill>
                        <a:srgbClr val="F8D50D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653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18230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T w="28575">
                      <a:solidFill>
                        <a:srgbClr val="F8D50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dirty="0" sz="1400" spc="-20" b="1">
                          <a:latin typeface="Verdana"/>
                          <a:cs typeface="Verdana"/>
                        </a:rPr>
                        <a:t>Code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dirty="0" sz="1200" spc="-6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data class</a:t>
                      </a:r>
                      <a:r>
                        <a:rPr dirty="0" sz="1200" spc="-14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55">
                          <a:latin typeface="Trebuchet MS"/>
                          <a:cs typeface="Trebuchet MS"/>
                        </a:rPr>
                        <a:t>IOUState(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329565">
                        <a:lnSpc>
                          <a:spcPct val="100000"/>
                        </a:lnSpc>
                      </a:pPr>
                      <a:r>
                        <a:rPr dirty="0" sz="1200" spc="-7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val </a:t>
                      </a:r>
                      <a:r>
                        <a:rPr dirty="0" sz="1200" spc="-55">
                          <a:latin typeface="Trebuchet MS"/>
                          <a:cs typeface="Trebuchet MS"/>
                        </a:rPr>
                        <a:t>amount:</a:t>
                      </a:r>
                      <a:r>
                        <a:rPr dirty="0" sz="120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55">
                          <a:latin typeface="Trebuchet MS"/>
                          <a:cs typeface="Trebuchet MS"/>
                        </a:rPr>
                        <a:t>Amount&lt;Currency&gt;,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329565">
                        <a:lnSpc>
                          <a:spcPct val="100000"/>
                        </a:lnSpc>
                      </a:pPr>
                      <a:r>
                        <a:rPr dirty="0" sz="1200" spc="-7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val </a:t>
                      </a:r>
                      <a:r>
                        <a:rPr dirty="0" sz="1200" spc="-60">
                          <a:latin typeface="Trebuchet MS"/>
                          <a:cs typeface="Trebuchet MS"/>
                        </a:rPr>
                        <a:t>lender:</a:t>
                      </a:r>
                      <a:r>
                        <a:rPr dirty="0" sz="1200" spc="-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90">
                          <a:latin typeface="Trebuchet MS"/>
                          <a:cs typeface="Trebuchet MS"/>
                        </a:rPr>
                        <a:t>Party,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329565">
                        <a:lnSpc>
                          <a:spcPct val="100000"/>
                        </a:lnSpc>
                      </a:pPr>
                      <a:r>
                        <a:rPr dirty="0" sz="1200" spc="-7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val </a:t>
                      </a:r>
                      <a:r>
                        <a:rPr dirty="0" sz="1200" spc="-55">
                          <a:latin typeface="Trebuchet MS"/>
                          <a:cs typeface="Trebuchet MS"/>
                        </a:rPr>
                        <a:t>borrower:</a:t>
                      </a:r>
                      <a:r>
                        <a:rPr dirty="0" sz="120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90">
                          <a:latin typeface="Trebuchet MS"/>
                          <a:cs typeface="Trebuchet MS"/>
                        </a:rPr>
                        <a:t>Party,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329565">
                        <a:lnSpc>
                          <a:spcPct val="100000"/>
                        </a:lnSpc>
                      </a:pPr>
                      <a:r>
                        <a:rPr dirty="0" sz="1200" spc="-65">
                          <a:latin typeface="Trebuchet MS"/>
                          <a:cs typeface="Trebuchet MS"/>
                        </a:rPr>
                        <a:t>val</a:t>
                      </a:r>
                      <a:r>
                        <a:rPr dirty="0" sz="120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65">
                          <a:latin typeface="Trebuchet MS"/>
                          <a:cs typeface="Trebuchet MS"/>
                        </a:rPr>
                        <a:t>paid:</a:t>
                      </a:r>
                      <a:r>
                        <a:rPr dirty="0" sz="120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Amount&lt;Currency&gt;</a:t>
                      </a:r>
                      <a:r>
                        <a:rPr dirty="0" sz="1200" spc="-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dirty="0" sz="120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50">
                          <a:latin typeface="Trebuchet MS"/>
                          <a:cs typeface="Trebuchet MS"/>
                        </a:rPr>
                        <a:t>Amount(0,</a:t>
                      </a:r>
                      <a:r>
                        <a:rPr dirty="0" sz="120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60">
                          <a:latin typeface="Trebuchet MS"/>
                          <a:cs typeface="Trebuchet MS"/>
                        </a:rPr>
                        <a:t>amount.token))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dirty="0" sz="1200" spc="-120">
                          <a:latin typeface="Trebuchet MS"/>
                          <a:cs typeface="Trebuchet MS"/>
                        </a:rPr>
                        <a:t>: </a:t>
                      </a:r>
                      <a:r>
                        <a:rPr dirty="0" sz="1200" spc="-65">
                          <a:latin typeface="Trebuchet MS"/>
                          <a:cs typeface="Trebuchet MS"/>
                        </a:rPr>
                        <a:t>ContractState</a:t>
                      </a:r>
                      <a:r>
                        <a:rPr dirty="0" sz="120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65">
                          <a:latin typeface="Trebuchet MS"/>
                          <a:cs typeface="Trebuchet MS"/>
                        </a:rPr>
                        <a:t>{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32956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…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}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381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26136" y="3294888"/>
            <a:ext cx="938783" cy="937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80752" y="1011681"/>
            <a:ext cx="1877060" cy="4232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41300" algn="l"/>
              </a:tabLst>
            </a:pP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125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dirty="0" sz="1600" spc="-175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70">
                <a:latin typeface="Verdana"/>
                <a:cs typeface="Verdana"/>
                <a:hlinkClick r:id="rId3" action="ppaction://hlinksldjump"/>
              </a:rPr>
              <a:t>The IOU</a:t>
            </a:r>
            <a:r>
              <a:rPr dirty="0" sz="1200" spc="-13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55">
                <a:latin typeface="Verdana"/>
                <a:cs typeface="Verdana"/>
                <a:hlinkClick r:id="rId3" action="ppaction://hlinksldjump"/>
              </a:rPr>
              <a:t>Fields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30">
                <a:latin typeface="Verdana"/>
                <a:cs typeface="Verdana"/>
                <a:hlinkClick r:id="rId3" action="ppaction://hlinksldjump"/>
              </a:rPr>
              <a:t>getParticipants()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3" action="ppaction://hlinksldjump"/>
              </a:rPr>
              <a:t>LinearState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3" action="ppaction://hlinksldjump"/>
              </a:rPr>
              <a:t>isRelevant()</a:t>
            </a:r>
            <a:endParaRPr sz="1200">
              <a:latin typeface="Verdana"/>
              <a:cs typeface="Verdana"/>
            </a:endParaRPr>
          </a:p>
          <a:p>
            <a:pPr marL="216535" indent="-203835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3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3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3"/>
              <a:tabLst>
                <a:tab pos="241935" algn="l"/>
              </a:tabLst>
            </a:pPr>
            <a:r>
              <a:rPr dirty="0" sz="1600" spc="-204" b="1"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AutoNum type="arabicPeriod" startAt="3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3"/>
              <a:tabLst>
                <a:tab pos="241300" algn="l"/>
              </a:tabLst>
            </a:pPr>
            <a:r>
              <a:rPr dirty="0" sz="1600" spc="-190" b="1"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3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3"/>
              <a:tabLst>
                <a:tab pos="241935" algn="l"/>
              </a:tabLst>
            </a:pPr>
            <a:r>
              <a:rPr dirty="0" sz="1600" spc="-265" b="1"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S</a:t>
            </a:r>
            <a:r>
              <a:rPr dirty="0" spc="-105"/>
              <a:t>tates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20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15" y="2573858"/>
            <a:ext cx="670750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55">
                <a:solidFill>
                  <a:srgbClr val="000000"/>
                </a:solidFill>
              </a:rPr>
              <a:t>Step </a:t>
            </a:r>
            <a:r>
              <a:rPr dirty="0" sz="5400" spc="-815">
                <a:solidFill>
                  <a:srgbClr val="000000"/>
                </a:solidFill>
              </a:rPr>
              <a:t>2 </a:t>
            </a:r>
            <a:r>
              <a:rPr dirty="0" sz="5400" spc="-1140">
                <a:solidFill>
                  <a:srgbClr val="000000"/>
                </a:solidFill>
              </a:rPr>
              <a:t>–</a:t>
            </a:r>
            <a:r>
              <a:rPr dirty="0" sz="5400" spc="-745">
                <a:solidFill>
                  <a:srgbClr val="000000"/>
                </a:solidFill>
              </a:rPr>
              <a:t> </a:t>
            </a:r>
            <a:r>
              <a:rPr dirty="0" sz="5400" spc="-455">
                <a:solidFill>
                  <a:srgbClr val="000000"/>
                </a:solidFill>
              </a:rPr>
              <a:t>participants</a:t>
            </a:r>
            <a:endParaRPr sz="5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26897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20"/>
              <a:t>getParticipants()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S</a:t>
            </a:r>
            <a:r>
              <a:rPr dirty="0" spc="-105"/>
              <a:t>tates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24</a:t>
            </a:fld>
            <a:r>
              <a:rPr dirty="0" spc="-8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79931"/>
            <a:ext cx="7901940" cy="185166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84785" marR="5080" indent="-172085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5">
                <a:latin typeface="Verdana"/>
                <a:cs typeface="Verdana"/>
              </a:rPr>
              <a:t>Remember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that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all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2B79EF"/>
                </a:solidFill>
                <a:latin typeface="Trebuchet MS"/>
                <a:cs typeface="Trebuchet MS"/>
              </a:rPr>
              <a:t>ContractState</a:t>
            </a:r>
            <a:r>
              <a:rPr dirty="0" sz="2000" spc="-120">
                <a:latin typeface="Verdana"/>
                <a:cs typeface="Verdana"/>
              </a:rPr>
              <a:t>s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 spc="40">
                <a:latin typeface="Verdana"/>
                <a:cs typeface="Verdana"/>
              </a:rPr>
              <a:t>have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2B79EF"/>
                </a:solidFill>
                <a:latin typeface="Trebuchet MS"/>
                <a:cs typeface="Trebuchet MS"/>
              </a:rPr>
              <a:t>participants</a:t>
            </a:r>
            <a:r>
              <a:rPr dirty="0" sz="2000" spc="-15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latin typeface="Verdana"/>
                <a:cs typeface="Verdana"/>
              </a:rPr>
              <a:t>field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holding 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70">
                <a:latin typeface="Verdana"/>
                <a:cs typeface="Verdana"/>
              </a:rPr>
              <a:t> list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of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30">
                <a:solidFill>
                  <a:srgbClr val="2B79EF"/>
                </a:solidFill>
                <a:latin typeface="Trebuchet MS"/>
                <a:cs typeface="Trebuchet MS"/>
              </a:rPr>
              <a:t>Party</a:t>
            </a:r>
            <a:r>
              <a:rPr dirty="0" sz="2000" spc="-130">
                <a:latin typeface="Verdana"/>
                <a:cs typeface="Verdana"/>
              </a:rPr>
              <a:t>s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involved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in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state</a:t>
            </a:r>
            <a:endParaRPr sz="20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1889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14">
                <a:latin typeface="Verdana"/>
                <a:cs typeface="Verdana"/>
              </a:rPr>
              <a:t>For </a:t>
            </a:r>
            <a:r>
              <a:rPr dirty="0" sz="2000" spc="-70">
                <a:latin typeface="Verdana"/>
                <a:cs typeface="Verdana"/>
              </a:rPr>
              <a:t>our </a:t>
            </a:r>
            <a:r>
              <a:rPr dirty="0" sz="2000" spc="-90">
                <a:solidFill>
                  <a:srgbClr val="2B79EF"/>
                </a:solidFill>
                <a:latin typeface="Trebuchet MS"/>
                <a:cs typeface="Trebuchet MS"/>
              </a:rPr>
              <a:t>IOUState</a:t>
            </a:r>
            <a:r>
              <a:rPr dirty="0" sz="2000" spc="-90">
                <a:latin typeface="Verdana"/>
                <a:cs typeface="Verdana"/>
              </a:rPr>
              <a:t>, </a:t>
            </a:r>
            <a:r>
              <a:rPr dirty="0" sz="2000" spc="-95">
                <a:solidFill>
                  <a:srgbClr val="2B79EF"/>
                </a:solidFill>
                <a:latin typeface="Trebuchet MS"/>
                <a:cs typeface="Trebuchet MS"/>
              </a:rPr>
              <a:t>participants </a:t>
            </a:r>
            <a:r>
              <a:rPr dirty="0" sz="2000" spc="-50">
                <a:latin typeface="Verdana"/>
                <a:cs typeface="Verdana"/>
              </a:rPr>
              <a:t>should</a:t>
            </a:r>
            <a:r>
              <a:rPr dirty="0" sz="2000" spc="-295">
                <a:latin typeface="Verdana"/>
                <a:cs typeface="Verdana"/>
              </a:rPr>
              <a:t> </a:t>
            </a:r>
            <a:r>
              <a:rPr dirty="0" sz="2000" spc="-135">
                <a:latin typeface="Verdana"/>
                <a:cs typeface="Verdana"/>
              </a:rPr>
              <a:t>return:</a:t>
            </a:r>
            <a:endParaRPr sz="20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464"/>
              </a:spcBef>
              <a:buFont typeface="Arial"/>
              <a:buChar char="–"/>
              <a:tabLst>
                <a:tab pos="418465" algn="l"/>
              </a:tabLst>
            </a:pPr>
            <a:r>
              <a:rPr dirty="0" sz="1800" spc="-105">
                <a:latin typeface="Verdana"/>
                <a:cs typeface="Verdana"/>
              </a:rPr>
              <a:t>The</a:t>
            </a:r>
            <a:r>
              <a:rPr dirty="0" sz="1800" spc="-120"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2B79EF"/>
                </a:solidFill>
                <a:latin typeface="Trebuchet MS"/>
                <a:cs typeface="Trebuchet MS"/>
              </a:rPr>
              <a:t>lender</a:t>
            </a:r>
            <a:endParaRPr sz="1800">
              <a:latin typeface="Trebuchet MS"/>
              <a:cs typeface="Trebuchet MS"/>
            </a:endParaRPr>
          </a:p>
          <a:p>
            <a:pPr lvl="1" marL="417830" indent="-172085">
              <a:lnSpc>
                <a:spcPct val="100000"/>
              </a:lnSpc>
              <a:spcBef>
                <a:spcPts val="705"/>
              </a:spcBef>
              <a:buFont typeface="Arial"/>
              <a:buChar char="–"/>
              <a:tabLst>
                <a:tab pos="418465" algn="l"/>
              </a:tabLst>
            </a:pPr>
            <a:r>
              <a:rPr dirty="0" sz="1800" spc="-105">
                <a:latin typeface="Verdana"/>
                <a:cs typeface="Verdana"/>
              </a:rPr>
              <a:t>The</a:t>
            </a:r>
            <a:r>
              <a:rPr dirty="0" sz="1800" spc="-120"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2B79EF"/>
                </a:solidFill>
                <a:latin typeface="Trebuchet MS"/>
                <a:cs typeface="Trebuchet MS"/>
              </a:rPr>
              <a:t>borrower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0752" y="1011681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752" y="1621662"/>
            <a:ext cx="1418590" cy="1182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2.</a:t>
            </a:r>
            <a:r>
              <a:rPr dirty="0" sz="1600" spc="-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7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70">
                <a:latin typeface="Verdana"/>
                <a:cs typeface="Verdana"/>
                <a:hlinkClick r:id="rId2" action="ppaction://hlinksldjump"/>
              </a:rPr>
              <a:t>The IOU</a:t>
            </a:r>
            <a:r>
              <a:rPr dirty="0" sz="1200" spc="-14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Fields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30">
                <a:latin typeface="Verdana"/>
                <a:cs typeface="Verdana"/>
                <a:hlinkClick r:id="rId2" action="ppaction://hlinksldjump"/>
              </a:rPr>
              <a:t>getParticipants()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2" action="ppaction://hlinksldjump"/>
              </a:rPr>
              <a:t>LinearState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isRelevant()</a:t>
            </a:r>
            <a:endParaRPr sz="1200">
              <a:latin typeface="Verdana"/>
              <a:cs typeface="Verdana"/>
            </a:endParaRPr>
          </a:p>
          <a:p>
            <a:pPr marL="216535" indent="-203835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2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752" y="3145917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2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752" y="3755212"/>
            <a:ext cx="1067435" cy="1489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241935" algn="l"/>
              </a:tabLst>
            </a:pPr>
            <a:r>
              <a:rPr dirty="0" sz="1600" spc="-204" b="1">
                <a:latin typeface="Verdana"/>
                <a:cs typeface="Verdana"/>
                <a:hlinkClick r:id="rId2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600" spc="-190" b="1">
                <a:latin typeface="Verdana"/>
                <a:cs typeface="Verdana"/>
                <a:hlinkClick r:id="rId2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4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4"/>
              <a:tabLst>
                <a:tab pos="241935" algn="l"/>
              </a:tabLst>
            </a:pPr>
            <a:r>
              <a:rPr dirty="0" sz="1600" spc="-265" b="1">
                <a:latin typeface="Verdana"/>
                <a:cs typeface="Verdana"/>
                <a:hlinkClick r:id="rId2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6795134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20"/>
              <a:t>getParticipants() </a:t>
            </a:r>
            <a:r>
              <a:rPr dirty="0" spc="-190"/>
              <a:t>-</a:t>
            </a:r>
            <a:r>
              <a:rPr dirty="0" spc="-130"/>
              <a:t> </a:t>
            </a:r>
            <a:r>
              <a:rPr dirty="0" spc="-315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0096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00965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48536" y="1841373"/>
          <a:ext cx="8425180" cy="3818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3550"/>
                <a:gridCol w="1365885"/>
                <a:gridCol w="6567170"/>
              </a:tblGrid>
              <a:tr h="58483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400" spc="-65">
                          <a:latin typeface="Verdana"/>
                          <a:cs typeface="Verdana"/>
                        </a:rPr>
                        <a:t>Return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4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list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5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lender</a:t>
                      </a:r>
                      <a:r>
                        <a:rPr dirty="0" sz="1400" spc="-90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5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0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borrower</a:t>
                      </a:r>
                      <a:r>
                        <a:rPr dirty="0" sz="1400" spc="-55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from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5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participants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786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dirty="0" sz="1400" spc="-150" b="1">
                          <a:latin typeface="Verdana"/>
                          <a:cs typeface="Verdana"/>
                        </a:rPr>
                        <a:t>Where?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0" indent="-286385">
                        <a:lnSpc>
                          <a:spcPct val="100000"/>
                        </a:lnSpc>
                        <a:spcBef>
                          <a:spcPts val="1390"/>
                        </a:spcBef>
                        <a:buFont typeface="Arial"/>
                        <a:buChar char="•"/>
                        <a:tabLst>
                          <a:tab pos="476250" algn="l"/>
                          <a:tab pos="476884" algn="l"/>
                        </a:tabLst>
                      </a:pPr>
                      <a:r>
                        <a:rPr dirty="0" sz="1400" spc="-80">
                          <a:latin typeface="Verdana"/>
                          <a:cs typeface="Verdana"/>
                        </a:rPr>
                        <a:t>test/states/IOUStateTests.kt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476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476250" algn="l"/>
                          <a:tab pos="476884" algn="l"/>
                        </a:tabLst>
                      </a:pPr>
                      <a:r>
                        <a:rPr dirty="0" sz="1400" spc="-65">
                          <a:latin typeface="Verdana"/>
                          <a:cs typeface="Verdana"/>
                        </a:rPr>
                        <a:t>state/IOUState.kt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283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68655" indent="-342900">
                        <a:lnSpc>
                          <a:spcPct val="100000"/>
                        </a:lnSpc>
                        <a:spcBef>
                          <a:spcPts val="1390"/>
                        </a:spcBef>
                        <a:buAutoNum type="arabicPeriod"/>
                        <a:tabLst>
                          <a:tab pos="668020" algn="l"/>
                          <a:tab pos="668655" algn="l"/>
                        </a:tabLst>
                      </a:pPr>
                      <a:r>
                        <a:rPr dirty="0" sz="1400" spc="-5">
                          <a:latin typeface="Verdana"/>
                          <a:cs typeface="Verdana"/>
                        </a:rPr>
                        <a:t>Uncomment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following</a:t>
                      </a:r>
                      <a:r>
                        <a:rPr dirty="0" sz="1400" spc="-3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tests: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lvl="1" marL="1125855" indent="-34290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1125220" algn="l"/>
                          <a:tab pos="1125855" algn="l"/>
                        </a:tabLst>
                      </a:pPr>
                      <a:r>
                        <a:rPr dirty="0" sz="1400" spc="-45">
                          <a:latin typeface="Verdana"/>
                          <a:cs typeface="Verdana"/>
                        </a:rPr>
                        <a:t>lenderIsParticipant()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lvl="1" marL="1125855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125220" algn="l"/>
                          <a:tab pos="1125855" algn="l"/>
                        </a:tabLst>
                      </a:pPr>
                      <a:r>
                        <a:rPr dirty="0" sz="1400" spc="-50">
                          <a:latin typeface="Verdana"/>
                          <a:cs typeface="Verdana"/>
                        </a:rPr>
                        <a:t>borrowertIsParticipant()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68655" indent="-342900">
                        <a:lnSpc>
                          <a:spcPct val="100000"/>
                        </a:lnSpc>
                        <a:spcBef>
                          <a:spcPts val="840"/>
                        </a:spcBef>
                        <a:buAutoNum type="arabicPeriod"/>
                        <a:tabLst>
                          <a:tab pos="668020" algn="l"/>
                          <a:tab pos="668655" algn="l"/>
                        </a:tabLst>
                      </a:pPr>
                      <a:r>
                        <a:rPr dirty="0" sz="1400" spc="-65">
                          <a:latin typeface="Verdana"/>
                          <a:cs typeface="Verdana"/>
                        </a:rPr>
                        <a:t>Run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tests: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lvl="1" marL="1125855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125220" algn="l"/>
                          <a:tab pos="1125855" algn="l"/>
                        </a:tabLst>
                      </a:pPr>
                      <a:r>
                        <a:rPr dirty="0" sz="1400" spc="-100">
                          <a:latin typeface="Verdana"/>
                          <a:cs typeface="Verdana"/>
                        </a:rPr>
                        <a:t>Press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green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arrow/play</a:t>
                      </a:r>
                      <a:r>
                        <a:rPr dirty="0" sz="1400" spc="-3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button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68655" indent="-342900">
                        <a:lnSpc>
                          <a:spcPct val="100000"/>
                        </a:lnSpc>
                        <a:spcBef>
                          <a:spcPts val="840"/>
                        </a:spcBef>
                        <a:buAutoNum type="arabicPeriod"/>
                        <a:tabLst>
                          <a:tab pos="668020" algn="l"/>
                          <a:tab pos="668655" algn="l"/>
                        </a:tabLst>
                      </a:pPr>
                      <a:r>
                        <a:rPr dirty="0" sz="1400" spc="5">
                          <a:latin typeface="Verdana"/>
                          <a:cs typeface="Verdana"/>
                        </a:rPr>
                        <a:t>Modify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0">
                          <a:latin typeface="Verdana"/>
                          <a:cs typeface="Verdana"/>
                        </a:rPr>
                        <a:t>IOUState.kt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make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tests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pass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132461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727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114" b="1">
                          <a:latin typeface="Verdana"/>
                          <a:cs typeface="Verdana"/>
                        </a:rPr>
                        <a:t>Key</a:t>
                      </a:r>
                      <a:r>
                        <a:rPr dirty="0" sz="1400" spc="-12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 b="1">
                          <a:latin typeface="Verdana"/>
                          <a:cs typeface="Verdana"/>
                        </a:rPr>
                        <a:t>Docs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400" spc="15">
                          <a:latin typeface="Verdana"/>
                          <a:cs typeface="Verdana"/>
                        </a:rPr>
                        <a:t>N/A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16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03859" y="3368040"/>
            <a:ext cx="743712" cy="790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80752" y="1011681"/>
            <a:ext cx="1877060" cy="4232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41300" algn="l"/>
              </a:tabLst>
            </a:pP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125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dirty="0" sz="1600" spc="-175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70">
                <a:latin typeface="Verdana"/>
                <a:cs typeface="Verdana"/>
                <a:hlinkClick r:id="rId3" action="ppaction://hlinksldjump"/>
              </a:rPr>
              <a:t>The IOU</a:t>
            </a:r>
            <a:r>
              <a:rPr dirty="0" sz="1200" spc="-13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55">
                <a:latin typeface="Verdana"/>
                <a:cs typeface="Verdana"/>
                <a:hlinkClick r:id="rId3" action="ppaction://hlinksldjump"/>
              </a:rPr>
              <a:t>Fields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30">
                <a:latin typeface="Verdana"/>
                <a:cs typeface="Verdana"/>
                <a:hlinkClick r:id="rId3" action="ppaction://hlinksldjump"/>
              </a:rPr>
              <a:t>getParticipants()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3" action="ppaction://hlinksldjump"/>
              </a:rPr>
              <a:t>LinearState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3" action="ppaction://hlinksldjump"/>
              </a:rPr>
              <a:t>isRelevant()</a:t>
            </a:r>
            <a:endParaRPr sz="1200">
              <a:latin typeface="Verdana"/>
              <a:cs typeface="Verdana"/>
            </a:endParaRPr>
          </a:p>
          <a:p>
            <a:pPr marL="216535" indent="-203835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3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3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3"/>
              <a:tabLst>
                <a:tab pos="241935" algn="l"/>
              </a:tabLst>
            </a:pPr>
            <a:r>
              <a:rPr dirty="0" sz="1600" spc="-204" b="1"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AutoNum type="arabicPeriod" startAt="3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3"/>
              <a:tabLst>
                <a:tab pos="241300" algn="l"/>
              </a:tabLst>
            </a:pPr>
            <a:r>
              <a:rPr dirty="0" sz="1600" spc="-190" b="1"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3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3"/>
              <a:tabLst>
                <a:tab pos="241935" algn="l"/>
              </a:tabLst>
            </a:pPr>
            <a:r>
              <a:rPr dirty="0" sz="1600" spc="-265" b="1"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S</a:t>
            </a:r>
            <a:r>
              <a:rPr dirty="0" spc="-105"/>
              <a:t>tates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24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20890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20"/>
              <a:t>getParticipants() </a:t>
            </a:r>
            <a:r>
              <a:rPr dirty="0" spc="-190"/>
              <a:t>-</a:t>
            </a:r>
            <a:r>
              <a:rPr dirty="0" spc="-130"/>
              <a:t> </a:t>
            </a:r>
            <a:r>
              <a:rPr dirty="0" spc="-350"/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F8D5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F8D50D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56157" y="2560701"/>
          <a:ext cx="8506460" cy="2406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885"/>
                <a:gridCol w="1186815"/>
                <a:gridCol w="6940550"/>
              </a:tblGrid>
              <a:tr h="5848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B w="28575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400" spc="-65">
                          <a:latin typeface="Verdana"/>
                          <a:cs typeface="Verdana"/>
                        </a:rPr>
                        <a:t>Return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65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lender </a:t>
                      </a:r>
                      <a:r>
                        <a:rPr dirty="0" sz="1400" spc="55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400" spc="-3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0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borrower </a:t>
                      </a:r>
                      <a:r>
                        <a:rPr dirty="0" sz="1400" spc="-70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CompositeKey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s 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from </a:t>
                      </a:r>
                      <a:r>
                        <a:rPr dirty="0" sz="1400" spc="-65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participants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6096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B w="28575">
                      <a:solidFill>
                        <a:srgbClr val="F8D50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76250" indent="-172085">
                        <a:lnSpc>
                          <a:spcPct val="100000"/>
                        </a:lnSpc>
                        <a:spcBef>
                          <a:spcPts val="1390"/>
                        </a:spcBef>
                        <a:buFont typeface="Arial"/>
                        <a:buChar char="•"/>
                        <a:tabLst>
                          <a:tab pos="476884" algn="l"/>
                        </a:tabLst>
                      </a:pPr>
                      <a:r>
                        <a:rPr dirty="0" sz="1400" spc="-35">
                          <a:latin typeface="Verdana"/>
                          <a:cs typeface="Verdana"/>
                        </a:rPr>
                        <a:t>Retrieve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0">
                          <a:latin typeface="Verdana"/>
                          <a:cs typeface="Verdana"/>
                        </a:rPr>
                        <a:t>sender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5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recipient’s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CompositeKeys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Font typeface="Arial"/>
                        <a:buChar char="•"/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76250" indent="-17208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476884" algn="l"/>
                        </a:tabLst>
                      </a:pPr>
                      <a:r>
                        <a:rPr dirty="0" sz="1400" spc="-65">
                          <a:latin typeface="Verdana"/>
                          <a:cs typeface="Verdana"/>
                        </a:rPr>
                        <a:t>Return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them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as </a:t>
                      </a:r>
                      <a:r>
                        <a:rPr dirty="0" sz="1400" spc="114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3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list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45402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T w="28575">
                      <a:solidFill>
                        <a:srgbClr val="F8D50D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8435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653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7378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T w="28575">
                      <a:solidFill>
                        <a:srgbClr val="F8D50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</a:pPr>
                      <a:r>
                        <a:rPr dirty="0" sz="1400" spc="-20" b="1">
                          <a:latin typeface="Verdana"/>
                          <a:cs typeface="Verdana"/>
                        </a:rPr>
                        <a:t>Code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508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200" spc="-7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override</a:t>
                      </a:r>
                      <a:r>
                        <a:rPr dirty="0" sz="1200" spc="-10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7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val</a:t>
                      </a:r>
                      <a:r>
                        <a:rPr dirty="0" sz="1200" spc="-9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65">
                          <a:latin typeface="Trebuchet MS"/>
                          <a:cs typeface="Trebuchet MS"/>
                        </a:rPr>
                        <a:t>participants:</a:t>
                      </a:r>
                      <a:r>
                        <a:rPr dirty="0" sz="1200" spc="-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60">
                          <a:latin typeface="Trebuchet MS"/>
                          <a:cs typeface="Trebuchet MS"/>
                        </a:rPr>
                        <a:t>List&lt;Party&gt;</a:t>
                      </a:r>
                      <a:r>
                        <a:rPr dirty="0" sz="120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75">
                          <a:latin typeface="Trebuchet MS"/>
                          <a:cs typeface="Trebuchet MS"/>
                        </a:rPr>
                        <a:t>get()</a:t>
                      </a:r>
                      <a:r>
                        <a:rPr dirty="0" sz="1200" spc="-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dirty="0" sz="1200" spc="-75">
                          <a:latin typeface="Trebuchet MS"/>
                          <a:cs typeface="Trebuchet MS"/>
                        </a:rPr>
                        <a:t> listOf(lender,</a:t>
                      </a:r>
                      <a:r>
                        <a:rPr dirty="0" sz="120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50">
                          <a:latin typeface="Trebuchet MS"/>
                          <a:cs typeface="Trebuchet MS"/>
                        </a:rPr>
                        <a:t>borrower)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26136" y="3294888"/>
            <a:ext cx="938783" cy="937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80752" y="1011681"/>
            <a:ext cx="1877060" cy="4232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41300" algn="l"/>
              </a:tabLst>
            </a:pP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125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dirty="0" sz="1600" spc="-175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70">
                <a:latin typeface="Verdana"/>
                <a:cs typeface="Verdana"/>
                <a:hlinkClick r:id="rId3" action="ppaction://hlinksldjump"/>
              </a:rPr>
              <a:t>The IOU</a:t>
            </a:r>
            <a:r>
              <a:rPr dirty="0" sz="1200" spc="-13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55">
                <a:latin typeface="Verdana"/>
                <a:cs typeface="Verdana"/>
                <a:hlinkClick r:id="rId3" action="ppaction://hlinksldjump"/>
              </a:rPr>
              <a:t>Fields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30">
                <a:latin typeface="Verdana"/>
                <a:cs typeface="Verdana"/>
                <a:hlinkClick r:id="rId3" action="ppaction://hlinksldjump"/>
              </a:rPr>
              <a:t>getParticipants()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3" action="ppaction://hlinksldjump"/>
              </a:rPr>
              <a:t>LinearState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3" action="ppaction://hlinksldjump"/>
              </a:rPr>
              <a:t>isRelevant()</a:t>
            </a:r>
            <a:endParaRPr sz="1200">
              <a:latin typeface="Verdana"/>
              <a:cs typeface="Verdana"/>
            </a:endParaRPr>
          </a:p>
          <a:p>
            <a:pPr marL="216535" indent="-203835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3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3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3"/>
              <a:tabLst>
                <a:tab pos="241935" algn="l"/>
              </a:tabLst>
            </a:pPr>
            <a:r>
              <a:rPr dirty="0" sz="1600" spc="-204" b="1"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AutoNum type="arabicPeriod" startAt="3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3"/>
              <a:tabLst>
                <a:tab pos="241300" algn="l"/>
              </a:tabLst>
            </a:pPr>
            <a:r>
              <a:rPr dirty="0" sz="1600" spc="-190" b="1"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3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3"/>
              <a:tabLst>
                <a:tab pos="241935" algn="l"/>
              </a:tabLst>
            </a:pPr>
            <a:r>
              <a:rPr dirty="0" sz="1600" spc="-265" b="1"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S</a:t>
            </a:r>
            <a:r>
              <a:rPr dirty="0" spc="-105"/>
              <a:t>tates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24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15" y="2573858"/>
            <a:ext cx="643318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55">
                <a:solidFill>
                  <a:srgbClr val="000000"/>
                </a:solidFill>
              </a:rPr>
              <a:t>Step </a:t>
            </a:r>
            <a:r>
              <a:rPr dirty="0" sz="5400" spc="-815">
                <a:solidFill>
                  <a:srgbClr val="000000"/>
                </a:solidFill>
              </a:rPr>
              <a:t>3 </a:t>
            </a:r>
            <a:r>
              <a:rPr dirty="0" sz="5400" spc="-1140">
                <a:solidFill>
                  <a:srgbClr val="000000"/>
                </a:solidFill>
              </a:rPr>
              <a:t>–</a:t>
            </a:r>
            <a:r>
              <a:rPr dirty="0" sz="5400" spc="-710">
                <a:solidFill>
                  <a:srgbClr val="000000"/>
                </a:solidFill>
              </a:rPr>
              <a:t> </a:t>
            </a:r>
            <a:r>
              <a:rPr dirty="0" sz="5400" spc="-575">
                <a:solidFill>
                  <a:srgbClr val="000000"/>
                </a:solidFill>
              </a:rPr>
              <a:t>LinearState</a:t>
            </a:r>
            <a:endParaRPr sz="5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1888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40"/>
              <a:t>LinearState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S</a:t>
            </a:r>
            <a:r>
              <a:rPr dirty="0" spc="-105"/>
              <a:t>tates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28</a:t>
            </a:fld>
            <a:r>
              <a:rPr dirty="0" spc="-8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61214"/>
            <a:ext cx="6518909" cy="93980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15">
                <a:latin typeface="Verdana"/>
                <a:cs typeface="Verdana"/>
              </a:rPr>
              <a:t>Remember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that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2B79EF"/>
                </a:solidFill>
                <a:latin typeface="Trebuchet MS"/>
                <a:cs typeface="Trebuchet MS"/>
              </a:rPr>
              <a:t>LinearState</a:t>
            </a:r>
            <a:r>
              <a:rPr dirty="0" sz="2000" spc="-20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000" spc="-210">
                <a:latin typeface="Verdana"/>
                <a:cs typeface="Verdana"/>
              </a:rPr>
              <a:t>is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child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interface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of</a:t>
            </a:r>
            <a:endParaRPr sz="2000">
              <a:latin typeface="Verdana"/>
              <a:cs typeface="Verdana"/>
            </a:endParaRPr>
          </a:p>
          <a:p>
            <a:pPr marL="184785">
              <a:lnSpc>
                <a:spcPct val="100000"/>
              </a:lnSpc>
              <a:spcBef>
                <a:spcPts val="1200"/>
              </a:spcBef>
            </a:pPr>
            <a:r>
              <a:rPr dirty="0" sz="2000" spc="-105">
                <a:solidFill>
                  <a:srgbClr val="2B79EF"/>
                </a:solidFill>
                <a:latin typeface="Trebuchet MS"/>
                <a:cs typeface="Trebuchet MS"/>
              </a:rPr>
              <a:t>ContractState</a:t>
            </a:r>
            <a:r>
              <a:rPr dirty="0" sz="2000" spc="-50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latin typeface="Verdana"/>
                <a:cs typeface="Verdana"/>
              </a:rPr>
              <a:t>that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models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facts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that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evolve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over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time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1658" y="2604468"/>
            <a:ext cx="7082155" cy="1358265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1295"/>
              </a:spcBef>
              <a:buSzPct val="120000"/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dirty="0" sz="2000" spc="-50">
                <a:latin typeface="Verdana"/>
                <a:cs typeface="Verdana"/>
              </a:rPr>
              <a:t>Implementing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LinearState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will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allow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same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25">
                <a:latin typeface="Verdana"/>
                <a:cs typeface="Verdana"/>
              </a:rPr>
              <a:t>IOU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110">
                <a:latin typeface="Verdana"/>
                <a:cs typeface="Verdana"/>
              </a:rPr>
              <a:t>be</a:t>
            </a:r>
            <a:endParaRPr sz="2000">
              <a:latin typeface="Verdana"/>
              <a:cs typeface="Verdana"/>
            </a:endParaRPr>
          </a:p>
          <a:p>
            <a:pPr marL="297180">
              <a:lnSpc>
                <a:spcPct val="100000"/>
              </a:lnSpc>
              <a:spcBef>
                <a:spcPts val="1200"/>
              </a:spcBef>
            </a:pPr>
            <a:r>
              <a:rPr dirty="0" sz="2000" spc="15">
                <a:latin typeface="Verdana"/>
                <a:cs typeface="Verdana"/>
              </a:rPr>
              <a:t>tracked </a:t>
            </a:r>
            <a:r>
              <a:rPr dirty="0" sz="2000" spc="-50">
                <a:latin typeface="Verdana"/>
                <a:cs typeface="Verdana"/>
              </a:rPr>
              <a:t>across </a:t>
            </a:r>
            <a:r>
              <a:rPr dirty="0" sz="2000" spc="5">
                <a:latin typeface="Verdana"/>
                <a:cs typeface="Verdana"/>
              </a:rPr>
              <a:t>ledger</a:t>
            </a:r>
            <a:r>
              <a:rPr dirty="0" sz="2000" spc="-495">
                <a:latin typeface="Verdana"/>
                <a:cs typeface="Verdana"/>
              </a:rPr>
              <a:t> </a:t>
            </a:r>
            <a:r>
              <a:rPr dirty="0" sz="2000" spc="15">
                <a:latin typeface="Verdana"/>
                <a:cs typeface="Verdana"/>
              </a:rPr>
              <a:t>updates</a:t>
            </a:r>
            <a:endParaRPr sz="2000">
              <a:latin typeface="Verdana"/>
              <a:cs typeface="Verdana"/>
            </a:endParaRPr>
          </a:p>
          <a:p>
            <a:pPr marL="109855">
              <a:lnSpc>
                <a:spcPct val="100000"/>
              </a:lnSpc>
              <a:spcBef>
                <a:spcPts val="1140"/>
              </a:spcBef>
              <a:tabLst>
                <a:tab pos="396240" algn="l"/>
              </a:tabLst>
            </a:pPr>
            <a:r>
              <a:rPr dirty="0" sz="1800" spc="-30">
                <a:latin typeface="Arial"/>
                <a:cs typeface="Arial"/>
              </a:rPr>
              <a:t>–	</a:t>
            </a:r>
            <a:r>
              <a:rPr dirty="0" sz="1800" spc="-20">
                <a:latin typeface="Verdana"/>
                <a:cs typeface="Verdana"/>
              </a:rPr>
              <a:t>Creation, </a:t>
            </a:r>
            <a:r>
              <a:rPr dirty="0" sz="1800" spc="-100">
                <a:latin typeface="Verdana"/>
                <a:cs typeface="Verdana"/>
              </a:rPr>
              <a:t>transfer,</a:t>
            </a:r>
            <a:r>
              <a:rPr dirty="0" sz="1800" spc="-215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redemption…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752" y="1011681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752" y="1621662"/>
            <a:ext cx="1418590" cy="1182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2.</a:t>
            </a:r>
            <a:r>
              <a:rPr dirty="0" sz="1600" spc="-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7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70">
                <a:latin typeface="Verdana"/>
                <a:cs typeface="Verdana"/>
                <a:hlinkClick r:id="rId2" action="ppaction://hlinksldjump"/>
              </a:rPr>
              <a:t>The IOU</a:t>
            </a:r>
            <a:r>
              <a:rPr dirty="0" sz="1200" spc="-14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Fields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30">
                <a:latin typeface="Verdana"/>
                <a:cs typeface="Verdana"/>
                <a:hlinkClick r:id="rId2" action="ppaction://hlinksldjump"/>
              </a:rPr>
              <a:t>getParticipants()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2" action="ppaction://hlinksldjump"/>
              </a:rPr>
              <a:t>LinearState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isRelevant()</a:t>
            </a:r>
            <a:endParaRPr sz="1200">
              <a:latin typeface="Verdana"/>
              <a:cs typeface="Verdana"/>
            </a:endParaRPr>
          </a:p>
          <a:p>
            <a:pPr marL="216535" indent="-203835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2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752" y="3145917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2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752" y="3755212"/>
            <a:ext cx="6927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4.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04" b="1">
                <a:latin typeface="Verdana"/>
                <a:cs typeface="Verdana"/>
                <a:hlinkClick r:id="rId2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752" y="4365497"/>
            <a:ext cx="106743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41300" algn="l"/>
              </a:tabLst>
            </a:pPr>
            <a:r>
              <a:rPr dirty="0" sz="1600" spc="-190" b="1">
                <a:latin typeface="Verdana"/>
                <a:cs typeface="Verdana"/>
                <a:hlinkClick r:id="rId2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5"/>
              <a:tabLst>
                <a:tab pos="241935" algn="l"/>
              </a:tabLst>
            </a:pPr>
            <a:r>
              <a:rPr dirty="0" sz="1600" spc="-265" b="1">
                <a:latin typeface="Verdana"/>
                <a:cs typeface="Verdana"/>
                <a:hlinkClick r:id="rId2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8134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25"/>
              <a:t>The </a:t>
            </a:r>
            <a:r>
              <a:rPr dirty="0" spc="-395"/>
              <a:t>IOUState </a:t>
            </a:r>
            <a:r>
              <a:rPr dirty="0" spc="-305"/>
              <a:t>Inheritance</a:t>
            </a:r>
            <a:r>
              <a:rPr dirty="0" spc="-455"/>
              <a:t> </a:t>
            </a:r>
            <a:r>
              <a:rPr dirty="0" spc="-390"/>
              <a:t>Tree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612519"/>
            <a:ext cx="71926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5">
                <a:latin typeface="Verdana"/>
                <a:cs typeface="Verdana"/>
              </a:rPr>
              <a:t>We</a:t>
            </a:r>
            <a:r>
              <a:rPr dirty="0" sz="2000" spc="-90">
                <a:latin typeface="Verdana"/>
                <a:cs typeface="Verdana"/>
              </a:rPr>
              <a:t> </a:t>
            </a:r>
            <a:r>
              <a:rPr dirty="0" sz="2000" spc="75">
                <a:latin typeface="Verdana"/>
                <a:cs typeface="Verdana"/>
              </a:rPr>
              <a:t>need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extend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our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2B79EF"/>
                </a:solidFill>
                <a:latin typeface="Trebuchet MS"/>
                <a:cs typeface="Trebuchet MS"/>
              </a:rPr>
              <a:t>IOUState</a:t>
            </a:r>
            <a:r>
              <a:rPr dirty="0" sz="2000" spc="-40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implement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30">
                <a:solidFill>
                  <a:srgbClr val="2B79EF"/>
                </a:solidFill>
                <a:latin typeface="Trebuchet MS"/>
                <a:cs typeface="Trebuchet MS"/>
              </a:rPr>
              <a:t>LinearState</a:t>
            </a:r>
            <a:r>
              <a:rPr dirty="0" sz="2000" spc="-13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39467" y="4120896"/>
            <a:ext cx="3937000" cy="1766570"/>
          </a:xfrm>
          <a:custGeom>
            <a:avLst/>
            <a:gdLst/>
            <a:ahLst/>
            <a:cxnLst/>
            <a:rect l="l" t="t" r="r" b="b"/>
            <a:pathLst>
              <a:path w="3937000" h="1766570">
                <a:moveTo>
                  <a:pt x="0" y="1766315"/>
                </a:moveTo>
                <a:lnTo>
                  <a:pt x="3936491" y="1766315"/>
                </a:lnTo>
                <a:lnTo>
                  <a:pt x="3936491" y="0"/>
                </a:lnTo>
                <a:lnTo>
                  <a:pt x="0" y="0"/>
                </a:lnTo>
                <a:lnTo>
                  <a:pt x="0" y="176631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39467" y="4120896"/>
            <a:ext cx="3937000" cy="1766570"/>
          </a:xfrm>
          <a:custGeom>
            <a:avLst/>
            <a:gdLst/>
            <a:ahLst/>
            <a:cxnLst/>
            <a:rect l="l" t="t" r="r" b="b"/>
            <a:pathLst>
              <a:path w="3937000" h="1766570">
                <a:moveTo>
                  <a:pt x="0" y="1766315"/>
                </a:moveTo>
                <a:lnTo>
                  <a:pt x="3936491" y="1766315"/>
                </a:lnTo>
                <a:lnTo>
                  <a:pt x="3936491" y="0"/>
                </a:lnTo>
                <a:lnTo>
                  <a:pt x="0" y="0"/>
                </a:lnTo>
                <a:lnTo>
                  <a:pt x="0" y="1766315"/>
                </a:lnTo>
                <a:close/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10000" y="4325111"/>
            <a:ext cx="1691639" cy="1359535"/>
          </a:xfrm>
          <a:prstGeom prst="rect">
            <a:avLst/>
          </a:prstGeom>
          <a:solidFill>
            <a:srgbClr val="FFFFFF"/>
          </a:solidFill>
          <a:ln w="57911">
            <a:solidFill>
              <a:srgbClr val="7E7E7E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400" spc="-210" b="1">
                <a:latin typeface="Verdana"/>
                <a:cs typeface="Verdana"/>
              </a:rPr>
              <a:t>IOU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7504" y="4325111"/>
            <a:ext cx="1393190" cy="1359535"/>
          </a:xfrm>
          <a:prstGeom prst="rect">
            <a:avLst/>
          </a:prstGeom>
          <a:solidFill>
            <a:srgbClr val="FFFFFF"/>
          </a:solidFill>
          <a:ln w="57911">
            <a:solidFill>
              <a:srgbClr val="7E7E7E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05410">
              <a:lnSpc>
                <a:spcPct val="100000"/>
              </a:lnSpc>
              <a:spcBef>
                <a:spcPts val="1105"/>
              </a:spcBef>
            </a:pPr>
            <a:r>
              <a:rPr dirty="0" sz="1400" spc="-225" b="1">
                <a:latin typeface="Verdana"/>
                <a:cs typeface="Verdana"/>
              </a:rPr>
              <a:t>PARTICIPANTS</a:t>
            </a:r>
            <a:endParaRPr sz="1400">
              <a:latin typeface="Verdana"/>
              <a:cs typeface="Verdana"/>
            </a:endParaRPr>
          </a:p>
          <a:p>
            <a:pPr algn="ctr" marL="506095" marR="497205">
              <a:lnSpc>
                <a:spcPct val="100000"/>
              </a:lnSpc>
            </a:pPr>
            <a:r>
              <a:rPr dirty="0" sz="1200" spc="-50" b="1">
                <a:latin typeface="Verdana"/>
                <a:cs typeface="Verdana"/>
              </a:rPr>
              <a:t>Alice  </a:t>
            </a:r>
            <a:r>
              <a:rPr dirty="0" sz="1200" spc="-114" b="1">
                <a:latin typeface="Verdana"/>
                <a:cs typeface="Verdana"/>
              </a:rPr>
              <a:t>Bob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59708" y="3752850"/>
            <a:ext cx="96520" cy="368935"/>
          </a:xfrm>
          <a:custGeom>
            <a:avLst/>
            <a:gdLst/>
            <a:ahLst/>
            <a:cxnLst/>
            <a:rect l="l" t="t" r="r" b="b"/>
            <a:pathLst>
              <a:path w="96520" h="368935">
                <a:moveTo>
                  <a:pt x="64007" y="80010"/>
                </a:moveTo>
                <a:lnTo>
                  <a:pt x="32003" y="80010"/>
                </a:lnTo>
                <a:lnTo>
                  <a:pt x="32003" y="368681"/>
                </a:lnTo>
                <a:lnTo>
                  <a:pt x="64007" y="368681"/>
                </a:lnTo>
                <a:lnTo>
                  <a:pt x="64007" y="80010"/>
                </a:lnTo>
                <a:close/>
              </a:path>
              <a:path w="96520" h="368935">
                <a:moveTo>
                  <a:pt x="48005" y="0"/>
                </a:moveTo>
                <a:lnTo>
                  <a:pt x="0" y="96012"/>
                </a:lnTo>
                <a:lnTo>
                  <a:pt x="32003" y="96012"/>
                </a:lnTo>
                <a:lnTo>
                  <a:pt x="32003" y="80010"/>
                </a:lnTo>
                <a:lnTo>
                  <a:pt x="88011" y="80010"/>
                </a:lnTo>
                <a:lnTo>
                  <a:pt x="48005" y="0"/>
                </a:lnTo>
                <a:close/>
              </a:path>
              <a:path w="96520" h="368935">
                <a:moveTo>
                  <a:pt x="88011" y="80010"/>
                </a:moveTo>
                <a:lnTo>
                  <a:pt x="64007" y="80010"/>
                </a:lnTo>
                <a:lnTo>
                  <a:pt x="64007" y="96012"/>
                </a:lnTo>
                <a:lnTo>
                  <a:pt x="96012" y="96012"/>
                </a:lnTo>
                <a:lnTo>
                  <a:pt x="88011" y="8001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79591" y="2305811"/>
            <a:ext cx="314325" cy="603885"/>
          </a:xfrm>
          <a:custGeom>
            <a:avLst/>
            <a:gdLst/>
            <a:ahLst/>
            <a:cxnLst/>
            <a:rect l="l" t="t" r="r" b="b"/>
            <a:pathLst>
              <a:path w="314325" h="603885">
                <a:moveTo>
                  <a:pt x="0" y="0"/>
                </a:moveTo>
                <a:lnTo>
                  <a:pt x="61120" y="2051"/>
                </a:lnTo>
                <a:lnTo>
                  <a:pt x="111013" y="7651"/>
                </a:lnTo>
                <a:lnTo>
                  <a:pt x="144643" y="15966"/>
                </a:lnTo>
                <a:lnTo>
                  <a:pt x="156972" y="26162"/>
                </a:lnTo>
                <a:lnTo>
                  <a:pt x="156972" y="275589"/>
                </a:lnTo>
                <a:lnTo>
                  <a:pt x="169300" y="285785"/>
                </a:lnTo>
                <a:lnTo>
                  <a:pt x="202930" y="294100"/>
                </a:lnTo>
                <a:lnTo>
                  <a:pt x="252823" y="299700"/>
                </a:lnTo>
                <a:lnTo>
                  <a:pt x="313944" y="301751"/>
                </a:lnTo>
                <a:lnTo>
                  <a:pt x="252823" y="303803"/>
                </a:lnTo>
                <a:lnTo>
                  <a:pt x="202930" y="309403"/>
                </a:lnTo>
                <a:lnTo>
                  <a:pt x="169300" y="317718"/>
                </a:lnTo>
                <a:lnTo>
                  <a:pt x="156972" y="327913"/>
                </a:lnTo>
                <a:lnTo>
                  <a:pt x="156972" y="577341"/>
                </a:lnTo>
                <a:lnTo>
                  <a:pt x="144643" y="587537"/>
                </a:lnTo>
                <a:lnTo>
                  <a:pt x="111013" y="595852"/>
                </a:lnTo>
                <a:lnTo>
                  <a:pt x="61120" y="601452"/>
                </a:lnTo>
                <a:lnTo>
                  <a:pt x="0" y="603503"/>
                </a:lnTo>
              </a:path>
            </a:pathLst>
          </a:custGeom>
          <a:ln w="6096">
            <a:solidFill>
              <a:srgbClr val="949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90817" y="2437257"/>
            <a:ext cx="29032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latin typeface="Verdana"/>
                <a:cs typeface="Verdana"/>
              </a:rPr>
              <a:t>Contract </a:t>
            </a:r>
            <a:r>
              <a:rPr dirty="0" sz="1800" spc="-30">
                <a:latin typeface="Verdana"/>
                <a:cs typeface="Verdana"/>
              </a:rPr>
              <a:t>verification</a:t>
            </a:r>
            <a:r>
              <a:rPr dirty="0" sz="1800" spc="-355">
                <a:latin typeface="Verdana"/>
                <a:cs typeface="Verdana"/>
              </a:rPr>
              <a:t> </a:t>
            </a:r>
            <a:r>
              <a:rPr dirty="0" sz="1800" spc="-90">
                <a:latin typeface="Verdana"/>
                <a:cs typeface="Verdana"/>
              </a:rPr>
              <a:t>reqs.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79591" y="3246120"/>
            <a:ext cx="314325" cy="525780"/>
          </a:xfrm>
          <a:custGeom>
            <a:avLst/>
            <a:gdLst/>
            <a:ahLst/>
            <a:cxnLst/>
            <a:rect l="l" t="t" r="r" b="b"/>
            <a:pathLst>
              <a:path w="314325" h="525779">
                <a:moveTo>
                  <a:pt x="0" y="0"/>
                </a:moveTo>
                <a:lnTo>
                  <a:pt x="61120" y="2051"/>
                </a:lnTo>
                <a:lnTo>
                  <a:pt x="111013" y="7651"/>
                </a:lnTo>
                <a:lnTo>
                  <a:pt x="144643" y="15966"/>
                </a:lnTo>
                <a:lnTo>
                  <a:pt x="156972" y="26162"/>
                </a:lnTo>
                <a:lnTo>
                  <a:pt x="156972" y="236727"/>
                </a:lnTo>
                <a:lnTo>
                  <a:pt x="169300" y="246923"/>
                </a:lnTo>
                <a:lnTo>
                  <a:pt x="202930" y="255238"/>
                </a:lnTo>
                <a:lnTo>
                  <a:pt x="252823" y="260838"/>
                </a:lnTo>
                <a:lnTo>
                  <a:pt x="313944" y="262889"/>
                </a:lnTo>
                <a:lnTo>
                  <a:pt x="252823" y="264941"/>
                </a:lnTo>
                <a:lnTo>
                  <a:pt x="202930" y="270541"/>
                </a:lnTo>
                <a:lnTo>
                  <a:pt x="169300" y="278856"/>
                </a:lnTo>
                <a:lnTo>
                  <a:pt x="156972" y="289051"/>
                </a:lnTo>
                <a:lnTo>
                  <a:pt x="156972" y="499617"/>
                </a:lnTo>
                <a:lnTo>
                  <a:pt x="144643" y="509813"/>
                </a:lnTo>
                <a:lnTo>
                  <a:pt x="111013" y="518128"/>
                </a:lnTo>
                <a:lnTo>
                  <a:pt x="61120" y="523728"/>
                </a:lnTo>
                <a:lnTo>
                  <a:pt x="0" y="525779"/>
                </a:lnTo>
              </a:path>
            </a:pathLst>
          </a:custGeom>
          <a:ln w="6096">
            <a:solidFill>
              <a:srgbClr val="949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686804" y="3353815"/>
            <a:ext cx="21539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latin typeface="Verdana"/>
                <a:cs typeface="Verdana"/>
              </a:rPr>
              <a:t>State </a:t>
            </a:r>
            <a:r>
              <a:rPr dirty="0" sz="1800" spc="-30">
                <a:latin typeface="Verdana"/>
                <a:cs typeface="Verdana"/>
              </a:rPr>
              <a:t>tracking</a:t>
            </a:r>
            <a:r>
              <a:rPr dirty="0" sz="1800" spc="-215">
                <a:latin typeface="Verdana"/>
                <a:cs typeface="Verdana"/>
              </a:rPr>
              <a:t> </a:t>
            </a:r>
            <a:r>
              <a:rPr dirty="0" sz="1800" spc="-90">
                <a:latin typeface="Verdana"/>
                <a:cs typeface="Verdana"/>
              </a:rPr>
              <a:t>reqs.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79591" y="4079747"/>
            <a:ext cx="314325" cy="1807845"/>
          </a:xfrm>
          <a:custGeom>
            <a:avLst/>
            <a:gdLst/>
            <a:ahLst/>
            <a:cxnLst/>
            <a:rect l="l" t="t" r="r" b="b"/>
            <a:pathLst>
              <a:path w="314325" h="1807845">
                <a:moveTo>
                  <a:pt x="0" y="0"/>
                </a:moveTo>
                <a:lnTo>
                  <a:pt x="61120" y="2051"/>
                </a:lnTo>
                <a:lnTo>
                  <a:pt x="111013" y="7651"/>
                </a:lnTo>
                <a:lnTo>
                  <a:pt x="144643" y="15966"/>
                </a:lnTo>
                <a:lnTo>
                  <a:pt x="156972" y="26162"/>
                </a:lnTo>
                <a:lnTo>
                  <a:pt x="156972" y="877569"/>
                </a:lnTo>
                <a:lnTo>
                  <a:pt x="169300" y="887765"/>
                </a:lnTo>
                <a:lnTo>
                  <a:pt x="202930" y="896080"/>
                </a:lnTo>
                <a:lnTo>
                  <a:pt x="252823" y="901680"/>
                </a:lnTo>
                <a:lnTo>
                  <a:pt x="313944" y="903732"/>
                </a:lnTo>
                <a:lnTo>
                  <a:pt x="252823" y="905783"/>
                </a:lnTo>
                <a:lnTo>
                  <a:pt x="202930" y="911383"/>
                </a:lnTo>
                <a:lnTo>
                  <a:pt x="169300" y="919698"/>
                </a:lnTo>
                <a:lnTo>
                  <a:pt x="156972" y="929894"/>
                </a:lnTo>
                <a:lnTo>
                  <a:pt x="156972" y="1781302"/>
                </a:lnTo>
                <a:lnTo>
                  <a:pt x="144643" y="1791487"/>
                </a:lnTo>
                <a:lnTo>
                  <a:pt x="111013" y="1799802"/>
                </a:lnTo>
                <a:lnTo>
                  <a:pt x="61120" y="1805408"/>
                </a:lnTo>
                <a:lnTo>
                  <a:pt x="0" y="1807464"/>
                </a:lnTo>
              </a:path>
            </a:pathLst>
          </a:custGeom>
          <a:ln w="6096">
            <a:solidFill>
              <a:srgbClr val="949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265923" y="4829047"/>
            <a:ext cx="99504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0">
                <a:latin typeface="Verdana"/>
                <a:cs typeface="Verdana"/>
              </a:rPr>
              <a:t>IOUState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39467" y="3246120"/>
            <a:ext cx="3937000" cy="506095"/>
          </a:xfrm>
          <a:prstGeom prst="rect">
            <a:avLst/>
          </a:prstGeom>
          <a:ln w="57911">
            <a:solidFill>
              <a:srgbClr val="7E7E7E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225"/>
              </a:spcBef>
            </a:pPr>
            <a:r>
              <a:rPr dirty="0" sz="1400" spc="-75">
                <a:latin typeface="Trebuchet MS"/>
                <a:cs typeface="Trebuchet MS"/>
              </a:rPr>
              <a:t>LinearState</a:t>
            </a:r>
            <a:endParaRPr sz="1400">
              <a:latin typeface="Trebuchet MS"/>
              <a:cs typeface="Trebuchet MS"/>
            </a:endParaRPr>
          </a:p>
          <a:p>
            <a:pPr marL="1638935" indent="-128270">
              <a:lnSpc>
                <a:spcPct val="100000"/>
              </a:lnSpc>
              <a:buChar char="•"/>
              <a:tabLst>
                <a:tab pos="1639570" algn="l"/>
              </a:tabLst>
            </a:pPr>
            <a:r>
              <a:rPr dirty="0" sz="1400" spc="-60">
                <a:latin typeface="Trebuchet MS"/>
                <a:cs typeface="Trebuchet MS"/>
              </a:rPr>
              <a:t>linearId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59708" y="2879598"/>
            <a:ext cx="96520" cy="366395"/>
          </a:xfrm>
          <a:custGeom>
            <a:avLst/>
            <a:gdLst/>
            <a:ahLst/>
            <a:cxnLst/>
            <a:rect l="l" t="t" r="r" b="b"/>
            <a:pathLst>
              <a:path w="96520" h="366394">
                <a:moveTo>
                  <a:pt x="64007" y="80010"/>
                </a:moveTo>
                <a:lnTo>
                  <a:pt x="32003" y="80010"/>
                </a:lnTo>
                <a:lnTo>
                  <a:pt x="32003" y="366394"/>
                </a:lnTo>
                <a:lnTo>
                  <a:pt x="64007" y="366394"/>
                </a:lnTo>
                <a:lnTo>
                  <a:pt x="64007" y="80010"/>
                </a:lnTo>
                <a:close/>
              </a:path>
              <a:path w="96520" h="366394">
                <a:moveTo>
                  <a:pt x="48005" y="0"/>
                </a:moveTo>
                <a:lnTo>
                  <a:pt x="0" y="96012"/>
                </a:lnTo>
                <a:lnTo>
                  <a:pt x="32003" y="96012"/>
                </a:lnTo>
                <a:lnTo>
                  <a:pt x="32003" y="80010"/>
                </a:lnTo>
                <a:lnTo>
                  <a:pt x="88011" y="80010"/>
                </a:lnTo>
                <a:lnTo>
                  <a:pt x="48005" y="0"/>
                </a:lnTo>
                <a:close/>
              </a:path>
              <a:path w="96520" h="366394">
                <a:moveTo>
                  <a:pt x="88011" y="80010"/>
                </a:moveTo>
                <a:lnTo>
                  <a:pt x="64007" y="80010"/>
                </a:lnTo>
                <a:lnTo>
                  <a:pt x="64007" y="96012"/>
                </a:lnTo>
                <a:lnTo>
                  <a:pt x="96012" y="96012"/>
                </a:lnTo>
                <a:lnTo>
                  <a:pt x="88011" y="8001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839467" y="2305811"/>
            <a:ext cx="3937000" cy="573405"/>
          </a:xfrm>
          <a:prstGeom prst="rect">
            <a:avLst/>
          </a:prstGeom>
          <a:ln w="57911">
            <a:solidFill>
              <a:srgbClr val="7E7E7E"/>
            </a:solidFill>
          </a:ln>
        </p:spPr>
        <p:txBody>
          <a:bodyPr wrap="square" lIns="0" tIns="6223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490"/>
              </a:spcBef>
            </a:pPr>
            <a:r>
              <a:rPr dirty="0" sz="1400" spc="-75">
                <a:latin typeface="Trebuchet MS"/>
                <a:cs typeface="Trebuchet MS"/>
              </a:rPr>
              <a:t>ContractState</a:t>
            </a:r>
            <a:endParaRPr sz="1400">
              <a:latin typeface="Trebuchet MS"/>
              <a:cs typeface="Trebuchet MS"/>
            </a:endParaRPr>
          </a:p>
          <a:p>
            <a:pPr marL="1146175" indent="-127635">
              <a:lnSpc>
                <a:spcPct val="100000"/>
              </a:lnSpc>
              <a:buChar char="•"/>
              <a:tabLst>
                <a:tab pos="1146810" algn="l"/>
                <a:tab pos="1932939" algn="l"/>
              </a:tabLst>
            </a:pPr>
            <a:r>
              <a:rPr dirty="0" sz="1400" spc="-75">
                <a:latin typeface="Trebuchet MS"/>
                <a:cs typeface="Trebuchet MS"/>
              </a:rPr>
              <a:t>contract	</a:t>
            </a:r>
            <a:r>
              <a:rPr dirty="0" sz="1400" spc="-35">
                <a:latin typeface="Trebuchet MS"/>
                <a:cs typeface="Trebuchet MS"/>
              </a:rPr>
              <a:t>•</a:t>
            </a:r>
            <a:r>
              <a:rPr dirty="0" sz="1400" spc="-120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participants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S</a:t>
            </a:r>
            <a:r>
              <a:rPr dirty="0" spc="-105"/>
              <a:t>tates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28</a:t>
            </a:fld>
            <a:r>
              <a:rPr dirty="0" spc="-85"/>
              <a:t>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984752" y="2942082"/>
            <a:ext cx="10306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45" b="1">
                <a:solidFill>
                  <a:srgbClr val="EC1C23"/>
                </a:solidFill>
                <a:latin typeface="Verdana"/>
                <a:cs typeface="Verdana"/>
              </a:rPr>
              <a:t>imp</a:t>
            </a:r>
            <a:r>
              <a:rPr dirty="0" sz="1400" spc="-75" b="1">
                <a:solidFill>
                  <a:srgbClr val="EC1C23"/>
                </a:solidFill>
                <a:latin typeface="Verdana"/>
                <a:cs typeface="Verdana"/>
              </a:rPr>
              <a:t>l</a:t>
            </a:r>
            <a:r>
              <a:rPr dirty="0" sz="1400" spc="-140" b="1">
                <a:solidFill>
                  <a:srgbClr val="EC1C23"/>
                </a:solidFill>
                <a:latin typeface="Verdana"/>
                <a:cs typeface="Verdana"/>
              </a:rPr>
              <a:t>ements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84752" y="3803650"/>
            <a:ext cx="10306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45" b="1">
                <a:solidFill>
                  <a:srgbClr val="EC1C23"/>
                </a:solidFill>
                <a:latin typeface="Verdana"/>
                <a:cs typeface="Verdana"/>
              </a:rPr>
              <a:t>imp</a:t>
            </a:r>
            <a:r>
              <a:rPr dirty="0" sz="1400" spc="-75" b="1">
                <a:solidFill>
                  <a:srgbClr val="EC1C23"/>
                </a:solidFill>
                <a:latin typeface="Verdana"/>
                <a:cs typeface="Verdana"/>
              </a:rPr>
              <a:t>l</a:t>
            </a:r>
            <a:r>
              <a:rPr dirty="0" sz="1400" spc="-140" b="1">
                <a:solidFill>
                  <a:srgbClr val="EC1C23"/>
                </a:solidFill>
                <a:latin typeface="Verdana"/>
                <a:cs typeface="Verdana"/>
              </a:rPr>
              <a:t>ements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80752" y="1011681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80752" y="1621662"/>
            <a:ext cx="1418590" cy="1182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2.</a:t>
            </a:r>
            <a:r>
              <a:rPr dirty="0" sz="1600" spc="-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7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70">
                <a:latin typeface="Verdana"/>
                <a:cs typeface="Verdana"/>
                <a:hlinkClick r:id="rId2" action="ppaction://hlinksldjump"/>
              </a:rPr>
              <a:t>The IOU</a:t>
            </a:r>
            <a:r>
              <a:rPr dirty="0" sz="1200" spc="-14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Fields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30">
                <a:latin typeface="Verdana"/>
                <a:cs typeface="Verdana"/>
                <a:hlinkClick r:id="rId2" action="ppaction://hlinksldjump"/>
              </a:rPr>
              <a:t>getParticipants()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2" action="ppaction://hlinksldjump"/>
              </a:rPr>
              <a:t>LinearState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isRelevant()</a:t>
            </a:r>
            <a:endParaRPr sz="1200">
              <a:latin typeface="Verdana"/>
              <a:cs typeface="Verdana"/>
            </a:endParaRPr>
          </a:p>
          <a:p>
            <a:pPr marL="216535" indent="-203835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2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080752" y="3145917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2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080752" y="3755212"/>
            <a:ext cx="6927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4.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04" b="1">
                <a:latin typeface="Verdana"/>
                <a:cs typeface="Verdana"/>
                <a:hlinkClick r:id="rId2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80752" y="4365497"/>
            <a:ext cx="10674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5.</a:t>
            </a:r>
            <a:r>
              <a:rPr dirty="0" sz="1600" spc="-14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90" b="1">
                <a:latin typeface="Verdana"/>
                <a:cs typeface="Verdana"/>
                <a:hlinkClick r:id="rId2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080752" y="4974793"/>
            <a:ext cx="5734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6.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65" b="1">
                <a:latin typeface="Verdana"/>
                <a:cs typeface="Verdana"/>
                <a:hlinkClick r:id="rId2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7995" y="2423160"/>
            <a:ext cx="3926204" cy="1598930"/>
          </a:xfrm>
          <a:custGeom>
            <a:avLst/>
            <a:gdLst/>
            <a:ahLst/>
            <a:cxnLst/>
            <a:rect l="l" t="t" r="r" b="b"/>
            <a:pathLst>
              <a:path w="3926204" h="1598929">
                <a:moveTo>
                  <a:pt x="0" y="1598676"/>
                </a:moveTo>
                <a:lnTo>
                  <a:pt x="3925824" y="1598676"/>
                </a:lnTo>
                <a:lnTo>
                  <a:pt x="3925824" y="0"/>
                </a:lnTo>
                <a:lnTo>
                  <a:pt x="0" y="0"/>
                </a:lnTo>
                <a:lnTo>
                  <a:pt x="0" y="159867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89864"/>
            <a:ext cx="697420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70"/>
              <a:t>ContractState </a:t>
            </a:r>
            <a:r>
              <a:rPr dirty="0" spc="-175"/>
              <a:t>and</a:t>
            </a:r>
            <a:r>
              <a:rPr dirty="0" spc="-105"/>
              <a:t> </a:t>
            </a:r>
            <a:r>
              <a:rPr dirty="0" spc="-330"/>
              <a:t>TransactionState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285874"/>
            <a:ext cx="7217409" cy="98933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75">
                <a:latin typeface="Verdana"/>
                <a:cs typeface="Verdana"/>
              </a:rPr>
              <a:t>All </a:t>
            </a:r>
            <a:r>
              <a:rPr dirty="0" sz="2400" spc="-100">
                <a:latin typeface="Verdana"/>
                <a:cs typeface="Verdana"/>
              </a:rPr>
              <a:t>states </a:t>
            </a:r>
            <a:r>
              <a:rPr dirty="0" sz="2400" spc="-35">
                <a:latin typeface="Verdana"/>
                <a:cs typeface="Verdana"/>
              </a:rPr>
              <a:t>implement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450">
                <a:latin typeface="Verdana"/>
                <a:cs typeface="Verdana"/>
              </a:rPr>
              <a:t> </a:t>
            </a:r>
            <a:r>
              <a:rPr dirty="0" sz="2400" spc="-150" b="1">
                <a:solidFill>
                  <a:srgbClr val="2B79EF"/>
                </a:solidFill>
                <a:latin typeface="Trebuchet MS"/>
                <a:cs typeface="Trebuchet MS"/>
              </a:rPr>
              <a:t>ContractState </a:t>
            </a:r>
            <a:r>
              <a:rPr dirty="0" sz="2400" spc="-40">
                <a:latin typeface="Verdana"/>
                <a:cs typeface="Verdana"/>
              </a:rPr>
              <a:t>interface: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1090"/>
              </a:spcBef>
            </a:pPr>
            <a:r>
              <a:rPr dirty="0" sz="1800" spc="-120" b="1">
                <a:solidFill>
                  <a:srgbClr val="2B79EF"/>
                </a:solidFill>
                <a:latin typeface="Trebuchet MS"/>
                <a:cs typeface="Trebuchet MS"/>
              </a:rPr>
              <a:t>interface </a:t>
            </a:r>
            <a:r>
              <a:rPr dirty="0" sz="1800" spc="-100">
                <a:latin typeface="Trebuchet MS"/>
                <a:cs typeface="Trebuchet MS"/>
              </a:rPr>
              <a:t>ContractState</a:t>
            </a:r>
            <a:r>
              <a:rPr dirty="0" sz="1800" spc="-16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3510" y="2222372"/>
            <a:ext cx="2028189" cy="54673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222885" marR="5080" indent="-210820">
              <a:lnSpc>
                <a:spcPts val="1939"/>
              </a:lnSpc>
              <a:spcBef>
                <a:spcPts val="345"/>
              </a:spcBef>
            </a:pP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val </a:t>
            </a:r>
            <a:r>
              <a:rPr dirty="0" sz="1800" spc="-95">
                <a:latin typeface="Trebuchet MS"/>
                <a:cs typeface="Trebuchet MS"/>
              </a:rPr>
              <a:t>participants:  </a:t>
            </a:r>
            <a:r>
              <a:rPr dirty="0" sz="1800" spc="-170">
                <a:latin typeface="Trebuchet MS"/>
                <a:cs typeface="Trebuchet MS"/>
              </a:rPr>
              <a:t>L</a:t>
            </a:r>
            <a:r>
              <a:rPr dirty="0" sz="1800" spc="-105">
                <a:latin typeface="Trebuchet MS"/>
                <a:cs typeface="Trebuchet MS"/>
              </a:rPr>
              <a:t>i</a:t>
            </a:r>
            <a:r>
              <a:rPr dirty="0" sz="1800" spc="-45">
                <a:latin typeface="Trebuchet MS"/>
                <a:cs typeface="Trebuchet MS"/>
              </a:rPr>
              <a:t>s</a:t>
            </a:r>
            <a:r>
              <a:rPr dirty="0" sz="1800" spc="-80">
                <a:latin typeface="Trebuchet MS"/>
                <a:cs typeface="Trebuchet MS"/>
              </a:rPr>
              <a:t>t&lt;</a:t>
            </a:r>
            <a:r>
              <a:rPr dirty="0" sz="1800" spc="-40">
                <a:latin typeface="Trebuchet MS"/>
                <a:cs typeface="Trebuchet MS"/>
              </a:rPr>
              <a:t>A</a:t>
            </a:r>
            <a:r>
              <a:rPr dirty="0" sz="1800" spc="-50">
                <a:latin typeface="Trebuchet MS"/>
                <a:cs typeface="Trebuchet MS"/>
              </a:rPr>
              <a:t>b</a:t>
            </a:r>
            <a:r>
              <a:rPr dirty="0" sz="1800" spc="-45">
                <a:latin typeface="Trebuchet MS"/>
                <a:cs typeface="Trebuchet MS"/>
              </a:rPr>
              <a:t>s</a:t>
            </a:r>
            <a:r>
              <a:rPr dirty="0" sz="1800" spc="-95">
                <a:latin typeface="Trebuchet MS"/>
                <a:cs typeface="Trebuchet MS"/>
              </a:rPr>
              <a:t>t</a:t>
            </a:r>
            <a:r>
              <a:rPr dirty="0" sz="1800" spc="-140">
                <a:latin typeface="Trebuchet MS"/>
                <a:cs typeface="Trebuchet MS"/>
              </a:rPr>
              <a:t>r</a:t>
            </a:r>
            <a:r>
              <a:rPr dirty="0" sz="1800" spc="-120">
                <a:latin typeface="Trebuchet MS"/>
                <a:cs typeface="Trebuchet MS"/>
              </a:rPr>
              <a:t>ac</a:t>
            </a:r>
            <a:r>
              <a:rPr dirty="0" sz="1800" spc="-105">
                <a:latin typeface="Trebuchet MS"/>
                <a:cs typeface="Trebuchet MS"/>
              </a:rPr>
              <a:t>t</a:t>
            </a:r>
            <a:r>
              <a:rPr dirty="0" sz="1800" spc="-120">
                <a:latin typeface="Trebuchet MS"/>
                <a:cs typeface="Trebuchet MS"/>
              </a:rPr>
              <a:t>P</a:t>
            </a:r>
            <a:r>
              <a:rPr dirty="0" sz="1800" spc="-95">
                <a:latin typeface="Trebuchet MS"/>
                <a:cs typeface="Trebuchet MS"/>
              </a:rPr>
              <a:t>ar</a:t>
            </a:r>
            <a:r>
              <a:rPr dirty="0" sz="1800" spc="-95">
                <a:latin typeface="Trebuchet MS"/>
                <a:cs typeface="Trebuchet MS"/>
              </a:rPr>
              <a:t>t</a:t>
            </a:r>
            <a:r>
              <a:rPr dirty="0" sz="1800" spc="-75">
                <a:latin typeface="Trebuchet MS"/>
                <a:cs typeface="Trebuchet MS"/>
              </a:rPr>
              <a:t>y</a:t>
            </a:r>
            <a:r>
              <a:rPr dirty="0" sz="1800" spc="-50">
                <a:latin typeface="Trebuchet MS"/>
                <a:cs typeface="Trebuchet MS"/>
              </a:rPr>
              <a:t>&gt;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11083" y="2919983"/>
            <a:ext cx="3340735" cy="891540"/>
          </a:xfrm>
          <a:custGeom>
            <a:avLst/>
            <a:gdLst/>
            <a:ahLst/>
            <a:cxnLst/>
            <a:rect l="l" t="t" r="r" b="b"/>
            <a:pathLst>
              <a:path w="3340734" h="891539">
                <a:moveTo>
                  <a:pt x="0" y="891539"/>
                </a:moveTo>
                <a:lnTo>
                  <a:pt x="3340608" y="891539"/>
                </a:lnTo>
                <a:lnTo>
                  <a:pt x="3340608" y="0"/>
                </a:lnTo>
                <a:lnTo>
                  <a:pt x="0" y="0"/>
                </a:lnTo>
                <a:lnTo>
                  <a:pt x="0" y="89153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11083" y="2919983"/>
            <a:ext cx="3340735" cy="891540"/>
          </a:xfrm>
          <a:custGeom>
            <a:avLst/>
            <a:gdLst/>
            <a:ahLst/>
            <a:cxnLst/>
            <a:rect l="l" t="t" r="r" b="b"/>
            <a:pathLst>
              <a:path w="3340734" h="891539">
                <a:moveTo>
                  <a:pt x="0" y="891539"/>
                </a:moveTo>
                <a:lnTo>
                  <a:pt x="3340608" y="891539"/>
                </a:lnTo>
                <a:lnTo>
                  <a:pt x="3340608" y="0"/>
                </a:lnTo>
                <a:lnTo>
                  <a:pt x="0" y="0"/>
                </a:lnTo>
                <a:lnTo>
                  <a:pt x="0" y="891539"/>
                </a:lnTo>
                <a:close/>
              </a:path>
            </a:pathLst>
          </a:custGeom>
          <a:ln w="57912">
            <a:solidFill>
              <a:srgbClr val="949494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154923" y="3102864"/>
            <a:ext cx="2854960" cy="502920"/>
          </a:xfrm>
          <a:prstGeom prst="rect">
            <a:avLst/>
          </a:prstGeom>
          <a:solidFill>
            <a:srgbClr val="FFFFFF"/>
          </a:solidFill>
          <a:ln w="57911">
            <a:solidFill>
              <a:srgbClr val="949494"/>
            </a:solidFill>
          </a:ln>
        </p:spPr>
        <p:txBody>
          <a:bodyPr wrap="square" lIns="0" tIns="143510" rIns="0" bIns="0" rtlCol="0" vert="horz">
            <a:spAutoFit/>
          </a:bodyPr>
          <a:lstStyle/>
          <a:p>
            <a:pPr marL="836294">
              <a:lnSpc>
                <a:spcPct val="100000"/>
              </a:lnSpc>
              <a:spcBef>
                <a:spcPts val="1130"/>
              </a:spcBef>
            </a:pPr>
            <a:r>
              <a:rPr dirty="0" sz="1400" spc="-225" b="1">
                <a:latin typeface="Verdana"/>
                <a:cs typeface="Verdana"/>
              </a:rPr>
              <a:t>PARTICIPANTS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11893" y="4329429"/>
            <a:ext cx="10521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10" b="1">
                <a:solidFill>
                  <a:srgbClr val="EC1C23"/>
                </a:solidFill>
                <a:latin typeface="Verdana"/>
                <a:cs typeface="Verdana"/>
              </a:rPr>
              <a:t>REFERENCES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8223" y="4904232"/>
            <a:ext cx="3340735" cy="1085215"/>
          </a:xfrm>
          <a:prstGeom prst="rect">
            <a:avLst/>
          </a:prstGeom>
          <a:solidFill>
            <a:srgbClr val="F1F1F1"/>
          </a:solidFill>
          <a:ln w="57911">
            <a:solidFill>
              <a:srgbClr val="7E7E7E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  <a:spcBef>
                <a:spcPts val="1110"/>
              </a:spcBef>
            </a:pPr>
            <a:r>
              <a:rPr dirty="0" sz="1600" spc="-160" b="1">
                <a:latin typeface="Verdana"/>
                <a:cs typeface="Verdana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11969" y="4021582"/>
            <a:ext cx="289560" cy="882015"/>
          </a:xfrm>
          <a:custGeom>
            <a:avLst/>
            <a:gdLst/>
            <a:ahLst/>
            <a:cxnLst/>
            <a:rect l="l" t="t" r="r" b="b"/>
            <a:pathLst>
              <a:path w="289559" h="882014">
                <a:moveTo>
                  <a:pt x="115838" y="708202"/>
                </a:moveTo>
                <a:lnTo>
                  <a:pt x="0" y="709168"/>
                </a:lnTo>
                <a:lnTo>
                  <a:pt x="146176" y="881634"/>
                </a:lnTo>
                <a:lnTo>
                  <a:pt x="264673" y="737108"/>
                </a:lnTo>
                <a:lnTo>
                  <a:pt x="116077" y="737108"/>
                </a:lnTo>
                <a:lnTo>
                  <a:pt x="115838" y="708202"/>
                </a:lnTo>
                <a:close/>
              </a:path>
              <a:path w="289559" h="882014">
                <a:moveTo>
                  <a:pt x="173749" y="707720"/>
                </a:moveTo>
                <a:lnTo>
                  <a:pt x="115838" y="708202"/>
                </a:lnTo>
                <a:lnTo>
                  <a:pt x="116077" y="737108"/>
                </a:lnTo>
                <a:lnTo>
                  <a:pt x="173989" y="736727"/>
                </a:lnTo>
                <a:lnTo>
                  <a:pt x="173749" y="707720"/>
                </a:lnTo>
                <a:close/>
              </a:path>
              <a:path w="289559" h="882014">
                <a:moveTo>
                  <a:pt x="289559" y="706755"/>
                </a:moveTo>
                <a:lnTo>
                  <a:pt x="173749" y="707720"/>
                </a:lnTo>
                <a:lnTo>
                  <a:pt x="173989" y="736727"/>
                </a:lnTo>
                <a:lnTo>
                  <a:pt x="116077" y="737108"/>
                </a:lnTo>
                <a:lnTo>
                  <a:pt x="264673" y="737108"/>
                </a:lnTo>
                <a:lnTo>
                  <a:pt x="289559" y="706755"/>
                </a:lnTo>
                <a:close/>
              </a:path>
              <a:path w="289559" h="882014">
                <a:moveTo>
                  <a:pt x="167894" y="0"/>
                </a:moveTo>
                <a:lnTo>
                  <a:pt x="109981" y="508"/>
                </a:lnTo>
                <a:lnTo>
                  <a:pt x="115838" y="708202"/>
                </a:lnTo>
                <a:lnTo>
                  <a:pt x="173749" y="707720"/>
                </a:lnTo>
                <a:lnTo>
                  <a:pt x="167894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587995" y="2423160"/>
            <a:ext cx="3926204" cy="1598930"/>
          </a:xfrm>
          <a:prstGeom prst="rect">
            <a:avLst/>
          </a:prstGeom>
          <a:ln w="57911">
            <a:solidFill>
              <a:srgbClr val="7E7E7E"/>
            </a:solidFill>
          </a:ln>
        </p:spPr>
        <p:txBody>
          <a:bodyPr wrap="square" lIns="0" tIns="146050" rIns="0" bIns="0" rtlCol="0" vert="horz">
            <a:spAutoFit/>
          </a:bodyPr>
          <a:lstStyle/>
          <a:p>
            <a:pPr marL="1123315">
              <a:lnSpc>
                <a:spcPct val="100000"/>
              </a:lnSpc>
              <a:spcBef>
                <a:spcPts val="1150"/>
              </a:spcBef>
            </a:pPr>
            <a:r>
              <a:rPr dirty="0" sz="1600" spc="-220" b="1">
                <a:latin typeface="Verdana"/>
                <a:cs typeface="Verdana"/>
              </a:rPr>
              <a:t>CONTRACT_STATE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S</a:t>
            </a:r>
            <a:r>
              <a:rPr dirty="0" spc="-105"/>
              <a:t>tates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637391" y="6375165"/>
            <a:ext cx="215265" cy="180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fld id="{81D60167-4931-47E6-BA6A-407CBD079E47}" type="slidenum">
              <a:rPr dirty="0" sz="1000" spc="-155" b="1">
                <a:solidFill>
                  <a:srgbClr val="888888"/>
                </a:solidFill>
                <a:latin typeface="Verdana"/>
                <a:cs typeface="Verdana"/>
              </a:rPr>
              <a:t>2</a:t>
            </a:fld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77086" y="2667247"/>
            <a:ext cx="5345430" cy="118364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909955">
              <a:lnSpc>
                <a:spcPct val="100000"/>
              </a:lnSpc>
              <a:spcBef>
                <a:spcPts val="484"/>
              </a:spcBef>
            </a:pPr>
            <a:r>
              <a:rPr dirty="0" sz="1800" spc="-95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ts val="2740"/>
              </a:lnSpc>
              <a:spcBef>
                <a:spcPts val="1100"/>
              </a:spcBef>
              <a:buSzPct val="11875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30">
                <a:latin typeface="Verdana"/>
                <a:cs typeface="Verdana"/>
              </a:rPr>
              <a:t>Contract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state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5">
                <a:latin typeface="Verdana"/>
                <a:cs typeface="Verdana"/>
              </a:rPr>
              <a:t>does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not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refer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ts val="2740"/>
              </a:lnSpc>
            </a:pPr>
            <a:r>
              <a:rPr dirty="0" sz="2400" spc="35">
                <a:latin typeface="Verdana"/>
                <a:cs typeface="Verdana"/>
              </a:rPr>
              <a:t>contract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directly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77086" y="4107307"/>
            <a:ext cx="5393055" cy="201041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55600" marR="138430" indent="-342900">
              <a:lnSpc>
                <a:spcPct val="91500"/>
              </a:lnSpc>
              <a:spcBef>
                <a:spcPts val="345"/>
              </a:spcBef>
              <a:buClr>
                <a:srgbClr val="000000"/>
              </a:buClr>
              <a:buSzPct val="11875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55" b="1">
                <a:solidFill>
                  <a:srgbClr val="2B79EF"/>
                </a:solidFill>
                <a:latin typeface="Trebuchet MS"/>
                <a:cs typeface="Trebuchet MS"/>
              </a:rPr>
              <a:t>contract </a:t>
            </a:r>
            <a:r>
              <a:rPr dirty="0" sz="2400" spc="-35">
                <a:latin typeface="Verdana"/>
                <a:cs typeface="Verdana"/>
              </a:rPr>
              <a:t>defines </a:t>
            </a:r>
            <a:r>
              <a:rPr dirty="0" sz="2400" spc="-20">
                <a:latin typeface="Verdana"/>
                <a:cs typeface="Verdana"/>
              </a:rPr>
              <a:t>the </a:t>
            </a:r>
            <a:r>
              <a:rPr dirty="0" sz="2400" spc="-80">
                <a:latin typeface="Verdana"/>
                <a:cs typeface="Verdana"/>
              </a:rPr>
              <a:t>constraints</a:t>
            </a:r>
            <a:r>
              <a:rPr dirty="0" sz="2400" spc="-505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on  </a:t>
            </a:r>
            <a:r>
              <a:rPr dirty="0" sz="2400" spc="-20">
                <a:latin typeface="Verdana"/>
                <a:cs typeface="Verdana"/>
              </a:rPr>
              <a:t>the </a:t>
            </a:r>
            <a:r>
              <a:rPr dirty="0" sz="2400" spc="-40">
                <a:latin typeface="Verdana"/>
                <a:cs typeface="Verdana"/>
              </a:rPr>
              <a:t>evolution </a:t>
            </a:r>
            <a:r>
              <a:rPr dirty="0" sz="2400" spc="10">
                <a:latin typeface="Verdana"/>
                <a:cs typeface="Verdana"/>
              </a:rPr>
              <a:t>of </a:t>
            </a:r>
            <a:r>
              <a:rPr dirty="0" sz="2400" spc="-45">
                <a:latin typeface="Verdana"/>
                <a:cs typeface="Verdana"/>
              </a:rPr>
              <a:t>instances </a:t>
            </a:r>
            <a:r>
              <a:rPr dirty="0" sz="2400" spc="10">
                <a:latin typeface="Verdana"/>
                <a:cs typeface="Verdana"/>
              </a:rPr>
              <a:t>of </a:t>
            </a:r>
            <a:r>
              <a:rPr dirty="0" sz="2400" spc="-170">
                <a:latin typeface="Verdana"/>
                <a:cs typeface="Verdana"/>
              </a:rPr>
              <a:t>this  </a:t>
            </a:r>
            <a:r>
              <a:rPr dirty="0" sz="2400" spc="-55">
                <a:latin typeface="Verdana"/>
                <a:cs typeface="Verdana"/>
              </a:rPr>
              <a:t>state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type</a:t>
            </a:r>
            <a:endParaRPr sz="2400">
              <a:latin typeface="Verdana"/>
              <a:cs typeface="Verdana"/>
            </a:endParaRPr>
          </a:p>
          <a:p>
            <a:pPr marL="355600" marR="5080" indent="-342900">
              <a:lnSpc>
                <a:spcPts val="2590"/>
              </a:lnSpc>
              <a:spcBef>
                <a:spcPts val="2330"/>
              </a:spcBef>
              <a:buClr>
                <a:srgbClr val="000000"/>
              </a:buClr>
              <a:buSzPct val="11875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30" b="1">
                <a:solidFill>
                  <a:srgbClr val="2B79EF"/>
                </a:solidFill>
                <a:latin typeface="Trebuchet MS"/>
                <a:cs typeface="Trebuchet MS"/>
              </a:rPr>
              <a:t>participants </a:t>
            </a:r>
            <a:r>
              <a:rPr dirty="0" sz="2400" spc="-225">
                <a:latin typeface="Verdana"/>
                <a:cs typeface="Verdana"/>
              </a:rPr>
              <a:t>lists </a:t>
            </a:r>
            <a:r>
              <a:rPr dirty="0" sz="2400" spc="25">
                <a:latin typeface="Verdana"/>
                <a:cs typeface="Verdana"/>
              </a:rPr>
              <a:t>anyone who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565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able  </a:t>
            </a:r>
            <a:r>
              <a:rPr dirty="0" sz="2400" spc="-10">
                <a:latin typeface="Verdana"/>
                <a:cs typeface="Verdana"/>
              </a:rPr>
              <a:t>to </a:t>
            </a:r>
            <a:r>
              <a:rPr dirty="0" sz="2400">
                <a:latin typeface="Verdana"/>
                <a:cs typeface="Verdana"/>
              </a:rPr>
              <a:t>evolve </a:t>
            </a:r>
            <a:r>
              <a:rPr dirty="0" sz="2400" spc="-170">
                <a:latin typeface="Verdana"/>
                <a:cs typeface="Verdana"/>
              </a:rPr>
              <a:t>this</a:t>
            </a:r>
            <a:r>
              <a:rPr dirty="0" sz="2400" spc="-61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state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31934" y="2071877"/>
            <a:ext cx="8813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0" b="1">
                <a:latin typeface="Verdana"/>
                <a:cs typeface="Verdana"/>
              </a:rPr>
              <a:t>TX_STATE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160274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80"/>
              <a:t>Li</a:t>
            </a:r>
            <a:r>
              <a:rPr dirty="0" spc="-570"/>
              <a:t>n</a:t>
            </a:r>
            <a:r>
              <a:rPr dirty="0" spc="-245"/>
              <a:t>ea</a:t>
            </a:r>
            <a:r>
              <a:rPr dirty="0" spc="-195"/>
              <a:t>r</a:t>
            </a:r>
            <a:r>
              <a:rPr dirty="0" spc="-635"/>
              <a:t>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S</a:t>
            </a:r>
            <a:r>
              <a:rPr dirty="0" spc="-105"/>
              <a:t>tates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28</a:t>
            </a:fld>
            <a:r>
              <a:rPr dirty="0" spc="-8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61214"/>
            <a:ext cx="5650865" cy="93980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105">
                <a:latin typeface="Verdana"/>
                <a:cs typeface="Verdana"/>
              </a:rPr>
              <a:t>The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2B79EF"/>
                </a:solidFill>
                <a:latin typeface="Trebuchet MS"/>
                <a:cs typeface="Trebuchet MS"/>
              </a:rPr>
              <a:t>LinearId</a:t>
            </a:r>
            <a:r>
              <a:rPr dirty="0" sz="2000" spc="-45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latin typeface="Verdana"/>
                <a:cs typeface="Verdana"/>
              </a:rPr>
              <a:t>for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our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25">
                <a:latin typeface="Verdana"/>
                <a:cs typeface="Verdana"/>
              </a:rPr>
              <a:t>IOU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125">
                <a:latin typeface="Verdana"/>
                <a:cs typeface="Verdana"/>
              </a:rPr>
              <a:t>can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simply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110">
                <a:latin typeface="Verdana"/>
                <a:cs typeface="Verdana"/>
              </a:rPr>
              <a:t>be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30">
                <a:latin typeface="Verdana"/>
                <a:cs typeface="Verdana"/>
              </a:rPr>
              <a:t>new</a:t>
            </a:r>
            <a:endParaRPr sz="2000">
              <a:latin typeface="Verdana"/>
              <a:cs typeface="Verdana"/>
            </a:endParaRPr>
          </a:p>
          <a:p>
            <a:pPr marL="184785">
              <a:lnSpc>
                <a:spcPct val="100000"/>
              </a:lnSpc>
              <a:spcBef>
                <a:spcPts val="1200"/>
              </a:spcBef>
            </a:pPr>
            <a:r>
              <a:rPr dirty="0" sz="2000" spc="-85">
                <a:solidFill>
                  <a:srgbClr val="2B79EF"/>
                </a:solidFill>
                <a:latin typeface="Trebuchet MS"/>
                <a:cs typeface="Trebuchet MS"/>
              </a:rPr>
              <a:t>UniqueIdentifier</a:t>
            </a:r>
            <a:r>
              <a:rPr dirty="0" sz="2000" spc="-45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000" spc="-15">
                <a:latin typeface="Verdana"/>
                <a:cs typeface="Verdana"/>
              </a:rPr>
              <a:t>instance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0752" y="1011681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752" y="1621662"/>
            <a:ext cx="1418590" cy="1182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2.</a:t>
            </a:r>
            <a:r>
              <a:rPr dirty="0" sz="1600" spc="-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7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70">
                <a:latin typeface="Verdana"/>
                <a:cs typeface="Verdana"/>
                <a:hlinkClick r:id="rId2" action="ppaction://hlinksldjump"/>
              </a:rPr>
              <a:t>The IOU</a:t>
            </a:r>
            <a:r>
              <a:rPr dirty="0" sz="1200" spc="-14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Fields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30">
                <a:latin typeface="Verdana"/>
                <a:cs typeface="Verdana"/>
                <a:hlinkClick r:id="rId2" action="ppaction://hlinksldjump"/>
              </a:rPr>
              <a:t>getParticipants()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2" action="ppaction://hlinksldjump"/>
              </a:rPr>
              <a:t>LinearState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isRelevant()</a:t>
            </a:r>
            <a:endParaRPr sz="1200">
              <a:latin typeface="Verdana"/>
              <a:cs typeface="Verdana"/>
            </a:endParaRPr>
          </a:p>
          <a:p>
            <a:pPr marL="216535" indent="-203835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2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752" y="3145917"/>
            <a:ext cx="1114425" cy="2098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241300" algn="l"/>
              </a:tabLst>
            </a:pPr>
            <a:r>
              <a:rPr dirty="0" sz="1600" spc="-110" b="1">
                <a:latin typeface="Verdana"/>
                <a:cs typeface="Verdana"/>
                <a:hlinkClick r:id="rId2" action="ppaction://hlinksldjump"/>
              </a:rPr>
              <a:t>Cont</a:t>
            </a:r>
            <a:r>
              <a:rPr dirty="0" sz="1600" spc="-285" b="1">
                <a:latin typeface="Verdana"/>
                <a:cs typeface="Verdana"/>
                <a:hlinkClick r:id="rId2" action="ppaction://hlinksldjump"/>
              </a:rPr>
              <a:t>r</a:t>
            </a:r>
            <a:r>
              <a:rPr dirty="0" sz="1600" spc="-70" b="1">
                <a:latin typeface="Verdana"/>
                <a:cs typeface="Verdana"/>
                <a:hlinkClick r:id="rId2" action="ppaction://hlinksldjump"/>
              </a:rPr>
              <a:t>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3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3"/>
              <a:tabLst>
                <a:tab pos="241935" algn="l"/>
              </a:tabLst>
            </a:pPr>
            <a:r>
              <a:rPr dirty="0" sz="1600" spc="-204" b="1">
                <a:latin typeface="Verdana"/>
                <a:cs typeface="Verdana"/>
                <a:hlinkClick r:id="rId2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3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41300" algn="l"/>
              </a:tabLst>
            </a:pPr>
            <a:r>
              <a:rPr dirty="0" sz="1600" spc="-190" b="1">
                <a:latin typeface="Verdana"/>
                <a:cs typeface="Verdana"/>
                <a:hlinkClick r:id="rId2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AutoNum type="arabicPeriod" startAt="3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41935" algn="l"/>
              </a:tabLst>
            </a:pPr>
            <a:r>
              <a:rPr dirty="0" sz="1600" spc="-265" b="1">
                <a:latin typeface="Verdana"/>
                <a:cs typeface="Verdana"/>
                <a:hlinkClick r:id="rId2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7150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40"/>
              <a:t>LinearState </a:t>
            </a:r>
            <a:r>
              <a:rPr dirty="0" spc="-190"/>
              <a:t>-</a:t>
            </a:r>
            <a:r>
              <a:rPr dirty="0" spc="-120"/>
              <a:t> </a:t>
            </a:r>
            <a:r>
              <a:rPr dirty="0" spc="-315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0096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00965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48536" y="1841373"/>
          <a:ext cx="8462010" cy="3818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435"/>
                <a:gridCol w="1187450"/>
                <a:gridCol w="6941184"/>
              </a:tblGrid>
              <a:tr h="58483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400" spc="45">
                          <a:latin typeface="Verdana"/>
                          <a:cs typeface="Verdana"/>
                        </a:rPr>
                        <a:t>Make </a:t>
                      </a:r>
                      <a:r>
                        <a:rPr dirty="0" sz="1400" spc="-60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IOUState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implement</a:t>
                      </a:r>
                      <a:r>
                        <a:rPr dirty="0" sz="1400" spc="-3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5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LinearState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786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dirty="0" sz="1400" spc="-150" b="1">
                          <a:latin typeface="Verdana"/>
                          <a:cs typeface="Verdana"/>
                        </a:rPr>
                        <a:t>Where?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5615" indent="-286385">
                        <a:lnSpc>
                          <a:spcPct val="100000"/>
                        </a:lnSpc>
                        <a:spcBef>
                          <a:spcPts val="1390"/>
                        </a:spcBef>
                        <a:buFont typeface="Arial"/>
                        <a:buChar char="•"/>
                        <a:tabLst>
                          <a:tab pos="475615" algn="l"/>
                          <a:tab pos="476250" algn="l"/>
                        </a:tabLst>
                      </a:pPr>
                      <a:r>
                        <a:rPr dirty="0" sz="1400" spc="-80">
                          <a:latin typeface="Verdana"/>
                          <a:cs typeface="Verdana"/>
                        </a:rPr>
                        <a:t>test/states/IOUStateTests.kt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47561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475615" algn="l"/>
                          <a:tab pos="476250" algn="l"/>
                        </a:tabLst>
                      </a:pPr>
                      <a:r>
                        <a:rPr dirty="0" sz="1400" spc="-65">
                          <a:latin typeface="Verdana"/>
                          <a:cs typeface="Verdana"/>
                        </a:rPr>
                        <a:t>state/IOUState.kt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283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67385" indent="-342900">
                        <a:lnSpc>
                          <a:spcPct val="100000"/>
                        </a:lnSpc>
                        <a:spcBef>
                          <a:spcPts val="1390"/>
                        </a:spcBef>
                        <a:buAutoNum type="arabicPeriod"/>
                        <a:tabLst>
                          <a:tab pos="667385" algn="l"/>
                          <a:tab pos="668020" algn="l"/>
                        </a:tabLst>
                      </a:pPr>
                      <a:r>
                        <a:rPr dirty="0" sz="1400" spc="-5">
                          <a:latin typeface="Verdana"/>
                          <a:cs typeface="Verdana"/>
                        </a:rPr>
                        <a:t>Uncomment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following</a:t>
                      </a:r>
                      <a:r>
                        <a:rPr dirty="0" sz="1400" spc="-3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test: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lvl="1" marL="1125220" indent="-34353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1124585" algn="l"/>
                          <a:tab pos="1125220" algn="l"/>
                        </a:tabLst>
                      </a:pPr>
                      <a:r>
                        <a:rPr dirty="0" sz="1400" spc="-70">
                          <a:latin typeface="Verdana"/>
                          <a:cs typeface="Verdana"/>
                        </a:rPr>
                        <a:t>isLinearState()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lvl="1" marL="1125220" indent="-34353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124585" algn="l"/>
                          <a:tab pos="1125220" algn="l"/>
                        </a:tabLst>
                      </a:pPr>
                      <a:r>
                        <a:rPr dirty="0" sz="1400" spc="-40">
                          <a:latin typeface="Verdana"/>
                          <a:cs typeface="Verdana"/>
                        </a:rPr>
                        <a:t>hasLinearIdFieldOfCorrectType()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67385" indent="-342900">
                        <a:lnSpc>
                          <a:spcPct val="100000"/>
                        </a:lnSpc>
                        <a:spcBef>
                          <a:spcPts val="840"/>
                        </a:spcBef>
                        <a:buAutoNum type="arabicPeriod"/>
                        <a:tabLst>
                          <a:tab pos="667385" algn="l"/>
                          <a:tab pos="668020" algn="l"/>
                        </a:tabLst>
                      </a:pPr>
                      <a:r>
                        <a:rPr dirty="0" sz="1400" spc="-65">
                          <a:latin typeface="Verdana"/>
                          <a:cs typeface="Verdana"/>
                        </a:rPr>
                        <a:t>Run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test: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lvl="1" marL="1125220" indent="-34353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124585" algn="l"/>
                          <a:tab pos="1125220" algn="l"/>
                        </a:tabLst>
                      </a:pPr>
                      <a:r>
                        <a:rPr dirty="0" sz="1400" spc="-100">
                          <a:latin typeface="Verdana"/>
                          <a:cs typeface="Verdana"/>
                        </a:rPr>
                        <a:t>Press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green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arrow/play</a:t>
                      </a:r>
                      <a:r>
                        <a:rPr dirty="0" sz="1400" spc="-3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button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67385" indent="-342900">
                        <a:lnSpc>
                          <a:spcPct val="100000"/>
                        </a:lnSpc>
                        <a:spcBef>
                          <a:spcPts val="840"/>
                        </a:spcBef>
                        <a:buAutoNum type="arabicPeriod"/>
                        <a:tabLst>
                          <a:tab pos="667385" algn="l"/>
                          <a:tab pos="668020" algn="l"/>
                        </a:tabLst>
                      </a:pPr>
                      <a:r>
                        <a:rPr dirty="0" sz="1400" spc="5">
                          <a:latin typeface="Verdana"/>
                          <a:cs typeface="Verdana"/>
                        </a:rPr>
                        <a:t>Modify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0">
                          <a:latin typeface="Verdana"/>
                          <a:cs typeface="Verdana"/>
                        </a:rPr>
                        <a:t>IOUState.kt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make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tests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pass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132461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727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114" b="1">
                          <a:latin typeface="Verdana"/>
                          <a:cs typeface="Verdana"/>
                        </a:rPr>
                        <a:t>Key</a:t>
                      </a:r>
                      <a:r>
                        <a:rPr dirty="0" sz="1400" spc="-12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 b="1">
                          <a:latin typeface="Verdana"/>
                          <a:cs typeface="Verdana"/>
                        </a:rPr>
                        <a:t>Docs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400" spc="15">
                          <a:latin typeface="Verdana"/>
                          <a:cs typeface="Verdana"/>
                        </a:rPr>
                        <a:t>N/A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16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03859" y="3368040"/>
            <a:ext cx="743712" cy="790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80752" y="1011681"/>
            <a:ext cx="1877060" cy="4232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41300" algn="l"/>
              </a:tabLst>
            </a:pP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125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dirty="0" sz="1600" spc="-175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70">
                <a:latin typeface="Verdana"/>
                <a:cs typeface="Verdana"/>
                <a:hlinkClick r:id="rId3" action="ppaction://hlinksldjump"/>
              </a:rPr>
              <a:t>The IOU</a:t>
            </a:r>
            <a:r>
              <a:rPr dirty="0" sz="1200" spc="-13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55">
                <a:latin typeface="Verdana"/>
                <a:cs typeface="Verdana"/>
                <a:hlinkClick r:id="rId3" action="ppaction://hlinksldjump"/>
              </a:rPr>
              <a:t>Fields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30">
                <a:latin typeface="Verdana"/>
                <a:cs typeface="Verdana"/>
                <a:hlinkClick r:id="rId3" action="ppaction://hlinksldjump"/>
              </a:rPr>
              <a:t>getParticipants()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3" action="ppaction://hlinksldjump"/>
              </a:rPr>
              <a:t>LinearState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3" action="ppaction://hlinksldjump"/>
              </a:rPr>
              <a:t>isRelevant()</a:t>
            </a:r>
            <a:endParaRPr sz="1200">
              <a:latin typeface="Verdana"/>
              <a:cs typeface="Verdana"/>
            </a:endParaRPr>
          </a:p>
          <a:p>
            <a:pPr marL="216535" indent="-203835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3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3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3"/>
              <a:tabLst>
                <a:tab pos="241935" algn="l"/>
              </a:tabLst>
            </a:pPr>
            <a:r>
              <a:rPr dirty="0" sz="1600" spc="-204" b="1"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AutoNum type="arabicPeriod" startAt="3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3"/>
              <a:tabLst>
                <a:tab pos="241300" algn="l"/>
              </a:tabLst>
            </a:pPr>
            <a:r>
              <a:rPr dirty="0" sz="1600" spc="-190" b="1"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3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3"/>
              <a:tabLst>
                <a:tab pos="241935" algn="l"/>
              </a:tabLst>
            </a:pPr>
            <a:r>
              <a:rPr dirty="0" sz="1600" spc="-265" b="1"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S</a:t>
            </a:r>
            <a:r>
              <a:rPr dirty="0" spc="-105"/>
              <a:t>tates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28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1287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40"/>
              <a:t>LinearState </a:t>
            </a:r>
            <a:r>
              <a:rPr dirty="0" spc="-190"/>
              <a:t>-</a:t>
            </a:r>
            <a:r>
              <a:rPr dirty="0" spc="-114"/>
              <a:t> </a:t>
            </a:r>
            <a:r>
              <a:rPr dirty="0" spc="-350"/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F8D5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F8D5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65682" y="3704082"/>
            <a:ext cx="235585" cy="59690"/>
          </a:xfrm>
          <a:custGeom>
            <a:avLst/>
            <a:gdLst/>
            <a:ahLst/>
            <a:cxnLst/>
            <a:rect l="l" t="t" r="r" b="b"/>
            <a:pathLst>
              <a:path w="235584" h="59689">
                <a:moveTo>
                  <a:pt x="0" y="59690"/>
                </a:moveTo>
                <a:lnTo>
                  <a:pt x="235331" y="0"/>
                </a:lnTo>
              </a:path>
            </a:pathLst>
          </a:custGeom>
          <a:ln w="19812">
            <a:solidFill>
              <a:srgbClr val="F8D5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6136" y="3294888"/>
            <a:ext cx="938783" cy="937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90599" y="2132076"/>
          <a:ext cx="8211184" cy="3143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5070"/>
                <a:gridCol w="6987540"/>
              </a:tblGrid>
              <a:tr h="572770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400" spc="45">
                          <a:latin typeface="Verdana"/>
                          <a:cs typeface="Verdana"/>
                        </a:rPr>
                        <a:t>Make </a:t>
                      </a:r>
                      <a:r>
                        <a:rPr dirty="0" sz="1400" spc="-60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IOUState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implement</a:t>
                      </a:r>
                      <a:r>
                        <a:rPr dirty="0" sz="1400" spc="-3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5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LinearState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1191895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0" indent="-172085">
                        <a:lnSpc>
                          <a:spcPct val="100000"/>
                        </a:lnSpc>
                        <a:spcBef>
                          <a:spcPts val="1340"/>
                        </a:spcBef>
                        <a:buFont typeface="Arial"/>
                        <a:buChar char="•"/>
                        <a:tabLst>
                          <a:tab pos="476884" algn="l"/>
                        </a:tabLst>
                      </a:pPr>
                      <a:r>
                        <a:rPr dirty="0" sz="1400" spc="-40">
                          <a:latin typeface="Verdana"/>
                          <a:cs typeface="Verdana"/>
                        </a:rPr>
                        <a:t>Implement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5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LinearState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476250" indent="-172085">
                        <a:lnSpc>
                          <a:spcPct val="100000"/>
                        </a:lnSpc>
                        <a:spcBef>
                          <a:spcPts val="845"/>
                        </a:spcBef>
                        <a:buFont typeface="Arial"/>
                        <a:buChar char="•"/>
                        <a:tabLst>
                          <a:tab pos="476884" algn="l"/>
                        </a:tabLst>
                      </a:pPr>
                      <a:r>
                        <a:rPr dirty="0" sz="1400" spc="-20">
                          <a:latin typeface="Verdana"/>
                          <a:cs typeface="Verdana"/>
                        </a:rPr>
                        <a:t>Override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60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linearId</a:t>
                      </a:r>
                      <a:r>
                        <a:rPr dirty="0" sz="1400" spc="-235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field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1359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dirty="0" sz="1400" spc="-20" b="1">
                          <a:latin typeface="Verdana"/>
                          <a:cs typeface="Verdana"/>
                        </a:rPr>
                        <a:t>Code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dirty="0" sz="1200" spc="-7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public </a:t>
                      </a:r>
                      <a:r>
                        <a:rPr dirty="0" sz="1200" spc="-6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class </a:t>
                      </a:r>
                      <a:r>
                        <a:rPr dirty="0" sz="1200" spc="-50">
                          <a:latin typeface="Trebuchet MS"/>
                          <a:cs typeface="Trebuchet MS"/>
                        </a:rPr>
                        <a:t>IOUState</a:t>
                      </a:r>
                      <a:r>
                        <a:rPr dirty="0" sz="1200" spc="-1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80">
                          <a:latin typeface="Trebuchet MS"/>
                          <a:cs typeface="Trebuchet MS"/>
                        </a:rPr>
                        <a:t>(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329565">
                        <a:lnSpc>
                          <a:spcPct val="100000"/>
                        </a:lnSpc>
                      </a:pPr>
                      <a:r>
                        <a:rPr dirty="0" sz="1200" spc="-55">
                          <a:latin typeface="Trebuchet MS"/>
                          <a:cs typeface="Trebuchet MS"/>
                        </a:rPr>
                        <a:t>…</a:t>
                      </a:r>
                      <a:r>
                        <a:rPr dirty="0" sz="120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7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override</a:t>
                      </a:r>
                      <a:r>
                        <a:rPr dirty="0" sz="1200" spc="-10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7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val</a:t>
                      </a:r>
                      <a:r>
                        <a:rPr dirty="0" sz="1200" spc="-9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60">
                          <a:latin typeface="Trebuchet MS"/>
                          <a:cs typeface="Trebuchet MS"/>
                        </a:rPr>
                        <a:t>linearId:</a:t>
                      </a:r>
                      <a:r>
                        <a:rPr dirty="0" sz="1200" spc="-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50">
                          <a:latin typeface="Trebuchet MS"/>
                          <a:cs typeface="Trebuchet MS"/>
                        </a:rPr>
                        <a:t>UniqueIdentifier</a:t>
                      </a:r>
                      <a:r>
                        <a:rPr dirty="0" sz="120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dirty="0" sz="120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55">
                          <a:latin typeface="Trebuchet MS"/>
                          <a:cs typeface="Trebuchet MS"/>
                        </a:rPr>
                        <a:t>UniqueIdentifier())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dirty="0" sz="1200" spc="-7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implements </a:t>
                      </a:r>
                      <a:r>
                        <a:rPr dirty="0" sz="1200" spc="-65">
                          <a:latin typeface="Trebuchet MS"/>
                          <a:cs typeface="Trebuchet MS"/>
                        </a:rPr>
                        <a:t>LinearState</a:t>
                      </a:r>
                      <a:r>
                        <a:rPr dirty="0" sz="120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65">
                          <a:latin typeface="Trebuchet MS"/>
                          <a:cs typeface="Trebuchet MS"/>
                        </a:rPr>
                        <a:t>{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32956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…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}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254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S</a:t>
            </a:r>
            <a:r>
              <a:rPr dirty="0" spc="-105"/>
              <a:t>tates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28</a:t>
            </a:fld>
            <a:r>
              <a:rPr dirty="0" spc="-85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80752" y="1011681"/>
            <a:ext cx="1877060" cy="4232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41300" algn="l"/>
              </a:tabLst>
            </a:pP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125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dirty="0" sz="1600" spc="-175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70">
                <a:latin typeface="Verdana"/>
                <a:cs typeface="Verdana"/>
                <a:hlinkClick r:id="rId3" action="ppaction://hlinksldjump"/>
              </a:rPr>
              <a:t>The IOU</a:t>
            </a:r>
            <a:r>
              <a:rPr dirty="0" sz="1200" spc="-13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55">
                <a:latin typeface="Verdana"/>
                <a:cs typeface="Verdana"/>
                <a:hlinkClick r:id="rId3" action="ppaction://hlinksldjump"/>
              </a:rPr>
              <a:t>Fields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30">
                <a:latin typeface="Verdana"/>
                <a:cs typeface="Verdana"/>
                <a:hlinkClick r:id="rId3" action="ppaction://hlinksldjump"/>
              </a:rPr>
              <a:t>getParticipants()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3" action="ppaction://hlinksldjump"/>
              </a:rPr>
              <a:t>LinearState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3" action="ppaction://hlinksldjump"/>
              </a:rPr>
              <a:t>isRelevant()</a:t>
            </a:r>
            <a:endParaRPr sz="1200">
              <a:latin typeface="Verdana"/>
              <a:cs typeface="Verdana"/>
            </a:endParaRPr>
          </a:p>
          <a:p>
            <a:pPr marL="216535" indent="-203835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3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3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3"/>
              <a:tabLst>
                <a:tab pos="241935" algn="l"/>
              </a:tabLst>
            </a:pPr>
            <a:r>
              <a:rPr dirty="0" sz="1600" spc="-204" b="1"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AutoNum type="arabicPeriod" startAt="3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3"/>
              <a:tabLst>
                <a:tab pos="241300" algn="l"/>
              </a:tabLst>
            </a:pPr>
            <a:r>
              <a:rPr dirty="0" sz="1600" spc="-190" b="1"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3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3"/>
              <a:tabLst>
                <a:tab pos="241935" algn="l"/>
              </a:tabLst>
            </a:pPr>
            <a:r>
              <a:rPr dirty="0" sz="1600" spc="-265" b="1"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15" y="2573858"/>
            <a:ext cx="959104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310">
                <a:solidFill>
                  <a:srgbClr val="000000"/>
                </a:solidFill>
              </a:rPr>
              <a:t>Checkpoint </a:t>
            </a:r>
            <a:r>
              <a:rPr dirty="0" sz="5400" spc="-1140">
                <a:solidFill>
                  <a:srgbClr val="000000"/>
                </a:solidFill>
              </a:rPr>
              <a:t>– </a:t>
            </a:r>
            <a:r>
              <a:rPr dirty="0" sz="5400" spc="-640">
                <a:solidFill>
                  <a:srgbClr val="000000"/>
                </a:solidFill>
              </a:rPr>
              <a:t>Progress </a:t>
            </a:r>
            <a:r>
              <a:rPr dirty="0" sz="5400" spc="-645">
                <a:solidFill>
                  <a:srgbClr val="000000"/>
                </a:solidFill>
              </a:rPr>
              <a:t>So</a:t>
            </a:r>
            <a:r>
              <a:rPr dirty="0" sz="5400" spc="-10">
                <a:solidFill>
                  <a:srgbClr val="000000"/>
                </a:solidFill>
              </a:rPr>
              <a:t> </a:t>
            </a:r>
            <a:r>
              <a:rPr dirty="0" sz="5400" spc="-645">
                <a:solidFill>
                  <a:srgbClr val="000000"/>
                </a:solidFill>
              </a:rPr>
              <a:t>Far</a:t>
            </a:r>
            <a:endParaRPr sz="5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7128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20"/>
              <a:t>Our </a:t>
            </a:r>
            <a:r>
              <a:rPr dirty="0" spc="-330"/>
              <a:t>progress </a:t>
            </a:r>
            <a:r>
              <a:rPr dirty="0" spc="-320"/>
              <a:t>so</a:t>
            </a:r>
            <a:r>
              <a:rPr dirty="0" spc="5"/>
              <a:t> </a:t>
            </a:r>
            <a:r>
              <a:rPr dirty="0" spc="-350"/>
              <a:t>far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14437"/>
            <a:ext cx="7304405" cy="355981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0">
                <a:latin typeface="Verdana"/>
                <a:cs typeface="Verdana"/>
              </a:rPr>
              <a:t>Our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90" b="1">
                <a:solidFill>
                  <a:srgbClr val="2B79EF"/>
                </a:solidFill>
                <a:latin typeface="Trebuchet MS"/>
                <a:cs typeface="Trebuchet MS"/>
              </a:rPr>
              <a:t>IOUState</a:t>
            </a:r>
            <a:r>
              <a:rPr dirty="0" sz="2000" spc="-70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latin typeface="Verdana"/>
                <a:cs typeface="Verdana"/>
              </a:rPr>
              <a:t>allows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60">
                <a:latin typeface="Verdana"/>
                <a:cs typeface="Verdana"/>
              </a:rPr>
              <a:t>us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20">
                <a:latin typeface="Verdana"/>
                <a:cs typeface="Verdana"/>
              </a:rPr>
              <a:t>model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55">
                <a:latin typeface="Verdana"/>
                <a:cs typeface="Verdana"/>
              </a:rPr>
              <a:t>an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25">
                <a:latin typeface="Verdana"/>
                <a:cs typeface="Verdana"/>
              </a:rPr>
              <a:t>IOU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25">
                <a:latin typeface="Verdana"/>
                <a:cs typeface="Verdana"/>
              </a:rPr>
              <a:t>on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the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ledger:</a:t>
            </a:r>
            <a:endParaRPr sz="20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459"/>
              </a:spcBef>
              <a:buFont typeface="Arial"/>
              <a:buChar char="–"/>
              <a:tabLst>
                <a:tab pos="418465" algn="l"/>
              </a:tabLst>
            </a:pPr>
            <a:r>
              <a:rPr dirty="0" sz="1800" spc="-215">
                <a:latin typeface="Verdana"/>
                <a:cs typeface="Verdana"/>
              </a:rPr>
              <a:t>It </a:t>
            </a:r>
            <a:r>
              <a:rPr dirty="0" sz="1800" spc="-55">
                <a:latin typeface="Verdana"/>
                <a:cs typeface="Verdana"/>
              </a:rPr>
              <a:t>has </a:t>
            </a:r>
            <a:r>
              <a:rPr dirty="0" sz="1800" spc="-110" b="1">
                <a:solidFill>
                  <a:srgbClr val="2B79EF"/>
                </a:solidFill>
                <a:latin typeface="Trebuchet MS"/>
                <a:cs typeface="Trebuchet MS"/>
              </a:rPr>
              <a:t>value</a:t>
            </a:r>
            <a:r>
              <a:rPr dirty="0" sz="1800" spc="-110">
                <a:latin typeface="Verdana"/>
                <a:cs typeface="Verdana"/>
              </a:rPr>
              <a:t>/</a:t>
            </a:r>
            <a:r>
              <a:rPr dirty="0" sz="1800" spc="-110" b="1">
                <a:solidFill>
                  <a:srgbClr val="2B79EF"/>
                </a:solidFill>
                <a:latin typeface="Trebuchet MS"/>
                <a:cs typeface="Trebuchet MS"/>
              </a:rPr>
              <a:t>sender</a:t>
            </a:r>
            <a:r>
              <a:rPr dirty="0" sz="1800" spc="-110">
                <a:latin typeface="Verdana"/>
                <a:cs typeface="Verdana"/>
              </a:rPr>
              <a:t>/</a:t>
            </a:r>
            <a:r>
              <a:rPr dirty="0" sz="1800" spc="-110" b="1">
                <a:solidFill>
                  <a:srgbClr val="2B79EF"/>
                </a:solidFill>
                <a:latin typeface="Trebuchet MS"/>
                <a:cs typeface="Trebuchet MS"/>
              </a:rPr>
              <a:t>recipient </a:t>
            </a:r>
            <a:r>
              <a:rPr dirty="0" sz="1800" spc="-60">
                <a:latin typeface="Verdana"/>
                <a:cs typeface="Verdana"/>
              </a:rPr>
              <a:t>fields </a:t>
            </a:r>
            <a:r>
              <a:rPr dirty="0" sz="1800" spc="-15">
                <a:latin typeface="Verdana"/>
                <a:cs typeface="Verdana"/>
              </a:rPr>
              <a:t>to </a:t>
            </a:r>
            <a:r>
              <a:rPr dirty="0" sz="1800" spc="-85">
                <a:latin typeface="Verdana"/>
                <a:cs typeface="Verdana"/>
              </a:rPr>
              <a:t>store </a:t>
            </a:r>
            <a:r>
              <a:rPr dirty="0" sz="1800" spc="-110">
                <a:latin typeface="Verdana"/>
                <a:cs typeface="Verdana"/>
              </a:rPr>
              <a:t>IOU</a:t>
            </a:r>
            <a:r>
              <a:rPr dirty="0" sz="1800" spc="-365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information</a:t>
            </a:r>
            <a:endParaRPr sz="18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710"/>
              </a:spcBef>
              <a:buFont typeface="Arial"/>
              <a:buChar char="–"/>
              <a:tabLst>
                <a:tab pos="418465" algn="l"/>
              </a:tabLst>
            </a:pPr>
            <a:r>
              <a:rPr dirty="0" sz="1800" spc="-215">
                <a:latin typeface="Verdana"/>
                <a:cs typeface="Verdana"/>
              </a:rPr>
              <a:t>It </a:t>
            </a:r>
            <a:r>
              <a:rPr dirty="0" sz="1800" spc="-25">
                <a:latin typeface="Verdana"/>
                <a:cs typeface="Verdana"/>
              </a:rPr>
              <a:t>references </a:t>
            </a:r>
            <a:r>
              <a:rPr dirty="0" sz="1800" spc="50">
                <a:latin typeface="Verdana"/>
                <a:cs typeface="Verdana"/>
              </a:rPr>
              <a:t>an </a:t>
            </a: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IOUContract </a:t>
            </a:r>
            <a:r>
              <a:rPr dirty="0" sz="1800" spc="-20">
                <a:latin typeface="Verdana"/>
                <a:cs typeface="Verdana"/>
              </a:rPr>
              <a:t>governing </a:t>
            </a:r>
            <a:r>
              <a:rPr dirty="0" sz="1800" spc="-50">
                <a:latin typeface="Verdana"/>
                <a:cs typeface="Verdana"/>
              </a:rPr>
              <a:t>state</a:t>
            </a:r>
            <a:r>
              <a:rPr dirty="0" sz="1800" spc="-409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evolution</a:t>
            </a:r>
            <a:endParaRPr sz="18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710"/>
              </a:spcBef>
              <a:buFont typeface="Arial"/>
              <a:buChar char="–"/>
              <a:tabLst>
                <a:tab pos="418465" algn="l"/>
              </a:tabLst>
            </a:pPr>
            <a:r>
              <a:rPr dirty="0" sz="1800" spc="-215">
                <a:latin typeface="Verdana"/>
                <a:cs typeface="Verdana"/>
              </a:rPr>
              <a:t>It </a:t>
            </a:r>
            <a:r>
              <a:rPr dirty="0" sz="1800" spc="-50">
                <a:latin typeface="Verdana"/>
                <a:cs typeface="Verdana"/>
              </a:rPr>
              <a:t>implements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 spc="-135" b="1">
                <a:solidFill>
                  <a:srgbClr val="2B79EF"/>
                </a:solidFill>
                <a:latin typeface="Trebuchet MS"/>
                <a:cs typeface="Trebuchet MS"/>
              </a:rPr>
              <a:t>LinearState</a:t>
            </a:r>
            <a:r>
              <a:rPr dirty="0" sz="1800" spc="-135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lvl="2" marL="710565" indent="-172085">
              <a:lnSpc>
                <a:spcPct val="100000"/>
              </a:lnSpc>
              <a:spcBef>
                <a:spcPts val="700"/>
              </a:spcBef>
              <a:buFont typeface="Arial"/>
              <a:buChar char="·"/>
              <a:tabLst>
                <a:tab pos="711200" algn="l"/>
              </a:tabLst>
            </a:pPr>
            <a:r>
              <a:rPr dirty="0" sz="1700" spc="-120">
                <a:latin typeface="Verdana"/>
                <a:cs typeface="Verdana"/>
              </a:rPr>
              <a:t>To</a:t>
            </a:r>
            <a:r>
              <a:rPr dirty="0" sz="1700" spc="-130">
                <a:latin typeface="Verdana"/>
                <a:cs typeface="Verdana"/>
              </a:rPr>
              <a:t> </a:t>
            </a:r>
            <a:r>
              <a:rPr dirty="0" sz="1700" spc="-5">
                <a:latin typeface="Verdana"/>
                <a:cs typeface="Verdana"/>
              </a:rPr>
              <a:t>provide</a:t>
            </a:r>
            <a:r>
              <a:rPr dirty="0" sz="1700" spc="-170">
                <a:latin typeface="Verdana"/>
                <a:cs typeface="Verdana"/>
              </a:rPr>
              <a:t> </a:t>
            </a:r>
            <a:r>
              <a:rPr dirty="0" sz="1700" spc="140">
                <a:latin typeface="Verdana"/>
                <a:cs typeface="Verdana"/>
              </a:rPr>
              <a:t>a</a:t>
            </a:r>
            <a:r>
              <a:rPr dirty="0" sz="1700" spc="-120">
                <a:latin typeface="Verdana"/>
                <a:cs typeface="Verdana"/>
              </a:rPr>
              <a:t> </a:t>
            </a:r>
            <a:r>
              <a:rPr dirty="0" sz="1700" spc="35">
                <a:latin typeface="Verdana"/>
                <a:cs typeface="Verdana"/>
              </a:rPr>
              <a:t>common</a:t>
            </a:r>
            <a:r>
              <a:rPr dirty="0" sz="1700" spc="-130">
                <a:latin typeface="Verdana"/>
                <a:cs typeface="Verdana"/>
              </a:rPr>
              <a:t> </a:t>
            </a:r>
            <a:r>
              <a:rPr dirty="0" sz="1700" spc="-175">
                <a:latin typeface="Verdana"/>
                <a:cs typeface="Verdana"/>
              </a:rPr>
              <a:t>ID</a:t>
            </a:r>
            <a:r>
              <a:rPr dirty="0" sz="1700" spc="-135">
                <a:latin typeface="Verdana"/>
                <a:cs typeface="Verdana"/>
              </a:rPr>
              <a:t> </a:t>
            </a:r>
            <a:r>
              <a:rPr dirty="0" sz="1700" spc="-30">
                <a:latin typeface="Verdana"/>
                <a:cs typeface="Verdana"/>
              </a:rPr>
              <a:t>over</a:t>
            </a:r>
            <a:r>
              <a:rPr dirty="0" sz="1700" spc="-155">
                <a:latin typeface="Verdana"/>
                <a:cs typeface="Verdana"/>
              </a:rPr>
              <a:t> </a:t>
            </a:r>
            <a:r>
              <a:rPr dirty="0" sz="1700" spc="-50">
                <a:latin typeface="Verdana"/>
                <a:cs typeface="Verdana"/>
              </a:rPr>
              <a:t>time</a:t>
            </a:r>
            <a:endParaRPr sz="1700">
              <a:latin typeface="Verdana"/>
              <a:cs typeface="Verdana"/>
            </a:endParaRPr>
          </a:p>
          <a:p>
            <a:pPr lvl="2" marL="710565" indent="-172085">
              <a:lnSpc>
                <a:spcPct val="100000"/>
              </a:lnSpc>
              <a:spcBef>
                <a:spcPts val="670"/>
              </a:spcBef>
              <a:buFont typeface="Arial"/>
              <a:buChar char="·"/>
              <a:tabLst>
                <a:tab pos="711200" algn="l"/>
              </a:tabLst>
            </a:pPr>
            <a:r>
              <a:rPr dirty="0" sz="1700" spc="-120">
                <a:latin typeface="Verdana"/>
                <a:cs typeface="Verdana"/>
              </a:rPr>
              <a:t>To</a:t>
            </a:r>
            <a:r>
              <a:rPr dirty="0" sz="1700" spc="-130">
                <a:latin typeface="Verdana"/>
                <a:cs typeface="Verdana"/>
              </a:rPr>
              <a:t> </a:t>
            </a:r>
            <a:r>
              <a:rPr dirty="0" sz="1700" spc="-65">
                <a:latin typeface="Verdana"/>
                <a:cs typeface="Verdana"/>
              </a:rPr>
              <a:t>tell</a:t>
            </a:r>
            <a:r>
              <a:rPr dirty="0" sz="1700" spc="-150">
                <a:latin typeface="Verdana"/>
                <a:cs typeface="Verdana"/>
              </a:rPr>
              <a:t> </a:t>
            </a:r>
            <a:r>
              <a:rPr dirty="0" sz="1700" spc="-20">
                <a:latin typeface="Verdana"/>
                <a:cs typeface="Verdana"/>
              </a:rPr>
              <a:t>the</a:t>
            </a:r>
            <a:r>
              <a:rPr dirty="0" sz="1700" spc="-120">
                <a:latin typeface="Verdana"/>
                <a:cs typeface="Verdana"/>
              </a:rPr>
              <a:t> </a:t>
            </a:r>
            <a:r>
              <a:rPr dirty="0" sz="1700" spc="-40">
                <a:latin typeface="Verdana"/>
                <a:cs typeface="Verdana"/>
              </a:rPr>
              <a:t>vault</a:t>
            </a:r>
            <a:r>
              <a:rPr dirty="0" sz="1700" spc="-155">
                <a:latin typeface="Verdana"/>
                <a:cs typeface="Verdana"/>
              </a:rPr>
              <a:t> </a:t>
            </a:r>
            <a:r>
              <a:rPr dirty="0" sz="1700" spc="5">
                <a:latin typeface="Verdana"/>
                <a:cs typeface="Verdana"/>
              </a:rPr>
              <a:t>when</a:t>
            </a:r>
            <a:r>
              <a:rPr dirty="0" sz="1700" spc="-140">
                <a:latin typeface="Verdana"/>
                <a:cs typeface="Verdana"/>
              </a:rPr>
              <a:t> </a:t>
            </a:r>
            <a:r>
              <a:rPr dirty="0" sz="1700" spc="-15">
                <a:latin typeface="Verdana"/>
                <a:cs typeface="Verdana"/>
              </a:rPr>
              <a:t>to</a:t>
            </a:r>
            <a:r>
              <a:rPr dirty="0" sz="1700" spc="-120">
                <a:latin typeface="Verdana"/>
                <a:cs typeface="Verdana"/>
              </a:rPr>
              <a:t> </a:t>
            </a:r>
            <a:r>
              <a:rPr dirty="0" sz="1700" spc="-25">
                <a:latin typeface="Verdana"/>
                <a:cs typeface="Verdana"/>
              </a:rPr>
              <a:t>track</a:t>
            </a:r>
            <a:r>
              <a:rPr dirty="0" sz="1700" spc="-120">
                <a:latin typeface="Verdana"/>
                <a:cs typeface="Verdana"/>
              </a:rPr>
              <a:t> </a:t>
            </a:r>
            <a:r>
              <a:rPr dirty="0" sz="1700" spc="-20">
                <a:latin typeface="Verdana"/>
                <a:cs typeface="Verdana"/>
              </a:rPr>
              <a:t>the</a:t>
            </a:r>
            <a:r>
              <a:rPr dirty="0" sz="1700" spc="-130">
                <a:latin typeface="Verdana"/>
                <a:cs typeface="Verdana"/>
              </a:rPr>
              <a:t> </a:t>
            </a:r>
            <a:r>
              <a:rPr dirty="0" sz="1700" spc="-45">
                <a:latin typeface="Verdana"/>
                <a:cs typeface="Verdana"/>
              </a:rPr>
              <a:t>state</a:t>
            </a:r>
            <a:endParaRPr sz="1700">
              <a:latin typeface="Verdana"/>
              <a:cs typeface="Verdana"/>
            </a:endParaRPr>
          </a:p>
          <a:p>
            <a:pPr marL="184785" marR="5080" indent="-172085">
              <a:lnSpc>
                <a:spcPts val="2220"/>
              </a:lnSpc>
              <a:spcBef>
                <a:spcPts val="129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40">
                <a:latin typeface="Verdana"/>
                <a:cs typeface="Verdana"/>
              </a:rPr>
              <a:t>However,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evolution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of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110" b="1">
                <a:solidFill>
                  <a:srgbClr val="2B79EF"/>
                </a:solidFill>
                <a:latin typeface="Trebuchet MS"/>
                <a:cs typeface="Trebuchet MS"/>
              </a:rPr>
              <a:t>IOUState</a:t>
            </a:r>
            <a:r>
              <a:rPr dirty="0" sz="2000" spc="-110">
                <a:latin typeface="Verdana"/>
                <a:cs typeface="Verdana"/>
              </a:rPr>
              <a:t>s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210">
                <a:latin typeface="Verdana"/>
                <a:cs typeface="Verdana"/>
              </a:rPr>
              <a:t>is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currently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completely  </a:t>
            </a:r>
            <a:r>
              <a:rPr dirty="0" sz="2000" spc="-10">
                <a:latin typeface="Verdana"/>
                <a:cs typeface="Verdana"/>
              </a:rPr>
              <a:t>uncontrolled</a:t>
            </a:r>
            <a:endParaRPr sz="2000">
              <a:latin typeface="Verdana"/>
              <a:cs typeface="Verdana"/>
            </a:endParaRPr>
          </a:p>
          <a:p>
            <a:pPr marL="184785" indent="-172085">
              <a:lnSpc>
                <a:spcPts val="2310"/>
              </a:lnSpc>
              <a:spcBef>
                <a:spcPts val="74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">
                <a:latin typeface="Verdana"/>
                <a:cs typeface="Verdana"/>
              </a:rPr>
              <a:t>We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 spc="75">
                <a:latin typeface="Verdana"/>
                <a:cs typeface="Verdana"/>
              </a:rPr>
              <a:t>need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modify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95" b="1">
                <a:solidFill>
                  <a:srgbClr val="2B79EF"/>
                </a:solidFill>
                <a:latin typeface="Trebuchet MS"/>
                <a:cs typeface="Trebuchet MS"/>
              </a:rPr>
              <a:t>IOUContract</a:t>
            </a:r>
            <a:r>
              <a:rPr dirty="0" sz="2000" spc="-95">
                <a:latin typeface="Verdana"/>
                <a:cs typeface="Verdana"/>
              </a:rPr>
              <a:t>’s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30">
                <a:latin typeface="Verdana"/>
                <a:cs typeface="Verdana"/>
              </a:rPr>
              <a:t>logic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to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control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40">
                <a:latin typeface="Verdana"/>
                <a:cs typeface="Verdana"/>
              </a:rPr>
              <a:t>this</a:t>
            </a:r>
            <a:endParaRPr sz="2000">
              <a:latin typeface="Verdana"/>
              <a:cs typeface="Verdana"/>
            </a:endParaRPr>
          </a:p>
          <a:p>
            <a:pPr marL="184785">
              <a:lnSpc>
                <a:spcPts val="2310"/>
              </a:lnSpc>
            </a:pPr>
            <a:r>
              <a:rPr dirty="0" sz="2000" spc="-30">
                <a:latin typeface="Verdana"/>
                <a:cs typeface="Verdana"/>
              </a:rPr>
              <a:t>evolution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67286" y="6375908"/>
            <a:ext cx="2851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r>
              <a:rPr dirty="0" sz="1000" spc="-165" b="1">
                <a:solidFill>
                  <a:srgbClr val="888888"/>
                </a:solidFill>
                <a:latin typeface="Verdana"/>
                <a:cs typeface="Verdana"/>
              </a:rPr>
              <a:t>34</a:t>
            </a:r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0924" y="6375908"/>
            <a:ext cx="3879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0" b="1">
                <a:solidFill>
                  <a:srgbClr val="949494"/>
                </a:solidFill>
                <a:latin typeface="Verdana"/>
                <a:cs typeface="Verdana"/>
              </a:rPr>
              <a:t>S</a:t>
            </a:r>
            <a:r>
              <a:rPr dirty="0" sz="1000" spc="-105" b="1">
                <a:solidFill>
                  <a:srgbClr val="949494"/>
                </a:solidFill>
                <a:latin typeface="Verdana"/>
                <a:cs typeface="Verdana"/>
              </a:rPr>
              <a:t>tates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672204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90"/>
              <a:t>User-defined</a:t>
            </a:r>
            <a:r>
              <a:rPr dirty="0" spc="-245"/>
              <a:t> </a:t>
            </a:r>
            <a:r>
              <a:rPr dirty="0" spc="-300"/>
              <a:t>fields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47673"/>
            <a:ext cx="922147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dirty="0" sz="2400" spc="-80">
                <a:latin typeface="Verdana"/>
                <a:cs typeface="Verdana"/>
              </a:rPr>
              <a:t>Classes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implementing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50" b="1">
                <a:solidFill>
                  <a:srgbClr val="2A79F0"/>
                </a:solidFill>
                <a:latin typeface="Trebuchet MS"/>
                <a:cs typeface="Trebuchet MS"/>
              </a:rPr>
              <a:t>ContractState</a:t>
            </a:r>
            <a:r>
              <a:rPr dirty="0" sz="2400" spc="-30" b="1">
                <a:solidFill>
                  <a:srgbClr val="2A79F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latin typeface="Verdana"/>
                <a:cs typeface="Verdana"/>
              </a:rPr>
              <a:t>interface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145">
                <a:latin typeface="Verdana"/>
                <a:cs typeface="Verdana"/>
              </a:rPr>
              <a:t>can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also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50">
                <a:latin typeface="Verdana"/>
                <a:cs typeface="Verdana"/>
              </a:rPr>
              <a:t>have  </a:t>
            </a:r>
            <a:r>
              <a:rPr dirty="0" sz="2400" spc="-70">
                <a:latin typeface="Verdana"/>
                <a:cs typeface="Verdana"/>
              </a:rPr>
              <a:t>unlimited </a:t>
            </a:r>
            <a:r>
              <a:rPr dirty="0" sz="2400" spc="-50">
                <a:latin typeface="Verdana"/>
                <a:cs typeface="Verdana"/>
              </a:rPr>
              <a:t>user-defined </a:t>
            </a:r>
            <a:r>
              <a:rPr dirty="0" sz="2400" spc="-85">
                <a:latin typeface="Verdana"/>
                <a:cs typeface="Verdana"/>
              </a:rPr>
              <a:t>fields </a:t>
            </a:r>
            <a:r>
              <a:rPr dirty="0" sz="2400" spc="90">
                <a:latin typeface="Verdana"/>
                <a:cs typeface="Verdana"/>
              </a:rPr>
              <a:t>and</a:t>
            </a:r>
            <a:r>
              <a:rPr dirty="0" sz="2400" spc="-57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methods…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54908" y="2964179"/>
            <a:ext cx="5476240" cy="3068320"/>
          </a:xfrm>
          <a:custGeom>
            <a:avLst/>
            <a:gdLst/>
            <a:ahLst/>
            <a:cxnLst/>
            <a:rect l="l" t="t" r="r" b="b"/>
            <a:pathLst>
              <a:path w="5476240" h="3068320">
                <a:moveTo>
                  <a:pt x="0" y="3067812"/>
                </a:moveTo>
                <a:lnTo>
                  <a:pt x="5475732" y="3067812"/>
                </a:lnTo>
                <a:lnTo>
                  <a:pt x="5475732" y="0"/>
                </a:lnTo>
                <a:lnTo>
                  <a:pt x="0" y="0"/>
                </a:lnTo>
                <a:lnTo>
                  <a:pt x="0" y="30678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54908" y="2964179"/>
            <a:ext cx="5476240" cy="3068320"/>
          </a:xfrm>
          <a:custGeom>
            <a:avLst/>
            <a:gdLst/>
            <a:ahLst/>
            <a:cxnLst/>
            <a:rect l="l" t="t" r="r" b="b"/>
            <a:pathLst>
              <a:path w="5476240" h="3068320">
                <a:moveTo>
                  <a:pt x="0" y="3067812"/>
                </a:moveTo>
                <a:lnTo>
                  <a:pt x="5475732" y="3067812"/>
                </a:lnTo>
                <a:lnTo>
                  <a:pt x="5475732" y="0"/>
                </a:lnTo>
                <a:lnTo>
                  <a:pt x="0" y="0"/>
                </a:lnTo>
                <a:lnTo>
                  <a:pt x="0" y="3067812"/>
                </a:lnTo>
                <a:close/>
              </a:path>
            </a:pathLst>
          </a:custGeom>
          <a:ln w="57911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195059" y="3317747"/>
            <a:ext cx="2353310" cy="2352040"/>
          </a:xfrm>
          <a:prstGeom prst="rect">
            <a:avLst/>
          </a:prstGeom>
          <a:solidFill>
            <a:srgbClr val="FFFFFF"/>
          </a:solidFill>
          <a:ln w="57911">
            <a:solidFill>
              <a:srgbClr val="EC1C23"/>
            </a:solidFill>
          </a:ln>
        </p:spPr>
        <p:txBody>
          <a:bodyPr wrap="square" lIns="0" tIns="147955" rIns="0" bIns="0" rtlCol="0" vert="horz">
            <a:spAutoFit/>
          </a:bodyPr>
          <a:lstStyle/>
          <a:p>
            <a:pPr marL="231140">
              <a:lnSpc>
                <a:spcPct val="100000"/>
              </a:lnSpc>
              <a:spcBef>
                <a:spcPts val="1165"/>
              </a:spcBef>
            </a:pPr>
            <a:r>
              <a:rPr dirty="0" sz="1800" spc="-335" b="1">
                <a:latin typeface="Verdana"/>
                <a:cs typeface="Verdana"/>
              </a:rPr>
              <a:t>STATE</a:t>
            </a:r>
            <a:r>
              <a:rPr dirty="0" sz="1800" spc="-145" b="1">
                <a:latin typeface="Verdana"/>
                <a:cs typeface="Verdana"/>
              </a:rPr>
              <a:t> </a:t>
            </a:r>
            <a:r>
              <a:rPr dirty="0" sz="1800" spc="-330" b="1">
                <a:latin typeface="Verdana"/>
                <a:cs typeface="Verdana"/>
              </a:rPr>
              <a:t>PROPERTIES</a:t>
            </a:r>
            <a:endParaRPr sz="1800">
              <a:latin typeface="Verdana"/>
              <a:cs typeface="Verdana"/>
            </a:endParaRPr>
          </a:p>
          <a:p>
            <a:pPr marL="156210" marR="810895">
              <a:lnSpc>
                <a:spcPct val="100000"/>
              </a:lnSpc>
              <a:spcBef>
                <a:spcPts val="844"/>
              </a:spcBef>
            </a:pPr>
            <a:r>
              <a:rPr dirty="0" sz="1800" spc="-229" b="1">
                <a:latin typeface="Verdana"/>
                <a:cs typeface="Verdana"/>
              </a:rPr>
              <a:t>From: </a:t>
            </a:r>
            <a:r>
              <a:rPr dirty="0" sz="1800" spc="35">
                <a:latin typeface="Verdana"/>
                <a:cs typeface="Verdana"/>
              </a:rPr>
              <a:t>Alice  </a:t>
            </a:r>
            <a:r>
              <a:rPr dirty="0" sz="1800" spc="-260" b="1">
                <a:latin typeface="Verdana"/>
                <a:cs typeface="Verdana"/>
              </a:rPr>
              <a:t>To: </a:t>
            </a:r>
            <a:r>
              <a:rPr dirty="0" sz="1800" spc="-10">
                <a:latin typeface="Verdana"/>
                <a:cs typeface="Verdana"/>
              </a:rPr>
              <a:t>Bob  </a:t>
            </a:r>
            <a:r>
              <a:rPr dirty="0" sz="1800" spc="-185" b="1">
                <a:latin typeface="Verdana"/>
                <a:cs typeface="Verdana"/>
              </a:rPr>
              <a:t>Amount:</a:t>
            </a:r>
            <a:r>
              <a:rPr dirty="0" sz="1800" spc="-200" b="1">
                <a:latin typeface="Verdana"/>
                <a:cs typeface="Verdana"/>
              </a:rPr>
              <a:t> </a:t>
            </a:r>
            <a:r>
              <a:rPr dirty="0" sz="1800" spc="-155">
                <a:latin typeface="Verdana"/>
                <a:cs typeface="Verdana"/>
              </a:rPr>
              <a:t>£10</a:t>
            </a:r>
            <a:endParaRPr sz="1800">
              <a:latin typeface="Verdana"/>
              <a:cs typeface="Verdana"/>
            </a:endParaRPr>
          </a:p>
          <a:p>
            <a:pPr marL="156210">
              <a:lnSpc>
                <a:spcPct val="100000"/>
              </a:lnSpc>
            </a:pPr>
            <a:r>
              <a:rPr dirty="0" sz="1800" spc="-180" b="1">
                <a:latin typeface="Verdana"/>
                <a:cs typeface="Verdana"/>
              </a:rPr>
              <a:t>Due:</a:t>
            </a:r>
            <a:r>
              <a:rPr dirty="0" sz="1800" spc="-135" b="1">
                <a:latin typeface="Verdana"/>
                <a:cs typeface="Verdana"/>
              </a:rPr>
              <a:t> </a:t>
            </a:r>
            <a:r>
              <a:rPr dirty="0" sz="1800" spc="-130">
                <a:latin typeface="Verdana"/>
                <a:cs typeface="Verdana"/>
              </a:rPr>
              <a:t>01/03/2018</a:t>
            </a:r>
            <a:endParaRPr sz="1800">
              <a:latin typeface="Verdana"/>
              <a:cs typeface="Verdana"/>
            </a:endParaRPr>
          </a:p>
          <a:p>
            <a:pPr marL="156210">
              <a:lnSpc>
                <a:spcPct val="100000"/>
              </a:lnSpc>
            </a:pPr>
            <a:r>
              <a:rPr dirty="0" sz="1800" spc="-165" b="1">
                <a:latin typeface="Verdana"/>
                <a:cs typeface="Verdana"/>
              </a:rPr>
              <a:t>Paid:</a:t>
            </a:r>
            <a:r>
              <a:rPr dirty="0" sz="1800" spc="-120" b="1">
                <a:latin typeface="Verdana"/>
                <a:cs typeface="Verdana"/>
              </a:rPr>
              <a:t> </a:t>
            </a:r>
            <a:r>
              <a:rPr dirty="0" sz="1800" spc="-155">
                <a:latin typeface="Verdana"/>
                <a:cs typeface="Verdana"/>
              </a:rPr>
              <a:t>£5</a:t>
            </a:r>
            <a:endParaRPr sz="1800">
              <a:latin typeface="Verdana"/>
              <a:cs typeface="Verdana"/>
            </a:endParaRPr>
          </a:p>
          <a:p>
            <a:pPr marL="156210">
              <a:lnSpc>
                <a:spcPct val="100000"/>
              </a:lnSpc>
              <a:spcBef>
                <a:spcPts val="5"/>
              </a:spcBef>
            </a:pPr>
            <a:r>
              <a:rPr dirty="0" sz="1800" spc="-180" b="1">
                <a:latin typeface="Verdana"/>
                <a:cs typeface="Verdana"/>
              </a:rPr>
              <a:t>Penalty:</a:t>
            </a:r>
            <a:r>
              <a:rPr dirty="0" sz="1800" spc="-135" b="1">
                <a:latin typeface="Verdana"/>
                <a:cs typeface="Verdana"/>
              </a:rPr>
              <a:t> </a:t>
            </a:r>
            <a:r>
              <a:rPr dirty="0" sz="1800" spc="-285">
                <a:latin typeface="Verdana"/>
                <a:cs typeface="Verdana"/>
              </a:rPr>
              <a:t>20%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S</a:t>
            </a:r>
            <a:r>
              <a:rPr dirty="0" spc="-105"/>
              <a:t>tates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637391" y="6375165"/>
            <a:ext cx="215265" cy="180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fld id="{81D60167-4931-47E6-BA6A-407CBD079E47}" type="slidenum">
              <a:rPr dirty="0" sz="1000" spc="-155" b="1">
                <a:solidFill>
                  <a:srgbClr val="888888"/>
                </a:solidFill>
                <a:latin typeface="Verdana"/>
                <a:cs typeface="Verdana"/>
              </a:rPr>
              <a:t>2</a:t>
            </a:fld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7244" y="3317747"/>
            <a:ext cx="1937385" cy="2352040"/>
          </a:xfrm>
          <a:prstGeom prst="rect">
            <a:avLst/>
          </a:prstGeom>
          <a:solidFill>
            <a:srgbClr val="FFFFFF"/>
          </a:solidFill>
          <a:ln w="57911">
            <a:solidFill>
              <a:srgbClr val="7E7E7E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</a:pPr>
            <a:r>
              <a:rPr dirty="0" sz="1800" spc="-295" b="1">
                <a:latin typeface="Verdana"/>
                <a:cs typeface="Verdana"/>
              </a:rPr>
              <a:t>PARTICIPANTS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6606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15"/>
              <a:t>AbstractParty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50924" y="6375165"/>
            <a:ext cx="640715" cy="180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90" b="1">
                <a:solidFill>
                  <a:srgbClr val="949494"/>
                </a:solidFill>
                <a:latin typeface="Verdana"/>
                <a:cs typeface="Verdana"/>
              </a:rPr>
              <a:t>Key</a:t>
            </a:r>
            <a:r>
              <a:rPr dirty="0" sz="1000" spc="-120" b="1">
                <a:solidFill>
                  <a:srgbClr val="949494"/>
                </a:solidFill>
                <a:latin typeface="Verdana"/>
                <a:cs typeface="Verdana"/>
              </a:rPr>
              <a:t> </a:t>
            </a:r>
            <a:r>
              <a:rPr dirty="0" sz="1000" spc="-114" b="1">
                <a:solidFill>
                  <a:srgbClr val="949494"/>
                </a:solidFill>
                <a:latin typeface="Verdana"/>
                <a:cs typeface="Verdana"/>
              </a:rPr>
              <a:t>Types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0322" y="1630807"/>
            <a:ext cx="8971915" cy="974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70">
                <a:latin typeface="Verdana"/>
                <a:cs typeface="Verdana"/>
              </a:rPr>
              <a:t>In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35">
                <a:latin typeface="Verdana"/>
                <a:cs typeface="Verdana"/>
              </a:rPr>
              <a:t>Corda,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all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nodes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are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identified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as</a:t>
            </a:r>
            <a:r>
              <a:rPr dirty="0" sz="2400" spc="-150">
                <a:latin typeface="Verdana"/>
                <a:cs typeface="Verdana"/>
              </a:rPr>
              <a:t> </a:t>
            </a:r>
            <a:r>
              <a:rPr dirty="0" sz="2400" spc="-140" b="1">
                <a:solidFill>
                  <a:srgbClr val="2A79F0"/>
                </a:solidFill>
                <a:latin typeface="Trebuchet MS"/>
                <a:cs typeface="Trebuchet MS"/>
              </a:rPr>
              <a:t>AbstractParty</a:t>
            </a:r>
            <a:r>
              <a:rPr dirty="0" sz="2400" spc="-45" b="1">
                <a:solidFill>
                  <a:srgbClr val="2A79F0"/>
                </a:solidFill>
                <a:latin typeface="Trebuchet MS"/>
                <a:cs typeface="Trebuchet MS"/>
              </a:rPr>
              <a:t> </a:t>
            </a:r>
            <a:r>
              <a:rPr dirty="0" sz="2400" spc="-90">
                <a:latin typeface="Verdana"/>
                <a:cs typeface="Verdana"/>
              </a:rPr>
              <a:t>instances: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2425"/>
              </a:spcBef>
            </a:pP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class </a:t>
            </a:r>
            <a:r>
              <a:rPr dirty="0" sz="1800" spc="-95">
                <a:latin typeface="Trebuchet MS"/>
                <a:cs typeface="Trebuchet MS"/>
              </a:rPr>
              <a:t>AbstractParty(</a:t>
            </a: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val </a:t>
            </a:r>
            <a:r>
              <a:rPr dirty="0" sz="1800" spc="-85">
                <a:latin typeface="Trebuchet MS"/>
                <a:cs typeface="Trebuchet MS"/>
              </a:rPr>
              <a:t>owningKey:</a:t>
            </a:r>
            <a:r>
              <a:rPr dirty="0" sz="1800" spc="-21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PublicKey)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0322" y="3367785"/>
            <a:ext cx="8319134" cy="235775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35" b="1">
                <a:solidFill>
                  <a:srgbClr val="2B79EF"/>
                </a:solidFill>
                <a:latin typeface="Trebuchet MS"/>
                <a:cs typeface="Trebuchet MS"/>
              </a:rPr>
              <a:t>owningKey </a:t>
            </a:r>
            <a:r>
              <a:rPr dirty="0" sz="2400" spc="-240">
                <a:latin typeface="Verdana"/>
                <a:cs typeface="Verdana"/>
              </a:rPr>
              <a:t>is </a:t>
            </a:r>
            <a:r>
              <a:rPr dirty="0" sz="2400" spc="195">
                <a:latin typeface="Verdana"/>
                <a:cs typeface="Verdana"/>
              </a:rPr>
              <a:t>a </a:t>
            </a:r>
            <a:r>
              <a:rPr dirty="0" sz="2400" spc="-160" b="1">
                <a:solidFill>
                  <a:srgbClr val="2B79EF"/>
                </a:solidFill>
                <a:latin typeface="Trebuchet MS"/>
                <a:cs typeface="Trebuchet MS"/>
              </a:rPr>
              <a:t>PublicKey </a:t>
            </a:r>
            <a:r>
              <a:rPr dirty="0" sz="2400" spc="-60">
                <a:latin typeface="Verdana"/>
                <a:cs typeface="Verdana"/>
              </a:rPr>
              <a:t>representing </a:t>
            </a:r>
            <a:r>
              <a:rPr dirty="0" sz="2400" spc="-20">
                <a:latin typeface="Verdana"/>
                <a:cs typeface="Verdana"/>
              </a:rPr>
              <a:t>the </a:t>
            </a:r>
            <a:r>
              <a:rPr dirty="0" sz="2400" spc="35">
                <a:latin typeface="Verdana"/>
                <a:cs typeface="Verdana"/>
              </a:rPr>
              <a:t>node’s</a:t>
            </a:r>
            <a:r>
              <a:rPr dirty="0" sz="2400" spc="-64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master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dirty="0" sz="2400" spc="25">
                <a:latin typeface="Verdana"/>
                <a:cs typeface="Verdana"/>
              </a:rPr>
              <a:t>public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75">
                <a:latin typeface="Verdana"/>
                <a:cs typeface="Verdana"/>
              </a:rPr>
              <a:t>key</a:t>
            </a:r>
            <a:endParaRPr sz="2400">
              <a:latin typeface="Verdana"/>
              <a:cs typeface="Verdana"/>
            </a:endParaRPr>
          </a:p>
          <a:p>
            <a:pPr marL="355600" marR="687705" indent="-342900">
              <a:lnSpc>
                <a:spcPct val="150000"/>
              </a:lnSpc>
              <a:spcBef>
                <a:spcPts val="108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40" b="1">
                <a:solidFill>
                  <a:srgbClr val="2A79F0"/>
                </a:solidFill>
                <a:latin typeface="Trebuchet MS"/>
                <a:cs typeface="Trebuchet MS"/>
              </a:rPr>
              <a:t>AbstractParty </a:t>
            </a:r>
            <a:r>
              <a:rPr dirty="0" sz="2400" spc="-45">
                <a:latin typeface="Verdana"/>
                <a:cs typeface="Verdana"/>
              </a:rPr>
              <a:t>provides </a:t>
            </a:r>
            <a:r>
              <a:rPr dirty="0" sz="2400" spc="25">
                <a:latin typeface="Verdana"/>
                <a:cs typeface="Verdana"/>
              </a:rPr>
              <a:t>no </a:t>
            </a:r>
            <a:r>
              <a:rPr dirty="0" sz="2400" spc="5">
                <a:latin typeface="Verdana"/>
                <a:cs typeface="Verdana"/>
              </a:rPr>
              <a:t>additional</a:t>
            </a:r>
            <a:r>
              <a:rPr dirty="0" sz="2400" spc="-59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information </a:t>
            </a:r>
            <a:r>
              <a:rPr dirty="0" sz="2400" spc="-10">
                <a:latin typeface="Verdana"/>
                <a:cs typeface="Verdana"/>
              </a:rPr>
              <a:t>to  </a:t>
            </a:r>
            <a:r>
              <a:rPr dirty="0" sz="2400" spc="-65">
                <a:latin typeface="Verdana"/>
                <a:cs typeface="Verdana"/>
              </a:rPr>
              <a:t>identify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 spc="80">
                <a:latin typeface="Verdana"/>
                <a:cs typeface="Verdana"/>
              </a:rPr>
              <a:t>node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101091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80"/>
              <a:t>Party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0924" y="6375165"/>
            <a:ext cx="640715" cy="180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90" b="1">
                <a:solidFill>
                  <a:srgbClr val="949494"/>
                </a:solidFill>
                <a:latin typeface="Verdana"/>
                <a:cs typeface="Verdana"/>
              </a:rPr>
              <a:t>Key</a:t>
            </a:r>
            <a:r>
              <a:rPr dirty="0" sz="1000" spc="-120" b="1">
                <a:solidFill>
                  <a:srgbClr val="949494"/>
                </a:solidFill>
                <a:latin typeface="Verdana"/>
                <a:cs typeface="Verdana"/>
              </a:rPr>
              <a:t> </a:t>
            </a:r>
            <a:r>
              <a:rPr dirty="0" sz="1000" spc="-114" b="1">
                <a:solidFill>
                  <a:srgbClr val="949494"/>
                </a:solidFill>
                <a:latin typeface="Verdana"/>
                <a:cs typeface="Verdana"/>
              </a:rPr>
              <a:t>Types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0322" y="1472163"/>
            <a:ext cx="8843010" cy="3298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45" b="1">
                <a:solidFill>
                  <a:srgbClr val="2B79EF"/>
                </a:solidFill>
                <a:latin typeface="Trebuchet MS"/>
                <a:cs typeface="Trebuchet MS"/>
              </a:rPr>
              <a:t>Party </a:t>
            </a:r>
            <a:r>
              <a:rPr dirty="0" sz="2400" spc="-240">
                <a:latin typeface="Verdana"/>
                <a:cs typeface="Verdana"/>
              </a:rPr>
              <a:t>is </a:t>
            </a:r>
            <a:r>
              <a:rPr dirty="0" sz="2400" spc="65">
                <a:latin typeface="Verdana"/>
                <a:cs typeface="Verdana"/>
              </a:rPr>
              <a:t>an </a:t>
            </a:r>
            <a:r>
              <a:rPr dirty="0" sz="2400" spc="-140" b="1">
                <a:solidFill>
                  <a:srgbClr val="2A79F0"/>
                </a:solidFill>
                <a:latin typeface="Trebuchet MS"/>
                <a:cs typeface="Trebuchet MS"/>
              </a:rPr>
              <a:t>AbstractParty </a:t>
            </a:r>
            <a:r>
              <a:rPr dirty="0" sz="2400" spc="-75">
                <a:latin typeface="Verdana"/>
                <a:cs typeface="Verdana"/>
              </a:rPr>
              <a:t>subclass </a:t>
            </a:r>
            <a:r>
              <a:rPr dirty="0" sz="2400" spc="-30">
                <a:latin typeface="Verdana"/>
                <a:cs typeface="Verdana"/>
              </a:rPr>
              <a:t>that </a:t>
            </a:r>
            <a:r>
              <a:rPr dirty="0" sz="2400" spc="-35">
                <a:latin typeface="Verdana"/>
                <a:cs typeface="Verdana"/>
              </a:rPr>
              <a:t>associates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635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master  </a:t>
            </a:r>
            <a:r>
              <a:rPr dirty="0" sz="2400" spc="25">
                <a:latin typeface="Verdana"/>
                <a:cs typeface="Verdana"/>
              </a:rPr>
              <a:t>public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75">
                <a:latin typeface="Verdana"/>
                <a:cs typeface="Verdana"/>
              </a:rPr>
              <a:t>key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with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70">
                <a:latin typeface="Verdana"/>
                <a:cs typeface="Verdana"/>
              </a:rPr>
              <a:t>an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identity:</a:t>
            </a:r>
            <a:endParaRPr sz="2400">
              <a:latin typeface="Verdana"/>
              <a:cs typeface="Verdana"/>
            </a:endParaRPr>
          </a:p>
          <a:p>
            <a:pPr marL="220979">
              <a:lnSpc>
                <a:spcPct val="100000"/>
              </a:lnSpc>
              <a:spcBef>
                <a:spcPts val="2425"/>
              </a:spcBef>
            </a:pP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class </a:t>
            </a:r>
            <a:r>
              <a:rPr dirty="0" sz="1800" spc="-100">
                <a:latin typeface="Trebuchet MS"/>
                <a:cs typeface="Trebuchet MS"/>
              </a:rPr>
              <a:t>Party(</a:t>
            </a:r>
            <a:r>
              <a:rPr dirty="0" sz="1800" spc="-100" b="1">
                <a:solidFill>
                  <a:srgbClr val="2B79EF"/>
                </a:solidFill>
                <a:latin typeface="Trebuchet MS"/>
                <a:cs typeface="Trebuchet MS"/>
              </a:rPr>
              <a:t>val </a:t>
            </a:r>
            <a:r>
              <a:rPr dirty="0" sz="1800" spc="-90">
                <a:latin typeface="Trebuchet MS"/>
                <a:cs typeface="Trebuchet MS"/>
              </a:rPr>
              <a:t>name: </a:t>
            </a:r>
            <a:r>
              <a:rPr dirty="0" sz="1800" spc="-70">
                <a:latin typeface="Trebuchet MS"/>
                <a:cs typeface="Trebuchet MS"/>
              </a:rPr>
              <a:t>CordaX500Name, </a:t>
            </a: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val </a:t>
            </a:r>
            <a:r>
              <a:rPr dirty="0" sz="1800" spc="-85">
                <a:latin typeface="Trebuchet MS"/>
                <a:cs typeface="Trebuchet MS"/>
              </a:rPr>
              <a:t>owningKey:</a:t>
            </a:r>
            <a:r>
              <a:rPr dirty="0" sz="1800" spc="-33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PublicKey)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25" b="1">
                <a:solidFill>
                  <a:srgbClr val="2B79EF"/>
                </a:solidFill>
                <a:latin typeface="Trebuchet MS"/>
                <a:cs typeface="Trebuchet MS"/>
              </a:rPr>
              <a:t>name </a:t>
            </a:r>
            <a:r>
              <a:rPr dirty="0" sz="2400" spc="-240">
                <a:latin typeface="Verdana"/>
                <a:cs typeface="Verdana"/>
              </a:rPr>
              <a:t>is </a:t>
            </a:r>
            <a:r>
              <a:rPr dirty="0" sz="2400" spc="-20">
                <a:latin typeface="Verdana"/>
                <a:cs typeface="Verdana"/>
              </a:rPr>
              <a:t>the </a:t>
            </a:r>
            <a:r>
              <a:rPr dirty="0" sz="2400" spc="30">
                <a:latin typeface="Verdana"/>
                <a:cs typeface="Verdana"/>
              </a:rPr>
              <a:t>node’s </a:t>
            </a:r>
            <a:r>
              <a:rPr dirty="0" sz="2400" spc="-195">
                <a:latin typeface="Verdana"/>
                <a:cs typeface="Verdana"/>
              </a:rPr>
              <a:t>X500</a:t>
            </a:r>
            <a:r>
              <a:rPr dirty="0" sz="2400" spc="-484">
                <a:latin typeface="Verdana"/>
                <a:cs typeface="Verdana"/>
              </a:rPr>
              <a:t> </a:t>
            </a:r>
            <a:r>
              <a:rPr dirty="0" sz="2400" spc="45">
                <a:latin typeface="Verdana"/>
                <a:cs typeface="Verdana"/>
              </a:rPr>
              <a:t>name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52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29" b="1">
                <a:solidFill>
                  <a:srgbClr val="2B79EF"/>
                </a:solidFill>
                <a:latin typeface="Verdana"/>
                <a:cs typeface="Verdana"/>
              </a:rPr>
              <a:t>owningKey</a:t>
            </a:r>
            <a:r>
              <a:rPr dirty="0" sz="2400" spc="-160" b="1">
                <a:solidFill>
                  <a:srgbClr val="2B79EF"/>
                </a:solidFill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35">
                <a:latin typeface="Verdana"/>
                <a:cs typeface="Verdana"/>
              </a:rPr>
              <a:t>node’s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master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public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key,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as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15">
                <a:latin typeface="Verdana"/>
                <a:cs typeface="Verdana"/>
              </a:rPr>
              <a:t>before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1907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45"/>
              <a:t>State</a:t>
            </a:r>
            <a:r>
              <a:rPr dirty="0" spc="-275"/>
              <a:t> </a:t>
            </a:r>
            <a:r>
              <a:rPr dirty="0" spc="-285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70786"/>
            <a:ext cx="65055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0" b="1">
                <a:solidFill>
                  <a:srgbClr val="2A79F0"/>
                </a:solidFill>
                <a:latin typeface="Trebuchet MS"/>
                <a:cs typeface="Trebuchet MS"/>
              </a:rPr>
              <a:t>ContractState </a:t>
            </a:r>
            <a:r>
              <a:rPr dirty="0" sz="2400" spc="-60">
                <a:latin typeface="Verdana"/>
                <a:cs typeface="Verdana"/>
              </a:rPr>
              <a:t>has several </a:t>
            </a:r>
            <a:r>
              <a:rPr dirty="0" sz="2400" spc="-75">
                <a:latin typeface="Verdana"/>
                <a:cs typeface="Verdana"/>
              </a:rPr>
              <a:t>key </a:t>
            </a:r>
            <a:r>
              <a:rPr dirty="0" sz="2400" spc="10">
                <a:latin typeface="Verdana"/>
                <a:cs typeface="Verdana"/>
              </a:rPr>
              <a:t>child</a:t>
            </a:r>
            <a:r>
              <a:rPr dirty="0" sz="2400" spc="-46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interfaces: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4503" y="2235707"/>
            <a:ext cx="2588260" cy="1897380"/>
          </a:xfrm>
          <a:prstGeom prst="rect">
            <a:avLst/>
          </a:prstGeom>
          <a:ln w="57911">
            <a:solidFill>
              <a:srgbClr val="7E7E7E"/>
            </a:solidFill>
          </a:ln>
        </p:spPr>
        <p:txBody>
          <a:bodyPr wrap="square" lIns="0" tIns="1365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dirty="0" sz="1800" spc="-245" b="1">
                <a:latin typeface="Verdana"/>
                <a:cs typeface="Verdana"/>
              </a:rPr>
              <a:t>CONTRACT_STATE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969"/>
              </a:spcBef>
            </a:pPr>
            <a:r>
              <a:rPr dirty="0" sz="1600" spc="-190" b="1">
                <a:latin typeface="Verdana"/>
                <a:cs typeface="Verdana"/>
              </a:rPr>
              <a:t>Must </a:t>
            </a:r>
            <a:r>
              <a:rPr dirty="0" sz="1600" spc="-60" b="1">
                <a:latin typeface="Verdana"/>
                <a:cs typeface="Verdana"/>
              </a:rPr>
              <a:t>be</a:t>
            </a:r>
            <a:r>
              <a:rPr dirty="0" sz="1600" spc="-80" b="1">
                <a:latin typeface="Verdana"/>
                <a:cs typeface="Verdana"/>
              </a:rPr>
              <a:t> </a:t>
            </a:r>
            <a:r>
              <a:rPr dirty="0" sz="1600" spc="-130" b="1">
                <a:latin typeface="Verdana"/>
                <a:cs typeface="Verdana"/>
              </a:rPr>
              <a:t>implemented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1600" spc="-95" b="1">
                <a:latin typeface="Verdana"/>
                <a:cs typeface="Verdana"/>
              </a:rPr>
              <a:t>by </a:t>
            </a:r>
            <a:r>
              <a:rPr dirty="0" sz="1600" spc="-120" b="1">
                <a:latin typeface="Verdana"/>
                <a:cs typeface="Verdana"/>
              </a:rPr>
              <a:t>all</a:t>
            </a:r>
            <a:r>
              <a:rPr dirty="0" sz="1600" spc="-90" b="1">
                <a:latin typeface="Verdana"/>
                <a:cs typeface="Verdana"/>
              </a:rPr>
              <a:t> </a:t>
            </a:r>
            <a:r>
              <a:rPr dirty="0" sz="1600" spc="-180" b="1">
                <a:latin typeface="Verdana"/>
                <a:cs typeface="Verdana"/>
              </a:rPr>
              <a:t>states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 spc="-120" b="1">
                <a:latin typeface="Verdana"/>
                <a:cs typeface="Verdana"/>
              </a:rPr>
              <a:t>Node’s </a:t>
            </a:r>
            <a:r>
              <a:rPr dirty="0" sz="1600" spc="-155" b="1">
                <a:latin typeface="Verdana"/>
                <a:cs typeface="Verdana"/>
              </a:rPr>
              <a:t>vault </a:t>
            </a:r>
            <a:r>
              <a:rPr dirty="0" sz="1600" spc="-150" b="1">
                <a:latin typeface="Verdana"/>
                <a:cs typeface="Verdana"/>
              </a:rPr>
              <a:t>tracks</a:t>
            </a:r>
            <a:r>
              <a:rPr dirty="0" sz="1600" spc="-35" b="1">
                <a:latin typeface="Verdana"/>
                <a:cs typeface="Verdana"/>
              </a:rPr>
              <a:t> </a:t>
            </a:r>
            <a:r>
              <a:rPr dirty="0" sz="1600" spc="-200" b="1">
                <a:latin typeface="Verdana"/>
                <a:cs typeface="Verdana"/>
              </a:rPr>
              <a:t>if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1600" spc="-95" b="1">
                <a:latin typeface="Verdana"/>
                <a:cs typeface="Verdana"/>
              </a:rPr>
              <a:t>node </a:t>
            </a:r>
            <a:r>
              <a:rPr dirty="0" sz="1600" spc="-210" b="1">
                <a:latin typeface="Verdana"/>
                <a:cs typeface="Verdana"/>
              </a:rPr>
              <a:t>is </a:t>
            </a:r>
            <a:r>
              <a:rPr dirty="0" sz="1600" spc="-20" b="1">
                <a:latin typeface="Verdana"/>
                <a:cs typeface="Verdana"/>
              </a:rPr>
              <a:t>a</a:t>
            </a:r>
            <a:r>
              <a:rPr dirty="0" sz="1600" spc="-10" b="1">
                <a:latin typeface="Verdana"/>
                <a:cs typeface="Verdana"/>
              </a:rPr>
              <a:t> </a:t>
            </a:r>
            <a:r>
              <a:rPr dirty="0" sz="1600" spc="-130" b="1">
                <a:latin typeface="Verdana"/>
                <a:cs typeface="Verdana"/>
              </a:rPr>
              <a:t>participant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2767" y="3866388"/>
            <a:ext cx="2834640" cy="2118360"/>
          </a:xfrm>
          <a:prstGeom prst="rect">
            <a:avLst/>
          </a:prstGeom>
          <a:ln w="57911">
            <a:solidFill>
              <a:srgbClr val="7E7E7E"/>
            </a:solidFill>
          </a:ln>
        </p:spPr>
        <p:txBody>
          <a:bodyPr wrap="square" lIns="0" tIns="126364" rIns="0" bIns="0" rtlCol="0" vert="horz">
            <a:spAutoFit/>
          </a:bodyPr>
          <a:lstStyle/>
          <a:p>
            <a:pPr marL="683260">
              <a:lnSpc>
                <a:spcPct val="100000"/>
              </a:lnSpc>
              <a:spcBef>
                <a:spcPts val="994"/>
              </a:spcBef>
            </a:pPr>
            <a:r>
              <a:rPr dirty="0" sz="1800" spc="-315" b="1">
                <a:latin typeface="Verdana"/>
                <a:cs typeface="Verdana"/>
              </a:rPr>
              <a:t>LINEAR_STATE</a:t>
            </a:r>
            <a:endParaRPr sz="1800">
              <a:latin typeface="Verdana"/>
              <a:cs typeface="Verdana"/>
            </a:endParaRPr>
          </a:p>
          <a:p>
            <a:pPr algn="ctr" marL="175260" marR="168275" indent="-635">
              <a:lnSpc>
                <a:spcPct val="100000"/>
              </a:lnSpc>
              <a:spcBef>
                <a:spcPts val="965"/>
              </a:spcBef>
            </a:pPr>
            <a:r>
              <a:rPr dirty="0" sz="1600" spc="-180" b="1">
                <a:latin typeface="Verdana"/>
                <a:cs typeface="Verdana"/>
              </a:rPr>
              <a:t>Represents </a:t>
            </a:r>
            <a:r>
              <a:rPr dirty="0" sz="1600" spc="-135" b="1">
                <a:latin typeface="Verdana"/>
                <a:cs typeface="Verdana"/>
              </a:rPr>
              <a:t>discrete  </a:t>
            </a:r>
            <a:r>
              <a:rPr dirty="0" sz="1600" spc="-125" b="1">
                <a:latin typeface="Verdana"/>
                <a:cs typeface="Verdana"/>
              </a:rPr>
              <a:t>objects </a:t>
            </a:r>
            <a:r>
              <a:rPr dirty="0" sz="1600" spc="-185" b="1">
                <a:latin typeface="Verdana"/>
                <a:cs typeface="Verdana"/>
              </a:rPr>
              <a:t>or </a:t>
            </a:r>
            <a:r>
              <a:rPr dirty="0" sz="1600" spc="-135" b="1">
                <a:latin typeface="Verdana"/>
                <a:cs typeface="Verdana"/>
              </a:rPr>
              <a:t>facts </a:t>
            </a:r>
            <a:r>
              <a:rPr dirty="0" sz="1600" spc="-140" b="1">
                <a:latin typeface="Verdana"/>
                <a:cs typeface="Verdana"/>
              </a:rPr>
              <a:t>(a </a:t>
            </a:r>
            <a:r>
              <a:rPr dirty="0" sz="1600" spc="-150" b="1">
                <a:latin typeface="Verdana"/>
                <a:cs typeface="Verdana"/>
              </a:rPr>
              <a:t>house,  </a:t>
            </a:r>
            <a:r>
              <a:rPr dirty="0" sz="1600" spc="-15" b="1">
                <a:latin typeface="Verdana"/>
                <a:cs typeface="Verdana"/>
              </a:rPr>
              <a:t>a </a:t>
            </a:r>
            <a:r>
              <a:rPr dirty="0" sz="1600" spc="-90" b="1">
                <a:latin typeface="Verdana"/>
                <a:cs typeface="Verdana"/>
              </a:rPr>
              <a:t>legal</a:t>
            </a:r>
            <a:r>
              <a:rPr dirty="0" sz="1600" spc="-165" b="1">
                <a:latin typeface="Verdana"/>
                <a:cs typeface="Verdana"/>
              </a:rPr>
              <a:t> </a:t>
            </a:r>
            <a:r>
              <a:rPr dirty="0" sz="1600" spc="-145" b="1">
                <a:latin typeface="Verdana"/>
                <a:cs typeface="Verdana"/>
              </a:rPr>
              <a:t>agreement)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algn="ctr" marL="314325" marR="304800">
              <a:lnSpc>
                <a:spcPts val="1860"/>
              </a:lnSpc>
            </a:pPr>
            <a:r>
              <a:rPr dirty="0" sz="1600" spc="-175" b="1">
                <a:latin typeface="Verdana"/>
                <a:cs typeface="Verdana"/>
              </a:rPr>
              <a:t>Requires </a:t>
            </a:r>
            <a:r>
              <a:rPr dirty="0" sz="1600" spc="-170" b="1">
                <a:latin typeface="Verdana"/>
                <a:cs typeface="Verdana"/>
              </a:rPr>
              <a:t>linearId </a:t>
            </a:r>
            <a:r>
              <a:rPr dirty="0" sz="1600" spc="-165" b="1">
                <a:latin typeface="Verdana"/>
                <a:cs typeface="Verdana"/>
              </a:rPr>
              <a:t>to </a:t>
            </a:r>
            <a:r>
              <a:rPr dirty="0" sz="1600" spc="-60" b="1">
                <a:latin typeface="Verdana"/>
                <a:cs typeface="Verdana"/>
              </a:rPr>
              <a:t>be  </a:t>
            </a:r>
            <a:r>
              <a:rPr dirty="0" sz="1600" spc="-110" b="1">
                <a:latin typeface="Verdana"/>
                <a:cs typeface="Verdana"/>
              </a:rPr>
              <a:t>specified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49540" y="3866388"/>
            <a:ext cx="2819400" cy="2118360"/>
          </a:xfrm>
          <a:prstGeom prst="rect">
            <a:avLst/>
          </a:prstGeom>
          <a:ln w="57911">
            <a:solidFill>
              <a:srgbClr val="7E7E7E"/>
            </a:solidFill>
          </a:ln>
        </p:spPr>
        <p:txBody>
          <a:bodyPr wrap="square" lIns="0" tIns="24828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955"/>
              </a:spcBef>
            </a:pPr>
            <a:r>
              <a:rPr dirty="0" sz="1800" spc="-285" b="1">
                <a:latin typeface="Verdana"/>
                <a:cs typeface="Verdana"/>
              </a:rPr>
              <a:t>OWNABLE_STATE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dirty="0" sz="1600" spc="-180" b="1">
                <a:latin typeface="Verdana"/>
                <a:cs typeface="Verdana"/>
              </a:rPr>
              <a:t>Represents </a:t>
            </a:r>
            <a:r>
              <a:rPr dirty="0" sz="1600" spc="-140" b="1">
                <a:latin typeface="Verdana"/>
                <a:cs typeface="Verdana"/>
              </a:rPr>
              <a:t>fungible</a:t>
            </a:r>
            <a:r>
              <a:rPr dirty="0" sz="1600" spc="10" b="1">
                <a:latin typeface="Verdana"/>
                <a:cs typeface="Verdana"/>
              </a:rPr>
              <a:t> </a:t>
            </a:r>
            <a:r>
              <a:rPr dirty="0" sz="1600" spc="-180" b="1">
                <a:latin typeface="Verdana"/>
                <a:cs typeface="Verdana"/>
              </a:rPr>
              <a:t>assets</a:t>
            </a:r>
            <a:endParaRPr sz="1600">
              <a:latin typeface="Verdana"/>
              <a:cs typeface="Verdana"/>
            </a:endParaRPr>
          </a:p>
          <a:p>
            <a:pPr algn="ctr" marL="635">
              <a:lnSpc>
                <a:spcPct val="100000"/>
              </a:lnSpc>
            </a:pPr>
            <a:r>
              <a:rPr dirty="0" sz="1600" spc="-130" b="1">
                <a:latin typeface="Verdana"/>
                <a:cs typeface="Verdana"/>
              </a:rPr>
              <a:t>(cash,</a:t>
            </a:r>
            <a:r>
              <a:rPr dirty="0" sz="1600" spc="-90" b="1">
                <a:latin typeface="Verdana"/>
                <a:cs typeface="Verdana"/>
              </a:rPr>
              <a:t> </a:t>
            </a:r>
            <a:r>
              <a:rPr dirty="0" sz="1600" spc="-175" b="1">
                <a:latin typeface="Verdana"/>
                <a:cs typeface="Verdana"/>
              </a:rPr>
              <a:t>oil)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 spc="-120" b="1">
                <a:latin typeface="Verdana"/>
                <a:cs typeface="Verdana"/>
              </a:rPr>
              <a:t>Node’s </a:t>
            </a:r>
            <a:r>
              <a:rPr dirty="0" sz="1600" spc="-155" b="1">
                <a:latin typeface="Verdana"/>
                <a:cs typeface="Verdana"/>
              </a:rPr>
              <a:t>vault </a:t>
            </a:r>
            <a:r>
              <a:rPr dirty="0" sz="1600" spc="-150" b="1">
                <a:latin typeface="Verdana"/>
                <a:cs typeface="Verdana"/>
              </a:rPr>
              <a:t>tracks </a:t>
            </a:r>
            <a:r>
              <a:rPr dirty="0" sz="1600" spc="-210" b="1">
                <a:latin typeface="Verdana"/>
                <a:cs typeface="Verdana"/>
              </a:rPr>
              <a:t>it </a:t>
            </a:r>
            <a:r>
              <a:rPr dirty="0" sz="1600" spc="-200" b="1">
                <a:latin typeface="Verdana"/>
                <a:cs typeface="Verdana"/>
              </a:rPr>
              <a:t>if</a:t>
            </a:r>
            <a:r>
              <a:rPr dirty="0" sz="1600" spc="-180" b="1">
                <a:latin typeface="Verdana"/>
                <a:cs typeface="Verdana"/>
              </a:rPr>
              <a:t> </a:t>
            </a:r>
            <a:r>
              <a:rPr dirty="0" sz="1600" spc="-160" b="1">
                <a:latin typeface="Verdana"/>
                <a:cs typeface="Verdana"/>
              </a:rPr>
              <a:t>the</a:t>
            </a:r>
            <a:endParaRPr sz="1600">
              <a:latin typeface="Verdana"/>
              <a:cs typeface="Verdana"/>
            </a:endParaRPr>
          </a:p>
          <a:p>
            <a:pPr algn="ctr" marL="635">
              <a:lnSpc>
                <a:spcPct val="100000"/>
              </a:lnSpc>
              <a:spcBef>
                <a:spcPts val="5"/>
              </a:spcBef>
            </a:pPr>
            <a:r>
              <a:rPr dirty="0" sz="1600" spc="-95" b="1">
                <a:latin typeface="Verdana"/>
                <a:cs typeface="Verdana"/>
              </a:rPr>
              <a:t>node </a:t>
            </a:r>
            <a:r>
              <a:rPr dirty="0" sz="1600" spc="-210" b="1">
                <a:latin typeface="Verdana"/>
                <a:cs typeface="Verdana"/>
              </a:rPr>
              <a:t>is </a:t>
            </a:r>
            <a:r>
              <a:rPr dirty="0" sz="1600" spc="-160" b="1">
                <a:latin typeface="Verdana"/>
                <a:cs typeface="Verdana"/>
              </a:rPr>
              <a:t>the</a:t>
            </a:r>
            <a:r>
              <a:rPr dirty="0" sz="1600" spc="-320" b="1">
                <a:latin typeface="Verdana"/>
                <a:cs typeface="Verdana"/>
              </a:rPr>
              <a:t> </a:t>
            </a:r>
            <a:r>
              <a:rPr dirty="0" sz="1600" spc="-185" b="1">
                <a:latin typeface="Verdana"/>
                <a:cs typeface="Verdana"/>
              </a:rPr>
              <a:t>owner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61132" y="3096767"/>
            <a:ext cx="1833245" cy="769620"/>
          </a:xfrm>
          <a:custGeom>
            <a:avLst/>
            <a:gdLst/>
            <a:ahLst/>
            <a:cxnLst/>
            <a:rect l="l" t="t" r="r" b="b"/>
            <a:pathLst>
              <a:path w="1833245" h="769620">
                <a:moveTo>
                  <a:pt x="1659128" y="57912"/>
                </a:moveTo>
                <a:lnTo>
                  <a:pt x="0" y="57912"/>
                </a:lnTo>
                <a:lnTo>
                  <a:pt x="0" y="769493"/>
                </a:lnTo>
                <a:lnTo>
                  <a:pt x="57912" y="769493"/>
                </a:lnTo>
                <a:lnTo>
                  <a:pt x="57912" y="115824"/>
                </a:lnTo>
                <a:lnTo>
                  <a:pt x="28956" y="115824"/>
                </a:lnTo>
                <a:lnTo>
                  <a:pt x="57912" y="86868"/>
                </a:lnTo>
                <a:lnTo>
                  <a:pt x="1659128" y="86868"/>
                </a:lnTo>
                <a:lnTo>
                  <a:pt x="1659128" y="57912"/>
                </a:lnTo>
                <a:close/>
              </a:path>
              <a:path w="1833245" h="769620">
                <a:moveTo>
                  <a:pt x="1659128" y="0"/>
                </a:moveTo>
                <a:lnTo>
                  <a:pt x="1659128" y="173736"/>
                </a:lnTo>
                <a:lnTo>
                  <a:pt x="1774952" y="115824"/>
                </a:lnTo>
                <a:lnTo>
                  <a:pt x="1688083" y="115824"/>
                </a:lnTo>
                <a:lnTo>
                  <a:pt x="1688083" y="57912"/>
                </a:lnTo>
                <a:lnTo>
                  <a:pt x="1774951" y="57912"/>
                </a:lnTo>
                <a:lnTo>
                  <a:pt x="1659128" y="0"/>
                </a:lnTo>
                <a:close/>
              </a:path>
              <a:path w="1833245" h="769620">
                <a:moveTo>
                  <a:pt x="57912" y="86868"/>
                </a:moveTo>
                <a:lnTo>
                  <a:pt x="28956" y="115824"/>
                </a:lnTo>
                <a:lnTo>
                  <a:pt x="57912" y="115824"/>
                </a:lnTo>
                <a:lnTo>
                  <a:pt x="57912" y="86868"/>
                </a:lnTo>
                <a:close/>
              </a:path>
              <a:path w="1833245" h="769620">
                <a:moveTo>
                  <a:pt x="1659128" y="86868"/>
                </a:moveTo>
                <a:lnTo>
                  <a:pt x="57912" y="86868"/>
                </a:lnTo>
                <a:lnTo>
                  <a:pt x="57912" y="115824"/>
                </a:lnTo>
                <a:lnTo>
                  <a:pt x="1659128" y="115824"/>
                </a:lnTo>
                <a:lnTo>
                  <a:pt x="1659128" y="86868"/>
                </a:lnTo>
                <a:close/>
              </a:path>
              <a:path w="1833245" h="769620">
                <a:moveTo>
                  <a:pt x="1774951" y="57912"/>
                </a:moveTo>
                <a:lnTo>
                  <a:pt x="1688083" y="57912"/>
                </a:lnTo>
                <a:lnTo>
                  <a:pt x="1688083" y="115824"/>
                </a:lnTo>
                <a:lnTo>
                  <a:pt x="1774952" y="115824"/>
                </a:lnTo>
                <a:lnTo>
                  <a:pt x="1832864" y="86868"/>
                </a:lnTo>
                <a:lnTo>
                  <a:pt x="1774951" y="57912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382256" y="3096767"/>
            <a:ext cx="1807210" cy="769620"/>
          </a:xfrm>
          <a:custGeom>
            <a:avLst/>
            <a:gdLst/>
            <a:ahLst/>
            <a:cxnLst/>
            <a:rect l="l" t="t" r="r" b="b"/>
            <a:pathLst>
              <a:path w="1807209" h="769620">
                <a:moveTo>
                  <a:pt x="1748790" y="86868"/>
                </a:moveTo>
                <a:lnTo>
                  <a:pt x="1748790" y="769493"/>
                </a:lnTo>
                <a:lnTo>
                  <a:pt x="1806702" y="769493"/>
                </a:lnTo>
                <a:lnTo>
                  <a:pt x="1806702" y="115824"/>
                </a:lnTo>
                <a:lnTo>
                  <a:pt x="1777746" y="115824"/>
                </a:lnTo>
                <a:lnTo>
                  <a:pt x="1748790" y="86868"/>
                </a:lnTo>
                <a:close/>
              </a:path>
              <a:path w="1807209" h="769620">
                <a:moveTo>
                  <a:pt x="173736" y="0"/>
                </a:moveTo>
                <a:lnTo>
                  <a:pt x="0" y="86868"/>
                </a:lnTo>
                <a:lnTo>
                  <a:pt x="173736" y="173736"/>
                </a:lnTo>
                <a:lnTo>
                  <a:pt x="173736" y="115824"/>
                </a:lnTo>
                <a:lnTo>
                  <a:pt x="144779" y="115824"/>
                </a:lnTo>
                <a:lnTo>
                  <a:pt x="144779" y="57912"/>
                </a:lnTo>
                <a:lnTo>
                  <a:pt x="173736" y="57912"/>
                </a:lnTo>
                <a:lnTo>
                  <a:pt x="173736" y="0"/>
                </a:lnTo>
                <a:close/>
              </a:path>
              <a:path w="1807209" h="769620">
                <a:moveTo>
                  <a:pt x="173736" y="57912"/>
                </a:moveTo>
                <a:lnTo>
                  <a:pt x="144779" y="57912"/>
                </a:lnTo>
                <a:lnTo>
                  <a:pt x="144779" y="115824"/>
                </a:lnTo>
                <a:lnTo>
                  <a:pt x="173736" y="115824"/>
                </a:lnTo>
                <a:lnTo>
                  <a:pt x="173736" y="57912"/>
                </a:lnTo>
                <a:close/>
              </a:path>
              <a:path w="1807209" h="769620">
                <a:moveTo>
                  <a:pt x="1806702" y="57912"/>
                </a:moveTo>
                <a:lnTo>
                  <a:pt x="173736" y="57912"/>
                </a:lnTo>
                <a:lnTo>
                  <a:pt x="173736" y="115824"/>
                </a:lnTo>
                <a:lnTo>
                  <a:pt x="1748790" y="115824"/>
                </a:lnTo>
                <a:lnTo>
                  <a:pt x="1748790" y="86868"/>
                </a:lnTo>
                <a:lnTo>
                  <a:pt x="1806702" y="86868"/>
                </a:lnTo>
                <a:lnTo>
                  <a:pt x="1806702" y="57912"/>
                </a:lnTo>
                <a:close/>
              </a:path>
              <a:path w="1807209" h="769620">
                <a:moveTo>
                  <a:pt x="1806702" y="86868"/>
                </a:moveTo>
                <a:lnTo>
                  <a:pt x="1748790" y="86868"/>
                </a:lnTo>
                <a:lnTo>
                  <a:pt x="1777746" y="115824"/>
                </a:lnTo>
                <a:lnTo>
                  <a:pt x="1806702" y="115824"/>
                </a:lnTo>
                <a:lnTo>
                  <a:pt x="1806702" y="86868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39873" y="3350133"/>
            <a:ext cx="779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25" b="1">
                <a:solidFill>
                  <a:srgbClr val="EC1C23"/>
                </a:solidFill>
                <a:latin typeface="Verdana"/>
                <a:cs typeface="Verdana"/>
              </a:rPr>
              <a:t>E</a:t>
            </a:r>
            <a:r>
              <a:rPr dirty="0" sz="1600" spc="-229" b="1">
                <a:solidFill>
                  <a:srgbClr val="EC1C23"/>
                </a:solidFill>
                <a:latin typeface="Verdana"/>
                <a:cs typeface="Verdana"/>
              </a:rPr>
              <a:t>x</a:t>
            </a:r>
            <a:r>
              <a:rPr dirty="0" sz="1600" spc="-135" b="1">
                <a:solidFill>
                  <a:srgbClr val="EC1C23"/>
                </a:solidFill>
                <a:latin typeface="Verdana"/>
                <a:cs typeface="Verdana"/>
              </a:rPr>
              <a:t>tend</a:t>
            </a:r>
            <a:r>
              <a:rPr dirty="0" sz="1600" spc="-250" b="1">
                <a:solidFill>
                  <a:srgbClr val="EC1C23"/>
                </a:solidFill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S</a:t>
            </a:r>
            <a:r>
              <a:rPr dirty="0" spc="-105"/>
              <a:t>tates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10</a:t>
            </a:fld>
            <a:r>
              <a:rPr dirty="0" spc="-85"/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360534" y="3350133"/>
            <a:ext cx="779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25" b="1">
                <a:solidFill>
                  <a:srgbClr val="EC1C23"/>
                </a:solidFill>
                <a:latin typeface="Verdana"/>
                <a:cs typeface="Verdana"/>
              </a:rPr>
              <a:t>E</a:t>
            </a:r>
            <a:r>
              <a:rPr dirty="0" sz="1600" spc="-229" b="1">
                <a:solidFill>
                  <a:srgbClr val="EC1C23"/>
                </a:solidFill>
                <a:latin typeface="Verdana"/>
                <a:cs typeface="Verdana"/>
              </a:rPr>
              <a:t>x</a:t>
            </a:r>
            <a:r>
              <a:rPr dirty="0" sz="1600" spc="-135" b="1">
                <a:solidFill>
                  <a:srgbClr val="EC1C23"/>
                </a:solidFill>
                <a:latin typeface="Verdana"/>
                <a:cs typeface="Verdana"/>
              </a:rPr>
              <a:t>tend</a:t>
            </a:r>
            <a:r>
              <a:rPr dirty="0" sz="1600" spc="-250" b="1">
                <a:solidFill>
                  <a:srgbClr val="EC1C23"/>
                </a:solidFill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1888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40"/>
              <a:t>LinearState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81454"/>
            <a:ext cx="9283065" cy="211518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67310" indent="-342900">
              <a:lnSpc>
                <a:spcPts val="2590"/>
              </a:lnSpc>
              <a:spcBef>
                <a:spcPts val="42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54" b="1">
                <a:solidFill>
                  <a:srgbClr val="2B79EF"/>
                </a:solidFill>
                <a:latin typeface="Verdana"/>
                <a:cs typeface="Verdana"/>
              </a:rPr>
              <a:t>LinearState</a:t>
            </a:r>
            <a:r>
              <a:rPr dirty="0" sz="2400" spc="-150" b="1">
                <a:solidFill>
                  <a:srgbClr val="2B79EF"/>
                </a:solidFill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used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represent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discrete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objects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or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facts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that  </a:t>
            </a:r>
            <a:r>
              <a:rPr dirty="0" sz="2400" spc="5">
                <a:latin typeface="Verdana"/>
                <a:cs typeface="Verdana"/>
              </a:rPr>
              <a:t>evolve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over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time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(a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200" spc="10">
                <a:latin typeface="Verdana"/>
                <a:cs typeface="Verdana"/>
              </a:rPr>
              <a:t>specific</a:t>
            </a:r>
            <a:r>
              <a:rPr dirty="0" sz="2200" spc="-180">
                <a:latin typeface="Verdana"/>
                <a:cs typeface="Verdana"/>
              </a:rPr>
              <a:t> </a:t>
            </a:r>
            <a:r>
              <a:rPr dirty="0" sz="2200" spc="20">
                <a:latin typeface="Verdana"/>
                <a:cs typeface="Verdana"/>
              </a:rPr>
              <a:t>bond,</a:t>
            </a:r>
            <a:r>
              <a:rPr dirty="0" sz="2200" spc="-170">
                <a:latin typeface="Verdana"/>
                <a:cs typeface="Verdana"/>
              </a:rPr>
              <a:t> </a:t>
            </a:r>
            <a:r>
              <a:rPr dirty="0" sz="2200" spc="175">
                <a:latin typeface="Verdana"/>
                <a:cs typeface="Verdana"/>
              </a:rPr>
              <a:t>a</a:t>
            </a:r>
            <a:r>
              <a:rPr dirty="0" sz="2200" spc="-170">
                <a:latin typeface="Verdana"/>
                <a:cs typeface="Verdana"/>
              </a:rPr>
              <a:t> </a:t>
            </a:r>
            <a:r>
              <a:rPr dirty="0" sz="2200" spc="5">
                <a:latin typeface="Verdana"/>
                <a:cs typeface="Verdana"/>
              </a:rPr>
              <a:t>trade</a:t>
            </a:r>
            <a:r>
              <a:rPr dirty="0" sz="2200" spc="-160">
                <a:latin typeface="Verdana"/>
                <a:cs typeface="Verdana"/>
              </a:rPr>
              <a:t> </a:t>
            </a:r>
            <a:r>
              <a:rPr dirty="0" sz="2200" spc="30">
                <a:latin typeface="Verdana"/>
                <a:cs typeface="Verdana"/>
              </a:rPr>
              <a:t>finance</a:t>
            </a:r>
            <a:r>
              <a:rPr dirty="0" sz="2200" spc="-190">
                <a:latin typeface="Verdana"/>
                <a:cs typeface="Verdana"/>
              </a:rPr>
              <a:t> </a:t>
            </a:r>
            <a:r>
              <a:rPr dirty="0" sz="2200" spc="75">
                <a:latin typeface="Verdana"/>
                <a:cs typeface="Verdana"/>
              </a:rPr>
              <a:t>deal…)</a:t>
            </a:r>
            <a:endParaRPr sz="22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5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70">
                <a:latin typeface="Verdana"/>
                <a:cs typeface="Verdana"/>
              </a:rPr>
              <a:t>In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40">
                <a:latin typeface="Verdana"/>
                <a:cs typeface="Verdana"/>
              </a:rPr>
              <a:t>Corda’s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70">
                <a:latin typeface="Verdana"/>
                <a:cs typeface="Verdana"/>
              </a:rPr>
              <a:t>UTXO</a:t>
            </a:r>
            <a:r>
              <a:rPr dirty="0" sz="2400" spc="-13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model,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75">
                <a:latin typeface="Verdana"/>
                <a:cs typeface="Verdana"/>
              </a:rPr>
              <a:t>we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00">
                <a:latin typeface="Verdana"/>
                <a:cs typeface="Verdana"/>
              </a:rPr>
              <a:t>can’t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modify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state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directly</a:t>
            </a:r>
            <a:endParaRPr sz="2400">
              <a:latin typeface="Verdana"/>
              <a:cs typeface="Verdana"/>
            </a:endParaRPr>
          </a:p>
          <a:p>
            <a:pPr marL="355600" marR="5080" indent="-342900">
              <a:lnSpc>
                <a:spcPts val="2590"/>
              </a:lnSpc>
              <a:spcBef>
                <a:spcPts val="1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70">
                <a:latin typeface="Verdana"/>
                <a:cs typeface="Verdana"/>
              </a:rPr>
              <a:t>So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75">
                <a:latin typeface="Verdana"/>
                <a:cs typeface="Verdana"/>
              </a:rPr>
              <a:t>we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evolve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state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through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transaction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that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consumes 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20">
                <a:latin typeface="Verdana"/>
                <a:cs typeface="Verdana"/>
              </a:rPr>
              <a:t>old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state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95">
                <a:latin typeface="Verdana"/>
                <a:cs typeface="Verdana"/>
              </a:rPr>
              <a:t>and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creates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70">
                <a:latin typeface="Verdana"/>
                <a:cs typeface="Verdana"/>
              </a:rPr>
              <a:t>an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80">
                <a:latin typeface="Verdana"/>
                <a:cs typeface="Verdana"/>
              </a:rPr>
              <a:t>updated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60">
                <a:latin typeface="Verdana"/>
                <a:cs typeface="Verdana"/>
              </a:rPr>
              <a:t>one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with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same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330">
                <a:latin typeface="Verdana"/>
                <a:cs typeface="Verdana"/>
              </a:rPr>
              <a:t>ID: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1051" y="4026408"/>
            <a:ext cx="7778750" cy="1908175"/>
          </a:xfrm>
          <a:custGeom>
            <a:avLst/>
            <a:gdLst/>
            <a:ahLst/>
            <a:cxnLst/>
            <a:rect l="l" t="t" r="r" b="b"/>
            <a:pathLst>
              <a:path w="7778750" h="1908175">
                <a:moveTo>
                  <a:pt x="0" y="1908048"/>
                </a:moveTo>
                <a:lnTo>
                  <a:pt x="7778496" y="1908048"/>
                </a:lnTo>
                <a:lnTo>
                  <a:pt x="7778496" y="0"/>
                </a:lnTo>
                <a:lnTo>
                  <a:pt x="0" y="0"/>
                </a:lnTo>
                <a:lnTo>
                  <a:pt x="0" y="19080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21051" y="4026408"/>
            <a:ext cx="7778750" cy="1908175"/>
          </a:xfrm>
          <a:custGeom>
            <a:avLst/>
            <a:gdLst/>
            <a:ahLst/>
            <a:cxnLst/>
            <a:rect l="l" t="t" r="r" b="b"/>
            <a:pathLst>
              <a:path w="7778750" h="1908175">
                <a:moveTo>
                  <a:pt x="0" y="1908048"/>
                </a:moveTo>
                <a:lnTo>
                  <a:pt x="7778496" y="1908048"/>
                </a:lnTo>
                <a:lnTo>
                  <a:pt x="7778496" y="0"/>
                </a:lnTo>
                <a:lnTo>
                  <a:pt x="0" y="0"/>
                </a:lnTo>
                <a:lnTo>
                  <a:pt x="0" y="1908048"/>
                </a:lnTo>
                <a:close/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42559" y="4765547"/>
            <a:ext cx="1926589" cy="429895"/>
          </a:xfrm>
          <a:custGeom>
            <a:avLst/>
            <a:gdLst/>
            <a:ahLst/>
            <a:cxnLst/>
            <a:rect l="l" t="t" r="r" b="b"/>
            <a:pathLst>
              <a:path w="1926590" h="429895">
                <a:moveTo>
                  <a:pt x="1711451" y="0"/>
                </a:moveTo>
                <a:lnTo>
                  <a:pt x="1711451" y="107441"/>
                </a:lnTo>
                <a:lnTo>
                  <a:pt x="0" y="107441"/>
                </a:lnTo>
                <a:lnTo>
                  <a:pt x="0" y="322325"/>
                </a:lnTo>
                <a:lnTo>
                  <a:pt x="1711451" y="322325"/>
                </a:lnTo>
                <a:lnTo>
                  <a:pt x="1711451" y="429768"/>
                </a:lnTo>
                <a:lnTo>
                  <a:pt x="1926336" y="214883"/>
                </a:lnTo>
                <a:lnTo>
                  <a:pt x="1711451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522220" y="4267200"/>
            <a:ext cx="2295525" cy="1424940"/>
          </a:xfrm>
          <a:prstGeom prst="rect">
            <a:avLst/>
          </a:prstGeom>
          <a:solidFill>
            <a:srgbClr val="FFFFFF"/>
          </a:solidFill>
          <a:ln w="57911">
            <a:solidFill>
              <a:srgbClr val="7E7E7E"/>
            </a:solidFill>
          </a:ln>
        </p:spPr>
        <p:txBody>
          <a:bodyPr wrap="square" lIns="0" tIns="130175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25"/>
              </a:spcBef>
            </a:pPr>
            <a:r>
              <a:rPr dirty="0" sz="1800" spc="-235" b="1">
                <a:latin typeface="Verdana"/>
                <a:cs typeface="Verdana"/>
              </a:rPr>
              <a:t>GOV_BOND_STATE</a:t>
            </a:r>
            <a:endParaRPr sz="1800">
              <a:latin typeface="Verdana"/>
              <a:cs typeface="Verdana"/>
            </a:endParaRPr>
          </a:p>
          <a:p>
            <a:pPr marL="349250">
              <a:lnSpc>
                <a:spcPct val="100000"/>
              </a:lnSpc>
            </a:pPr>
            <a:r>
              <a:rPr dirty="0" sz="1800" spc="-225" b="1">
                <a:latin typeface="Verdana"/>
                <a:cs typeface="Verdana"/>
              </a:rPr>
              <a:t>:</a:t>
            </a:r>
            <a:r>
              <a:rPr dirty="0" sz="1800" spc="-140" b="1">
                <a:latin typeface="Verdana"/>
                <a:cs typeface="Verdana"/>
              </a:rPr>
              <a:t> </a:t>
            </a:r>
            <a:r>
              <a:rPr dirty="0" sz="1800" spc="-315" b="1">
                <a:latin typeface="Verdana"/>
                <a:cs typeface="Verdana"/>
              </a:rPr>
              <a:t>LINEAR_STATE</a:t>
            </a:r>
            <a:endParaRPr sz="1800">
              <a:latin typeface="Verdana"/>
              <a:cs typeface="Verdana"/>
            </a:endParaRPr>
          </a:p>
          <a:p>
            <a:pPr marL="92075" marR="168275">
              <a:lnSpc>
                <a:spcPct val="100000"/>
              </a:lnSpc>
              <a:spcBef>
                <a:spcPts val="969"/>
              </a:spcBef>
            </a:pPr>
            <a:r>
              <a:rPr dirty="0" sz="1600" spc="-170" b="1">
                <a:latin typeface="Verdana"/>
                <a:cs typeface="Verdana"/>
              </a:rPr>
              <a:t>Owner: </a:t>
            </a:r>
            <a:r>
              <a:rPr dirty="0" sz="1600" spc="-75" b="1">
                <a:solidFill>
                  <a:srgbClr val="EC1C23"/>
                </a:solidFill>
                <a:latin typeface="Verdana"/>
                <a:cs typeface="Verdana"/>
              </a:rPr>
              <a:t>Alice  </a:t>
            </a:r>
            <a:r>
              <a:rPr dirty="0" sz="1600" spc="-190" b="1">
                <a:latin typeface="Verdana"/>
                <a:cs typeface="Verdana"/>
              </a:rPr>
              <a:t>LinearId:</a:t>
            </a:r>
            <a:r>
              <a:rPr dirty="0" sz="1600" spc="-110" b="1">
                <a:latin typeface="Verdana"/>
                <a:cs typeface="Verdana"/>
              </a:rPr>
              <a:t> </a:t>
            </a:r>
            <a:r>
              <a:rPr dirty="0" sz="1600" spc="-210" b="1">
                <a:solidFill>
                  <a:srgbClr val="EC1C23"/>
                </a:solidFill>
                <a:latin typeface="Verdana"/>
                <a:cs typeface="Verdana"/>
              </a:rPr>
              <a:t>584a5191…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S</a:t>
            </a:r>
            <a:r>
              <a:rPr dirty="0" spc="-105"/>
              <a:t>tates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10</a:t>
            </a:fld>
            <a:r>
              <a:rPr dirty="0" spc="-85"/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92568" y="4267200"/>
            <a:ext cx="2295525" cy="1424940"/>
          </a:xfrm>
          <a:prstGeom prst="rect">
            <a:avLst/>
          </a:prstGeom>
          <a:solidFill>
            <a:srgbClr val="FFFFFF"/>
          </a:solidFill>
          <a:ln w="57911">
            <a:solidFill>
              <a:srgbClr val="7E7E7E"/>
            </a:solidFill>
          </a:ln>
        </p:spPr>
        <p:txBody>
          <a:bodyPr wrap="square" lIns="0" tIns="130175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1025"/>
              </a:spcBef>
            </a:pPr>
            <a:r>
              <a:rPr dirty="0" sz="1800" spc="-235" b="1">
                <a:latin typeface="Verdana"/>
                <a:cs typeface="Verdana"/>
              </a:rPr>
              <a:t>GOV_BOND_STATE</a:t>
            </a:r>
            <a:endParaRPr sz="1800">
              <a:latin typeface="Verdana"/>
              <a:cs typeface="Verdana"/>
            </a:endParaRPr>
          </a:p>
          <a:p>
            <a:pPr marL="349885">
              <a:lnSpc>
                <a:spcPct val="100000"/>
              </a:lnSpc>
            </a:pPr>
            <a:r>
              <a:rPr dirty="0" sz="1800" spc="-225" b="1">
                <a:latin typeface="Verdana"/>
                <a:cs typeface="Verdana"/>
              </a:rPr>
              <a:t>:</a:t>
            </a:r>
            <a:r>
              <a:rPr dirty="0" sz="1800" spc="-140" b="1">
                <a:latin typeface="Verdana"/>
                <a:cs typeface="Verdana"/>
              </a:rPr>
              <a:t> </a:t>
            </a:r>
            <a:r>
              <a:rPr dirty="0" sz="1800" spc="-315" b="1">
                <a:latin typeface="Verdana"/>
                <a:cs typeface="Verdana"/>
              </a:rPr>
              <a:t>LINEAR_STATE</a:t>
            </a:r>
            <a:endParaRPr sz="1800">
              <a:latin typeface="Verdana"/>
              <a:cs typeface="Verdana"/>
            </a:endParaRPr>
          </a:p>
          <a:p>
            <a:pPr marL="92075" marR="167640">
              <a:lnSpc>
                <a:spcPct val="100000"/>
              </a:lnSpc>
              <a:spcBef>
                <a:spcPts val="969"/>
              </a:spcBef>
            </a:pPr>
            <a:r>
              <a:rPr dirty="0" sz="1600" spc="-170" b="1">
                <a:latin typeface="Verdana"/>
                <a:cs typeface="Verdana"/>
              </a:rPr>
              <a:t>Owner: </a:t>
            </a:r>
            <a:r>
              <a:rPr dirty="0" sz="1600" spc="-150" b="1">
                <a:solidFill>
                  <a:srgbClr val="EC1C23"/>
                </a:solidFill>
                <a:latin typeface="Verdana"/>
                <a:cs typeface="Verdana"/>
              </a:rPr>
              <a:t>Bob  </a:t>
            </a:r>
            <a:r>
              <a:rPr dirty="0" sz="1600" spc="-190" b="1">
                <a:latin typeface="Verdana"/>
                <a:cs typeface="Verdana"/>
              </a:rPr>
              <a:t>LinearId:</a:t>
            </a:r>
            <a:r>
              <a:rPr dirty="0" sz="1600" spc="-110" b="1">
                <a:latin typeface="Verdana"/>
                <a:cs typeface="Verdana"/>
              </a:rPr>
              <a:t> </a:t>
            </a:r>
            <a:r>
              <a:rPr dirty="0" sz="1600" spc="-210" b="1">
                <a:solidFill>
                  <a:srgbClr val="EC1C23"/>
                </a:solidFill>
                <a:latin typeface="Verdana"/>
                <a:cs typeface="Verdana"/>
              </a:rPr>
              <a:t>584a5191…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1888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40"/>
              <a:t>LinearState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S</a:t>
            </a:r>
            <a:r>
              <a:rPr dirty="0" spc="-105"/>
              <a:t>tates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10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70786"/>
            <a:ext cx="8033384" cy="1800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2B79EF"/>
                </a:solidFill>
                <a:latin typeface="Trebuchet MS"/>
                <a:cs typeface="Trebuchet MS"/>
              </a:rPr>
              <a:t>LinearState </a:t>
            </a:r>
            <a:r>
              <a:rPr dirty="0" sz="2400" spc="-80">
                <a:latin typeface="Verdana"/>
                <a:cs typeface="Verdana"/>
              </a:rPr>
              <a:t>attributes </a:t>
            </a:r>
            <a:r>
              <a:rPr dirty="0" sz="2400" spc="95">
                <a:latin typeface="Verdana"/>
                <a:cs typeface="Verdana"/>
              </a:rPr>
              <a:t>and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methods:</a:t>
            </a:r>
            <a:endParaRPr sz="2400">
              <a:latin typeface="Verdana"/>
              <a:cs typeface="Verdana"/>
            </a:endParaRPr>
          </a:p>
          <a:p>
            <a:pPr marL="490855" indent="-342900">
              <a:lnSpc>
                <a:spcPct val="100000"/>
              </a:lnSpc>
              <a:spcBef>
                <a:spcPts val="2335"/>
              </a:spcBef>
              <a:buClr>
                <a:srgbClr val="000000"/>
              </a:buClr>
              <a:buSzPct val="120454"/>
              <a:buFont typeface="Arial"/>
              <a:buChar char="•"/>
              <a:tabLst>
                <a:tab pos="490855" algn="l"/>
                <a:tab pos="491490" algn="l"/>
              </a:tabLst>
            </a:pPr>
            <a:r>
              <a:rPr dirty="0" sz="2200" spc="-125" b="1">
                <a:solidFill>
                  <a:srgbClr val="2B79EF"/>
                </a:solidFill>
                <a:latin typeface="Trebuchet MS"/>
                <a:cs typeface="Trebuchet MS"/>
              </a:rPr>
              <a:t>linearId:</a:t>
            </a:r>
            <a:r>
              <a:rPr dirty="0" sz="2200" spc="-150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200" spc="-125" b="1">
                <a:solidFill>
                  <a:srgbClr val="2B79EF"/>
                </a:solidFill>
                <a:latin typeface="Trebuchet MS"/>
                <a:cs typeface="Trebuchet MS"/>
              </a:rPr>
              <a:t>UniqueIdentifier</a:t>
            </a:r>
            <a:endParaRPr sz="2200">
              <a:latin typeface="Trebuchet MS"/>
              <a:cs typeface="Trebuchet MS"/>
            </a:endParaRPr>
          </a:p>
          <a:p>
            <a:pPr marL="245745">
              <a:lnSpc>
                <a:spcPct val="100000"/>
              </a:lnSpc>
              <a:spcBef>
                <a:spcPts val="525"/>
              </a:spcBef>
              <a:tabLst>
                <a:tab pos="588645" algn="l"/>
              </a:tabLst>
            </a:pPr>
            <a:r>
              <a:rPr dirty="0" sz="2000" spc="-35">
                <a:latin typeface="Arial"/>
                <a:cs typeface="Arial"/>
              </a:rPr>
              <a:t>–	</a:t>
            </a:r>
            <a:r>
              <a:rPr dirty="0" sz="2000" spc="114">
                <a:latin typeface="Verdana"/>
                <a:cs typeface="Verdana"/>
              </a:rPr>
              <a:t>A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unique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215">
                <a:latin typeface="Verdana"/>
                <a:cs typeface="Verdana"/>
              </a:rPr>
              <a:t>ID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that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allows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55">
                <a:latin typeface="Verdana"/>
                <a:cs typeface="Verdana"/>
              </a:rPr>
              <a:t>fact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110">
                <a:latin typeface="Verdana"/>
                <a:cs typeface="Verdana"/>
              </a:rPr>
              <a:t>be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15">
                <a:latin typeface="Verdana"/>
                <a:cs typeface="Verdana"/>
              </a:rPr>
              <a:t>tracked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over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time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75">
                <a:latin typeface="Verdana"/>
                <a:cs typeface="Verdana"/>
              </a:rPr>
              <a:t>and</a:t>
            </a:r>
            <a:endParaRPr sz="2000">
              <a:latin typeface="Verdana"/>
              <a:cs typeface="Verdana"/>
            </a:endParaRPr>
          </a:p>
          <a:p>
            <a:pPr marL="588645">
              <a:lnSpc>
                <a:spcPct val="100000"/>
              </a:lnSpc>
              <a:spcBef>
                <a:spcPts val="790"/>
              </a:spcBef>
            </a:pPr>
            <a:r>
              <a:rPr dirty="0" sz="2000" spc="20">
                <a:latin typeface="Verdana"/>
                <a:cs typeface="Verdana"/>
              </a:rPr>
              <a:t>referenced </a:t>
            </a:r>
            <a:r>
              <a:rPr dirty="0" sz="2000" spc="-100">
                <a:latin typeface="Verdana"/>
                <a:cs typeface="Verdana"/>
              </a:rPr>
              <a:t>in </a:t>
            </a:r>
            <a:r>
              <a:rPr dirty="0" sz="2000" spc="-50">
                <a:latin typeface="Verdana"/>
                <a:cs typeface="Verdana"/>
              </a:rPr>
              <a:t>external</a:t>
            </a:r>
            <a:r>
              <a:rPr dirty="0" sz="2000" spc="-445">
                <a:latin typeface="Verdana"/>
                <a:cs typeface="Verdana"/>
              </a:rPr>
              <a:t> </a:t>
            </a:r>
            <a:r>
              <a:rPr dirty="0" sz="2000" spc="-140">
                <a:latin typeface="Verdana"/>
                <a:cs typeface="Verdana"/>
              </a:rPr>
              <a:t>systems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Roger Willis</dc:creator>
  <dc:title>PowerPoint Presentation</dc:title>
  <dcterms:created xsi:type="dcterms:W3CDTF">2019-08-18T16:11:09Z</dcterms:created>
  <dcterms:modified xsi:type="dcterms:W3CDTF">2019-08-18T16:11:09Z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2019-08-18T00:00:00Z</vt:filetime>
  </property>
</Properties>
</file>