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Default Extension="jpg" ContentType="image/jp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slide" Target="slides/slide54.xml"/><Relationship Id="rId60" Type="http://schemas.openxmlformats.org/officeDocument/2006/relationships/slide" Target="slides/slide55.xml"/><Relationship Id="rId61" Type="http://schemas.openxmlformats.org/officeDocument/2006/relationships/slide" Target="slides/slide56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20675" y="566419"/>
            <a:ext cx="11550650" cy="512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959595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85"/>
              <a:t>Contracts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898989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40"/>
              <a:t>p</a:t>
            </a:r>
            <a:fld id="{81D60167-4931-47E6-BA6A-407CBD079E47}" type="slidenum">
              <a:rPr dirty="0" spc="-150"/>
              <a:t>#</a:t>
            </a:fld>
            <a:r>
              <a:rPr dirty="0" spc="-80"/>
              <a:t>.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FF0000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959595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85"/>
              <a:t>Contracts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898989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40"/>
              <a:t>p</a:t>
            </a:r>
            <a:fld id="{81D60167-4931-47E6-BA6A-407CBD079E47}" type="slidenum">
              <a:rPr dirty="0" spc="-150"/>
              <a:t>#</a:t>
            </a:fld>
            <a:r>
              <a:rPr dirty="0" spc="-80"/>
              <a:t>.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FF0000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959595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85"/>
              <a:t>Contracts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898989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40"/>
              <a:t>p</a:t>
            </a:r>
            <a:fld id="{81D60167-4931-47E6-BA6A-407CBD079E47}" type="slidenum">
              <a:rPr dirty="0" spc="-150"/>
              <a:t>#</a:t>
            </a:fld>
            <a:r>
              <a:rPr dirty="0" spc="-80"/>
              <a:t>.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304800" y="304800"/>
            <a:ext cx="11582400" cy="6248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FF0000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959595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85"/>
              <a:t>Contracts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898989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40"/>
              <a:t>p</a:t>
            </a:r>
            <a:fld id="{81D60167-4931-47E6-BA6A-407CBD079E47}" type="slidenum">
              <a:rPr dirty="0" spc="-150"/>
              <a:t>#</a:t>
            </a:fld>
            <a:r>
              <a:rPr dirty="0" spc="-80"/>
              <a:t>.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959595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85"/>
              <a:t>Contracts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898989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40"/>
              <a:t>p</a:t>
            </a:r>
            <a:fld id="{81D60167-4931-47E6-BA6A-407CBD079E47}" type="slidenum">
              <a:rPr dirty="0" spc="-150"/>
              <a:t>#</a:t>
            </a:fld>
            <a:r>
              <a:rPr dirty="0" spc="-80"/>
              <a:t>.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9" Type="http://schemas.openxmlformats.org/officeDocument/2006/relationships/image" Target="../media/image3.png"/><Relationship Id="rId10" Type="http://schemas.openxmlformats.org/officeDocument/2006/relationships/image" Target="../media/image4.png"/><Relationship Id="rId11" Type="http://schemas.openxmlformats.org/officeDocument/2006/relationships/image" Target="../media/image5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352055" y="323684"/>
            <a:ext cx="71755" cy="70485"/>
          </a:xfrm>
          <a:custGeom>
            <a:avLst/>
            <a:gdLst/>
            <a:ahLst/>
            <a:cxnLst/>
            <a:rect l="l" t="t" r="r" b="b"/>
            <a:pathLst>
              <a:path w="71754" h="70485">
                <a:moveTo>
                  <a:pt x="35565" y="0"/>
                </a:moveTo>
                <a:lnTo>
                  <a:pt x="21702" y="2788"/>
                </a:lnTo>
                <a:lnTo>
                  <a:pt x="10399" y="10398"/>
                </a:lnTo>
                <a:lnTo>
                  <a:pt x="2788" y="21699"/>
                </a:lnTo>
                <a:lnTo>
                  <a:pt x="0" y="35560"/>
                </a:lnTo>
                <a:lnTo>
                  <a:pt x="2788" y="49053"/>
                </a:lnTo>
                <a:lnTo>
                  <a:pt x="10399" y="60166"/>
                </a:lnTo>
                <a:lnTo>
                  <a:pt x="21702" y="67706"/>
                </a:lnTo>
                <a:lnTo>
                  <a:pt x="35565" y="70485"/>
                </a:lnTo>
                <a:lnTo>
                  <a:pt x="49432" y="67706"/>
                </a:lnTo>
                <a:lnTo>
                  <a:pt x="60737" y="60166"/>
                </a:lnTo>
                <a:lnTo>
                  <a:pt x="68349" y="49053"/>
                </a:lnTo>
                <a:lnTo>
                  <a:pt x="71137" y="35560"/>
                </a:lnTo>
                <a:lnTo>
                  <a:pt x="68349" y="21699"/>
                </a:lnTo>
                <a:lnTo>
                  <a:pt x="60737" y="10398"/>
                </a:lnTo>
                <a:lnTo>
                  <a:pt x="49432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760454" y="323684"/>
            <a:ext cx="71120" cy="70485"/>
          </a:xfrm>
          <a:custGeom>
            <a:avLst/>
            <a:gdLst/>
            <a:ahLst/>
            <a:cxnLst/>
            <a:rect l="l" t="t" r="r" b="b"/>
            <a:pathLst>
              <a:path w="71119" h="70485">
                <a:moveTo>
                  <a:pt x="34927" y="0"/>
                </a:moveTo>
                <a:lnTo>
                  <a:pt x="21433" y="2788"/>
                </a:lnTo>
                <a:lnTo>
                  <a:pt x="10320" y="10398"/>
                </a:lnTo>
                <a:lnTo>
                  <a:pt x="2778" y="21699"/>
                </a:lnTo>
                <a:lnTo>
                  <a:pt x="0" y="35560"/>
                </a:lnTo>
                <a:lnTo>
                  <a:pt x="2778" y="49053"/>
                </a:lnTo>
                <a:lnTo>
                  <a:pt x="10320" y="60166"/>
                </a:lnTo>
                <a:lnTo>
                  <a:pt x="21433" y="67706"/>
                </a:lnTo>
                <a:lnTo>
                  <a:pt x="34927" y="70485"/>
                </a:lnTo>
                <a:lnTo>
                  <a:pt x="48790" y="67706"/>
                </a:lnTo>
                <a:lnTo>
                  <a:pt x="60092" y="60166"/>
                </a:lnTo>
                <a:lnTo>
                  <a:pt x="67704" y="49053"/>
                </a:lnTo>
                <a:lnTo>
                  <a:pt x="70492" y="35560"/>
                </a:lnTo>
                <a:lnTo>
                  <a:pt x="67704" y="21699"/>
                </a:lnTo>
                <a:lnTo>
                  <a:pt x="60092" y="10398"/>
                </a:lnTo>
                <a:lnTo>
                  <a:pt x="48790" y="2788"/>
                </a:lnTo>
                <a:lnTo>
                  <a:pt x="3492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1168217" y="323684"/>
            <a:ext cx="71120" cy="70485"/>
          </a:xfrm>
          <a:custGeom>
            <a:avLst/>
            <a:gdLst/>
            <a:ahLst/>
            <a:cxnLst/>
            <a:rect l="l" t="t" r="r" b="b"/>
            <a:pathLst>
              <a:path w="71119" h="70485">
                <a:moveTo>
                  <a:pt x="35580" y="0"/>
                </a:moveTo>
                <a:lnTo>
                  <a:pt x="21708" y="2788"/>
                </a:lnTo>
                <a:lnTo>
                  <a:pt x="10401" y="10398"/>
                </a:lnTo>
                <a:lnTo>
                  <a:pt x="2788" y="21699"/>
                </a:lnTo>
                <a:lnTo>
                  <a:pt x="0" y="35560"/>
                </a:lnTo>
                <a:lnTo>
                  <a:pt x="2788" y="49053"/>
                </a:lnTo>
                <a:lnTo>
                  <a:pt x="10401" y="60166"/>
                </a:lnTo>
                <a:lnTo>
                  <a:pt x="21708" y="67706"/>
                </a:lnTo>
                <a:lnTo>
                  <a:pt x="35580" y="70485"/>
                </a:lnTo>
                <a:lnTo>
                  <a:pt x="49078" y="67706"/>
                </a:lnTo>
                <a:lnTo>
                  <a:pt x="60194" y="60166"/>
                </a:lnTo>
                <a:lnTo>
                  <a:pt x="67736" y="49053"/>
                </a:lnTo>
                <a:lnTo>
                  <a:pt x="70515" y="35560"/>
                </a:lnTo>
                <a:lnTo>
                  <a:pt x="67736" y="21699"/>
                </a:lnTo>
                <a:lnTo>
                  <a:pt x="60194" y="10398"/>
                </a:lnTo>
                <a:lnTo>
                  <a:pt x="49078" y="2788"/>
                </a:lnTo>
                <a:lnTo>
                  <a:pt x="35580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1575993" y="323684"/>
            <a:ext cx="71755" cy="70485"/>
          </a:xfrm>
          <a:custGeom>
            <a:avLst/>
            <a:gdLst/>
            <a:ahLst/>
            <a:cxnLst/>
            <a:rect l="l" t="t" r="r" b="b"/>
            <a:pathLst>
              <a:path w="71755" h="70485">
                <a:moveTo>
                  <a:pt x="35560" y="0"/>
                </a:moveTo>
                <a:lnTo>
                  <a:pt x="21699" y="2788"/>
                </a:lnTo>
                <a:lnTo>
                  <a:pt x="10398" y="10398"/>
                </a:lnTo>
                <a:lnTo>
                  <a:pt x="2788" y="21699"/>
                </a:lnTo>
                <a:lnTo>
                  <a:pt x="0" y="35560"/>
                </a:lnTo>
                <a:lnTo>
                  <a:pt x="2788" y="49053"/>
                </a:lnTo>
                <a:lnTo>
                  <a:pt x="10398" y="60166"/>
                </a:lnTo>
                <a:lnTo>
                  <a:pt x="21699" y="67706"/>
                </a:lnTo>
                <a:lnTo>
                  <a:pt x="35560" y="70485"/>
                </a:lnTo>
                <a:lnTo>
                  <a:pt x="49428" y="67706"/>
                </a:lnTo>
                <a:lnTo>
                  <a:pt x="60732" y="60166"/>
                </a:lnTo>
                <a:lnTo>
                  <a:pt x="68344" y="49053"/>
                </a:lnTo>
                <a:lnTo>
                  <a:pt x="71132" y="35560"/>
                </a:lnTo>
                <a:lnTo>
                  <a:pt x="68344" y="21699"/>
                </a:lnTo>
                <a:lnTo>
                  <a:pt x="60732" y="10398"/>
                </a:lnTo>
                <a:lnTo>
                  <a:pt x="49428" y="2788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k object 20"/>
          <p:cNvSpPr/>
          <p:nvPr/>
        </p:nvSpPr>
        <p:spPr>
          <a:xfrm>
            <a:off x="1983752" y="323684"/>
            <a:ext cx="71755" cy="70485"/>
          </a:xfrm>
          <a:custGeom>
            <a:avLst/>
            <a:gdLst/>
            <a:ahLst/>
            <a:cxnLst/>
            <a:rect l="l" t="t" r="r" b="b"/>
            <a:pathLst>
              <a:path w="71755" h="70485">
                <a:moveTo>
                  <a:pt x="35572" y="0"/>
                </a:moveTo>
                <a:lnTo>
                  <a:pt x="21704" y="2788"/>
                </a:lnTo>
                <a:lnTo>
                  <a:pt x="10399" y="10398"/>
                </a:lnTo>
                <a:lnTo>
                  <a:pt x="2788" y="21699"/>
                </a:lnTo>
                <a:lnTo>
                  <a:pt x="0" y="35560"/>
                </a:lnTo>
                <a:lnTo>
                  <a:pt x="2788" y="49053"/>
                </a:lnTo>
                <a:lnTo>
                  <a:pt x="10399" y="60166"/>
                </a:lnTo>
                <a:lnTo>
                  <a:pt x="21704" y="67706"/>
                </a:lnTo>
                <a:lnTo>
                  <a:pt x="35572" y="70485"/>
                </a:lnTo>
                <a:lnTo>
                  <a:pt x="49433" y="67706"/>
                </a:lnTo>
                <a:lnTo>
                  <a:pt x="60734" y="60166"/>
                </a:lnTo>
                <a:lnTo>
                  <a:pt x="68344" y="49053"/>
                </a:lnTo>
                <a:lnTo>
                  <a:pt x="71132" y="35560"/>
                </a:lnTo>
                <a:lnTo>
                  <a:pt x="68344" y="21699"/>
                </a:lnTo>
                <a:lnTo>
                  <a:pt x="60734" y="10398"/>
                </a:lnTo>
                <a:lnTo>
                  <a:pt x="49433" y="2788"/>
                </a:lnTo>
                <a:lnTo>
                  <a:pt x="35572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k object 21"/>
          <p:cNvSpPr/>
          <p:nvPr/>
        </p:nvSpPr>
        <p:spPr>
          <a:xfrm>
            <a:off x="2392146" y="323684"/>
            <a:ext cx="71120" cy="70485"/>
          </a:xfrm>
          <a:custGeom>
            <a:avLst/>
            <a:gdLst/>
            <a:ahLst/>
            <a:cxnLst/>
            <a:rect l="l" t="t" r="r" b="b"/>
            <a:pathLst>
              <a:path w="71119" h="70485">
                <a:moveTo>
                  <a:pt x="34937" y="0"/>
                </a:moveTo>
                <a:lnTo>
                  <a:pt x="21436" y="2788"/>
                </a:lnTo>
                <a:lnTo>
                  <a:pt x="10320" y="10398"/>
                </a:lnTo>
                <a:lnTo>
                  <a:pt x="2778" y="21699"/>
                </a:lnTo>
                <a:lnTo>
                  <a:pt x="0" y="35560"/>
                </a:lnTo>
                <a:lnTo>
                  <a:pt x="2778" y="49053"/>
                </a:lnTo>
                <a:lnTo>
                  <a:pt x="10320" y="60166"/>
                </a:lnTo>
                <a:lnTo>
                  <a:pt x="21436" y="67706"/>
                </a:lnTo>
                <a:lnTo>
                  <a:pt x="34937" y="70485"/>
                </a:lnTo>
                <a:lnTo>
                  <a:pt x="48798" y="67706"/>
                </a:lnTo>
                <a:lnTo>
                  <a:pt x="60099" y="60166"/>
                </a:lnTo>
                <a:lnTo>
                  <a:pt x="67709" y="49053"/>
                </a:lnTo>
                <a:lnTo>
                  <a:pt x="70497" y="35560"/>
                </a:lnTo>
                <a:lnTo>
                  <a:pt x="67709" y="21699"/>
                </a:lnTo>
                <a:lnTo>
                  <a:pt x="60099" y="10398"/>
                </a:lnTo>
                <a:lnTo>
                  <a:pt x="48798" y="2788"/>
                </a:lnTo>
                <a:lnTo>
                  <a:pt x="3493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k object 22"/>
          <p:cNvSpPr/>
          <p:nvPr/>
        </p:nvSpPr>
        <p:spPr>
          <a:xfrm>
            <a:off x="2799905" y="323684"/>
            <a:ext cx="71120" cy="70485"/>
          </a:xfrm>
          <a:custGeom>
            <a:avLst/>
            <a:gdLst/>
            <a:ahLst/>
            <a:cxnLst/>
            <a:rect l="l" t="t" r="r" b="b"/>
            <a:pathLst>
              <a:path w="71119" h="70485">
                <a:moveTo>
                  <a:pt x="35572" y="0"/>
                </a:moveTo>
                <a:lnTo>
                  <a:pt x="21704" y="2788"/>
                </a:lnTo>
                <a:lnTo>
                  <a:pt x="10399" y="10398"/>
                </a:lnTo>
                <a:lnTo>
                  <a:pt x="2788" y="21699"/>
                </a:lnTo>
                <a:lnTo>
                  <a:pt x="0" y="35560"/>
                </a:lnTo>
                <a:lnTo>
                  <a:pt x="2788" y="49053"/>
                </a:lnTo>
                <a:lnTo>
                  <a:pt x="10399" y="60166"/>
                </a:lnTo>
                <a:lnTo>
                  <a:pt x="21704" y="67706"/>
                </a:lnTo>
                <a:lnTo>
                  <a:pt x="35572" y="70485"/>
                </a:lnTo>
                <a:lnTo>
                  <a:pt x="49066" y="67706"/>
                </a:lnTo>
                <a:lnTo>
                  <a:pt x="60178" y="60166"/>
                </a:lnTo>
                <a:lnTo>
                  <a:pt x="67719" y="49053"/>
                </a:lnTo>
                <a:lnTo>
                  <a:pt x="70497" y="35560"/>
                </a:lnTo>
                <a:lnTo>
                  <a:pt x="67719" y="21699"/>
                </a:lnTo>
                <a:lnTo>
                  <a:pt x="60178" y="10398"/>
                </a:lnTo>
                <a:lnTo>
                  <a:pt x="49066" y="2788"/>
                </a:lnTo>
                <a:lnTo>
                  <a:pt x="35572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k object 23"/>
          <p:cNvSpPr/>
          <p:nvPr/>
        </p:nvSpPr>
        <p:spPr>
          <a:xfrm>
            <a:off x="3207664" y="323684"/>
            <a:ext cx="71755" cy="70485"/>
          </a:xfrm>
          <a:custGeom>
            <a:avLst/>
            <a:gdLst/>
            <a:ahLst/>
            <a:cxnLst/>
            <a:rect l="l" t="t" r="r" b="b"/>
            <a:pathLst>
              <a:path w="71754" h="70485">
                <a:moveTo>
                  <a:pt x="35572" y="0"/>
                </a:moveTo>
                <a:lnTo>
                  <a:pt x="21709" y="2788"/>
                </a:lnTo>
                <a:lnTo>
                  <a:pt x="10404" y="10398"/>
                </a:lnTo>
                <a:lnTo>
                  <a:pt x="2790" y="21699"/>
                </a:lnTo>
                <a:lnTo>
                  <a:pt x="0" y="35560"/>
                </a:lnTo>
                <a:lnTo>
                  <a:pt x="2790" y="49053"/>
                </a:lnTo>
                <a:lnTo>
                  <a:pt x="10404" y="60166"/>
                </a:lnTo>
                <a:lnTo>
                  <a:pt x="21709" y="67706"/>
                </a:lnTo>
                <a:lnTo>
                  <a:pt x="35572" y="70485"/>
                </a:lnTo>
                <a:lnTo>
                  <a:pt x="49433" y="67706"/>
                </a:lnTo>
                <a:lnTo>
                  <a:pt x="60734" y="60166"/>
                </a:lnTo>
                <a:lnTo>
                  <a:pt x="68344" y="49053"/>
                </a:lnTo>
                <a:lnTo>
                  <a:pt x="71132" y="35560"/>
                </a:lnTo>
                <a:lnTo>
                  <a:pt x="68344" y="21699"/>
                </a:lnTo>
                <a:lnTo>
                  <a:pt x="60734" y="10398"/>
                </a:lnTo>
                <a:lnTo>
                  <a:pt x="49433" y="2788"/>
                </a:lnTo>
                <a:lnTo>
                  <a:pt x="35572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k object 24"/>
          <p:cNvSpPr/>
          <p:nvPr/>
        </p:nvSpPr>
        <p:spPr>
          <a:xfrm>
            <a:off x="3615435" y="323684"/>
            <a:ext cx="71120" cy="70485"/>
          </a:xfrm>
          <a:custGeom>
            <a:avLst/>
            <a:gdLst/>
            <a:ahLst/>
            <a:cxnLst/>
            <a:rect l="l" t="t" r="r" b="b"/>
            <a:pathLst>
              <a:path w="71120" h="70485">
                <a:moveTo>
                  <a:pt x="35560" y="0"/>
                </a:moveTo>
                <a:lnTo>
                  <a:pt x="21699" y="2788"/>
                </a:lnTo>
                <a:lnTo>
                  <a:pt x="10398" y="10398"/>
                </a:lnTo>
                <a:lnTo>
                  <a:pt x="2788" y="21699"/>
                </a:lnTo>
                <a:lnTo>
                  <a:pt x="0" y="35560"/>
                </a:lnTo>
                <a:lnTo>
                  <a:pt x="2788" y="49053"/>
                </a:lnTo>
                <a:lnTo>
                  <a:pt x="10398" y="60166"/>
                </a:lnTo>
                <a:lnTo>
                  <a:pt x="21699" y="67706"/>
                </a:lnTo>
                <a:lnTo>
                  <a:pt x="35560" y="70485"/>
                </a:lnTo>
                <a:lnTo>
                  <a:pt x="49420" y="67706"/>
                </a:lnTo>
                <a:lnTo>
                  <a:pt x="60721" y="60166"/>
                </a:lnTo>
                <a:lnTo>
                  <a:pt x="68331" y="49053"/>
                </a:lnTo>
                <a:lnTo>
                  <a:pt x="71119" y="35560"/>
                </a:lnTo>
                <a:lnTo>
                  <a:pt x="68331" y="21699"/>
                </a:lnTo>
                <a:lnTo>
                  <a:pt x="60721" y="10398"/>
                </a:lnTo>
                <a:lnTo>
                  <a:pt x="49420" y="2788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k object 25"/>
          <p:cNvSpPr/>
          <p:nvPr/>
        </p:nvSpPr>
        <p:spPr>
          <a:xfrm>
            <a:off x="4023829" y="323684"/>
            <a:ext cx="71120" cy="70485"/>
          </a:xfrm>
          <a:custGeom>
            <a:avLst/>
            <a:gdLst/>
            <a:ahLst/>
            <a:cxnLst/>
            <a:rect l="l" t="t" r="r" b="b"/>
            <a:pathLst>
              <a:path w="71120" h="70485">
                <a:moveTo>
                  <a:pt x="34925" y="0"/>
                </a:moveTo>
                <a:lnTo>
                  <a:pt x="21431" y="2788"/>
                </a:lnTo>
                <a:lnTo>
                  <a:pt x="10318" y="10398"/>
                </a:lnTo>
                <a:lnTo>
                  <a:pt x="2778" y="21699"/>
                </a:lnTo>
                <a:lnTo>
                  <a:pt x="0" y="35560"/>
                </a:lnTo>
                <a:lnTo>
                  <a:pt x="2778" y="49053"/>
                </a:lnTo>
                <a:lnTo>
                  <a:pt x="10318" y="60166"/>
                </a:lnTo>
                <a:lnTo>
                  <a:pt x="21431" y="67706"/>
                </a:lnTo>
                <a:lnTo>
                  <a:pt x="34925" y="70485"/>
                </a:lnTo>
                <a:lnTo>
                  <a:pt x="48791" y="67706"/>
                </a:lnTo>
                <a:lnTo>
                  <a:pt x="60105" y="60166"/>
                </a:lnTo>
                <a:lnTo>
                  <a:pt x="67729" y="49053"/>
                </a:lnTo>
                <a:lnTo>
                  <a:pt x="70523" y="35560"/>
                </a:lnTo>
                <a:lnTo>
                  <a:pt x="67729" y="21699"/>
                </a:lnTo>
                <a:lnTo>
                  <a:pt x="60105" y="10398"/>
                </a:lnTo>
                <a:lnTo>
                  <a:pt x="48791" y="2788"/>
                </a:lnTo>
                <a:lnTo>
                  <a:pt x="3492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bk object 26"/>
          <p:cNvSpPr/>
          <p:nvPr/>
        </p:nvSpPr>
        <p:spPr>
          <a:xfrm>
            <a:off x="4431588" y="323684"/>
            <a:ext cx="71120" cy="70485"/>
          </a:xfrm>
          <a:custGeom>
            <a:avLst/>
            <a:gdLst/>
            <a:ahLst/>
            <a:cxnLst/>
            <a:rect l="l" t="t" r="r" b="b"/>
            <a:pathLst>
              <a:path w="71120" h="70485">
                <a:moveTo>
                  <a:pt x="35585" y="0"/>
                </a:moveTo>
                <a:lnTo>
                  <a:pt x="21709" y="2788"/>
                </a:lnTo>
                <a:lnTo>
                  <a:pt x="10401" y="10398"/>
                </a:lnTo>
                <a:lnTo>
                  <a:pt x="2788" y="21699"/>
                </a:lnTo>
                <a:lnTo>
                  <a:pt x="0" y="35560"/>
                </a:lnTo>
                <a:lnTo>
                  <a:pt x="2788" y="49053"/>
                </a:lnTo>
                <a:lnTo>
                  <a:pt x="10401" y="60166"/>
                </a:lnTo>
                <a:lnTo>
                  <a:pt x="21709" y="67706"/>
                </a:lnTo>
                <a:lnTo>
                  <a:pt x="35585" y="70485"/>
                </a:lnTo>
                <a:lnTo>
                  <a:pt x="49086" y="67706"/>
                </a:lnTo>
                <a:lnTo>
                  <a:pt x="60202" y="60166"/>
                </a:lnTo>
                <a:lnTo>
                  <a:pt x="67744" y="49053"/>
                </a:lnTo>
                <a:lnTo>
                  <a:pt x="70523" y="35560"/>
                </a:lnTo>
                <a:lnTo>
                  <a:pt x="67744" y="21699"/>
                </a:lnTo>
                <a:lnTo>
                  <a:pt x="60202" y="10398"/>
                </a:lnTo>
                <a:lnTo>
                  <a:pt x="49086" y="2788"/>
                </a:lnTo>
                <a:lnTo>
                  <a:pt x="3558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bk object 27"/>
          <p:cNvSpPr/>
          <p:nvPr/>
        </p:nvSpPr>
        <p:spPr>
          <a:xfrm>
            <a:off x="4839373" y="323684"/>
            <a:ext cx="71755" cy="70485"/>
          </a:xfrm>
          <a:custGeom>
            <a:avLst/>
            <a:gdLst/>
            <a:ahLst/>
            <a:cxnLst/>
            <a:rect l="l" t="t" r="r" b="b"/>
            <a:pathLst>
              <a:path w="71754" h="70485">
                <a:moveTo>
                  <a:pt x="35560" y="0"/>
                </a:moveTo>
                <a:lnTo>
                  <a:pt x="21699" y="2788"/>
                </a:lnTo>
                <a:lnTo>
                  <a:pt x="10398" y="10398"/>
                </a:lnTo>
                <a:lnTo>
                  <a:pt x="2788" y="21699"/>
                </a:lnTo>
                <a:lnTo>
                  <a:pt x="0" y="35560"/>
                </a:lnTo>
                <a:lnTo>
                  <a:pt x="2788" y="49053"/>
                </a:lnTo>
                <a:lnTo>
                  <a:pt x="10398" y="60166"/>
                </a:lnTo>
                <a:lnTo>
                  <a:pt x="21699" y="67706"/>
                </a:lnTo>
                <a:lnTo>
                  <a:pt x="35560" y="70485"/>
                </a:lnTo>
                <a:lnTo>
                  <a:pt x="49422" y="67706"/>
                </a:lnTo>
                <a:lnTo>
                  <a:pt x="60728" y="60166"/>
                </a:lnTo>
                <a:lnTo>
                  <a:pt x="68342" y="49053"/>
                </a:lnTo>
                <a:lnTo>
                  <a:pt x="71132" y="35560"/>
                </a:lnTo>
                <a:lnTo>
                  <a:pt x="68342" y="21699"/>
                </a:lnTo>
                <a:lnTo>
                  <a:pt x="60728" y="10398"/>
                </a:lnTo>
                <a:lnTo>
                  <a:pt x="49422" y="2788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bk object 28"/>
          <p:cNvSpPr/>
          <p:nvPr/>
        </p:nvSpPr>
        <p:spPr>
          <a:xfrm>
            <a:off x="5247766" y="323684"/>
            <a:ext cx="71120" cy="70485"/>
          </a:xfrm>
          <a:custGeom>
            <a:avLst/>
            <a:gdLst/>
            <a:ahLst/>
            <a:cxnLst/>
            <a:rect l="l" t="t" r="r" b="b"/>
            <a:pathLst>
              <a:path w="71120" h="70485">
                <a:moveTo>
                  <a:pt x="34925" y="0"/>
                </a:moveTo>
                <a:lnTo>
                  <a:pt x="21431" y="2788"/>
                </a:lnTo>
                <a:lnTo>
                  <a:pt x="10318" y="10398"/>
                </a:lnTo>
                <a:lnTo>
                  <a:pt x="2778" y="21699"/>
                </a:lnTo>
                <a:lnTo>
                  <a:pt x="0" y="35560"/>
                </a:lnTo>
                <a:lnTo>
                  <a:pt x="2778" y="49053"/>
                </a:lnTo>
                <a:lnTo>
                  <a:pt x="10318" y="60166"/>
                </a:lnTo>
                <a:lnTo>
                  <a:pt x="21431" y="67706"/>
                </a:lnTo>
                <a:lnTo>
                  <a:pt x="34925" y="70485"/>
                </a:lnTo>
                <a:lnTo>
                  <a:pt x="48793" y="67706"/>
                </a:lnTo>
                <a:lnTo>
                  <a:pt x="60097" y="60166"/>
                </a:lnTo>
                <a:lnTo>
                  <a:pt x="67709" y="49053"/>
                </a:lnTo>
                <a:lnTo>
                  <a:pt x="70497" y="35560"/>
                </a:lnTo>
                <a:lnTo>
                  <a:pt x="67709" y="21699"/>
                </a:lnTo>
                <a:lnTo>
                  <a:pt x="60097" y="10398"/>
                </a:lnTo>
                <a:lnTo>
                  <a:pt x="48793" y="2788"/>
                </a:lnTo>
                <a:lnTo>
                  <a:pt x="3492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bk object 29"/>
          <p:cNvSpPr/>
          <p:nvPr/>
        </p:nvSpPr>
        <p:spPr>
          <a:xfrm>
            <a:off x="5655525" y="323684"/>
            <a:ext cx="71120" cy="70485"/>
          </a:xfrm>
          <a:custGeom>
            <a:avLst/>
            <a:gdLst/>
            <a:ahLst/>
            <a:cxnLst/>
            <a:rect l="l" t="t" r="r" b="b"/>
            <a:pathLst>
              <a:path w="71120" h="70485">
                <a:moveTo>
                  <a:pt x="34937" y="0"/>
                </a:moveTo>
                <a:lnTo>
                  <a:pt x="21436" y="2788"/>
                </a:lnTo>
                <a:lnTo>
                  <a:pt x="10320" y="10398"/>
                </a:lnTo>
                <a:lnTo>
                  <a:pt x="2778" y="21699"/>
                </a:lnTo>
                <a:lnTo>
                  <a:pt x="0" y="35560"/>
                </a:lnTo>
                <a:lnTo>
                  <a:pt x="2778" y="49053"/>
                </a:lnTo>
                <a:lnTo>
                  <a:pt x="10320" y="60166"/>
                </a:lnTo>
                <a:lnTo>
                  <a:pt x="21436" y="67706"/>
                </a:lnTo>
                <a:lnTo>
                  <a:pt x="34937" y="70485"/>
                </a:lnTo>
                <a:lnTo>
                  <a:pt x="48798" y="67706"/>
                </a:lnTo>
                <a:lnTo>
                  <a:pt x="60099" y="60166"/>
                </a:lnTo>
                <a:lnTo>
                  <a:pt x="67709" y="49053"/>
                </a:lnTo>
                <a:lnTo>
                  <a:pt x="70497" y="35560"/>
                </a:lnTo>
                <a:lnTo>
                  <a:pt x="67709" y="21699"/>
                </a:lnTo>
                <a:lnTo>
                  <a:pt x="60099" y="10398"/>
                </a:lnTo>
                <a:lnTo>
                  <a:pt x="48798" y="2788"/>
                </a:lnTo>
                <a:lnTo>
                  <a:pt x="3493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bk object 30"/>
          <p:cNvSpPr/>
          <p:nvPr/>
        </p:nvSpPr>
        <p:spPr>
          <a:xfrm>
            <a:off x="6063284" y="323684"/>
            <a:ext cx="71120" cy="70485"/>
          </a:xfrm>
          <a:custGeom>
            <a:avLst/>
            <a:gdLst/>
            <a:ahLst/>
            <a:cxnLst/>
            <a:rect l="l" t="t" r="r" b="b"/>
            <a:pathLst>
              <a:path w="71120" h="70485">
                <a:moveTo>
                  <a:pt x="35560" y="0"/>
                </a:moveTo>
                <a:lnTo>
                  <a:pt x="21699" y="2788"/>
                </a:lnTo>
                <a:lnTo>
                  <a:pt x="10398" y="10398"/>
                </a:lnTo>
                <a:lnTo>
                  <a:pt x="2788" y="21699"/>
                </a:lnTo>
                <a:lnTo>
                  <a:pt x="0" y="35560"/>
                </a:lnTo>
                <a:lnTo>
                  <a:pt x="2788" y="49053"/>
                </a:lnTo>
                <a:lnTo>
                  <a:pt x="10398" y="60166"/>
                </a:lnTo>
                <a:lnTo>
                  <a:pt x="21699" y="67706"/>
                </a:lnTo>
                <a:lnTo>
                  <a:pt x="35560" y="70485"/>
                </a:lnTo>
                <a:lnTo>
                  <a:pt x="49061" y="67706"/>
                </a:lnTo>
                <a:lnTo>
                  <a:pt x="60177" y="60166"/>
                </a:lnTo>
                <a:lnTo>
                  <a:pt x="67719" y="49053"/>
                </a:lnTo>
                <a:lnTo>
                  <a:pt x="70497" y="35560"/>
                </a:lnTo>
                <a:lnTo>
                  <a:pt x="67719" y="21699"/>
                </a:lnTo>
                <a:lnTo>
                  <a:pt x="60177" y="10398"/>
                </a:lnTo>
                <a:lnTo>
                  <a:pt x="49061" y="2788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bk object 31"/>
          <p:cNvSpPr/>
          <p:nvPr/>
        </p:nvSpPr>
        <p:spPr>
          <a:xfrm>
            <a:off x="6471043" y="323684"/>
            <a:ext cx="71755" cy="70485"/>
          </a:xfrm>
          <a:custGeom>
            <a:avLst/>
            <a:gdLst/>
            <a:ahLst/>
            <a:cxnLst/>
            <a:rect l="l" t="t" r="r" b="b"/>
            <a:pathLst>
              <a:path w="71754" h="70485">
                <a:moveTo>
                  <a:pt x="35572" y="0"/>
                </a:moveTo>
                <a:lnTo>
                  <a:pt x="21704" y="2788"/>
                </a:lnTo>
                <a:lnTo>
                  <a:pt x="10399" y="10398"/>
                </a:lnTo>
                <a:lnTo>
                  <a:pt x="2788" y="21699"/>
                </a:lnTo>
                <a:lnTo>
                  <a:pt x="0" y="35560"/>
                </a:lnTo>
                <a:lnTo>
                  <a:pt x="2788" y="49053"/>
                </a:lnTo>
                <a:lnTo>
                  <a:pt x="10399" y="60166"/>
                </a:lnTo>
                <a:lnTo>
                  <a:pt x="21704" y="67706"/>
                </a:lnTo>
                <a:lnTo>
                  <a:pt x="35572" y="70485"/>
                </a:lnTo>
                <a:lnTo>
                  <a:pt x="49433" y="67706"/>
                </a:lnTo>
                <a:lnTo>
                  <a:pt x="60734" y="60166"/>
                </a:lnTo>
                <a:lnTo>
                  <a:pt x="68344" y="49053"/>
                </a:lnTo>
                <a:lnTo>
                  <a:pt x="71132" y="35560"/>
                </a:lnTo>
                <a:lnTo>
                  <a:pt x="68344" y="21699"/>
                </a:lnTo>
                <a:lnTo>
                  <a:pt x="60734" y="10398"/>
                </a:lnTo>
                <a:lnTo>
                  <a:pt x="49433" y="2788"/>
                </a:lnTo>
                <a:lnTo>
                  <a:pt x="35572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bk object 32"/>
          <p:cNvSpPr/>
          <p:nvPr/>
        </p:nvSpPr>
        <p:spPr>
          <a:xfrm>
            <a:off x="6879450" y="323684"/>
            <a:ext cx="70485" cy="70485"/>
          </a:xfrm>
          <a:custGeom>
            <a:avLst/>
            <a:gdLst/>
            <a:ahLst/>
            <a:cxnLst/>
            <a:rect l="l" t="t" r="r" b="b"/>
            <a:pathLst>
              <a:path w="70484" h="70485">
                <a:moveTo>
                  <a:pt x="34925" y="0"/>
                </a:moveTo>
                <a:lnTo>
                  <a:pt x="21431" y="2788"/>
                </a:lnTo>
                <a:lnTo>
                  <a:pt x="10318" y="10398"/>
                </a:lnTo>
                <a:lnTo>
                  <a:pt x="2778" y="21699"/>
                </a:lnTo>
                <a:lnTo>
                  <a:pt x="0" y="35560"/>
                </a:lnTo>
                <a:lnTo>
                  <a:pt x="2778" y="49053"/>
                </a:lnTo>
                <a:lnTo>
                  <a:pt x="10318" y="60166"/>
                </a:lnTo>
                <a:lnTo>
                  <a:pt x="21431" y="67706"/>
                </a:lnTo>
                <a:lnTo>
                  <a:pt x="34925" y="70485"/>
                </a:lnTo>
                <a:lnTo>
                  <a:pt x="48785" y="67706"/>
                </a:lnTo>
                <a:lnTo>
                  <a:pt x="60086" y="60166"/>
                </a:lnTo>
                <a:lnTo>
                  <a:pt x="67696" y="49053"/>
                </a:lnTo>
                <a:lnTo>
                  <a:pt x="70485" y="35560"/>
                </a:lnTo>
                <a:lnTo>
                  <a:pt x="67696" y="21699"/>
                </a:lnTo>
                <a:lnTo>
                  <a:pt x="60086" y="10398"/>
                </a:lnTo>
                <a:lnTo>
                  <a:pt x="48785" y="2788"/>
                </a:lnTo>
                <a:lnTo>
                  <a:pt x="3492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bk object 33"/>
          <p:cNvSpPr/>
          <p:nvPr/>
        </p:nvSpPr>
        <p:spPr>
          <a:xfrm>
            <a:off x="7287196" y="323684"/>
            <a:ext cx="71120" cy="70485"/>
          </a:xfrm>
          <a:custGeom>
            <a:avLst/>
            <a:gdLst/>
            <a:ahLst/>
            <a:cxnLst/>
            <a:rect l="l" t="t" r="r" b="b"/>
            <a:pathLst>
              <a:path w="71120" h="70485">
                <a:moveTo>
                  <a:pt x="34937" y="0"/>
                </a:moveTo>
                <a:lnTo>
                  <a:pt x="21436" y="2788"/>
                </a:lnTo>
                <a:lnTo>
                  <a:pt x="10320" y="10398"/>
                </a:lnTo>
                <a:lnTo>
                  <a:pt x="2778" y="21699"/>
                </a:lnTo>
                <a:lnTo>
                  <a:pt x="0" y="35560"/>
                </a:lnTo>
                <a:lnTo>
                  <a:pt x="2778" y="49053"/>
                </a:lnTo>
                <a:lnTo>
                  <a:pt x="10320" y="60166"/>
                </a:lnTo>
                <a:lnTo>
                  <a:pt x="21436" y="67706"/>
                </a:lnTo>
                <a:lnTo>
                  <a:pt x="34937" y="70485"/>
                </a:lnTo>
                <a:lnTo>
                  <a:pt x="48798" y="67706"/>
                </a:lnTo>
                <a:lnTo>
                  <a:pt x="60099" y="60166"/>
                </a:lnTo>
                <a:lnTo>
                  <a:pt x="67709" y="49053"/>
                </a:lnTo>
                <a:lnTo>
                  <a:pt x="70497" y="35560"/>
                </a:lnTo>
                <a:lnTo>
                  <a:pt x="67709" y="21699"/>
                </a:lnTo>
                <a:lnTo>
                  <a:pt x="60099" y="10398"/>
                </a:lnTo>
                <a:lnTo>
                  <a:pt x="48798" y="2788"/>
                </a:lnTo>
                <a:lnTo>
                  <a:pt x="3493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bk object 34"/>
          <p:cNvSpPr/>
          <p:nvPr/>
        </p:nvSpPr>
        <p:spPr>
          <a:xfrm>
            <a:off x="7694955" y="323684"/>
            <a:ext cx="71755" cy="70485"/>
          </a:xfrm>
          <a:custGeom>
            <a:avLst/>
            <a:gdLst/>
            <a:ahLst/>
            <a:cxnLst/>
            <a:rect l="l" t="t" r="r" b="b"/>
            <a:pathLst>
              <a:path w="71754" h="70485">
                <a:moveTo>
                  <a:pt x="35572" y="0"/>
                </a:moveTo>
                <a:lnTo>
                  <a:pt x="21709" y="2788"/>
                </a:lnTo>
                <a:lnTo>
                  <a:pt x="10404" y="10398"/>
                </a:lnTo>
                <a:lnTo>
                  <a:pt x="2790" y="21699"/>
                </a:lnTo>
                <a:lnTo>
                  <a:pt x="0" y="35560"/>
                </a:lnTo>
                <a:lnTo>
                  <a:pt x="2790" y="49053"/>
                </a:lnTo>
                <a:lnTo>
                  <a:pt x="10404" y="60166"/>
                </a:lnTo>
                <a:lnTo>
                  <a:pt x="21709" y="67706"/>
                </a:lnTo>
                <a:lnTo>
                  <a:pt x="35572" y="70485"/>
                </a:lnTo>
                <a:lnTo>
                  <a:pt x="49180" y="67706"/>
                </a:lnTo>
                <a:lnTo>
                  <a:pt x="60518" y="60166"/>
                </a:lnTo>
                <a:lnTo>
                  <a:pt x="68280" y="49053"/>
                </a:lnTo>
                <a:lnTo>
                  <a:pt x="71158" y="35560"/>
                </a:lnTo>
                <a:lnTo>
                  <a:pt x="68280" y="21699"/>
                </a:lnTo>
                <a:lnTo>
                  <a:pt x="60518" y="10398"/>
                </a:lnTo>
                <a:lnTo>
                  <a:pt x="49180" y="2788"/>
                </a:lnTo>
                <a:lnTo>
                  <a:pt x="35572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bk object 35"/>
          <p:cNvSpPr/>
          <p:nvPr/>
        </p:nvSpPr>
        <p:spPr>
          <a:xfrm>
            <a:off x="8102752" y="323684"/>
            <a:ext cx="71120" cy="70485"/>
          </a:xfrm>
          <a:custGeom>
            <a:avLst/>
            <a:gdLst/>
            <a:ahLst/>
            <a:cxnLst/>
            <a:rect l="l" t="t" r="r" b="b"/>
            <a:pathLst>
              <a:path w="71120" h="70485">
                <a:moveTo>
                  <a:pt x="35560" y="0"/>
                </a:moveTo>
                <a:lnTo>
                  <a:pt x="21699" y="2788"/>
                </a:lnTo>
                <a:lnTo>
                  <a:pt x="10398" y="10398"/>
                </a:lnTo>
                <a:lnTo>
                  <a:pt x="2788" y="21699"/>
                </a:lnTo>
                <a:lnTo>
                  <a:pt x="0" y="35560"/>
                </a:lnTo>
                <a:lnTo>
                  <a:pt x="2788" y="49053"/>
                </a:lnTo>
                <a:lnTo>
                  <a:pt x="10398" y="60166"/>
                </a:lnTo>
                <a:lnTo>
                  <a:pt x="21699" y="67706"/>
                </a:lnTo>
                <a:lnTo>
                  <a:pt x="35560" y="70485"/>
                </a:lnTo>
                <a:lnTo>
                  <a:pt x="49420" y="67706"/>
                </a:lnTo>
                <a:lnTo>
                  <a:pt x="60721" y="60166"/>
                </a:lnTo>
                <a:lnTo>
                  <a:pt x="68331" y="49053"/>
                </a:lnTo>
                <a:lnTo>
                  <a:pt x="71120" y="35560"/>
                </a:lnTo>
                <a:lnTo>
                  <a:pt x="68331" y="21699"/>
                </a:lnTo>
                <a:lnTo>
                  <a:pt x="60721" y="10398"/>
                </a:lnTo>
                <a:lnTo>
                  <a:pt x="49420" y="2788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bk object 36"/>
          <p:cNvSpPr/>
          <p:nvPr/>
        </p:nvSpPr>
        <p:spPr>
          <a:xfrm>
            <a:off x="8511133" y="323684"/>
            <a:ext cx="71120" cy="70485"/>
          </a:xfrm>
          <a:custGeom>
            <a:avLst/>
            <a:gdLst/>
            <a:ahLst/>
            <a:cxnLst/>
            <a:rect l="l" t="t" r="r" b="b"/>
            <a:pathLst>
              <a:path w="71120" h="70485">
                <a:moveTo>
                  <a:pt x="34937" y="0"/>
                </a:moveTo>
                <a:lnTo>
                  <a:pt x="21441" y="2788"/>
                </a:lnTo>
                <a:lnTo>
                  <a:pt x="10325" y="10398"/>
                </a:lnTo>
                <a:lnTo>
                  <a:pt x="2780" y="21699"/>
                </a:lnTo>
                <a:lnTo>
                  <a:pt x="0" y="35560"/>
                </a:lnTo>
                <a:lnTo>
                  <a:pt x="2780" y="49053"/>
                </a:lnTo>
                <a:lnTo>
                  <a:pt x="10325" y="60166"/>
                </a:lnTo>
                <a:lnTo>
                  <a:pt x="21441" y="67706"/>
                </a:lnTo>
                <a:lnTo>
                  <a:pt x="34937" y="70485"/>
                </a:lnTo>
                <a:lnTo>
                  <a:pt x="48800" y="67706"/>
                </a:lnTo>
                <a:lnTo>
                  <a:pt x="60105" y="60166"/>
                </a:lnTo>
                <a:lnTo>
                  <a:pt x="67720" y="49053"/>
                </a:lnTo>
                <a:lnTo>
                  <a:pt x="70510" y="35560"/>
                </a:lnTo>
                <a:lnTo>
                  <a:pt x="67720" y="21699"/>
                </a:lnTo>
                <a:lnTo>
                  <a:pt x="60105" y="10398"/>
                </a:lnTo>
                <a:lnTo>
                  <a:pt x="48800" y="2788"/>
                </a:lnTo>
                <a:lnTo>
                  <a:pt x="3493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bk object 37"/>
          <p:cNvSpPr/>
          <p:nvPr/>
        </p:nvSpPr>
        <p:spPr>
          <a:xfrm>
            <a:off x="8918905" y="323684"/>
            <a:ext cx="71120" cy="70485"/>
          </a:xfrm>
          <a:custGeom>
            <a:avLst/>
            <a:gdLst/>
            <a:ahLst/>
            <a:cxnLst/>
            <a:rect l="l" t="t" r="r" b="b"/>
            <a:pathLst>
              <a:path w="71120" h="70485">
                <a:moveTo>
                  <a:pt x="35560" y="0"/>
                </a:moveTo>
                <a:lnTo>
                  <a:pt x="21699" y="2788"/>
                </a:lnTo>
                <a:lnTo>
                  <a:pt x="10398" y="10398"/>
                </a:lnTo>
                <a:lnTo>
                  <a:pt x="2788" y="21699"/>
                </a:lnTo>
                <a:lnTo>
                  <a:pt x="0" y="35560"/>
                </a:lnTo>
                <a:lnTo>
                  <a:pt x="2788" y="49053"/>
                </a:lnTo>
                <a:lnTo>
                  <a:pt x="10398" y="60166"/>
                </a:lnTo>
                <a:lnTo>
                  <a:pt x="21699" y="67706"/>
                </a:lnTo>
                <a:lnTo>
                  <a:pt x="35560" y="70485"/>
                </a:lnTo>
                <a:lnTo>
                  <a:pt x="49061" y="67706"/>
                </a:lnTo>
                <a:lnTo>
                  <a:pt x="60177" y="60166"/>
                </a:lnTo>
                <a:lnTo>
                  <a:pt x="67719" y="49053"/>
                </a:lnTo>
                <a:lnTo>
                  <a:pt x="70497" y="35560"/>
                </a:lnTo>
                <a:lnTo>
                  <a:pt x="67719" y="21699"/>
                </a:lnTo>
                <a:lnTo>
                  <a:pt x="60177" y="10398"/>
                </a:lnTo>
                <a:lnTo>
                  <a:pt x="49061" y="2788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bk object 38"/>
          <p:cNvSpPr/>
          <p:nvPr/>
        </p:nvSpPr>
        <p:spPr>
          <a:xfrm>
            <a:off x="9360954" y="323684"/>
            <a:ext cx="37465" cy="70485"/>
          </a:xfrm>
          <a:custGeom>
            <a:avLst/>
            <a:gdLst/>
            <a:ahLst/>
            <a:cxnLst/>
            <a:rect l="l" t="t" r="r" b="b"/>
            <a:pathLst>
              <a:path w="37465" h="70485">
                <a:moveTo>
                  <a:pt x="1270" y="0"/>
                </a:moveTo>
                <a:lnTo>
                  <a:pt x="0" y="0"/>
                </a:lnTo>
                <a:lnTo>
                  <a:pt x="13396" y="3138"/>
                </a:lnTo>
                <a:lnTo>
                  <a:pt x="24295" y="10864"/>
                </a:lnTo>
                <a:lnTo>
                  <a:pt x="31621" y="22049"/>
                </a:lnTo>
                <a:lnTo>
                  <a:pt x="34302" y="35560"/>
                </a:lnTo>
                <a:lnTo>
                  <a:pt x="31621" y="48966"/>
                </a:lnTo>
                <a:lnTo>
                  <a:pt x="24295" y="59932"/>
                </a:lnTo>
                <a:lnTo>
                  <a:pt x="13396" y="67444"/>
                </a:lnTo>
                <a:lnTo>
                  <a:pt x="0" y="70485"/>
                </a:lnTo>
                <a:lnTo>
                  <a:pt x="1270" y="70485"/>
                </a:lnTo>
                <a:lnTo>
                  <a:pt x="15132" y="67706"/>
                </a:lnTo>
                <a:lnTo>
                  <a:pt x="26438" y="60166"/>
                </a:lnTo>
                <a:lnTo>
                  <a:pt x="34052" y="49053"/>
                </a:lnTo>
                <a:lnTo>
                  <a:pt x="36842" y="35560"/>
                </a:lnTo>
                <a:lnTo>
                  <a:pt x="34052" y="21699"/>
                </a:lnTo>
                <a:lnTo>
                  <a:pt x="26438" y="10398"/>
                </a:lnTo>
                <a:lnTo>
                  <a:pt x="15132" y="2788"/>
                </a:lnTo>
                <a:lnTo>
                  <a:pt x="1270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bk object 39"/>
          <p:cNvSpPr/>
          <p:nvPr/>
        </p:nvSpPr>
        <p:spPr>
          <a:xfrm>
            <a:off x="352055" y="6463938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400"/>
                </a:lnTo>
                <a:lnTo>
                  <a:pt x="2788" y="21704"/>
                </a:lnTo>
                <a:lnTo>
                  <a:pt x="0" y="35567"/>
                </a:lnTo>
                <a:lnTo>
                  <a:pt x="2788" y="49063"/>
                </a:lnTo>
                <a:lnTo>
                  <a:pt x="10399" y="60178"/>
                </a:lnTo>
                <a:lnTo>
                  <a:pt x="21702" y="67720"/>
                </a:lnTo>
                <a:lnTo>
                  <a:pt x="35565" y="70498"/>
                </a:lnTo>
                <a:lnTo>
                  <a:pt x="49432" y="67720"/>
                </a:lnTo>
                <a:lnTo>
                  <a:pt x="60737" y="60178"/>
                </a:lnTo>
                <a:lnTo>
                  <a:pt x="68349" y="49063"/>
                </a:lnTo>
                <a:lnTo>
                  <a:pt x="71137" y="35567"/>
                </a:lnTo>
                <a:lnTo>
                  <a:pt x="68349" y="21704"/>
                </a:lnTo>
                <a:lnTo>
                  <a:pt x="60737" y="10400"/>
                </a:lnTo>
                <a:lnTo>
                  <a:pt x="49432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bk object 40"/>
          <p:cNvSpPr/>
          <p:nvPr/>
        </p:nvSpPr>
        <p:spPr>
          <a:xfrm>
            <a:off x="760454" y="6463938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4927" y="0"/>
                </a:moveTo>
                <a:lnTo>
                  <a:pt x="21433" y="2788"/>
                </a:lnTo>
                <a:lnTo>
                  <a:pt x="10320" y="10400"/>
                </a:lnTo>
                <a:lnTo>
                  <a:pt x="2778" y="21704"/>
                </a:lnTo>
                <a:lnTo>
                  <a:pt x="0" y="35567"/>
                </a:lnTo>
                <a:lnTo>
                  <a:pt x="2778" y="49063"/>
                </a:lnTo>
                <a:lnTo>
                  <a:pt x="10320" y="60178"/>
                </a:lnTo>
                <a:lnTo>
                  <a:pt x="21433" y="67720"/>
                </a:lnTo>
                <a:lnTo>
                  <a:pt x="34927" y="70498"/>
                </a:lnTo>
                <a:lnTo>
                  <a:pt x="48790" y="67720"/>
                </a:lnTo>
                <a:lnTo>
                  <a:pt x="60092" y="60178"/>
                </a:lnTo>
                <a:lnTo>
                  <a:pt x="67704" y="49063"/>
                </a:lnTo>
                <a:lnTo>
                  <a:pt x="70492" y="35567"/>
                </a:lnTo>
                <a:lnTo>
                  <a:pt x="67704" y="21704"/>
                </a:lnTo>
                <a:lnTo>
                  <a:pt x="60092" y="10400"/>
                </a:lnTo>
                <a:lnTo>
                  <a:pt x="48790" y="2788"/>
                </a:lnTo>
                <a:lnTo>
                  <a:pt x="3492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bk object 41"/>
          <p:cNvSpPr/>
          <p:nvPr/>
        </p:nvSpPr>
        <p:spPr>
          <a:xfrm>
            <a:off x="1168217" y="6463938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80" y="0"/>
                </a:moveTo>
                <a:lnTo>
                  <a:pt x="21708" y="2788"/>
                </a:lnTo>
                <a:lnTo>
                  <a:pt x="10401" y="10400"/>
                </a:lnTo>
                <a:lnTo>
                  <a:pt x="2788" y="21704"/>
                </a:lnTo>
                <a:lnTo>
                  <a:pt x="0" y="35567"/>
                </a:lnTo>
                <a:lnTo>
                  <a:pt x="2788" y="49063"/>
                </a:lnTo>
                <a:lnTo>
                  <a:pt x="10401" y="60178"/>
                </a:lnTo>
                <a:lnTo>
                  <a:pt x="21708" y="67720"/>
                </a:lnTo>
                <a:lnTo>
                  <a:pt x="35580" y="70498"/>
                </a:lnTo>
                <a:lnTo>
                  <a:pt x="49078" y="67720"/>
                </a:lnTo>
                <a:lnTo>
                  <a:pt x="60194" y="60178"/>
                </a:lnTo>
                <a:lnTo>
                  <a:pt x="67736" y="49063"/>
                </a:lnTo>
                <a:lnTo>
                  <a:pt x="70515" y="35567"/>
                </a:lnTo>
                <a:lnTo>
                  <a:pt x="67736" y="21704"/>
                </a:lnTo>
                <a:lnTo>
                  <a:pt x="60194" y="10400"/>
                </a:lnTo>
                <a:lnTo>
                  <a:pt x="49078" y="2788"/>
                </a:lnTo>
                <a:lnTo>
                  <a:pt x="35580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bk object 42"/>
          <p:cNvSpPr/>
          <p:nvPr/>
        </p:nvSpPr>
        <p:spPr>
          <a:xfrm>
            <a:off x="4431588" y="6463938"/>
            <a:ext cx="70523" cy="7049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3" name="bk object 43"/>
          <p:cNvSpPr/>
          <p:nvPr/>
        </p:nvSpPr>
        <p:spPr>
          <a:xfrm>
            <a:off x="4839373" y="6463938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0" y="0"/>
                </a:moveTo>
                <a:lnTo>
                  <a:pt x="21699" y="2788"/>
                </a:lnTo>
                <a:lnTo>
                  <a:pt x="10398" y="10400"/>
                </a:lnTo>
                <a:lnTo>
                  <a:pt x="2788" y="21704"/>
                </a:lnTo>
                <a:lnTo>
                  <a:pt x="0" y="35567"/>
                </a:lnTo>
                <a:lnTo>
                  <a:pt x="2788" y="49063"/>
                </a:lnTo>
                <a:lnTo>
                  <a:pt x="10398" y="60178"/>
                </a:lnTo>
                <a:lnTo>
                  <a:pt x="21699" y="67720"/>
                </a:lnTo>
                <a:lnTo>
                  <a:pt x="35560" y="70498"/>
                </a:lnTo>
                <a:lnTo>
                  <a:pt x="49422" y="67720"/>
                </a:lnTo>
                <a:lnTo>
                  <a:pt x="60728" y="60178"/>
                </a:lnTo>
                <a:lnTo>
                  <a:pt x="68342" y="49063"/>
                </a:lnTo>
                <a:lnTo>
                  <a:pt x="71132" y="35567"/>
                </a:lnTo>
                <a:lnTo>
                  <a:pt x="68342" y="21704"/>
                </a:lnTo>
                <a:lnTo>
                  <a:pt x="60728" y="10400"/>
                </a:lnTo>
                <a:lnTo>
                  <a:pt x="49422" y="2788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bk object 44"/>
          <p:cNvSpPr/>
          <p:nvPr/>
        </p:nvSpPr>
        <p:spPr>
          <a:xfrm>
            <a:off x="5247766" y="6463938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25" y="0"/>
                </a:moveTo>
                <a:lnTo>
                  <a:pt x="21431" y="2788"/>
                </a:lnTo>
                <a:lnTo>
                  <a:pt x="10318" y="10400"/>
                </a:lnTo>
                <a:lnTo>
                  <a:pt x="2778" y="21704"/>
                </a:lnTo>
                <a:lnTo>
                  <a:pt x="0" y="35567"/>
                </a:lnTo>
                <a:lnTo>
                  <a:pt x="2778" y="49063"/>
                </a:lnTo>
                <a:lnTo>
                  <a:pt x="10318" y="60178"/>
                </a:lnTo>
                <a:lnTo>
                  <a:pt x="21431" y="67720"/>
                </a:lnTo>
                <a:lnTo>
                  <a:pt x="34925" y="70498"/>
                </a:lnTo>
                <a:lnTo>
                  <a:pt x="48793" y="67720"/>
                </a:lnTo>
                <a:lnTo>
                  <a:pt x="60097" y="60178"/>
                </a:lnTo>
                <a:lnTo>
                  <a:pt x="67709" y="49063"/>
                </a:lnTo>
                <a:lnTo>
                  <a:pt x="70497" y="35567"/>
                </a:lnTo>
                <a:lnTo>
                  <a:pt x="67709" y="21704"/>
                </a:lnTo>
                <a:lnTo>
                  <a:pt x="60097" y="10400"/>
                </a:lnTo>
                <a:lnTo>
                  <a:pt x="48793" y="2788"/>
                </a:lnTo>
                <a:lnTo>
                  <a:pt x="3492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bk object 45"/>
          <p:cNvSpPr/>
          <p:nvPr/>
        </p:nvSpPr>
        <p:spPr>
          <a:xfrm>
            <a:off x="5655525" y="6463938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7" y="0"/>
                </a:moveTo>
                <a:lnTo>
                  <a:pt x="21436" y="2788"/>
                </a:lnTo>
                <a:lnTo>
                  <a:pt x="10320" y="10400"/>
                </a:lnTo>
                <a:lnTo>
                  <a:pt x="2778" y="21704"/>
                </a:lnTo>
                <a:lnTo>
                  <a:pt x="0" y="35567"/>
                </a:lnTo>
                <a:lnTo>
                  <a:pt x="2778" y="49063"/>
                </a:lnTo>
                <a:lnTo>
                  <a:pt x="10320" y="60178"/>
                </a:lnTo>
                <a:lnTo>
                  <a:pt x="21436" y="67720"/>
                </a:lnTo>
                <a:lnTo>
                  <a:pt x="34937" y="70498"/>
                </a:lnTo>
                <a:lnTo>
                  <a:pt x="48798" y="67720"/>
                </a:lnTo>
                <a:lnTo>
                  <a:pt x="60099" y="60178"/>
                </a:lnTo>
                <a:lnTo>
                  <a:pt x="67709" y="49063"/>
                </a:lnTo>
                <a:lnTo>
                  <a:pt x="70497" y="35567"/>
                </a:lnTo>
                <a:lnTo>
                  <a:pt x="67709" y="21704"/>
                </a:lnTo>
                <a:lnTo>
                  <a:pt x="60099" y="10400"/>
                </a:lnTo>
                <a:lnTo>
                  <a:pt x="48798" y="2788"/>
                </a:lnTo>
                <a:lnTo>
                  <a:pt x="3493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bk object 46"/>
          <p:cNvSpPr/>
          <p:nvPr/>
        </p:nvSpPr>
        <p:spPr>
          <a:xfrm>
            <a:off x="6063284" y="6463938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0" y="0"/>
                </a:moveTo>
                <a:lnTo>
                  <a:pt x="21699" y="2788"/>
                </a:lnTo>
                <a:lnTo>
                  <a:pt x="10398" y="10400"/>
                </a:lnTo>
                <a:lnTo>
                  <a:pt x="2788" y="21704"/>
                </a:lnTo>
                <a:lnTo>
                  <a:pt x="0" y="35567"/>
                </a:lnTo>
                <a:lnTo>
                  <a:pt x="2788" y="49063"/>
                </a:lnTo>
                <a:lnTo>
                  <a:pt x="10398" y="60178"/>
                </a:lnTo>
                <a:lnTo>
                  <a:pt x="21699" y="67720"/>
                </a:lnTo>
                <a:lnTo>
                  <a:pt x="35560" y="70498"/>
                </a:lnTo>
                <a:lnTo>
                  <a:pt x="49061" y="67720"/>
                </a:lnTo>
                <a:lnTo>
                  <a:pt x="60177" y="60178"/>
                </a:lnTo>
                <a:lnTo>
                  <a:pt x="67719" y="49063"/>
                </a:lnTo>
                <a:lnTo>
                  <a:pt x="70497" y="35567"/>
                </a:lnTo>
                <a:lnTo>
                  <a:pt x="67719" y="21704"/>
                </a:lnTo>
                <a:lnTo>
                  <a:pt x="60177" y="10400"/>
                </a:lnTo>
                <a:lnTo>
                  <a:pt x="49061" y="2788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bk object 47"/>
          <p:cNvSpPr/>
          <p:nvPr/>
        </p:nvSpPr>
        <p:spPr>
          <a:xfrm>
            <a:off x="6471043" y="6463938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72" y="0"/>
                </a:moveTo>
                <a:lnTo>
                  <a:pt x="21704" y="2788"/>
                </a:lnTo>
                <a:lnTo>
                  <a:pt x="10399" y="10400"/>
                </a:lnTo>
                <a:lnTo>
                  <a:pt x="2788" y="21704"/>
                </a:lnTo>
                <a:lnTo>
                  <a:pt x="0" y="35567"/>
                </a:lnTo>
                <a:lnTo>
                  <a:pt x="2788" y="49063"/>
                </a:lnTo>
                <a:lnTo>
                  <a:pt x="10399" y="60178"/>
                </a:lnTo>
                <a:lnTo>
                  <a:pt x="21704" y="67720"/>
                </a:lnTo>
                <a:lnTo>
                  <a:pt x="35572" y="70498"/>
                </a:lnTo>
                <a:lnTo>
                  <a:pt x="49433" y="67720"/>
                </a:lnTo>
                <a:lnTo>
                  <a:pt x="60734" y="60178"/>
                </a:lnTo>
                <a:lnTo>
                  <a:pt x="68344" y="49063"/>
                </a:lnTo>
                <a:lnTo>
                  <a:pt x="71132" y="35567"/>
                </a:lnTo>
                <a:lnTo>
                  <a:pt x="68344" y="21704"/>
                </a:lnTo>
                <a:lnTo>
                  <a:pt x="60734" y="10400"/>
                </a:lnTo>
                <a:lnTo>
                  <a:pt x="49433" y="2788"/>
                </a:lnTo>
                <a:lnTo>
                  <a:pt x="35572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bk object 48"/>
          <p:cNvSpPr/>
          <p:nvPr/>
        </p:nvSpPr>
        <p:spPr>
          <a:xfrm>
            <a:off x="6879450" y="6463938"/>
            <a:ext cx="70485" cy="71120"/>
          </a:xfrm>
          <a:custGeom>
            <a:avLst/>
            <a:gdLst/>
            <a:ahLst/>
            <a:cxnLst/>
            <a:rect l="l" t="t" r="r" b="b"/>
            <a:pathLst>
              <a:path w="70484" h="71120">
                <a:moveTo>
                  <a:pt x="34925" y="0"/>
                </a:moveTo>
                <a:lnTo>
                  <a:pt x="21431" y="2788"/>
                </a:lnTo>
                <a:lnTo>
                  <a:pt x="10318" y="10400"/>
                </a:lnTo>
                <a:lnTo>
                  <a:pt x="2778" y="21704"/>
                </a:lnTo>
                <a:lnTo>
                  <a:pt x="0" y="35567"/>
                </a:lnTo>
                <a:lnTo>
                  <a:pt x="2778" y="49063"/>
                </a:lnTo>
                <a:lnTo>
                  <a:pt x="10318" y="60178"/>
                </a:lnTo>
                <a:lnTo>
                  <a:pt x="21431" y="67720"/>
                </a:lnTo>
                <a:lnTo>
                  <a:pt x="34925" y="70498"/>
                </a:lnTo>
                <a:lnTo>
                  <a:pt x="48785" y="67720"/>
                </a:lnTo>
                <a:lnTo>
                  <a:pt x="60086" y="60178"/>
                </a:lnTo>
                <a:lnTo>
                  <a:pt x="67696" y="49063"/>
                </a:lnTo>
                <a:lnTo>
                  <a:pt x="70485" y="35567"/>
                </a:lnTo>
                <a:lnTo>
                  <a:pt x="67696" y="21704"/>
                </a:lnTo>
                <a:lnTo>
                  <a:pt x="60086" y="10400"/>
                </a:lnTo>
                <a:lnTo>
                  <a:pt x="48785" y="2788"/>
                </a:lnTo>
                <a:lnTo>
                  <a:pt x="3492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bk object 49"/>
          <p:cNvSpPr/>
          <p:nvPr/>
        </p:nvSpPr>
        <p:spPr>
          <a:xfrm>
            <a:off x="7287196" y="6463938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7" y="0"/>
                </a:moveTo>
                <a:lnTo>
                  <a:pt x="21436" y="2788"/>
                </a:lnTo>
                <a:lnTo>
                  <a:pt x="10320" y="10400"/>
                </a:lnTo>
                <a:lnTo>
                  <a:pt x="2778" y="21704"/>
                </a:lnTo>
                <a:lnTo>
                  <a:pt x="0" y="35567"/>
                </a:lnTo>
                <a:lnTo>
                  <a:pt x="2778" y="49063"/>
                </a:lnTo>
                <a:lnTo>
                  <a:pt x="10320" y="60178"/>
                </a:lnTo>
                <a:lnTo>
                  <a:pt x="21436" y="67720"/>
                </a:lnTo>
                <a:lnTo>
                  <a:pt x="34937" y="70498"/>
                </a:lnTo>
                <a:lnTo>
                  <a:pt x="48798" y="67720"/>
                </a:lnTo>
                <a:lnTo>
                  <a:pt x="60099" y="60178"/>
                </a:lnTo>
                <a:lnTo>
                  <a:pt x="67709" y="49063"/>
                </a:lnTo>
                <a:lnTo>
                  <a:pt x="70497" y="35567"/>
                </a:lnTo>
                <a:lnTo>
                  <a:pt x="67709" y="21704"/>
                </a:lnTo>
                <a:lnTo>
                  <a:pt x="60099" y="10400"/>
                </a:lnTo>
                <a:lnTo>
                  <a:pt x="48798" y="2788"/>
                </a:lnTo>
                <a:lnTo>
                  <a:pt x="3493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bk object 50"/>
          <p:cNvSpPr/>
          <p:nvPr/>
        </p:nvSpPr>
        <p:spPr>
          <a:xfrm>
            <a:off x="7694955" y="6463938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72" y="0"/>
                </a:moveTo>
                <a:lnTo>
                  <a:pt x="21709" y="2788"/>
                </a:lnTo>
                <a:lnTo>
                  <a:pt x="10404" y="10400"/>
                </a:lnTo>
                <a:lnTo>
                  <a:pt x="2790" y="21704"/>
                </a:lnTo>
                <a:lnTo>
                  <a:pt x="0" y="35567"/>
                </a:lnTo>
                <a:lnTo>
                  <a:pt x="2790" y="49063"/>
                </a:lnTo>
                <a:lnTo>
                  <a:pt x="10404" y="60178"/>
                </a:lnTo>
                <a:lnTo>
                  <a:pt x="21709" y="67720"/>
                </a:lnTo>
                <a:lnTo>
                  <a:pt x="35572" y="70498"/>
                </a:lnTo>
                <a:lnTo>
                  <a:pt x="49180" y="67720"/>
                </a:lnTo>
                <a:lnTo>
                  <a:pt x="60518" y="60178"/>
                </a:lnTo>
                <a:lnTo>
                  <a:pt x="68280" y="49063"/>
                </a:lnTo>
                <a:lnTo>
                  <a:pt x="71158" y="35567"/>
                </a:lnTo>
                <a:lnTo>
                  <a:pt x="68280" y="21704"/>
                </a:lnTo>
                <a:lnTo>
                  <a:pt x="60518" y="10400"/>
                </a:lnTo>
                <a:lnTo>
                  <a:pt x="49180" y="2788"/>
                </a:lnTo>
                <a:lnTo>
                  <a:pt x="35572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bk object 51"/>
          <p:cNvSpPr/>
          <p:nvPr/>
        </p:nvSpPr>
        <p:spPr>
          <a:xfrm>
            <a:off x="8102752" y="6463938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0" y="0"/>
                </a:moveTo>
                <a:lnTo>
                  <a:pt x="21699" y="2788"/>
                </a:lnTo>
                <a:lnTo>
                  <a:pt x="10398" y="10400"/>
                </a:lnTo>
                <a:lnTo>
                  <a:pt x="2788" y="21704"/>
                </a:lnTo>
                <a:lnTo>
                  <a:pt x="0" y="35567"/>
                </a:lnTo>
                <a:lnTo>
                  <a:pt x="2788" y="49063"/>
                </a:lnTo>
                <a:lnTo>
                  <a:pt x="10398" y="60178"/>
                </a:lnTo>
                <a:lnTo>
                  <a:pt x="21699" y="67720"/>
                </a:lnTo>
                <a:lnTo>
                  <a:pt x="35560" y="70498"/>
                </a:lnTo>
                <a:lnTo>
                  <a:pt x="49420" y="67720"/>
                </a:lnTo>
                <a:lnTo>
                  <a:pt x="60721" y="60178"/>
                </a:lnTo>
                <a:lnTo>
                  <a:pt x="68331" y="49063"/>
                </a:lnTo>
                <a:lnTo>
                  <a:pt x="71120" y="35567"/>
                </a:lnTo>
                <a:lnTo>
                  <a:pt x="68331" y="21704"/>
                </a:lnTo>
                <a:lnTo>
                  <a:pt x="60721" y="10400"/>
                </a:lnTo>
                <a:lnTo>
                  <a:pt x="49420" y="2788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bk object 52"/>
          <p:cNvSpPr/>
          <p:nvPr/>
        </p:nvSpPr>
        <p:spPr>
          <a:xfrm>
            <a:off x="8511133" y="6463938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7" y="0"/>
                </a:moveTo>
                <a:lnTo>
                  <a:pt x="21441" y="2788"/>
                </a:lnTo>
                <a:lnTo>
                  <a:pt x="10325" y="10400"/>
                </a:lnTo>
                <a:lnTo>
                  <a:pt x="2780" y="21704"/>
                </a:lnTo>
                <a:lnTo>
                  <a:pt x="0" y="35567"/>
                </a:lnTo>
                <a:lnTo>
                  <a:pt x="2780" y="49063"/>
                </a:lnTo>
                <a:lnTo>
                  <a:pt x="10325" y="60178"/>
                </a:lnTo>
                <a:lnTo>
                  <a:pt x="21441" y="67720"/>
                </a:lnTo>
                <a:lnTo>
                  <a:pt x="34937" y="70498"/>
                </a:lnTo>
                <a:lnTo>
                  <a:pt x="48800" y="67720"/>
                </a:lnTo>
                <a:lnTo>
                  <a:pt x="60105" y="60178"/>
                </a:lnTo>
                <a:lnTo>
                  <a:pt x="67720" y="49063"/>
                </a:lnTo>
                <a:lnTo>
                  <a:pt x="70510" y="35567"/>
                </a:lnTo>
                <a:lnTo>
                  <a:pt x="67720" y="21704"/>
                </a:lnTo>
                <a:lnTo>
                  <a:pt x="60105" y="10400"/>
                </a:lnTo>
                <a:lnTo>
                  <a:pt x="48800" y="2788"/>
                </a:lnTo>
                <a:lnTo>
                  <a:pt x="3493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bk object 53"/>
          <p:cNvSpPr/>
          <p:nvPr/>
        </p:nvSpPr>
        <p:spPr>
          <a:xfrm>
            <a:off x="8918905" y="6463938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0" y="0"/>
                </a:moveTo>
                <a:lnTo>
                  <a:pt x="21699" y="2788"/>
                </a:lnTo>
                <a:lnTo>
                  <a:pt x="10398" y="10400"/>
                </a:lnTo>
                <a:lnTo>
                  <a:pt x="2788" y="21704"/>
                </a:lnTo>
                <a:lnTo>
                  <a:pt x="0" y="35567"/>
                </a:lnTo>
                <a:lnTo>
                  <a:pt x="2788" y="49063"/>
                </a:lnTo>
                <a:lnTo>
                  <a:pt x="10398" y="60178"/>
                </a:lnTo>
                <a:lnTo>
                  <a:pt x="21699" y="67720"/>
                </a:lnTo>
                <a:lnTo>
                  <a:pt x="35560" y="70498"/>
                </a:lnTo>
                <a:lnTo>
                  <a:pt x="49061" y="67720"/>
                </a:lnTo>
                <a:lnTo>
                  <a:pt x="60177" y="60178"/>
                </a:lnTo>
                <a:lnTo>
                  <a:pt x="67719" y="49063"/>
                </a:lnTo>
                <a:lnTo>
                  <a:pt x="70497" y="35567"/>
                </a:lnTo>
                <a:lnTo>
                  <a:pt x="67719" y="21704"/>
                </a:lnTo>
                <a:lnTo>
                  <a:pt x="60177" y="10400"/>
                </a:lnTo>
                <a:lnTo>
                  <a:pt x="49061" y="2788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bk object 54"/>
          <p:cNvSpPr/>
          <p:nvPr/>
        </p:nvSpPr>
        <p:spPr>
          <a:xfrm>
            <a:off x="9360954" y="6463938"/>
            <a:ext cx="37465" cy="71120"/>
          </a:xfrm>
          <a:custGeom>
            <a:avLst/>
            <a:gdLst/>
            <a:ahLst/>
            <a:cxnLst/>
            <a:rect l="l" t="t" r="r" b="b"/>
            <a:pathLst>
              <a:path w="37465" h="71120">
                <a:moveTo>
                  <a:pt x="1270" y="0"/>
                </a:moveTo>
                <a:lnTo>
                  <a:pt x="0" y="0"/>
                </a:lnTo>
                <a:lnTo>
                  <a:pt x="13396" y="3146"/>
                </a:lnTo>
                <a:lnTo>
                  <a:pt x="24295" y="10877"/>
                </a:lnTo>
                <a:lnTo>
                  <a:pt x="31621" y="22061"/>
                </a:lnTo>
                <a:lnTo>
                  <a:pt x="34302" y="35567"/>
                </a:lnTo>
                <a:lnTo>
                  <a:pt x="31621" y="48974"/>
                </a:lnTo>
                <a:lnTo>
                  <a:pt x="24295" y="59940"/>
                </a:lnTo>
                <a:lnTo>
                  <a:pt x="13396" y="67452"/>
                </a:lnTo>
                <a:lnTo>
                  <a:pt x="0" y="70498"/>
                </a:lnTo>
                <a:lnTo>
                  <a:pt x="1270" y="70498"/>
                </a:lnTo>
                <a:lnTo>
                  <a:pt x="15132" y="67720"/>
                </a:lnTo>
                <a:lnTo>
                  <a:pt x="26438" y="60178"/>
                </a:lnTo>
                <a:lnTo>
                  <a:pt x="34052" y="49063"/>
                </a:lnTo>
                <a:lnTo>
                  <a:pt x="36842" y="35567"/>
                </a:lnTo>
                <a:lnTo>
                  <a:pt x="34052" y="21704"/>
                </a:lnTo>
                <a:lnTo>
                  <a:pt x="26438" y="10400"/>
                </a:lnTo>
                <a:lnTo>
                  <a:pt x="15132" y="2788"/>
                </a:lnTo>
                <a:lnTo>
                  <a:pt x="1270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bk object 55"/>
          <p:cNvSpPr/>
          <p:nvPr/>
        </p:nvSpPr>
        <p:spPr>
          <a:xfrm>
            <a:off x="9324123" y="323684"/>
            <a:ext cx="36830" cy="70485"/>
          </a:xfrm>
          <a:custGeom>
            <a:avLst/>
            <a:gdLst/>
            <a:ahLst/>
            <a:cxnLst/>
            <a:rect l="l" t="t" r="r" b="b"/>
            <a:pathLst>
              <a:path w="36829" h="70485">
                <a:moveTo>
                  <a:pt x="36829" y="0"/>
                </a:moveTo>
                <a:lnTo>
                  <a:pt x="35559" y="0"/>
                </a:lnTo>
                <a:lnTo>
                  <a:pt x="21699" y="2788"/>
                </a:lnTo>
                <a:lnTo>
                  <a:pt x="10398" y="10398"/>
                </a:lnTo>
                <a:lnTo>
                  <a:pt x="2788" y="21699"/>
                </a:lnTo>
                <a:lnTo>
                  <a:pt x="0" y="35560"/>
                </a:lnTo>
                <a:lnTo>
                  <a:pt x="2788" y="49053"/>
                </a:lnTo>
                <a:lnTo>
                  <a:pt x="10398" y="60166"/>
                </a:lnTo>
                <a:lnTo>
                  <a:pt x="21699" y="67706"/>
                </a:lnTo>
                <a:lnTo>
                  <a:pt x="35559" y="70485"/>
                </a:lnTo>
                <a:lnTo>
                  <a:pt x="36829" y="70485"/>
                </a:lnTo>
                <a:lnTo>
                  <a:pt x="23435" y="67444"/>
                </a:lnTo>
                <a:lnTo>
                  <a:pt x="12541" y="59932"/>
                </a:lnTo>
                <a:lnTo>
                  <a:pt x="5218" y="48966"/>
                </a:lnTo>
                <a:lnTo>
                  <a:pt x="2540" y="35560"/>
                </a:lnTo>
                <a:lnTo>
                  <a:pt x="5218" y="22049"/>
                </a:lnTo>
                <a:lnTo>
                  <a:pt x="12541" y="10864"/>
                </a:lnTo>
                <a:lnTo>
                  <a:pt x="23435" y="3138"/>
                </a:lnTo>
                <a:lnTo>
                  <a:pt x="36829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bk object 56"/>
          <p:cNvSpPr/>
          <p:nvPr/>
        </p:nvSpPr>
        <p:spPr>
          <a:xfrm>
            <a:off x="9326664" y="323684"/>
            <a:ext cx="69215" cy="70485"/>
          </a:xfrm>
          <a:custGeom>
            <a:avLst/>
            <a:gdLst/>
            <a:ahLst/>
            <a:cxnLst/>
            <a:rect l="l" t="t" r="r" b="b"/>
            <a:pathLst>
              <a:path w="69215" h="70485">
                <a:moveTo>
                  <a:pt x="34289" y="0"/>
                </a:moveTo>
                <a:lnTo>
                  <a:pt x="20895" y="3138"/>
                </a:lnTo>
                <a:lnTo>
                  <a:pt x="10001" y="10864"/>
                </a:lnTo>
                <a:lnTo>
                  <a:pt x="2678" y="22049"/>
                </a:lnTo>
                <a:lnTo>
                  <a:pt x="0" y="35560"/>
                </a:lnTo>
                <a:lnTo>
                  <a:pt x="2678" y="48966"/>
                </a:lnTo>
                <a:lnTo>
                  <a:pt x="10001" y="59932"/>
                </a:lnTo>
                <a:lnTo>
                  <a:pt x="20895" y="67444"/>
                </a:lnTo>
                <a:lnTo>
                  <a:pt x="34289" y="70485"/>
                </a:lnTo>
                <a:lnTo>
                  <a:pt x="47686" y="67444"/>
                </a:lnTo>
                <a:lnTo>
                  <a:pt x="58585" y="59932"/>
                </a:lnTo>
                <a:lnTo>
                  <a:pt x="65911" y="48966"/>
                </a:lnTo>
                <a:lnTo>
                  <a:pt x="68592" y="35560"/>
                </a:lnTo>
                <a:lnTo>
                  <a:pt x="65911" y="22049"/>
                </a:lnTo>
                <a:lnTo>
                  <a:pt x="58585" y="10864"/>
                </a:lnTo>
                <a:lnTo>
                  <a:pt x="47686" y="3138"/>
                </a:lnTo>
                <a:lnTo>
                  <a:pt x="34289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bk object 57"/>
          <p:cNvSpPr/>
          <p:nvPr/>
        </p:nvSpPr>
        <p:spPr>
          <a:xfrm>
            <a:off x="9324123" y="6463938"/>
            <a:ext cx="36830" cy="71120"/>
          </a:xfrm>
          <a:custGeom>
            <a:avLst/>
            <a:gdLst/>
            <a:ahLst/>
            <a:cxnLst/>
            <a:rect l="l" t="t" r="r" b="b"/>
            <a:pathLst>
              <a:path w="36829" h="71120">
                <a:moveTo>
                  <a:pt x="36829" y="0"/>
                </a:moveTo>
                <a:lnTo>
                  <a:pt x="35559" y="0"/>
                </a:lnTo>
                <a:lnTo>
                  <a:pt x="21699" y="2788"/>
                </a:lnTo>
                <a:lnTo>
                  <a:pt x="10398" y="10400"/>
                </a:lnTo>
                <a:lnTo>
                  <a:pt x="2788" y="21704"/>
                </a:lnTo>
                <a:lnTo>
                  <a:pt x="0" y="35567"/>
                </a:lnTo>
                <a:lnTo>
                  <a:pt x="2788" y="49063"/>
                </a:lnTo>
                <a:lnTo>
                  <a:pt x="10398" y="60178"/>
                </a:lnTo>
                <a:lnTo>
                  <a:pt x="21699" y="67720"/>
                </a:lnTo>
                <a:lnTo>
                  <a:pt x="35559" y="70498"/>
                </a:lnTo>
                <a:lnTo>
                  <a:pt x="36829" y="70498"/>
                </a:lnTo>
                <a:lnTo>
                  <a:pt x="23435" y="67452"/>
                </a:lnTo>
                <a:lnTo>
                  <a:pt x="12541" y="59940"/>
                </a:lnTo>
                <a:lnTo>
                  <a:pt x="5218" y="48974"/>
                </a:lnTo>
                <a:lnTo>
                  <a:pt x="2540" y="35567"/>
                </a:lnTo>
                <a:lnTo>
                  <a:pt x="5218" y="22061"/>
                </a:lnTo>
                <a:lnTo>
                  <a:pt x="12541" y="10877"/>
                </a:lnTo>
                <a:lnTo>
                  <a:pt x="23435" y="3146"/>
                </a:lnTo>
                <a:lnTo>
                  <a:pt x="36829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bk object 58"/>
          <p:cNvSpPr/>
          <p:nvPr/>
        </p:nvSpPr>
        <p:spPr>
          <a:xfrm>
            <a:off x="9326664" y="6463938"/>
            <a:ext cx="69215" cy="71120"/>
          </a:xfrm>
          <a:custGeom>
            <a:avLst/>
            <a:gdLst/>
            <a:ahLst/>
            <a:cxnLst/>
            <a:rect l="l" t="t" r="r" b="b"/>
            <a:pathLst>
              <a:path w="69215" h="71120">
                <a:moveTo>
                  <a:pt x="34289" y="0"/>
                </a:moveTo>
                <a:lnTo>
                  <a:pt x="20895" y="3146"/>
                </a:lnTo>
                <a:lnTo>
                  <a:pt x="10001" y="10877"/>
                </a:lnTo>
                <a:lnTo>
                  <a:pt x="2678" y="22061"/>
                </a:lnTo>
                <a:lnTo>
                  <a:pt x="0" y="35567"/>
                </a:lnTo>
                <a:lnTo>
                  <a:pt x="2678" y="48974"/>
                </a:lnTo>
                <a:lnTo>
                  <a:pt x="10001" y="59940"/>
                </a:lnTo>
                <a:lnTo>
                  <a:pt x="20895" y="67452"/>
                </a:lnTo>
                <a:lnTo>
                  <a:pt x="34289" y="70498"/>
                </a:lnTo>
                <a:lnTo>
                  <a:pt x="47686" y="67452"/>
                </a:lnTo>
                <a:lnTo>
                  <a:pt x="58585" y="59940"/>
                </a:lnTo>
                <a:lnTo>
                  <a:pt x="65911" y="48974"/>
                </a:lnTo>
                <a:lnTo>
                  <a:pt x="68592" y="35567"/>
                </a:lnTo>
                <a:lnTo>
                  <a:pt x="65911" y="22061"/>
                </a:lnTo>
                <a:lnTo>
                  <a:pt x="58585" y="10877"/>
                </a:lnTo>
                <a:lnTo>
                  <a:pt x="47686" y="3146"/>
                </a:lnTo>
                <a:lnTo>
                  <a:pt x="34289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bk object 59"/>
          <p:cNvSpPr/>
          <p:nvPr/>
        </p:nvSpPr>
        <p:spPr>
          <a:xfrm>
            <a:off x="9732518" y="323684"/>
            <a:ext cx="71120" cy="70485"/>
          </a:xfrm>
          <a:custGeom>
            <a:avLst/>
            <a:gdLst/>
            <a:ahLst/>
            <a:cxnLst/>
            <a:rect l="l" t="t" r="r" b="b"/>
            <a:pathLst>
              <a:path w="71120" h="70485">
                <a:moveTo>
                  <a:pt x="34925" y="0"/>
                </a:moveTo>
                <a:lnTo>
                  <a:pt x="21431" y="2788"/>
                </a:lnTo>
                <a:lnTo>
                  <a:pt x="10318" y="10398"/>
                </a:lnTo>
                <a:lnTo>
                  <a:pt x="2778" y="21699"/>
                </a:lnTo>
                <a:lnTo>
                  <a:pt x="0" y="35560"/>
                </a:lnTo>
                <a:lnTo>
                  <a:pt x="2778" y="49053"/>
                </a:lnTo>
                <a:lnTo>
                  <a:pt x="10318" y="60166"/>
                </a:lnTo>
                <a:lnTo>
                  <a:pt x="21431" y="67706"/>
                </a:lnTo>
                <a:lnTo>
                  <a:pt x="34925" y="70485"/>
                </a:lnTo>
                <a:lnTo>
                  <a:pt x="48787" y="67706"/>
                </a:lnTo>
                <a:lnTo>
                  <a:pt x="60093" y="60166"/>
                </a:lnTo>
                <a:lnTo>
                  <a:pt x="67707" y="49053"/>
                </a:lnTo>
                <a:lnTo>
                  <a:pt x="70497" y="35560"/>
                </a:lnTo>
                <a:lnTo>
                  <a:pt x="67707" y="21699"/>
                </a:lnTo>
                <a:lnTo>
                  <a:pt x="60093" y="10398"/>
                </a:lnTo>
                <a:lnTo>
                  <a:pt x="48787" y="2788"/>
                </a:lnTo>
                <a:lnTo>
                  <a:pt x="3492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bk object 60"/>
          <p:cNvSpPr/>
          <p:nvPr/>
        </p:nvSpPr>
        <p:spPr>
          <a:xfrm>
            <a:off x="10140277" y="323684"/>
            <a:ext cx="71120" cy="70485"/>
          </a:xfrm>
          <a:custGeom>
            <a:avLst/>
            <a:gdLst/>
            <a:ahLst/>
            <a:cxnLst/>
            <a:rect l="l" t="t" r="r" b="b"/>
            <a:pathLst>
              <a:path w="71120" h="70485">
                <a:moveTo>
                  <a:pt x="35572" y="0"/>
                </a:moveTo>
                <a:lnTo>
                  <a:pt x="21704" y="2788"/>
                </a:lnTo>
                <a:lnTo>
                  <a:pt x="10399" y="10398"/>
                </a:lnTo>
                <a:lnTo>
                  <a:pt x="2788" y="21699"/>
                </a:lnTo>
                <a:lnTo>
                  <a:pt x="0" y="35560"/>
                </a:lnTo>
                <a:lnTo>
                  <a:pt x="2788" y="49053"/>
                </a:lnTo>
                <a:lnTo>
                  <a:pt x="10399" y="60166"/>
                </a:lnTo>
                <a:lnTo>
                  <a:pt x="21704" y="67706"/>
                </a:lnTo>
                <a:lnTo>
                  <a:pt x="35572" y="70485"/>
                </a:lnTo>
                <a:lnTo>
                  <a:pt x="49066" y="67706"/>
                </a:lnTo>
                <a:lnTo>
                  <a:pt x="60178" y="60166"/>
                </a:lnTo>
                <a:lnTo>
                  <a:pt x="67719" y="49053"/>
                </a:lnTo>
                <a:lnTo>
                  <a:pt x="70497" y="35560"/>
                </a:lnTo>
                <a:lnTo>
                  <a:pt x="67719" y="21699"/>
                </a:lnTo>
                <a:lnTo>
                  <a:pt x="60178" y="10398"/>
                </a:lnTo>
                <a:lnTo>
                  <a:pt x="49066" y="2788"/>
                </a:lnTo>
                <a:lnTo>
                  <a:pt x="35572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bk object 61"/>
          <p:cNvSpPr/>
          <p:nvPr/>
        </p:nvSpPr>
        <p:spPr>
          <a:xfrm>
            <a:off x="10548048" y="323684"/>
            <a:ext cx="71120" cy="70485"/>
          </a:xfrm>
          <a:custGeom>
            <a:avLst/>
            <a:gdLst/>
            <a:ahLst/>
            <a:cxnLst/>
            <a:rect l="l" t="t" r="r" b="b"/>
            <a:pathLst>
              <a:path w="71120" h="70485">
                <a:moveTo>
                  <a:pt x="35560" y="0"/>
                </a:moveTo>
                <a:lnTo>
                  <a:pt x="21699" y="2788"/>
                </a:lnTo>
                <a:lnTo>
                  <a:pt x="10398" y="10398"/>
                </a:lnTo>
                <a:lnTo>
                  <a:pt x="2788" y="21699"/>
                </a:lnTo>
                <a:lnTo>
                  <a:pt x="0" y="35560"/>
                </a:lnTo>
                <a:lnTo>
                  <a:pt x="2788" y="49053"/>
                </a:lnTo>
                <a:lnTo>
                  <a:pt x="10398" y="60166"/>
                </a:lnTo>
                <a:lnTo>
                  <a:pt x="21699" y="67706"/>
                </a:lnTo>
                <a:lnTo>
                  <a:pt x="35560" y="70485"/>
                </a:lnTo>
                <a:lnTo>
                  <a:pt x="49420" y="67706"/>
                </a:lnTo>
                <a:lnTo>
                  <a:pt x="60721" y="60166"/>
                </a:lnTo>
                <a:lnTo>
                  <a:pt x="68331" y="49053"/>
                </a:lnTo>
                <a:lnTo>
                  <a:pt x="71120" y="35560"/>
                </a:lnTo>
                <a:lnTo>
                  <a:pt x="68331" y="21699"/>
                </a:lnTo>
                <a:lnTo>
                  <a:pt x="60721" y="10398"/>
                </a:lnTo>
                <a:lnTo>
                  <a:pt x="49420" y="2788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bk object 62"/>
          <p:cNvSpPr/>
          <p:nvPr/>
        </p:nvSpPr>
        <p:spPr>
          <a:xfrm>
            <a:off x="9732518" y="6463938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25" y="0"/>
                </a:moveTo>
                <a:lnTo>
                  <a:pt x="21431" y="2788"/>
                </a:lnTo>
                <a:lnTo>
                  <a:pt x="10318" y="10400"/>
                </a:lnTo>
                <a:lnTo>
                  <a:pt x="2778" y="21704"/>
                </a:lnTo>
                <a:lnTo>
                  <a:pt x="0" y="35567"/>
                </a:lnTo>
                <a:lnTo>
                  <a:pt x="2778" y="49063"/>
                </a:lnTo>
                <a:lnTo>
                  <a:pt x="10318" y="60178"/>
                </a:lnTo>
                <a:lnTo>
                  <a:pt x="21431" y="67720"/>
                </a:lnTo>
                <a:lnTo>
                  <a:pt x="34925" y="70498"/>
                </a:lnTo>
                <a:lnTo>
                  <a:pt x="48787" y="67720"/>
                </a:lnTo>
                <a:lnTo>
                  <a:pt x="60093" y="60178"/>
                </a:lnTo>
                <a:lnTo>
                  <a:pt x="67707" y="49063"/>
                </a:lnTo>
                <a:lnTo>
                  <a:pt x="70497" y="35567"/>
                </a:lnTo>
                <a:lnTo>
                  <a:pt x="67707" y="21704"/>
                </a:lnTo>
                <a:lnTo>
                  <a:pt x="60093" y="10400"/>
                </a:lnTo>
                <a:lnTo>
                  <a:pt x="48787" y="2788"/>
                </a:lnTo>
                <a:lnTo>
                  <a:pt x="3492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bk object 63"/>
          <p:cNvSpPr/>
          <p:nvPr/>
        </p:nvSpPr>
        <p:spPr>
          <a:xfrm>
            <a:off x="10140277" y="6463938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72" y="0"/>
                </a:moveTo>
                <a:lnTo>
                  <a:pt x="21704" y="2788"/>
                </a:lnTo>
                <a:lnTo>
                  <a:pt x="10399" y="10400"/>
                </a:lnTo>
                <a:lnTo>
                  <a:pt x="2788" y="21704"/>
                </a:lnTo>
                <a:lnTo>
                  <a:pt x="0" y="35567"/>
                </a:lnTo>
                <a:lnTo>
                  <a:pt x="2788" y="49063"/>
                </a:lnTo>
                <a:lnTo>
                  <a:pt x="10399" y="60178"/>
                </a:lnTo>
                <a:lnTo>
                  <a:pt x="21704" y="67720"/>
                </a:lnTo>
                <a:lnTo>
                  <a:pt x="35572" y="70498"/>
                </a:lnTo>
                <a:lnTo>
                  <a:pt x="49066" y="67720"/>
                </a:lnTo>
                <a:lnTo>
                  <a:pt x="60178" y="60178"/>
                </a:lnTo>
                <a:lnTo>
                  <a:pt x="67719" y="49063"/>
                </a:lnTo>
                <a:lnTo>
                  <a:pt x="70497" y="35567"/>
                </a:lnTo>
                <a:lnTo>
                  <a:pt x="67719" y="21704"/>
                </a:lnTo>
                <a:lnTo>
                  <a:pt x="60178" y="10400"/>
                </a:lnTo>
                <a:lnTo>
                  <a:pt x="49066" y="2788"/>
                </a:lnTo>
                <a:lnTo>
                  <a:pt x="35572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bk object 64"/>
          <p:cNvSpPr/>
          <p:nvPr/>
        </p:nvSpPr>
        <p:spPr>
          <a:xfrm>
            <a:off x="10548048" y="6463938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0" y="0"/>
                </a:moveTo>
                <a:lnTo>
                  <a:pt x="21699" y="2788"/>
                </a:lnTo>
                <a:lnTo>
                  <a:pt x="10398" y="10400"/>
                </a:lnTo>
                <a:lnTo>
                  <a:pt x="2788" y="21704"/>
                </a:lnTo>
                <a:lnTo>
                  <a:pt x="0" y="35567"/>
                </a:lnTo>
                <a:lnTo>
                  <a:pt x="2788" y="49063"/>
                </a:lnTo>
                <a:lnTo>
                  <a:pt x="10398" y="60178"/>
                </a:lnTo>
                <a:lnTo>
                  <a:pt x="21699" y="67720"/>
                </a:lnTo>
                <a:lnTo>
                  <a:pt x="35560" y="70498"/>
                </a:lnTo>
                <a:lnTo>
                  <a:pt x="49420" y="67720"/>
                </a:lnTo>
                <a:lnTo>
                  <a:pt x="60721" y="60178"/>
                </a:lnTo>
                <a:lnTo>
                  <a:pt x="68331" y="49063"/>
                </a:lnTo>
                <a:lnTo>
                  <a:pt x="71120" y="35567"/>
                </a:lnTo>
                <a:lnTo>
                  <a:pt x="68331" y="21704"/>
                </a:lnTo>
                <a:lnTo>
                  <a:pt x="60721" y="10400"/>
                </a:lnTo>
                <a:lnTo>
                  <a:pt x="49420" y="2788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bk object 65"/>
          <p:cNvSpPr/>
          <p:nvPr/>
        </p:nvSpPr>
        <p:spPr>
          <a:xfrm>
            <a:off x="10955794" y="6463938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85" y="0"/>
                </a:moveTo>
                <a:lnTo>
                  <a:pt x="21709" y="2788"/>
                </a:lnTo>
                <a:lnTo>
                  <a:pt x="10401" y="10400"/>
                </a:lnTo>
                <a:lnTo>
                  <a:pt x="2788" y="21704"/>
                </a:lnTo>
                <a:lnTo>
                  <a:pt x="0" y="35567"/>
                </a:lnTo>
                <a:lnTo>
                  <a:pt x="2788" y="49063"/>
                </a:lnTo>
                <a:lnTo>
                  <a:pt x="10401" y="60178"/>
                </a:lnTo>
                <a:lnTo>
                  <a:pt x="21709" y="67720"/>
                </a:lnTo>
                <a:lnTo>
                  <a:pt x="35585" y="70498"/>
                </a:lnTo>
                <a:lnTo>
                  <a:pt x="49453" y="67720"/>
                </a:lnTo>
                <a:lnTo>
                  <a:pt x="60758" y="60178"/>
                </a:lnTo>
                <a:lnTo>
                  <a:pt x="68369" y="49063"/>
                </a:lnTo>
                <a:lnTo>
                  <a:pt x="71158" y="35567"/>
                </a:lnTo>
                <a:lnTo>
                  <a:pt x="68369" y="21704"/>
                </a:lnTo>
                <a:lnTo>
                  <a:pt x="60758" y="10400"/>
                </a:lnTo>
                <a:lnTo>
                  <a:pt x="49453" y="2788"/>
                </a:lnTo>
                <a:lnTo>
                  <a:pt x="3558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bk object 66"/>
          <p:cNvSpPr/>
          <p:nvPr/>
        </p:nvSpPr>
        <p:spPr>
          <a:xfrm>
            <a:off x="11364214" y="6463938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7" y="0"/>
                </a:moveTo>
                <a:lnTo>
                  <a:pt x="21436" y="2788"/>
                </a:lnTo>
                <a:lnTo>
                  <a:pt x="10320" y="10400"/>
                </a:lnTo>
                <a:lnTo>
                  <a:pt x="2778" y="21704"/>
                </a:lnTo>
                <a:lnTo>
                  <a:pt x="0" y="35567"/>
                </a:lnTo>
                <a:lnTo>
                  <a:pt x="2778" y="49063"/>
                </a:lnTo>
                <a:lnTo>
                  <a:pt x="10320" y="60178"/>
                </a:lnTo>
                <a:lnTo>
                  <a:pt x="21436" y="67720"/>
                </a:lnTo>
                <a:lnTo>
                  <a:pt x="34937" y="70498"/>
                </a:lnTo>
                <a:lnTo>
                  <a:pt x="48798" y="67720"/>
                </a:lnTo>
                <a:lnTo>
                  <a:pt x="60099" y="60178"/>
                </a:lnTo>
                <a:lnTo>
                  <a:pt x="67709" y="49063"/>
                </a:lnTo>
                <a:lnTo>
                  <a:pt x="70497" y="35567"/>
                </a:lnTo>
                <a:lnTo>
                  <a:pt x="67709" y="21704"/>
                </a:lnTo>
                <a:lnTo>
                  <a:pt x="60099" y="10400"/>
                </a:lnTo>
                <a:lnTo>
                  <a:pt x="48798" y="2788"/>
                </a:lnTo>
                <a:lnTo>
                  <a:pt x="3493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bk object 67"/>
          <p:cNvSpPr/>
          <p:nvPr/>
        </p:nvSpPr>
        <p:spPr>
          <a:xfrm>
            <a:off x="352055" y="323684"/>
            <a:ext cx="71755" cy="70485"/>
          </a:xfrm>
          <a:custGeom>
            <a:avLst/>
            <a:gdLst/>
            <a:ahLst/>
            <a:cxnLst/>
            <a:rect l="l" t="t" r="r" b="b"/>
            <a:pathLst>
              <a:path w="71754" h="70485">
                <a:moveTo>
                  <a:pt x="35565" y="0"/>
                </a:moveTo>
                <a:lnTo>
                  <a:pt x="21702" y="2788"/>
                </a:lnTo>
                <a:lnTo>
                  <a:pt x="10399" y="10398"/>
                </a:lnTo>
                <a:lnTo>
                  <a:pt x="2788" y="21699"/>
                </a:lnTo>
                <a:lnTo>
                  <a:pt x="0" y="35560"/>
                </a:lnTo>
                <a:lnTo>
                  <a:pt x="2788" y="49053"/>
                </a:lnTo>
                <a:lnTo>
                  <a:pt x="10399" y="60166"/>
                </a:lnTo>
                <a:lnTo>
                  <a:pt x="21702" y="67706"/>
                </a:lnTo>
                <a:lnTo>
                  <a:pt x="35565" y="70485"/>
                </a:lnTo>
                <a:lnTo>
                  <a:pt x="49432" y="67706"/>
                </a:lnTo>
                <a:lnTo>
                  <a:pt x="60737" y="60166"/>
                </a:lnTo>
                <a:lnTo>
                  <a:pt x="68349" y="49053"/>
                </a:lnTo>
                <a:lnTo>
                  <a:pt x="71137" y="35560"/>
                </a:lnTo>
                <a:lnTo>
                  <a:pt x="68349" y="21699"/>
                </a:lnTo>
                <a:lnTo>
                  <a:pt x="60737" y="10398"/>
                </a:lnTo>
                <a:lnTo>
                  <a:pt x="49432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bk object 68"/>
          <p:cNvSpPr/>
          <p:nvPr/>
        </p:nvSpPr>
        <p:spPr>
          <a:xfrm>
            <a:off x="760454" y="323684"/>
            <a:ext cx="71120" cy="70485"/>
          </a:xfrm>
          <a:custGeom>
            <a:avLst/>
            <a:gdLst/>
            <a:ahLst/>
            <a:cxnLst/>
            <a:rect l="l" t="t" r="r" b="b"/>
            <a:pathLst>
              <a:path w="71119" h="70485">
                <a:moveTo>
                  <a:pt x="34927" y="0"/>
                </a:moveTo>
                <a:lnTo>
                  <a:pt x="21433" y="2788"/>
                </a:lnTo>
                <a:lnTo>
                  <a:pt x="10320" y="10398"/>
                </a:lnTo>
                <a:lnTo>
                  <a:pt x="2778" y="21699"/>
                </a:lnTo>
                <a:lnTo>
                  <a:pt x="0" y="35560"/>
                </a:lnTo>
                <a:lnTo>
                  <a:pt x="2778" y="49053"/>
                </a:lnTo>
                <a:lnTo>
                  <a:pt x="10320" y="60166"/>
                </a:lnTo>
                <a:lnTo>
                  <a:pt x="21433" y="67706"/>
                </a:lnTo>
                <a:lnTo>
                  <a:pt x="34927" y="70485"/>
                </a:lnTo>
                <a:lnTo>
                  <a:pt x="48790" y="67706"/>
                </a:lnTo>
                <a:lnTo>
                  <a:pt x="60092" y="60166"/>
                </a:lnTo>
                <a:lnTo>
                  <a:pt x="67704" y="49053"/>
                </a:lnTo>
                <a:lnTo>
                  <a:pt x="70492" y="35560"/>
                </a:lnTo>
                <a:lnTo>
                  <a:pt x="67704" y="21699"/>
                </a:lnTo>
                <a:lnTo>
                  <a:pt x="60092" y="10398"/>
                </a:lnTo>
                <a:lnTo>
                  <a:pt x="48790" y="2788"/>
                </a:lnTo>
                <a:lnTo>
                  <a:pt x="3492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bk object 69"/>
          <p:cNvSpPr/>
          <p:nvPr/>
        </p:nvSpPr>
        <p:spPr>
          <a:xfrm>
            <a:off x="1168217" y="323684"/>
            <a:ext cx="71120" cy="70485"/>
          </a:xfrm>
          <a:custGeom>
            <a:avLst/>
            <a:gdLst/>
            <a:ahLst/>
            <a:cxnLst/>
            <a:rect l="l" t="t" r="r" b="b"/>
            <a:pathLst>
              <a:path w="71119" h="70485">
                <a:moveTo>
                  <a:pt x="35580" y="0"/>
                </a:moveTo>
                <a:lnTo>
                  <a:pt x="21708" y="2788"/>
                </a:lnTo>
                <a:lnTo>
                  <a:pt x="10401" y="10398"/>
                </a:lnTo>
                <a:lnTo>
                  <a:pt x="2788" y="21699"/>
                </a:lnTo>
                <a:lnTo>
                  <a:pt x="0" y="35560"/>
                </a:lnTo>
                <a:lnTo>
                  <a:pt x="2788" y="49053"/>
                </a:lnTo>
                <a:lnTo>
                  <a:pt x="10401" y="60166"/>
                </a:lnTo>
                <a:lnTo>
                  <a:pt x="21708" y="67706"/>
                </a:lnTo>
                <a:lnTo>
                  <a:pt x="35580" y="70485"/>
                </a:lnTo>
                <a:lnTo>
                  <a:pt x="49078" y="67706"/>
                </a:lnTo>
                <a:lnTo>
                  <a:pt x="60194" y="60166"/>
                </a:lnTo>
                <a:lnTo>
                  <a:pt x="67736" y="49053"/>
                </a:lnTo>
                <a:lnTo>
                  <a:pt x="70515" y="35560"/>
                </a:lnTo>
                <a:lnTo>
                  <a:pt x="67736" y="21699"/>
                </a:lnTo>
                <a:lnTo>
                  <a:pt x="60194" y="10398"/>
                </a:lnTo>
                <a:lnTo>
                  <a:pt x="49078" y="2788"/>
                </a:lnTo>
                <a:lnTo>
                  <a:pt x="35580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bk object 70"/>
          <p:cNvSpPr/>
          <p:nvPr/>
        </p:nvSpPr>
        <p:spPr>
          <a:xfrm>
            <a:off x="1575993" y="323684"/>
            <a:ext cx="71755" cy="70485"/>
          </a:xfrm>
          <a:custGeom>
            <a:avLst/>
            <a:gdLst/>
            <a:ahLst/>
            <a:cxnLst/>
            <a:rect l="l" t="t" r="r" b="b"/>
            <a:pathLst>
              <a:path w="71755" h="70485">
                <a:moveTo>
                  <a:pt x="35560" y="0"/>
                </a:moveTo>
                <a:lnTo>
                  <a:pt x="21699" y="2788"/>
                </a:lnTo>
                <a:lnTo>
                  <a:pt x="10398" y="10398"/>
                </a:lnTo>
                <a:lnTo>
                  <a:pt x="2788" y="21699"/>
                </a:lnTo>
                <a:lnTo>
                  <a:pt x="0" y="35560"/>
                </a:lnTo>
                <a:lnTo>
                  <a:pt x="2788" y="49053"/>
                </a:lnTo>
                <a:lnTo>
                  <a:pt x="10398" y="60166"/>
                </a:lnTo>
                <a:lnTo>
                  <a:pt x="21699" y="67706"/>
                </a:lnTo>
                <a:lnTo>
                  <a:pt x="35560" y="70485"/>
                </a:lnTo>
                <a:lnTo>
                  <a:pt x="49428" y="67706"/>
                </a:lnTo>
                <a:lnTo>
                  <a:pt x="60732" y="60166"/>
                </a:lnTo>
                <a:lnTo>
                  <a:pt x="68344" y="49053"/>
                </a:lnTo>
                <a:lnTo>
                  <a:pt x="71132" y="35560"/>
                </a:lnTo>
                <a:lnTo>
                  <a:pt x="68344" y="21699"/>
                </a:lnTo>
                <a:lnTo>
                  <a:pt x="60732" y="10398"/>
                </a:lnTo>
                <a:lnTo>
                  <a:pt x="49428" y="2788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bk object 71"/>
          <p:cNvSpPr/>
          <p:nvPr/>
        </p:nvSpPr>
        <p:spPr>
          <a:xfrm>
            <a:off x="1983752" y="323684"/>
            <a:ext cx="71755" cy="70485"/>
          </a:xfrm>
          <a:custGeom>
            <a:avLst/>
            <a:gdLst/>
            <a:ahLst/>
            <a:cxnLst/>
            <a:rect l="l" t="t" r="r" b="b"/>
            <a:pathLst>
              <a:path w="71755" h="70485">
                <a:moveTo>
                  <a:pt x="35572" y="0"/>
                </a:moveTo>
                <a:lnTo>
                  <a:pt x="21704" y="2788"/>
                </a:lnTo>
                <a:lnTo>
                  <a:pt x="10399" y="10398"/>
                </a:lnTo>
                <a:lnTo>
                  <a:pt x="2788" y="21699"/>
                </a:lnTo>
                <a:lnTo>
                  <a:pt x="0" y="35560"/>
                </a:lnTo>
                <a:lnTo>
                  <a:pt x="2788" y="49053"/>
                </a:lnTo>
                <a:lnTo>
                  <a:pt x="10399" y="60166"/>
                </a:lnTo>
                <a:lnTo>
                  <a:pt x="21704" y="67706"/>
                </a:lnTo>
                <a:lnTo>
                  <a:pt x="35572" y="70485"/>
                </a:lnTo>
                <a:lnTo>
                  <a:pt x="49433" y="67706"/>
                </a:lnTo>
                <a:lnTo>
                  <a:pt x="60734" y="60166"/>
                </a:lnTo>
                <a:lnTo>
                  <a:pt x="68344" y="49053"/>
                </a:lnTo>
                <a:lnTo>
                  <a:pt x="71132" y="35560"/>
                </a:lnTo>
                <a:lnTo>
                  <a:pt x="68344" y="21699"/>
                </a:lnTo>
                <a:lnTo>
                  <a:pt x="60734" y="10398"/>
                </a:lnTo>
                <a:lnTo>
                  <a:pt x="49433" y="2788"/>
                </a:lnTo>
                <a:lnTo>
                  <a:pt x="35572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bk object 72"/>
          <p:cNvSpPr/>
          <p:nvPr/>
        </p:nvSpPr>
        <p:spPr>
          <a:xfrm>
            <a:off x="2392146" y="323684"/>
            <a:ext cx="71120" cy="70485"/>
          </a:xfrm>
          <a:custGeom>
            <a:avLst/>
            <a:gdLst/>
            <a:ahLst/>
            <a:cxnLst/>
            <a:rect l="l" t="t" r="r" b="b"/>
            <a:pathLst>
              <a:path w="71119" h="70485">
                <a:moveTo>
                  <a:pt x="34937" y="0"/>
                </a:moveTo>
                <a:lnTo>
                  <a:pt x="21436" y="2788"/>
                </a:lnTo>
                <a:lnTo>
                  <a:pt x="10320" y="10398"/>
                </a:lnTo>
                <a:lnTo>
                  <a:pt x="2778" y="21699"/>
                </a:lnTo>
                <a:lnTo>
                  <a:pt x="0" y="35560"/>
                </a:lnTo>
                <a:lnTo>
                  <a:pt x="2778" y="49053"/>
                </a:lnTo>
                <a:lnTo>
                  <a:pt x="10320" y="60166"/>
                </a:lnTo>
                <a:lnTo>
                  <a:pt x="21436" y="67706"/>
                </a:lnTo>
                <a:lnTo>
                  <a:pt x="34937" y="70485"/>
                </a:lnTo>
                <a:lnTo>
                  <a:pt x="48798" y="67706"/>
                </a:lnTo>
                <a:lnTo>
                  <a:pt x="60099" y="60166"/>
                </a:lnTo>
                <a:lnTo>
                  <a:pt x="67709" y="49053"/>
                </a:lnTo>
                <a:lnTo>
                  <a:pt x="70497" y="35560"/>
                </a:lnTo>
                <a:lnTo>
                  <a:pt x="67709" y="21699"/>
                </a:lnTo>
                <a:lnTo>
                  <a:pt x="60099" y="10398"/>
                </a:lnTo>
                <a:lnTo>
                  <a:pt x="48798" y="2788"/>
                </a:lnTo>
                <a:lnTo>
                  <a:pt x="3493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bk object 73"/>
          <p:cNvSpPr/>
          <p:nvPr/>
        </p:nvSpPr>
        <p:spPr>
          <a:xfrm>
            <a:off x="2799905" y="323684"/>
            <a:ext cx="71120" cy="70485"/>
          </a:xfrm>
          <a:custGeom>
            <a:avLst/>
            <a:gdLst/>
            <a:ahLst/>
            <a:cxnLst/>
            <a:rect l="l" t="t" r="r" b="b"/>
            <a:pathLst>
              <a:path w="71119" h="70485">
                <a:moveTo>
                  <a:pt x="35572" y="0"/>
                </a:moveTo>
                <a:lnTo>
                  <a:pt x="21704" y="2788"/>
                </a:lnTo>
                <a:lnTo>
                  <a:pt x="10399" y="10398"/>
                </a:lnTo>
                <a:lnTo>
                  <a:pt x="2788" y="21699"/>
                </a:lnTo>
                <a:lnTo>
                  <a:pt x="0" y="35560"/>
                </a:lnTo>
                <a:lnTo>
                  <a:pt x="2788" y="49053"/>
                </a:lnTo>
                <a:lnTo>
                  <a:pt x="10399" y="60166"/>
                </a:lnTo>
                <a:lnTo>
                  <a:pt x="21704" y="67706"/>
                </a:lnTo>
                <a:lnTo>
                  <a:pt x="35572" y="70485"/>
                </a:lnTo>
                <a:lnTo>
                  <a:pt x="49066" y="67706"/>
                </a:lnTo>
                <a:lnTo>
                  <a:pt x="60178" y="60166"/>
                </a:lnTo>
                <a:lnTo>
                  <a:pt x="67719" y="49053"/>
                </a:lnTo>
                <a:lnTo>
                  <a:pt x="70497" y="35560"/>
                </a:lnTo>
                <a:lnTo>
                  <a:pt x="67719" y="21699"/>
                </a:lnTo>
                <a:lnTo>
                  <a:pt x="60178" y="10398"/>
                </a:lnTo>
                <a:lnTo>
                  <a:pt x="49066" y="2788"/>
                </a:lnTo>
                <a:lnTo>
                  <a:pt x="35572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bk object 74"/>
          <p:cNvSpPr/>
          <p:nvPr/>
        </p:nvSpPr>
        <p:spPr>
          <a:xfrm>
            <a:off x="3207664" y="323684"/>
            <a:ext cx="71755" cy="70485"/>
          </a:xfrm>
          <a:custGeom>
            <a:avLst/>
            <a:gdLst/>
            <a:ahLst/>
            <a:cxnLst/>
            <a:rect l="l" t="t" r="r" b="b"/>
            <a:pathLst>
              <a:path w="71754" h="70485">
                <a:moveTo>
                  <a:pt x="35572" y="0"/>
                </a:moveTo>
                <a:lnTo>
                  <a:pt x="21709" y="2788"/>
                </a:lnTo>
                <a:lnTo>
                  <a:pt x="10404" y="10398"/>
                </a:lnTo>
                <a:lnTo>
                  <a:pt x="2790" y="21699"/>
                </a:lnTo>
                <a:lnTo>
                  <a:pt x="0" y="35560"/>
                </a:lnTo>
                <a:lnTo>
                  <a:pt x="2790" y="49053"/>
                </a:lnTo>
                <a:lnTo>
                  <a:pt x="10404" y="60166"/>
                </a:lnTo>
                <a:lnTo>
                  <a:pt x="21709" y="67706"/>
                </a:lnTo>
                <a:lnTo>
                  <a:pt x="35572" y="70485"/>
                </a:lnTo>
                <a:lnTo>
                  <a:pt x="49433" y="67706"/>
                </a:lnTo>
                <a:lnTo>
                  <a:pt x="60734" y="60166"/>
                </a:lnTo>
                <a:lnTo>
                  <a:pt x="68344" y="49053"/>
                </a:lnTo>
                <a:lnTo>
                  <a:pt x="71132" y="35560"/>
                </a:lnTo>
                <a:lnTo>
                  <a:pt x="68344" y="21699"/>
                </a:lnTo>
                <a:lnTo>
                  <a:pt x="60734" y="10398"/>
                </a:lnTo>
                <a:lnTo>
                  <a:pt x="49433" y="2788"/>
                </a:lnTo>
                <a:lnTo>
                  <a:pt x="35572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" name="bk object 75"/>
          <p:cNvSpPr/>
          <p:nvPr/>
        </p:nvSpPr>
        <p:spPr>
          <a:xfrm>
            <a:off x="3615435" y="323684"/>
            <a:ext cx="71120" cy="70485"/>
          </a:xfrm>
          <a:custGeom>
            <a:avLst/>
            <a:gdLst/>
            <a:ahLst/>
            <a:cxnLst/>
            <a:rect l="l" t="t" r="r" b="b"/>
            <a:pathLst>
              <a:path w="71120" h="70485">
                <a:moveTo>
                  <a:pt x="35560" y="0"/>
                </a:moveTo>
                <a:lnTo>
                  <a:pt x="21699" y="2788"/>
                </a:lnTo>
                <a:lnTo>
                  <a:pt x="10398" y="10398"/>
                </a:lnTo>
                <a:lnTo>
                  <a:pt x="2788" y="21699"/>
                </a:lnTo>
                <a:lnTo>
                  <a:pt x="0" y="35560"/>
                </a:lnTo>
                <a:lnTo>
                  <a:pt x="2788" y="49053"/>
                </a:lnTo>
                <a:lnTo>
                  <a:pt x="10398" y="60166"/>
                </a:lnTo>
                <a:lnTo>
                  <a:pt x="21699" y="67706"/>
                </a:lnTo>
                <a:lnTo>
                  <a:pt x="35560" y="70485"/>
                </a:lnTo>
                <a:lnTo>
                  <a:pt x="49420" y="67706"/>
                </a:lnTo>
                <a:lnTo>
                  <a:pt x="60721" y="60166"/>
                </a:lnTo>
                <a:lnTo>
                  <a:pt x="68331" y="49053"/>
                </a:lnTo>
                <a:lnTo>
                  <a:pt x="71119" y="35560"/>
                </a:lnTo>
                <a:lnTo>
                  <a:pt x="68331" y="21699"/>
                </a:lnTo>
                <a:lnTo>
                  <a:pt x="60721" y="10398"/>
                </a:lnTo>
                <a:lnTo>
                  <a:pt x="49420" y="2788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bk object 76"/>
          <p:cNvSpPr/>
          <p:nvPr/>
        </p:nvSpPr>
        <p:spPr>
          <a:xfrm>
            <a:off x="4023829" y="323684"/>
            <a:ext cx="71120" cy="70485"/>
          </a:xfrm>
          <a:custGeom>
            <a:avLst/>
            <a:gdLst/>
            <a:ahLst/>
            <a:cxnLst/>
            <a:rect l="l" t="t" r="r" b="b"/>
            <a:pathLst>
              <a:path w="71120" h="70485">
                <a:moveTo>
                  <a:pt x="34925" y="0"/>
                </a:moveTo>
                <a:lnTo>
                  <a:pt x="21431" y="2788"/>
                </a:lnTo>
                <a:lnTo>
                  <a:pt x="10318" y="10398"/>
                </a:lnTo>
                <a:lnTo>
                  <a:pt x="2778" y="21699"/>
                </a:lnTo>
                <a:lnTo>
                  <a:pt x="0" y="35560"/>
                </a:lnTo>
                <a:lnTo>
                  <a:pt x="2778" y="49053"/>
                </a:lnTo>
                <a:lnTo>
                  <a:pt x="10318" y="60166"/>
                </a:lnTo>
                <a:lnTo>
                  <a:pt x="21431" y="67706"/>
                </a:lnTo>
                <a:lnTo>
                  <a:pt x="34925" y="70485"/>
                </a:lnTo>
                <a:lnTo>
                  <a:pt x="48791" y="67706"/>
                </a:lnTo>
                <a:lnTo>
                  <a:pt x="60105" y="60166"/>
                </a:lnTo>
                <a:lnTo>
                  <a:pt x="67729" y="49053"/>
                </a:lnTo>
                <a:lnTo>
                  <a:pt x="70523" y="35560"/>
                </a:lnTo>
                <a:lnTo>
                  <a:pt x="67729" y="21699"/>
                </a:lnTo>
                <a:lnTo>
                  <a:pt x="60105" y="10398"/>
                </a:lnTo>
                <a:lnTo>
                  <a:pt x="48791" y="2788"/>
                </a:lnTo>
                <a:lnTo>
                  <a:pt x="3492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" name="bk object 77"/>
          <p:cNvSpPr/>
          <p:nvPr/>
        </p:nvSpPr>
        <p:spPr>
          <a:xfrm>
            <a:off x="4431588" y="323684"/>
            <a:ext cx="71120" cy="70485"/>
          </a:xfrm>
          <a:custGeom>
            <a:avLst/>
            <a:gdLst/>
            <a:ahLst/>
            <a:cxnLst/>
            <a:rect l="l" t="t" r="r" b="b"/>
            <a:pathLst>
              <a:path w="71120" h="70485">
                <a:moveTo>
                  <a:pt x="35585" y="0"/>
                </a:moveTo>
                <a:lnTo>
                  <a:pt x="21709" y="2788"/>
                </a:lnTo>
                <a:lnTo>
                  <a:pt x="10401" y="10398"/>
                </a:lnTo>
                <a:lnTo>
                  <a:pt x="2788" y="21699"/>
                </a:lnTo>
                <a:lnTo>
                  <a:pt x="0" y="35560"/>
                </a:lnTo>
                <a:lnTo>
                  <a:pt x="2788" y="49053"/>
                </a:lnTo>
                <a:lnTo>
                  <a:pt x="10401" y="60166"/>
                </a:lnTo>
                <a:lnTo>
                  <a:pt x="21709" y="67706"/>
                </a:lnTo>
                <a:lnTo>
                  <a:pt x="35585" y="70485"/>
                </a:lnTo>
                <a:lnTo>
                  <a:pt x="49086" y="67706"/>
                </a:lnTo>
                <a:lnTo>
                  <a:pt x="60202" y="60166"/>
                </a:lnTo>
                <a:lnTo>
                  <a:pt x="67744" y="49053"/>
                </a:lnTo>
                <a:lnTo>
                  <a:pt x="70523" y="35560"/>
                </a:lnTo>
                <a:lnTo>
                  <a:pt x="67744" y="21699"/>
                </a:lnTo>
                <a:lnTo>
                  <a:pt x="60202" y="10398"/>
                </a:lnTo>
                <a:lnTo>
                  <a:pt x="49086" y="2788"/>
                </a:lnTo>
                <a:lnTo>
                  <a:pt x="3558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" name="bk object 78"/>
          <p:cNvSpPr/>
          <p:nvPr/>
        </p:nvSpPr>
        <p:spPr>
          <a:xfrm>
            <a:off x="4839373" y="323684"/>
            <a:ext cx="71755" cy="70485"/>
          </a:xfrm>
          <a:custGeom>
            <a:avLst/>
            <a:gdLst/>
            <a:ahLst/>
            <a:cxnLst/>
            <a:rect l="l" t="t" r="r" b="b"/>
            <a:pathLst>
              <a:path w="71754" h="70485">
                <a:moveTo>
                  <a:pt x="35560" y="0"/>
                </a:moveTo>
                <a:lnTo>
                  <a:pt x="21699" y="2788"/>
                </a:lnTo>
                <a:lnTo>
                  <a:pt x="10398" y="10398"/>
                </a:lnTo>
                <a:lnTo>
                  <a:pt x="2788" y="21699"/>
                </a:lnTo>
                <a:lnTo>
                  <a:pt x="0" y="35560"/>
                </a:lnTo>
                <a:lnTo>
                  <a:pt x="2788" y="49053"/>
                </a:lnTo>
                <a:lnTo>
                  <a:pt x="10398" y="60166"/>
                </a:lnTo>
                <a:lnTo>
                  <a:pt x="21699" y="67706"/>
                </a:lnTo>
                <a:lnTo>
                  <a:pt x="35560" y="70485"/>
                </a:lnTo>
                <a:lnTo>
                  <a:pt x="49422" y="67706"/>
                </a:lnTo>
                <a:lnTo>
                  <a:pt x="60728" y="60166"/>
                </a:lnTo>
                <a:lnTo>
                  <a:pt x="68342" y="49053"/>
                </a:lnTo>
                <a:lnTo>
                  <a:pt x="71132" y="35560"/>
                </a:lnTo>
                <a:lnTo>
                  <a:pt x="68342" y="21699"/>
                </a:lnTo>
                <a:lnTo>
                  <a:pt x="60728" y="10398"/>
                </a:lnTo>
                <a:lnTo>
                  <a:pt x="49422" y="2788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" name="bk object 79"/>
          <p:cNvSpPr/>
          <p:nvPr/>
        </p:nvSpPr>
        <p:spPr>
          <a:xfrm>
            <a:off x="5247766" y="323684"/>
            <a:ext cx="71120" cy="70485"/>
          </a:xfrm>
          <a:custGeom>
            <a:avLst/>
            <a:gdLst/>
            <a:ahLst/>
            <a:cxnLst/>
            <a:rect l="l" t="t" r="r" b="b"/>
            <a:pathLst>
              <a:path w="71120" h="70485">
                <a:moveTo>
                  <a:pt x="34925" y="0"/>
                </a:moveTo>
                <a:lnTo>
                  <a:pt x="21431" y="2788"/>
                </a:lnTo>
                <a:lnTo>
                  <a:pt x="10318" y="10398"/>
                </a:lnTo>
                <a:lnTo>
                  <a:pt x="2778" y="21699"/>
                </a:lnTo>
                <a:lnTo>
                  <a:pt x="0" y="35560"/>
                </a:lnTo>
                <a:lnTo>
                  <a:pt x="2778" y="49053"/>
                </a:lnTo>
                <a:lnTo>
                  <a:pt x="10318" y="60166"/>
                </a:lnTo>
                <a:lnTo>
                  <a:pt x="21431" y="67706"/>
                </a:lnTo>
                <a:lnTo>
                  <a:pt x="34925" y="70485"/>
                </a:lnTo>
                <a:lnTo>
                  <a:pt x="48793" y="67706"/>
                </a:lnTo>
                <a:lnTo>
                  <a:pt x="60097" y="60166"/>
                </a:lnTo>
                <a:lnTo>
                  <a:pt x="67709" y="49053"/>
                </a:lnTo>
                <a:lnTo>
                  <a:pt x="70497" y="35560"/>
                </a:lnTo>
                <a:lnTo>
                  <a:pt x="67709" y="21699"/>
                </a:lnTo>
                <a:lnTo>
                  <a:pt x="60097" y="10398"/>
                </a:lnTo>
                <a:lnTo>
                  <a:pt x="48793" y="2788"/>
                </a:lnTo>
                <a:lnTo>
                  <a:pt x="3492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" name="bk object 80"/>
          <p:cNvSpPr/>
          <p:nvPr/>
        </p:nvSpPr>
        <p:spPr>
          <a:xfrm>
            <a:off x="5655525" y="323684"/>
            <a:ext cx="71120" cy="70485"/>
          </a:xfrm>
          <a:custGeom>
            <a:avLst/>
            <a:gdLst/>
            <a:ahLst/>
            <a:cxnLst/>
            <a:rect l="l" t="t" r="r" b="b"/>
            <a:pathLst>
              <a:path w="71120" h="70485">
                <a:moveTo>
                  <a:pt x="34937" y="0"/>
                </a:moveTo>
                <a:lnTo>
                  <a:pt x="21436" y="2788"/>
                </a:lnTo>
                <a:lnTo>
                  <a:pt x="10320" y="10398"/>
                </a:lnTo>
                <a:lnTo>
                  <a:pt x="2778" y="21699"/>
                </a:lnTo>
                <a:lnTo>
                  <a:pt x="0" y="35560"/>
                </a:lnTo>
                <a:lnTo>
                  <a:pt x="2778" y="49053"/>
                </a:lnTo>
                <a:lnTo>
                  <a:pt x="10320" y="60166"/>
                </a:lnTo>
                <a:lnTo>
                  <a:pt x="21436" y="67706"/>
                </a:lnTo>
                <a:lnTo>
                  <a:pt x="34937" y="70485"/>
                </a:lnTo>
                <a:lnTo>
                  <a:pt x="48798" y="67706"/>
                </a:lnTo>
                <a:lnTo>
                  <a:pt x="60099" y="60166"/>
                </a:lnTo>
                <a:lnTo>
                  <a:pt x="67709" y="49053"/>
                </a:lnTo>
                <a:lnTo>
                  <a:pt x="70497" y="35560"/>
                </a:lnTo>
                <a:lnTo>
                  <a:pt x="67709" y="21699"/>
                </a:lnTo>
                <a:lnTo>
                  <a:pt x="60099" y="10398"/>
                </a:lnTo>
                <a:lnTo>
                  <a:pt x="48798" y="2788"/>
                </a:lnTo>
                <a:lnTo>
                  <a:pt x="3493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" name="bk object 81"/>
          <p:cNvSpPr/>
          <p:nvPr/>
        </p:nvSpPr>
        <p:spPr>
          <a:xfrm>
            <a:off x="6063284" y="323684"/>
            <a:ext cx="71120" cy="70485"/>
          </a:xfrm>
          <a:custGeom>
            <a:avLst/>
            <a:gdLst/>
            <a:ahLst/>
            <a:cxnLst/>
            <a:rect l="l" t="t" r="r" b="b"/>
            <a:pathLst>
              <a:path w="71120" h="70485">
                <a:moveTo>
                  <a:pt x="35560" y="0"/>
                </a:moveTo>
                <a:lnTo>
                  <a:pt x="21699" y="2788"/>
                </a:lnTo>
                <a:lnTo>
                  <a:pt x="10398" y="10398"/>
                </a:lnTo>
                <a:lnTo>
                  <a:pt x="2788" y="21699"/>
                </a:lnTo>
                <a:lnTo>
                  <a:pt x="0" y="35560"/>
                </a:lnTo>
                <a:lnTo>
                  <a:pt x="2788" y="49053"/>
                </a:lnTo>
                <a:lnTo>
                  <a:pt x="10398" y="60166"/>
                </a:lnTo>
                <a:lnTo>
                  <a:pt x="21699" y="67706"/>
                </a:lnTo>
                <a:lnTo>
                  <a:pt x="35560" y="70485"/>
                </a:lnTo>
                <a:lnTo>
                  <a:pt x="49061" y="67706"/>
                </a:lnTo>
                <a:lnTo>
                  <a:pt x="60177" y="60166"/>
                </a:lnTo>
                <a:lnTo>
                  <a:pt x="67719" y="49053"/>
                </a:lnTo>
                <a:lnTo>
                  <a:pt x="70497" y="35560"/>
                </a:lnTo>
                <a:lnTo>
                  <a:pt x="67719" y="21699"/>
                </a:lnTo>
                <a:lnTo>
                  <a:pt x="60177" y="10398"/>
                </a:lnTo>
                <a:lnTo>
                  <a:pt x="49061" y="2788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" name="bk object 82"/>
          <p:cNvSpPr/>
          <p:nvPr/>
        </p:nvSpPr>
        <p:spPr>
          <a:xfrm>
            <a:off x="6471043" y="323684"/>
            <a:ext cx="71755" cy="70485"/>
          </a:xfrm>
          <a:custGeom>
            <a:avLst/>
            <a:gdLst/>
            <a:ahLst/>
            <a:cxnLst/>
            <a:rect l="l" t="t" r="r" b="b"/>
            <a:pathLst>
              <a:path w="71754" h="70485">
                <a:moveTo>
                  <a:pt x="35572" y="0"/>
                </a:moveTo>
                <a:lnTo>
                  <a:pt x="21704" y="2788"/>
                </a:lnTo>
                <a:lnTo>
                  <a:pt x="10399" y="10398"/>
                </a:lnTo>
                <a:lnTo>
                  <a:pt x="2788" y="21699"/>
                </a:lnTo>
                <a:lnTo>
                  <a:pt x="0" y="35560"/>
                </a:lnTo>
                <a:lnTo>
                  <a:pt x="2788" y="49053"/>
                </a:lnTo>
                <a:lnTo>
                  <a:pt x="10399" y="60166"/>
                </a:lnTo>
                <a:lnTo>
                  <a:pt x="21704" y="67706"/>
                </a:lnTo>
                <a:lnTo>
                  <a:pt x="35572" y="70485"/>
                </a:lnTo>
                <a:lnTo>
                  <a:pt x="49433" y="67706"/>
                </a:lnTo>
                <a:lnTo>
                  <a:pt x="60734" y="60166"/>
                </a:lnTo>
                <a:lnTo>
                  <a:pt x="68344" y="49053"/>
                </a:lnTo>
                <a:lnTo>
                  <a:pt x="71132" y="35560"/>
                </a:lnTo>
                <a:lnTo>
                  <a:pt x="68344" y="21699"/>
                </a:lnTo>
                <a:lnTo>
                  <a:pt x="60734" y="10398"/>
                </a:lnTo>
                <a:lnTo>
                  <a:pt x="49433" y="2788"/>
                </a:lnTo>
                <a:lnTo>
                  <a:pt x="35572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" name="bk object 83"/>
          <p:cNvSpPr/>
          <p:nvPr/>
        </p:nvSpPr>
        <p:spPr>
          <a:xfrm>
            <a:off x="6879450" y="323684"/>
            <a:ext cx="70485" cy="70485"/>
          </a:xfrm>
          <a:custGeom>
            <a:avLst/>
            <a:gdLst/>
            <a:ahLst/>
            <a:cxnLst/>
            <a:rect l="l" t="t" r="r" b="b"/>
            <a:pathLst>
              <a:path w="70484" h="70485">
                <a:moveTo>
                  <a:pt x="34925" y="0"/>
                </a:moveTo>
                <a:lnTo>
                  <a:pt x="21431" y="2788"/>
                </a:lnTo>
                <a:lnTo>
                  <a:pt x="10318" y="10398"/>
                </a:lnTo>
                <a:lnTo>
                  <a:pt x="2778" y="21699"/>
                </a:lnTo>
                <a:lnTo>
                  <a:pt x="0" y="35560"/>
                </a:lnTo>
                <a:lnTo>
                  <a:pt x="2778" y="49053"/>
                </a:lnTo>
                <a:lnTo>
                  <a:pt x="10318" y="60166"/>
                </a:lnTo>
                <a:lnTo>
                  <a:pt x="21431" y="67706"/>
                </a:lnTo>
                <a:lnTo>
                  <a:pt x="34925" y="70485"/>
                </a:lnTo>
                <a:lnTo>
                  <a:pt x="48785" y="67706"/>
                </a:lnTo>
                <a:lnTo>
                  <a:pt x="60086" y="60166"/>
                </a:lnTo>
                <a:lnTo>
                  <a:pt x="67696" y="49053"/>
                </a:lnTo>
                <a:lnTo>
                  <a:pt x="70485" y="35560"/>
                </a:lnTo>
                <a:lnTo>
                  <a:pt x="67696" y="21699"/>
                </a:lnTo>
                <a:lnTo>
                  <a:pt x="60086" y="10398"/>
                </a:lnTo>
                <a:lnTo>
                  <a:pt x="48785" y="2788"/>
                </a:lnTo>
                <a:lnTo>
                  <a:pt x="3492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4" name="bk object 84"/>
          <p:cNvSpPr/>
          <p:nvPr/>
        </p:nvSpPr>
        <p:spPr>
          <a:xfrm>
            <a:off x="7287196" y="323684"/>
            <a:ext cx="71120" cy="70485"/>
          </a:xfrm>
          <a:custGeom>
            <a:avLst/>
            <a:gdLst/>
            <a:ahLst/>
            <a:cxnLst/>
            <a:rect l="l" t="t" r="r" b="b"/>
            <a:pathLst>
              <a:path w="71120" h="70485">
                <a:moveTo>
                  <a:pt x="34937" y="0"/>
                </a:moveTo>
                <a:lnTo>
                  <a:pt x="21436" y="2788"/>
                </a:lnTo>
                <a:lnTo>
                  <a:pt x="10320" y="10398"/>
                </a:lnTo>
                <a:lnTo>
                  <a:pt x="2778" y="21699"/>
                </a:lnTo>
                <a:lnTo>
                  <a:pt x="0" y="35560"/>
                </a:lnTo>
                <a:lnTo>
                  <a:pt x="2778" y="49053"/>
                </a:lnTo>
                <a:lnTo>
                  <a:pt x="10320" y="60166"/>
                </a:lnTo>
                <a:lnTo>
                  <a:pt x="21436" y="67706"/>
                </a:lnTo>
                <a:lnTo>
                  <a:pt x="34937" y="70485"/>
                </a:lnTo>
                <a:lnTo>
                  <a:pt x="48798" y="67706"/>
                </a:lnTo>
                <a:lnTo>
                  <a:pt x="60099" y="60166"/>
                </a:lnTo>
                <a:lnTo>
                  <a:pt x="67709" y="49053"/>
                </a:lnTo>
                <a:lnTo>
                  <a:pt x="70497" y="35560"/>
                </a:lnTo>
                <a:lnTo>
                  <a:pt x="67709" y="21699"/>
                </a:lnTo>
                <a:lnTo>
                  <a:pt x="60099" y="10398"/>
                </a:lnTo>
                <a:lnTo>
                  <a:pt x="48798" y="2788"/>
                </a:lnTo>
                <a:lnTo>
                  <a:pt x="3493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5" name="bk object 85"/>
          <p:cNvSpPr/>
          <p:nvPr/>
        </p:nvSpPr>
        <p:spPr>
          <a:xfrm>
            <a:off x="7694955" y="323684"/>
            <a:ext cx="71755" cy="70485"/>
          </a:xfrm>
          <a:custGeom>
            <a:avLst/>
            <a:gdLst/>
            <a:ahLst/>
            <a:cxnLst/>
            <a:rect l="l" t="t" r="r" b="b"/>
            <a:pathLst>
              <a:path w="71754" h="70485">
                <a:moveTo>
                  <a:pt x="35572" y="0"/>
                </a:moveTo>
                <a:lnTo>
                  <a:pt x="21709" y="2788"/>
                </a:lnTo>
                <a:lnTo>
                  <a:pt x="10404" y="10398"/>
                </a:lnTo>
                <a:lnTo>
                  <a:pt x="2790" y="21699"/>
                </a:lnTo>
                <a:lnTo>
                  <a:pt x="0" y="35560"/>
                </a:lnTo>
                <a:lnTo>
                  <a:pt x="2790" y="49053"/>
                </a:lnTo>
                <a:lnTo>
                  <a:pt x="10404" y="60166"/>
                </a:lnTo>
                <a:lnTo>
                  <a:pt x="21709" y="67706"/>
                </a:lnTo>
                <a:lnTo>
                  <a:pt x="35572" y="70485"/>
                </a:lnTo>
                <a:lnTo>
                  <a:pt x="49180" y="67706"/>
                </a:lnTo>
                <a:lnTo>
                  <a:pt x="60518" y="60166"/>
                </a:lnTo>
                <a:lnTo>
                  <a:pt x="68280" y="49053"/>
                </a:lnTo>
                <a:lnTo>
                  <a:pt x="71158" y="35560"/>
                </a:lnTo>
                <a:lnTo>
                  <a:pt x="68280" y="21699"/>
                </a:lnTo>
                <a:lnTo>
                  <a:pt x="60518" y="10398"/>
                </a:lnTo>
                <a:lnTo>
                  <a:pt x="49180" y="2788"/>
                </a:lnTo>
                <a:lnTo>
                  <a:pt x="35572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6" name="bk object 86"/>
          <p:cNvSpPr/>
          <p:nvPr/>
        </p:nvSpPr>
        <p:spPr>
          <a:xfrm>
            <a:off x="8102752" y="323684"/>
            <a:ext cx="71120" cy="70485"/>
          </a:xfrm>
          <a:custGeom>
            <a:avLst/>
            <a:gdLst/>
            <a:ahLst/>
            <a:cxnLst/>
            <a:rect l="l" t="t" r="r" b="b"/>
            <a:pathLst>
              <a:path w="71120" h="70485">
                <a:moveTo>
                  <a:pt x="35560" y="0"/>
                </a:moveTo>
                <a:lnTo>
                  <a:pt x="21699" y="2788"/>
                </a:lnTo>
                <a:lnTo>
                  <a:pt x="10398" y="10398"/>
                </a:lnTo>
                <a:lnTo>
                  <a:pt x="2788" y="21699"/>
                </a:lnTo>
                <a:lnTo>
                  <a:pt x="0" y="35560"/>
                </a:lnTo>
                <a:lnTo>
                  <a:pt x="2788" y="49053"/>
                </a:lnTo>
                <a:lnTo>
                  <a:pt x="10398" y="60166"/>
                </a:lnTo>
                <a:lnTo>
                  <a:pt x="21699" y="67706"/>
                </a:lnTo>
                <a:lnTo>
                  <a:pt x="35560" y="70485"/>
                </a:lnTo>
                <a:lnTo>
                  <a:pt x="49420" y="67706"/>
                </a:lnTo>
                <a:lnTo>
                  <a:pt x="60721" y="60166"/>
                </a:lnTo>
                <a:lnTo>
                  <a:pt x="68331" y="49053"/>
                </a:lnTo>
                <a:lnTo>
                  <a:pt x="71120" y="35560"/>
                </a:lnTo>
                <a:lnTo>
                  <a:pt x="68331" y="21699"/>
                </a:lnTo>
                <a:lnTo>
                  <a:pt x="60721" y="10398"/>
                </a:lnTo>
                <a:lnTo>
                  <a:pt x="49420" y="2788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7" name="bk object 87"/>
          <p:cNvSpPr/>
          <p:nvPr/>
        </p:nvSpPr>
        <p:spPr>
          <a:xfrm>
            <a:off x="8511133" y="323684"/>
            <a:ext cx="71120" cy="70485"/>
          </a:xfrm>
          <a:custGeom>
            <a:avLst/>
            <a:gdLst/>
            <a:ahLst/>
            <a:cxnLst/>
            <a:rect l="l" t="t" r="r" b="b"/>
            <a:pathLst>
              <a:path w="71120" h="70485">
                <a:moveTo>
                  <a:pt x="34937" y="0"/>
                </a:moveTo>
                <a:lnTo>
                  <a:pt x="21441" y="2788"/>
                </a:lnTo>
                <a:lnTo>
                  <a:pt x="10325" y="10398"/>
                </a:lnTo>
                <a:lnTo>
                  <a:pt x="2780" y="21699"/>
                </a:lnTo>
                <a:lnTo>
                  <a:pt x="0" y="35560"/>
                </a:lnTo>
                <a:lnTo>
                  <a:pt x="2780" y="49053"/>
                </a:lnTo>
                <a:lnTo>
                  <a:pt x="10325" y="60166"/>
                </a:lnTo>
                <a:lnTo>
                  <a:pt x="21441" y="67706"/>
                </a:lnTo>
                <a:lnTo>
                  <a:pt x="34937" y="70485"/>
                </a:lnTo>
                <a:lnTo>
                  <a:pt x="48800" y="67706"/>
                </a:lnTo>
                <a:lnTo>
                  <a:pt x="60105" y="60166"/>
                </a:lnTo>
                <a:lnTo>
                  <a:pt x="67720" y="49053"/>
                </a:lnTo>
                <a:lnTo>
                  <a:pt x="70510" y="35560"/>
                </a:lnTo>
                <a:lnTo>
                  <a:pt x="67720" y="21699"/>
                </a:lnTo>
                <a:lnTo>
                  <a:pt x="60105" y="10398"/>
                </a:lnTo>
                <a:lnTo>
                  <a:pt x="48800" y="2788"/>
                </a:lnTo>
                <a:lnTo>
                  <a:pt x="3493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8" name="bk object 88"/>
          <p:cNvSpPr/>
          <p:nvPr/>
        </p:nvSpPr>
        <p:spPr>
          <a:xfrm>
            <a:off x="8918905" y="323684"/>
            <a:ext cx="71120" cy="70485"/>
          </a:xfrm>
          <a:custGeom>
            <a:avLst/>
            <a:gdLst/>
            <a:ahLst/>
            <a:cxnLst/>
            <a:rect l="l" t="t" r="r" b="b"/>
            <a:pathLst>
              <a:path w="71120" h="70485">
                <a:moveTo>
                  <a:pt x="35560" y="0"/>
                </a:moveTo>
                <a:lnTo>
                  <a:pt x="21699" y="2788"/>
                </a:lnTo>
                <a:lnTo>
                  <a:pt x="10398" y="10398"/>
                </a:lnTo>
                <a:lnTo>
                  <a:pt x="2788" y="21699"/>
                </a:lnTo>
                <a:lnTo>
                  <a:pt x="0" y="35560"/>
                </a:lnTo>
                <a:lnTo>
                  <a:pt x="2788" y="49053"/>
                </a:lnTo>
                <a:lnTo>
                  <a:pt x="10398" y="60166"/>
                </a:lnTo>
                <a:lnTo>
                  <a:pt x="21699" y="67706"/>
                </a:lnTo>
                <a:lnTo>
                  <a:pt x="35560" y="70485"/>
                </a:lnTo>
                <a:lnTo>
                  <a:pt x="49061" y="67706"/>
                </a:lnTo>
                <a:lnTo>
                  <a:pt x="60177" y="60166"/>
                </a:lnTo>
                <a:lnTo>
                  <a:pt x="67719" y="49053"/>
                </a:lnTo>
                <a:lnTo>
                  <a:pt x="70497" y="35560"/>
                </a:lnTo>
                <a:lnTo>
                  <a:pt x="67719" y="21699"/>
                </a:lnTo>
                <a:lnTo>
                  <a:pt x="60177" y="10398"/>
                </a:lnTo>
                <a:lnTo>
                  <a:pt x="49061" y="2788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9" name="bk object 89"/>
          <p:cNvSpPr/>
          <p:nvPr/>
        </p:nvSpPr>
        <p:spPr>
          <a:xfrm>
            <a:off x="9360954" y="323684"/>
            <a:ext cx="37465" cy="70485"/>
          </a:xfrm>
          <a:custGeom>
            <a:avLst/>
            <a:gdLst/>
            <a:ahLst/>
            <a:cxnLst/>
            <a:rect l="l" t="t" r="r" b="b"/>
            <a:pathLst>
              <a:path w="37465" h="70485">
                <a:moveTo>
                  <a:pt x="1270" y="0"/>
                </a:moveTo>
                <a:lnTo>
                  <a:pt x="0" y="0"/>
                </a:lnTo>
                <a:lnTo>
                  <a:pt x="13396" y="3138"/>
                </a:lnTo>
                <a:lnTo>
                  <a:pt x="24295" y="10864"/>
                </a:lnTo>
                <a:lnTo>
                  <a:pt x="31621" y="22049"/>
                </a:lnTo>
                <a:lnTo>
                  <a:pt x="34302" y="35560"/>
                </a:lnTo>
                <a:lnTo>
                  <a:pt x="31621" y="48966"/>
                </a:lnTo>
                <a:lnTo>
                  <a:pt x="24295" y="59932"/>
                </a:lnTo>
                <a:lnTo>
                  <a:pt x="13396" y="67444"/>
                </a:lnTo>
                <a:lnTo>
                  <a:pt x="0" y="70485"/>
                </a:lnTo>
                <a:lnTo>
                  <a:pt x="1270" y="70485"/>
                </a:lnTo>
                <a:lnTo>
                  <a:pt x="15132" y="67706"/>
                </a:lnTo>
                <a:lnTo>
                  <a:pt x="26438" y="60166"/>
                </a:lnTo>
                <a:lnTo>
                  <a:pt x="34052" y="49053"/>
                </a:lnTo>
                <a:lnTo>
                  <a:pt x="36842" y="35560"/>
                </a:lnTo>
                <a:lnTo>
                  <a:pt x="34052" y="21699"/>
                </a:lnTo>
                <a:lnTo>
                  <a:pt x="26438" y="10398"/>
                </a:lnTo>
                <a:lnTo>
                  <a:pt x="15132" y="2788"/>
                </a:lnTo>
                <a:lnTo>
                  <a:pt x="1270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0" name="bk object 90"/>
          <p:cNvSpPr/>
          <p:nvPr/>
        </p:nvSpPr>
        <p:spPr>
          <a:xfrm>
            <a:off x="352055" y="6463938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400"/>
                </a:lnTo>
                <a:lnTo>
                  <a:pt x="2788" y="21704"/>
                </a:lnTo>
                <a:lnTo>
                  <a:pt x="0" y="35567"/>
                </a:lnTo>
                <a:lnTo>
                  <a:pt x="2788" y="49063"/>
                </a:lnTo>
                <a:lnTo>
                  <a:pt x="10399" y="60178"/>
                </a:lnTo>
                <a:lnTo>
                  <a:pt x="21702" y="67720"/>
                </a:lnTo>
                <a:lnTo>
                  <a:pt x="35565" y="70498"/>
                </a:lnTo>
                <a:lnTo>
                  <a:pt x="49432" y="67720"/>
                </a:lnTo>
                <a:lnTo>
                  <a:pt x="60737" y="60178"/>
                </a:lnTo>
                <a:lnTo>
                  <a:pt x="68349" y="49063"/>
                </a:lnTo>
                <a:lnTo>
                  <a:pt x="71137" y="35567"/>
                </a:lnTo>
                <a:lnTo>
                  <a:pt x="68349" y="21704"/>
                </a:lnTo>
                <a:lnTo>
                  <a:pt x="60737" y="10400"/>
                </a:lnTo>
                <a:lnTo>
                  <a:pt x="49432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1" name="bk object 91"/>
          <p:cNvSpPr/>
          <p:nvPr/>
        </p:nvSpPr>
        <p:spPr>
          <a:xfrm>
            <a:off x="760454" y="6463938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4927" y="0"/>
                </a:moveTo>
                <a:lnTo>
                  <a:pt x="21433" y="2788"/>
                </a:lnTo>
                <a:lnTo>
                  <a:pt x="10320" y="10400"/>
                </a:lnTo>
                <a:lnTo>
                  <a:pt x="2778" y="21704"/>
                </a:lnTo>
                <a:lnTo>
                  <a:pt x="0" y="35567"/>
                </a:lnTo>
                <a:lnTo>
                  <a:pt x="2778" y="49063"/>
                </a:lnTo>
                <a:lnTo>
                  <a:pt x="10320" y="60178"/>
                </a:lnTo>
                <a:lnTo>
                  <a:pt x="21433" y="67720"/>
                </a:lnTo>
                <a:lnTo>
                  <a:pt x="34927" y="70498"/>
                </a:lnTo>
                <a:lnTo>
                  <a:pt x="48790" y="67720"/>
                </a:lnTo>
                <a:lnTo>
                  <a:pt x="60092" y="60178"/>
                </a:lnTo>
                <a:lnTo>
                  <a:pt x="67704" y="49063"/>
                </a:lnTo>
                <a:lnTo>
                  <a:pt x="70492" y="35567"/>
                </a:lnTo>
                <a:lnTo>
                  <a:pt x="67704" y="21704"/>
                </a:lnTo>
                <a:lnTo>
                  <a:pt x="60092" y="10400"/>
                </a:lnTo>
                <a:lnTo>
                  <a:pt x="48790" y="2788"/>
                </a:lnTo>
                <a:lnTo>
                  <a:pt x="3492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2" name="bk object 92"/>
          <p:cNvSpPr/>
          <p:nvPr/>
        </p:nvSpPr>
        <p:spPr>
          <a:xfrm>
            <a:off x="1168217" y="6463938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80" y="0"/>
                </a:moveTo>
                <a:lnTo>
                  <a:pt x="21708" y="2788"/>
                </a:lnTo>
                <a:lnTo>
                  <a:pt x="10401" y="10400"/>
                </a:lnTo>
                <a:lnTo>
                  <a:pt x="2788" y="21704"/>
                </a:lnTo>
                <a:lnTo>
                  <a:pt x="0" y="35567"/>
                </a:lnTo>
                <a:lnTo>
                  <a:pt x="2788" y="49063"/>
                </a:lnTo>
                <a:lnTo>
                  <a:pt x="10401" y="60178"/>
                </a:lnTo>
                <a:lnTo>
                  <a:pt x="21708" y="67720"/>
                </a:lnTo>
                <a:lnTo>
                  <a:pt x="35580" y="70498"/>
                </a:lnTo>
                <a:lnTo>
                  <a:pt x="49078" y="67720"/>
                </a:lnTo>
                <a:lnTo>
                  <a:pt x="60194" y="60178"/>
                </a:lnTo>
                <a:lnTo>
                  <a:pt x="67736" y="49063"/>
                </a:lnTo>
                <a:lnTo>
                  <a:pt x="70515" y="35567"/>
                </a:lnTo>
                <a:lnTo>
                  <a:pt x="67736" y="21704"/>
                </a:lnTo>
                <a:lnTo>
                  <a:pt x="60194" y="10400"/>
                </a:lnTo>
                <a:lnTo>
                  <a:pt x="49078" y="2788"/>
                </a:lnTo>
                <a:lnTo>
                  <a:pt x="35580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3" name="bk object 93"/>
          <p:cNvSpPr/>
          <p:nvPr/>
        </p:nvSpPr>
        <p:spPr>
          <a:xfrm>
            <a:off x="4839373" y="6463938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0" y="0"/>
                </a:moveTo>
                <a:lnTo>
                  <a:pt x="21699" y="2788"/>
                </a:lnTo>
                <a:lnTo>
                  <a:pt x="10398" y="10400"/>
                </a:lnTo>
                <a:lnTo>
                  <a:pt x="2788" y="21704"/>
                </a:lnTo>
                <a:lnTo>
                  <a:pt x="0" y="35567"/>
                </a:lnTo>
                <a:lnTo>
                  <a:pt x="2788" y="49063"/>
                </a:lnTo>
                <a:lnTo>
                  <a:pt x="10398" y="60178"/>
                </a:lnTo>
                <a:lnTo>
                  <a:pt x="21699" y="67720"/>
                </a:lnTo>
                <a:lnTo>
                  <a:pt x="35560" y="70498"/>
                </a:lnTo>
                <a:lnTo>
                  <a:pt x="49422" y="67720"/>
                </a:lnTo>
                <a:lnTo>
                  <a:pt x="60728" y="60178"/>
                </a:lnTo>
                <a:lnTo>
                  <a:pt x="68342" y="49063"/>
                </a:lnTo>
                <a:lnTo>
                  <a:pt x="71132" y="35567"/>
                </a:lnTo>
                <a:lnTo>
                  <a:pt x="68342" y="21704"/>
                </a:lnTo>
                <a:lnTo>
                  <a:pt x="60728" y="10400"/>
                </a:lnTo>
                <a:lnTo>
                  <a:pt x="49422" y="2788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4" name="bk object 94"/>
          <p:cNvSpPr/>
          <p:nvPr/>
        </p:nvSpPr>
        <p:spPr>
          <a:xfrm>
            <a:off x="5247766" y="6463938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25" y="0"/>
                </a:moveTo>
                <a:lnTo>
                  <a:pt x="21431" y="2788"/>
                </a:lnTo>
                <a:lnTo>
                  <a:pt x="10318" y="10400"/>
                </a:lnTo>
                <a:lnTo>
                  <a:pt x="2778" y="21704"/>
                </a:lnTo>
                <a:lnTo>
                  <a:pt x="0" y="35567"/>
                </a:lnTo>
                <a:lnTo>
                  <a:pt x="2778" y="49063"/>
                </a:lnTo>
                <a:lnTo>
                  <a:pt x="10318" y="60178"/>
                </a:lnTo>
                <a:lnTo>
                  <a:pt x="21431" y="67720"/>
                </a:lnTo>
                <a:lnTo>
                  <a:pt x="34925" y="70498"/>
                </a:lnTo>
                <a:lnTo>
                  <a:pt x="48793" y="67720"/>
                </a:lnTo>
                <a:lnTo>
                  <a:pt x="60097" y="60178"/>
                </a:lnTo>
                <a:lnTo>
                  <a:pt x="67709" y="49063"/>
                </a:lnTo>
                <a:lnTo>
                  <a:pt x="70497" y="35567"/>
                </a:lnTo>
                <a:lnTo>
                  <a:pt x="67709" y="21704"/>
                </a:lnTo>
                <a:lnTo>
                  <a:pt x="60097" y="10400"/>
                </a:lnTo>
                <a:lnTo>
                  <a:pt x="48793" y="2788"/>
                </a:lnTo>
                <a:lnTo>
                  <a:pt x="3492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5" name="bk object 95"/>
          <p:cNvSpPr/>
          <p:nvPr/>
        </p:nvSpPr>
        <p:spPr>
          <a:xfrm>
            <a:off x="5655525" y="6463938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7" y="0"/>
                </a:moveTo>
                <a:lnTo>
                  <a:pt x="21436" y="2788"/>
                </a:lnTo>
                <a:lnTo>
                  <a:pt x="10320" y="10400"/>
                </a:lnTo>
                <a:lnTo>
                  <a:pt x="2778" y="21704"/>
                </a:lnTo>
                <a:lnTo>
                  <a:pt x="0" y="35567"/>
                </a:lnTo>
                <a:lnTo>
                  <a:pt x="2778" y="49063"/>
                </a:lnTo>
                <a:lnTo>
                  <a:pt x="10320" y="60178"/>
                </a:lnTo>
                <a:lnTo>
                  <a:pt x="21436" y="67720"/>
                </a:lnTo>
                <a:lnTo>
                  <a:pt x="34937" y="70498"/>
                </a:lnTo>
                <a:lnTo>
                  <a:pt x="48798" y="67720"/>
                </a:lnTo>
                <a:lnTo>
                  <a:pt x="60099" y="60178"/>
                </a:lnTo>
                <a:lnTo>
                  <a:pt x="67709" y="49063"/>
                </a:lnTo>
                <a:lnTo>
                  <a:pt x="70497" y="35567"/>
                </a:lnTo>
                <a:lnTo>
                  <a:pt x="67709" y="21704"/>
                </a:lnTo>
                <a:lnTo>
                  <a:pt x="60099" y="10400"/>
                </a:lnTo>
                <a:lnTo>
                  <a:pt x="48798" y="2788"/>
                </a:lnTo>
                <a:lnTo>
                  <a:pt x="3493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6" name="bk object 96"/>
          <p:cNvSpPr/>
          <p:nvPr/>
        </p:nvSpPr>
        <p:spPr>
          <a:xfrm>
            <a:off x="6063284" y="6463938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0" y="0"/>
                </a:moveTo>
                <a:lnTo>
                  <a:pt x="21699" y="2788"/>
                </a:lnTo>
                <a:lnTo>
                  <a:pt x="10398" y="10400"/>
                </a:lnTo>
                <a:lnTo>
                  <a:pt x="2788" y="21704"/>
                </a:lnTo>
                <a:lnTo>
                  <a:pt x="0" y="35567"/>
                </a:lnTo>
                <a:lnTo>
                  <a:pt x="2788" y="49063"/>
                </a:lnTo>
                <a:lnTo>
                  <a:pt x="10398" y="60178"/>
                </a:lnTo>
                <a:lnTo>
                  <a:pt x="21699" y="67720"/>
                </a:lnTo>
                <a:lnTo>
                  <a:pt x="35560" y="70498"/>
                </a:lnTo>
                <a:lnTo>
                  <a:pt x="49061" y="67720"/>
                </a:lnTo>
                <a:lnTo>
                  <a:pt x="60177" y="60178"/>
                </a:lnTo>
                <a:lnTo>
                  <a:pt x="67719" y="49063"/>
                </a:lnTo>
                <a:lnTo>
                  <a:pt x="70497" y="35567"/>
                </a:lnTo>
                <a:lnTo>
                  <a:pt x="67719" y="21704"/>
                </a:lnTo>
                <a:lnTo>
                  <a:pt x="60177" y="10400"/>
                </a:lnTo>
                <a:lnTo>
                  <a:pt x="49061" y="2788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7" name="bk object 97"/>
          <p:cNvSpPr/>
          <p:nvPr/>
        </p:nvSpPr>
        <p:spPr>
          <a:xfrm>
            <a:off x="6471043" y="6463938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72" y="0"/>
                </a:moveTo>
                <a:lnTo>
                  <a:pt x="21704" y="2788"/>
                </a:lnTo>
                <a:lnTo>
                  <a:pt x="10399" y="10400"/>
                </a:lnTo>
                <a:lnTo>
                  <a:pt x="2788" y="21704"/>
                </a:lnTo>
                <a:lnTo>
                  <a:pt x="0" y="35567"/>
                </a:lnTo>
                <a:lnTo>
                  <a:pt x="2788" y="49063"/>
                </a:lnTo>
                <a:lnTo>
                  <a:pt x="10399" y="60178"/>
                </a:lnTo>
                <a:lnTo>
                  <a:pt x="21704" y="67720"/>
                </a:lnTo>
                <a:lnTo>
                  <a:pt x="35572" y="70498"/>
                </a:lnTo>
                <a:lnTo>
                  <a:pt x="49433" y="67720"/>
                </a:lnTo>
                <a:lnTo>
                  <a:pt x="60734" y="60178"/>
                </a:lnTo>
                <a:lnTo>
                  <a:pt x="68344" y="49063"/>
                </a:lnTo>
                <a:lnTo>
                  <a:pt x="71132" y="35567"/>
                </a:lnTo>
                <a:lnTo>
                  <a:pt x="68344" y="21704"/>
                </a:lnTo>
                <a:lnTo>
                  <a:pt x="60734" y="10400"/>
                </a:lnTo>
                <a:lnTo>
                  <a:pt x="49433" y="2788"/>
                </a:lnTo>
                <a:lnTo>
                  <a:pt x="35572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8" name="bk object 98"/>
          <p:cNvSpPr/>
          <p:nvPr/>
        </p:nvSpPr>
        <p:spPr>
          <a:xfrm>
            <a:off x="6879450" y="6463938"/>
            <a:ext cx="70485" cy="71120"/>
          </a:xfrm>
          <a:custGeom>
            <a:avLst/>
            <a:gdLst/>
            <a:ahLst/>
            <a:cxnLst/>
            <a:rect l="l" t="t" r="r" b="b"/>
            <a:pathLst>
              <a:path w="70484" h="71120">
                <a:moveTo>
                  <a:pt x="34925" y="0"/>
                </a:moveTo>
                <a:lnTo>
                  <a:pt x="21431" y="2788"/>
                </a:lnTo>
                <a:lnTo>
                  <a:pt x="10318" y="10400"/>
                </a:lnTo>
                <a:lnTo>
                  <a:pt x="2778" y="21704"/>
                </a:lnTo>
                <a:lnTo>
                  <a:pt x="0" y="35567"/>
                </a:lnTo>
                <a:lnTo>
                  <a:pt x="2778" y="49063"/>
                </a:lnTo>
                <a:lnTo>
                  <a:pt x="10318" y="60178"/>
                </a:lnTo>
                <a:lnTo>
                  <a:pt x="21431" y="67720"/>
                </a:lnTo>
                <a:lnTo>
                  <a:pt x="34925" y="70498"/>
                </a:lnTo>
                <a:lnTo>
                  <a:pt x="48785" y="67720"/>
                </a:lnTo>
                <a:lnTo>
                  <a:pt x="60086" y="60178"/>
                </a:lnTo>
                <a:lnTo>
                  <a:pt x="67696" y="49063"/>
                </a:lnTo>
                <a:lnTo>
                  <a:pt x="70485" y="35567"/>
                </a:lnTo>
                <a:lnTo>
                  <a:pt x="67696" y="21704"/>
                </a:lnTo>
                <a:lnTo>
                  <a:pt x="60086" y="10400"/>
                </a:lnTo>
                <a:lnTo>
                  <a:pt x="48785" y="2788"/>
                </a:lnTo>
                <a:lnTo>
                  <a:pt x="3492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9" name="bk object 99"/>
          <p:cNvSpPr/>
          <p:nvPr/>
        </p:nvSpPr>
        <p:spPr>
          <a:xfrm>
            <a:off x="7287196" y="6463938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7" y="0"/>
                </a:moveTo>
                <a:lnTo>
                  <a:pt x="21436" y="2788"/>
                </a:lnTo>
                <a:lnTo>
                  <a:pt x="10320" y="10400"/>
                </a:lnTo>
                <a:lnTo>
                  <a:pt x="2778" y="21704"/>
                </a:lnTo>
                <a:lnTo>
                  <a:pt x="0" y="35567"/>
                </a:lnTo>
                <a:lnTo>
                  <a:pt x="2778" y="49063"/>
                </a:lnTo>
                <a:lnTo>
                  <a:pt x="10320" y="60178"/>
                </a:lnTo>
                <a:lnTo>
                  <a:pt x="21436" y="67720"/>
                </a:lnTo>
                <a:lnTo>
                  <a:pt x="34937" y="70498"/>
                </a:lnTo>
                <a:lnTo>
                  <a:pt x="48798" y="67720"/>
                </a:lnTo>
                <a:lnTo>
                  <a:pt x="60099" y="60178"/>
                </a:lnTo>
                <a:lnTo>
                  <a:pt x="67709" y="49063"/>
                </a:lnTo>
                <a:lnTo>
                  <a:pt x="70497" y="35567"/>
                </a:lnTo>
                <a:lnTo>
                  <a:pt x="67709" y="21704"/>
                </a:lnTo>
                <a:lnTo>
                  <a:pt x="60099" y="10400"/>
                </a:lnTo>
                <a:lnTo>
                  <a:pt x="48798" y="2788"/>
                </a:lnTo>
                <a:lnTo>
                  <a:pt x="3493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0" name="bk object 100"/>
          <p:cNvSpPr/>
          <p:nvPr/>
        </p:nvSpPr>
        <p:spPr>
          <a:xfrm>
            <a:off x="7694955" y="6463938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72" y="0"/>
                </a:moveTo>
                <a:lnTo>
                  <a:pt x="21709" y="2788"/>
                </a:lnTo>
                <a:lnTo>
                  <a:pt x="10404" y="10400"/>
                </a:lnTo>
                <a:lnTo>
                  <a:pt x="2790" y="21704"/>
                </a:lnTo>
                <a:lnTo>
                  <a:pt x="0" y="35567"/>
                </a:lnTo>
                <a:lnTo>
                  <a:pt x="2790" y="49063"/>
                </a:lnTo>
                <a:lnTo>
                  <a:pt x="10404" y="60178"/>
                </a:lnTo>
                <a:lnTo>
                  <a:pt x="21709" y="67720"/>
                </a:lnTo>
                <a:lnTo>
                  <a:pt x="35572" y="70498"/>
                </a:lnTo>
                <a:lnTo>
                  <a:pt x="49180" y="67720"/>
                </a:lnTo>
                <a:lnTo>
                  <a:pt x="60518" y="60178"/>
                </a:lnTo>
                <a:lnTo>
                  <a:pt x="68280" y="49063"/>
                </a:lnTo>
                <a:lnTo>
                  <a:pt x="71158" y="35567"/>
                </a:lnTo>
                <a:lnTo>
                  <a:pt x="68280" y="21704"/>
                </a:lnTo>
                <a:lnTo>
                  <a:pt x="60518" y="10400"/>
                </a:lnTo>
                <a:lnTo>
                  <a:pt x="49180" y="2788"/>
                </a:lnTo>
                <a:lnTo>
                  <a:pt x="35572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1" name="bk object 101"/>
          <p:cNvSpPr/>
          <p:nvPr/>
        </p:nvSpPr>
        <p:spPr>
          <a:xfrm>
            <a:off x="8102752" y="6463938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0" y="0"/>
                </a:moveTo>
                <a:lnTo>
                  <a:pt x="21699" y="2788"/>
                </a:lnTo>
                <a:lnTo>
                  <a:pt x="10398" y="10400"/>
                </a:lnTo>
                <a:lnTo>
                  <a:pt x="2788" y="21704"/>
                </a:lnTo>
                <a:lnTo>
                  <a:pt x="0" y="35567"/>
                </a:lnTo>
                <a:lnTo>
                  <a:pt x="2788" y="49063"/>
                </a:lnTo>
                <a:lnTo>
                  <a:pt x="10398" y="60178"/>
                </a:lnTo>
                <a:lnTo>
                  <a:pt x="21699" y="67720"/>
                </a:lnTo>
                <a:lnTo>
                  <a:pt x="35560" y="70498"/>
                </a:lnTo>
                <a:lnTo>
                  <a:pt x="49420" y="67720"/>
                </a:lnTo>
                <a:lnTo>
                  <a:pt x="60721" y="60178"/>
                </a:lnTo>
                <a:lnTo>
                  <a:pt x="68331" y="49063"/>
                </a:lnTo>
                <a:lnTo>
                  <a:pt x="71120" y="35567"/>
                </a:lnTo>
                <a:lnTo>
                  <a:pt x="68331" y="21704"/>
                </a:lnTo>
                <a:lnTo>
                  <a:pt x="60721" y="10400"/>
                </a:lnTo>
                <a:lnTo>
                  <a:pt x="49420" y="2788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2" name="bk object 102"/>
          <p:cNvSpPr/>
          <p:nvPr/>
        </p:nvSpPr>
        <p:spPr>
          <a:xfrm>
            <a:off x="8511133" y="6463938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7" y="0"/>
                </a:moveTo>
                <a:lnTo>
                  <a:pt x="21441" y="2788"/>
                </a:lnTo>
                <a:lnTo>
                  <a:pt x="10325" y="10400"/>
                </a:lnTo>
                <a:lnTo>
                  <a:pt x="2780" y="21704"/>
                </a:lnTo>
                <a:lnTo>
                  <a:pt x="0" y="35567"/>
                </a:lnTo>
                <a:lnTo>
                  <a:pt x="2780" y="49063"/>
                </a:lnTo>
                <a:lnTo>
                  <a:pt x="10325" y="60178"/>
                </a:lnTo>
                <a:lnTo>
                  <a:pt x="21441" y="67720"/>
                </a:lnTo>
                <a:lnTo>
                  <a:pt x="34937" y="70498"/>
                </a:lnTo>
                <a:lnTo>
                  <a:pt x="48800" y="67720"/>
                </a:lnTo>
                <a:lnTo>
                  <a:pt x="60105" y="60178"/>
                </a:lnTo>
                <a:lnTo>
                  <a:pt x="67720" y="49063"/>
                </a:lnTo>
                <a:lnTo>
                  <a:pt x="70510" y="35567"/>
                </a:lnTo>
                <a:lnTo>
                  <a:pt x="67720" y="21704"/>
                </a:lnTo>
                <a:lnTo>
                  <a:pt x="60105" y="10400"/>
                </a:lnTo>
                <a:lnTo>
                  <a:pt x="48800" y="2788"/>
                </a:lnTo>
                <a:lnTo>
                  <a:pt x="3493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3" name="bk object 103"/>
          <p:cNvSpPr/>
          <p:nvPr/>
        </p:nvSpPr>
        <p:spPr>
          <a:xfrm>
            <a:off x="8918905" y="6463938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0" y="0"/>
                </a:moveTo>
                <a:lnTo>
                  <a:pt x="21699" y="2788"/>
                </a:lnTo>
                <a:lnTo>
                  <a:pt x="10398" y="10400"/>
                </a:lnTo>
                <a:lnTo>
                  <a:pt x="2788" y="21704"/>
                </a:lnTo>
                <a:lnTo>
                  <a:pt x="0" y="35567"/>
                </a:lnTo>
                <a:lnTo>
                  <a:pt x="2788" y="49063"/>
                </a:lnTo>
                <a:lnTo>
                  <a:pt x="10398" y="60178"/>
                </a:lnTo>
                <a:lnTo>
                  <a:pt x="21699" y="67720"/>
                </a:lnTo>
                <a:lnTo>
                  <a:pt x="35560" y="70498"/>
                </a:lnTo>
                <a:lnTo>
                  <a:pt x="49061" y="67720"/>
                </a:lnTo>
                <a:lnTo>
                  <a:pt x="60177" y="60178"/>
                </a:lnTo>
                <a:lnTo>
                  <a:pt x="67719" y="49063"/>
                </a:lnTo>
                <a:lnTo>
                  <a:pt x="70497" y="35567"/>
                </a:lnTo>
                <a:lnTo>
                  <a:pt x="67719" y="21704"/>
                </a:lnTo>
                <a:lnTo>
                  <a:pt x="60177" y="10400"/>
                </a:lnTo>
                <a:lnTo>
                  <a:pt x="49061" y="2788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4" name="bk object 104"/>
          <p:cNvSpPr/>
          <p:nvPr/>
        </p:nvSpPr>
        <p:spPr>
          <a:xfrm>
            <a:off x="9360954" y="6463938"/>
            <a:ext cx="37465" cy="71120"/>
          </a:xfrm>
          <a:custGeom>
            <a:avLst/>
            <a:gdLst/>
            <a:ahLst/>
            <a:cxnLst/>
            <a:rect l="l" t="t" r="r" b="b"/>
            <a:pathLst>
              <a:path w="37465" h="71120">
                <a:moveTo>
                  <a:pt x="1270" y="0"/>
                </a:moveTo>
                <a:lnTo>
                  <a:pt x="0" y="0"/>
                </a:lnTo>
                <a:lnTo>
                  <a:pt x="13396" y="3146"/>
                </a:lnTo>
                <a:lnTo>
                  <a:pt x="24295" y="10877"/>
                </a:lnTo>
                <a:lnTo>
                  <a:pt x="31621" y="22061"/>
                </a:lnTo>
                <a:lnTo>
                  <a:pt x="34302" y="35567"/>
                </a:lnTo>
                <a:lnTo>
                  <a:pt x="31621" y="48974"/>
                </a:lnTo>
                <a:lnTo>
                  <a:pt x="24295" y="59940"/>
                </a:lnTo>
                <a:lnTo>
                  <a:pt x="13396" y="67452"/>
                </a:lnTo>
                <a:lnTo>
                  <a:pt x="0" y="70498"/>
                </a:lnTo>
                <a:lnTo>
                  <a:pt x="1270" y="70498"/>
                </a:lnTo>
                <a:lnTo>
                  <a:pt x="15132" y="67720"/>
                </a:lnTo>
                <a:lnTo>
                  <a:pt x="26438" y="60178"/>
                </a:lnTo>
                <a:lnTo>
                  <a:pt x="34052" y="49063"/>
                </a:lnTo>
                <a:lnTo>
                  <a:pt x="36842" y="35567"/>
                </a:lnTo>
                <a:lnTo>
                  <a:pt x="34052" y="21704"/>
                </a:lnTo>
                <a:lnTo>
                  <a:pt x="26438" y="10400"/>
                </a:lnTo>
                <a:lnTo>
                  <a:pt x="15132" y="2788"/>
                </a:lnTo>
                <a:lnTo>
                  <a:pt x="1270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5" name="bk object 105"/>
          <p:cNvSpPr/>
          <p:nvPr/>
        </p:nvSpPr>
        <p:spPr>
          <a:xfrm>
            <a:off x="9324123" y="323684"/>
            <a:ext cx="36830" cy="70485"/>
          </a:xfrm>
          <a:custGeom>
            <a:avLst/>
            <a:gdLst/>
            <a:ahLst/>
            <a:cxnLst/>
            <a:rect l="l" t="t" r="r" b="b"/>
            <a:pathLst>
              <a:path w="36829" h="70485">
                <a:moveTo>
                  <a:pt x="36829" y="0"/>
                </a:moveTo>
                <a:lnTo>
                  <a:pt x="35559" y="0"/>
                </a:lnTo>
                <a:lnTo>
                  <a:pt x="21699" y="2788"/>
                </a:lnTo>
                <a:lnTo>
                  <a:pt x="10398" y="10398"/>
                </a:lnTo>
                <a:lnTo>
                  <a:pt x="2788" y="21699"/>
                </a:lnTo>
                <a:lnTo>
                  <a:pt x="0" y="35560"/>
                </a:lnTo>
                <a:lnTo>
                  <a:pt x="2788" y="49053"/>
                </a:lnTo>
                <a:lnTo>
                  <a:pt x="10398" y="60166"/>
                </a:lnTo>
                <a:lnTo>
                  <a:pt x="21699" y="67706"/>
                </a:lnTo>
                <a:lnTo>
                  <a:pt x="35559" y="70485"/>
                </a:lnTo>
                <a:lnTo>
                  <a:pt x="36829" y="70485"/>
                </a:lnTo>
                <a:lnTo>
                  <a:pt x="23435" y="67444"/>
                </a:lnTo>
                <a:lnTo>
                  <a:pt x="12541" y="59932"/>
                </a:lnTo>
                <a:lnTo>
                  <a:pt x="5218" y="48966"/>
                </a:lnTo>
                <a:lnTo>
                  <a:pt x="2540" y="35560"/>
                </a:lnTo>
                <a:lnTo>
                  <a:pt x="5218" y="22049"/>
                </a:lnTo>
                <a:lnTo>
                  <a:pt x="12541" y="10864"/>
                </a:lnTo>
                <a:lnTo>
                  <a:pt x="23435" y="3138"/>
                </a:lnTo>
                <a:lnTo>
                  <a:pt x="36829" y="0"/>
                </a:lnTo>
                <a:close/>
              </a:path>
            </a:pathLst>
          </a:custGeom>
          <a:solidFill>
            <a:srgbClr val="E6E7E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6" name="bk object 106"/>
          <p:cNvSpPr/>
          <p:nvPr/>
        </p:nvSpPr>
        <p:spPr>
          <a:xfrm>
            <a:off x="9326664" y="323684"/>
            <a:ext cx="69215" cy="70485"/>
          </a:xfrm>
          <a:custGeom>
            <a:avLst/>
            <a:gdLst/>
            <a:ahLst/>
            <a:cxnLst/>
            <a:rect l="l" t="t" r="r" b="b"/>
            <a:pathLst>
              <a:path w="69215" h="70485">
                <a:moveTo>
                  <a:pt x="34289" y="0"/>
                </a:moveTo>
                <a:lnTo>
                  <a:pt x="20895" y="3138"/>
                </a:lnTo>
                <a:lnTo>
                  <a:pt x="10001" y="10864"/>
                </a:lnTo>
                <a:lnTo>
                  <a:pt x="2678" y="22049"/>
                </a:lnTo>
                <a:lnTo>
                  <a:pt x="0" y="35560"/>
                </a:lnTo>
                <a:lnTo>
                  <a:pt x="2678" y="48966"/>
                </a:lnTo>
                <a:lnTo>
                  <a:pt x="10001" y="59932"/>
                </a:lnTo>
                <a:lnTo>
                  <a:pt x="20895" y="67444"/>
                </a:lnTo>
                <a:lnTo>
                  <a:pt x="34289" y="70485"/>
                </a:lnTo>
                <a:lnTo>
                  <a:pt x="47686" y="67444"/>
                </a:lnTo>
                <a:lnTo>
                  <a:pt x="58585" y="59932"/>
                </a:lnTo>
                <a:lnTo>
                  <a:pt x="65911" y="48966"/>
                </a:lnTo>
                <a:lnTo>
                  <a:pt x="68592" y="35560"/>
                </a:lnTo>
                <a:lnTo>
                  <a:pt x="65911" y="22049"/>
                </a:lnTo>
                <a:lnTo>
                  <a:pt x="58585" y="10864"/>
                </a:lnTo>
                <a:lnTo>
                  <a:pt x="47686" y="3138"/>
                </a:lnTo>
                <a:lnTo>
                  <a:pt x="34289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7" name="bk object 107"/>
          <p:cNvSpPr/>
          <p:nvPr/>
        </p:nvSpPr>
        <p:spPr>
          <a:xfrm>
            <a:off x="9324123" y="6463938"/>
            <a:ext cx="36830" cy="71120"/>
          </a:xfrm>
          <a:custGeom>
            <a:avLst/>
            <a:gdLst/>
            <a:ahLst/>
            <a:cxnLst/>
            <a:rect l="l" t="t" r="r" b="b"/>
            <a:pathLst>
              <a:path w="36829" h="71120">
                <a:moveTo>
                  <a:pt x="36829" y="0"/>
                </a:moveTo>
                <a:lnTo>
                  <a:pt x="35559" y="0"/>
                </a:lnTo>
                <a:lnTo>
                  <a:pt x="21699" y="2788"/>
                </a:lnTo>
                <a:lnTo>
                  <a:pt x="10398" y="10400"/>
                </a:lnTo>
                <a:lnTo>
                  <a:pt x="2788" y="21704"/>
                </a:lnTo>
                <a:lnTo>
                  <a:pt x="0" y="35567"/>
                </a:lnTo>
                <a:lnTo>
                  <a:pt x="2788" y="49063"/>
                </a:lnTo>
                <a:lnTo>
                  <a:pt x="10398" y="60178"/>
                </a:lnTo>
                <a:lnTo>
                  <a:pt x="21699" y="67720"/>
                </a:lnTo>
                <a:lnTo>
                  <a:pt x="35559" y="70498"/>
                </a:lnTo>
                <a:lnTo>
                  <a:pt x="36829" y="70498"/>
                </a:lnTo>
                <a:lnTo>
                  <a:pt x="23435" y="67452"/>
                </a:lnTo>
                <a:lnTo>
                  <a:pt x="12541" y="59940"/>
                </a:lnTo>
                <a:lnTo>
                  <a:pt x="5218" y="48974"/>
                </a:lnTo>
                <a:lnTo>
                  <a:pt x="2540" y="35567"/>
                </a:lnTo>
                <a:lnTo>
                  <a:pt x="5218" y="22061"/>
                </a:lnTo>
                <a:lnTo>
                  <a:pt x="12541" y="10877"/>
                </a:lnTo>
                <a:lnTo>
                  <a:pt x="23435" y="3146"/>
                </a:lnTo>
                <a:lnTo>
                  <a:pt x="36829" y="0"/>
                </a:lnTo>
                <a:close/>
              </a:path>
            </a:pathLst>
          </a:custGeom>
          <a:solidFill>
            <a:srgbClr val="E6E7E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8" name="bk object 108"/>
          <p:cNvSpPr/>
          <p:nvPr/>
        </p:nvSpPr>
        <p:spPr>
          <a:xfrm>
            <a:off x="9326664" y="6463938"/>
            <a:ext cx="69215" cy="71120"/>
          </a:xfrm>
          <a:custGeom>
            <a:avLst/>
            <a:gdLst/>
            <a:ahLst/>
            <a:cxnLst/>
            <a:rect l="l" t="t" r="r" b="b"/>
            <a:pathLst>
              <a:path w="69215" h="71120">
                <a:moveTo>
                  <a:pt x="34289" y="0"/>
                </a:moveTo>
                <a:lnTo>
                  <a:pt x="20895" y="3146"/>
                </a:lnTo>
                <a:lnTo>
                  <a:pt x="10001" y="10877"/>
                </a:lnTo>
                <a:lnTo>
                  <a:pt x="2678" y="22061"/>
                </a:lnTo>
                <a:lnTo>
                  <a:pt x="0" y="35567"/>
                </a:lnTo>
                <a:lnTo>
                  <a:pt x="2678" y="48974"/>
                </a:lnTo>
                <a:lnTo>
                  <a:pt x="10001" y="59940"/>
                </a:lnTo>
                <a:lnTo>
                  <a:pt x="20895" y="67452"/>
                </a:lnTo>
                <a:lnTo>
                  <a:pt x="34289" y="70498"/>
                </a:lnTo>
                <a:lnTo>
                  <a:pt x="47686" y="67452"/>
                </a:lnTo>
                <a:lnTo>
                  <a:pt x="58585" y="59940"/>
                </a:lnTo>
                <a:lnTo>
                  <a:pt x="65911" y="48974"/>
                </a:lnTo>
                <a:lnTo>
                  <a:pt x="68592" y="35567"/>
                </a:lnTo>
                <a:lnTo>
                  <a:pt x="65911" y="22061"/>
                </a:lnTo>
                <a:lnTo>
                  <a:pt x="58585" y="10877"/>
                </a:lnTo>
                <a:lnTo>
                  <a:pt x="47686" y="3146"/>
                </a:lnTo>
                <a:lnTo>
                  <a:pt x="34289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9" name="bk object 109"/>
          <p:cNvSpPr/>
          <p:nvPr/>
        </p:nvSpPr>
        <p:spPr>
          <a:xfrm>
            <a:off x="9732518" y="323684"/>
            <a:ext cx="71120" cy="70485"/>
          </a:xfrm>
          <a:custGeom>
            <a:avLst/>
            <a:gdLst/>
            <a:ahLst/>
            <a:cxnLst/>
            <a:rect l="l" t="t" r="r" b="b"/>
            <a:pathLst>
              <a:path w="71120" h="70485">
                <a:moveTo>
                  <a:pt x="34925" y="0"/>
                </a:moveTo>
                <a:lnTo>
                  <a:pt x="21431" y="2788"/>
                </a:lnTo>
                <a:lnTo>
                  <a:pt x="10318" y="10398"/>
                </a:lnTo>
                <a:lnTo>
                  <a:pt x="2778" y="21699"/>
                </a:lnTo>
                <a:lnTo>
                  <a:pt x="0" y="35560"/>
                </a:lnTo>
                <a:lnTo>
                  <a:pt x="2778" y="49053"/>
                </a:lnTo>
                <a:lnTo>
                  <a:pt x="10318" y="60166"/>
                </a:lnTo>
                <a:lnTo>
                  <a:pt x="21431" y="67706"/>
                </a:lnTo>
                <a:lnTo>
                  <a:pt x="34925" y="70485"/>
                </a:lnTo>
                <a:lnTo>
                  <a:pt x="48787" y="67706"/>
                </a:lnTo>
                <a:lnTo>
                  <a:pt x="60093" y="60166"/>
                </a:lnTo>
                <a:lnTo>
                  <a:pt x="67707" y="49053"/>
                </a:lnTo>
                <a:lnTo>
                  <a:pt x="70497" y="35560"/>
                </a:lnTo>
                <a:lnTo>
                  <a:pt x="67707" y="21699"/>
                </a:lnTo>
                <a:lnTo>
                  <a:pt x="60093" y="10398"/>
                </a:lnTo>
                <a:lnTo>
                  <a:pt x="48787" y="2788"/>
                </a:lnTo>
                <a:lnTo>
                  <a:pt x="3492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0" name="bk object 110"/>
          <p:cNvSpPr/>
          <p:nvPr/>
        </p:nvSpPr>
        <p:spPr>
          <a:xfrm>
            <a:off x="10140277" y="323684"/>
            <a:ext cx="71120" cy="70485"/>
          </a:xfrm>
          <a:custGeom>
            <a:avLst/>
            <a:gdLst/>
            <a:ahLst/>
            <a:cxnLst/>
            <a:rect l="l" t="t" r="r" b="b"/>
            <a:pathLst>
              <a:path w="71120" h="70485">
                <a:moveTo>
                  <a:pt x="35572" y="0"/>
                </a:moveTo>
                <a:lnTo>
                  <a:pt x="21704" y="2788"/>
                </a:lnTo>
                <a:lnTo>
                  <a:pt x="10399" y="10398"/>
                </a:lnTo>
                <a:lnTo>
                  <a:pt x="2788" y="21699"/>
                </a:lnTo>
                <a:lnTo>
                  <a:pt x="0" y="35560"/>
                </a:lnTo>
                <a:lnTo>
                  <a:pt x="2788" y="49053"/>
                </a:lnTo>
                <a:lnTo>
                  <a:pt x="10399" y="60166"/>
                </a:lnTo>
                <a:lnTo>
                  <a:pt x="21704" y="67706"/>
                </a:lnTo>
                <a:lnTo>
                  <a:pt x="35572" y="70485"/>
                </a:lnTo>
                <a:lnTo>
                  <a:pt x="49066" y="67706"/>
                </a:lnTo>
                <a:lnTo>
                  <a:pt x="60178" y="60166"/>
                </a:lnTo>
                <a:lnTo>
                  <a:pt x="67719" y="49053"/>
                </a:lnTo>
                <a:lnTo>
                  <a:pt x="70497" y="35560"/>
                </a:lnTo>
                <a:lnTo>
                  <a:pt x="67719" y="21699"/>
                </a:lnTo>
                <a:lnTo>
                  <a:pt x="60178" y="10398"/>
                </a:lnTo>
                <a:lnTo>
                  <a:pt x="49066" y="2788"/>
                </a:lnTo>
                <a:lnTo>
                  <a:pt x="35572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1" name="bk object 111"/>
          <p:cNvSpPr/>
          <p:nvPr/>
        </p:nvSpPr>
        <p:spPr>
          <a:xfrm>
            <a:off x="10548048" y="323684"/>
            <a:ext cx="71120" cy="70485"/>
          </a:xfrm>
          <a:custGeom>
            <a:avLst/>
            <a:gdLst/>
            <a:ahLst/>
            <a:cxnLst/>
            <a:rect l="l" t="t" r="r" b="b"/>
            <a:pathLst>
              <a:path w="71120" h="70485">
                <a:moveTo>
                  <a:pt x="35560" y="0"/>
                </a:moveTo>
                <a:lnTo>
                  <a:pt x="21699" y="2788"/>
                </a:lnTo>
                <a:lnTo>
                  <a:pt x="10398" y="10398"/>
                </a:lnTo>
                <a:lnTo>
                  <a:pt x="2788" y="21699"/>
                </a:lnTo>
                <a:lnTo>
                  <a:pt x="0" y="35560"/>
                </a:lnTo>
                <a:lnTo>
                  <a:pt x="2788" y="49053"/>
                </a:lnTo>
                <a:lnTo>
                  <a:pt x="10398" y="60166"/>
                </a:lnTo>
                <a:lnTo>
                  <a:pt x="21699" y="67706"/>
                </a:lnTo>
                <a:lnTo>
                  <a:pt x="35560" y="70485"/>
                </a:lnTo>
                <a:lnTo>
                  <a:pt x="49420" y="67706"/>
                </a:lnTo>
                <a:lnTo>
                  <a:pt x="60721" y="60166"/>
                </a:lnTo>
                <a:lnTo>
                  <a:pt x="68331" y="49053"/>
                </a:lnTo>
                <a:lnTo>
                  <a:pt x="71120" y="35560"/>
                </a:lnTo>
                <a:lnTo>
                  <a:pt x="68331" y="21699"/>
                </a:lnTo>
                <a:lnTo>
                  <a:pt x="60721" y="10398"/>
                </a:lnTo>
                <a:lnTo>
                  <a:pt x="49420" y="2788"/>
                </a:lnTo>
                <a:lnTo>
                  <a:pt x="35560" y="0"/>
                </a:lnTo>
                <a:close/>
              </a:path>
            </a:pathLst>
          </a:custGeom>
          <a:solidFill>
            <a:srgbClr val="EC1C2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2" name="bk object 112"/>
          <p:cNvSpPr/>
          <p:nvPr/>
        </p:nvSpPr>
        <p:spPr>
          <a:xfrm>
            <a:off x="9732518" y="6463938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25" y="0"/>
                </a:moveTo>
                <a:lnTo>
                  <a:pt x="21431" y="2788"/>
                </a:lnTo>
                <a:lnTo>
                  <a:pt x="10318" y="10400"/>
                </a:lnTo>
                <a:lnTo>
                  <a:pt x="2778" y="21704"/>
                </a:lnTo>
                <a:lnTo>
                  <a:pt x="0" y="35567"/>
                </a:lnTo>
                <a:lnTo>
                  <a:pt x="2778" y="49063"/>
                </a:lnTo>
                <a:lnTo>
                  <a:pt x="10318" y="60178"/>
                </a:lnTo>
                <a:lnTo>
                  <a:pt x="21431" y="67720"/>
                </a:lnTo>
                <a:lnTo>
                  <a:pt x="34925" y="70498"/>
                </a:lnTo>
                <a:lnTo>
                  <a:pt x="48787" y="67720"/>
                </a:lnTo>
                <a:lnTo>
                  <a:pt x="60093" y="60178"/>
                </a:lnTo>
                <a:lnTo>
                  <a:pt x="67707" y="49063"/>
                </a:lnTo>
                <a:lnTo>
                  <a:pt x="70497" y="35567"/>
                </a:lnTo>
                <a:lnTo>
                  <a:pt x="67707" y="21704"/>
                </a:lnTo>
                <a:lnTo>
                  <a:pt x="60093" y="10400"/>
                </a:lnTo>
                <a:lnTo>
                  <a:pt x="48787" y="2788"/>
                </a:lnTo>
                <a:lnTo>
                  <a:pt x="3492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3" name="bk object 113"/>
          <p:cNvSpPr/>
          <p:nvPr/>
        </p:nvSpPr>
        <p:spPr>
          <a:xfrm>
            <a:off x="10140277" y="6463938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72" y="0"/>
                </a:moveTo>
                <a:lnTo>
                  <a:pt x="21704" y="2788"/>
                </a:lnTo>
                <a:lnTo>
                  <a:pt x="10399" y="10400"/>
                </a:lnTo>
                <a:lnTo>
                  <a:pt x="2788" y="21704"/>
                </a:lnTo>
                <a:lnTo>
                  <a:pt x="0" y="35567"/>
                </a:lnTo>
                <a:lnTo>
                  <a:pt x="2788" y="49063"/>
                </a:lnTo>
                <a:lnTo>
                  <a:pt x="10399" y="60178"/>
                </a:lnTo>
                <a:lnTo>
                  <a:pt x="21704" y="67720"/>
                </a:lnTo>
                <a:lnTo>
                  <a:pt x="35572" y="70498"/>
                </a:lnTo>
                <a:lnTo>
                  <a:pt x="49066" y="67720"/>
                </a:lnTo>
                <a:lnTo>
                  <a:pt x="60178" y="60178"/>
                </a:lnTo>
                <a:lnTo>
                  <a:pt x="67719" y="49063"/>
                </a:lnTo>
                <a:lnTo>
                  <a:pt x="70497" y="35567"/>
                </a:lnTo>
                <a:lnTo>
                  <a:pt x="67719" y="21704"/>
                </a:lnTo>
                <a:lnTo>
                  <a:pt x="60178" y="10400"/>
                </a:lnTo>
                <a:lnTo>
                  <a:pt x="49066" y="2788"/>
                </a:lnTo>
                <a:lnTo>
                  <a:pt x="35572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4" name="bk object 114"/>
          <p:cNvSpPr/>
          <p:nvPr/>
        </p:nvSpPr>
        <p:spPr>
          <a:xfrm>
            <a:off x="10548048" y="6463938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0" y="0"/>
                </a:moveTo>
                <a:lnTo>
                  <a:pt x="21699" y="2788"/>
                </a:lnTo>
                <a:lnTo>
                  <a:pt x="10398" y="10400"/>
                </a:lnTo>
                <a:lnTo>
                  <a:pt x="2788" y="21704"/>
                </a:lnTo>
                <a:lnTo>
                  <a:pt x="0" y="35567"/>
                </a:lnTo>
                <a:lnTo>
                  <a:pt x="2788" y="49063"/>
                </a:lnTo>
                <a:lnTo>
                  <a:pt x="10398" y="60178"/>
                </a:lnTo>
                <a:lnTo>
                  <a:pt x="21699" y="67720"/>
                </a:lnTo>
                <a:lnTo>
                  <a:pt x="35560" y="70498"/>
                </a:lnTo>
                <a:lnTo>
                  <a:pt x="49420" y="67720"/>
                </a:lnTo>
                <a:lnTo>
                  <a:pt x="60721" y="60178"/>
                </a:lnTo>
                <a:lnTo>
                  <a:pt x="68331" y="49063"/>
                </a:lnTo>
                <a:lnTo>
                  <a:pt x="71120" y="35567"/>
                </a:lnTo>
                <a:lnTo>
                  <a:pt x="68331" y="21704"/>
                </a:lnTo>
                <a:lnTo>
                  <a:pt x="60721" y="10400"/>
                </a:lnTo>
                <a:lnTo>
                  <a:pt x="49420" y="2788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5" name="bk object 115"/>
          <p:cNvSpPr/>
          <p:nvPr/>
        </p:nvSpPr>
        <p:spPr>
          <a:xfrm>
            <a:off x="10955794" y="6463938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85" y="0"/>
                </a:moveTo>
                <a:lnTo>
                  <a:pt x="21709" y="2788"/>
                </a:lnTo>
                <a:lnTo>
                  <a:pt x="10401" y="10400"/>
                </a:lnTo>
                <a:lnTo>
                  <a:pt x="2788" y="21704"/>
                </a:lnTo>
                <a:lnTo>
                  <a:pt x="0" y="35567"/>
                </a:lnTo>
                <a:lnTo>
                  <a:pt x="2788" y="49063"/>
                </a:lnTo>
                <a:lnTo>
                  <a:pt x="10401" y="60178"/>
                </a:lnTo>
                <a:lnTo>
                  <a:pt x="21709" y="67720"/>
                </a:lnTo>
                <a:lnTo>
                  <a:pt x="35585" y="70498"/>
                </a:lnTo>
                <a:lnTo>
                  <a:pt x="49453" y="67720"/>
                </a:lnTo>
                <a:lnTo>
                  <a:pt x="60758" y="60178"/>
                </a:lnTo>
                <a:lnTo>
                  <a:pt x="68369" y="49063"/>
                </a:lnTo>
                <a:lnTo>
                  <a:pt x="71158" y="35567"/>
                </a:lnTo>
                <a:lnTo>
                  <a:pt x="68369" y="21704"/>
                </a:lnTo>
                <a:lnTo>
                  <a:pt x="60758" y="10400"/>
                </a:lnTo>
                <a:lnTo>
                  <a:pt x="49453" y="2788"/>
                </a:lnTo>
                <a:lnTo>
                  <a:pt x="3558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6" name="bk object 116"/>
          <p:cNvSpPr/>
          <p:nvPr/>
        </p:nvSpPr>
        <p:spPr>
          <a:xfrm>
            <a:off x="11364214" y="6463938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7" y="0"/>
                </a:moveTo>
                <a:lnTo>
                  <a:pt x="21436" y="2788"/>
                </a:lnTo>
                <a:lnTo>
                  <a:pt x="10320" y="10400"/>
                </a:lnTo>
                <a:lnTo>
                  <a:pt x="2778" y="21704"/>
                </a:lnTo>
                <a:lnTo>
                  <a:pt x="0" y="35567"/>
                </a:lnTo>
                <a:lnTo>
                  <a:pt x="2778" y="49063"/>
                </a:lnTo>
                <a:lnTo>
                  <a:pt x="10320" y="60178"/>
                </a:lnTo>
                <a:lnTo>
                  <a:pt x="21436" y="67720"/>
                </a:lnTo>
                <a:lnTo>
                  <a:pt x="34937" y="70498"/>
                </a:lnTo>
                <a:lnTo>
                  <a:pt x="48798" y="67720"/>
                </a:lnTo>
                <a:lnTo>
                  <a:pt x="60099" y="60178"/>
                </a:lnTo>
                <a:lnTo>
                  <a:pt x="67709" y="49063"/>
                </a:lnTo>
                <a:lnTo>
                  <a:pt x="70497" y="35567"/>
                </a:lnTo>
                <a:lnTo>
                  <a:pt x="67709" y="21704"/>
                </a:lnTo>
                <a:lnTo>
                  <a:pt x="60099" y="10400"/>
                </a:lnTo>
                <a:lnTo>
                  <a:pt x="48798" y="2788"/>
                </a:lnTo>
                <a:lnTo>
                  <a:pt x="3493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7" name="bk object 117"/>
          <p:cNvSpPr/>
          <p:nvPr/>
        </p:nvSpPr>
        <p:spPr>
          <a:xfrm>
            <a:off x="1456" y="6455051"/>
            <a:ext cx="1245870" cy="89535"/>
          </a:xfrm>
          <a:custGeom>
            <a:avLst/>
            <a:gdLst/>
            <a:ahLst/>
            <a:cxnLst/>
            <a:rect l="l" t="t" r="r" b="b"/>
            <a:pathLst>
              <a:path w="1245870" h="89534">
                <a:moveTo>
                  <a:pt x="1201079" y="0"/>
                </a:moveTo>
                <a:lnTo>
                  <a:pt x="0" y="0"/>
                </a:lnTo>
                <a:lnTo>
                  <a:pt x="0" y="88911"/>
                </a:lnTo>
                <a:lnTo>
                  <a:pt x="1201716" y="88911"/>
                </a:lnTo>
                <a:lnTo>
                  <a:pt x="1218739" y="85091"/>
                </a:lnTo>
                <a:lnTo>
                  <a:pt x="1227025" y="79385"/>
                </a:lnTo>
                <a:lnTo>
                  <a:pt x="386163" y="79385"/>
                </a:lnTo>
                <a:lnTo>
                  <a:pt x="372300" y="76606"/>
                </a:lnTo>
                <a:lnTo>
                  <a:pt x="360998" y="69064"/>
                </a:lnTo>
                <a:lnTo>
                  <a:pt x="353387" y="57950"/>
                </a:lnTo>
                <a:lnTo>
                  <a:pt x="350598" y="44453"/>
                </a:lnTo>
                <a:lnTo>
                  <a:pt x="353387" y="30590"/>
                </a:lnTo>
                <a:lnTo>
                  <a:pt x="360998" y="19287"/>
                </a:lnTo>
                <a:lnTo>
                  <a:pt x="372300" y="11675"/>
                </a:lnTo>
                <a:lnTo>
                  <a:pt x="386163" y="8886"/>
                </a:lnTo>
                <a:lnTo>
                  <a:pt x="1226554" y="8886"/>
                </a:lnTo>
                <a:lnTo>
                  <a:pt x="1218471" y="3461"/>
                </a:lnTo>
                <a:lnTo>
                  <a:pt x="1201079" y="0"/>
                </a:lnTo>
                <a:close/>
              </a:path>
              <a:path w="1245870" h="89534">
                <a:moveTo>
                  <a:pt x="793925" y="8886"/>
                </a:moveTo>
                <a:lnTo>
                  <a:pt x="386163" y="8886"/>
                </a:lnTo>
                <a:lnTo>
                  <a:pt x="400030" y="11675"/>
                </a:lnTo>
                <a:lnTo>
                  <a:pt x="411335" y="19287"/>
                </a:lnTo>
                <a:lnTo>
                  <a:pt x="418947" y="30590"/>
                </a:lnTo>
                <a:lnTo>
                  <a:pt x="421733" y="44465"/>
                </a:lnTo>
                <a:lnTo>
                  <a:pt x="418947" y="57950"/>
                </a:lnTo>
                <a:lnTo>
                  <a:pt x="411335" y="69064"/>
                </a:lnTo>
                <a:lnTo>
                  <a:pt x="400030" y="76606"/>
                </a:lnTo>
                <a:lnTo>
                  <a:pt x="386163" y="79385"/>
                </a:lnTo>
                <a:lnTo>
                  <a:pt x="793925" y="79385"/>
                </a:lnTo>
                <a:lnTo>
                  <a:pt x="780430" y="76606"/>
                </a:lnTo>
                <a:lnTo>
                  <a:pt x="769317" y="69064"/>
                </a:lnTo>
                <a:lnTo>
                  <a:pt x="761776" y="57950"/>
                </a:lnTo>
                <a:lnTo>
                  <a:pt x="758997" y="44453"/>
                </a:lnTo>
                <a:lnTo>
                  <a:pt x="761776" y="30590"/>
                </a:lnTo>
                <a:lnTo>
                  <a:pt x="769317" y="19287"/>
                </a:lnTo>
                <a:lnTo>
                  <a:pt x="780430" y="11675"/>
                </a:lnTo>
                <a:lnTo>
                  <a:pt x="793925" y="8886"/>
                </a:lnTo>
                <a:close/>
              </a:path>
              <a:path w="1245870" h="89534">
                <a:moveTo>
                  <a:pt x="1202340" y="8886"/>
                </a:moveTo>
                <a:lnTo>
                  <a:pt x="793925" y="8886"/>
                </a:lnTo>
                <a:lnTo>
                  <a:pt x="807787" y="11675"/>
                </a:lnTo>
                <a:lnTo>
                  <a:pt x="819090" y="19287"/>
                </a:lnTo>
                <a:lnTo>
                  <a:pt x="826701" y="30590"/>
                </a:lnTo>
                <a:lnTo>
                  <a:pt x="829487" y="44465"/>
                </a:lnTo>
                <a:lnTo>
                  <a:pt x="826701" y="57950"/>
                </a:lnTo>
                <a:lnTo>
                  <a:pt x="819090" y="69064"/>
                </a:lnTo>
                <a:lnTo>
                  <a:pt x="807787" y="76606"/>
                </a:lnTo>
                <a:lnTo>
                  <a:pt x="793925" y="79385"/>
                </a:lnTo>
                <a:lnTo>
                  <a:pt x="1202340" y="79385"/>
                </a:lnTo>
                <a:lnTo>
                  <a:pt x="1188468" y="76606"/>
                </a:lnTo>
                <a:lnTo>
                  <a:pt x="1177161" y="69064"/>
                </a:lnTo>
                <a:lnTo>
                  <a:pt x="1169548" y="57950"/>
                </a:lnTo>
                <a:lnTo>
                  <a:pt x="1166760" y="44453"/>
                </a:lnTo>
                <a:lnTo>
                  <a:pt x="1169548" y="30590"/>
                </a:lnTo>
                <a:lnTo>
                  <a:pt x="1177161" y="19287"/>
                </a:lnTo>
                <a:lnTo>
                  <a:pt x="1188468" y="11675"/>
                </a:lnTo>
                <a:lnTo>
                  <a:pt x="1202340" y="8886"/>
                </a:lnTo>
                <a:close/>
              </a:path>
              <a:path w="1245870" h="89534">
                <a:moveTo>
                  <a:pt x="1226554" y="8886"/>
                </a:moveTo>
                <a:lnTo>
                  <a:pt x="1202340" y="8886"/>
                </a:lnTo>
                <a:lnTo>
                  <a:pt x="1215839" y="11675"/>
                </a:lnTo>
                <a:lnTo>
                  <a:pt x="1226954" y="19287"/>
                </a:lnTo>
                <a:lnTo>
                  <a:pt x="1234497" y="30590"/>
                </a:lnTo>
                <a:lnTo>
                  <a:pt x="1237273" y="44465"/>
                </a:lnTo>
                <a:lnTo>
                  <a:pt x="1234497" y="57950"/>
                </a:lnTo>
                <a:lnTo>
                  <a:pt x="1226954" y="69064"/>
                </a:lnTo>
                <a:lnTo>
                  <a:pt x="1215839" y="76606"/>
                </a:lnTo>
                <a:lnTo>
                  <a:pt x="1202340" y="79385"/>
                </a:lnTo>
                <a:lnTo>
                  <a:pt x="1227025" y="79385"/>
                </a:lnTo>
                <a:lnTo>
                  <a:pt x="1232672" y="75495"/>
                </a:lnTo>
                <a:lnTo>
                  <a:pt x="1242080" y="61493"/>
                </a:lnTo>
                <a:lnTo>
                  <a:pt x="1245528" y="44453"/>
                </a:lnTo>
                <a:lnTo>
                  <a:pt x="1242070" y="27058"/>
                </a:lnTo>
                <a:lnTo>
                  <a:pt x="1232592" y="12937"/>
                </a:lnTo>
                <a:lnTo>
                  <a:pt x="1226554" y="8886"/>
                </a:lnTo>
                <a:close/>
              </a:path>
            </a:pathLst>
          </a:custGeom>
          <a:solidFill>
            <a:srgbClr val="EC1C2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8" name="bk object 118"/>
          <p:cNvSpPr/>
          <p:nvPr/>
        </p:nvSpPr>
        <p:spPr>
          <a:xfrm>
            <a:off x="352055" y="6463938"/>
            <a:ext cx="71137" cy="7049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9" name="bk object 119"/>
          <p:cNvSpPr/>
          <p:nvPr/>
        </p:nvSpPr>
        <p:spPr>
          <a:xfrm>
            <a:off x="760454" y="6463938"/>
            <a:ext cx="70492" cy="7049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0" name="bk object 120"/>
          <p:cNvSpPr/>
          <p:nvPr/>
        </p:nvSpPr>
        <p:spPr>
          <a:xfrm>
            <a:off x="1168217" y="6463938"/>
            <a:ext cx="70515" cy="7049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1" name="bk object 121"/>
          <p:cNvSpPr/>
          <p:nvPr/>
        </p:nvSpPr>
        <p:spPr>
          <a:xfrm>
            <a:off x="812493" y="5884506"/>
            <a:ext cx="67354" cy="6730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2" name="bk object 122"/>
          <p:cNvSpPr/>
          <p:nvPr/>
        </p:nvSpPr>
        <p:spPr>
          <a:xfrm>
            <a:off x="518328" y="5684507"/>
            <a:ext cx="271780" cy="403225"/>
          </a:xfrm>
          <a:custGeom>
            <a:avLst/>
            <a:gdLst/>
            <a:ahLst/>
            <a:cxnLst/>
            <a:rect l="l" t="t" r="r" b="b"/>
            <a:pathLst>
              <a:path w="271780" h="403225">
                <a:moveTo>
                  <a:pt x="67353" y="267301"/>
                </a:moveTo>
                <a:lnTo>
                  <a:pt x="0" y="267301"/>
                </a:lnTo>
                <a:lnTo>
                  <a:pt x="6943" y="310207"/>
                </a:lnTo>
                <a:lnTo>
                  <a:pt x="26268" y="347502"/>
                </a:lnTo>
                <a:lnTo>
                  <a:pt x="55719" y="376932"/>
                </a:lnTo>
                <a:lnTo>
                  <a:pt x="93040" y="396243"/>
                </a:lnTo>
                <a:lnTo>
                  <a:pt x="135975" y="403181"/>
                </a:lnTo>
                <a:lnTo>
                  <a:pt x="178836" y="396243"/>
                </a:lnTo>
                <a:lnTo>
                  <a:pt x="215995" y="376932"/>
                </a:lnTo>
                <a:lnTo>
                  <a:pt x="245255" y="347502"/>
                </a:lnTo>
                <a:lnTo>
                  <a:pt x="251230" y="335876"/>
                </a:lnTo>
                <a:lnTo>
                  <a:pt x="135975" y="335876"/>
                </a:lnTo>
                <a:lnTo>
                  <a:pt x="109168" y="330521"/>
                </a:lnTo>
                <a:lnTo>
                  <a:pt x="87367" y="315880"/>
                </a:lnTo>
                <a:lnTo>
                  <a:pt x="72713" y="294093"/>
                </a:lnTo>
                <a:lnTo>
                  <a:pt x="67353" y="267301"/>
                </a:lnTo>
                <a:close/>
              </a:path>
              <a:path w="271780" h="403225">
                <a:moveTo>
                  <a:pt x="250660" y="199363"/>
                </a:moveTo>
                <a:lnTo>
                  <a:pt x="135975" y="199363"/>
                </a:lnTo>
                <a:lnTo>
                  <a:pt x="162404" y="204712"/>
                </a:lnTo>
                <a:lnTo>
                  <a:pt x="184012" y="219288"/>
                </a:lnTo>
                <a:lnTo>
                  <a:pt x="198594" y="240886"/>
                </a:lnTo>
                <a:lnTo>
                  <a:pt x="203945" y="267301"/>
                </a:lnTo>
                <a:lnTo>
                  <a:pt x="198594" y="294093"/>
                </a:lnTo>
                <a:lnTo>
                  <a:pt x="184012" y="315880"/>
                </a:lnTo>
                <a:lnTo>
                  <a:pt x="162404" y="330521"/>
                </a:lnTo>
                <a:lnTo>
                  <a:pt x="135975" y="335876"/>
                </a:lnTo>
                <a:lnTo>
                  <a:pt x="251230" y="335876"/>
                </a:lnTo>
                <a:lnTo>
                  <a:pt x="264422" y="310207"/>
                </a:lnTo>
                <a:lnTo>
                  <a:pt x="271298" y="267301"/>
                </a:lnTo>
                <a:lnTo>
                  <a:pt x="262870" y="220313"/>
                </a:lnTo>
                <a:lnTo>
                  <a:pt x="250660" y="199363"/>
                </a:lnTo>
                <a:close/>
              </a:path>
              <a:path w="271780" h="403225">
                <a:moveTo>
                  <a:pt x="206488" y="0"/>
                </a:moveTo>
                <a:lnTo>
                  <a:pt x="60991" y="0"/>
                </a:lnTo>
                <a:lnTo>
                  <a:pt x="14613" y="67308"/>
                </a:lnTo>
                <a:lnTo>
                  <a:pt x="124534" y="67308"/>
                </a:lnTo>
                <a:lnTo>
                  <a:pt x="67991" y="149846"/>
                </a:lnTo>
                <a:lnTo>
                  <a:pt x="101653" y="208258"/>
                </a:lnTo>
                <a:lnTo>
                  <a:pt x="109520" y="204462"/>
                </a:lnTo>
                <a:lnTo>
                  <a:pt x="117863" y="201672"/>
                </a:lnTo>
                <a:lnTo>
                  <a:pt x="126681" y="199951"/>
                </a:lnTo>
                <a:lnTo>
                  <a:pt x="135975" y="199363"/>
                </a:lnTo>
                <a:lnTo>
                  <a:pt x="250660" y="199363"/>
                </a:lnTo>
                <a:lnTo>
                  <a:pt x="239611" y="180405"/>
                </a:lnTo>
                <a:lnTo>
                  <a:pt x="204555" y="150614"/>
                </a:lnTo>
                <a:lnTo>
                  <a:pt x="160740" y="133979"/>
                </a:lnTo>
                <a:lnTo>
                  <a:pt x="206488" y="67308"/>
                </a:lnTo>
                <a:lnTo>
                  <a:pt x="2064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3" name="bk object 123"/>
          <p:cNvSpPr/>
          <p:nvPr/>
        </p:nvSpPr>
        <p:spPr>
          <a:xfrm>
            <a:off x="350603" y="5684507"/>
            <a:ext cx="205104" cy="267335"/>
          </a:xfrm>
          <a:custGeom>
            <a:avLst/>
            <a:gdLst/>
            <a:ahLst/>
            <a:cxnLst/>
            <a:rect l="l" t="t" r="r" b="b"/>
            <a:pathLst>
              <a:path w="205104" h="267335">
                <a:moveTo>
                  <a:pt x="67971" y="0"/>
                </a:moveTo>
                <a:lnTo>
                  <a:pt x="0" y="0"/>
                </a:lnTo>
                <a:lnTo>
                  <a:pt x="0" y="267301"/>
                </a:lnTo>
                <a:lnTo>
                  <a:pt x="67971" y="267301"/>
                </a:lnTo>
                <a:lnTo>
                  <a:pt x="67971" y="135883"/>
                </a:lnTo>
                <a:lnTo>
                  <a:pt x="73322" y="109456"/>
                </a:lnTo>
                <a:lnTo>
                  <a:pt x="87905" y="87859"/>
                </a:lnTo>
                <a:lnTo>
                  <a:pt x="109519" y="73289"/>
                </a:lnTo>
                <a:lnTo>
                  <a:pt x="135961" y="67945"/>
                </a:lnTo>
                <a:lnTo>
                  <a:pt x="158205" y="67308"/>
                </a:lnTo>
                <a:lnTo>
                  <a:pt x="191900" y="18406"/>
                </a:lnTo>
                <a:lnTo>
                  <a:pt x="67971" y="18406"/>
                </a:lnTo>
                <a:lnTo>
                  <a:pt x="67971" y="0"/>
                </a:lnTo>
                <a:close/>
              </a:path>
              <a:path w="205104" h="267335">
                <a:moveTo>
                  <a:pt x="204583" y="0"/>
                </a:moveTo>
                <a:lnTo>
                  <a:pt x="135961" y="0"/>
                </a:lnTo>
                <a:lnTo>
                  <a:pt x="117651" y="1268"/>
                </a:lnTo>
                <a:lnTo>
                  <a:pt x="100060" y="4917"/>
                </a:lnTo>
                <a:lnTo>
                  <a:pt x="83422" y="10708"/>
                </a:lnTo>
                <a:lnTo>
                  <a:pt x="67971" y="18406"/>
                </a:lnTo>
                <a:lnTo>
                  <a:pt x="191900" y="18406"/>
                </a:lnTo>
                <a:lnTo>
                  <a:pt x="2045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0675" y="566419"/>
            <a:ext cx="11550650" cy="512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FF0000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93811" y="1752092"/>
            <a:ext cx="6542405" cy="21348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1550606" y="6372109"/>
            <a:ext cx="620394" cy="1828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1" i="0">
                <a:solidFill>
                  <a:srgbClr val="959595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85"/>
              <a:t>Contracts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1563095" y="6372109"/>
            <a:ext cx="288290" cy="1828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1" i="0">
                <a:solidFill>
                  <a:srgbClr val="898989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40"/>
              <a:t>p</a:t>
            </a:r>
            <a:fld id="{81D60167-4931-47E6-BA6A-407CBD079E47}" type="slidenum">
              <a:rPr dirty="0" spc="-150"/>
              <a:t>#</a:t>
            </a:fld>
            <a:r>
              <a:rPr dirty="0" spc="-80"/>
              <a:t>.</a:t>
            </a:r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jpg"/><Relationship Id="rId3" Type="http://schemas.openxmlformats.org/officeDocument/2006/relationships/image" Target="../media/image8.png"/><Relationship Id="rId4" Type="http://schemas.openxmlformats.org/officeDocument/2006/relationships/image" Target="../media/image9.jp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6.jpg"/><Relationship Id="rId3" Type="http://schemas.openxmlformats.org/officeDocument/2006/relationships/image" Target="../media/image17.pn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
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
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
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
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
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
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
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
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
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4800" y="304800"/>
            <a:ext cx="11582400" cy="6248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566481" y="1108100"/>
            <a:ext cx="116789" cy="11753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054874" y="759955"/>
            <a:ext cx="472440" cy="702310"/>
          </a:xfrm>
          <a:custGeom>
            <a:avLst/>
            <a:gdLst/>
            <a:ahLst/>
            <a:cxnLst/>
            <a:rect l="l" t="t" r="r" b="b"/>
            <a:pathLst>
              <a:path w="472440" h="702310">
                <a:moveTo>
                  <a:pt x="117436" y="465683"/>
                </a:moveTo>
                <a:lnTo>
                  <a:pt x="0" y="465683"/>
                </a:lnTo>
                <a:lnTo>
                  <a:pt x="4782" y="513413"/>
                </a:lnTo>
                <a:lnTo>
                  <a:pt x="18506" y="557821"/>
                </a:lnTo>
                <a:lnTo>
                  <a:pt x="40232" y="597969"/>
                </a:lnTo>
                <a:lnTo>
                  <a:pt x="69025" y="632921"/>
                </a:lnTo>
                <a:lnTo>
                  <a:pt x="103948" y="661739"/>
                </a:lnTo>
                <a:lnTo>
                  <a:pt x="144062" y="683484"/>
                </a:lnTo>
                <a:lnTo>
                  <a:pt x="188431" y="697218"/>
                </a:lnTo>
                <a:lnTo>
                  <a:pt x="236118" y="702005"/>
                </a:lnTo>
                <a:lnTo>
                  <a:pt x="283624" y="697218"/>
                </a:lnTo>
                <a:lnTo>
                  <a:pt x="327910" y="683484"/>
                </a:lnTo>
                <a:lnTo>
                  <a:pt x="368015" y="661739"/>
                </a:lnTo>
                <a:lnTo>
                  <a:pt x="402980" y="632921"/>
                </a:lnTo>
                <a:lnTo>
                  <a:pt x="431846" y="597969"/>
                </a:lnTo>
                <a:lnTo>
                  <a:pt x="439180" y="584466"/>
                </a:lnTo>
                <a:lnTo>
                  <a:pt x="236118" y="584466"/>
                </a:lnTo>
                <a:lnTo>
                  <a:pt x="189730" y="575197"/>
                </a:lnTo>
                <a:lnTo>
                  <a:pt x="152027" y="549849"/>
                </a:lnTo>
                <a:lnTo>
                  <a:pt x="126699" y="512114"/>
                </a:lnTo>
                <a:lnTo>
                  <a:pt x="117436" y="465683"/>
                </a:lnTo>
                <a:close/>
              </a:path>
              <a:path w="472440" h="702310">
                <a:moveTo>
                  <a:pt x="438943" y="346875"/>
                </a:moveTo>
                <a:lnTo>
                  <a:pt x="236118" y="346875"/>
                </a:lnTo>
                <a:lnTo>
                  <a:pt x="282253" y="356235"/>
                </a:lnTo>
                <a:lnTo>
                  <a:pt x="319993" y="381738"/>
                </a:lnTo>
                <a:lnTo>
                  <a:pt x="345473" y="419510"/>
                </a:lnTo>
                <a:lnTo>
                  <a:pt x="354825" y="465683"/>
                </a:lnTo>
                <a:lnTo>
                  <a:pt x="345473" y="512114"/>
                </a:lnTo>
                <a:lnTo>
                  <a:pt x="319993" y="549849"/>
                </a:lnTo>
                <a:lnTo>
                  <a:pt x="282253" y="575197"/>
                </a:lnTo>
                <a:lnTo>
                  <a:pt x="236118" y="584466"/>
                </a:lnTo>
                <a:lnTo>
                  <a:pt x="439180" y="584466"/>
                </a:lnTo>
                <a:lnTo>
                  <a:pt x="453652" y="557821"/>
                </a:lnTo>
                <a:lnTo>
                  <a:pt x="467440" y="513413"/>
                </a:lnTo>
                <a:lnTo>
                  <a:pt x="472249" y="465683"/>
                </a:lnTo>
                <a:lnTo>
                  <a:pt x="467323" y="417496"/>
                </a:lnTo>
                <a:lnTo>
                  <a:pt x="453204" y="372699"/>
                </a:lnTo>
                <a:lnTo>
                  <a:pt x="438943" y="346875"/>
                </a:lnTo>
                <a:close/>
              </a:path>
              <a:path w="472440" h="702310">
                <a:moveTo>
                  <a:pt x="359270" y="0"/>
                </a:moveTo>
                <a:lnTo>
                  <a:pt x="105363" y="0"/>
                </a:lnTo>
                <a:lnTo>
                  <a:pt x="24754" y="117525"/>
                </a:lnTo>
                <a:lnTo>
                  <a:pt x="216458" y="117525"/>
                </a:lnTo>
                <a:lnTo>
                  <a:pt x="118066" y="261099"/>
                </a:lnTo>
                <a:lnTo>
                  <a:pt x="176462" y="362762"/>
                </a:lnTo>
                <a:lnTo>
                  <a:pt x="190252" y="355988"/>
                </a:lnTo>
                <a:lnTo>
                  <a:pt x="204872" y="351004"/>
                </a:lnTo>
                <a:lnTo>
                  <a:pt x="220201" y="347927"/>
                </a:lnTo>
                <a:lnTo>
                  <a:pt x="236118" y="346875"/>
                </a:lnTo>
                <a:lnTo>
                  <a:pt x="438943" y="346875"/>
                </a:lnTo>
                <a:lnTo>
                  <a:pt x="430879" y="332271"/>
                </a:lnTo>
                <a:lnTo>
                  <a:pt x="401337" y="297189"/>
                </a:lnTo>
                <a:lnTo>
                  <a:pt x="365565" y="268430"/>
                </a:lnTo>
                <a:lnTo>
                  <a:pt x="324552" y="246973"/>
                </a:lnTo>
                <a:lnTo>
                  <a:pt x="279285" y="233794"/>
                </a:lnTo>
                <a:lnTo>
                  <a:pt x="359270" y="117525"/>
                </a:lnTo>
                <a:lnTo>
                  <a:pt x="35927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63525" y="760590"/>
            <a:ext cx="355600" cy="465455"/>
          </a:xfrm>
          <a:custGeom>
            <a:avLst/>
            <a:gdLst/>
            <a:ahLst/>
            <a:cxnLst/>
            <a:rect l="l" t="t" r="r" b="b"/>
            <a:pathLst>
              <a:path w="355600" h="465455">
                <a:moveTo>
                  <a:pt x="117435" y="0"/>
                </a:moveTo>
                <a:lnTo>
                  <a:pt x="0" y="0"/>
                </a:lnTo>
                <a:lnTo>
                  <a:pt x="0" y="465048"/>
                </a:lnTo>
                <a:lnTo>
                  <a:pt x="117435" y="465048"/>
                </a:lnTo>
                <a:lnTo>
                  <a:pt x="117435" y="235699"/>
                </a:lnTo>
                <a:lnTo>
                  <a:pt x="126778" y="189633"/>
                </a:lnTo>
                <a:lnTo>
                  <a:pt x="152187" y="152082"/>
                </a:lnTo>
                <a:lnTo>
                  <a:pt x="189733" y="126799"/>
                </a:lnTo>
                <a:lnTo>
                  <a:pt x="235488" y="117538"/>
                </a:lnTo>
                <a:lnTo>
                  <a:pt x="274850" y="116890"/>
                </a:lnTo>
                <a:lnTo>
                  <a:pt x="333552" y="31775"/>
                </a:lnTo>
                <a:lnTo>
                  <a:pt x="117435" y="31775"/>
                </a:lnTo>
                <a:lnTo>
                  <a:pt x="117435" y="0"/>
                </a:lnTo>
                <a:close/>
              </a:path>
              <a:path w="355600" h="465455">
                <a:moveTo>
                  <a:pt x="355466" y="0"/>
                </a:moveTo>
                <a:lnTo>
                  <a:pt x="235488" y="0"/>
                </a:lnTo>
                <a:lnTo>
                  <a:pt x="203747" y="2105"/>
                </a:lnTo>
                <a:lnTo>
                  <a:pt x="173371" y="8262"/>
                </a:lnTo>
                <a:lnTo>
                  <a:pt x="144540" y="18232"/>
                </a:lnTo>
                <a:lnTo>
                  <a:pt x="117435" y="31775"/>
                </a:lnTo>
                <a:lnTo>
                  <a:pt x="333552" y="31775"/>
                </a:lnTo>
                <a:lnTo>
                  <a:pt x="35546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756467" y="1889252"/>
            <a:ext cx="3128645" cy="848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400" spc="-340" b="1">
                <a:solidFill>
                  <a:srgbClr val="FFFFFF"/>
                </a:solidFill>
                <a:latin typeface="Verdana"/>
                <a:cs typeface="Verdana"/>
              </a:rPr>
              <a:t>Module</a:t>
            </a:r>
            <a:r>
              <a:rPr dirty="0" sz="5400" spc="-395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5400" spc="-815" b="1">
                <a:solidFill>
                  <a:srgbClr val="FFFFFF"/>
                </a:solidFill>
                <a:latin typeface="Verdana"/>
                <a:cs typeface="Verdana"/>
              </a:rPr>
              <a:t>6</a:t>
            </a:r>
            <a:endParaRPr sz="5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56467" y="3614420"/>
            <a:ext cx="2148205" cy="559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500" spc="400" i="1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3500" spc="160" i="1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3500" spc="-135" i="1">
                <a:solidFill>
                  <a:srgbClr val="FFFFFF"/>
                </a:solidFill>
                <a:latin typeface="Verdana"/>
                <a:cs typeface="Verdana"/>
              </a:rPr>
              <a:t>nt</a:t>
            </a:r>
            <a:r>
              <a:rPr dirty="0" sz="3500" spc="-445" i="1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3500" spc="280" i="1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3500" spc="434" i="1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3500" spc="-195" i="1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3500" spc="-465" i="1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endParaRPr sz="350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9365221" y="5251491"/>
            <a:ext cx="2032812" cy="83039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0675" y="566419"/>
            <a:ext cx="4127500" cy="512445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-430"/>
              <a:t>The</a:t>
            </a:r>
            <a:r>
              <a:rPr dirty="0" spc="-235"/>
              <a:t> </a:t>
            </a:r>
            <a:r>
              <a:rPr dirty="0" spc="-260"/>
              <a:t>NumberContract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85"/>
              <a:t>Contracts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40"/>
              <a:t>p</a:t>
            </a:r>
            <a:fld id="{81D60167-4931-47E6-BA6A-407CBD079E47}" type="slidenum">
              <a:rPr dirty="0" spc="-150"/>
              <a:t>10</a:t>
            </a:fld>
            <a:r>
              <a:rPr dirty="0" spc="-80"/>
              <a:t>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60131" y="1447291"/>
            <a:ext cx="8763635" cy="3591560"/>
          </a:xfrm>
          <a:prstGeom prst="rect">
            <a:avLst/>
          </a:prstGeom>
        </p:spPr>
        <p:txBody>
          <a:bodyPr wrap="square" lIns="0" tIns="1955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40"/>
              </a:spcBef>
            </a:pPr>
            <a:r>
              <a:rPr dirty="0" sz="2400" spc="-60">
                <a:latin typeface="Verdana"/>
                <a:cs typeface="Verdana"/>
              </a:rPr>
              <a:t>Our </a:t>
            </a:r>
            <a:r>
              <a:rPr dirty="0" sz="2400" b="1">
                <a:solidFill>
                  <a:srgbClr val="2A79F1"/>
                </a:solidFill>
                <a:latin typeface="DejaVu Sans Mono"/>
                <a:cs typeface="DejaVu Sans Mono"/>
              </a:rPr>
              <a:t>NumberContract</a:t>
            </a:r>
            <a:r>
              <a:rPr dirty="0" sz="2400" spc="-965" b="1">
                <a:solidFill>
                  <a:srgbClr val="2A79F1"/>
                </a:solidFill>
                <a:latin typeface="DejaVu Sans Mono"/>
                <a:cs typeface="DejaVu Sans Mono"/>
              </a:rPr>
              <a:t> </a:t>
            </a:r>
            <a:r>
              <a:rPr dirty="0" sz="2400" spc="-130">
                <a:latin typeface="Verdana"/>
                <a:cs typeface="Verdana"/>
              </a:rPr>
              <a:t>will </a:t>
            </a:r>
            <a:r>
              <a:rPr dirty="0" sz="2400" spc="-75">
                <a:latin typeface="Verdana"/>
                <a:cs typeface="Verdana"/>
              </a:rPr>
              <a:t>allow:</a:t>
            </a:r>
            <a:endParaRPr sz="24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-130">
                <a:latin typeface="Verdana"/>
                <a:cs typeface="Verdana"/>
              </a:rPr>
              <a:t>The</a:t>
            </a:r>
            <a:r>
              <a:rPr dirty="0" sz="2400" spc="-185">
                <a:latin typeface="Verdana"/>
                <a:cs typeface="Verdana"/>
              </a:rPr>
              <a:t> </a:t>
            </a:r>
            <a:r>
              <a:rPr dirty="0" sz="2400" spc="5">
                <a:latin typeface="Verdana"/>
                <a:cs typeface="Verdana"/>
              </a:rPr>
              <a:t>creation</a:t>
            </a:r>
            <a:r>
              <a:rPr dirty="0" sz="2400" spc="-190">
                <a:latin typeface="Verdana"/>
                <a:cs typeface="Verdana"/>
              </a:rPr>
              <a:t> </a:t>
            </a:r>
            <a:r>
              <a:rPr dirty="0" sz="2400" spc="10">
                <a:latin typeface="Verdana"/>
                <a:cs typeface="Verdana"/>
              </a:rPr>
              <a:t>of</a:t>
            </a:r>
            <a:r>
              <a:rPr dirty="0" sz="2400" spc="-195">
                <a:latin typeface="Verdana"/>
                <a:cs typeface="Verdana"/>
              </a:rPr>
              <a:t> </a:t>
            </a:r>
            <a:r>
              <a:rPr dirty="0" sz="2400" spc="-30">
                <a:latin typeface="Verdana"/>
                <a:cs typeface="Verdana"/>
              </a:rPr>
              <a:t>new,</a:t>
            </a:r>
            <a:r>
              <a:rPr dirty="0" sz="2400" spc="-185">
                <a:latin typeface="Verdana"/>
                <a:cs typeface="Verdana"/>
              </a:rPr>
              <a:t> </a:t>
            </a:r>
            <a:r>
              <a:rPr dirty="0" sz="2400" spc="-60">
                <a:latin typeface="Verdana"/>
                <a:cs typeface="Verdana"/>
              </a:rPr>
              <a:t>positive-value</a:t>
            </a:r>
            <a:r>
              <a:rPr dirty="0" sz="2400" spc="-185">
                <a:latin typeface="Verdana"/>
                <a:cs typeface="Verdana"/>
              </a:rPr>
              <a:t> </a:t>
            </a:r>
            <a:r>
              <a:rPr dirty="0" sz="2400" spc="5" b="1">
                <a:solidFill>
                  <a:srgbClr val="2A79F1"/>
                </a:solidFill>
                <a:latin typeface="DejaVu Sans Mono"/>
                <a:cs typeface="DejaVu Sans Mono"/>
              </a:rPr>
              <a:t>NumberStates</a:t>
            </a:r>
            <a:endParaRPr sz="2400">
              <a:latin typeface="DejaVu Sans Mono"/>
              <a:cs typeface="DejaVu Sans Mono"/>
            </a:endParaRPr>
          </a:p>
          <a:p>
            <a:pPr marL="355600" indent="-342900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50">
                <a:latin typeface="Verdana"/>
                <a:cs typeface="Verdana"/>
              </a:rPr>
              <a:t>Adding</a:t>
            </a:r>
            <a:r>
              <a:rPr dirty="0" sz="2400" spc="-195">
                <a:latin typeface="Verdana"/>
                <a:cs typeface="Verdana"/>
              </a:rPr>
              <a:t> </a:t>
            </a:r>
            <a:r>
              <a:rPr dirty="0" sz="2400" spc="-20">
                <a:latin typeface="Verdana"/>
                <a:cs typeface="Verdana"/>
              </a:rPr>
              <a:t>non-negative</a:t>
            </a:r>
            <a:r>
              <a:rPr dirty="0" sz="2400" spc="-185">
                <a:latin typeface="Verdana"/>
                <a:cs typeface="Verdana"/>
              </a:rPr>
              <a:t> </a:t>
            </a:r>
            <a:r>
              <a:rPr dirty="0" sz="2400" spc="-55">
                <a:latin typeface="Verdana"/>
                <a:cs typeface="Verdana"/>
              </a:rPr>
              <a:t>amounts</a:t>
            </a:r>
            <a:r>
              <a:rPr dirty="0" sz="2400" spc="-180">
                <a:latin typeface="Verdana"/>
                <a:cs typeface="Verdana"/>
              </a:rPr>
              <a:t> </a:t>
            </a:r>
            <a:r>
              <a:rPr dirty="0" sz="2400" spc="-15">
                <a:latin typeface="Verdana"/>
                <a:cs typeface="Verdana"/>
              </a:rPr>
              <a:t>to</a:t>
            </a:r>
            <a:r>
              <a:rPr dirty="0" sz="2400" spc="-180">
                <a:latin typeface="Verdana"/>
                <a:cs typeface="Verdana"/>
              </a:rPr>
              <a:t> </a:t>
            </a:r>
            <a:r>
              <a:rPr dirty="0" sz="2400" spc="-114">
                <a:latin typeface="Verdana"/>
                <a:cs typeface="Verdana"/>
              </a:rPr>
              <a:t>existing</a:t>
            </a:r>
            <a:r>
              <a:rPr dirty="0" sz="2400" spc="-190">
                <a:latin typeface="Verdana"/>
                <a:cs typeface="Verdana"/>
              </a:rPr>
              <a:t> </a:t>
            </a:r>
            <a:r>
              <a:rPr dirty="0" sz="2400" spc="5" b="1">
                <a:solidFill>
                  <a:srgbClr val="2A79F1"/>
                </a:solidFill>
                <a:latin typeface="DejaVu Sans Mono"/>
                <a:cs typeface="DejaVu Sans Mono"/>
              </a:rPr>
              <a:t>NumberStates</a:t>
            </a:r>
            <a:endParaRPr sz="2400">
              <a:latin typeface="DejaVu Sans Mono"/>
              <a:cs typeface="DejaVu Sans Mono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"/>
              <a:buChar char="•"/>
            </a:pPr>
            <a:endParaRPr sz="3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400" spc="-114">
                <a:latin typeface="Verdana"/>
                <a:cs typeface="Verdana"/>
              </a:rPr>
              <a:t>These</a:t>
            </a:r>
            <a:r>
              <a:rPr dirty="0" sz="2400" spc="-18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two</a:t>
            </a:r>
            <a:r>
              <a:rPr dirty="0" sz="2400" spc="-180">
                <a:latin typeface="Verdana"/>
                <a:cs typeface="Verdana"/>
              </a:rPr>
              <a:t> </a:t>
            </a:r>
            <a:r>
              <a:rPr dirty="0" sz="2400" spc="-114">
                <a:latin typeface="Verdana"/>
                <a:cs typeface="Verdana"/>
              </a:rPr>
              <a:t>possibilities</a:t>
            </a:r>
            <a:r>
              <a:rPr dirty="0" sz="2400" spc="-180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correspond</a:t>
            </a:r>
            <a:r>
              <a:rPr dirty="0" sz="2400" spc="-180">
                <a:latin typeface="Verdana"/>
                <a:cs typeface="Verdana"/>
              </a:rPr>
              <a:t> </a:t>
            </a:r>
            <a:r>
              <a:rPr dirty="0" sz="2400" spc="-15">
                <a:latin typeface="Verdana"/>
                <a:cs typeface="Verdana"/>
              </a:rPr>
              <a:t>to</a:t>
            </a:r>
            <a:r>
              <a:rPr dirty="0" sz="2400" spc="-18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two</a:t>
            </a:r>
            <a:r>
              <a:rPr dirty="0" sz="2400" spc="-180">
                <a:latin typeface="Verdana"/>
                <a:cs typeface="Verdana"/>
              </a:rPr>
              <a:t> </a:t>
            </a:r>
            <a:r>
              <a:rPr dirty="0" sz="2400" spc="-25">
                <a:latin typeface="Verdana"/>
                <a:cs typeface="Verdana"/>
              </a:rPr>
              <a:t>commands:</a:t>
            </a:r>
            <a:endParaRPr sz="24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45">
                <a:latin typeface="Verdana"/>
                <a:cs typeface="Verdana"/>
              </a:rPr>
              <a:t>Create</a:t>
            </a:r>
            <a:endParaRPr sz="24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140">
                <a:latin typeface="Verdana"/>
                <a:cs typeface="Verdana"/>
              </a:rPr>
              <a:t>Add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0675" y="566419"/>
            <a:ext cx="6782434" cy="512445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-430"/>
              <a:t>The </a:t>
            </a:r>
            <a:r>
              <a:rPr dirty="0" spc="-270"/>
              <a:t>NumberContract’s</a:t>
            </a:r>
            <a:r>
              <a:rPr dirty="0" spc="-620"/>
              <a:t> </a:t>
            </a:r>
            <a:r>
              <a:rPr dirty="0" spc="-220"/>
              <a:t>commands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85"/>
              <a:t>Contracts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40"/>
              <a:t>p</a:t>
            </a:r>
            <a:fld id="{81D60167-4931-47E6-BA6A-407CBD079E47}" type="slidenum">
              <a:rPr dirty="0" spc="-150"/>
              <a:t>10</a:t>
            </a:fld>
            <a:r>
              <a:rPr dirty="0" spc="-80"/>
              <a:t>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00656" y="2023364"/>
            <a:ext cx="7483475" cy="3317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2A79F1"/>
                </a:solidFill>
                <a:latin typeface="DejaVu Sans Mono"/>
                <a:cs typeface="DejaVu Sans Mono"/>
              </a:rPr>
              <a:t>class </a:t>
            </a:r>
            <a:r>
              <a:rPr dirty="0" sz="1800">
                <a:latin typeface="DejaVu Sans Mono"/>
                <a:cs typeface="DejaVu Sans Mono"/>
              </a:rPr>
              <a:t>NumberContract: Contract {</a:t>
            </a:r>
            <a:endParaRPr sz="1800">
              <a:latin typeface="DejaVu Sans Mono"/>
              <a:cs typeface="DejaVu Sans Mono"/>
            </a:endParaRPr>
          </a:p>
          <a:p>
            <a:pPr marL="565150">
              <a:lnSpc>
                <a:spcPct val="100000"/>
              </a:lnSpc>
              <a:tabLst>
                <a:tab pos="979169" algn="l"/>
                <a:tab pos="2221865" algn="l"/>
                <a:tab pos="2636520" algn="l"/>
                <a:tab pos="3188970" algn="l"/>
              </a:tabLst>
            </a:pPr>
            <a:r>
              <a:rPr dirty="0" sz="1800" spc="135" i="1">
                <a:latin typeface="Trebuchet MS"/>
                <a:cs typeface="Trebuchet MS"/>
              </a:rPr>
              <a:t>//	</a:t>
            </a:r>
            <a:r>
              <a:rPr dirty="0" sz="1800" spc="229" i="1">
                <a:latin typeface="Trebuchet MS"/>
                <a:cs typeface="Trebuchet MS"/>
              </a:rPr>
              <a:t>contract	</a:t>
            </a:r>
            <a:r>
              <a:rPr dirty="0" sz="1800" spc="305" i="1">
                <a:latin typeface="Trebuchet MS"/>
                <a:cs typeface="Trebuchet MS"/>
              </a:rPr>
              <a:t>id	</a:t>
            </a:r>
            <a:r>
              <a:rPr dirty="0" sz="1800" spc="75" i="1">
                <a:latin typeface="Trebuchet MS"/>
                <a:cs typeface="Trebuchet MS"/>
              </a:rPr>
              <a:t>was	</a:t>
            </a:r>
            <a:r>
              <a:rPr dirty="0" sz="1800" spc="235" i="1">
                <a:latin typeface="Trebuchet MS"/>
                <a:cs typeface="Trebuchet MS"/>
              </a:rPr>
              <a:t>omitted...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565150">
              <a:lnSpc>
                <a:spcPct val="100000"/>
              </a:lnSpc>
            </a:pPr>
            <a:r>
              <a:rPr dirty="0" sz="1800" b="1">
                <a:solidFill>
                  <a:srgbClr val="2A79F1"/>
                </a:solidFill>
                <a:latin typeface="DejaVu Sans Mono"/>
                <a:cs typeface="DejaVu Sans Mono"/>
              </a:rPr>
              <a:t>interface </a:t>
            </a:r>
            <a:r>
              <a:rPr dirty="0" sz="1800">
                <a:latin typeface="DejaVu Sans Mono"/>
                <a:cs typeface="DejaVu Sans Mono"/>
              </a:rPr>
              <a:t>Commands : CommandData {</a:t>
            </a:r>
            <a:endParaRPr sz="1800">
              <a:latin typeface="DejaVu Sans Mono"/>
              <a:cs typeface="DejaVu Sans Mono"/>
            </a:endParaRPr>
          </a:p>
          <a:p>
            <a:pPr marL="1117600">
              <a:lnSpc>
                <a:spcPct val="100000"/>
              </a:lnSpc>
            </a:pPr>
            <a:r>
              <a:rPr dirty="0" sz="1800" b="1">
                <a:solidFill>
                  <a:srgbClr val="2A79F1"/>
                </a:solidFill>
                <a:latin typeface="DejaVu Sans Mono"/>
                <a:cs typeface="DejaVu Sans Mono"/>
              </a:rPr>
              <a:t>class </a:t>
            </a:r>
            <a:r>
              <a:rPr dirty="0" sz="1800">
                <a:latin typeface="DejaVu Sans Mono"/>
                <a:cs typeface="DejaVu Sans Mono"/>
              </a:rPr>
              <a:t>Create : TypeOnlyCommandData(),</a:t>
            </a:r>
            <a:r>
              <a:rPr dirty="0" sz="1800" spc="-75">
                <a:latin typeface="DejaVu Sans Mono"/>
                <a:cs typeface="DejaVu Sans Mono"/>
              </a:rPr>
              <a:t> </a:t>
            </a:r>
            <a:r>
              <a:rPr dirty="0" sz="1800">
                <a:latin typeface="DejaVu Sans Mono"/>
                <a:cs typeface="DejaVu Sans Mono"/>
              </a:rPr>
              <a:t>Commands</a:t>
            </a:r>
            <a:endParaRPr sz="1800">
              <a:latin typeface="DejaVu Sans Mono"/>
              <a:cs typeface="DejaVu Sans Mono"/>
            </a:endParaRPr>
          </a:p>
          <a:p>
            <a:pPr marL="1117600">
              <a:lnSpc>
                <a:spcPct val="100000"/>
              </a:lnSpc>
            </a:pPr>
            <a:r>
              <a:rPr dirty="0" sz="1800" b="1">
                <a:solidFill>
                  <a:srgbClr val="2A79F1"/>
                </a:solidFill>
                <a:latin typeface="DejaVu Sans Mono"/>
                <a:cs typeface="DejaVu Sans Mono"/>
              </a:rPr>
              <a:t>class </a:t>
            </a:r>
            <a:r>
              <a:rPr dirty="0" sz="1800">
                <a:latin typeface="DejaVu Sans Mono"/>
                <a:cs typeface="DejaVu Sans Mono"/>
              </a:rPr>
              <a:t>Add : TypeOnlyCommandData(),</a:t>
            </a:r>
            <a:r>
              <a:rPr dirty="0" sz="1800" spc="-40">
                <a:latin typeface="DejaVu Sans Mono"/>
                <a:cs typeface="DejaVu Sans Mono"/>
              </a:rPr>
              <a:t> </a:t>
            </a:r>
            <a:r>
              <a:rPr dirty="0" sz="1800">
                <a:latin typeface="DejaVu Sans Mono"/>
                <a:cs typeface="DejaVu Sans Mono"/>
              </a:rPr>
              <a:t>Commands</a:t>
            </a:r>
            <a:endParaRPr sz="1800">
              <a:latin typeface="DejaVu Sans Mono"/>
              <a:cs typeface="DejaVu Sans Mono"/>
            </a:endParaRPr>
          </a:p>
          <a:p>
            <a:pPr marL="565150">
              <a:lnSpc>
                <a:spcPct val="100000"/>
              </a:lnSpc>
            </a:pPr>
            <a:r>
              <a:rPr dirty="0" sz="1800">
                <a:latin typeface="DejaVu Sans Mono"/>
                <a:cs typeface="DejaVu Sans Mono"/>
              </a:rPr>
              <a:t>}</a:t>
            </a:r>
            <a:endParaRPr sz="1800">
              <a:latin typeface="DejaVu Sans Mono"/>
              <a:cs typeface="DejaVu Sans Mono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Times New Roman"/>
              <a:cs typeface="Times New Roman"/>
            </a:endParaRPr>
          </a:p>
          <a:p>
            <a:pPr marL="565150">
              <a:lnSpc>
                <a:spcPct val="100000"/>
              </a:lnSpc>
            </a:pPr>
            <a:r>
              <a:rPr dirty="0" sz="1800" b="1">
                <a:solidFill>
                  <a:srgbClr val="2A79F1"/>
                </a:solidFill>
                <a:latin typeface="DejaVu Sans Mono"/>
                <a:cs typeface="DejaVu Sans Mono"/>
              </a:rPr>
              <a:t>override fun </a:t>
            </a:r>
            <a:r>
              <a:rPr dirty="0" sz="1800">
                <a:latin typeface="DejaVu Sans Mono"/>
                <a:cs typeface="DejaVu Sans Mono"/>
              </a:rPr>
              <a:t>verify(tx: LedgerTransaction)</a:t>
            </a:r>
            <a:r>
              <a:rPr dirty="0" sz="1800" spc="-20">
                <a:latin typeface="DejaVu Sans Mono"/>
                <a:cs typeface="DejaVu Sans Mono"/>
              </a:rPr>
              <a:t> </a:t>
            </a:r>
            <a:r>
              <a:rPr dirty="0" sz="1800">
                <a:latin typeface="DejaVu Sans Mono"/>
                <a:cs typeface="DejaVu Sans Mono"/>
              </a:rPr>
              <a:t>{</a:t>
            </a:r>
            <a:endParaRPr sz="1800">
              <a:latin typeface="DejaVu Sans Mono"/>
              <a:cs typeface="DejaVu Sans Mono"/>
            </a:endParaRPr>
          </a:p>
          <a:p>
            <a:pPr marL="1117600">
              <a:lnSpc>
                <a:spcPct val="100000"/>
              </a:lnSpc>
              <a:tabLst>
                <a:tab pos="1531620" algn="l"/>
                <a:tab pos="2774315" algn="l"/>
                <a:tab pos="3188970" algn="l"/>
                <a:tab pos="3879215" algn="l"/>
              </a:tabLst>
            </a:pPr>
            <a:r>
              <a:rPr dirty="0" sz="1800" spc="135" i="1">
                <a:latin typeface="Trebuchet MS"/>
                <a:cs typeface="Trebuchet MS"/>
              </a:rPr>
              <a:t>//	</a:t>
            </a:r>
            <a:r>
              <a:rPr dirty="0" sz="1800" spc="320" i="1">
                <a:latin typeface="Trebuchet MS"/>
                <a:cs typeface="Trebuchet MS"/>
              </a:rPr>
              <a:t>verify()	</a:t>
            </a:r>
            <a:r>
              <a:rPr dirty="0" sz="1800" spc="105" i="1">
                <a:latin typeface="Trebuchet MS"/>
                <a:cs typeface="Trebuchet MS"/>
              </a:rPr>
              <a:t>on	</a:t>
            </a:r>
            <a:r>
              <a:rPr dirty="0" sz="1800" spc="180" i="1">
                <a:latin typeface="Trebuchet MS"/>
                <a:cs typeface="Trebuchet MS"/>
              </a:rPr>
              <a:t>next	</a:t>
            </a:r>
            <a:r>
              <a:rPr dirty="0" sz="1800" spc="250" i="1">
                <a:latin typeface="Trebuchet MS"/>
                <a:cs typeface="Trebuchet MS"/>
              </a:rPr>
              <a:t>page...</a:t>
            </a:r>
            <a:endParaRPr sz="1800">
              <a:latin typeface="Trebuchet MS"/>
              <a:cs typeface="Trebuchet MS"/>
            </a:endParaRPr>
          </a:p>
          <a:p>
            <a:pPr marL="565150">
              <a:lnSpc>
                <a:spcPct val="100000"/>
              </a:lnSpc>
            </a:pPr>
            <a:r>
              <a:rPr dirty="0" sz="1800">
                <a:latin typeface="DejaVu Sans Mono"/>
                <a:cs typeface="DejaVu Sans Mono"/>
              </a:rPr>
              <a:t>}</a:t>
            </a:r>
            <a:endParaRPr sz="1800">
              <a:latin typeface="DejaVu Sans Mono"/>
              <a:cs typeface="DejaVu Sans Mono"/>
            </a:endParaRPr>
          </a:p>
          <a:p>
            <a:pPr marL="12700">
              <a:lnSpc>
                <a:spcPct val="100000"/>
              </a:lnSpc>
            </a:pPr>
            <a:r>
              <a:rPr dirty="0" sz="1800">
                <a:latin typeface="DejaVu Sans Mono"/>
                <a:cs typeface="DejaVu Sans Mono"/>
              </a:rPr>
              <a:t>}</a:t>
            </a:r>
            <a:endParaRPr sz="1800">
              <a:latin typeface="DejaVu Sans Mono"/>
              <a:cs typeface="DejaVu Sans Mon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0675" y="566419"/>
            <a:ext cx="7301865" cy="512445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-430"/>
              <a:t>The </a:t>
            </a:r>
            <a:r>
              <a:rPr dirty="0" spc="-270"/>
              <a:t>NumberContract’s </a:t>
            </a:r>
            <a:r>
              <a:rPr dirty="0" spc="-330"/>
              <a:t>verify</a:t>
            </a:r>
            <a:r>
              <a:rPr dirty="0" spc="-530"/>
              <a:t> </a:t>
            </a:r>
            <a:r>
              <a:rPr dirty="0" spc="-295"/>
              <a:t>function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85"/>
              <a:t>Contracts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40"/>
              <a:t>p</a:t>
            </a:r>
            <a:fld id="{81D60167-4931-47E6-BA6A-407CBD079E47}" type="slidenum">
              <a:rPr dirty="0" spc="-150"/>
              <a:t>10</a:t>
            </a:fld>
            <a:r>
              <a:rPr dirty="0" spc="-80"/>
              <a:t>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42046" y="2023364"/>
            <a:ext cx="9693910" cy="3042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2A79F1"/>
                </a:solidFill>
                <a:latin typeface="DejaVu Sans Mono"/>
                <a:cs typeface="DejaVu Sans Mono"/>
              </a:rPr>
              <a:t>fun </a:t>
            </a:r>
            <a:r>
              <a:rPr dirty="0" sz="1800">
                <a:latin typeface="DejaVu Sans Mono"/>
                <a:cs typeface="DejaVu Sans Mono"/>
              </a:rPr>
              <a:t>verify(tx: LedgerTransaction)</a:t>
            </a:r>
            <a:r>
              <a:rPr dirty="0" sz="1800" spc="5">
                <a:latin typeface="DejaVu Sans Mono"/>
                <a:cs typeface="DejaVu Sans Mono"/>
              </a:rPr>
              <a:t> </a:t>
            </a:r>
            <a:r>
              <a:rPr dirty="0" sz="1800">
                <a:latin typeface="DejaVu Sans Mono"/>
                <a:cs typeface="DejaVu Sans Mono"/>
              </a:rPr>
              <a:t>{</a:t>
            </a:r>
            <a:endParaRPr sz="1800">
              <a:latin typeface="DejaVu Sans Mono"/>
              <a:cs typeface="DejaVu Sans Mon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565150">
              <a:lnSpc>
                <a:spcPct val="100000"/>
              </a:lnSpc>
            </a:pPr>
            <a:r>
              <a:rPr dirty="0" sz="1800" b="1">
                <a:solidFill>
                  <a:srgbClr val="2A79F1"/>
                </a:solidFill>
                <a:latin typeface="DejaVu Sans Mono"/>
                <a:cs typeface="DejaVu Sans Mono"/>
              </a:rPr>
              <a:t>val </a:t>
            </a:r>
            <a:r>
              <a:rPr dirty="0" sz="1800">
                <a:latin typeface="DejaVu Sans Mono"/>
                <a:cs typeface="DejaVu Sans Mono"/>
              </a:rPr>
              <a:t>command = tx.findCommand&lt;NumberContract.Commands&gt; { </a:t>
            </a:r>
            <a:r>
              <a:rPr dirty="0" sz="1800" b="1">
                <a:solidFill>
                  <a:srgbClr val="2A79F1"/>
                </a:solidFill>
                <a:latin typeface="DejaVu Sans Mono"/>
                <a:cs typeface="DejaVu Sans Mono"/>
              </a:rPr>
              <a:t>true</a:t>
            </a:r>
            <a:r>
              <a:rPr dirty="0" sz="1800" spc="-30" b="1">
                <a:solidFill>
                  <a:srgbClr val="2A79F1"/>
                </a:solidFill>
                <a:latin typeface="DejaVu Sans Mono"/>
                <a:cs typeface="DejaVu Sans Mono"/>
              </a:rPr>
              <a:t> </a:t>
            </a:r>
            <a:r>
              <a:rPr dirty="0" sz="1800">
                <a:latin typeface="DejaVu Sans Mono"/>
                <a:cs typeface="DejaVu Sans Mono"/>
              </a:rPr>
              <a:t>}</a:t>
            </a:r>
            <a:endParaRPr sz="1800">
              <a:latin typeface="DejaVu Sans Mono"/>
              <a:cs typeface="DejaVu Sans Mono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Times New Roman"/>
              <a:cs typeface="Times New Roman"/>
            </a:endParaRPr>
          </a:p>
          <a:p>
            <a:pPr marL="565150">
              <a:lnSpc>
                <a:spcPct val="100000"/>
              </a:lnSpc>
            </a:pPr>
            <a:r>
              <a:rPr dirty="0" sz="1800" b="1">
                <a:solidFill>
                  <a:srgbClr val="2A79F1"/>
                </a:solidFill>
                <a:latin typeface="DejaVu Sans Mono"/>
                <a:cs typeface="DejaVu Sans Mono"/>
              </a:rPr>
              <a:t>when </a:t>
            </a:r>
            <a:r>
              <a:rPr dirty="0" sz="1800">
                <a:latin typeface="DejaVu Sans Mono"/>
                <a:cs typeface="DejaVu Sans Mono"/>
              </a:rPr>
              <a:t>(command.value)</a:t>
            </a:r>
            <a:r>
              <a:rPr dirty="0" sz="1800" spc="5">
                <a:latin typeface="DejaVu Sans Mono"/>
                <a:cs typeface="DejaVu Sans Mono"/>
              </a:rPr>
              <a:t> </a:t>
            </a:r>
            <a:r>
              <a:rPr dirty="0" sz="1800">
                <a:latin typeface="DejaVu Sans Mono"/>
                <a:cs typeface="DejaVu Sans Mono"/>
              </a:rPr>
              <a:t>{</a:t>
            </a:r>
            <a:endParaRPr sz="1800">
              <a:latin typeface="DejaVu Sans Mono"/>
              <a:cs typeface="DejaVu Sans Mono"/>
            </a:endParaRPr>
          </a:p>
          <a:p>
            <a:pPr marL="1117600">
              <a:lnSpc>
                <a:spcPct val="100000"/>
              </a:lnSpc>
            </a:pPr>
            <a:r>
              <a:rPr dirty="0" sz="1800" b="1">
                <a:solidFill>
                  <a:srgbClr val="2A79F1"/>
                </a:solidFill>
                <a:latin typeface="DejaVu Sans Mono"/>
                <a:cs typeface="DejaVu Sans Mono"/>
              </a:rPr>
              <a:t>is </a:t>
            </a:r>
            <a:r>
              <a:rPr dirty="0" sz="1800">
                <a:latin typeface="DejaVu Sans Mono"/>
                <a:cs typeface="DejaVu Sans Mono"/>
              </a:rPr>
              <a:t>Commands.Create -&gt; { </a:t>
            </a:r>
            <a:r>
              <a:rPr dirty="0" sz="1800">
                <a:solidFill>
                  <a:srgbClr val="8B8B8B"/>
                </a:solidFill>
                <a:latin typeface="DejaVu Sans Mono"/>
                <a:cs typeface="DejaVu Sans Mono"/>
              </a:rPr>
              <a:t>/* Create verification logic. */</a:t>
            </a:r>
            <a:r>
              <a:rPr dirty="0" sz="1800" spc="-25">
                <a:solidFill>
                  <a:srgbClr val="8B8B8B"/>
                </a:solidFill>
                <a:latin typeface="DejaVu Sans Mono"/>
                <a:cs typeface="DejaVu Sans Mono"/>
              </a:rPr>
              <a:t> </a:t>
            </a:r>
            <a:r>
              <a:rPr dirty="0" sz="1800">
                <a:latin typeface="DejaVu Sans Mono"/>
                <a:cs typeface="DejaVu Sans Mono"/>
              </a:rPr>
              <a:t>}</a:t>
            </a:r>
            <a:endParaRPr sz="1800">
              <a:latin typeface="DejaVu Sans Mono"/>
              <a:cs typeface="DejaVu Sans Mono"/>
            </a:endParaRPr>
          </a:p>
          <a:p>
            <a:pPr marL="1117600">
              <a:lnSpc>
                <a:spcPct val="100000"/>
              </a:lnSpc>
            </a:pPr>
            <a:r>
              <a:rPr dirty="0" sz="1800" b="1">
                <a:solidFill>
                  <a:srgbClr val="2A79F1"/>
                </a:solidFill>
                <a:latin typeface="DejaVu Sans Mono"/>
                <a:cs typeface="DejaVu Sans Mono"/>
              </a:rPr>
              <a:t>is </a:t>
            </a:r>
            <a:r>
              <a:rPr dirty="0" sz="1800">
                <a:latin typeface="DejaVu Sans Mono"/>
                <a:cs typeface="DejaVu Sans Mono"/>
              </a:rPr>
              <a:t>Commands.Add -&gt; { </a:t>
            </a:r>
            <a:r>
              <a:rPr dirty="0" sz="1800">
                <a:solidFill>
                  <a:srgbClr val="8B8B8B"/>
                </a:solidFill>
                <a:latin typeface="DejaVu Sans Mono"/>
                <a:cs typeface="DejaVu Sans Mono"/>
              </a:rPr>
              <a:t>/* Add verification logic. */</a:t>
            </a:r>
            <a:r>
              <a:rPr dirty="0" sz="1800" spc="-5">
                <a:solidFill>
                  <a:srgbClr val="8B8B8B"/>
                </a:solidFill>
                <a:latin typeface="DejaVu Sans Mono"/>
                <a:cs typeface="DejaVu Sans Mono"/>
              </a:rPr>
              <a:t> </a:t>
            </a:r>
            <a:r>
              <a:rPr dirty="0" sz="1800">
                <a:latin typeface="DejaVu Sans Mono"/>
                <a:cs typeface="DejaVu Sans Mono"/>
              </a:rPr>
              <a:t>}</a:t>
            </a:r>
            <a:endParaRPr sz="1800">
              <a:latin typeface="DejaVu Sans Mono"/>
              <a:cs typeface="DejaVu Sans Mono"/>
            </a:endParaRPr>
          </a:p>
          <a:p>
            <a:pPr marL="1117600">
              <a:lnSpc>
                <a:spcPct val="100000"/>
              </a:lnSpc>
            </a:pPr>
            <a:r>
              <a:rPr dirty="0" sz="1800" b="1">
                <a:solidFill>
                  <a:srgbClr val="2A79F1"/>
                </a:solidFill>
                <a:latin typeface="DejaVu Sans Mono"/>
                <a:cs typeface="DejaVu Sans Mono"/>
              </a:rPr>
              <a:t>else </a:t>
            </a:r>
            <a:r>
              <a:rPr dirty="0" sz="1800">
                <a:latin typeface="DejaVu Sans Mono"/>
                <a:cs typeface="DejaVu Sans Mono"/>
              </a:rPr>
              <a:t>-&gt;</a:t>
            </a:r>
            <a:endParaRPr sz="1800">
              <a:latin typeface="DejaVu Sans Mono"/>
              <a:cs typeface="DejaVu Sans Mono"/>
            </a:endParaRPr>
          </a:p>
          <a:p>
            <a:pPr marL="1670050">
              <a:lnSpc>
                <a:spcPct val="100000"/>
              </a:lnSpc>
            </a:pPr>
            <a:r>
              <a:rPr dirty="0" sz="1800" b="1">
                <a:solidFill>
                  <a:srgbClr val="2A79F1"/>
                </a:solidFill>
                <a:latin typeface="DejaVu Sans Mono"/>
                <a:cs typeface="DejaVu Sans Mono"/>
              </a:rPr>
              <a:t>throw </a:t>
            </a:r>
            <a:r>
              <a:rPr dirty="0" sz="1800">
                <a:latin typeface="DejaVu Sans Mono"/>
                <a:cs typeface="DejaVu Sans Mono"/>
              </a:rPr>
              <a:t>IllegalArgumentException("Unknown command</a:t>
            </a:r>
            <a:r>
              <a:rPr dirty="0" sz="1800" spc="-80">
                <a:latin typeface="DejaVu Sans Mono"/>
                <a:cs typeface="DejaVu Sans Mono"/>
              </a:rPr>
              <a:t> </a:t>
            </a:r>
            <a:r>
              <a:rPr dirty="0" sz="1800">
                <a:latin typeface="DejaVu Sans Mono"/>
                <a:cs typeface="DejaVu Sans Mono"/>
              </a:rPr>
              <a:t>$command")</a:t>
            </a:r>
            <a:endParaRPr sz="1800">
              <a:latin typeface="DejaVu Sans Mono"/>
              <a:cs typeface="DejaVu Sans Mono"/>
            </a:endParaRPr>
          </a:p>
          <a:p>
            <a:pPr marL="565150">
              <a:lnSpc>
                <a:spcPct val="100000"/>
              </a:lnSpc>
            </a:pPr>
            <a:r>
              <a:rPr dirty="0" sz="1800">
                <a:latin typeface="DejaVu Sans Mono"/>
                <a:cs typeface="DejaVu Sans Mono"/>
              </a:rPr>
              <a:t>}</a:t>
            </a:r>
            <a:endParaRPr sz="1800">
              <a:latin typeface="DejaVu Sans Mono"/>
              <a:cs typeface="DejaVu Sans Mono"/>
            </a:endParaRPr>
          </a:p>
          <a:p>
            <a:pPr marL="12700">
              <a:lnSpc>
                <a:spcPct val="100000"/>
              </a:lnSpc>
            </a:pPr>
            <a:r>
              <a:rPr dirty="0" sz="1800">
                <a:latin typeface="DejaVu Sans Mono"/>
                <a:cs typeface="DejaVu Sans Mono"/>
              </a:rPr>
              <a:t>}</a:t>
            </a:r>
            <a:endParaRPr sz="1800">
              <a:latin typeface="DejaVu Sans Mono"/>
              <a:cs typeface="DejaVu Sans Mon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0675" y="566419"/>
            <a:ext cx="6527165" cy="512445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-330"/>
              <a:t>verify </a:t>
            </a:r>
            <a:r>
              <a:rPr dirty="0" spc="-50"/>
              <a:t>code </a:t>
            </a:r>
            <a:r>
              <a:rPr dirty="0" spc="-395"/>
              <a:t>for </a:t>
            </a:r>
            <a:r>
              <a:rPr dirty="0" spc="-180"/>
              <a:t>Create</a:t>
            </a:r>
            <a:r>
              <a:rPr dirty="0" spc="-15"/>
              <a:t> </a:t>
            </a:r>
            <a:r>
              <a:rPr dirty="0" spc="-180"/>
              <a:t>command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85"/>
              <a:t>Contracts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40"/>
              <a:t>p</a:t>
            </a:r>
            <a:fld id="{81D60167-4931-47E6-BA6A-407CBD079E47}" type="slidenum">
              <a:rPr dirty="0" spc="-150"/>
              <a:t>10</a:t>
            </a:fld>
            <a:r>
              <a:rPr dirty="0" spc="-80"/>
              <a:t>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50339" y="1712467"/>
            <a:ext cx="9417050" cy="38658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64515" marR="6219825" indent="-55245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2A79F1"/>
                </a:solidFill>
                <a:latin typeface="DejaVu Sans Mono"/>
                <a:cs typeface="DejaVu Sans Mono"/>
              </a:rPr>
              <a:t>is </a:t>
            </a:r>
            <a:r>
              <a:rPr dirty="0" sz="1800">
                <a:latin typeface="DejaVu Sans Mono"/>
                <a:cs typeface="DejaVu Sans Mono"/>
              </a:rPr>
              <a:t>Commands.Create -&gt;</a:t>
            </a:r>
            <a:r>
              <a:rPr dirty="0" sz="1800" spc="-85">
                <a:latin typeface="DejaVu Sans Mono"/>
                <a:cs typeface="DejaVu Sans Mono"/>
              </a:rPr>
              <a:t> </a:t>
            </a:r>
            <a:r>
              <a:rPr dirty="0" sz="1800">
                <a:latin typeface="DejaVu Sans Mono"/>
                <a:cs typeface="DejaVu Sans Mono"/>
              </a:rPr>
              <a:t>{  requireThat</a:t>
            </a:r>
            <a:r>
              <a:rPr dirty="0" sz="1800" spc="-10">
                <a:latin typeface="DejaVu Sans Mono"/>
                <a:cs typeface="DejaVu Sans Mono"/>
              </a:rPr>
              <a:t> </a:t>
            </a:r>
            <a:r>
              <a:rPr dirty="0" sz="1800">
                <a:latin typeface="DejaVu Sans Mono"/>
                <a:cs typeface="DejaVu Sans Mono"/>
              </a:rPr>
              <a:t>{</a:t>
            </a:r>
            <a:endParaRPr sz="1800">
              <a:latin typeface="DejaVu Sans Mono"/>
              <a:cs typeface="DejaVu Sans Mono"/>
            </a:endParaRPr>
          </a:p>
          <a:p>
            <a:pPr marL="1116965">
              <a:lnSpc>
                <a:spcPct val="100000"/>
              </a:lnSpc>
            </a:pPr>
            <a:r>
              <a:rPr dirty="0" sz="1800" b="1">
                <a:solidFill>
                  <a:srgbClr val="00B050"/>
                </a:solidFill>
                <a:latin typeface="DejaVu Sans Mono"/>
                <a:cs typeface="DejaVu Sans Mono"/>
              </a:rPr>
              <a:t>”There are no inputs" </a:t>
            </a:r>
            <a:r>
              <a:rPr dirty="0" sz="1800" b="1">
                <a:solidFill>
                  <a:srgbClr val="2A79F1"/>
                </a:solidFill>
                <a:latin typeface="DejaVu Sans Mono"/>
                <a:cs typeface="DejaVu Sans Mono"/>
              </a:rPr>
              <a:t>using</a:t>
            </a:r>
            <a:r>
              <a:rPr dirty="0" sz="1800" spc="-10" b="1">
                <a:solidFill>
                  <a:srgbClr val="2A79F1"/>
                </a:solidFill>
                <a:latin typeface="DejaVu Sans Mono"/>
                <a:cs typeface="DejaVu Sans Mono"/>
              </a:rPr>
              <a:t> </a:t>
            </a:r>
            <a:r>
              <a:rPr dirty="0" sz="1800">
                <a:latin typeface="DejaVu Sans Mono"/>
                <a:cs typeface="DejaVu Sans Mono"/>
              </a:rPr>
              <a:t>(tx.inputs.isEmpty())</a:t>
            </a:r>
            <a:endParaRPr sz="1800">
              <a:latin typeface="DejaVu Sans Mono"/>
              <a:cs typeface="DejaVu Sans Mono"/>
            </a:endParaRPr>
          </a:p>
          <a:p>
            <a:pPr marL="1116965">
              <a:lnSpc>
                <a:spcPct val="100000"/>
              </a:lnSpc>
            </a:pPr>
            <a:r>
              <a:rPr dirty="0" sz="1800" b="1">
                <a:solidFill>
                  <a:srgbClr val="00B050"/>
                </a:solidFill>
                <a:latin typeface="DejaVu Sans Mono"/>
                <a:cs typeface="DejaVu Sans Mono"/>
              </a:rPr>
              <a:t>”There is only one output" </a:t>
            </a:r>
            <a:r>
              <a:rPr dirty="0" sz="1800" b="1">
                <a:solidFill>
                  <a:srgbClr val="2A79F1"/>
                </a:solidFill>
                <a:latin typeface="DejaVu Sans Mono"/>
                <a:cs typeface="DejaVu Sans Mono"/>
              </a:rPr>
              <a:t>using </a:t>
            </a:r>
            <a:r>
              <a:rPr dirty="0" sz="1800">
                <a:latin typeface="DejaVu Sans Mono"/>
                <a:cs typeface="DejaVu Sans Mono"/>
              </a:rPr>
              <a:t>(tx.outputs.size ==</a:t>
            </a:r>
            <a:r>
              <a:rPr dirty="0" sz="1800" spc="-25">
                <a:latin typeface="DejaVu Sans Mono"/>
                <a:cs typeface="DejaVu Sans Mono"/>
              </a:rPr>
              <a:t> </a:t>
            </a:r>
            <a:r>
              <a:rPr dirty="0" sz="1800">
                <a:latin typeface="DejaVu Sans Mono"/>
                <a:cs typeface="DejaVu Sans Mono"/>
              </a:rPr>
              <a:t>1)</a:t>
            </a:r>
            <a:endParaRPr sz="1800">
              <a:latin typeface="DejaVu Sans Mono"/>
              <a:cs typeface="DejaVu Sans Mon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1116965">
              <a:lnSpc>
                <a:spcPct val="100000"/>
              </a:lnSpc>
            </a:pPr>
            <a:r>
              <a:rPr dirty="0" sz="1800" b="1">
                <a:solidFill>
                  <a:srgbClr val="2A79F1"/>
                </a:solidFill>
                <a:latin typeface="DejaVu Sans Mono"/>
                <a:cs typeface="DejaVu Sans Mono"/>
              </a:rPr>
              <a:t>val </a:t>
            </a:r>
            <a:r>
              <a:rPr dirty="0" sz="1800">
                <a:latin typeface="DejaVu Sans Mono"/>
                <a:cs typeface="DejaVu Sans Mono"/>
              </a:rPr>
              <a:t>out =</a:t>
            </a:r>
            <a:r>
              <a:rPr dirty="0" sz="1800" spc="-10">
                <a:latin typeface="DejaVu Sans Mono"/>
                <a:cs typeface="DejaVu Sans Mono"/>
              </a:rPr>
              <a:t> </a:t>
            </a:r>
            <a:r>
              <a:rPr dirty="0" sz="1800">
                <a:latin typeface="DejaVu Sans Mono"/>
                <a:cs typeface="DejaVu Sans Mono"/>
              </a:rPr>
              <a:t>tx.outputsOfType&lt;NumberState&gt;().single()</a:t>
            </a:r>
            <a:endParaRPr sz="1800">
              <a:latin typeface="DejaVu Sans Mono"/>
              <a:cs typeface="DejaVu Sans Mono"/>
            </a:endParaRPr>
          </a:p>
          <a:p>
            <a:pPr marL="1116965">
              <a:lnSpc>
                <a:spcPct val="100000"/>
              </a:lnSpc>
            </a:pPr>
            <a:r>
              <a:rPr dirty="0" sz="1800" b="1">
                <a:solidFill>
                  <a:srgbClr val="00B050"/>
                </a:solidFill>
                <a:latin typeface="DejaVu Sans Mono"/>
                <a:cs typeface="DejaVu Sans Mono"/>
              </a:rPr>
              <a:t>”Number must be positive" </a:t>
            </a:r>
            <a:r>
              <a:rPr dirty="0" sz="1800" b="1">
                <a:solidFill>
                  <a:srgbClr val="2A79F1"/>
                </a:solidFill>
                <a:latin typeface="DejaVu Sans Mono"/>
                <a:cs typeface="DejaVu Sans Mono"/>
              </a:rPr>
              <a:t>using </a:t>
            </a:r>
            <a:r>
              <a:rPr dirty="0" sz="1800">
                <a:latin typeface="DejaVu Sans Mono"/>
                <a:cs typeface="DejaVu Sans Mono"/>
              </a:rPr>
              <a:t>(out.number &gt;</a:t>
            </a:r>
            <a:r>
              <a:rPr dirty="0" sz="1800" spc="-5">
                <a:latin typeface="DejaVu Sans Mono"/>
                <a:cs typeface="DejaVu Sans Mono"/>
              </a:rPr>
              <a:t> </a:t>
            </a:r>
            <a:r>
              <a:rPr dirty="0" sz="1800">
                <a:latin typeface="DejaVu Sans Mono"/>
                <a:cs typeface="DejaVu Sans Mono"/>
              </a:rPr>
              <a:t>0)</a:t>
            </a:r>
            <a:endParaRPr sz="1800">
              <a:latin typeface="DejaVu Sans Mono"/>
              <a:cs typeface="DejaVu Sans Mono"/>
            </a:endParaRPr>
          </a:p>
          <a:p>
            <a:pPr marL="1116965">
              <a:lnSpc>
                <a:spcPct val="100000"/>
              </a:lnSpc>
            </a:pPr>
            <a:r>
              <a:rPr dirty="0" sz="1800" b="1">
                <a:solidFill>
                  <a:srgbClr val="00B050"/>
                </a:solidFill>
                <a:latin typeface="DejaVu Sans Mono"/>
                <a:cs typeface="DejaVu Sans Mono"/>
              </a:rPr>
              <a:t>”The participants are distinct" </a:t>
            </a:r>
            <a:r>
              <a:rPr dirty="0" sz="1800" b="1">
                <a:solidFill>
                  <a:srgbClr val="2A79F1"/>
                </a:solidFill>
                <a:latin typeface="DejaVu Sans Mono"/>
                <a:cs typeface="DejaVu Sans Mono"/>
              </a:rPr>
              <a:t>using </a:t>
            </a:r>
            <a:r>
              <a:rPr dirty="0" sz="1800">
                <a:latin typeface="DejaVu Sans Mono"/>
                <a:cs typeface="DejaVu Sans Mono"/>
              </a:rPr>
              <a:t>(out.alice !=</a:t>
            </a:r>
            <a:r>
              <a:rPr dirty="0" sz="1800" spc="-65">
                <a:latin typeface="DejaVu Sans Mono"/>
                <a:cs typeface="DejaVu Sans Mono"/>
              </a:rPr>
              <a:t> </a:t>
            </a:r>
            <a:r>
              <a:rPr dirty="0" sz="1800">
                <a:latin typeface="DejaVu Sans Mono"/>
                <a:cs typeface="DejaVu Sans Mono"/>
              </a:rPr>
              <a:t>out.bob)</a:t>
            </a:r>
            <a:endParaRPr sz="1800">
              <a:latin typeface="DejaVu Sans Mono"/>
              <a:cs typeface="DejaVu Sans Mono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Times New Roman"/>
              <a:cs typeface="Times New Roman"/>
            </a:endParaRPr>
          </a:p>
          <a:p>
            <a:pPr marL="1116965">
              <a:lnSpc>
                <a:spcPct val="100000"/>
              </a:lnSpc>
            </a:pPr>
            <a:r>
              <a:rPr dirty="0" sz="1800" b="1">
                <a:solidFill>
                  <a:srgbClr val="2A79F1"/>
                </a:solidFill>
                <a:latin typeface="DejaVu Sans Mono"/>
                <a:cs typeface="DejaVu Sans Mono"/>
              </a:rPr>
              <a:t>val </a:t>
            </a:r>
            <a:r>
              <a:rPr dirty="0" sz="1800">
                <a:latin typeface="DejaVu Sans Mono"/>
                <a:cs typeface="DejaVu Sans Mono"/>
              </a:rPr>
              <a:t>participantKeys = out.participants.map { it.owningKey</a:t>
            </a:r>
            <a:r>
              <a:rPr dirty="0" sz="1800" spc="-55">
                <a:latin typeface="DejaVu Sans Mono"/>
                <a:cs typeface="DejaVu Sans Mono"/>
              </a:rPr>
              <a:t> </a:t>
            </a:r>
            <a:r>
              <a:rPr dirty="0" sz="1800">
                <a:latin typeface="DejaVu Sans Mono"/>
                <a:cs typeface="DejaVu Sans Mono"/>
              </a:rPr>
              <a:t>}</a:t>
            </a:r>
            <a:endParaRPr sz="1800">
              <a:latin typeface="DejaVu Sans Mono"/>
              <a:cs typeface="DejaVu Sans Mono"/>
            </a:endParaRPr>
          </a:p>
          <a:p>
            <a:pPr marL="1116965">
              <a:lnSpc>
                <a:spcPct val="100000"/>
              </a:lnSpc>
            </a:pPr>
            <a:r>
              <a:rPr dirty="0" sz="1800" b="1">
                <a:solidFill>
                  <a:srgbClr val="00B050"/>
                </a:solidFill>
                <a:latin typeface="DejaVu Sans Mono"/>
                <a:cs typeface="DejaVu Sans Mono"/>
              </a:rPr>
              <a:t>"All participants must be signers"</a:t>
            </a:r>
            <a:r>
              <a:rPr dirty="0" sz="1800" spc="5" b="1">
                <a:solidFill>
                  <a:srgbClr val="00B050"/>
                </a:solidFill>
                <a:latin typeface="DejaVu Sans Mono"/>
                <a:cs typeface="DejaVu Sans Mono"/>
              </a:rPr>
              <a:t> </a:t>
            </a:r>
            <a:r>
              <a:rPr dirty="0" sz="1800" b="1">
                <a:solidFill>
                  <a:srgbClr val="2A79F1"/>
                </a:solidFill>
                <a:latin typeface="DejaVu Sans Mono"/>
                <a:cs typeface="DejaVu Sans Mono"/>
              </a:rPr>
              <a:t>using</a:t>
            </a:r>
            <a:endParaRPr sz="1800">
              <a:latin typeface="DejaVu Sans Mono"/>
              <a:cs typeface="DejaVu Sans Mono"/>
            </a:endParaRPr>
          </a:p>
          <a:p>
            <a:pPr marL="2222500">
              <a:lnSpc>
                <a:spcPct val="100000"/>
              </a:lnSpc>
            </a:pPr>
            <a:r>
              <a:rPr dirty="0" sz="1800">
                <a:latin typeface="DejaVu Sans Mono"/>
                <a:cs typeface="DejaVu Sans Mono"/>
              </a:rPr>
              <a:t>(command.signers.containsAll(participantKeys))</a:t>
            </a:r>
            <a:endParaRPr sz="1800">
              <a:latin typeface="DejaVu Sans Mono"/>
              <a:cs typeface="DejaVu Sans Mono"/>
            </a:endParaRPr>
          </a:p>
          <a:p>
            <a:pPr marL="564515">
              <a:lnSpc>
                <a:spcPct val="100000"/>
              </a:lnSpc>
            </a:pPr>
            <a:r>
              <a:rPr dirty="0" sz="1800">
                <a:latin typeface="DejaVu Sans Mono"/>
                <a:cs typeface="DejaVu Sans Mono"/>
              </a:rPr>
              <a:t>}</a:t>
            </a:r>
            <a:endParaRPr sz="1800">
              <a:latin typeface="DejaVu Sans Mono"/>
              <a:cs typeface="DejaVu Sans Mono"/>
            </a:endParaRPr>
          </a:p>
          <a:p>
            <a:pPr marL="12700">
              <a:lnSpc>
                <a:spcPct val="100000"/>
              </a:lnSpc>
            </a:pPr>
            <a:r>
              <a:rPr dirty="0" sz="1800">
                <a:latin typeface="DejaVu Sans Mono"/>
                <a:cs typeface="DejaVu Sans Mono"/>
              </a:rPr>
              <a:t>}</a:t>
            </a:r>
            <a:endParaRPr sz="1800">
              <a:latin typeface="DejaVu Sans Mono"/>
              <a:cs typeface="DejaVu Sans Mon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0675" y="566419"/>
            <a:ext cx="6005195" cy="512445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-330"/>
              <a:t>verify </a:t>
            </a:r>
            <a:r>
              <a:rPr dirty="0" spc="-50"/>
              <a:t>code </a:t>
            </a:r>
            <a:r>
              <a:rPr dirty="0" spc="-395"/>
              <a:t>for </a:t>
            </a:r>
            <a:r>
              <a:rPr dirty="0" spc="-130"/>
              <a:t>Add</a:t>
            </a:r>
            <a:r>
              <a:rPr dirty="0" spc="-15"/>
              <a:t> </a:t>
            </a:r>
            <a:r>
              <a:rPr dirty="0" spc="-180"/>
              <a:t>command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85"/>
              <a:t>Contracts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40"/>
              <a:t>p</a:t>
            </a:r>
            <a:fld id="{81D60167-4931-47E6-BA6A-407CBD079E47}" type="slidenum">
              <a:rPr dirty="0" spc="-150"/>
              <a:t>10</a:t>
            </a:fld>
            <a:r>
              <a:rPr dirty="0" spc="-80"/>
              <a:t>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50339" y="1712467"/>
            <a:ext cx="9417050" cy="414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64515" marR="6635115" indent="-55245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2A79F1"/>
                </a:solidFill>
                <a:latin typeface="DejaVu Sans Mono"/>
                <a:cs typeface="DejaVu Sans Mono"/>
              </a:rPr>
              <a:t>is </a:t>
            </a:r>
            <a:r>
              <a:rPr dirty="0" sz="1800">
                <a:latin typeface="DejaVu Sans Mono"/>
                <a:cs typeface="DejaVu Sans Mono"/>
              </a:rPr>
              <a:t>Commands.Add -&gt;</a:t>
            </a:r>
            <a:r>
              <a:rPr dirty="0" sz="1800" spc="-85">
                <a:latin typeface="DejaVu Sans Mono"/>
                <a:cs typeface="DejaVu Sans Mono"/>
              </a:rPr>
              <a:t> </a:t>
            </a:r>
            <a:r>
              <a:rPr dirty="0" sz="1800">
                <a:latin typeface="DejaVu Sans Mono"/>
                <a:cs typeface="DejaVu Sans Mono"/>
              </a:rPr>
              <a:t>{  requireThat</a:t>
            </a:r>
            <a:r>
              <a:rPr dirty="0" sz="1800" spc="-20">
                <a:latin typeface="DejaVu Sans Mono"/>
                <a:cs typeface="DejaVu Sans Mono"/>
              </a:rPr>
              <a:t> </a:t>
            </a:r>
            <a:r>
              <a:rPr dirty="0" sz="1800">
                <a:latin typeface="DejaVu Sans Mono"/>
                <a:cs typeface="DejaVu Sans Mono"/>
              </a:rPr>
              <a:t>{</a:t>
            </a:r>
            <a:endParaRPr sz="1800">
              <a:latin typeface="DejaVu Sans Mono"/>
              <a:cs typeface="DejaVu Sans Mono"/>
            </a:endParaRPr>
          </a:p>
          <a:p>
            <a:pPr marL="1116965">
              <a:lnSpc>
                <a:spcPct val="100000"/>
              </a:lnSpc>
            </a:pPr>
            <a:r>
              <a:rPr dirty="0" sz="1800" b="1">
                <a:solidFill>
                  <a:srgbClr val="00B050"/>
                </a:solidFill>
                <a:latin typeface="DejaVu Sans Mono"/>
                <a:cs typeface="DejaVu Sans Mono"/>
              </a:rPr>
              <a:t>”There is only one input" </a:t>
            </a:r>
            <a:r>
              <a:rPr dirty="0" sz="1800" b="1">
                <a:solidFill>
                  <a:srgbClr val="2A79F1"/>
                </a:solidFill>
                <a:latin typeface="DejaVu Sans Mono"/>
                <a:cs typeface="DejaVu Sans Mono"/>
              </a:rPr>
              <a:t>using </a:t>
            </a:r>
            <a:r>
              <a:rPr dirty="0" sz="1800">
                <a:latin typeface="DejaVu Sans Mono"/>
                <a:cs typeface="DejaVu Sans Mono"/>
              </a:rPr>
              <a:t>(tx.inputs.size ==</a:t>
            </a:r>
            <a:r>
              <a:rPr dirty="0" sz="1800" spc="-15">
                <a:latin typeface="DejaVu Sans Mono"/>
                <a:cs typeface="DejaVu Sans Mono"/>
              </a:rPr>
              <a:t> </a:t>
            </a:r>
            <a:r>
              <a:rPr dirty="0" sz="1800">
                <a:latin typeface="DejaVu Sans Mono"/>
                <a:cs typeface="DejaVu Sans Mono"/>
              </a:rPr>
              <a:t>1)</a:t>
            </a:r>
            <a:endParaRPr sz="1800">
              <a:latin typeface="DejaVu Sans Mono"/>
              <a:cs typeface="DejaVu Sans Mono"/>
            </a:endParaRPr>
          </a:p>
          <a:p>
            <a:pPr marL="1116965">
              <a:lnSpc>
                <a:spcPct val="100000"/>
              </a:lnSpc>
            </a:pPr>
            <a:r>
              <a:rPr dirty="0" sz="1800" b="1">
                <a:solidFill>
                  <a:srgbClr val="00B050"/>
                </a:solidFill>
                <a:latin typeface="DejaVu Sans Mono"/>
                <a:cs typeface="DejaVu Sans Mono"/>
              </a:rPr>
              <a:t>”There is only one output" </a:t>
            </a:r>
            <a:r>
              <a:rPr dirty="0" sz="1800" b="1">
                <a:solidFill>
                  <a:srgbClr val="2A79F1"/>
                </a:solidFill>
                <a:latin typeface="DejaVu Sans Mono"/>
                <a:cs typeface="DejaVu Sans Mono"/>
              </a:rPr>
              <a:t>using </a:t>
            </a:r>
            <a:r>
              <a:rPr dirty="0" sz="1800">
                <a:latin typeface="DejaVu Sans Mono"/>
                <a:cs typeface="DejaVu Sans Mono"/>
              </a:rPr>
              <a:t>(tx.outputs.size ==</a:t>
            </a:r>
            <a:r>
              <a:rPr dirty="0" sz="1800" spc="-25">
                <a:latin typeface="DejaVu Sans Mono"/>
                <a:cs typeface="DejaVu Sans Mono"/>
              </a:rPr>
              <a:t> </a:t>
            </a:r>
            <a:r>
              <a:rPr dirty="0" sz="1800">
                <a:latin typeface="DejaVu Sans Mono"/>
                <a:cs typeface="DejaVu Sans Mono"/>
              </a:rPr>
              <a:t>1)</a:t>
            </a:r>
            <a:endParaRPr sz="1800">
              <a:latin typeface="DejaVu Sans Mono"/>
              <a:cs typeface="DejaVu Sans Mon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1116965" marR="833755">
              <a:lnSpc>
                <a:spcPct val="100000"/>
              </a:lnSpc>
            </a:pPr>
            <a:r>
              <a:rPr dirty="0" sz="1800" b="1">
                <a:solidFill>
                  <a:srgbClr val="2A79F1"/>
                </a:solidFill>
                <a:latin typeface="DejaVu Sans Mono"/>
                <a:cs typeface="DejaVu Sans Mono"/>
              </a:rPr>
              <a:t>val </a:t>
            </a:r>
            <a:r>
              <a:rPr dirty="0" sz="1800">
                <a:latin typeface="DejaVu Sans Mono"/>
                <a:cs typeface="DejaVu Sans Mono"/>
              </a:rPr>
              <a:t>input = tx.inputsOfType&lt;NumberState&gt;().single()  </a:t>
            </a:r>
            <a:r>
              <a:rPr dirty="0" sz="1800" b="1">
                <a:solidFill>
                  <a:srgbClr val="2A79F1"/>
                </a:solidFill>
                <a:latin typeface="DejaVu Sans Mono"/>
                <a:cs typeface="DejaVu Sans Mono"/>
              </a:rPr>
              <a:t>val </a:t>
            </a:r>
            <a:r>
              <a:rPr dirty="0" sz="1800">
                <a:latin typeface="DejaVu Sans Mono"/>
                <a:cs typeface="DejaVu Sans Mono"/>
              </a:rPr>
              <a:t>out = tx.outputsOfType&lt;NumberState&gt;().single()  </a:t>
            </a:r>
            <a:r>
              <a:rPr dirty="0" sz="1800" b="1">
                <a:solidFill>
                  <a:srgbClr val="00B050"/>
                </a:solidFill>
                <a:latin typeface="DejaVu Sans Mono"/>
                <a:cs typeface="DejaVu Sans Mono"/>
              </a:rPr>
              <a:t>”Amount added is &gt;0" </a:t>
            </a:r>
            <a:r>
              <a:rPr dirty="0" sz="1800" b="1">
                <a:solidFill>
                  <a:srgbClr val="2A79F1"/>
                </a:solidFill>
                <a:latin typeface="DejaVu Sans Mono"/>
                <a:cs typeface="DejaVu Sans Mono"/>
              </a:rPr>
              <a:t>using </a:t>
            </a:r>
            <a:r>
              <a:rPr dirty="0" sz="1800">
                <a:latin typeface="DejaVu Sans Mono"/>
                <a:cs typeface="DejaVu Sans Mono"/>
              </a:rPr>
              <a:t>(input.number &lt;</a:t>
            </a:r>
            <a:r>
              <a:rPr dirty="0" sz="1800" spc="-65">
                <a:latin typeface="DejaVu Sans Mono"/>
                <a:cs typeface="DejaVu Sans Mono"/>
              </a:rPr>
              <a:t> </a:t>
            </a:r>
            <a:r>
              <a:rPr dirty="0" sz="1800">
                <a:latin typeface="DejaVu Sans Mono"/>
                <a:cs typeface="DejaVu Sans Mono"/>
              </a:rPr>
              <a:t>out.number)</a:t>
            </a:r>
            <a:endParaRPr sz="1800">
              <a:latin typeface="DejaVu Sans Mono"/>
              <a:cs typeface="DejaVu Sans Mono"/>
            </a:endParaRPr>
          </a:p>
          <a:p>
            <a:pPr marL="1116965">
              <a:lnSpc>
                <a:spcPct val="100000"/>
              </a:lnSpc>
            </a:pPr>
            <a:r>
              <a:rPr dirty="0" sz="1800" b="1">
                <a:solidFill>
                  <a:srgbClr val="00B050"/>
                </a:solidFill>
                <a:latin typeface="DejaVu Sans Mono"/>
                <a:cs typeface="DejaVu Sans Mono"/>
              </a:rPr>
              <a:t>”The participants are distinct" </a:t>
            </a:r>
            <a:r>
              <a:rPr dirty="0" sz="1800" b="1">
                <a:solidFill>
                  <a:srgbClr val="2A79F1"/>
                </a:solidFill>
                <a:latin typeface="DejaVu Sans Mono"/>
                <a:cs typeface="DejaVu Sans Mono"/>
              </a:rPr>
              <a:t>using </a:t>
            </a:r>
            <a:r>
              <a:rPr dirty="0" sz="1800">
                <a:latin typeface="DejaVu Sans Mono"/>
                <a:cs typeface="DejaVu Sans Mono"/>
              </a:rPr>
              <a:t>(out.alice !=</a:t>
            </a:r>
            <a:r>
              <a:rPr dirty="0" sz="1800" spc="-65">
                <a:latin typeface="DejaVu Sans Mono"/>
                <a:cs typeface="DejaVu Sans Mono"/>
              </a:rPr>
              <a:t> </a:t>
            </a:r>
            <a:r>
              <a:rPr dirty="0" sz="1800">
                <a:latin typeface="DejaVu Sans Mono"/>
                <a:cs typeface="DejaVu Sans Mono"/>
              </a:rPr>
              <a:t>out.bob)</a:t>
            </a:r>
            <a:endParaRPr sz="1800">
              <a:latin typeface="DejaVu Sans Mono"/>
              <a:cs typeface="DejaVu Sans Mono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Times New Roman"/>
              <a:cs typeface="Times New Roman"/>
            </a:endParaRPr>
          </a:p>
          <a:p>
            <a:pPr marL="1116965">
              <a:lnSpc>
                <a:spcPct val="100000"/>
              </a:lnSpc>
            </a:pPr>
            <a:r>
              <a:rPr dirty="0" sz="1800" b="1">
                <a:solidFill>
                  <a:srgbClr val="2A79F1"/>
                </a:solidFill>
                <a:latin typeface="DejaVu Sans Mono"/>
                <a:cs typeface="DejaVu Sans Mono"/>
              </a:rPr>
              <a:t>val </a:t>
            </a:r>
            <a:r>
              <a:rPr dirty="0" sz="1800">
                <a:latin typeface="DejaVu Sans Mono"/>
                <a:cs typeface="DejaVu Sans Mono"/>
              </a:rPr>
              <a:t>participantKeys = out.participants.map { it.owningKey</a:t>
            </a:r>
            <a:r>
              <a:rPr dirty="0" sz="1800" spc="-55">
                <a:latin typeface="DejaVu Sans Mono"/>
                <a:cs typeface="DejaVu Sans Mono"/>
              </a:rPr>
              <a:t> </a:t>
            </a:r>
            <a:r>
              <a:rPr dirty="0" sz="1800">
                <a:latin typeface="DejaVu Sans Mono"/>
                <a:cs typeface="DejaVu Sans Mono"/>
              </a:rPr>
              <a:t>}</a:t>
            </a:r>
            <a:endParaRPr sz="1800">
              <a:latin typeface="DejaVu Sans Mono"/>
              <a:cs typeface="DejaVu Sans Mono"/>
            </a:endParaRPr>
          </a:p>
          <a:p>
            <a:pPr marL="1116965">
              <a:lnSpc>
                <a:spcPct val="100000"/>
              </a:lnSpc>
            </a:pPr>
            <a:r>
              <a:rPr dirty="0" sz="1800" b="1">
                <a:solidFill>
                  <a:srgbClr val="00B050"/>
                </a:solidFill>
                <a:latin typeface="DejaVu Sans Mono"/>
                <a:cs typeface="DejaVu Sans Mono"/>
              </a:rPr>
              <a:t>"All participants must be signers"</a:t>
            </a:r>
            <a:r>
              <a:rPr dirty="0" sz="1800" spc="5" b="1">
                <a:solidFill>
                  <a:srgbClr val="00B050"/>
                </a:solidFill>
                <a:latin typeface="DejaVu Sans Mono"/>
                <a:cs typeface="DejaVu Sans Mono"/>
              </a:rPr>
              <a:t> </a:t>
            </a:r>
            <a:r>
              <a:rPr dirty="0" sz="1800" b="1">
                <a:solidFill>
                  <a:srgbClr val="2A79F1"/>
                </a:solidFill>
                <a:latin typeface="DejaVu Sans Mono"/>
                <a:cs typeface="DejaVu Sans Mono"/>
              </a:rPr>
              <a:t>using</a:t>
            </a:r>
            <a:endParaRPr sz="1800">
              <a:latin typeface="DejaVu Sans Mono"/>
              <a:cs typeface="DejaVu Sans Mono"/>
            </a:endParaRPr>
          </a:p>
          <a:p>
            <a:pPr marL="2222500">
              <a:lnSpc>
                <a:spcPct val="100000"/>
              </a:lnSpc>
            </a:pPr>
            <a:r>
              <a:rPr dirty="0" sz="1800">
                <a:latin typeface="DejaVu Sans Mono"/>
                <a:cs typeface="DejaVu Sans Mono"/>
              </a:rPr>
              <a:t>(command.signers.containsAll(participantKeys))</a:t>
            </a:r>
            <a:endParaRPr sz="1800">
              <a:latin typeface="DejaVu Sans Mono"/>
              <a:cs typeface="DejaVu Sans Mono"/>
            </a:endParaRPr>
          </a:p>
          <a:p>
            <a:pPr marL="564515">
              <a:lnSpc>
                <a:spcPct val="100000"/>
              </a:lnSpc>
            </a:pPr>
            <a:r>
              <a:rPr dirty="0" sz="1800">
                <a:latin typeface="DejaVu Sans Mono"/>
                <a:cs typeface="DejaVu Sans Mono"/>
              </a:rPr>
              <a:t>}</a:t>
            </a:r>
            <a:endParaRPr sz="1800">
              <a:latin typeface="DejaVu Sans Mono"/>
              <a:cs typeface="DejaVu Sans Mono"/>
            </a:endParaRPr>
          </a:p>
          <a:p>
            <a:pPr marL="12700">
              <a:lnSpc>
                <a:spcPct val="100000"/>
              </a:lnSpc>
            </a:pPr>
            <a:r>
              <a:rPr dirty="0" sz="1800">
                <a:latin typeface="DejaVu Sans Mono"/>
                <a:cs typeface="DejaVu Sans Mono"/>
              </a:rPr>
              <a:t>}</a:t>
            </a:r>
            <a:endParaRPr sz="1800">
              <a:latin typeface="DejaVu Sans Mono"/>
              <a:cs typeface="DejaVu Sans Mon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2055" y="323684"/>
            <a:ext cx="71755" cy="70485"/>
          </a:xfrm>
          <a:custGeom>
            <a:avLst/>
            <a:gdLst/>
            <a:ahLst/>
            <a:cxnLst/>
            <a:rect l="l" t="t" r="r" b="b"/>
            <a:pathLst>
              <a:path w="71754" h="70485">
                <a:moveTo>
                  <a:pt x="35565" y="0"/>
                </a:moveTo>
                <a:lnTo>
                  <a:pt x="21702" y="2788"/>
                </a:lnTo>
                <a:lnTo>
                  <a:pt x="10399" y="10398"/>
                </a:lnTo>
                <a:lnTo>
                  <a:pt x="2788" y="21699"/>
                </a:lnTo>
                <a:lnTo>
                  <a:pt x="0" y="35560"/>
                </a:lnTo>
                <a:lnTo>
                  <a:pt x="2788" y="49053"/>
                </a:lnTo>
                <a:lnTo>
                  <a:pt x="10399" y="60166"/>
                </a:lnTo>
                <a:lnTo>
                  <a:pt x="21702" y="67706"/>
                </a:lnTo>
                <a:lnTo>
                  <a:pt x="35565" y="70485"/>
                </a:lnTo>
                <a:lnTo>
                  <a:pt x="49432" y="67706"/>
                </a:lnTo>
                <a:lnTo>
                  <a:pt x="60737" y="60166"/>
                </a:lnTo>
                <a:lnTo>
                  <a:pt x="68349" y="49053"/>
                </a:lnTo>
                <a:lnTo>
                  <a:pt x="71137" y="35560"/>
                </a:lnTo>
                <a:lnTo>
                  <a:pt x="68349" y="21699"/>
                </a:lnTo>
                <a:lnTo>
                  <a:pt x="60737" y="10398"/>
                </a:lnTo>
                <a:lnTo>
                  <a:pt x="49432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60454" y="323684"/>
            <a:ext cx="71120" cy="70485"/>
          </a:xfrm>
          <a:custGeom>
            <a:avLst/>
            <a:gdLst/>
            <a:ahLst/>
            <a:cxnLst/>
            <a:rect l="l" t="t" r="r" b="b"/>
            <a:pathLst>
              <a:path w="71119" h="70485">
                <a:moveTo>
                  <a:pt x="34927" y="0"/>
                </a:moveTo>
                <a:lnTo>
                  <a:pt x="21433" y="2788"/>
                </a:lnTo>
                <a:lnTo>
                  <a:pt x="10320" y="10398"/>
                </a:lnTo>
                <a:lnTo>
                  <a:pt x="2778" y="21699"/>
                </a:lnTo>
                <a:lnTo>
                  <a:pt x="0" y="35560"/>
                </a:lnTo>
                <a:lnTo>
                  <a:pt x="2778" y="49053"/>
                </a:lnTo>
                <a:lnTo>
                  <a:pt x="10320" y="60166"/>
                </a:lnTo>
                <a:lnTo>
                  <a:pt x="21433" y="67706"/>
                </a:lnTo>
                <a:lnTo>
                  <a:pt x="34927" y="70485"/>
                </a:lnTo>
                <a:lnTo>
                  <a:pt x="48790" y="67706"/>
                </a:lnTo>
                <a:lnTo>
                  <a:pt x="60092" y="60166"/>
                </a:lnTo>
                <a:lnTo>
                  <a:pt x="67704" y="49053"/>
                </a:lnTo>
                <a:lnTo>
                  <a:pt x="70492" y="35560"/>
                </a:lnTo>
                <a:lnTo>
                  <a:pt x="67704" y="21699"/>
                </a:lnTo>
                <a:lnTo>
                  <a:pt x="60092" y="10398"/>
                </a:lnTo>
                <a:lnTo>
                  <a:pt x="48790" y="2788"/>
                </a:lnTo>
                <a:lnTo>
                  <a:pt x="3492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168217" y="323684"/>
            <a:ext cx="71120" cy="70485"/>
          </a:xfrm>
          <a:custGeom>
            <a:avLst/>
            <a:gdLst/>
            <a:ahLst/>
            <a:cxnLst/>
            <a:rect l="l" t="t" r="r" b="b"/>
            <a:pathLst>
              <a:path w="71119" h="70485">
                <a:moveTo>
                  <a:pt x="35580" y="0"/>
                </a:moveTo>
                <a:lnTo>
                  <a:pt x="21708" y="2788"/>
                </a:lnTo>
                <a:lnTo>
                  <a:pt x="10401" y="10398"/>
                </a:lnTo>
                <a:lnTo>
                  <a:pt x="2788" y="21699"/>
                </a:lnTo>
                <a:lnTo>
                  <a:pt x="0" y="35560"/>
                </a:lnTo>
                <a:lnTo>
                  <a:pt x="2788" y="49053"/>
                </a:lnTo>
                <a:lnTo>
                  <a:pt x="10401" y="60166"/>
                </a:lnTo>
                <a:lnTo>
                  <a:pt x="21708" y="67706"/>
                </a:lnTo>
                <a:lnTo>
                  <a:pt x="35580" y="70485"/>
                </a:lnTo>
                <a:lnTo>
                  <a:pt x="49078" y="67706"/>
                </a:lnTo>
                <a:lnTo>
                  <a:pt x="60194" y="60166"/>
                </a:lnTo>
                <a:lnTo>
                  <a:pt x="67736" y="49053"/>
                </a:lnTo>
                <a:lnTo>
                  <a:pt x="70515" y="35560"/>
                </a:lnTo>
                <a:lnTo>
                  <a:pt x="67736" y="21699"/>
                </a:lnTo>
                <a:lnTo>
                  <a:pt x="60194" y="10398"/>
                </a:lnTo>
                <a:lnTo>
                  <a:pt x="49078" y="2788"/>
                </a:lnTo>
                <a:lnTo>
                  <a:pt x="35580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575993" y="323684"/>
            <a:ext cx="71755" cy="70485"/>
          </a:xfrm>
          <a:custGeom>
            <a:avLst/>
            <a:gdLst/>
            <a:ahLst/>
            <a:cxnLst/>
            <a:rect l="l" t="t" r="r" b="b"/>
            <a:pathLst>
              <a:path w="71755" h="70485">
                <a:moveTo>
                  <a:pt x="35560" y="0"/>
                </a:moveTo>
                <a:lnTo>
                  <a:pt x="21699" y="2788"/>
                </a:lnTo>
                <a:lnTo>
                  <a:pt x="10398" y="10398"/>
                </a:lnTo>
                <a:lnTo>
                  <a:pt x="2788" y="21699"/>
                </a:lnTo>
                <a:lnTo>
                  <a:pt x="0" y="35560"/>
                </a:lnTo>
                <a:lnTo>
                  <a:pt x="2788" y="49053"/>
                </a:lnTo>
                <a:lnTo>
                  <a:pt x="10398" y="60166"/>
                </a:lnTo>
                <a:lnTo>
                  <a:pt x="21699" y="67706"/>
                </a:lnTo>
                <a:lnTo>
                  <a:pt x="35560" y="70485"/>
                </a:lnTo>
                <a:lnTo>
                  <a:pt x="49428" y="67706"/>
                </a:lnTo>
                <a:lnTo>
                  <a:pt x="60732" y="60166"/>
                </a:lnTo>
                <a:lnTo>
                  <a:pt x="68344" y="49053"/>
                </a:lnTo>
                <a:lnTo>
                  <a:pt x="71132" y="35560"/>
                </a:lnTo>
                <a:lnTo>
                  <a:pt x="68344" y="21699"/>
                </a:lnTo>
                <a:lnTo>
                  <a:pt x="60732" y="10398"/>
                </a:lnTo>
                <a:lnTo>
                  <a:pt x="49428" y="2788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983752" y="323684"/>
            <a:ext cx="71755" cy="70485"/>
          </a:xfrm>
          <a:custGeom>
            <a:avLst/>
            <a:gdLst/>
            <a:ahLst/>
            <a:cxnLst/>
            <a:rect l="l" t="t" r="r" b="b"/>
            <a:pathLst>
              <a:path w="71755" h="70485">
                <a:moveTo>
                  <a:pt x="35572" y="0"/>
                </a:moveTo>
                <a:lnTo>
                  <a:pt x="21704" y="2788"/>
                </a:lnTo>
                <a:lnTo>
                  <a:pt x="10399" y="10398"/>
                </a:lnTo>
                <a:lnTo>
                  <a:pt x="2788" y="21699"/>
                </a:lnTo>
                <a:lnTo>
                  <a:pt x="0" y="35560"/>
                </a:lnTo>
                <a:lnTo>
                  <a:pt x="2788" y="49053"/>
                </a:lnTo>
                <a:lnTo>
                  <a:pt x="10399" y="60166"/>
                </a:lnTo>
                <a:lnTo>
                  <a:pt x="21704" y="67706"/>
                </a:lnTo>
                <a:lnTo>
                  <a:pt x="35572" y="70485"/>
                </a:lnTo>
                <a:lnTo>
                  <a:pt x="49433" y="67706"/>
                </a:lnTo>
                <a:lnTo>
                  <a:pt x="60734" y="60166"/>
                </a:lnTo>
                <a:lnTo>
                  <a:pt x="68344" y="49053"/>
                </a:lnTo>
                <a:lnTo>
                  <a:pt x="71132" y="35560"/>
                </a:lnTo>
                <a:lnTo>
                  <a:pt x="68344" y="21699"/>
                </a:lnTo>
                <a:lnTo>
                  <a:pt x="60734" y="10398"/>
                </a:lnTo>
                <a:lnTo>
                  <a:pt x="49433" y="2788"/>
                </a:lnTo>
                <a:lnTo>
                  <a:pt x="35572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392146" y="323684"/>
            <a:ext cx="71120" cy="70485"/>
          </a:xfrm>
          <a:custGeom>
            <a:avLst/>
            <a:gdLst/>
            <a:ahLst/>
            <a:cxnLst/>
            <a:rect l="l" t="t" r="r" b="b"/>
            <a:pathLst>
              <a:path w="71119" h="70485">
                <a:moveTo>
                  <a:pt x="34937" y="0"/>
                </a:moveTo>
                <a:lnTo>
                  <a:pt x="21436" y="2788"/>
                </a:lnTo>
                <a:lnTo>
                  <a:pt x="10320" y="10398"/>
                </a:lnTo>
                <a:lnTo>
                  <a:pt x="2778" y="21699"/>
                </a:lnTo>
                <a:lnTo>
                  <a:pt x="0" y="35560"/>
                </a:lnTo>
                <a:lnTo>
                  <a:pt x="2778" y="49053"/>
                </a:lnTo>
                <a:lnTo>
                  <a:pt x="10320" y="60166"/>
                </a:lnTo>
                <a:lnTo>
                  <a:pt x="21436" y="67706"/>
                </a:lnTo>
                <a:lnTo>
                  <a:pt x="34937" y="70485"/>
                </a:lnTo>
                <a:lnTo>
                  <a:pt x="48798" y="67706"/>
                </a:lnTo>
                <a:lnTo>
                  <a:pt x="60099" y="60166"/>
                </a:lnTo>
                <a:lnTo>
                  <a:pt x="67709" y="49053"/>
                </a:lnTo>
                <a:lnTo>
                  <a:pt x="70497" y="35560"/>
                </a:lnTo>
                <a:lnTo>
                  <a:pt x="67709" y="21699"/>
                </a:lnTo>
                <a:lnTo>
                  <a:pt x="60099" y="10398"/>
                </a:lnTo>
                <a:lnTo>
                  <a:pt x="48798" y="2788"/>
                </a:lnTo>
                <a:lnTo>
                  <a:pt x="3493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799905" y="323684"/>
            <a:ext cx="71120" cy="70485"/>
          </a:xfrm>
          <a:custGeom>
            <a:avLst/>
            <a:gdLst/>
            <a:ahLst/>
            <a:cxnLst/>
            <a:rect l="l" t="t" r="r" b="b"/>
            <a:pathLst>
              <a:path w="71119" h="70485">
                <a:moveTo>
                  <a:pt x="35572" y="0"/>
                </a:moveTo>
                <a:lnTo>
                  <a:pt x="21704" y="2788"/>
                </a:lnTo>
                <a:lnTo>
                  <a:pt x="10399" y="10398"/>
                </a:lnTo>
                <a:lnTo>
                  <a:pt x="2788" y="21699"/>
                </a:lnTo>
                <a:lnTo>
                  <a:pt x="0" y="35560"/>
                </a:lnTo>
                <a:lnTo>
                  <a:pt x="2788" y="49053"/>
                </a:lnTo>
                <a:lnTo>
                  <a:pt x="10399" y="60166"/>
                </a:lnTo>
                <a:lnTo>
                  <a:pt x="21704" y="67706"/>
                </a:lnTo>
                <a:lnTo>
                  <a:pt x="35572" y="70485"/>
                </a:lnTo>
                <a:lnTo>
                  <a:pt x="49066" y="67706"/>
                </a:lnTo>
                <a:lnTo>
                  <a:pt x="60178" y="60166"/>
                </a:lnTo>
                <a:lnTo>
                  <a:pt x="67719" y="49053"/>
                </a:lnTo>
                <a:lnTo>
                  <a:pt x="70497" y="35560"/>
                </a:lnTo>
                <a:lnTo>
                  <a:pt x="67719" y="21699"/>
                </a:lnTo>
                <a:lnTo>
                  <a:pt x="60178" y="10398"/>
                </a:lnTo>
                <a:lnTo>
                  <a:pt x="49066" y="2788"/>
                </a:lnTo>
                <a:lnTo>
                  <a:pt x="35572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207664" y="323684"/>
            <a:ext cx="71755" cy="70485"/>
          </a:xfrm>
          <a:custGeom>
            <a:avLst/>
            <a:gdLst/>
            <a:ahLst/>
            <a:cxnLst/>
            <a:rect l="l" t="t" r="r" b="b"/>
            <a:pathLst>
              <a:path w="71754" h="70485">
                <a:moveTo>
                  <a:pt x="35572" y="0"/>
                </a:moveTo>
                <a:lnTo>
                  <a:pt x="21709" y="2788"/>
                </a:lnTo>
                <a:lnTo>
                  <a:pt x="10404" y="10398"/>
                </a:lnTo>
                <a:lnTo>
                  <a:pt x="2790" y="21699"/>
                </a:lnTo>
                <a:lnTo>
                  <a:pt x="0" y="35560"/>
                </a:lnTo>
                <a:lnTo>
                  <a:pt x="2790" y="49053"/>
                </a:lnTo>
                <a:lnTo>
                  <a:pt x="10404" y="60166"/>
                </a:lnTo>
                <a:lnTo>
                  <a:pt x="21709" y="67706"/>
                </a:lnTo>
                <a:lnTo>
                  <a:pt x="35572" y="70485"/>
                </a:lnTo>
                <a:lnTo>
                  <a:pt x="49433" y="67706"/>
                </a:lnTo>
                <a:lnTo>
                  <a:pt x="60734" y="60166"/>
                </a:lnTo>
                <a:lnTo>
                  <a:pt x="68344" y="49053"/>
                </a:lnTo>
                <a:lnTo>
                  <a:pt x="71132" y="35560"/>
                </a:lnTo>
                <a:lnTo>
                  <a:pt x="68344" y="21699"/>
                </a:lnTo>
                <a:lnTo>
                  <a:pt x="60734" y="10398"/>
                </a:lnTo>
                <a:lnTo>
                  <a:pt x="49433" y="2788"/>
                </a:lnTo>
                <a:lnTo>
                  <a:pt x="35572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615435" y="323684"/>
            <a:ext cx="71120" cy="70485"/>
          </a:xfrm>
          <a:custGeom>
            <a:avLst/>
            <a:gdLst/>
            <a:ahLst/>
            <a:cxnLst/>
            <a:rect l="l" t="t" r="r" b="b"/>
            <a:pathLst>
              <a:path w="71120" h="70485">
                <a:moveTo>
                  <a:pt x="35560" y="0"/>
                </a:moveTo>
                <a:lnTo>
                  <a:pt x="21699" y="2788"/>
                </a:lnTo>
                <a:lnTo>
                  <a:pt x="10398" y="10398"/>
                </a:lnTo>
                <a:lnTo>
                  <a:pt x="2788" y="21699"/>
                </a:lnTo>
                <a:lnTo>
                  <a:pt x="0" y="35560"/>
                </a:lnTo>
                <a:lnTo>
                  <a:pt x="2788" y="49053"/>
                </a:lnTo>
                <a:lnTo>
                  <a:pt x="10398" y="60166"/>
                </a:lnTo>
                <a:lnTo>
                  <a:pt x="21699" y="67706"/>
                </a:lnTo>
                <a:lnTo>
                  <a:pt x="35560" y="70485"/>
                </a:lnTo>
                <a:lnTo>
                  <a:pt x="49420" y="67706"/>
                </a:lnTo>
                <a:lnTo>
                  <a:pt x="60721" y="60166"/>
                </a:lnTo>
                <a:lnTo>
                  <a:pt x="68331" y="49053"/>
                </a:lnTo>
                <a:lnTo>
                  <a:pt x="71119" y="35560"/>
                </a:lnTo>
                <a:lnTo>
                  <a:pt x="68331" y="21699"/>
                </a:lnTo>
                <a:lnTo>
                  <a:pt x="60721" y="10398"/>
                </a:lnTo>
                <a:lnTo>
                  <a:pt x="49420" y="2788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023829" y="323684"/>
            <a:ext cx="71120" cy="70485"/>
          </a:xfrm>
          <a:custGeom>
            <a:avLst/>
            <a:gdLst/>
            <a:ahLst/>
            <a:cxnLst/>
            <a:rect l="l" t="t" r="r" b="b"/>
            <a:pathLst>
              <a:path w="71120" h="70485">
                <a:moveTo>
                  <a:pt x="34925" y="0"/>
                </a:moveTo>
                <a:lnTo>
                  <a:pt x="21431" y="2788"/>
                </a:lnTo>
                <a:lnTo>
                  <a:pt x="10318" y="10398"/>
                </a:lnTo>
                <a:lnTo>
                  <a:pt x="2778" y="21699"/>
                </a:lnTo>
                <a:lnTo>
                  <a:pt x="0" y="35560"/>
                </a:lnTo>
                <a:lnTo>
                  <a:pt x="2778" y="49053"/>
                </a:lnTo>
                <a:lnTo>
                  <a:pt x="10318" y="60166"/>
                </a:lnTo>
                <a:lnTo>
                  <a:pt x="21431" y="67706"/>
                </a:lnTo>
                <a:lnTo>
                  <a:pt x="34925" y="70485"/>
                </a:lnTo>
                <a:lnTo>
                  <a:pt x="48791" y="67706"/>
                </a:lnTo>
                <a:lnTo>
                  <a:pt x="60105" y="60166"/>
                </a:lnTo>
                <a:lnTo>
                  <a:pt x="67729" y="49053"/>
                </a:lnTo>
                <a:lnTo>
                  <a:pt x="70523" y="35560"/>
                </a:lnTo>
                <a:lnTo>
                  <a:pt x="67729" y="21699"/>
                </a:lnTo>
                <a:lnTo>
                  <a:pt x="60105" y="10398"/>
                </a:lnTo>
                <a:lnTo>
                  <a:pt x="48791" y="2788"/>
                </a:lnTo>
                <a:lnTo>
                  <a:pt x="3492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431588" y="323684"/>
            <a:ext cx="71120" cy="70485"/>
          </a:xfrm>
          <a:custGeom>
            <a:avLst/>
            <a:gdLst/>
            <a:ahLst/>
            <a:cxnLst/>
            <a:rect l="l" t="t" r="r" b="b"/>
            <a:pathLst>
              <a:path w="71120" h="70485">
                <a:moveTo>
                  <a:pt x="35585" y="0"/>
                </a:moveTo>
                <a:lnTo>
                  <a:pt x="21709" y="2788"/>
                </a:lnTo>
                <a:lnTo>
                  <a:pt x="10401" y="10398"/>
                </a:lnTo>
                <a:lnTo>
                  <a:pt x="2788" y="21699"/>
                </a:lnTo>
                <a:lnTo>
                  <a:pt x="0" y="35560"/>
                </a:lnTo>
                <a:lnTo>
                  <a:pt x="2788" y="49053"/>
                </a:lnTo>
                <a:lnTo>
                  <a:pt x="10401" y="60166"/>
                </a:lnTo>
                <a:lnTo>
                  <a:pt x="21709" y="67706"/>
                </a:lnTo>
                <a:lnTo>
                  <a:pt x="35585" y="70485"/>
                </a:lnTo>
                <a:lnTo>
                  <a:pt x="49086" y="67706"/>
                </a:lnTo>
                <a:lnTo>
                  <a:pt x="60202" y="60166"/>
                </a:lnTo>
                <a:lnTo>
                  <a:pt x="67744" y="49053"/>
                </a:lnTo>
                <a:lnTo>
                  <a:pt x="70523" y="35560"/>
                </a:lnTo>
                <a:lnTo>
                  <a:pt x="67744" y="21699"/>
                </a:lnTo>
                <a:lnTo>
                  <a:pt x="60202" y="10398"/>
                </a:lnTo>
                <a:lnTo>
                  <a:pt x="49086" y="2788"/>
                </a:lnTo>
                <a:lnTo>
                  <a:pt x="3558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839373" y="323684"/>
            <a:ext cx="71755" cy="70485"/>
          </a:xfrm>
          <a:custGeom>
            <a:avLst/>
            <a:gdLst/>
            <a:ahLst/>
            <a:cxnLst/>
            <a:rect l="l" t="t" r="r" b="b"/>
            <a:pathLst>
              <a:path w="71754" h="70485">
                <a:moveTo>
                  <a:pt x="35560" y="0"/>
                </a:moveTo>
                <a:lnTo>
                  <a:pt x="21699" y="2788"/>
                </a:lnTo>
                <a:lnTo>
                  <a:pt x="10398" y="10398"/>
                </a:lnTo>
                <a:lnTo>
                  <a:pt x="2788" y="21699"/>
                </a:lnTo>
                <a:lnTo>
                  <a:pt x="0" y="35560"/>
                </a:lnTo>
                <a:lnTo>
                  <a:pt x="2788" y="49053"/>
                </a:lnTo>
                <a:lnTo>
                  <a:pt x="10398" y="60166"/>
                </a:lnTo>
                <a:lnTo>
                  <a:pt x="21699" y="67706"/>
                </a:lnTo>
                <a:lnTo>
                  <a:pt x="35560" y="70485"/>
                </a:lnTo>
                <a:lnTo>
                  <a:pt x="49422" y="67706"/>
                </a:lnTo>
                <a:lnTo>
                  <a:pt x="60728" y="60166"/>
                </a:lnTo>
                <a:lnTo>
                  <a:pt x="68342" y="49053"/>
                </a:lnTo>
                <a:lnTo>
                  <a:pt x="71132" y="35560"/>
                </a:lnTo>
                <a:lnTo>
                  <a:pt x="68342" y="21699"/>
                </a:lnTo>
                <a:lnTo>
                  <a:pt x="60728" y="10398"/>
                </a:lnTo>
                <a:lnTo>
                  <a:pt x="49422" y="2788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5247766" y="323684"/>
            <a:ext cx="71120" cy="70485"/>
          </a:xfrm>
          <a:custGeom>
            <a:avLst/>
            <a:gdLst/>
            <a:ahLst/>
            <a:cxnLst/>
            <a:rect l="l" t="t" r="r" b="b"/>
            <a:pathLst>
              <a:path w="71120" h="70485">
                <a:moveTo>
                  <a:pt x="34925" y="0"/>
                </a:moveTo>
                <a:lnTo>
                  <a:pt x="21431" y="2788"/>
                </a:lnTo>
                <a:lnTo>
                  <a:pt x="10318" y="10398"/>
                </a:lnTo>
                <a:lnTo>
                  <a:pt x="2778" y="21699"/>
                </a:lnTo>
                <a:lnTo>
                  <a:pt x="0" y="35560"/>
                </a:lnTo>
                <a:lnTo>
                  <a:pt x="2778" y="49053"/>
                </a:lnTo>
                <a:lnTo>
                  <a:pt x="10318" y="60166"/>
                </a:lnTo>
                <a:lnTo>
                  <a:pt x="21431" y="67706"/>
                </a:lnTo>
                <a:lnTo>
                  <a:pt x="34925" y="70485"/>
                </a:lnTo>
                <a:lnTo>
                  <a:pt x="48793" y="67706"/>
                </a:lnTo>
                <a:lnTo>
                  <a:pt x="60097" y="60166"/>
                </a:lnTo>
                <a:lnTo>
                  <a:pt x="67709" y="49053"/>
                </a:lnTo>
                <a:lnTo>
                  <a:pt x="70497" y="35560"/>
                </a:lnTo>
                <a:lnTo>
                  <a:pt x="67709" y="21699"/>
                </a:lnTo>
                <a:lnTo>
                  <a:pt x="60097" y="10398"/>
                </a:lnTo>
                <a:lnTo>
                  <a:pt x="48793" y="2788"/>
                </a:lnTo>
                <a:lnTo>
                  <a:pt x="3492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655525" y="323684"/>
            <a:ext cx="71120" cy="70485"/>
          </a:xfrm>
          <a:custGeom>
            <a:avLst/>
            <a:gdLst/>
            <a:ahLst/>
            <a:cxnLst/>
            <a:rect l="l" t="t" r="r" b="b"/>
            <a:pathLst>
              <a:path w="71120" h="70485">
                <a:moveTo>
                  <a:pt x="34937" y="0"/>
                </a:moveTo>
                <a:lnTo>
                  <a:pt x="21436" y="2788"/>
                </a:lnTo>
                <a:lnTo>
                  <a:pt x="10320" y="10398"/>
                </a:lnTo>
                <a:lnTo>
                  <a:pt x="2778" y="21699"/>
                </a:lnTo>
                <a:lnTo>
                  <a:pt x="0" y="35560"/>
                </a:lnTo>
                <a:lnTo>
                  <a:pt x="2778" y="49053"/>
                </a:lnTo>
                <a:lnTo>
                  <a:pt x="10320" y="60166"/>
                </a:lnTo>
                <a:lnTo>
                  <a:pt x="21436" y="67706"/>
                </a:lnTo>
                <a:lnTo>
                  <a:pt x="34937" y="70485"/>
                </a:lnTo>
                <a:lnTo>
                  <a:pt x="48798" y="67706"/>
                </a:lnTo>
                <a:lnTo>
                  <a:pt x="60099" y="60166"/>
                </a:lnTo>
                <a:lnTo>
                  <a:pt x="67709" y="49053"/>
                </a:lnTo>
                <a:lnTo>
                  <a:pt x="70497" y="35560"/>
                </a:lnTo>
                <a:lnTo>
                  <a:pt x="67709" y="21699"/>
                </a:lnTo>
                <a:lnTo>
                  <a:pt x="60099" y="10398"/>
                </a:lnTo>
                <a:lnTo>
                  <a:pt x="48798" y="2788"/>
                </a:lnTo>
                <a:lnTo>
                  <a:pt x="3493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6063284" y="323684"/>
            <a:ext cx="71120" cy="70485"/>
          </a:xfrm>
          <a:custGeom>
            <a:avLst/>
            <a:gdLst/>
            <a:ahLst/>
            <a:cxnLst/>
            <a:rect l="l" t="t" r="r" b="b"/>
            <a:pathLst>
              <a:path w="71120" h="70485">
                <a:moveTo>
                  <a:pt x="35560" y="0"/>
                </a:moveTo>
                <a:lnTo>
                  <a:pt x="21699" y="2788"/>
                </a:lnTo>
                <a:lnTo>
                  <a:pt x="10398" y="10398"/>
                </a:lnTo>
                <a:lnTo>
                  <a:pt x="2788" y="21699"/>
                </a:lnTo>
                <a:lnTo>
                  <a:pt x="0" y="35560"/>
                </a:lnTo>
                <a:lnTo>
                  <a:pt x="2788" y="49053"/>
                </a:lnTo>
                <a:lnTo>
                  <a:pt x="10398" y="60166"/>
                </a:lnTo>
                <a:lnTo>
                  <a:pt x="21699" y="67706"/>
                </a:lnTo>
                <a:lnTo>
                  <a:pt x="35560" y="70485"/>
                </a:lnTo>
                <a:lnTo>
                  <a:pt x="49061" y="67706"/>
                </a:lnTo>
                <a:lnTo>
                  <a:pt x="60177" y="60166"/>
                </a:lnTo>
                <a:lnTo>
                  <a:pt x="67719" y="49053"/>
                </a:lnTo>
                <a:lnTo>
                  <a:pt x="70497" y="35560"/>
                </a:lnTo>
                <a:lnTo>
                  <a:pt x="67719" y="21699"/>
                </a:lnTo>
                <a:lnTo>
                  <a:pt x="60177" y="10398"/>
                </a:lnTo>
                <a:lnTo>
                  <a:pt x="49061" y="2788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6471043" y="323684"/>
            <a:ext cx="71755" cy="70485"/>
          </a:xfrm>
          <a:custGeom>
            <a:avLst/>
            <a:gdLst/>
            <a:ahLst/>
            <a:cxnLst/>
            <a:rect l="l" t="t" r="r" b="b"/>
            <a:pathLst>
              <a:path w="71754" h="70485">
                <a:moveTo>
                  <a:pt x="35572" y="0"/>
                </a:moveTo>
                <a:lnTo>
                  <a:pt x="21704" y="2788"/>
                </a:lnTo>
                <a:lnTo>
                  <a:pt x="10399" y="10398"/>
                </a:lnTo>
                <a:lnTo>
                  <a:pt x="2788" y="21699"/>
                </a:lnTo>
                <a:lnTo>
                  <a:pt x="0" y="35560"/>
                </a:lnTo>
                <a:lnTo>
                  <a:pt x="2788" y="49053"/>
                </a:lnTo>
                <a:lnTo>
                  <a:pt x="10399" y="60166"/>
                </a:lnTo>
                <a:lnTo>
                  <a:pt x="21704" y="67706"/>
                </a:lnTo>
                <a:lnTo>
                  <a:pt x="35572" y="70485"/>
                </a:lnTo>
                <a:lnTo>
                  <a:pt x="49433" y="67706"/>
                </a:lnTo>
                <a:lnTo>
                  <a:pt x="60734" y="60166"/>
                </a:lnTo>
                <a:lnTo>
                  <a:pt x="68344" y="49053"/>
                </a:lnTo>
                <a:lnTo>
                  <a:pt x="71132" y="35560"/>
                </a:lnTo>
                <a:lnTo>
                  <a:pt x="68344" y="21699"/>
                </a:lnTo>
                <a:lnTo>
                  <a:pt x="60734" y="10398"/>
                </a:lnTo>
                <a:lnTo>
                  <a:pt x="49433" y="2788"/>
                </a:lnTo>
                <a:lnTo>
                  <a:pt x="35572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6879450" y="323684"/>
            <a:ext cx="70485" cy="70485"/>
          </a:xfrm>
          <a:custGeom>
            <a:avLst/>
            <a:gdLst/>
            <a:ahLst/>
            <a:cxnLst/>
            <a:rect l="l" t="t" r="r" b="b"/>
            <a:pathLst>
              <a:path w="70484" h="70485">
                <a:moveTo>
                  <a:pt x="34925" y="0"/>
                </a:moveTo>
                <a:lnTo>
                  <a:pt x="21431" y="2788"/>
                </a:lnTo>
                <a:lnTo>
                  <a:pt x="10318" y="10398"/>
                </a:lnTo>
                <a:lnTo>
                  <a:pt x="2778" y="21699"/>
                </a:lnTo>
                <a:lnTo>
                  <a:pt x="0" y="35560"/>
                </a:lnTo>
                <a:lnTo>
                  <a:pt x="2778" y="49053"/>
                </a:lnTo>
                <a:lnTo>
                  <a:pt x="10318" y="60166"/>
                </a:lnTo>
                <a:lnTo>
                  <a:pt x="21431" y="67706"/>
                </a:lnTo>
                <a:lnTo>
                  <a:pt x="34925" y="70485"/>
                </a:lnTo>
                <a:lnTo>
                  <a:pt x="48785" y="67706"/>
                </a:lnTo>
                <a:lnTo>
                  <a:pt x="60086" y="60166"/>
                </a:lnTo>
                <a:lnTo>
                  <a:pt x="67696" y="49053"/>
                </a:lnTo>
                <a:lnTo>
                  <a:pt x="70485" y="35560"/>
                </a:lnTo>
                <a:lnTo>
                  <a:pt x="67696" y="21699"/>
                </a:lnTo>
                <a:lnTo>
                  <a:pt x="60086" y="10398"/>
                </a:lnTo>
                <a:lnTo>
                  <a:pt x="48785" y="2788"/>
                </a:lnTo>
                <a:lnTo>
                  <a:pt x="3492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7287196" y="323684"/>
            <a:ext cx="71120" cy="70485"/>
          </a:xfrm>
          <a:custGeom>
            <a:avLst/>
            <a:gdLst/>
            <a:ahLst/>
            <a:cxnLst/>
            <a:rect l="l" t="t" r="r" b="b"/>
            <a:pathLst>
              <a:path w="71120" h="70485">
                <a:moveTo>
                  <a:pt x="34937" y="0"/>
                </a:moveTo>
                <a:lnTo>
                  <a:pt x="21436" y="2788"/>
                </a:lnTo>
                <a:lnTo>
                  <a:pt x="10320" y="10398"/>
                </a:lnTo>
                <a:lnTo>
                  <a:pt x="2778" y="21699"/>
                </a:lnTo>
                <a:lnTo>
                  <a:pt x="0" y="35560"/>
                </a:lnTo>
                <a:lnTo>
                  <a:pt x="2778" y="49053"/>
                </a:lnTo>
                <a:lnTo>
                  <a:pt x="10320" y="60166"/>
                </a:lnTo>
                <a:lnTo>
                  <a:pt x="21436" y="67706"/>
                </a:lnTo>
                <a:lnTo>
                  <a:pt x="34937" y="70485"/>
                </a:lnTo>
                <a:lnTo>
                  <a:pt x="48798" y="67706"/>
                </a:lnTo>
                <a:lnTo>
                  <a:pt x="60099" y="60166"/>
                </a:lnTo>
                <a:lnTo>
                  <a:pt x="67709" y="49053"/>
                </a:lnTo>
                <a:lnTo>
                  <a:pt x="70497" y="35560"/>
                </a:lnTo>
                <a:lnTo>
                  <a:pt x="67709" y="21699"/>
                </a:lnTo>
                <a:lnTo>
                  <a:pt x="60099" y="10398"/>
                </a:lnTo>
                <a:lnTo>
                  <a:pt x="48798" y="2788"/>
                </a:lnTo>
                <a:lnTo>
                  <a:pt x="3493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7694955" y="323684"/>
            <a:ext cx="71755" cy="70485"/>
          </a:xfrm>
          <a:custGeom>
            <a:avLst/>
            <a:gdLst/>
            <a:ahLst/>
            <a:cxnLst/>
            <a:rect l="l" t="t" r="r" b="b"/>
            <a:pathLst>
              <a:path w="71754" h="70485">
                <a:moveTo>
                  <a:pt x="35572" y="0"/>
                </a:moveTo>
                <a:lnTo>
                  <a:pt x="21709" y="2788"/>
                </a:lnTo>
                <a:lnTo>
                  <a:pt x="10404" y="10398"/>
                </a:lnTo>
                <a:lnTo>
                  <a:pt x="2790" y="21699"/>
                </a:lnTo>
                <a:lnTo>
                  <a:pt x="0" y="35560"/>
                </a:lnTo>
                <a:lnTo>
                  <a:pt x="2790" y="49053"/>
                </a:lnTo>
                <a:lnTo>
                  <a:pt x="10404" y="60166"/>
                </a:lnTo>
                <a:lnTo>
                  <a:pt x="21709" y="67706"/>
                </a:lnTo>
                <a:lnTo>
                  <a:pt x="35572" y="70485"/>
                </a:lnTo>
                <a:lnTo>
                  <a:pt x="49180" y="67706"/>
                </a:lnTo>
                <a:lnTo>
                  <a:pt x="60518" y="60166"/>
                </a:lnTo>
                <a:lnTo>
                  <a:pt x="68280" y="49053"/>
                </a:lnTo>
                <a:lnTo>
                  <a:pt x="71158" y="35560"/>
                </a:lnTo>
                <a:lnTo>
                  <a:pt x="68280" y="21699"/>
                </a:lnTo>
                <a:lnTo>
                  <a:pt x="60518" y="10398"/>
                </a:lnTo>
                <a:lnTo>
                  <a:pt x="49180" y="2788"/>
                </a:lnTo>
                <a:lnTo>
                  <a:pt x="35572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8102752" y="323684"/>
            <a:ext cx="71120" cy="70485"/>
          </a:xfrm>
          <a:custGeom>
            <a:avLst/>
            <a:gdLst/>
            <a:ahLst/>
            <a:cxnLst/>
            <a:rect l="l" t="t" r="r" b="b"/>
            <a:pathLst>
              <a:path w="71120" h="70485">
                <a:moveTo>
                  <a:pt x="35560" y="0"/>
                </a:moveTo>
                <a:lnTo>
                  <a:pt x="21699" y="2788"/>
                </a:lnTo>
                <a:lnTo>
                  <a:pt x="10398" y="10398"/>
                </a:lnTo>
                <a:lnTo>
                  <a:pt x="2788" y="21699"/>
                </a:lnTo>
                <a:lnTo>
                  <a:pt x="0" y="35560"/>
                </a:lnTo>
                <a:lnTo>
                  <a:pt x="2788" y="49053"/>
                </a:lnTo>
                <a:lnTo>
                  <a:pt x="10398" y="60166"/>
                </a:lnTo>
                <a:lnTo>
                  <a:pt x="21699" y="67706"/>
                </a:lnTo>
                <a:lnTo>
                  <a:pt x="35560" y="70485"/>
                </a:lnTo>
                <a:lnTo>
                  <a:pt x="49420" y="67706"/>
                </a:lnTo>
                <a:lnTo>
                  <a:pt x="60721" y="60166"/>
                </a:lnTo>
                <a:lnTo>
                  <a:pt x="68331" y="49053"/>
                </a:lnTo>
                <a:lnTo>
                  <a:pt x="71120" y="35560"/>
                </a:lnTo>
                <a:lnTo>
                  <a:pt x="68331" y="21699"/>
                </a:lnTo>
                <a:lnTo>
                  <a:pt x="60721" y="10398"/>
                </a:lnTo>
                <a:lnTo>
                  <a:pt x="49420" y="2788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8511133" y="323684"/>
            <a:ext cx="71120" cy="70485"/>
          </a:xfrm>
          <a:custGeom>
            <a:avLst/>
            <a:gdLst/>
            <a:ahLst/>
            <a:cxnLst/>
            <a:rect l="l" t="t" r="r" b="b"/>
            <a:pathLst>
              <a:path w="71120" h="70485">
                <a:moveTo>
                  <a:pt x="34937" y="0"/>
                </a:moveTo>
                <a:lnTo>
                  <a:pt x="21441" y="2788"/>
                </a:lnTo>
                <a:lnTo>
                  <a:pt x="10325" y="10398"/>
                </a:lnTo>
                <a:lnTo>
                  <a:pt x="2780" y="21699"/>
                </a:lnTo>
                <a:lnTo>
                  <a:pt x="0" y="35560"/>
                </a:lnTo>
                <a:lnTo>
                  <a:pt x="2780" y="49053"/>
                </a:lnTo>
                <a:lnTo>
                  <a:pt x="10325" y="60166"/>
                </a:lnTo>
                <a:lnTo>
                  <a:pt x="21441" y="67706"/>
                </a:lnTo>
                <a:lnTo>
                  <a:pt x="34937" y="70485"/>
                </a:lnTo>
                <a:lnTo>
                  <a:pt x="48800" y="67706"/>
                </a:lnTo>
                <a:lnTo>
                  <a:pt x="60105" y="60166"/>
                </a:lnTo>
                <a:lnTo>
                  <a:pt x="67720" y="49053"/>
                </a:lnTo>
                <a:lnTo>
                  <a:pt x="70510" y="35560"/>
                </a:lnTo>
                <a:lnTo>
                  <a:pt x="67720" y="21699"/>
                </a:lnTo>
                <a:lnTo>
                  <a:pt x="60105" y="10398"/>
                </a:lnTo>
                <a:lnTo>
                  <a:pt x="48800" y="2788"/>
                </a:lnTo>
                <a:lnTo>
                  <a:pt x="3493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8918905" y="323684"/>
            <a:ext cx="71120" cy="70485"/>
          </a:xfrm>
          <a:custGeom>
            <a:avLst/>
            <a:gdLst/>
            <a:ahLst/>
            <a:cxnLst/>
            <a:rect l="l" t="t" r="r" b="b"/>
            <a:pathLst>
              <a:path w="71120" h="70485">
                <a:moveTo>
                  <a:pt x="35560" y="0"/>
                </a:moveTo>
                <a:lnTo>
                  <a:pt x="21699" y="2788"/>
                </a:lnTo>
                <a:lnTo>
                  <a:pt x="10398" y="10398"/>
                </a:lnTo>
                <a:lnTo>
                  <a:pt x="2788" y="21699"/>
                </a:lnTo>
                <a:lnTo>
                  <a:pt x="0" y="35560"/>
                </a:lnTo>
                <a:lnTo>
                  <a:pt x="2788" y="49053"/>
                </a:lnTo>
                <a:lnTo>
                  <a:pt x="10398" y="60166"/>
                </a:lnTo>
                <a:lnTo>
                  <a:pt x="21699" y="67706"/>
                </a:lnTo>
                <a:lnTo>
                  <a:pt x="35560" y="70485"/>
                </a:lnTo>
                <a:lnTo>
                  <a:pt x="49061" y="67706"/>
                </a:lnTo>
                <a:lnTo>
                  <a:pt x="60177" y="60166"/>
                </a:lnTo>
                <a:lnTo>
                  <a:pt x="67719" y="49053"/>
                </a:lnTo>
                <a:lnTo>
                  <a:pt x="70497" y="35560"/>
                </a:lnTo>
                <a:lnTo>
                  <a:pt x="67719" y="21699"/>
                </a:lnTo>
                <a:lnTo>
                  <a:pt x="60177" y="10398"/>
                </a:lnTo>
                <a:lnTo>
                  <a:pt x="49061" y="2788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9360954" y="323684"/>
            <a:ext cx="37465" cy="70485"/>
          </a:xfrm>
          <a:custGeom>
            <a:avLst/>
            <a:gdLst/>
            <a:ahLst/>
            <a:cxnLst/>
            <a:rect l="l" t="t" r="r" b="b"/>
            <a:pathLst>
              <a:path w="37465" h="70485">
                <a:moveTo>
                  <a:pt x="1270" y="0"/>
                </a:moveTo>
                <a:lnTo>
                  <a:pt x="0" y="0"/>
                </a:lnTo>
                <a:lnTo>
                  <a:pt x="13396" y="3138"/>
                </a:lnTo>
                <a:lnTo>
                  <a:pt x="24295" y="10864"/>
                </a:lnTo>
                <a:lnTo>
                  <a:pt x="31621" y="22049"/>
                </a:lnTo>
                <a:lnTo>
                  <a:pt x="34302" y="35560"/>
                </a:lnTo>
                <a:lnTo>
                  <a:pt x="31621" y="48966"/>
                </a:lnTo>
                <a:lnTo>
                  <a:pt x="24295" y="59932"/>
                </a:lnTo>
                <a:lnTo>
                  <a:pt x="13396" y="67444"/>
                </a:lnTo>
                <a:lnTo>
                  <a:pt x="0" y="70485"/>
                </a:lnTo>
                <a:lnTo>
                  <a:pt x="1270" y="70485"/>
                </a:lnTo>
                <a:lnTo>
                  <a:pt x="15132" y="67706"/>
                </a:lnTo>
                <a:lnTo>
                  <a:pt x="26438" y="60166"/>
                </a:lnTo>
                <a:lnTo>
                  <a:pt x="34052" y="49053"/>
                </a:lnTo>
                <a:lnTo>
                  <a:pt x="36842" y="35560"/>
                </a:lnTo>
                <a:lnTo>
                  <a:pt x="34052" y="21699"/>
                </a:lnTo>
                <a:lnTo>
                  <a:pt x="26438" y="10398"/>
                </a:lnTo>
                <a:lnTo>
                  <a:pt x="15132" y="2788"/>
                </a:lnTo>
                <a:lnTo>
                  <a:pt x="1270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352055" y="6463938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400"/>
                </a:lnTo>
                <a:lnTo>
                  <a:pt x="2788" y="21704"/>
                </a:lnTo>
                <a:lnTo>
                  <a:pt x="0" y="35567"/>
                </a:lnTo>
                <a:lnTo>
                  <a:pt x="2788" y="49063"/>
                </a:lnTo>
                <a:lnTo>
                  <a:pt x="10399" y="60178"/>
                </a:lnTo>
                <a:lnTo>
                  <a:pt x="21702" y="67720"/>
                </a:lnTo>
                <a:lnTo>
                  <a:pt x="35565" y="70498"/>
                </a:lnTo>
                <a:lnTo>
                  <a:pt x="49432" y="67720"/>
                </a:lnTo>
                <a:lnTo>
                  <a:pt x="60737" y="60178"/>
                </a:lnTo>
                <a:lnTo>
                  <a:pt x="68349" y="49063"/>
                </a:lnTo>
                <a:lnTo>
                  <a:pt x="71137" y="35567"/>
                </a:lnTo>
                <a:lnTo>
                  <a:pt x="68349" y="21704"/>
                </a:lnTo>
                <a:lnTo>
                  <a:pt x="60737" y="10400"/>
                </a:lnTo>
                <a:lnTo>
                  <a:pt x="49432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760454" y="6463938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4927" y="0"/>
                </a:moveTo>
                <a:lnTo>
                  <a:pt x="21433" y="2788"/>
                </a:lnTo>
                <a:lnTo>
                  <a:pt x="10320" y="10400"/>
                </a:lnTo>
                <a:lnTo>
                  <a:pt x="2778" y="21704"/>
                </a:lnTo>
                <a:lnTo>
                  <a:pt x="0" y="35567"/>
                </a:lnTo>
                <a:lnTo>
                  <a:pt x="2778" y="49063"/>
                </a:lnTo>
                <a:lnTo>
                  <a:pt x="10320" y="60178"/>
                </a:lnTo>
                <a:lnTo>
                  <a:pt x="21433" y="67720"/>
                </a:lnTo>
                <a:lnTo>
                  <a:pt x="34927" y="70498"/>
                </a:lnTo>
                <a:lnTo>
                  <a:pt x="48790" y="67720"/>
                </a:lnTo>
                <a:lnTo>
                  <a:pt x="60092" y="60178"/>
                </a:lnTo>
                <a:lnTo>
                  <a:pt x="67704" y="49063"/>
                </a:lnTo>
                <a:lnTo>
                  <a:pt x="70492" y="35567"/>
                </a:lnTo>
                <a:lnTo>
                  <a:pt x="67704" y="21704"/>
                </a:lnTo>
                <a:lnTo>
                  <a:pt x="60092" y="10400"/>
                </a:lnTo>
                <a:lnTo>
                  <a:pt x="48790" y="2788"/>
                </a:lnTo>
                <a:lnTo>
                  <a:pt x="3492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1168217" y="6463938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80" y="0"/>
                </a:moveTo>
                <a:lnTo>
                  <a:pt x="21708" y="2788"/>
                </a:lnTo>
                <a:lnTo>
                  <a:pt x="10401" y="10400"/>
                </a:lnTo>
                <a:lnTo>
                  <a:pt x="2788" y="21704"/>
                </a:lnTo>
                <a:lnTo>
                  <a:pt x="0" y="35567"/>
                </a:lnTo>
                <a:lnTo>
                  <a:pt x="2788" y="49063"/>
                </a:lnTo>
                <a:lnTo>
                  <a:pt x="10401" y="60178"/>
                </a:lnTo>
                <a:lnTo>
                  <a:pt x="21708" y="67720"/>
                </a:lnTo>
                <a:lnTo>
                  <a:pt x="35580" y="70498"/>
                </a:lnTo>
                <a:lnTo>
                  <a:pt x="49078" y="67720"/>
                </a:lnTo>
                <a:lnTo>
                  <a:pt x="60194" y="60178"/>
                </a:lnTo>
                <a:lnTo>
                  <a:pt x="67736" y="49063"/>
                </a:lnTo>
                <a:lnTo>
                  <a:pt x="70515" y="35567"/>
                </a:lnTo>
                <a:lnTo>
                  <a:pt x="67736" y="21704"/>
                </a:lnTo>
                <a:lnTo>
                  <a:pt x="60194" y="10400"/>
                </a:lnTo>
                <a:lnTo>
                  <a:pt x="49078" y="2788"/>
                </a:lnTo>
                <a:lnTo>
                  <a:pt x="35580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4431588" y="6463938"/>
            <a:ext cx="70523" cy="704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4839373" y="6463938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0" y="0"/>
                </a:moveTo>
                <a:lnTo>
                  <a:pt x="21699" y="2788"/>
                </a:lnTo>
                <a:lnTo>
                  <a:pt x="10398" y="10400"/>
                </a:lnTo>
                <a:lnTo>
                  <a:pt x="2788" y="21704"/>
                </a:lnTo>
                <a:lnTo>
                  <a:pt x="0" y="35567"/>
                </a:lnTo>
                <a:lnTo>
                  <a:pt x="2788" y="49063"/>
                </a:lnTo>
                <a:lnTo>
                  <a:pt x="10398" y="60178"/>
                </a:lnTo>
                <a:lnTo>
                  <a:pt x="21699" y="67720"/>
                </a:lnTo>
                <a:lnTo>
                  <a:pt x="35560" y="70498"/>
                </a:lnTo>
                <a:lnTo>
                  <a:pt x="49422" y="67720"/>
                </a:lnTo>
                <a:lnTo>
                  <a:pt x="60728" y="60178"/>
                </a:lnTo>
                <a:lnTo>
                  <a:pt x="68342" y="49063"/>
                </a:lnTo>
                <a:lnTo>
                  <a:pt x="71132" y="35567"/>
                </a:lnTo>
                <a:lnTo>
                  <a:pt x="68342" y="21704"/>
                </a:lnTo>
                <a:lnTo>
                  <a:pt x="60728" y="10400"/>
                </a:lnTo>
                <a:lnTo>
                  <a:pt x="49422" y="2788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5247766" y="6463938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25" y="0"/>
                </a:moveTo>
                <a:lnTo>
                  <a:pt x="21431" y="2788"/>
                </a:lnTo>
                <a:lnTo>
                  <a:pt x="10318" y="10400"/>
                </a:lnTo>
                <a:lnTo>
                  <a:pt x="2778" y="21704"/>
                </a:lnTo>
                <a:lnTo>
                  <a:pt x="0" y="35567"/>
                </a:lnTo>
                <a:lnTo>
                  <a:pt x="2778" y="49063"/>
                </a:lnTo>
                <a:lnTo>
                  <a:pt x="10318" y="60178"/>
                </a:lnTo>
                <a:lnTo>
                  <a:pt x="21431" y="67720"/>
                </a:lnTo>
                <a:lnTo>
                  <a:pt x="34925" y="70498"/>
                </a:lnTo>
                <a:lnTo>
                  <a:pt x="48793" y="67720"/>
                </a:lnTo>
                <a:lnTo>
                  <a:pt x="60097" y="60178"/>
                </a:lnTo>
                <a:lnTo>
                  <a:pt x="67709" y="49063"/>
                </a:lnTo>
                <a:lnTo>
                  <a:pt x="70497" y="35567"/>
                </a:lnTo>
                <a:lnTo>
                  <a:pt x="67709" y="21704"/>
                </a:lnTo>
                <a:lnTo>
                  <a:pt x="60097" y="10400"/>
                </a:lnTo>
                <a:lnTo>
                  <a:pt x="48793" y="2788"/>
                </a:lnTo>
                <a:lnTo>
                  <a:pt x="3492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5655525" y="6463938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7" y="0"/>
                </a:moveTo>
                <a:lnTo>
                  <a:pt x="21436" y="2788"/>
                </a:lnTo>
                <a:lnTo>
                  <a:pt x="10320" y="10400"/>
                </a:lnTo>
                <a:lnTo>
                  <a:pt x="2778" y="21704"/>
                </a:lnTo>
                <a:lnTo>
                  <a:pt x="0" y="35567"/>
                </a:lnTo>
                <a:lnTo>
                  <a:pt x="2778" y="49063"/>
                </a:lnTo>
                <a:lnTo>
                  <a:pt x="10320" y="60178"/>
                </a:lnTo>
                <a:lnTo>
                  <a:pt x="21436" y="67720"/>
                </a:lnTo>
                <a:lnTo>
                  <a:pt x="34937" y="70498"/>
                </a:lnTo>
                <a:lnTo>
                  <a:pt x="48798" y="67720"/>
                </a:lnTo>
                <a:lnTo>
                  <a:pt x="60099" y="60178"/>
                </a:lnTo>
                <a:lnTo>
                  <a:pt x="67709" y="49063"/>
                </a:lnTo>
                <a:lnTo>
                  <a:pt x="70497" y="35567"/>
                </a:lnTo>
                <a:lnTo>
                  <a:pt x="67709" y="21704"/>
                </a:lnTo>
                <a:lnTo>
                  <a:pt x="60099" y="10400"/>
                </a:lnTo>
                <a:lnTo>
                  <a:pt x="48798" y="2788"/>
                </a:lnTo>
                <a:lnTo>
                  <a:pt x="3493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6063284" y="6463938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0" y="0"/>
                </a:moveTo>
                <a:lnTo>
                  <a:pt x="21699" y="2788"/>
                </a:lnTo>
                <a:lnTo>
                  <a:pt x="10398" y="10400"/>
                </a:lnTo>
                <a:lnTo>
                  <a:pt x="2788" y="21704"/>
                </a:lnTo>
                <a:lnTo>
                  <a:pt x="0" y="35567"/>
                </a:lnTo>
                <a:lnTo>
                  <a:pt x="2788" y="49063"/>
                </a:lnTo>
                <a:lnTo>
                  <a:pt x="10398" y="60178"/>
                </a:lnTo>
                <a:lnTo>
                  <a:pt x="21699" y="67720"/>
                </a:lnTo>
                <a:lnTo>
                  <a:pt x="35560" y="70498"/>
                </a:lnTo>
                <a:lnTo>
                  <a:pt x="49061" y="67720"/>
                </a:lnTo>
                <a:lnTo>
                  <a:pt x="60177" y="60178"/>
                </a:lnTo>
                <a:lnTo>
                  <a:pt x="67719" y="49063"/>
                </a:lnTo>
                <a:lnTo>
                  <a:pt x="70497" y="35567"/>
                </a:lnTo>
                <a:lnTo>
                  <a:pt x="67719" y="21704"/>
                </a:lnTo>
                <a:lnTo>
                  <a:pt x="60177" y="10400"/>
                </a:lnTo>
                <a:lnTo>
                  <a:pt x="49061" y="2788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6471043" y="6463938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72" y="0"/>
                </a:moveTo>
                <a:lnTo>
                  <a:pt x="21704" y="2788"/>
                </a:lnTo>
                <a:lnTo>
                  <a:pt x="10399" y="10400"/>
                </a:lnTo>
                <a:lnTo>
                  <a:pt x="2788" y="21704"/>
                </a:lnTo>
                <a:lnTo>
                  <a:pt x="0" y="35567"/>
                </a:lnTo>
                <a:lnTo>
                  <a:pt x="2788" y="49063"/>
                </a:lnTo>
                <a:lnTo>
                  <a:pt x="10399" y="60178"/>
                </a:lnTo>
                <a:lnTo>
                  <a:pt x="21704" y="67720"/>
                </a:lnTo>
                <a:lnTo>
                  <a:pt x="35572" y="70498"/>
                </a:lnTo>
                <a:lnTo>
                  <a:pt x="49433" y="67720"/>
                </a:lnTo>
                <a:lnTo>
                  <a:pt x="60734" y="60178"/>
                </a:lnTo>
                <a:lnTo>
                  <a:pt x="68344" y="49063"/>
                </a:lnTo>
                <a:lnTo>
                  <a:pt x="71132" y="35567"/>
                </a:lnTo>
                <a:lnTo>
                  <a:pt x="68344" y="21704"/>
                </a:lnTo>
                <a:lnTo>
                  <a:pt x="60734" y="10400"/>
                </a:lnTo>
                <a:lnTo>
                  <a:pt x="49433" y="2788"/>
                </a:lnTo>
                <a:lnTo>
                  <a:pt x="35572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6879450" y="6463938"/>
            <a:ext cx="70485" cy="71120"/>
          </a:xfrm>
          <a:custGeom>
            <a:avLst/>
            <a:gdLst/>
            <a:ahLst/>
            <a:cxnLst/>
            <a:rect l="l" t="t" r="r" b="b"/>
            <a:pathLst>
              <a:path w="70484" h="71120">
                <a:moveTo>
                  <a:pt x="34925" y="0"/>
                </a:moveTo>
                <a:lnTo>
                  <a:pt x="21431" y="2788"/>
                </a:lnTo>
                <a:lnTo>
                  <a:pt x="10318" y="10400"/>
                </a:lnTo>
                <a:lnTo>
                  <a:pt x="2778" y="21704"/>
                </a:lnTo>
                <a:lnTo>
                  <a:pt x="0" y="35567"/>
                </a:lnTo>
                <a:lnTo>
                  <a:pt x="2778" y="49063"/>
                </a:lnTo>
                <a:lnTo>
                  <a:pt x="10318" y="60178"/>
                </a:lnTo>
                <a:lnTo>
                  <a:pt x="21431" y="67720"/>
                </a:lnTo>
                <a:lnTo>
                  <a:pt x="34925" y="70498"/>
                </a:lnTo>
                <a:lnTo>
                  <a:pt x="48785" y="67720"/>
                </a:lnTo>
                <a:lnTo>
                  <a:pt x="60086" y="60178"/>
                </a:lnTo>
                <a:lnTo>
                  <a:pt x="67696" y="49063"/>
                </a:lnTo>
                <a:lnTo>
                  <a:pt x="70485" y="35567"/>
                </a:lnTo>
                <a:lnTo>
                  <a:pt x="67696" y="21704"/>
                </a:lnTo>
                <a:lnTo>
                  <a:pt x="60086" y="10400"/>
                </a:lnTo>
                <a:lnTo>
                  <a:pt x="48785" y="2788"/>
                </a:lnTo>
                <a:lnTo>
                  <a:pt x="3492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7287196" y="6463938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7" y="0"/>
                </a:moveTo>
                <a:lnTo>
                  <a:pt x="21436" y="2788"/>
                </a:lnTo>
                <a:lnTo>
                  <a:pt x="10320" y="10400"/>
                </a:lnTo>
                <a:lnTo>
                  <a:pt x="2778" y="21704"/>
                </a:lnTo>
                <a:lnTo>
                  <a:pt x="0" y="35567"/>
                </a:lnTo>
                <a:lnTo>
                  <a:pt x="2778" y="49063"/>
                </a:lnTo>
                <a:lnTo>
                  <a:pt x="10320" y="60178"/>
                </a:lnTo>
                <a:lnTo>
                  <a:pt x="21436" y="67720"/>
                </a:lnTo>
                <a:lnTo>
                  <a:pt x="34937" y="70498"/>
                </a:lnTo>
                <a:lnTo>
                  <a:pt x="48798" y="67720"/>
                </a:lnTo>
                <a:lnTo>
                  <a:pt x="60099" y="60178"/>
                </a:lnTo>
                <a:lnTo>
                  <a:pt x="67709" y="49063"/>
                </a:lnTo>
                <a:lnTo>
                  <a:pt x="70497" y="35567"/>
                </a:lnTo>
                <a:lnTo>
                  <a:pt x="67709" y="21704"/>
                </a:lnTo>
                <a:lnTo>
                  <a:pt x="60099" y="10400"/>
                </a:lnTo>
                <a:lnTo>
                  <a:pt x="48798" y="2788"/>
                </a:lnTo>
                <a:lnTo>
                  <a:pt x="3493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7694955" y="6463938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72" y="0"/>
                </a:moveTo>
                <a:lnTo>
                  <a:pt x="21709" y="2788"/>
                </a:lnTo>
                <a:lnTo>
                  <a:pt x="10404" y="10400"/>
                </a:lnTo>
                <a:lnTo>
                  <a:pt x="2790" y="21704"/>
                </a:lnTo>
                <a:lnTo>
                  <a:pt x="0" y="35567"/>
                </a:lnTo>
                <a:lnTo>
                  <a:pt x="2790" y="49063"/>
                </a:lnTo>
                <a:lnTo>
                  <a:pt x="10404" y="60178"/>
                </a:lnTo>
                <a:lnTo>
                  <a:pt x="21709" y="67720"/>
                </a:lnTo>
                <a:lnTo>
                  <a:pt x="35572" y="70498"/>
                </a:lnTo>
                <a:lnTo>
                  <a:pt x="49180" y="67720"/>
                </a:lnTo>
                <a:lnTo>
                  <a:pt x="60518" y="60178"/>
                </a:lnTo>
                <a:lnTo>
                  <a:pt x="68280" y="49063"/>
                </a:lnTo>
                <a:lnTo>
                  <a:pt x="71158" y="35567"/>
                </a:lnTo>
                <a:lnTo>
                  <a:pt x="68280" y="21704"/>
                </a:lnTo>
                <a:lnTo>
                  <a:pt x="60518" y="10400"/>
                </a:lnTo>
                <a:lnTo>
                  <a:pt x="49180" y="2788"/>
                </a:lnTo>
                <a:lnTo>
                  <a:pt x="35572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8102752" y="6463938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0" y="0"/>
                </a:moveTo>
                <a:lnTo>
                  <a:pt x="21699" y="2788"/>
                </a:lnTo>
                <a:lnTo>
                  <a:pt x="10398" y="10400"/>
                </a:lnTo>
                <a:lnTo>
                  <a:pt x="2788" y="21704"/>
                </a:lnTo>
                <a:lnTo>
                  <a:pt x="0" y="35567"/>
                </a:lnTo>
                <a:lnTo>
                  <a:pt x="2788" y="49063"/>
                </a:lnTo>
                <a:lnTo>
                  <a:pt x="10398" y="60178"/>
                </a:lnTo>
                <a:lnTo>
                  <a:pt x="21699" y="67720"/>
                </a:lnTo>
                <a:lnTo>
                  <a:pt x="35560" y="70498"/>
                </a:lnTo>
                <a:lnTo>
                  <a:pt x="49420" y="67720"/>
                </a:lnTo>
                <a:lnTo>
                  <a:pt x="60721" y="60178"/>
                </a:lnTo>
                <a:lnTo>
                  <a:pt x="68331" y="49063"/>
                </a:lnTo>
                <a:lnTo>
                  <a:pt x="71120" y="35567"/>
                </a:lnTo>
                <a:lnTo>
                  <a:pt x="68331" y="21704"/>
                </a:lnTo>
                <a:lnTo>
                  <a:pt x="60721" y="10400"/>
                </a:lnTo>
                <a:lnTo>
                  <a:pt x="49420" y="2788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8511133" y="6463938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7" y="0"/>
                </a:moveTo>
                <a:lnTo>
                  <a:pt x="21441" y="2788"/>
                </a:lnTo>
                <a:lnTo>
                  <a:pt x="10325" y="10400"/>
                </a:lnTo>
                <a:lnTo>
                  <a:pt x="2780" y="21704"/>
                </a:lnTo>
                <a:lnTo>
                  <a:pt x="0" y="35567"/>
                </a:lnTo>
                <a:lnTo>
                  <a:pt x="2780" y="49063"/>
                </a:lnTo>
                <a:lnTo>
                  <a:pt x="10325" y="60178"/>
                </a:lnTo>
                <a:lnTo>
                  <a:pt x="21441" y="67720"/>
                </a:lnTo>
                <a:lnTo>
                  <a:pt x="34937" y="70498"/>
                </a:lnTo>
                <a:lnTo>
                  <a:pt x="48800" y="67720"/>
                </a:lnTo>
                <a:lnTo>
                  <a:pt x="60105" y="60178"/>
                </a:lnTo>
                <a:lnTo>
                  <a:pt x="67720" y="49063"/>
                </a:lnTo>
                <a:lnTo>
                  <a:pt x="70510" y="35567"/>
                </a:lnTo>
                <a:lnTo>
                  <a:pt x="67720" y="21704"/>
                </a:lnTo>
                <a:lnTo>
                  <a:pt x="60105" y="10400"/>
                </a:lnTo>
                <a:lnTo>
                  <a:pt x="48800" y="2788"/>
                </a:lnTo>
                <a:lnTo>
                  <a:pt x="3493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8918905" y="6463938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0" y="0"/>
                </a:moveTo>
                <a:lnTo>
                  <a:pt x="21699" y="2788"/>
                </a:lnTo>
                <a:lnTo>
                  <a:pt x="10398" y="10400"/>
                </a:lnTo>
                <a:lnTo>
                  <a:pt x="2788" y="21704"/>
                </a:lnTo>
                <a:lnTo>
                  <a:pt x="0" y="35567"/>
                </a:lnTo>
                <a:lnTo>
                  <a:pt x="2788" y="49063"/>
                </a:lnTo>
                <a:lnTo>
                  <a:pt x="10398" y="60178"/>
                </a:lnTo>
                <a:lnTo>
                  <a:pt x="21699" y="67720"/>
                </a:lnTo>
                <a:lnTo>
                  <a:pt x="35560" y="70498"/>
                </a:lnTo>
                <a:lnTo>
                  <a:pt x="49061" y="67720"/>
                </a:lnTo>
                <a:lnTo>
                  <a:pt x="60177" y="60178"/>
                </a:lnTo>
                <a:lnTo>
                  <a:pt x="67719" y="49063"/>
                </a:lnTo>
                <a:lnTo>
                  <a:pt x="70497" y="35567"/>
                </a:lnTo>
                <a:lnTo>
                  <a:pt x="67719" y="21704"/>
                </a:lnTo>
                <a:lnTo>
                  <a:pt x="60177" y="10400"/>
                </a:lnTo>
                <a:lnTo>
                  <a:pt x="49061" y="2788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9360954" y="6463938"/>
            <a:ext cx="37465" cy="71120"/>
          </a:xfrm>
          <a:custGeom>
            <a:avLst/>
            <a:gdLst/>
            <a:ahLst/>
            <a:cxnLst/>
            <a:rect l="l" t="t" r="r" b="b"/>
            <a:pathLst>
              <a:path w="37465" h="71120">
                <a:moveTo>
                  <a:pt x="1270" y="0"/>
                </a:moveTo>
                <a:lnTo>
                  <a:pt x="0" y="0"/>
                </a:lnTo>
                <a:lnTo>
                  <a:pt x="13396" y="3146"/>
                </a:lnTo>
                <a:lnTo>
                  <a:pt x="24295" y="10877"/>
                </a:lnTo>
                <a:lnTo>
                  <a:pt x="31621" y="22061"/>
                </a:lnTo>
                <a:lnTo>
                  <a:pt x="34302" y="35567"/>
                </a:lnTo>
                <a:lnTo>
                  <a:pt x="31621" y="48974"/>
                </a:lnTo>
                <a:lnTo>
                  <a:pt x="24295" y="59940"/>
                </a:lnTo>
                <a:lnTo>
                  <a:pt x="13396" y="67452"/>
                </a:lnTo>
                <a:lnTo>
                  <a:pt x="0" y="70498"/>
                </a:lnTo>
                <a:lnTo>
                  <a:pt x="1270" y="70498"/>
                </a:lnTo>
                <a:lnTo>
                  <a:pt x="15132" y="67720"/>
                </a:lnTo>
                <a:lnTo>
                  <a:pt x="26438" y="60178"/>
                </a:lnTo>
                <a:lnTo>
                  <a:pt x="34052" y="49063"/>
                </a:lnTo>
                <a:lnTo>
                  <a:pt x="36842" y="35567"/>
                </a:lnTo>
                <a:lnTo>
                  <a:pt x="34052" y="21704"/>
                </a:lnTo>
                <a:lnTo>
                  <a:pt x="26438" y="10400"/>
                </a:lnTo>
                <a:lnTo>
                  <a:pt x="15132" y="2788"/>
                </a:lnTo>
                <a:lnTo>
                  <a:pt x="1270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9324123" y="323684"/>
            <a:ext cx="36830" cy="70485"/>
          </a:xfrm>
          <a:custGeom>
            <a:avLst/>
            <a:gdLst/>
            <a:ahLst/>
            <a:cxnLst/>
            <a:rect l="l" t="t" r="r" b="b"/>
            <a:pathLst>
              <a:path w="36829" h="70485">
                <a:moveTo>
                  <a:pt x="36829" y="0"/>
                </a:moveTo>
                <a:lnTo>
                  <a:pt x="35559" y="0"/>
                </a:lnTo>
                <a:lnTo>
                  <a:pt x="21699" y="2788"/>
                </a:lnTo>
                <a:lnTo>
                  <a:pt x="10398" y="10398"/>
                </a:lnTo>
                <a:lnTo>
                  <a:pt x="2788" y="21699"/>
                </a:lnTo>
                <a:lnTo>
                  <a:pt x="0" y="35560"/>
                </a:lnTo>
                <a:lnTo>
                  <a:pt x="2788" y="49053"/>
                </a:lnTo>
                <a:lnTo>
                  <a:pt x="10398" y="60166"/>
                </a:lnTo>
                <a:lnTo>
                  <a:pt x="21699" y="67706"/>
                </a:lnTo>
                <a:lnTo>
                  <a:pt x="35559" y="70485"/>
                </a:lnTo>
                <a:lnTo>
                  <a:pt x="36829" y="70485"/>
                </a:lnTo>
                <a:lnTo>
                  <a:pt x="23435" y="67444"/>
                </a:lnTo>
                <a:lnTo>
                  <a:pt x="12541" y="59932"/>
                </a:lnTo>
                <a:lnTo>
                  <a:pt x="5218" y="48966"/>
                </a:lnTo>
                <a:lnTo>
                  <a:pt x="2540" y="35560"/>
                </a:lnTo>
                <a:lnTo>
                  <a:pt x="5218" y="22049"/>
                </a:lnTo>
                <a:lnTo>
                  <a:pt x="12541" y="10864"/>
                </a:lnTo>
                <a:lnTo>
                  <a:pt x="23435" y="3138"/>
                </a:lnTo>
                <a:lnTo>
                  <a:pt x="36829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9326664" y="323684"/>
            <a:ext cx="69215" cy="70485"/>
          </a:xfrm>
          <a:custGeom>
            <a:avLst/>
            <a:gdLst/>
            <a:ahLst/>
            <a:cxnLst/>
            <a:rect l="l" t="t" r="r" b="b"/>
            <a:pathLst>
              <a:path w="69215" h="70485">
                <a:moveTo>
                  <a:pt x="34289" y="0"/>
                </a:moveTo>
                <a:lnTo>
                  <a:pt x="20895" y="3138"/>
                </a:lnTo>
                <a:lnTo>
                  <a:pt x="10001" y="10864"/>
                </a:lnTo>
                <a:lnTo>
                  <a:pt x="2678" y="22049"/>
                </a:lnTo>
                <a:lnTo>
                  <a:pt x="0" y="35560"/>
                </a:lnTo>
                <a:lnTo>
                  <a:pt x="2678" y="48966"/>
                </a:lnTo>
                <a:lnTo>
                  <a:pt x="10001" y="59932"/>
                </a:lnTo>
                <a:lnTo>
                  <a:pt x="20895" y="67444"/>
                </a:lnTo>
                <a:lnTo>
                  <a:pt x="34289" y="70485"/>
                </a:lnTo>
                <a:lnTo>
                  <a:pt x="47686" y="67444"/>
                </a:lnTo>
                <a:lnTo>
                  <a:pt x="58585" y="59932"/>
                </a:lnTo>
                <a:lnTo>
                  <a:pt x="65911" y="48966"/>
                </a:lnTo>
                <a:lnTo>
                  <a:pt x="68592" y="35560"/>
                </a:lnTo>
                <a:lnTo>
                  <a:pt x="65911" y="22049"/>
                </a:lnTo>
                <a:lnTo>
                  <a:pt x="58585" y="10864"/>
                </a:lnTo>
                <a:lnTo>
                  <a:pt x="47686" y="3138"/>
                </a:lnTo>
                <a:lnTo>
                  <a:pt x="34289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9324123" y="6463938"/>
            <a:ext cx="36830" cy="71120"/>
          </a:xfrm>
          <a:custGeom>
            <a:avLst/>
            <a:gdLst/>
            <a:ahLst/>
            <a:cxnLst/>
            <a:rect l="l" t="t" r="r" b="b"/>
            <a:pathLst>
              <a:path w="36829" h="71120">
                <a:moveTo>
                  <a:pt x="36829" y="0"/>
                </a:moveTo>
                <a:lnTo>
                  <a:pt x="35559" y="0"/>
                </a:lnTo>
                <a:lnTo>
                  <a:pt x="21699" y="2788"/>
                </a:lnTo>
                <a:lnTo>
                  <a:pt x="10398" y="10400"/>
                </a:lnTo>
                <a:lnTo>
                  <a:pt x="2788" y="21704"/>
                </a:lnTo>
                <a:lnTo>
                  <a:pt x="0" y="35567"/>
                </a:lnTo>
                <a:lnTo>
                  <a:pt x="2788" y="49063"/>
                </a:lnTo>
                <a:lnTo>
                  <a:pt x="10398" y="60178"/>
                </a:lnTo>
                <a:lnTo>
                  <a:pt x="21699" y="67720"/>
                </a:lnTo>
                <a:lnTo>
                  <a:pt x="35559" y="70498"/>
                </a:lnTo>
                <a:lnTo>
                  <a:pt x="36829" y="70498"/>
                </a:lnTo>
                <a:lnTo>
                  <a:pt x="23435" y="67452"/>
                </a:lnTo>
                <a:lnTo>
                  <a:pt x="12541" y="59940"/>
                </a:lnTo>
                <a:lnTo>
                  <a:pt x="5218" y="48974"/>
                </a:lnTo>
                <a:lnTo>
                  <a:pt x="2540" y="35567"/>
                </a:lnTo>
                <a:lnTo>
                  <a:pt x="5218" y="22061"/>
                </a:lnTo>
                <a:lnTo>
                  <a:pt x="12541" y="10877"/>
                </a:lnTo>
                <a:lnTo>
                  <a:pt x="23435" y="3146"/>
                </a:lnTo>
                <a:lnTo>
                  <a:pt x="36829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9326664" y="6463938"/>
            <a:ext cx="69215" cy="71120"/>
          </a:xfrm>
          <a:custGeom>
            <a:avLst/>
            <a:gdLst/>
            <a:ahLst/>
            <a:cxnLst/>
            <a:rect l="l" t="t" r="r" b="b"/>
            <a:pathLst>
              <a:path w="69215" h="71120">
                <a:moveTo>
                  <a:pt x="34289" y="0"/>
                </a:moveTo>
                <a:lnTo>
                  <a:pt x="20895" y="3146"/>
                </a:lnTo>
                <a:lnTo>
                  <a:pt x="10001" y="10877"/>
                </a:lnTo>
                <a:lnTo>
                  <a:pt x="2678" y="22061"/>
                </a:lnTo>
                <a:lnTo>
                  <a:pt x="0" y="35567"/>
                </a:lnTo>
                <a:lnTo>
                  <a:pt x="2678" y="48974"/>
                </a:lnTo>
                <a:lnTo>
                  <a:pt x="10001" y="59940"/>
                </a:lnTo>
                <a:lnTo>
                  <a:pt x="20895" y="67452"/>
                </a:lnTo>
                <a:lnTo>
                  <a:pt x="34289" y="70498"/>
                </a:lnTo>
                <a:lnTo>
                  <a:pt x="47686" y="67452"/>
                </a:lnTo>
                <a:lnTo>
                  <a:pt x="58585" y="59940"/>
                </a:lnTo>
                <a:lnTo>
                  <a:pt x="65911" y="48974"/>
                </a:lnTo>
                <a:lnTo>
                  <a:pt x="68592" y="35567"/>
                </a:lnTo>
                <a:lnTo>
                  <a:pt x="65911" y="22061"/>
                </a:lnTo>
                <a:lnTo>
                  <a:pt x="58585" y="10877"/>
                </a:lnTo>
                <a:lnTo>
                  <a:pt x="47686" y="3146"/>
                </a:lnTo>
                <a:lnTo>
                  <a:pt x="34289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9732518" y="323684"/>
            <a:ext cx="71120" cy="70485"/>
          </a:xfrm>
          <a:custGeom>
            <a:avLst/>
            <a:gdLst/>
            <a:ahLst/>
            <a:cxnLst/>
            <a:rect l="l" t="t" r="r" b="b"/>
            <a:pathLst>
              <a:path w="71120" h="70485">
                <a:moveTo>
                  <a:pt x="34925" y="0"/>
                </a:moveTo>
                <a:lnTo>
                  <a:pt x="21431" y="2788"/>
                </a:lnTo>
                <a:lnTo>
                  <a:pt x="10318" y="10398"/>
                </a:lnTo>
                <a:lnTo>
                  <a:pt x="2778" y="21699"/>
                </a:lnTo>
                <a:lnTo>
                  <a:pt x="0" y="35560"/>
                </a:lnTo>
                <a:lnTo>
                  <a:pt x="2778" y="49053"/>
                </a:lnTo>
                <a:lnTo>
                  <a:pt x="10318" y="60166"/>
                </a:lnTo>
                <a:lnTo>
                  <a:pt x="21431" y="67706"/>
                </a:lnTo>
                <a:lnTo>
                  <a:pt x="34925" y="70485"/>
                </a:lnTo>
                <a:lnTo>
                  <a:pt x="48787" y="67706"/>
                </a:lnTo>
                <a:lnTo>
                  <a:pt x="60093" y="60166"/>
                </a:lnTo>
                <a:lnTo>
                  <a:pt x="67707" y="49053"/>
                </a:lnTo>
                <a:lnTo>
                  <a:pt x="70497" y="35560"/>
                </a:lnTo>
                <a:lnTo>
                  <a:pt x="67707" y="21699"/>
                </a:lnTo>
                <a:lnTo>
                  <a:pt x="60093" y="10398"/>
                </a:lnTo>
                <a:lnTo>
                  <a:pt x="48787" y="2788"/>
                </a:lnTo>
                <a:lnTo>
                  <a:pt x="3492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10140277" y="323684"/>
            <a:ext cx="71120" cy="70485"/>
          </a:xfrm>
          <a:custGeom>
            <a:avLst/>
            <a:gdLst/>
            <a:ahLst/>
            <a:cxnLst/>
            <a:rect l="l" t="t" r="r" b="b"/>
            <a:pathLst>
              <a:path w="71120" h="70485">
                <a:moveTo>
                  <a:pt x="35572" y="0"/>
                </a:moveTo>
                <a:lnTo>
                  <a:pt x="21704" y="2788"/>
                </a:lnTo>
                <a:lnTo>
                  <a:pt x="10399" y="10398"/>
                </a:lnTo>
                <a:lnTo>
                  <a:pt x="2788" y="21699"/>
                </a:lnTo>
                <a:lnTo>
                  <a:pt x="0" y="35560"/>
                </a:lnTo>
                <a:lnTo>
                  <a:pt x="2788" y="49053"/>
                </a:lnTo>
                <a:lnTo>
                  <a:pt x="10399" y="60166"/>
                </a:lnTo>
                <a:lnTo>
                  <a:pt x="21704" y="67706"/>
                </a:lnTo>
                <a:lnTo>
                  <a:pt x="35572" y="70485"/>
                </a:lnTo>
                <a:lnTo>
                  <a:pt x="49066" y="67706"/>
                </a:lnTo>
                <a:lnTo>
                  <a:pt x="60178" y="60166"/>
                </a:lnTo>
                <a:lnTo>
                  <a:pt x="67719" y="49053"/>
                </a:lnTo>
                <a:lnTo>
                  <a:pt x="70497" y="35560"/>
                </a:lnTo>
                <a:lnTo>
                  <a:pt x="67719" y="21699"/>
                </a:lnTo>
                <a:lnTo>
                  <a:pt x="60178" y="10398"/>
                </a:lnTo>
                <a:lnTo>
                  <a:pt x="49066" y="2788"/>
                </a:lnTo>
                <a:lnTo>
                  <a:pt x="35572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10548048" y="323684"/>
            <a:ext cx="71120" cy="70485"/>
          </a:xfrm>
          <a:custGeom>
            <a:avLst/>
            <a:gdLst/>
            <a:ahLst/>
            <a:cxnLst/>
            <a:rect l="l" t="t" r="r" b="b"/>
            <a:pathLst>
              <a:path w="71120" h="70485">
                <a:moveTo>
                  <a:pt x="35560" y="0"/>
                </a:moveTo>
                <a:lnTo>
                  <a:pt x="21699" y="2788"/>
                </a:lnTo>
                <a:lnTo>
                  <a:pt x="10398" y="10398"/>
                </a:lnTo>
                <a:lnTo>
                  <a:pt x="2788" y="21699"/>
                </a:lnTo>
                <a:lnTo>
                  <a:pt x="0" y="35560"/>
                </a:lnTo>
                <a:lnTo>
                  <a:pt x="2788" y="49053"/>
                </a:lnTo>
                <a:lnTo>
                  <a:pt x="10398" y="60166"/>
                </a:lnTo>
                <a:lnTo>
                  <a:pt x="21699" y="67706"/>
                </a:lnTo>
                <a:lnTo>
                  <a:pt x="35560" y="70485"/>
                </a:lnTo>
                <a:lnTo>
                  <a:pt x="49420" y="67706"/>
                </a:lnTo>
                <a:lnTo>
                  <a:pt x="60721" y="60166"/>
                </a:lnTo>
                <a:lnTo>
                  <a:pt x="68331" y="49053"/>
                </a:lnTo>
                <a:lnTo>
                  <a:pt x="71120" y="35560"/>
                </a:lnTo>
                <a:lnTo>
                  <a:pt x="68331" y="21699"/>
                </a:lnTo>
                <a:lnTo>
                  <a:pt x="60721" y="10398"/>
                </a:lnTo>
                <a:lnTo>
                  <a:pt x="49420" y="2788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9732518" y="6463938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25" y="0"/>
                </a:moveTo>
                <a:lnTo>
                  <a:pt x="21431" y="2788"/>
                </a:lnTo>
                <a:lnTo>
                  <a:pt x="10318" y="10400"/>
                </a:lnTo>
                <a:lnTo>
                  <a:pt x="2778" y="21704"/>
                </a:lnTo>
                <a:lnTo>
                  <a:pt x="0" y="35567"/>
                </a:lnTo>
                <a:lnTo>
                  <a:pt x="2778" y="49063"/>
                </a:lnTo>
                <a:lnTo>
                  <a:pt x="10318" y="60178"/>
                </a:lnTo>
                <a:lnTo>
                  <a:pt x="21431" y="67720"/>
                </a:lnTo>
                <a:lnTo>
                  <a:pt x="34925" y="70498"/>
                </a:lnTo>
                <a:lnTo>
                  <a:pt x="48787" y="67720"/>
                </a:lnTo>
                <a:lnTo>
                  <a:pt x="60093" y="60178"/>
                </a:lnTo>
                <a:lnTo>
                  <a:pt x="67707" y="49063"/>
                </a:lnTo>
                <a:lnTo>
                  <a:pt x="70497" y="35567"/>
                </a:lnTo>
                <a:lnTo>
                  <a:pt x="67707" y="21704"/>
                </a:lnTo>
                <a:lnTo>
                  <a:pt x="60093" y="10400"/>
                </a:lnTo>
                <a:lnTo>
                  <a:pt x="48787" y="2788"/>
                </a:lnTo>
                <a:lnTo>
                  <a:pt x="3492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10140277" y="6463938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72" y="0"/>
                </a:moveTo>
                <a:lnTo>
                  <a:pt x="21704" y="2788"/>
                </a:lnTo>
                <a:lnTo>
                  <a:pt x="10399" y="10400"/>
                </a:lnTo>
                <a:lnTo>
                  <a:pt x="2788" y="21704"/>
                </a:lnTo>
                <a:lnTo>
                  <a:pt x="0" y="35567"/>
                </a:lnTo>
                <a:lnTo>
                  <a:pt x="2788" y="49063"/>
                </a:lnTo>
                <a:lnTo>
                  <a:pt x="10399" y="60178"/>
                </a:lnTo>
                <a:lnTo>
                  <a:pt x="21704" y="67720"/>
                </a:lnTo>
                <a:lnTo>
                  <a:pt x="35572" y="70498"/>
                </a:lnTo>
                <a:lnTo>
                  <a:pt x="49066" y="67720"/>
                </a:lnTo>
                <a:lnTo>
                  <a:pt x="60178" y="60178"/>
                </a:lnTo>
                <a:lnTo>
                  <a:pt x="67719" y="49063"/>
                </a:lnTo>
                <a:lnTo>
                  <a:pt x="70497" y="35567"/>
                </a:lnTo>
                <a:lnTo>
                  <a:pt x="67719" y="21704"/>
                </a:lnTo>
                <a:lnTo>
                  <a:pt x="60178" y="10400"/>
                </a:lnTo>
                <a:lnTo>
                  <a:pt x="49066" y="2788"/>
                </a:lnTo>
                <a:lnTo>
                  <a:pt x="35572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10548048" y="6463938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0" y="0"/>
                </a:moveTo>
                <a:lnTo>
                  <a:pt x="21699" y="2788"/>
                </a:lnTo>
                <a:lnTo>
                  <a:pt x="10398" y="10400"/>
                </a:lnTo>
                <a:lnTo>
                  <a:pt x="2788" y="21704"/>
                </a:lnTo>
                <a:lnTo>
                  <a:pt x="0" y="35567"/>
                </a:lnTo>
                <a:lnTo>
                  <a:pt x="2788" y="49063"/>
                </a:lnTo>
                <a:lnTo>
                  <a:pt x="10398" y="60178"/>
                </a:lnTo>
                <a:lnTo>
                  <a:pt x="21699" y="67720"/>
                </a:lnTo>
                <a:lnTo>
                  <a:pt x="35560" y="70498"/>
                </a:lnTo>
                <a:lnTo>
                  <a:pt x="49420" y="67720"/>
                </a:lnTo>
                <a:lnTo>
                  <a:pt x="60721" y="60178"/>
                </a:lnTo>
                <a:lnTo>
                  <a:pt x="68331" y="49063"/>
                </a:lnTo>
                <a:lnTo>
                  <a:pt x="71120" y="35567"/>
                </a:lnTo>
                <a:lnTo>
                  <a:pt x="68331" y="21704"/>
                </a:lnTo>
                <a:lnTo>
                  <a:pt x="60721" y="10400"/>
                </a:lnTo>
                <a:lnTo>
                  <a:pt x="49420" y="2788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10955794" y="6463938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85" y="0"/>
                </a:moveTo>
                <a:lnTo>
                  <a:pt x="21709" y="2788"/>
                </a:lnTo>
                <a:lnTo>
                  <a:pt x="10401" y="10400"/>
                </a:lnTo>
                <a:lnTo>
                  <a:pt x="2788" y="21704"/>
                </a:lnTo>
                <a:lnTo>
                  <a:pt x="0" y="35567"/>
                </a:lnTo>
                <a:lnTo>
                  <a:pt x="2788" y="49063"/>
                </a:lnTo>
                <a:lnTo>
                  <a:pt x="10401" y="60178"/>
                </a:lnTo>
                <a:lnTo>
                  <a:pt x="21709" y="67720"/>
                </a:lnTo>
                <a:lnTo>
                  <a:pt x="35585" y="70498"/>
                </a:lnTo>
                <a:lnTo>
                  <a:pt x="49453" y="67720"/>
                </a:lnTo>
                <a:lnTo>
                  <a:pt x="60758" y="60178"/>
                </a:lnTo>
                <a:lnTo>
                  <a:pt x="68369" y="49063"/>
                </a:lnTo>
                <a:lnTo>
                  <a:pt x="71158" y="35567"/>
                </a:lnTo>
                <a:lnTo>
                  <a:pt x="68369" y="21704"/>
                </a:lnTo>
                <a:lnTo>
                  <a:pt x="60758" y="10400"/>
                </a:lnTo>
                <a:lnTo>
                  <a:pt x="49453" y="2788"/>
                </a:lnTo>
                <a:lnTo>
                  <a:pt x="3558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11364214" y="6463938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7" y="0"/>
                </a:moveTo>
                <a:lnTo>
                  <a:pt x="21436" y="2788"/>
                </a:lnTo>
                <a:lnTo>
                  <a:pt x="10320" y="10400"/>
                </a:lnTo>
                <a:lnTo>
                  <a:pt x="2778" y="21704"/>
                </a:lnTo>
                <a:lnTo>
                  <a:pt x="0" y="35567"/>
                </a:lnTo>
                <a:lnTo>
                  <a:pt x="2778" y="49063"/>
                </a:lnTo>
                <a:lnTo>
                  <a:pt x="10320" y="60178"/>
                </a:lnTo>
                <a:lnTo>
                  <a:pt x="21436" y="67720"/>
                </a:lnTo>
                <a:lnTo>
                  <a:pt x="34937" y="70498"/>
                </a:lnTo>
                <a:lnTo>
                  <a:pt x="48798" y="67720"/>
                </a:lnTo>
                <a:lnTo>
                  <a:pt x="60099" y="60178"/>
                </a:lnTo>
                <a:lnTo>
                  <a:pt x="67709" y="49063"/>
                </a:lnTo>
                <a:lnTo>
                  <a:pt x="70497" y="35567"/>
                </a:lnTo>
                <a:lnTo>
                  <a:pt x="67709" y="21704"/>
                </a:lnTo>
                <a:lnTo>
                  <a:pt x="60099" y="10400"/>
                </a:lnTo>
                <a:lnTo>
                  <a:pt x="48798" y="2788"/>
                </a:lnTo>
                <a:lnTo>
                  <a:pt x="3493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352055" y="323684"/>
            <a:ext cx="71755" cy="70485"/>
          </a:xfrm>
          <a:custGeom>
            <a:avLst/>
            <a:gdLst/>
            <a:ahLst/>
            <a:cxnLst/>
            <a:rect l="l" t="t" r="r" b="b"/>
            <a:pathLst>
              <a:path w="71754" h="70485">
                <a:moveTo>
                  <a:pt x="35565" y="0"/>
                </a:moveTo>
                <a:lnTo>
                  <a:pt x="21702" y="2788"/>
                </a:lnTo>
                <a:lnTo>
                  <a:pt x="10399" y="10398"/>
                </a:lnTo>
                <a:lnTo>
                  <a:pt x="2788" y="21699"/>
                </a:lnTo>
                <a:lnTo>
                  <a:pt x="0" y="35560"/>
                </a:lnTo>
                <a:lnTo>
                  <a:pt x="2788" y="49053"/>
                </a:lnTo>
                <a:lnTo>
                  <a:pt x="10399" y="60166"/>
                </a:lnTo>
                <a:lnTo>
                  <a:pt x="21702" y="67706"/>
                </a:lnTo>
                <a:lnTo>
                  <a:pt x="35565" y="70485"/>
                </a:lnTo>
                <a:lnTo>
                  <a:pt x="49432" y="67706"/>
                </a:lnTo>
                <a:lnTo>
                  <a:pt x="60737" y="60166"/>
                </a:lnTo>
                <a:lnTo>
                  <a:pt x="68349" y="49053"/>
                </a:lnTo>
                <a:lnTo>
                  <a:pt x="71137" y="35560"/>
                </a:lnTo>
                <a:lnTo>
                  <a:pt x="68349" y="21699"/>
                </a:lnTo>
                <a:lnTo>
                  <a:pt x="60737" y="10398"/>
                </a:lnTo>
                <a:lnTo>
                  <a:pt x="49432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760454" y="323684"/>
            <a:ext cx="71120" cy="70485"/>
          </a:xfrm>
          <a:custGeom>
            <a:avLst/>
            <a:gdLst/>
            <a:ahLst/>
            <a:cxnLst/>
            <a:rect l="l" t="t" r="r" b="b"/>
            <a:pathLst>
              <a:path w="71119" h="70485">
                <a:moveTo>
                  <a:pt x="34927" y="0"/>
                </a:moveTo>
                <a:lnTo>
                  <a:pt x="21433" y="2788"/>
                </a:lnTo>
                <a:lnTo>
                  <a:pt x="10320" y="10398"/>
                </a:lnTo>
                <a:lnTo>
                  <a:pt x="2778" y="21699"/>
                </a:lnTo>
                <a:lnTo>
                  <a:pt x="0" y="35560"/>
                </a:lnTo>
                <a:lnTo>
                  <a:pt x="2778" y="49053"/>
                </a:lnTo>
                <a:lnTo>
                  <a:pt x="10320" y="60166"/>
                </a:lnTo>
                <a:lnTo>
                  <a:pt x="21433" y="67706"/>
                </a:lnTo>
                <a:lnTo>
                  <a:pt x="34927" y="70485"/>
                </a:lnTo>
                <a:lnTo>
                  <a:pt x="48790" y="67706"/>
                </a:lnTo>
                <a:lnTo>
                  <a:pt x="60092" y="60166"/>
                </a:lnTo>
                <a:lnTo>
                  <a:pt x="67704" y="49053"/>
                </a:lnTo>
                <a:lnTo>
                  <a:pt x="70492" y="35560"/>
                </a:lnTo>
                <a:lnTo>
                  <a:pt x="67704" y="21699"/>
                </a:lnTo>
                <a:lnTo>
                  <a:pt x="60092" y="10398"/>
                </a:lnTo>
                <a:lnTo>
                  <a:pt x="48790" y="2788"/>
                </a:lnTo>
                <a:lnTo>
                  <a:pt x="3492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1168217" y="323684"/>
            <a:ext cx="71120" cy="70485"/>
          </a:xfrm>
          <a:custGeom>
            <a:avLst/>
            <a:gdLst/>
            <a:ahLst/>
            <a:cxnLst/>
            <a:rect l="l" t="t" r="r" b="b"/>
            <a:pathLst>
              <a:path w="71119" h="70485">
                <a:moveTo>
                  <a:pt x="35580" y="0"/>
                </a:moveTo>
                <a:lnTo>
                  <a:pt x="21708" y="2788"/>
                </a:lnTo>
                <a:lnTo>
                  <a:pt x="10401" y="10398"/>
                </a:lnTo>
                <a:lnTo>
                  <a:pt x="2788" y="21699"/>
                </a:lnTo>
                <a:lnTo>
                  <a:pt x="0" y="35560"/>
                </a:lnTo>
                <a:lnTo>
                  <a:pt x="2788" y="49053"/>
                </a:lnTo>
                <a:lnTo>
                  <a:pt x="10401" y="60166"/>
                </a:lnTo>
                <a:lnTo>
                  <a:pt x="21708" y="67706"/>
                </a:lnTo>
                <a:lnTo>
                  <a:pt x="35580" y="70485"/>
                </a:lnTo>
                <a:lnTo>
                  <a:pt x="49078" y="67706"/>
                </a:lnTo>
                <a:lnTo>
                  <a:pt x="60194" y="60166"/>
                </a:lnTo>
                <a:lnTo>
                  <a:pt x="67736" y="49053"/>
                </a:lnTo>
                <a:lnTo>
                  <a:pt x="70515" y="35560"/>
                </a:lnTo>
                <a:lnTo>
                  <a:pt x="67736" y="21699"/>
                </a:lnTo>
                <a:lnTo>
                  <a:pt x="60194" y="10398"/>
                </a:lnTo>
                <a:lnTo>
                  <a:pt x="49078" y="2788"/>
                </a:lnTo>
                <a:lnTo>
                  <a:pt x="35580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1575993" y="323684"/>
            <a:ext cx="71755" cy="70485"/>
          </a:xfrm>
          <a:custGeom>
            <a:avLst/>
            <a:gdLst/>
            <a:ahLst/>
            <a:cxnLst/>
            <a:rect l="l" t="t" r="r" b="b"/>
            <a:pathLst>
              <a:path w="71755" h="70485">
                <a:moveTo>
                  <a:pt x="35560" y="0"/>
                </a:moveTo>
                <a:lnTo>
                  <a:pt x="21699" y="2788"/>
                </a:lnTo>
                <a:lnTo>
                  <a:pt x="10398" y="10398"/>
                </a:lnTo>
                <a:lnTo>
                  <a:pt x="2788" y="21699"/>
                </a:lnTo>
                <a:lnTo>
                  <a:pt x="0" y="35560"/>
                </a:lnTo>
                <a:lnTo>
                  <a:pt x="2788" y="49053"/>
                </a:lnTo>
                <a:lnTo>
                  <a:pt x="10398" y="60166"/>
                </a:lnTo>
                <a:lnTo>
                  <a:pt x="21699" y="67706"/>
                </a:lnTo>
                <a:lnTo>
                  <a:pt x="35560" y="70485"/>
                </a:lnTo>
                <a:lnTo>
                  <a:pt x="49428" y="67706"/>
                </a:lnTo>
                <a:lnTo>
                  <a:pt x="60732" y="60166"/>
                </a:lnTo>
                <a:lnTo>
                  <a:pt x="68344" y="49053"/>
                </a:lnTo>
                <a:lnTo>
                  <a:pt x="71132" y="35560"/>
                </a:lnTo>
                <a:lnTo>
                  <a:pt x="68344" y="21699"/>
                </a:lnTo>
                <a:lnTo>
                  <a:pt x="60732" y="10398"/>
                </a:lnTo>
                <a:lnTo>
                  <a:pt x="49428" y="2788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1983752" y="323684"/>
            <a:ext cx="71755" cy="70485"/>
          </a:xfrm>
          <a:custGeom>
            <a:avLst/>
            <a:gdLst/>
            <a:ahLst/>
            <a:cxnLst/>
            <a:rect l="l" t="t" r="r" b="b"/>
            <a:pathLst>
              <a:path w="71755" h="70485">
                <a:moveTo>
                  <a:pt x="35572" y="0"/>
                </a:moveTo>
                <a:lnTo>
                  <a:pt x="21704" y="2788"/>
                </a:lnTo>
                <a:lnTo>
                  <a:pt x="10399" y="10398"/>
                </a:lnTo>
                <a:lnTo>
                  <a:pt x="2788" y="21699"/>
                </a:lnTo>
                <a:lnTo>
                  <a:pt x="0" y="35560"/>
                </a:lnTo>
                <a:lnTo>
                  <a:pt x="2788" y="49053"/>
                </a:lnTo>
                <a:lnTo>
                  <a:pt x="10399" y="60166"/>
                </a:lnTo>
                <a:lnTo>
                  <a:pt x="21704" y="67706"/>
                </a:lnTo>
                <a:lnTo>
                  <a:pt x="35572" y="70485"/>
                </a:lnTo>
                <a:lnTo>
                  <a:pt x="49433" y="67706"/>
                </a:lnTo>
                <a:lnTo>
                  <a:pt x="60734" y="60166"/>
                </a:lnTo>
                <a:lnTo>
                  <a:pt x="68344" y="49053"/>
                </a:lnTo>
                <a:lnTo>
                  <a:pt x="71132" y="35560"/>
                </a:lnTo>
                <a:lnTo>
                  <a:pt x="68344" y="21699"/>
                </a:lnTo>
                <a:lnTo>
                  <a:pt x="60734" y="10398"/>
                </a:lnTo>
                <a:lnTo>
                  <a:pt x="49433" y="2788"/>
                </a:lnTo>
                <a:lnTo>
                  <a:pt x="35572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2392146" y="323684"/>
            <a:ext cx="71120" cy="70485"/>
          </a:xfrm>
          <a:custGeom>
            <a:avLst/>
            <a:gdLst/>
            <a:ahLst/>
            <a:cxnLst/>
            <a:rect l="l" t="t" r="r" b="b"/>
            <a:pathLst>
              <a:path w="71119" h="70485">
                <a:moveTo>
                  <a:pt x="34937" y="0"/>
                </a:moveTo>
                <a:lnTo>
                  <a:pt x="21436" y="2788"/>
                </a:lnTo>
                <a:lnTo>
                  <a:pt x="10320" y="10398"/>
                </a:lnTo>
                <a:lnTo>
                  <a:pt x="2778" y="21699"/>
                </a:lnTo>
                <a:lnTo>
                  <a:pt x="0" y="35560"/>
                </a:lnTo>
                <a:lnTo>
                  <a:pt x="2778" y="49053"/>
                </a:lnTo>
                <a:lnTo>
                  <a:pt x="10320" y="60166"/>
                </a:lnTo>
                <a:lnTo>
                  <a:pt x="21436" y="67706"/>
                </a:lnTo>
                <a:lnTo>
                  <a:pt x="34937" y="70485"/>
                </a:lnTo>
                <a:lnTo>
                  <a:pt x="48798" y="67706"/>
                </a:lnTo>
                <a:lnTo>
                  <a:pt x="60099" y="60166"/>
                </a:lnTo>
                <a:lnTo>
                  <a:pt x="67709" y="49053"/>
                </a:lnTo>
                <a:lnTo>
                  <a:pt x="70497" y="35560"/>
                </a:lnTo>
                <a:lnTo>
                  <a:pt x="67709" y="21699"/>
                </a:lnTo>
                <a:lnTo>
                  <a:pt x="60099" y="10398"/>
                </a:lnTo>
                <a:lnTo>
                  <a:pt x="48798" y="2788"/>
                </a:lnTo>
                <a:lnTo>
                  <a:pt x="3493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2799905" y="323684"/>
            <a:ext cx="71120" cy="70485"/>
          </a:xfrm>
          <a:custGeom>
            <a:avLst/>
            <a:gdLst/>
            <a:ahLst/>
            <a:cxnLst/>
            <a:rect l="l" t="t" r="r" b="b"/>
            <a:pathLst>
              <a:path w="71119" h="70485">
                <a:moveTo>
                  <a:pt x="35572" y="0"/>
                </a:moveTo>
                <a:lnTo>
                  <a:pt x="21704" y="2788"/>
                </a:lnTo>
                <a:lnTo>
                  <a:pt x="10399" y="10398"/>
                </a:lnTo>
                <a:lnTo>
                  <a:pt x="2788" y="21699"/>
                </a:lnTo>
                <a:lnTo>
                  <a:pt x="0" y="35560"/>
                </a:lnTo>
                <a:lnTo>
                  <a:pt x="2788" y="49053"/>
                </a:lnTo>
                <a:lnTo>
                  <a:pt x="10399" y="60166"/>
                </a:lnTo>
                <a:lnTo>
                  <a:pt x="21704" y="67706"/>
                </a:lnTo>
                <a:lnTo>
                  <a:pt x="35572" y="70485"/>
                </a:lnTo>
                <a:lnTo>
                  <a:pt x="49066" y="67706"/>
                </a:lnTo>
                <a:lnTo>
                  <a:pt x="60178" y="60166"/>
                </a:lnTo>
                <a:lnTo>
                  <a:pt x="67719" y="49053"/>
                </a:lnTo>
                <a:lnTo>
                  <a:pt x="70497" y="35560"/>
                </a:lnTo>
                <a:lnTo>
                  <a:pt x="67719" y="21699"/>
                </a:lnTo>
                <a:lnTo>
                  <a:pt x="60178" y="10398"/>
                </a:lnTo>
                <a:lnTo>
                  <a:pt x="49066" y="2788"/>
                </a:lnTo>
                <a:lnTo>
                  <a:pt x="35572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3207664" y="323684"/>
            <a:ext cx="71755" cy="70485"/>
          </a:xfrm>
          <a:custGeom>
            <a:avLst/>
            <a:gdLst/>
            <a:ahLst/>
            <a:cxnLst/>
            <a:rect l="l" t="t" r="r" b="b"/>
            <a:pathLst>
              <a:path w="71754" h="70485">
                <a:moveTo>
                  <a:pt x="35572" y="0"/>
                </a:moveTo>
                <a:lnTo>
                  <a:pt x="21709" y="2788"/>
                </a:lnTo>
                <a:lnTo>
                  <a:pt x="10404" y="10398"/>
                </a:lnTo>
                <a:lnTo>
                  <a:pt x="2790" y="21699"/>
                </a:lnTo>
                <a:lnTo>
                  <a:pt x="0" y="35560"/>
                </a:lnTo>
                <a:lnTo>
                  <a:pt x="2790" y="49053"/>
                </a:lnTo>
                <a:lnTo>
                  <a:pt x="10404" y="60166"/>
                </a:lnTo>
                <a:lnTo>
                  <a:pt x="21709" y="67706"/>
                </a:lnTo>
                <a:lnTo>
                  <a:pt x="35572" y="70485"/>
                </a:lnTo>
                <a:lnTo>
                  <a:pt x="49433" y="67706"/>
                </a:lnTo>
                <a:lnTo>
                  <a:pt x="60734" y="60166"/>
                </a:lnTo>
                <a:lnTo>
                  <a:pt x="68344" y="49053"/>
                </a:lnTo>
                <a:lnTo>
                  <a:pt x="71132" y="35560"/>
                </a:lnTo>
                <a:lnTo>
                  <a:pt x="68344" y="21699"/>
                </a:lnTo>
                <a:lnTo>
                  <a:pt x="60734" y="10398"/>
                </a:lnTo>
                <a:lnTo>
                  <a:pt x="49433" y="2788"/>
                </a:lnTo>
                <a:lnTo>
                  <a:pt x="35572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3615435" y="323684"/>
            <a:ext cx="71120" cy="70485"/>
          </a:xfrm>
          <a:custGeom>
            <a:avLst/>
            <a:gdLst/>
            <a:ahLst/>
            <a:cxnLst/>
            <a:rect l="l" t="t" r="r" b="b"/>
            <a:pathLst>
              <a:path w="71120" h="70485">
                <a:moveTo>
                  <a:pt x="35560" y="0"/>
                </a:moveTo>
                <a:lnTo>
                  <a:pt x="21699" y="2788"/>
                </a:lnTo>
                <a:lnTo>
                  <a:pt x="10398" y="10398"/>
                </a:lnTo>
                <a:lnTo>
                  <a:pt x="2788" y="21699"/>
                </a:lnTo>
                <a:lnTo>
                  <a:pt x="0" y="35560"/>
                </a:lnTo>
                <a:lnTo>
                  <a:pt x="2788" y="49053"/>
                </a:lnTo>
                <a:lnTo>
                  <a:pt x="10398" y="60166"/>
                </a:lnTo>
                <a:lnTo>
                  <a:pt x="21699" y="67706"/>
                </a:lnTo>
                <a:lnTo>
                  <a:pt x="35560" y="70485"/>
                </a:lnTo>
                <a:lnTo>
                  <a:pt x="49420" y="67706"/>
                </a:lnTo>
                <a:lnTo>
                  <a:pt x="60721" y="60166"/>
                </a:lnTo>
                <a:lnTo>
                  <a:pt x="68331" y="49053"/>
                </a:lnTo>
                <a:lnTo>
                  <a:pt x="71119" y="35560"/>
                </a:lnTo>
                <a:lnTo>
                  <a:pt x="68331" y="21699"/>
                </a:lnTo>
                <a:lnTo>
                  <a:pt x="60721" y="10398"/>
                </a:lnTo>
                <a:lnTo>
                  <a:pt x="49420" y="2788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4023829" y="323684"/>
            <a:ext cx="71120" cy="70485"/>
          </a:xfrm>
          <a:custGeom>
            <a:avLst/>
            <a:gdLst/>
            <a:ahLst/>
            <a:cxnLst/>
            <a:rect l="l" t="t" r="r" b="b"/>
            <a:pathLst>
              <a:path w="71120" h="70485">
                <a:moveTo>
                  <a:pt x="34925" y="0"/>
                </a:moveTo>
                <a:lnTo>
                  <a:pt x="21431" y="2788"/>
                </a:lnTo>
                <a:lnTo>
                  <a:pt x="10318" y="10398"/>
                </a:lnTo>
                <a:lnTo>
                  <a:pt x="2778" y="21699"/>
                </a:lnTo>
                <a:lnTo>
                  <a:pt x="0" y="35560"/>
                </a:lnTo>
                <a:lnTo>
                  <a:pt x="2778" y="49053"/>
                </a:lnTo>
                <a:lnTo>
                  <a:pt x="10318" y="60166"/>
                </a:lnTo>
                <a:lnTo>
                  <a:pt x="21431" y="67706"/>
                </a:lnTo>
                <a:lnTo>
                  <a:pt x="34925" y="70485"/>
                </a:lnTo>
                <a:lnTo>
                  <a:pt x="48791" y="67706"/>
                </a:lnTo>
                <a:lnTo>
                  <a:pt x="60105" y="60166"/>
                </a:lnTo>
                <a:lnTo>
                  <a:pt x="67729" y="49053"/>
                </a:lnTo>
                <a:lnTo>
                  <a:pt x="70523" y="35560"/>
                </a:lnTo>
                <a:lnTo>
                  <a:pt x="67729" y="21699"/>
                </a:lnTo>
                <a:lnTo>
                  <a:pt x="60105" y="10398"/>
                </a:lnTo>
                <a:lnTo>
                  <a:pt x="48791" y="2788"/>
                </a:lnTo>
                <a:lnTo>
                  <a:pt x="3492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4431588" y="323684"/>
            <a:ext cx="71120" cy="70485"/>
          </a:xfrm>
          <a:custGeom>
            <a:avLst/>
            <a:gdLst/>
            <a:ahLst/>
            <a:cxnLst/>
            <a:rect l="l" t="t" r="r" b="b"/>
            <a:pathLst>
              <a:path w="71120" h="70485">
                <a:moveTo>
                  <a:pt x="35585" y="0"/>
                </a:moveTo>
                <a:lnTo>
                  <a:pt x="21709" y="2788"/>
                </a:lnTo>
                <a:lnTo>
                  <a:pt x="10401" y="10398"/>
                </a:lnTo>
                <a:lnTo>
                  <a:pt x="2788" y="21699"/>
                </a:lnTo>
                <a:lnTo>
                  <a:pt x="0" y="35560"/>
                </a:lnTo>
                <a:lnTo>
                  <a:pt x="2788" y="49053"/>
                </a:lnTo>
                <a:lnTo>
                  <a:pt x="10401" y="60166"/>
                </a:lnTo>
                <a:lnTo>
                  <a:pt x="21709" y="67706"/>
                </a:lnTo>
                <a:lnTo>
                  <a:pt x="35585" y="70485"/>
                </a:lnTo>
                <a:lnTo>
                  <a:pt x="49086" y="67706"/>
                </a:lnTo>
                <a:lnTo>
                  <a:pt x="60202" y="60166"/>
                </a:lnTo>
                <a:lnTo>
                  <a:pt x="67744" y="49053"/>
                </a:lnTo>
                <a:lnTo>
                  <a:pt x="70523" y="35560"/>
                </a:lnTo>
                <a:lnTo>
                  <a:pt x="67744" y="21699"/>
                </a:lnTo>
                <a:lnTo>
                  <a:pt x="60202" y="10398"/>
                </a:lnTo>
                <a:lnTo>
                  <a:pt x="49086" y="2788"/>
                </a:lnTo>
                <a:lnTo>
                  <a:pt x="3558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4839373" y="323684"/>
            <a:ext cx="71755" cy="70485"/>
          </a:xfrm>
          <a:custGeom>
            <a:avLst/>
            <a:gdLst/>
            <a:ahLst/>
            <a:cxnLst/>
            <a:rect l="l" t="t" r="r" b="b"/>
            <a:pathLst>
              <a:path w="71754" h="70485">
                <a:moveTo>
                  <a:pt x="35560" y="0"/>
                </a:moveTo>
                <a:lnTo>
                  <a:pt x="21699" y="2788"/>
                </a:lnTo>
                <a:lnTo>
                  <a:pt x="10398" y="10398"/>
                </a:lnTo>
                <a:lnTo>
                  <a:pt x="2788" y="21699"/>
                </a:lnTo>
                <a:lnTo>
                  <a:pt x="0" y="35560"/>
                </a:lnTo>
                <a:lnTo>
                  <a:pt x="2788" y="49053"/>
                </a:lnTo>
                <a:lnTo>
                  <a:pt x="10398" y="60166"/>
                </a:lnTo>
                <a:lnTo>
                  <a:pt x="21699" y="67706"/>
                </a:lnTo>
                <a:lnTo>
                  <a:pt x="35560" y="70485"/>
                </a:lnTo>
                <a:lnTo>
                  <a:pt x="49422" y="67706"/>
                </a:lnTo>
                <a:lnTo>
                  <a:pt x="60728" y="60166"/>
                </a:lnTo>
                <a:lnTo>
                  <a:pt x="68342" y="49053"/>
                </a:lnTo>
                <a:lnTo>
                  <a:pt x="71132" y="35560"/>
                </a:lnTo>
                <a:lnTo>
                  <a:pt x="68342" y="21699"/>
                </a:lnTo>
                <a:lnTo>
                  <a:pt x="60728" y="10398"/>
                </a:lnTo>
                <a:lnTo>
                  <a:pt x="49422" y="2788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5247766" y="323684"/>
            <a:ext cx="71120" cy="70485"/>
          </a:xfrm>
          <a:custGeom>
            <a:avLst/>
            <a:gdLst/>
            <a:ahLst/>
            <a:cxnLst/>
            <a:rect l="l" t="t" r="r" b="b"/>
            <a:pathLst>
              <a:path w="71120" h="70485">
                <a:moveTo>
                  <a:pt x="34925" y="0"/>
                </a:moveTo>
                <a:lnTo>
                  <a:pt x="21431" y="2788"/>
                </a:lnTo>
                <a:lnTo>
                  <a:pt x="10318" y="10398"/>
                </a:lnTo>
                <a:lnTo>
                  <a:pt x="2778" y="21699"/>
                </a:lnTo>
                <a:lnTo>
                  <a:pt x="0" y="35560"/>
                </a:lnTo>
                <a:lnTo>
                  <a:pt x="2778" y="49053"/>
                </a:lnTo>
                <a:lnTo>
                  <a:pt x="10318" y="60166"/>
                </a:lnTo>
                <a:lnTo>
                  <a:pt x="21431" y="67706"/>
                </a:lnTo>
                <a:lnTo>
                  <a:pt x="34925" y="70485"/>
                </a:lnTo>
                <a:lnTo>
                  <a:pt x="48793" y="67706"/>
                </a:lnTo>
                <a:lnTo>
                  <a:pt x="60097" y="60166"/>
                </a:lnTo>
                <a:lnTo>
                  <a:pt x="67709" y="49053"/>
                </a:lnTo>
                <a:lnTo>
                  <a:pt x="70497" y="35560"/>
                </a:lnTo>
                <a:lnTo>
                  <a:pt x="67709" y="21699"/>
                </a:lnTo>
                <a:lnTo>
                  <a:pt x="60097" y="10398"/>
                </a:lnTo>
                <a:lnTo>
                  <a:pt x="48793" y="2788"/>
                </a:lnTo>
                <a:lnTo>
                  <a:pt x="3492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5655525" y="323684"/>
            <a:ext cx="71120" cy="70485"/>
          </a:xfrm>
          <a:custGeom>
            <a:avLst/>
            <a:gdLst/>
            <a:ahLst/>
            <a:cxnLst/>
            <a:rect l="l" t="t" r="r" b="b"/>
            <a:pathLst>
              <a:path w="71120" h="70485">
                <a:moveTo>
                  <a:pt x="34937" y="0"/>
                </a:moveTo>
                <a:lnTo>
                  <a:pt x="21436" y="2788"/>
                </a:lnTo>
                <a:lnTo>
                  <a:pt x="10320" y="10398"/>
                </a:lnTo>
                <a:lnTo>
                  <a:pt x="2778" y="21699"/>
                </a:lnTo>
                <a:lnTo>
                  <a:pt x="0" y="35560"/>
                </a:lnTo>
                <a:lnTo>
                  <a:pt x="2778" y="49053"/>
                </a:lnTo>
                <a:lnTo>
                  <a:pt x="10320" y="60166"/>
                </a:lnTo>
                <a:lnTo>
                  <a:pt x="21436" y="67706"/>
                </a:lnTo>
                <a:lnTo>
                  <a:pt x="34937" y="70485"/>
                </a:lnTo>
                <a:lnTo>
                  <a:pt x="48798" y="67706"/>
                </a:lnTo>
                <a:lnTo>
                  <a:pt x="60099" y="60166"/>
                </a:lnTo>
                <a:lnTo>
                  <a:pt x="67709" y="49053"/>
                </a:lnTo>
                <a:lnTo>
                  <a:pt x="70497" y="35560"/>
                </a:lnTo>
                <a:lnTo>
                  <a:pt x="67709" y="21699"/>
                </a:lnTo>
                <a:lnTo>
                  <a:pt x="60099" y="10398"/>
                </a:lnTo>
                <a:lnTo>
                  <a:pt x="48798" y="2788"/>
                </a:lnTo>
                <a:lnTo>
                  <a:pt x="3493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6063284" y="323684"/>
            <a:ext cx="71120" cy="70485"/>
          </a:xfrm>
          <a:custGeom>
            <a:avLst/>
            <a:gdLst/>
            <a:ahLst/>
            <a:cxnLst/>
            <a:rect l="l" t="t" r="r" b="b"/>
            <a:pathLst>
              <a:path w="71120" h="70485">
                <a:moveTo>
                  <a:pt x="35560" y="0"/>
                </a:moveTo>
                <a:lnTo>
                  <a:pt x="21699" y="2788"/>
                </a:lnTo>
                <a:lnTo>
                  <a:pt x="10398" y="10398"/>
                </a:lnTo>
                <a:lnTo>
                  <a:pt x="2788" y="21699"/>
                </a:lnTo>
                <a:lnTo>
                  <a:pt x="0" y="35560"/>
                </a:lnTo>
                <a:lnTo>
                  <a:pt x="2788" y="49053"/>
                </a:lnTo>
                <a:lnTo>
                  <a:pt x="10398" y="60166"/>
                </a:lnTo>
                <a:lnTo>
                  <a:pt x="21699" y="67706"/>
                </a:lnTo>
                <a:lnTo>
                  <a:pt x="35560" y="70485"/>
                </a:lnTo>
                <a:lnTo>
                  <a:pt x="49061" y="67706"/>
                </a:lnTo>
                <a:lnTo>
                  <a:pt x="60177" y="60166"/>
                </a:lnTo>
                <a:lnTo>
                  <a:pt x="67719" y="49053"/>
                </a:lnTo>
                <a:lnTo>
                  <a:pt x="70497" y="35560"/>
                </a:lnTo>
                <a:lnTo>
                  <a:pt x="67719" y="21699"/>
                </a:lnTo>
                <a:lnTo>
                  <a:pt x="60177" y="10398"/>
                </a:lnTo>
                <a:lnTo>
                  <a:pt x="49061" y="2788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6471043" y="323684"/>
            <a:ext cx="71755" cy="70485"/>
          </a:xfrm>
          <a:custGeom>
            <a:avLst/>
            <a:gdLst/>
            <a:ahLst/>
            <a:cxnLst/>
            <a:rect l="l" t="t" r="r" b="b"/>
            <a:pathLst>
              <a:path w="71754" h="70485">
                <a:moveTo>
                  <a:pt x="35572" y="0"/>
                </a:moveTo>
                <a:lnTo>
                  <a:pt x="21704" y="2788"/>
                </a:lnTo>
                <a:lnTo>
                  <a:pt x="10399" y="10398"/>
                </a:lnTo>
                <a:lnTo>
                  <a:pt x="2788" y="21699"/>
                </a:lnTo>
                <a:lnTo>
                  <a:pt x="0" y="35560"/>
                </a:lnTo>
                <a:lnTo>
                  <a:pt x="2788" y="49053"/>
                </a:lnTo>
                <a:lnTo>
                  <a:pt x="10399" y="60166"/>
                </a:lnTo>
                <a:lnTo>
                  <a:pt x="21704" y="67706"/>
                </a:lnTo>
                <a:lnTo>
                  <a:pt x="35572" y="70485"/>
                </a:lnTo>
                <a:lnTo>
                  <a:pt x="49433" y="67706"/>
                </a:lnTo>
                <a:lnTo>
                  <a:pt x="60734" y="60166"/>
                </a:lnTo>
                <a:lnTo>
                  <a:pt x="68344" y="49053"/>
                </a:lnTo>
                <a:lnTo>
                  <a:pt x="71132" y="35560"/>
                </a:lnTo>
                <a:lnTo>
                  <a:pt x="68344" y="21699"/>
                </a:lnTo>
                <a:lnTo>
                  <a:pt x="60734" y="10398"/>
                </a:lnTo>
                <a:lnTo>
                  <a:pt x="49433" y="2788"/>
                </a:lnTo>
                <a:lnTo>
                  <a:pt x="35572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6879450" y="323684"/>
            <a:ext cx="70485" cy="70485"/>
          </a:xfrm>
          <a:custGeom>
            <a:avLst/>
            <a:gdLst/>
            <a:ahLst/>
            <a:cxnLst/>
            <a:rect l="l" t="t" r="r" b="b"/>
            <a:pathLst>
              <a:path w="70484" h="70485">
                <a:moveTo>
                  <a:pt x="34925" y="0"/>
                </a:moveTo>
                <a:lnTo>
                  <a:pt x="21431" y="2788"/>
                </a:lnTo>
                <a:lnTo>
                  <a:pt x="10318" y="10398"/>
                </a:lnTo>
                <a:lnTo>
                  <a:pt x="2778" y="21699"/>
                </a:lnTo>
                <a:lnTo>
                  <a:pt x="0" y="35560"/>
                </a:lnTo>
                <a:lnTo>
                  <a:pt x="2778" y="49053"/>
                </a:lnTo>
                <a:lnTo>
                  <a:pt x="10318" y="60166"/>
                </a:lnTo>
                <a:lnTo>
                  <a:pt x="21431" y="67706"/>
                </a:lnTo>
                <a:lnTo>
                  <a:pt x="34925" y="70485"/>
                </a:lnTo>
                <a:lnTo>
                  <a:pt x="48785" y="67706"/>
                </a:lnTo>
                <a:lnTo>
                  <a:pt x="60086" y="60166"/>
                </a:lnTo>
                <a:lnTo>
                  <a:pt x="67696" y="49053"/>
                </a:lnTo>
                <a:lnTo>
                  <a:pt x="70485" y="35560"/>
                </a:lnTo>
                <a:lnTo>
                  <a:pt x="67696" y="21699"/>
                </a:lnTo>
                <a:lnTo>
                  <a:pt x="60086" y="10398"/>
                </a:lnTo>
                <a:lnTo>
                  <a:pt x="48785" y="2788"/>
                </a:lnTo>
                <a:lnTo>
                  <a:pt x="3492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7287196" y="323684"/>
            <a:ext cx="71120" cy="70485"/>
          </a:xfrm>
          <a:custGeom>
            <a:avLst/>
            <a:gdLst/>
            <a:ahLst/>
            <a:cxnLst/>
            <a:rect l="l" t="t" r="r" b="b"/>
            <a:pathLst>
              <a:path w="71120" h="70485">
                <a:moveTo>
                  <a:pt x="34937" y="0"/>
                </a:moveTo>
                <a:lnTo>
                  <a:pt x="21436" y="2788"/>
                </a:lnTo>
                <a:lnTo>
                  <a:pt x="10320" y="10398"/>
                </a:lnTo>
                <a:lnTo>
                  <a:pt x="2778" y="21699"/>
                </a:lnTo>
                <a:lnTo>
                  <a:pt x="0" y="35560"/>
                </a:lnTo>
                <a:lnTo>
                  <a:pt x="2778" y="49053"/>
                </a:lnTo>
                <a:lnTo>
                  <a:pt x="10320" y="60166"/>
                </a:lnTo>
                <a:lnTo>
                  <a:pt x="21436" y="67706"/>
                </a:lnTo>
                <a:lnTo>
                  <a:pt x="34937" y="70485"/>
                </a:lnTo>
                <a:lnTo>
                  <a:pt x="48798" y="67706"/>
                </a:lnTo>
                <a:lnTo>
                  <a:pt x="60099" y="60166"/>
                </a:lnTo>
                <a:lnTo>
                  <a:pt x="67709" y="49053"/>
                </a:lnTo>
                <a:lnTo>
                  <a:pt x="70497" y="35560"/>
                </a:lnTo>
                <a:lnTo>
                  <a:pt x="67709" y="21699"/>
                </a:lnTo>
                <a:lnTo>
                  <a:pt x="60099" y="10398"/>
                </a:lnTo>
                <a:lnTo>
                  <a:pt x="48798" y="2788"/>
                </a:lnTo>
                <a:lnTo>
                  <a:pt x="3493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7694955" y="323684"/>
            <a:ext cx="71755" cy="70485"/>
          </a:xfrm>
          <a:custGeom>
            <a:avLst/>
            <a:gdLst/>
            <a:ahLst/>
            <a:cxnLst/>
            <a:rect l="l" t="t" r="r" b="b"/>
            <a:pathLst>
              <a:path w="71754" h="70485">
                <a:moveTo>
                  <a:pt x="35572" y="0"/>
                </a:moveTo>
                <a:lnTo>
                  <a:pt x="21709" y="2788"/>
                </a:lnTo>
                <a:lnTo>
                  <a:pt x="10404" y="10398"/>
                </a:lnTo>
                <a:lnTo>
                  <a:pt x="2790" y="21699"/>
                </a:lnTo>
                <a:lnTo>
                  <a:pt x="0" y="35560"/>
                </a:lnTo>
                <a:lnTo>
                  <a:pt x="2790" y="49053"/>
                </a:lnTo>
                <a:lnTo>
                  <a:pt x="10404" y="60166"/>
                </a:lnTo>
                <a:lnTo>
                  <a:pt x="21709" y="67706"/>
                </a:lnTo>
                <a:lnTo>
                  <a:pt x="35572" y="70485"/>
                </a:lnTo>
                <a:lnTo>
                  <a:pt x="49180" y="67706"/>
                </a:lnTo>
                <a:lnTo>
                  <a:pt x="60518" y="60166"/>
                </a:lnTo>
                <a:lnTo>
                  <a:pt x="68280" y="49053"/>
                </a:lnTo>
                <a:lnTo>
                  <a:pt x="71158" y="35560"/>
                </a:lnTo>
                <a:lnTo>
                  <a:pt x="68280" y="21699"/>
                </a:lnTo>
                <a:lnTo>
                  <a:pt x="60518" y="10398"/>
                </a:lnTo>
                <a:lnTo>
                  <a:pt x="49180" y="2788"/>
                </a:lnTo>
                <a:lnTo>
                  <a:pt x="35572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8102752" y="323684"/>
            <a:ext cx="71120" cy="70485"/>
          </a:xfrm>
          <a:custGeom>
            <a:avLst/>
            <a:gdLst/>
            <a:ahLst/>
            <a:cxnLst/>
            <a:rect l="l" t="t" r="r" b="b"/>
            <a:pathLst>
              <a:path w="71120" h="70485">
                <a:moveTo>
                  <a:pt x="35560" y="0"/>
                </a:moveTo>
                <a:lnTo>
                  <a:pt x="21699" y="2788"/>
                </a:lnTo>
                <a:lnTo>
                  <a:pt x="10398" y="10398"/>
                </a:lnTo>
                <a:lnTo>
                  <a:pt x="2788" y="21699"/>
                </a:lnTo>
                <a:lnTo>
                  <a:pt x="0" y="35560"/>
                </a:lnTo>
                <a:lnTo>
                  <a:pt x="2788" y="49053"/>
                </a:lnTo>
                <a:lnTo>
                  <a:pt x="10398" y="60166"/>
                </a:lnTo>
                <a:lnTo>
                  <a:pt x="21699" y="67706"/>
                </a:lnTo>
                <a:lnTo>
                  <a:pt x="35560" y="70485"/>
                </a:lnTo>
                <a:lnTo>
                  <a:pt x="49420" y="67706"/>
                </a:lnTo>
                <a:lnTo>
                  <a:pt x="60721" y="60166"/>
                </a:lnTo>
                <a:lnTo>
                  <a:pt x="68331" y="49053"/>
                </a:lnTo>
                <a:lnTo>
                  <a:pt x="71120" y="35560"/>
                </a:lnTo>
                <a:lnTo>
                  <a:pt x="68331" y="21699"/>
                </a:lnTo>
                <a:lnTo>
                  <a:pt x="60721" y="10398"/>
                </a:lnTo>
                <a:lnTo>
                  <a:pt x="49420" y="2788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8511133" y="323684"/>
            <a:ext cx="71120" cy="70485"/>
          </a:xfrm>
          <a:custGeom>
            <a:avLst/>
            <a:gdLst/>
            <a:ahLst/>
            <a:cxnLst/>
            <a:rect l="l" t="t" r="r" b="b"/>
            <a:pathLst>
              <a:path w="71120" h="70485">
                <a:moveTo>
                  <a:pt x="34937" y="0"/>
                </a:moveTo>
                <a:lnTo>
                  <a:pt x="21441" y="2788"/>
                </a:lnTo>
                <a:lnTo>
                  <a:pt x="10325" y="10398"/>
                </a:lnTo>
                <a:lnTo>
                  <a:pt x="2780" y="21699"/>
                </a:lnTo>
                <a:lnTo>
                  <a:pt x="0" y="35560"/>
                </a:lnTo>
                <a:lnTo>
                  <a:pt x="2780" y="49053"/>
                </a:lnTo>
                <a:lnTo>
                  <a:pt x="10325" y="60166"/>
                </a:lnTo>
                <a:lnTo>
                  <a:pt x="21441" y="67706"/>
                </a:lnTo>
                <a:lnTo>
                  <a:pt x="34937" y="70485"/>
                </a:lnTo>
                <a:lnTo>
                  <a:pt x="48800" y="67706"/>
                </a:lnTo>
                <a:lnTo>
                  <a:pt x="60105" y="60166"/>
                </a:lnTo>
                <a:lnTo>
                  <a:pt x="67720" y="49053"/>
                </a:lnTo>
                <a:lnTo>
                  <a:pt x="70510" y="35560"/>
                </a:lnTo>
                <a:lnTo>
                  <a:pt x="67720" y="21699"/>
                </a:lnTo>
                <a:lnTo>
                  <a:pt x="60105" y="10398"/>
                </a:lnTo>
                <a:lnTo>
                  <a:pt x="48800" y="2788"/>
                </a:lnTo>
                <a:lnTo>
                  <a:pt x="3493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8918905" y="323684"/>
            <a:ext cx="71120" cy="70485"/>
          </a:xfrm>
          <a:custGeom>
            <a:avLst/>
            <a:gdLst/>
            <a:ahLst/>
            <a:cxnLst/>
            <a:rect l="l" t="t" r="r" b="b"/>
            <a:pathLst>
              <a:path w="71120" h="70485">
                <a:moveTo>
                  <a:pt x="35560" y="0"/>
                </a:moveTo>
                <a:lnTo>
                  <a:pt x="21699" y="2788"/>
                </a:lnTo>
                <a:lnTo>
                  <a:pt x="10398" y="10398"/>
                </a:lnTo>
                <a:lnTo>
                  <a:pt x="2788" y="21699"/>
                </a:lnTo>
                <a:lnTo>
                  <a:pt x="0" y="35560"/>
                </a:lnTo>
                <a:lnTo>
                  <a:pt x="2788" y="49053"/>
                </a:lnTo>
                <a:lnTo>
                  <a:pt x="10398" y="60166"/>
                </a:lnTo>
                <a:lnTo>
                  <a:pt x="21699" y="67706"/>
                </a:lnTo>
                <a:lnTo>
                  <a:pt x="35560" y="70485"/>
                </a:lnTo>
                <a:lnTo>
                  <a:pt x="49061" y="67706"/>
                </a:lnTo>
                <a:lnTo>
                  <a:pt x="60177" y="60166"/>
                </a:lnTo>
                <a:lnTo>
                  <a:pt x="67719" y="49053"/>
                </a:lnTo>
                <a:lnTo>
                  <a:pt x="70497" y="35560"/>
                </a:lnTo>
                <a:lnTo>
                  <a:pt x="67719" y="21699"/>
                </a:lnTo>
                <a:lnTo>
                  <a:pt x="60177" y="10398"/>
                </a:lnTo>
                <a:lnTo>
                  <a:pt x="49061" y="2788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9360954" y="323684"/>
            <a:ext cx="37465" cy="70485"/>
          </a:xfrm>
          <a:custGeom>
            <a:avLst/>
            <a:gdLst/>
            <a:ahLst/>
            <a:cxnLst/>
            <a:rect l="l" t="t" r="r" b="b"/>
            <a:pathLst>
              <a:path w="37465" h="70485">
                <a:moveTo>
                  <a:pt x="1270" y="0"/>
                </a:moveTo>
                <a:lnTo>
                  <a:pt x="0" y="0"/>
                </a:lnTo>
                <a:lnTo>
                  <a:pt x="13396" y="3138"/>
                </a:lnTo>
                <a:lnTo>
                  <a:pt x="24295" y="10864"/>
                </a:lnTo>
                <a:lnTo>
                  <a:pt x="31621" y="22049"/>
                </a:lnTo>
                <a:lnTo>
                  <a:pt x="34302" y="35560"/>
                </a:lnTo>
                <a:lnTo>
                  <a:pt x="31621" y="48966"/>
                </a:lnTo>
                <a:lnTo>
                  <a:pt x="24295" y="59932"/>
                </a:lnTo>
                <a:lnTo>
                  <a:pt x="13396" y="67444"/>
                </a:lnTo>
                <a:lnTo>
                  <a:pt x="0" y="70485"/>
                </a:lnTo>
                <a:lnTo>
                  <a:pt x="1270" y="70485"/>
                </a:lnTo>
                <a:lnTo>
                  <a:pt x="15132" y="67706"/>
                </a:lnTo>
                <a:lnTo>
                  <a:pt x="26438" y="60166"/>
                </a:lnTo>
                <a:lnTo>
                  <a:pt x="34052" y="49053"/>
                </a:lnTo>
                <a:lnTo>
                  <a:pt x="36842" y="35560"/>
                </a:lnTo>
                <a:lnTo>
                  <a:pt x="34052" y="21699"/>
                </a:lnTo>
                <a:lnTo>
                  <a:pt x="26438" y="10398"/>
                </a:lnTo>
                <a:lnTo>
                  <a:pt x="15132" y="2788"/>
                </a:lnTo>
                <a:lnTo>
                  <a:pt x="1270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352055" y="6463938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400"/>
                </a:lnTo>
                <a:lnTo>
                  <a:pt x="2788" y="21704"/>
                </a:lnTo>
                <a:lnTo>
                  <a:pt x="0" y="35567"/>
                </a:lnTo>
                <a:lnTo>
                  <a:pt x="2788" y="49063"/>
                </a:lnTo>
                <a:lnTo>
                  <a:pt x="10399" y="60178"/>
                </a:lnTo>
                <a:lnTo>
                  <a:pt x="21702" y="67720"/>
                </a:lnTo>
                <a:lnTo>
                  <a:pt x="35565" y="70498"/>
                </a:lnTo>
                <a:lnTo>
                  <a:pt x="49432" y="67720"/>
                </a:lnTo>
                <a:lnTo>
                  <a:pt x="60737" y="60178"/>
                </a:lnTo>
                <a:lnTo>
                  <a:pt x="68349" y="49063"/>
                </a:lnTo>
                <a:lnTo>
                  <a:pt x="71137" y="35567"/>
                </a:lnTo>
                <a:lnTo>
                  <a:pt x="68349" y="21704"/>
                </a:lnTo>
                <a:lnTo>
                  <a:pt x="60737" y="10400"/>
                </a:lnTo>
                <a:lnTo>
                  <a:pt x="49432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760454" y="6463938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4927" y="0"/>
                </a:moveTo>
                <a:lnTo>
                  <a:pt x="21433" y="2788"/>
                </a:lnTo>
                <a:lnTo>
                  <a:pt x="10320" y="10400"/>
                </a:lnTo>
                <a:lnTo>
                  <a:pt x="2778" y="21704"/>
                </a:lnTo>
                <a:lnTo>
                  <a:pt x="0" y="35567"/>
                </a:lnTo>
                <a:lnTo>
                  <a:pt x="2778" y="49063"/>
                </a:lnTo>
                <a:lnTo>
                  <a:pt x="10320" y="60178"/>
                </a:lnTo>
                <a:lnTo>
                  <a:pt x="21433" y="67720"/>
                </a:lnTo>
                <a:lnTo>
                  <a:pt x="34927" y="70498"/>
                </a:lnTo>
                <a:lnTo>
                  <a:pt x="48790" y="67720"/>
                </a:lnTo>
                <a:lnTo>
                  <a:pt x="60092" y="60178"/>
                </a:lnTo>
                <a:lnTo>
                  <a:pt x="67704" y="49063"/>
                </a:lnTo>
                <a:lnTo>
                  <a:pt x="70492" y="35567"/>
                </a:lnTo>
                <a:lnTo>
                  <a:pt x="67704" y="21704"/>
                </a:lnTo>
                <a:lnTo>
                  <a:pt x="60092" y="10400"/>
                </a:lnTo>
                <a:lnTo>
                  <a:pt x="48790" y="2788"/>
                </a:lnTo>
                <a:lnTo>
                  <a:pt x="3492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1168217" y="6463938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80" y="0"/>
                </a:moveTo>
                <a:lnTo>
                  <a:pt x="21708" y="2788"/>
                </a:lnTo>
                <a:lnTo>
                  <a:pt x="10401" y="10400"/>
                </a:lnTo>
                <a:lnTo>
                  <a:pt x="2788" y="21704"/>
                </a:lnTo>
                <a:lnTo>
                  <a:pt x="0" y="35567"/>
                </a:lnTo>
                <a:lnTo>
                  <a:pt x="2788" y="49063"/>
                </a:lnTo>
                <a:lnTo>
                  <a:pt x="10401" y="60178"/>
                </a:lnTo>
                <a:lnTo>
                  <a:pt x="21708" y="67720"/>
                </a:lnTo>
                <a:lnTo>
                  <a:pt x="35580" y="70498"/>
                </a:lnTo>
                <a:lnTo>
                  <a:pt x="49078" y="67720"/>
                </a:lnTo>
                <a:lnTo>
                  <a:pt x="60194" y="60178"/>
                </a:lnTo>
                <a:lnTo>
                  <a:pt x="67736" y="49063"/>
                </a:lnTo>
                <a:lnTo>
                  <a:pt x="70515" y="35567"/>
                </a:lnTo>
                <a:lnTo>
                  <a:pt x="67736" y="21704"/>
                </a:lnTo>
                <a:lnTo>
                  <a:pt x="60194" y="10400"/>
                </a:lnTo>
                <a:lnTo>
                  <a:pt x="49078" y="2788"/>
                </a:lnTo>
                <a:lnTo>
                  <a:pt x="35580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4839373" y="6463938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0" y="0"/>
                </a:moveTo>
                <a:lnTo>
                  <a:pt x="21699" y="2788"/>
                </a:lnTo>
                <a:lnTo>
                  <a:pt x="10398" y="10400"/>
                </a:lnTo>
                <a:lnTo>
                  <a:pt x="2788" y="21704"/>
                </a:lnTo>
                <a:lnTo>
                  <a:pt x="0" y="35567"/>
                </a:lnTo>
                <a:lnTo>
                  <a:pt x="2788" y="49063"/>
                </a:lnTo>
                <a:lnTo>
                  <a:pt x="10398" y="60178"/>
                </a:lnTo>
                <a:lnTo>
                  <a:pt x="21699" y="67720"/>
                </a:lnTo>
                <a:lnTo>
                  <a:pt x="35560" y="70498"/>
                </a:lnTo>
                <a:lnTo>
                  <a:pt x="49422" y="67720"/>
                </a:lnTo>
                <a:lnTo>
                  <a:pt x="60728" y="60178"/>
                </a:lnTo>
                <a:lnTo>
                  <a:pt x="68342" y="49063"/>
                </a:lnTo>
                <a:lnTo>
                  <a:pt x="71132" y="35567"/>
                </a:lnTo>
                <a:lnTo>
                  <a:pt x="68342" y="21704"/>
                </a:lnTo>
                <a:lnTo>
                  <a:pt x="60728" y="10400"/>
                </a:lnTo>
                <a:lnTo>
                  <a:pt x="49422" y="2788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5247766" y="6463938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25" y="0"/>
                </a:moveTo>
                <a:lnTo>
                  <a:pt x="21431" y="2788"/>
                </a:lnTo>
                <a:lnTo>
                  <a:pt x="10318" y="10400"/>
                </a:lnTo>
                <a:lnTo>
                  <a:pt x="2778" y="21704"/>
                </a:lnTo>
                <a:lnTo>
                  <a:pt x="0" y="35567"/>
                </a:lnTo>
                <a:lnTo>
                  <a:pt x="2778" y="49063"/>
                </a:lnTo>
                <a:lnTo>
                  <a:pt x="10318" y="60178"/>
                </a:lnTo>
                <a:lnTo>
                  <a:pt x="21431" y="67720"/>
                </a:lnTo>
                <a:lnTo>
                  <a:pt x="34925" y="70498"/>
                </a:lnTo>
                <a:lnTo>
                  <a:pt x="48793" y="67720"/>
                </a:lnTo>
                <a:lnTo>
                  <a:pt x="60097" y="60178"/>
                </a:lnTo>
                <a:lnTo>
                  <a:pt x="67709" y="49063"/>
                </a:lnTo>
                <a:lnTo>
                  <a:pt x="70497" y="35567"/>
                </a:lnTo>
                <a:lnTo>
                  <a:pt x="67709" y="21704"/>
                </a:lnTo>
                <a:lnTo>
                  <a:pt x="60097" y="10400"/>
                </a:lnTo>
                <a:lnTo>
                  <a:pt x="48793" y="2788"/>
                </a:lnTo>
                <a:lnTo>
                  <a:pt x="3492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5655525" y="6463938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7" y="0"/>
                </a:moveTo>
                <a:lnTo>
                  <a:pt x="21436" y="2788"/>
                </a:lnTo>
                <a:lnTo>
                  <a:pt x="10320" y="10400"/>
                </a:lnTo>
                <a:lnTo>
                  <a:pt x="2778" y="21704"/>
                </a:lnTo>
                <a:lnTo>
                  <a:pt x="0" y="35567"/>
                </a:lnTo>
                <a:lnTo>
                  <a:pt x="2778" y="49063"/>
                </a:lnTo>
                <a:lnTo>
                  <a:pt x="10320" y="60178"/>
                </a:lnTo>
                <a:lnTo>
                  <a:pt x="21436" y="67720"/>
                </a:lnTo>
                <a:lnTo>
                  <a:pt x="34937" y="70498"/>
                </a:lnTo>
                <a:lnTo>
                  <a:pt x="48798" y="67720"/>
                </a:lnTo>
                <a:lnTo>
                  <a:pt x="60099" y="60178"/>
                </a:lnTo>
                <a:lnTo>
                  <a:pt x="67709" y="49063"/>
                </a:lnTo>
                <a:lnTo>
                  <a:pt x="70497" y="35567"/>
                </a:lnTo>
                <a:lnTo>
                  <a:pt x="67709" y="21704"/>
                </a:lnTo>
                <a:lnTo>
                  <a:pt x="60099" y="10400"/>
                </a:lnTo>
                <a:lnTo>
                  <a:pt x="48798" y="2788"/>
                </a:lnTo>
                <a:lnTo>
                  <a:pt x="3493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6063284" y="6463938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0" y="0"/>
                </a:moveTo>
                <a:lnTo>
                  <a:pt x="21699" y="2788"/>
                </a:lnTo>
                <a:lnTo>
                  <a:pt x="10398" y="10400"/>
                </a:lnTo>
                <a:lnTo>
                  <a:pt x="2788" y="21704"/>
                </a:lnTo>
                <a:lnTo>
                  <a:pt x="0" y="35567"/>
                </a:lnTo>
                <a:lnTo>
                  <a:pt x="2788" y="49063"/>
                </a:lnTo>
                <a:lnTo>
                  <a:pt x="10398" y="60178"/>
                </a:lnTo>
                <a:lnTo>
                  <a:pt x="21699" y="67720"/>
                </a:lnTo>
                <a:lnTo>
                  <a:pt x="35560" y="70498"/>
                </a:lnTo>
                <a:lnTo>
                  <a:pt x="49061" y="67720"/>
                </a:lnTo>
                <a:lnTo>
                  <a:pt x="60177" y="60178"/>
                </a:lnTo>
                <a:lnTo>
                  <a:pt x="67719" y="49063"/>
                </a:lnTo>
                <a:lnTo>
                  <a:pt x="70497" y="35567"/>
                </a:lnTo>
                <a:lnTo>
                  <a:pt x="67719" y="21704"/>
                </a:lnTo>
                <a:lnTo>
                  <a:pt x="60177" y="10400"/>
                </a:lnTo>
                <a:lnTo>
                  <a:pt x="49061" y="2788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6471043" y="6463938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72" y="0"/>
                </a:moveTo>
                <a:lnTo>
                  <a:pt x="21704" y="2788"/>
                </a:lnTo>
                <a:lnTo>
                  <a:pt x="10399" y="10400"/>
                </a:lnTo>
                <a:lnTo>
                  <a:pt x="2788" y="21704"/>
                </a:lnTo>
                <a:lnTo>
                  <a:pt x="0" y="35567"/>
                </a:lnTo>
                <a:lnTo>
                  <a:pt x="2788" y="49063"/>
                </a:lnTo>
                <a:lnTo>
                  <a:pt x="10399" y="60178"/>
                </a:lnTo>
                <a:lnTo>
                  <a:pt x="21704" y="67720"/>
                </a:lnTo>
                <a:lnTo>
                  <a:pt x="35572" y="70498"/>
                </a:lnTo>
                <a:lnTo>
                  <a:pt x="49433" y="67720"/>
                </a:lnTo>
                <a:lnTo>
                  <a:pt x="60734" y="60178"/>
                </a:lnTo>
                <a:lnTo>
                  <a:pt x="68344" y="49063"/>
                </a:lnTo>
                <a:lnTo>
                  <a:pt x="71132" y="35567"/>
                </a:lnTo>
                <a:lnTo>
                  <a:pt x="68344" y="21704"/>
                </a:lnTo>
                <a:lnTo>
                  <a:pt x="60734" y="10400"/>
                </a:lnTo>
                <a:lnTo>
                  <a:pt x="49433" y="2788"/>
                </a:lnTo>
                <a:lnTo>
                  <a:pt x="35572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6879450" y="6463938"/>
            <a:ext cx="70485" cy="71120"/>
          </a:xfrm>
          <a:custGeom>
            <a:avLst/>
            <a:gdLst/>
            <a:ahLst/>
            <a:cxnLst/>
            <a:rect l="l" t="t" r="r" b="b"/>
            <a:pathLst>
              <a:path w="70484" h="71120">
                <a:moveTo>
                  <a:pt x="34925" y="0"/>
                </a:moveTo>
                <a:lnTo>
                  <a:pt x="21431" y="2788"/>
                </a:lnTo>
                <a:lnTo>
                  <a:pt x="10318" y="10400"/>
                </a:lnTo>
                <a:lnTo>
                  <a:pt x="2778" y="21704"/>
                </a:lnTo>
                <a:lnTo>
                  <a:pt x="0" y="35567"/>
                </a:lnTo>
                <a:lnTo>
                  <a:pt x="2778" y="49063"/>
                </a:lnTo>
                <a:lnTo>
                  <a:pt x="10318" y="60178"/>
                </a:lnTo>
                <a:lnTo>
                  <a:pt x="21431" y="67720"/>
                </a:lnTo>
                <a:lnTo>
                  <a:pt x="34925" y="70498"/>
                </a:lnTo>
                <a:lnTo>
                  <a:pt x="48785" y="67720"/>
                </a:lnTo>
                <a:lnTo>
                  <a:pt x="60086" y="60178"/>
                </a:lnTo>
                <a:lnTo>
                  <a:pt x="67696" y="49063"/>
                </a:lnTo>
                <a:lnTo>
                  <a:pt x="70485" y="35567"/>
                </a:lnTo>
                <a:lnTo>
                  <a:pt x="67696" y="21704"/>
                </a:lnTo>
                <a:lnTo>
                  <a:pt x="60086" y="10400"/>
                </a:lnTo>
                <a:lnTo>
                  <a:pt x="48785" y="2788"/>
                </a:lnTo>
                <a:lnTo>
                  <a:pt x="3492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7287196" y="6463938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7" y="0"/>
                </a:moveTo>
                <a:lnTo>
                  <a:pt x="21436" y="2788"/>
                </a:lnTo>
                <a:lnTo>
                  <a:pt x="10320" y="10400"/>
                </a:lnTo>
                <a:lnTo>
                  <a:pt x="2778" y="21704"/>
                </a:lnTo>
                <a:lnTo>
                  <a:pt x="0" y="35567"/>
                </a:lnTo>
                <a:lnTo>
                  <a:pt x="2778" y="49063"/>
                </a:lnTo>
                <a:lnTo>
                  <a:pt x="10320" y="60178"/>
                </a:lnTo>
                <a:lnTo>
                  <a:pt x="21436" y="67720"/>
                </a:lnTo>
                <a:lnTo>
                  <a:pt x="34937" y="70498"/>
                </a:lnTo>
                <a:lnTo>
                  <a:pt x="48798" y="67720"/>
                </a:lnTo>
                <a:lnTo>
                  <a:pt x="60099" y="60178"/>
                </a:lnTo>
                <a:lnTo>
                  <a:pt x="67709" y="49063"/>
                </a:lnTo>
                <a:lnTo>
                  <a:pt x="70497" y="35567"/>
                </a:lnTo>
                <a:lnTo>
                  <a:pt x="67709" y="21704"/>
                </a:lnTo>
                <a:lnTo>
                  <a:pt x="60099" y="10400"/>
                </a:lnTo>
                <a:lnTo>
                  <a:pt x="48798" y="2788"/>
                </a:lnTo>
                <a:lnTo>
                  <a:pt x="3493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7694955" y="6463938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72" y="0"/>
                </a:moveTo>
                <a:lnTo>
                  <a:pt x="21709" y="2788"/>
                </a:lnTo>
                <a:lnTo>
                  <a:pt x="10404" y="10400"/>
                </a:lnTo>
                <a:lnTo>
                  <a:pt x="2790" y="21704"/>
                </a:lnTo>
                <a:lnTo>
                  <a:pt x="0" y="35567"/>
                </a:lnTo>
                <a:lnTo>
                  <a:pt x="2790" y="49063"/>
                </a:lnTo>
                <a:lnTo>
                  <a:pt x="10404" y="60178"/>
                </a:lnTo>
                <a:lnTo>
                  <a:pt x="21709" y="67720"/>
                </a:lnTo>
                <a:lnTo>
                  <a:pt x="35572" y="70498"/>
                </a:lnTo>
                <a:lnTo>
                  <a:pt x="49180" y="67720"/>
                </a:lnTo>
                <a:lnTo>
                  <a:pt x="60518" y="60178"/>
                </a:lnTo>
                <a:lnTo>
                  <a:pt x="68280" y="49063"/>
                </a:lnTo>
                <a:lnTo>
                  <a:pt x="71158" y="35567"/>
                </a:lnTo>
                <a:lnTo>
                  <a:pt x="68280" y="21704"/>
                </a:lnTo>
                <a:lnTo>
                  <a:pt x="60518" y="10400"/>
                </a:lnTo>
                <a:lnTo>
                  <a:pt x="49180" y="2788"/>
                </a:lnTo>
                <a:lnTo>
                  <a:pt x="35572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8102752" y="6463938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0" y="0"/>
                </a:moveTo>
                <a:lnTo>
                  <a:pt x="21699" y="2788"/>
                </a:lnTo>
                <a:lnTo>
                  <a:pt x="10398" y="10400"/>
                </a:lnTo>
                <a:lnTo>
                  <a:pt x="2788" y="21704"/>
                </a:lnTo>
                <a:lnTo>
                  <a:pt x="0" y="35567"/>
                </a:lnTo>
                <a:lnTo>
                  <a:pt x="2788" y="49063"/>
                </a:lnTo>
                <a:lnTo>
                  <a:pt x="10398" y="60178"/>
                </a:lnTo>
                <a:lnTo>
                  <a:pt x="21699" y="67720"/>
                </a:lnTo>
                <a:lnTo>
                  <a:pt x="35560" y="70498"/>
                </a:lnTo>
                <a:lnTo>
                  <a:pt x="49420" y="67720"/>
                </a:lnTo>
                <a:lnTo>
                  <a:pt x="60721" y="60178"/>
                </a:lnTo>
                <a:lnTo>
                  <a:pt x="68331" y="49063"/>
                </a:lnTo>
                <a:lnTo>
                  <a:pt x="71120" y="35567"/>
                </a:lnTo>
                <a:lnTo>
                  <a:pt x="68331" y="21704"/>
                </a:lnTo>
                <a:lnTo>
                  <a:pt x="60721" y="10400"/>
                </a:lnTo>
                <a:lnTo>
                  <a:pt x="49420" y="2788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8511133" y="6463938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7" y="0"/>
                </a:moveTo>
                <a:lnTo>
                  <a:pt x="21441" y="2788"/>
                </a:lnTo>
                <a:lnTo>
                  <a:pt x="10325" y="10400"/>
                </a:lnTo>
                <a:lnTo>
                  <a:pt x="2780" y="21704"/>
                </a:lnTo>
                <a:lnTo>
                  <a:pt x="0" y="35567"/>
                </a:lnTo>
                <a:lnTo>
                  <a:pt x="2780" y="49063"/>
                </a:lnTo>
                <a:lnTo>
                  <a:pt x="10325" y="60178"/>
                </a:lnTo>
                <a:lnTo>
                  <a:pt x="21441" y="67720"/>
                </a:lnTo>
                <a:lnTo>
                  <a:pt x="34937" y="70498"/>
                </a:lnTo>
                <a:lnTo>
                  <a:pt x="48800" y="67720"/>
                </a:lnTo>
                <a:lnTo>
                  <a:pt x="60105" y="60178"/>
                </a:lnTo>
                <a:lnTo>
                  <a:pt x="67720" y="49063"/>
                </a:lnTo>
                <a:lnTo>
                  <a:pt x="70510" y="35567"/>
                </a:lnTo>
                <a:lnTo>
                  <a:pt x="67720" y="21704"/>
                </a:lnTo>
                <a:lnTo>
                  <a:pt x="60105" y="10400"/>
                </a:lnTo>
                <a:lnTo>
                  <a:pt x="48800" y="2788"/>
                </a:lnTo>
                <a:lnTo>
                  <a:pt x="3493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8918905" y="6463938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0" y="0"/>
                </a:moveTo>
                <a:lnTo>
                  <a:pt x="21699" y="2788"/>
                </a:lnTo>
                <a:lnTo>
                  <a:pt x="10398" y="10400"/>
                </a:lnTo>
                <a:lnTo>
                  <a:pt x="2788" y="21704"/>
                </a:lnTo>
                <a:lnTo>
                  <a:pt x="0" y="35567"/>
                </a:lnTo>
                <a:lnTo>
                  <a:pt x="2788" y="49063"/>
                </a:lnTo>
                <a:lnTo>
                  <a:pt x="10398" y="60178"/>
                </a:lnTo>
                <a:lnTo>
                  <a:pt x="21699" y="67720"/>
                </a:lnTo>
                <a:lnTo>
                  <a:pt x="35560" y="70498"/>
                </a:lnTo>
                <a:lnTo>
                  <a:pt x="49061" y="67720"/>
                </a:lnTo>
                <a:lnTo>
                  <a:pt x="60177" y="60178"/>
                </a:lnTo>
                <a:lnTo>
                  <a:pt x="67719" y="49063"/>
                </a:lnTo>
                <a:lnTo>
                  <a:pt x="70497" y="35567"/>
                </a:lnTo>
                <a:lnTo>
                  <a:pt x="67719" y="21704"/>
                </a:lnTo>
                <a:lnTo>
                  <a:pt x="60177" y="10400"/>
                </a:lnTo>
                <a:lnTo>
                  <a:pt x="49061" y="2788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9360954" y="6463938"/>
            <a:ext cx="37465" cy="71120"/>
          </a:xfrm>
          <a:custGeom>
            <a:avLst/>
            <a:gdLst/>
            <a:ahLst/>
            <a:cxnLst/>
            <a:rect l="l" t="t" r="r" b="b"/>
            <a:pathLst>
              <a:path w="37465" h="71120">
                <a:moveTo>
                  <a:pt x="1270" y="0"/>
                </a:moveTo>
                <a:lnTo>
                  <a:pt x="0" y="0"/>
                </a:lnTo>
                <a:lnTo>
                  <a:pt x="13396" y="3146"/>
                </a:lnTo>
                <a:lnTo>
                  <a:pt x="24295" y="10877"/>
                </a:lnTo>
                <a:lnTo>
                  <a:pt x="31621" y="22061"/>
                </a:lnTo>
                <a:lnTo>
                  <a:pt x="34302" y="35567"/>
                </a:lnTo>
                <a:lnTo>
                  <a:pt x="31621" y="48974"/>
                </a:lnTo>
                <a:lnTo>
                  <a:pt x="24295" y="59940"/>
                </a:lnTo>
                <a:lnTo>
                  <a:pt x="13396" y="67452"/>
                </a:lnTo>
                <a:lnTo>
                  <a:pt x="0" y="70498"/>
                </a:lnTo>
                <a:lnTo>
                  <a:pt x="1270" y="70498"/>
                </a:lnTo>
                <a:lnTo>
                  <a:pt x="15132" y="67720"/>
                </a:lnTo>
                <a:lnTo>
                  <a:pt x="26438" y="60178"/>
                </a:lnTo>
                <a:lnTo>
                  <a:pt x="34052" y="49063"/>
                </a:lnTo>
                <a:lnTo>
                  <a:pt x="36842" y="35567"/>
                </a:lnTo>
                <a:lnTo>
                  <a:pt x="34052" y="21704"/>
                </a:lnTo>
                <a:lnTo>
                  <a:pt x="26438" y="10400"/>
                </a:lnTo>
                <a:lnTo>
                  <a:pt x="15132" y="2788"/>
                </a:lnTo>
                <a:lnTo>
                  <a:pt x="1270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9324123" y="323684"/>
            <a:ext cx="36830" cy="70485"/>
          </a:xfrm>
          <a:custGeom>
            <a:avLst/>
            <a:gdLst/>
            <a:ahLst/>
            <a:cxnLst/>
            <a:rect l="l" t="t" r="r" b="b"/>
            <a:pathLst>
              <a:path w="36829" h="70485">
                <a:moveTo>
                  <a:pt x="36829" y="0"/>
                </a:moveTo>
                <a:lnTo>
                  <a:pt x="35559" y="0"/>
                </a:lnTo>
                <a:lnTo>
                  <a:pt x="21699" y="2788"/>
                </a:lnTo>
                <a:lnTo>
                  <a:pt x="10398" y="10398"/>
                </a:lnTo>
                <a:lnTo>
                  <a:pt x="2788" y="21699"/>
                </a:lnTo>
                <a:lnTo>
                  <a:pt x="0" y="35560"/>
                </a:lnTo>
                <a:lnTo>
                  <a:pt x="2788" y="49053"/>
                </a:lnTo>
                <a:lnTo>
                  <a:pt x="10398" y="60166"/>
                </a:lnTo>
                <a:lnTo>
                  <a:pt x="21699" y="67706"/>
                </a:lnTo>
                <a:lnTo>
                  <a:pt x="35559" y="70485"/>
                </a:lnTo>
                <a:lnTo>
                  <a:pt x="36829" y="70485"/>
                </a:lnTo>
                <a:lnTo>
                  <a:pt x="23435" y="67444"/>
                </a:lnTo>
                <a:lnTo>
                  <a:pt x="12541" y="59932"/>
                </a:lnTo>
                <a:lnTo>
                  <a:pt x="5218" y="48966"/>
                </a:lnTo>
                <a:lnTo>
                  <a:pt x="2540" y="35560"/>
                </a:lnTo>
                <a:lnTo>
                  <a:pt x="5218" y="22049"/>
                </a:lnTo>
                <a:lnTo>
                  <a:pt x="12541" y="10864"/>
                </a:lnTo>
                <a:lnTo>
                  <a:pt x="23435" y="3138"/>
                </a:lnTo>
                <a:lnTo>
                  <a:pt x="36829" y="0"/>
                </a:lnTo>
                <a:close/>
              </a:path>
            </a:pathLst>
          </a:custGeom>
          <a:solidFill>
            <a:srgbClr val="E6E7E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9326664" y="323684"/>
            <a:ext cx="69215" cy="70485"/>
          </a:xfrm>
          <a:custGeom>
            <a:avLst/>
            <a:gdLst/>
            <a:ahLst/>
            <a:cxnLst/>
            <a:rect l="l" t="t" r="r" b="b"/>
            <a:pathLst>
              <a:path w="69215" h="70485">
                <a:moveTo>
                  <a:pt x="34289" y="0"/>
                </a:moveTo>
                <a:lnTo>
                  <a:pt x="20895" y="3138"/>
                </a:lnTo>
                <a:lnTo>
                  <a:pt x="10001" y="10864"/>
                </a:lnTo>
                <a:lnTo>
                  <a:pt x="2678" y="22049"/>
                </a:lnTo>
                <a:lnTo>
                  <a:pt x="0" y="35560"/>
                </a:lnTo>
                <a:lnTo>
                  <a:pt x="2678" y="48966"/>
                </a:lnTo>
                <a:lnTo>
                  <a:pt x="10001" y="59932"/>
                </a:lnTo>
                <a:lnTo>
                  <a:pt x="20895" y="67444"/>
                </a:lnTo>
                <a:lnTo>
                  <a:pt x="34289" y="70485"/>
                </a:lnTo>
                <a:lnTo>
                  <a:pt x="47686" y="67444"/>
                </a:lnTo>
                <a:lnTo>
                  <a:pt x="58585" y="59932"/>
                </a:lnTo>
                <a:lnTo>
                  <a:pt x="65911" y="48966"/>
                </a:lnTo>
                <a:lnTo>
                  <a:pt x="68592" y="35560"/>
                </a:lnTo>
                <a:lnTo>
                  <a:pt x="65911" y="22049"/>
                </a:lnTo>
                <a:lnTo>
                  <a:pt x="58585" y="10864"/>
                </a:lnTo>
                <a:lnTo>
                  <a:pt x="47686" y="3138"/>
                </a:lnTo>
                <a:lnTo>
                  <a:pt x="34289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9324123" y="6463938"/>
            <a:ext cx="36830" cy="71120"/>
          </a:xfrm>
          <a:custGeom>
            <a:avLst/>
            <a:gdLst/>
            <a:ahLst/>
            <a:cxnLst/>
            <a:rect l="l" t="t" r="r" b="b"/>
            <a:pathLst>
              <a:path w="36829" h="71120">
                <a:moveTo>
                  <a:pt x="36829" y="0"/>
                </a:moveTo>
                <a:lnTo>
                  <a:pt x="35559" y="0"/>
                </a:lnTo>
                <a:lnTo>
                  <a:pt x="21699" y="2788"/>
                </a:lnTo>
                <a:lnTo>
                  <a:pt x="10398" y="10400"/>
                </a:lnTo>
                <a:lnTo>
                  <a:pt x="2788" y="21704"/>
                </a:lnTo>
                <a:lnTo>
                  <a:pt x="0" y="35567"/>
                </a:lnTo>
                <a:lnTo>
                  <a:pt x="2788" y="49063"/>
                </a:lnTo>
                <a:lnTo>
                  <a:pt x="10398" y="60178"/>
                </a:lnTo>
                <a:lnTo>
                  <a:pt x="21699" y="67720"/>
                </a:lnTo>
                <a:lnTo>
                  <a:pt x="35559" y="70498"/>
                </a:lnTo>
                <a:lnTo>
                  <a:pt x="36829" y="70498"/>
                </a:lnTo>
                <a:lnTo>
                  <a:pt x="23435" y="67452"/>
                </a:lnTo>
                <a:lnTo>
                  <a:pt x="12541" y="59940"/>
                </a:lnTo>
                <a:lnTo>
                  <a:pt x="5218" y="48974"/>
                </a:lnTo>
                <a:lnTo>
                  <a:pt x="2540" y="35567"/>
                </a:lnTo>
                <a:lnTo>
                  <a:pt x="5218" y="22061"/>
                </a:lnTo>
                <a:lnTo>
                  <a:pt x="12541" y="10877"/>
                </a:lnTo>
                <a:lnTo>
                  <a:pt x="23435" y="3146"/>
                </a:lnTo>
                <a:lnTo>
                  <a:pt x="36829" y="0"/>
                </a:lnTo>
                <a:close/>
              </a:path>
            </a:pathLst>
          </a:custGeom>
          <a:solidFill>
            <a:srgbClr val="E6E7E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9326664" y="6463938"/>
            <a:ext cx="69215" cy="71120"/>
          </a:xfrm>
          <a:custGeom>
            <a:avLst/>
            <a:gdLst/>
            <a:ahLst/>
            <a:cxnLst/>
            <a:rect l="l" t="t" r="r" b="b"/>
            <a:pathLst>
              <a:path w="69215" h="71120">
                <a:moveTo>
                  <a:pt x="34289" y="0"/>
                </a:moveTo>
                <a:lnTo>
                  <a:pt x="20895" y="3146"/>
                </a:lnTo>
                <a:lnTo>
                  <a:pt x="10001" y="10877"/>
                </a:lnTo>
                <a:lnTo>
                  <a:pt x="2678" y="22061"/>
                </a:lnTo>
                <a:lnTo>
                  <a:pt x="0" y="35567"/>
                </a:lnTo>
                <a:lnTo>
                  <a:pt x="2678" y="48974"/>
                </a:lnTo>
                <a:lnTo>
                  <a:pt x="10001" y="59940"/>
                </a:lnTo>
                <a:lnTo>
                  <a:pt x="20895" y="67452"/>
                </a:lnTo>
                <a:lnTo>
                  <a:pt x="34289" y="70498"/>
                </a:lnTo>
                <a:lnTo>
                  <a:pt x="47686" y="67452"/>
                </a:lnTo>
                <a:lnTo>
                  <a:pt x="58585" y="59940"/>
                </a:lnTo>
                <a:lnTo>
                  <a:pt x="65911" y="48974"/>
                </a:lnTo>
                <a:lnTo>
                  <a:pt x="68592" y="35567"/>
                </a:lnTo>
                <a:lnTo>
                  <a:pt x="65911" y="22061"/>
                </a:lnTo>
                <a:lnTo>
                  <a:pt x="58585" y="10877"/>
                </a:lnTo>
                <a:lnTo>
                  <a:pt x="47686" y="3146"/>
                </a:lnTo>
                <a:lnTo>
                  <a:pt x="34289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9732518" y="323684"/>
            <a:ext cx="71120" cy="70485"/>
          </a:xfrm>
          <a:custGeom>
            <a:avLst/>
            <a:gdLst/>
            <a:ahLst/>
            <a:cxnLst/>
            <a:rect l="l" t="t" r="r" b="b"/>
            <a:pathLst>
              <a:path w="71120" h="70485">
                <a:moveTo>
                  <a:pt x="34925" y="0"/>
                </a:moveTo>
                <a:lnTo>
                  <a:pt x="21431" y="2788"/>
                </a:lnTo>
                <a:lnTo>
                  <a:pt x="10318" y="10398"/>
                </a:lnTo>
                <a:lnTo>
                  <a:pt x="2778" y="21699"/>
                </a:lnTo>
                <a:lnTo>
                  <a:pt x="0" y="35560"/>
                </a:lnTo>
                <a:lnTo>
                  <a:pt x="2778" y="49053"/>
                </a:lnTo>
                <a:lnTo>
                  <a:pt x="10318" y="60166"/>
                </a:lnTo>
                <a:lnTo>
                  <a:pt x="21431" y="67706"/>
                </a:lnTo>
                <a:lnTo>
                  <a:pt x="34925" y="70485"/>
                </a:lnTo>
                <a:lnTo>
                  <a:pt x="48787" y="67706"/>
                </a:lnTo>
                <a:lnTo>
                  <a:pt x="60093" y="60166"/>
                </a:lnTo>
                <a:lnTo>
                  <a:pt x="67707" y="49053"/>
                </a:lnTo>
                <a:lnTo>
                  <a:pt x="70497" y="35560"/>
                </a:lnTo>
                <a:lnTo>
                  <a:pt x="67707" y="21699"/>
                </a:lnTo>
                <a:lnTo>
                  <a:pt x="60093" y="10398"/>
                </a:lnTo>
                <a:lnTo>
                  <a:pt x="48787" y="2788"/>
                </a:lnTo>
                <a:lnTo>
                  <a:pt x="3492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10140277" y="323684"/>
            <a:ext cx="71120" cy="70485"/>
          </a:xfrm>
          <a:custGeom>
            <a:avLst/>
            <a:gdLst/>
            <a:ahLst/>
            <a:cxnLst/>
            <a:rect l="l" t="t" r="r" b="b"/>
            <a:pathLst>
              <a:path w="71120" h="70485">
                <a:moveTo>
                  <a:pt x="35572" y="0"/>
                </a:moveTo>
                <a:lnTo>
                  <a:pt x="21704" y="2788"/>
                </a:lnTo>
                <a:lnTo>
                  <a:pt x="10399" y="10398"/>
                </a:lnTo>
                <a:lnTo>
                  <a:pt x="2788" y="21699"/>
                </a:lnTo>
                <a:lnTo>
                  <a:pt x="0" y="35560"/>
                </a:lnTo>
                <a:lnTo>
                  <a:pt x="2788" y="49053"/>
                </a:lnTo>
                <a:lnTo>
                  <a:pt x="10399" y="60166"/>
                </a:lnTo>
                <a:lnTo>
                  <a:pt x="21704" y="67706"/>
                </a:lnTo>
                <a:lnTo>
                  <a:pt x="35572" y="70485"/>
                </a:lnTo>
                <a:lnTo>
                  <a:pt x="49066" y="67706"/>
                </a:lnTo>
                <a:lnTo>
                  <a:pt x="60178" y="60166"/>
                </a:lnTo>
                <a:lnTo>
                  <a:pt x="67719" y="49053"/>
                </a:lnTo>
                <a:lnTo>
                  <a:pt x="70497" y="35560"/>
                </a:lnTo>
                <a:lnTo>
                  <a:pt x="67719" y="21699"/>
                </a:lnTo>
                <a:lnTo>
                  <a:pt x="60178" y="10398"/>
                </a:lnTo>
                <a:lnTo>
                  <a:pt x="49066" y="2788"/>
                </a:lnTo>
                <a:lnTo>
                  <a:pt x="35572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10548048" y="323684"/>
            <a:ext cx="71120" cy="70485"/>
          </a:xfrm>
          <a:custGeom>
            <a:avLst/>
            <a:gdLst/>
            <a:ahLst/>
            <a:cxnLst/>
            <a:rect l="l" t="t" r="r" b="b"/>
            <a:pathLst>
              <a:path w="71120" h="70485">
                <a:moveTo>
                  <a:pt x="35560" y="0"/>
                </a:moveTo>
                <a:lnTo>
                  <a:pt x="21699" y="2788"/>
                </a:lnTo>
                <a:lnTo>
                  <a:pt x="10398" y="10398"/>
                </a:lnTo>
                <a:lnTo>
                  <a:pt x="2788" y="21699"/>
                </a:lnTo>
                <a:lnTo>
                  <a:pt x="0" y="35560"/>
                </a:lnTo>
                <a:lnTo>
                  <a:pt x="2788" y="49053"/>
                </a:lnTo>
                <a:lnTo>
                  <a:pt x="10398" y="60166"/>
                </a:lnTo>
                <a:lnTo>
                  <a:pt x="21699" y="67706"/>
                </a:lnTo>
                <a:lnTo>
                  <a:pt x="35560" y="70485"/>
                </a:lnTo>
                <a:lnTo>
                  <a:pt x="49420" y="67706"/>
                </a:lnTo>
                <a:lnTo>
                  <a:pt x="60721" y="60166"/>
                </a:lnTo>
                <a:lnTo>
                  <a:pt x="68331" y="49053"/>
                </a:lnTo>
                <a:lnTo>
                  <a:pt x="71120" y="35560"/>
                </a:lnTo>
                <a:lnTo>
                  <a:pt x="68331" y="21699"/>
                </a:lnTo>
                <a:lnTo>
                  <a:pt x="60721" y="10398"/>
                </a:lnTo>
                <a:lnTo>
                  <a:pt x="49420" y="2788"/>
                </a:lnTo>
                <a:lnTo>
                  <a:pt x="35560" y="0"/>
                </a:lnTo>
                <a:close/>
              </a:path>
            </a:pathLst>
          </a:custGeom>
          <a:solidFill>
            <a:srgbClr val="EC1C2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9732518" y="6463938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25" y="0"/>
                </a:moveTo>
                <a:lnTo>
                  <a:pt x="21431" y="2788"/>
                </a:lnTo>
                <a:lnTo>
                  <a:pt x="10318" y="10400"/>
                </a:lnTo>
                <a:lnTo>
                  <a:pt x="2778" y="21704"/>
                </a:lnTo>
                <a:lnTo>
                  <a:pt x="0" y="35567"/>
                </a:lnTo>
                <a:lnTo>
                  <a:pt x="2778" y="49063"/>
                </a:lnTo>
                <a:lnTo>
                  <a:pt x="10318" y="60178"/>
                </a:lnTo>
                <a:lnTo>
                  <a:pt x="21431" y="67720"/>
                </a:lnTo>
                <a:lnTo>
                  <a:pt x="34925" y="70498"/>
                </a:lnTo>
                <a:lnTo>
                  <a:pt x="48787" y="67720"/>
                </a:lnTo>
                <a:lnTo>
                  <a:pt x="60093" y="60178"/>
                </a:lnTo>
                <a:lnTo>
                  <a:pt x="67707" y="49063"/>
                </a:lnTo>
                <a:lnTo>
                  <a:pt x="70497" y="35567"/>
                </a:lnTo>
                <a:lnTo>
                  <a:pt x="67707" y="21704"/>
                </a:lnTo>
                <a:lnTo>
                  <a:pt x="60093" y="10400"/>
                </a:lnTo>
                <a:lnTo>
                  <a:pt x="48787" y="2788"/>
                </a:lnTo>
                <a:lnTo>
                  <a:pt x="3492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10140277" y="6463938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72" y="0"/>
                </a:moveTo>
                <a:lnTo>
                  <a:pt x="21704" y="2788"/>
                </a:lnTo>
                <a:lnTo>
                  <a:pt x="10399" y="10400"/>
                </a:lnTo>
                <a:lnTo>
                  <a:pt x="2788" y="21704"/>
                </a:lnTo>
                <a:lnTo>
                  <a:pt x="0" y="35567"/>
                </a:lnTo>
                <a:lnTo>
                  <a:pt x="2788" y="49063"/>
                </a:lnTo>
                <a:lnTo>
                  <a:pt x="10399" y="60178"/>
                </a:lnTo>
                <a:lnTo>
                  <a:pt x="21704" y="67720"/>
                </a:lnTo>
                <a:lnTo>
                  <a:pt x="35572" y="70498"/>
                </a:lnTo>
                <a:lnTo>
                  <a:pt x="49066" y="67720"/>
                </a:lnTo>
                <a:lnTo>
                  <a:pt x="60178" y="60178"/>
                </a:lnTo>
                <a:lnTo>
                  <a:pt x="67719" y="49063"/>
                </a:lnTo>
                <a:lnTo>
                  <a:pt x="70497" y="35567"/>
                </a:lnTo>
                <a:lnTo>
                  <a:pt x="67719" y="21704"/>
                </a:lnTo>
                <a:lnTo>
                  <a:pt x="60178" y="10400"/>
                </a:lnTo>
                <a:lnTo>
                  <a:pt x="49066" y="2788"/>
                </a:lnTo>
                <a:lnTo>
                  <a:pt x="35572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10548048" y="6463938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0" y="0"/>
                </a:moveTo>
                <a:lnTo>
                  <a:pt x="21699" y="2788"/>
                </a:lnTo>
                <a:lnTo>
                  <a:pt x="10398" y="10400"/>
                </a:lnTo>
                <a:lnTo>
                  <a:pt x="2788" y="21704"/>
                </a:lnTo>
                <a:lnTo>
                  <a:pt x="0" y="35567"/>
                </a:lnTo>
                <a:lnTo>
                  <a:pt x="2788" y="49063"/>
                </a:lnTo>
                <a:lnTo>
                  <a:pt x="10398" y="60178"/>
                </a:lnTo>
                <a:lnTo>
                  <a:pt x="21699" y="67720"/>
                </a:lnTo>
                <a:lnTo>
                  <a:pt x="35560" y="70498"/>
                </a:lnTo>
                <a:lnTo>
                  <a:pt x="49420" y="67720"/>
                </a:lnTo>
                <a:lnTo>
                  <a:pt x="60721" y="60178"/>
                </a:lnTo>
                <a:lnTo>
                  <a:pt x="68331" y="49063"/>
                </a:lnTo>
                <a:lnTo>
                  <a:pt x="71120" y="35567"/>
                </a:lnTo>
                <a:lnTo>
                  <a:pt x="68331" y="21704"/>
                </a:lnTo>
                <a:lnTo>
                  <a:pt x="60721" y="10400"/>
                </a:lnTo>
                <a:lnTo>
                  <a:pt x="49420" y="2788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10955794" y="6463938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85" y="0"/>
                </a:moveTo>
                <a:lnTo>
                  <a:pt x="21709" y="2788"/>
                </a:lnTo>
                <a:lnTo>
                  <a:pt x="10401" y="10400"/>
                </a:lnTo>
                <a:lnTo>
                  <a:pt x="2788" y="21704"/>
                </a:lnTo>
                <a:lnTo>
                  <a:pt x="0" y="35567"/>
                </a:lnTo>
                <a:lnTo>
                  <a:pt x="2788" y="49063"/>
                </a:lnTo>
                <a:lnTo>
                  <a:pt x="10401" y="60178"/>
                </a:lnTo>
                <a:lnTo>
                  <a:pt x="21709" y="67720"/>
                </a:lnTo>
                <a:lnTo>
                  <a:pt x="35585" y="70498"/>
                </a:lnTo>
                <a:lnTo>
                  <a:pt x="49453" y="67720"/>
                </a:lnTo>
                <a:lnTo>
                  <a:pt x="60758" y="60178"/>
                </a:lnTo>
                <a:lnTo>
                  <a:pt x="68369" y="49063"/>
                </a:lnTo>
                <a:lnTo>
                  <a:pt x="71158" y="35567"/>
                </a:lnTo>
                <a:lnTo>
                  <a:pt x="68369" y="21704"/>
                </a:lnTo>
                <a:lnTo>
                  <a:pt x="60758" y="10400"/>
                </a:lnTo>
                <a:lnTo>
                  <a:pt x="49453" y="2788"/>
                </a:lnTo>
                <a:lnTo>
                  <a:pt x="3558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11364214" y="6463938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7" y="0"/>
                </a:moveTo>
                <a:lnTo>
                  <a:pt x="21436" y="2788"/>
                </a:lnTo>
                <a:lnTo>
                  <a:pt x="10320" y="10400"/>
                </a:lnTo>
                <a:lnTo>
                  <a:pt x="2778" y="21704"/>
                </a:lnTo>
                <a:lnTo>
                  <a:pt x="0" y="35567"/>
                </a:lnTo>
                <a:lnTo>
                  <a:pt x="2778" y="49063"/>
                </a:lnTo>
                <a:lnTo>
                  <a:pt x="10320" y="60178"/>
                </a:lnTo>
                <a:lnTo>
                  <a:pt x="21436" y="67720"/>
                </a:lnTo>
                <a:lnTo>
                  <a:pt x="34937" y="70498"/>
                </a:lnTo>
                <a:lnTo>
                  <a:pt x="48798" y="67720"/>
                </a:lnTo>
                <a:lnTo>
                  <a:pt x="60099" y="60178"/>
                </a:lnTo>
                <a:lnTo>
                  <a:pt x="67709" y="49063"/>
                </a:lnTo>
                <a:lnTo>
                  <a:pt x="70497" y="35567"/>
                </a:lnTo>
                <a:lnTo>
                  <a:pt x="67709" y="21704"/>
                </a:lnTo>
                <a:lnTo>
                  <a:pt x="60099" y="10400"/>
                </a:lnTo>
                <a:lnTo>
                  <a:pt x="48798" y="2788"/>
                </a:lnTo>
                <a:lnTo>
                  <a:pt x="3493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1456" y="6455051"/>
            <a:ext cx="1245870" cy="89535"/>
          </a:xfrm>
          <a:custGeom>
            <a:avLst/>
            <a:gdLst/>
            <a:ahLst/>
            <a:cxnLst/>
            <a:rect l="l" t="t" r="r" b="b"/>
            <a:pathLst>
              <a:path w="1245870" h="89534">
                <a:moveTo>
                  <a:pt x="1201079" y="0"/>
                </a:moveTo>
                <a:lnTo>
                  <a:pt x="0" y="0"/>
                </a:lnTo>
                <a:lnTo>
                  <a:pt x="0" y="88911"/>
                </a:lnTo>
                <a:lnTo>
                  <a:pt x="1201716" y="88911"/>
                </a:lnTo>
                <a:lnTo>
                  <a:pt x="1218739" y="85091"/>
                </a:lnTo>
                <a:lnTo>
                  <a:pt x="1227025" y="79385"/>
                </a:lnTo>
                <a:lnTo>
                  <a:pt x="386163" y="79385"/>
                </a:lnTo>
                <a:lnTo>
                  <a:pt x="372300" y="76606"/>
                </a:lnTo>
                <a:lnTo>
                  <a:pt x="360998" y="69064"/>
                </a:lnTo>
                <a:lnTo>
                  <a:pt x="353387" y="57950"/>
                </a:lnTo>
                <a:lnTo>
                  <a:pt x="350598" y="44453"/>
                </a:lnTo>
                <a:lnTo>
                  <a:pt x="353387" y="30590"/>
                </a:lnTo>
                <a:lnTo>
                  <a:pt x="360998" y="19287"/>
                </a:lnTo>
                <a:lnTo>
                  <a:pt x="372300" y="11675"/>
                </a:lnTo>
                <a:lnTo>
                  <a:pt x="386163" y="8886"/>
                </a:lnTo>
                <a:lnTo>
                  <a:pt x="1226554" y="8886"/>
                </a:lnTo>
                <a:lnTo>
                  <a:pt x="1218471" y="3461"/>
                </a:lnTo>
                <a:lnTo>
                  <a:pt x="1201079" y="0"/>
                </a:lnTo>
                <a:close/>
              </a:path>
              <a:path w="1245870" h="89534">
                <a:moveTo>
                  <a:pt x="793925" y="8886"/>
                </a:moveTo>
                <a:lnTo>
                  <a:pt x="386163" y="8886"/>
                </a:lnTo>
                <a:lnTo>
                  <a:pt x="400030" y="11675"/>
                </a:lnTo>
                <a:lnTo>
                  <a:pt x="411335" y="19287"/>
                </a:lnTo>
                <a:lnTo>
                  <a:pt x="418947" y="30590"/>
                </a:lnTo>
                <a:lnTo>
                  <a:pt x="421733" y="44465"/>
                </a:lnTo>
                <a:lnTo>
                  <a:pt x="418947" y="57950"/>
                </a:lnTo>
                <a:lnTo>
                  <a:pt x="411335" y="69064"/>
                </a:lnTo>
                <a:lnTo>
                  <a:pt x="400030" y="76606"/>
                </a:lnTo>
                <a:lnTo>
                  <a:pt x="386163" y="79385"/>
                </a:lnTo>
                <a:lnTo>
                  <a:pt x="793925" y="79385"/>
                </a:lnTo>
                <a:lnTo>
                  <a:pt x="780430" y="76606"/>
                </a:lnTo>
                <a:lnTo>
                  <a:pt x="769317" y="69064"/>
                </a:lnTo>
                <a:lnTo>
                  <a:pt x="761776" y="57950"/>
                </a:lnTo>
                <a:lnTo>
                  <a:pt x="758997" y="44453"/>
                </a:lnTo>
                <a:lnTo>
                  <a:pt x="761776" y="30590"/>
                </a:lnTo>
                <a:lnTo>
                  <a:pt x="769317" y="19287"/>
                </a:lnTo>
                <a:lnTo>
                  <a:pt x="780430" y="11675"/>
                </a:lnTo>
                <a:lnTo>
                  <a:pt x="793925" y="8886"/>
                </a:lnTo>
                <a:close/>
              </a:path>
              <a:path w="1245870" h="89534">
                <a:moveTo>
                  <a:pt x="1202340" y="8886"/>
                </a:moveTo>
                <a:lnTo>
                  <a:pt x="793925" y="8886"/>
                </a:lnTo>
                <a:lnTo>
                  <a:pt x="807787" y="11675"/>
                </a:lnTo>
                <a:lnTo>
                  <a:pt x="819090" y="19287"/>
                </a:lnTo>
                <a:lnTo>
                  <a:pt x="826701" y="30590"/>
                </a:lnTo>
                <a:lnTo>
                  <a:pt x="829487" y="44465"/>
                </a:lnTo>
                <a:lnTo>
                  <a:pt x="826701" y="57950"/>
                </a:lnTo>
                <a:lnTo>
                  <a:pt x="819090" y="69064"/>
                </a:lnTo>
                <a:lnTo>
                  <a:pt x="807787" y="76606"/>
                </a:lnTo>
                <a:lnTo>
                  <a:pt x="793925" y="79385"/>
                </a:lnTo>
                <a:lnTo>
                  <a:pt x="1202340" y="79385"/>
                </a:lnTo>
                <a:lnTo>
                  <a:pt x="1188468" y="76606"/>
                </a:lnTo>
                <a:lnTo>
                  <a:pt x="1177161" y="69064"/>
                </a:lnTo>
                <a:lnTo>
                  <a:pt x="1169548" y="57950"/>
                </a:lnTo>
                <a:lnTo>
                  <a:pt x="1166760" y="44453"/>
                </a:lnTo>
                <a:lnTo>
                  <a:pt x="1169548" y="30590"/>
                </a:lnTo>
                <a:lnTo>
                  <a:pt x="1177161" y="19287"/>
                </a:lnTo>
                <a:lnTo>
                  <a:pt x="1188468" y="11675"/>
                </a:lnTo>
                <a:lnTo>
                  <a:pt x="1202340" y="8886"/>
                </a:lnTo>
                <a:close/>
              </a:path>
              <a:path w="1245870" h="89534">
                <a:moveTo>
                  <a:pt x="1226554" y="8886"/>
                </a:moveTo>
                <a:lnTo>
                  <a:pt x="1202340" y="8886"/>
                </a:lnTo>
                <a:lnTo>
                  <a:pt x="1215839" y="11675"/>
                </a:lnTo>
                <a:lnTo>
                  <a:pt x="1226954" y="19287"/>
                </a:lnTo>
                <a:lnTo>
                  <a:pt x="1234497" y="30590"/>
                </a:lnTo>
                <a:lnTo>
                  <a:pt x="1237273" y="44465"/>
                </a:lnTo>
                <a:lnTo>
                  <a:pt x="1234497" y="57950"/>
                </a:lnTo>
                <a:lnTo>
                  <a:pt x="1226954" y="69064"/>
                </a:lnTo>
                <a:lnTo>
                  <a:pt x="1215839" y="76606"/>
                </a:lnTo>
                <a:lnTo>
                  <a:pt x="1202340" y="79385"/>
                </a:lnTo>
                <a:lnTo>
                  <a:pt x="1227025" y="79385"/>
                </a:lnTo>
                <a:lnTo>
                  <a:pt x="1232672" y="75495"/>
                </a:lnTo>
                <a:lnTo>
                  <a:pt x="1242080" y="61493"/>
                </a:lnTo>
                <a:lnTo>
                  <a:pt x="1245528" y="44453"/>
                </a:lnTo>
                <a:lnTo>
                  <a:pt x="1242070" y="27058"/>
                </a:lnTo>
                <a:lnTo>
                  <a:pt x="1232592" y="12937"/>
                </a:lnTo>
                <a:lnTo>
                  <a:pt x="1226554" y="8886"/>
                </a:lnTo>
                <a:close/>
              </a:path>
            </a:pathLst>
          </a:custGeom>
          <a:solidFill>
            <a:srgbClr val="EC1C2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352055" y="6463938"/>
            <a:ext cx="71137" cy="704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760454" y="6463938"/>
            <a:ext cx="70492" cy="7049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1168217" y="6463938"/>
            <a:ext cx="70515" cy="7049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812493" y="5884506"/>
            <a:ext cx="67354" cy="6730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518328" y="5684507"/>
            <a:ext cx="271780" cy="403225"/>
          </a:xfrm>
          <a:custGeom>
            <a:avLst/>
            <a:gdLst/>
            <a:ahLst/>
            <a:cxnLst/>
            <a:rect l="l" t="t" r="r" b="b"/>
            <a:pathLst>
              <a:path w="271780" h="403225">
                <a:moveTo>
                  <a:pt x="67353" y="267301"/>
                </a:moveTo>
                <a:lnTo>
                  <a:pt x="0" y="267301"/>
                </a:lnTo>
                <a:lnTo>
                  <a:pt x="6943" y="310207"/>
                </a:lnTo>
                <a:lnTo>
                  <a:pt x="26268" y="347502"/>
                </a:lnTo>
                <a:lnTo>
                  <a:pt x="55719" y="376932"/>
                </a:lnTo>
                <a:lnTo>
                  <a:pt x="93040" y="396243"/>
                </a:lnTo>
                <a:lnTo>
                  <a:pt x="135975" y="403181"/>
                </a:lnTo>
                <a:lnTo>
                  <a:pt x="178836" y="396243"/>
                </a:lnTo>
                <a:lnTo>
                  <a:pt x="215995" y="376932"/>
                </a:lnTo>
                <a:lnTo>
                  <a:pt x="245255" y="347502"/>
                </a:lnTo>
                <a:lnTo>
                  <a:pt x="251230" y="335876"/>
                </a:lnTo>
                <a:lnTo>
                  <a:pt x="135975" y="335876"/>
                </a:lnTo>
                <a:lnTo>
                  <a:pt x="109168" y="330521"/>
                </a:lnTo>
                <a:lnTo>
                  <a:pt x="87367" y="315880"/>
                </a:lnTo>
                <a:lnTo>
                  <a:pt x="72713" y="294093"/>
                </a:lnTo>
                <a:lnTo>
                  <a:pt x="67353" y="267301"/>
                </a:lnTo>
                <a:close/>
              </a:path>
              <a:path w="271780" h="403225">
                <a:moveTo>
                  <a:pt x="250660" y="199363"/>
                </a:moveTo>
                <a:lnTo>
                  <a:pt x="135975" y="199363"/>
                </a:lnTo>
                <a:lnTo>
                  <a:pt x="162404" y="204712"/>
                </a:lnTo>
                <a:lnTo>
                  <a:pt x="184012" y="219288"/>
                </a:lnTo>
                <a:lnTo>
                  <a:pt x="198594" y="240886"/>
                </a:lnTo>
                <a:lnTo>
                  <a:pt x="203945" y="267301"/>
                </a:lnTo>
                <a:lnTo>
                  <a:pt x="198594" y="294093"/>
                </a:lnTo>
                <a:lnTo>
                  <a:pt x="184012" y="315880"/>
                </a:lnTo>
                <a:lnTo>
                  <a:pt x="162404" y="330521"/>
                </a:lnTo>
                <a:lnTo>
                  <a:pt x="135975" y="335876"/>
                </a:lnTo>
                <a:lnTo>
                  <a:pt x="251230" y="335876"/>
                </a:lnTo>
                <a:lnTo>
                  <a:pt x="264422" y="310207"/>
                </a:lnTo>
                <a:lnTo>
                  <a:pt x="271298" y="267301"/>
                </a:lnTo>
                <a:lnTo>
                  <a:pt x="262870" y="220313"/>
                </a:lnTo>
                <a:lnTo>
                  <a:pt x="250660" y="199363"/>
                </a:lnTo>
                <a:close/>
              </a:path>
              <a:path w="271780" h="403225">
                <a:moveTo>
                  <a:pt x="206488" y="0"/>
                </a:moveTo>
                <a:lnTo>
                  <a:pt x="60991" y="0"/>
                </a:lnTo>
                <a:lnTo>
                  <a:pt x="14613" y="67308"/>
                </a:lnTo>
                <a:lnTo>
                  <a:pt x="124534" y="67308"/>
                </a:lnTo>
                <a:lnTo>
                  <a:pt x="67991" y="149846"/>
                </a:lnTo>
                <a:lnTo>
                  <a:pt x="101653" y="208258"/>
                </a:lnTo>
                <a:lnTo>
                  <a:pt x="109520" y="204462"/>
                </a:lnTo>
                <a:lnTo>
                  <a:pt x="117863" y="201672"/>
                </a:lnTo>
                <a:lnTo>
                  <a:pt x="126681" y="199951"/>
                </a:lnTo>
                <a:lnTo>
                  <a:pt x="135975" y="199363"/>
                </a:lnTo>
                <a:lnTo>
                  <a:pt x="250660" y="199363"/>
                </a:lnTo>
                <a:lnTo>
                  <a:pt x="239611" y="180405"/>
                </a:lnTo>
                <a:lnTo>
                  <a:pt x="204555" y="150614"/>
                </a:lnTo>
                <a:lnTo>
                  <a:pt x="160740" y="133979"/>
                </a:lnTo>
                <a:lnTo>
                  <a:pt x="206488" y="67308"/>
                </a:lnTo>
                <a:lnTo>
                  <a:pt x="2064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350603" y="5684507"/>
            <a:ext cx="205104" cy="267335"/>
          </a:xfrm>
          <a:custGeom>
            <a:avLst/>
            <a:gdLst/>
            <a:ahLst/>
            <a:cxnLst/>
            <a:rect l="l" t="t" r="r" b="b"/>
            <a:pathLst>
              <a:path w="205104" h="267335">
                <a:moveTo>
                  <a:pt x="67971" y="0"/>
                </a:moveTo>
                <a:lnTo>
                  <a:pt x="0" y="0"/>
                </a:lnTo>
                <a:lnTo>
                  <a:pt x="0" y="267301"/>
                </a:lnTo>
                <a:lnTo>
                  <a:pt x="67971" y="267301"/>
                </a:lnTo>
                <a:lnTo>
                  <a:pt x="67971" y="135883"/>
                </a:lnTo>
                <a:lnTo>
                  <a:pt x="73322" y="109456"/>
                </a:lnTo>
                <a:lnTo>
                  <a:pt x="87905" y="87859"/>
                </a:lnTo>
                <a:lnTo>
                  <a:pt x="109519" y="73289"/>
                </a:lnTo>
                <a:lnTo>
                  <a:pt x="135961" y="67945"/>
                </a:lnTo>
                <a:lnTo>
                  <a:pt x="158205" y="67308"/>
                </a:lnTo>
                <a:lnTo>
                  <a:pt x="191900" y="18406"/>
                </a:lnTo>
                <a:lnTo>
                  <a:pt x="67971" y="18406"/>
                </a:lnTo>
                <a:lnTo>
                  <a:pt x="67971" y="0"/>
                </a:lnTo>
                <a:close/>
              </a:path>
              <a:path w="205104" h="267335">
                <a:moveTo>
                  <a:pt x="204583" y="0"/>
                </a:moveTo>
                <a:lnTo>
                  <a:pt x="135961" y="0"/>
                </a:lnTo>
                <a:lnTo>
                  <a:pt x="117651" y="1268"/>
                </a:lnTo>
                <a:lnTo>
                  <a:pt x="100060" y="4917"/>
                </a:lnTo>
                <a:lnTo>
                  <a:pt x="83422" y="10708"/>
                </a:lnTo>
                <a:lnTo>
                  <a:pt x="67971" y="18406"/>
                </a:lnTo>
                <a:lnTo>
                  <a:pt x="191900" y="18406"/>
                </a:lnTo>
                <a:lnTo>
                  <a:pt x="2045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/>
          <p:nvPr/>
        </p:nvSpPr>
        <p:spPr>
          <a:xfrm>
            <a:off x="935736" y="1633727"/>
            <a:ext cx="11253216" cy="392277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 txBox="1">
            <a:spLocks noGrp="1"/>
          </p:cNvSpPr>
          <p:nvPr>
            <p:ph type="title"/>
          </p:nvPr>
        </p:nvSpPr>
        <p:spPr>
          <a:xfrm>
            <a:off x="320675" y="566419"/>
            <a:ext cx="4912995" cy="512445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-380"/>
              <a:t>verify() </a:t>
            </a:r>
            <a:r>
              <a:rPr dirty="0" spc="-75"/>
              <a:t>can </a:t>
            </a:r>
            <a:r>
              <a:rPr dirty="0" spc="-105"/>
              <a:t>be</a:t>
            </a:r>
            <a:r>
              <a:rPr dirty="0" spc="-150"/>
              <a:t> </a:t>
            </a:r>
            <a:r>
              <a:rPr dirty="0" spc="-210"/>
              <a:t>complex!</a:t>
            </a:r>
          </a:p>
        </p:txBody>
      </p:sp>
      <p:sp>
        <p:nvSpPr>
          <p:cNvPr id="112" name="object 11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85"/>
              <a:t>Contracts</a:t>
            </a:r>
          </a:p>
        </p:txBody>
      </p:sp>
      <p:sp>
        <p:nvSpPr>
          <p:cNvPr id="113" name="object 11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40"/>
              <a:t>p</a:t>
            </a:r>
            <a:fld id="{81D60167-4931-47E6-BA6A-407CBD079E47}" type="slidenum">
              <a:rPr dirty="0" spc="-150"/>
              <a:t>10</a:t>
            </a:fld>
            <a:r>
              <a:rPr dirty="0" spc="-80"/>
              <a:t>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0675" y="566419"/>
            <a:ext cx="4323715" cy="512445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-250"/>
              <a:t>Contracts </a:t>
            </a:r>
            <a:r>
              <a:rPr dirty="0" spc="-350"/>
              <a:t>in</a:t>
            </a:r>
            <a:r>
              <a:rPr dirty="0" spc="-195"/>
              <a:t> </a:t>
            </a:r>
            <a:r>
              <a:rPr dirty="0" spc="-350"/>
              <a:t>summary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85"/>
              <a:t>Contracts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40"/>
              <a:t>p</a:t>
            </a:r>
            <a:fld id="{81D60167-4931-47E6-BA6A-407CBD079E47}" type="slidenum">
              <a:rPr dirty="0" spc="-150"/>
              <a:t>10</a:t>
            </a:fld>
            <a:r>
              <a:rPr dirty="0" spc="-80"/>
              <a:t>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60131" y="1447291"/>
            <a:ext cx="8817610" cy="38658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865505" indent="-342900">
              <a:lnSpc>
                <a:spcPct val="15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-10">
                <a:latin typeface="Verdana"/>
                <a:cs typeface="Verdana"/>
              </a:rPr>
              <a:t>Contracts</a:t>
            </a:r>
            <a:r>
              <a:rPr dirty="0" sz="2400" spc="-185">
                <a:latin typeface="Verdana"/>
                <a:cs typeface="Verdana"/>
              </a:rPr>
              <a:t> </a:t>
            </a:r>
            <a:r>
              <a:rPr dirty="0" sz="2400" spc="110">
                <a:latin typeface="Verdana"/>
                <a:cs typeface="Verdana"/>
              </a:rPr>
              <a:t>decide</a:t>
            </a:r>
            <a:r>
              <a:rPr dirty="0" sz="2400" spc="-185">
                <a:latin typeface="Verdana"/>
                <a:cs typeface="Verdana"/>
              </a:rPr>
              <a:t> </a:t>
            </a:r>
            <a:r>
              <a:rPr dirty="0" sz="2400" spc="5">
                <a:latin typeface="Verdana"/>
                <a:cs typeface="Verdana"/>
              </a:rPr>
              <a:t>which</a:t>
            </a:r>
            <a:r>
              <a:rPr dirty="0" sz="2400" spc="-190">
                <a:latin typeface="Verdana"/>
                <a:cs typeface="Verdana"/>
              </a:rPr>
              <a:t> </a:t>
            </a:r>
            <a:r>
              <a:rPr dirty="0" sz="2400" spc="-60">
                <a:latin typeface="Verdana"/>
                <a:cs typeface="Verdana"/>
              </a:rPr>
              <a:t>transactions</a:t>
            </a:r>
            <a:r>
              <a:rPr dirty="0" sz="2400" spc="-185">
                <a:latin typeface="Verdana"/>
                <a:cs typeface="Verdana"/>
              </a:rPr>
              <a:t> </a:t>
            </a:r>
            <a:r>
              <a:rPr dirty="0" sz="2400" spc="5">
                <a:latin typeface="Verdana"/>
                <a:cs typeface="Verdana"/>
              </a:rPr>
              <a:t>are</a:t>
            </a:r>
            <a:r>
              <a:rPr dirty="0" sz="2400" spc="-185">
                <a:latin typeface="Verdana"/>
                <a:cs typeface="Verdana"/>
              </a:rPr>
              <a:t> </a:t>
            </a:r>
            <a:r>
              <a:rPr dirty="0" sz="2400" spc="-60">
                <a:latin typeface="Verdana"/>
                <a:cs typeface="Verdana"/>
              </a:rPr>
              <a:t>valid,</a:t>
            </a:r>
            <a:r>
              <a:rPr dirty="0" sz="2400" spc="-195">
                <a:latin typeface="Verdana"/>
                <a:cs typeface="Verdana"/>
              </a:rPr>
              <a:t> </a:t>
            </a:r>
            <a:r>
              <a:rPr dirty="0" sz="2400" spc="90">
                <a:latin typeface="Verdana"/>
                <a:cs typeface="Verdana"/>
              </a:rPr>
              <a:t>and  </a:t>
            </a:r>
            <a:r>
              <a:rPr dirty="0" sz="2400" spc="-45">
                <a:latin typeface="Verdana"/>
                <a:cs typeface="Verdana"/>
              </a:rPr>
              <a:t>therefore</a:t>
            </a:r>
            <a:r>
              <a:rPr dirty="0" sz="2400" spc="-180">
                <a:latin typeface="Verdana"/>
                <a:cs typeface="Verdana"/>
              </a:rPr>
              <a:t> </a:t>
            </a:r>
            <a:r>
              <a:rPr dirty="0" sz="2400" spc="-25">
                <a:latin typeface="Verdana"/>
                <a:cs typeface="Verdana"/>
              </a:rPr>
              <a:t>control</a:t>
            </a:r>
            <a:r>
              <a:rPr dirty="0" sz="2400" spc="-190">
                <a:latin typeface="Verdana"/>
                <a:cs typeface="Verdana"/>
              </a:rPr>
              <a:t> </a:t>
            </a:r>
            <a:r>
              <a:rPr dirty="0" sz="2400" spc="-25">
                <a:latin typeface="Verdana"/>
                <a:cs typeface="Verdana"/>
              </a:rPr>
              <a:t>the</a:t>
            </a:r>
            <a:r>
              <a:rPr dirty="0" sz="2400" spc="-175">
                <a:latin typeface="Verdana"/>
                <a:cs typeface="Verdana"/>
              </a:rPr>
              <a:t> </a:t>
            </a:r>
            <a:r>
              <a:rPr dirty="0" sz="2400" spc="-45">
                <a:latin typeface="Verdana"/>
                <a:cs typeface="Verdana"/>
              </a:rPr>
              <a:t>evolution</a:t>
            </a:r>
            <a:r>
              <a:rPr dirty="0" sz="2400" spc="-185">
                <a:latin typeface="Verdana"/>
                <a:cs typeface="Verdana"/>
              </a:rPr>
              <a:t> </a:t>
            </a:r>
            <a:r>
              <a:rPr dirty="0" sz="2400" spc="10">
                <a:latin typeface="Verdana"/>
                <a:cs typeface="Verdana"/>
              </a:rPr>
              <a:t>of</a:t>
            </a:r>
            <a:r>
              <a:rPr dirty="0" sz="2400" spc="-185">
                <a:latin typeface="Verdana"/>
                <a:cs typeface="Verdana"/>
              </a:rPr>
              <a:t> </a:t>
            </a:r>
            <a:r>
              <a:rPr dirty="0" sz="2400" spc="-100">
                <a:latin typeface="Verdana"/>
                <a:cs typeface="Verdana"/>
              </a:rPr>
              <a:t>states</a:t>
            </a:r>
            <a:r>
              <a:rPr dirty="0" sz="2400" spc="-180">
                <a:latin typeface="Verdana"/>
                <a:cs typeface="Verdana"/>
              </a:rPr>
              <a:t> </a:t>
            </a:r>
            <a:r>
              <a:rPr dirty="0" sz="2400" spc="-40">
                <a:latin typeface="Verdana"/>
                <a:cs typeface="Verdana"/>
              </a:rPr>
              <a:t>over</a:t>
            </a:r>
            <a:r>
              <a:rPr dirty="0" sz="2400" spc="-175">
                <a:latin typeface="Verdana"/>
                <a:cs typeface="Verdana"/>
              </a:rPr>
              <a:t> </a:t>
            </a:r>
            <a:r>
              <a:rPr dirty="0" sz="2400" spc="-75">
                <a:latin typeface="Verdana"/>
                <a:cs typeface="Verdana"/>
              </a:rPr>
              <a:t>time</a:t>
            </a:r>
            <a:endParaRPr sz="24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-140">
                <a:latin typeface="Verdana"/>
                <a:cs typeface="Verdana"/>
              </a:rPr>
              <a:t>For</a:t>
            </a:r>
            <a:r>
              <a:rPr dirty="0" sz="2400" spc="-175">
                <a:latin typeface="Verdana"/>
                <a:cs typeface="Verdana"/>
              </a:rPr>
              <a:t> </a:t>
            </a:r>
            <a:r>
              <a:rPr dirty="0" sz="2400" spc="-60">
                <a:latin typeface="Verdana"/>
                <a:cs typeface="Verdana"/>
              </a:rPr>
              <a:t>verification,</a:t>
            </a:r>
            <a:r>
              <a:rPr dirty="0" sz="2400" spc="-180">
                <a:latin typeface="Verdana"/>
                <a:cs typeface="Verdana"/>
              </a:rPr>
              <a:t> </a:t>
            </a:r>
            <a:r>
              <a:rPr dirty="0" sz="2400" spc="-30">
                <a:latin typeface="Verdana"/>
                <a:cs typeface="Verdana"/>
              </a:rPr>
              <a:t>you</a:t>
            </a:r>
            <a:r>
              <a:rPr dirty="0" sz="2400" spc="-175">
                <a:latin typeface="Verdana"/>
                <a:cs typeface="Verdana"/>
              </a:rPr>
              <a:t> </a:t>
            </a:r>
            <a:r>
              <a:rPr dirty="0" sz="2400" spc="-70">
                <a:latin typeface="Verdana"/>
                <a:cs typeface="Verdana"/>
              </a:rPr>
              <a:t>only</a:t>
            </a:r>
            <a:r>
              <a:rPr dirty="0" sz="2400" spc="-175">
                <a:latin typeface="Verdana"/>
                <a:cs typeface="Verdana"/>
              </a:rPr>
              <a:t> </a:t>
            </a:r>
            <a:r>
              <a:rPr dirty="0" sz="2400" spc="40">
                <a:latin typeface="Verdana"/>
                <a:cs typeface="Verdana"/>
              </a:rPr>
              <a:t>have</a:t>
            </a:r>
            <a:r>
              <a:rPr dirty="0" sz="2400" spc="-175">
                <a:latin typeface="Verdana"/>
                <a:cs typeface="Verdana"/>
              </a:rPr>
              <a:t> </a:t>
            </a:r>
            <a:r>
              <a:rPr dirty="0" sz="2400" spc="45">
                <a:latin typeface="Verdana"/>
                <a:cs typeface="Verdana"/>
              </a:rPr>
              <a:t>access</a:t>
            </a:r>
            <a:r>
              <a:rPr dirty="0" sz="2400" spc="-175">
                <a:latin typeface="Verdana"/>
                <a:cs typeface="Verdana"/>
              </a:rPr>
              <a:t> </a:t>
            </a:r>
            <a:r>
              <a:rPr dirty="0" sz="2400" spc="-15">
                <a:latin typeface="Verdana"/>
                <a:cs typeface="Verdana"/>
              </a:rPr>
              <a:t>to</a:t>
            </a:r>
            <a:r>
              <a:rPr dirty="0" sz="2400" spc="-175">
                <a:latin typeface="Verdana"/>
                <a:cs typeface="Verdana"/>
              </a:rPr>
              <a:t> </a:t>
            </a:r>
            <a:r>
              <a:rPr dirty="0" sz="2400" spc="-25">
                <a:latin typeface="Verdana"/>
                <a:cs typeface="Verdana"/>
              </a:rPr>
              <a:t>the</a:t>
            </a:r>
            <a:r>
              <a:rPr dirty="0" sz="2400" spc="-175">
                <a:latin typeface="Verdana"/>
                <a:cs typeface="Verdana"/>
              </a:rPr>
              <a:t> </a:t>
            </a:r>
            <a:r>
              <a:rPr dirty="0" sz="2400" spc="-25">
                <a:latin typeface="Verdana"/>
                <a:cs typeface="Verdana"/>
              </a:rPr>
              <a:t>contents</a:t>
            </a:r>
            <a:r>
              <a:rPr dirty="0" sz="2400" spc="-170">
                <a:latin typeface="Verdana"/>
                <a:cs typeface="Verdana"/>
              </a:rPr>
              <a:t> </a:t>
            </a:r>
            <a:r>
              <a:rPr dirty="0" sz="2400" spc="10">
                <a:latin typeface="Verdana"/>
                <a:cs typeface="Verdana"/>
              </a:rPr>
              <a:t>of</a:t>
            </a:r>
            <a:endParaRPr sz="2400">
              <a:latin typeface="Verdana"/>
              <a:cs typeface="Verdana"/>
            </a:endParaRPr>
          </a:p>
          <a:p>
            <a:pPr marL="355600">
              <a:lnSpc>
                <a:spcPct val="100000"/>
              </a:lnSpc>
              <a:spcBef>
                <a:spcPts val="1440"/>
              </a:spcBef>
            </a:pPr>
            <a:r>
              <a:rPr dirty="0" sz="2400" spc="5" b="1">
                <a:solidFill>
                  <a:srgbClr val="2A79F1"/>
                </a:solidFill>
                <a:latin typeface="DejaVu Sans Mono"/>
                <a:cs typeface="DejaVu Sans Mono"/>
              </a:rPr>
              <a:t>LedgerTransaction</a:t>
            </a:r>
            <a:endParaRPr sz="2400">
              <a:latin typeface="DejaVu Sans Mono"/>
              <a:cs typeface="DejaVu Sans Mono"/>
            </a:endParaRPr>
          </a:p>
          <a:p>
            <a:pPr marL="355600" marR="5080" indent="-342900">
              <a:lnSpc>
                <a:spcPct val="15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20">
                <a:latin typeface="Verdana"/>
                <a:cs typeface="Verdana"/>
              </a:rPr>
              <a:t>Commands</a:t>
            </a:r>
            <a:r>
              <a:rPr dirty="0" sz="2400" spc="-185">
                <a:latin typeface="Verdana"/>
                <a:cs typeface="Verdana"/>
              </a:rPr>
              <a:t> </a:t>
            </a:r>
            <a:r>
              <a:rPr dirty="0" sz="2400" spc="-10">
                <a:latin typeface="Verdana"/>
                <a:cs typeface="Verdana"/>
              </a:rPr>
              <a:t>provide</a:t>
            </a:r>
            <a:r>
              <a:rPr dirty="0" sz="2400" spc="-180">
                <a:latin typeface="Verdana"/>
                <a:cs typeface="Verdana"/>
              </a:rPr>
              <a:t> </a:t>
            </a:r>
            <a:r>
              <a:rPr dirty="0" sz="2400" spc="5">
                <a:latin typeface="Verdana"/>
                <a:cs typeface="Verdana"/>
              </a:rPr>
              <a:t>additional</a:t>
            </a:r>
            <a:r>
              <a:rPr dirty="0" sz="2400" spc="-190">
                <a:latin typeface="Verdana"/>
                <a:cs typeface="Verdana"/>
              </a:rPr>
              <a:t> </a:t>
            </a:r>
            <a:r>
              <a:rPr dirty="0" sz="2400" spc="-65">
                <a:latin typeface="Verdana"/>
                <a:cs typeface="Verdana"/>
              </a:rPr>
              <a:t>information</a:t>
            </a:r>
            <a:r>
              <a:rPr dirty="0" sz="2400" spc="-185">
                <a:latin typeface="Verdana"/>
                <a:cs typeface="Verdana"/>
              </a:rPr>
              <a:t> </a:t>
            </a:r>
            <a:r>
              <a:rPr dirty="0" sz="2400" spc="90">
                <a:latin typeface="Verdana"/>
                <a:cs typeface="Verdana"/>
              </a:rPr>
              <a:t>and</a:t>
            </a:r>
            <a:r>
              <a:rPr dirty="0" sz="2400" spc="-180">
                <a:latin typeface="Verdana"/>
                <a:cs typeface="Verdana"/>
              </a:rPr>
              <a:t> </a:t>
            </a:r>
            <a:r>
              <a:rPr dirty="0" sz="2400" spc="5">
                <a:latin typeface="Verdana"/>
                <a:cs typeface="Verdana"/>
              </a:rPr>
              <a:t>are</a:t>
            </a:r>
            <a:r>
              <a:rPr dirty="0" sz="2400" spc="-180">
                <a:latin typeface="Verdana"/>
                <a:cs typeface="Verdana"/>
              </a:rPr>
              <a:t> </a:t>
            </a:r>
            <a:r>
              <a:rPr dirty="0" sz="2400" spc="-10">
                <a:latin typeface="Verdana"/>
                <a:cs typeface="Verdana"/>
              </a:rPr>
              <a:t>often  </a:t>
            </a:r>
            <a:r>
              <a:rPr dirty="0" sz="2400" spc="-25">
                <a:latin typeface="Verdana"/>
                <a:cs typeface="Verdana"/>
              </a:rPr>
              <a:t>used</a:t>
            </a:r>
            <a:r>
              <a:rPr dirty="0" sz="2400" spc="-180">
                <a:latin typeface="Verdana"/>
                <a:cs typeface="Verdana"/>
              </a:rPr>
              <a:t> </a:t>
            </a:r>
            <a:r>
              <a:rPr dirty="0" sz="2400" spc="-15">
                <a:latin typeface="Verdana"/>
                <a:cs typeface="Verdana"/>
              </a:rPr>
              <a:t>to</a:t>
            </a:r>
            <a:r>
              <a:rPr dirty="0" sz="2400" spc="-180">
                <a:latin typeface="Verdana"/>
                <a:cs typeface="Verdana"/>
              </a:rPr>
              <a:t> </a:t>
            </a:r>
            <a:r>
              <a:rPr dirty="0" sz="2400" spc="-125">
                <a:latin typeface="Verdana"/>
                <a:cs typeface="Verdana"/>
              </a:rPr>
              <a:t>fork</a:t>
            </a:r>
            <a:r>
              <a:rPr dirty="0" sz="2400" spc="-190">
                <a:latin typeface="Verdana"/>
                <a:cs typeface="Verdana"/>
              </a:rPr>
              <a:t> </a:t>
            </a:r>
            <a:r>
              <a:rPr dirty="0" sz="2400" spc="-25">
                <a:latin typeface="Verdana"/>
                <a:cs typeface="Verdana"/>
              </a:rPr>
              <a:t>the</a:t>
            </a:r>
            <a:r>
              <a:rPr dirty="0" sz="2400" spc="-180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execution</a:t>
            </a:r>
            <a:r>
              <a:rPr dirty="0" sz="2400" spc="-185">
                <a:latin typeface="Verdana"/>
                <a:cs typeface="Verdana"/>
              </a:rPr>
              <a:t> </a:t>
            </a:r>
            <a:r>
              <a:rPr dirty="0" sz="2400" spc="10">
                <a:latin typeface="Verdana"/>
                <a:cs typeface="Verdana"/>
              </a:rPr>
              <a:t>of</a:t>
            </a:r>
            <a:r>
              <a:rPr dirty="0" sz="2400" spc="-200">
                <a:latin typeface="Verdana"/>
                <a:cs typeface="Verdana"/>
              </a:rPr>
              <a:t> </a:t>
            </a:r>
            <a:r>
              <a:rPr dirty="0" sz="2400" spc="5" b="1">
                <a:solidFill>
                  <a:srgbClr val="2A79F1"/>
                </a:solidFill>
                <a:latin typeface="DejaVu Sans Mono"/>
                <a:cs typeface="DejaVu Sans Mono"/>
              </a:rPr>
              <a:t>verify()</a:t>
            </a:r>
            <a:endParaRPr sz="2400">
              <a:latin typeface="DejaVu Sans Mono"/>
              <a:cs typeface="DejaVu Sans Mono"/>
            </a:endParaRPr>
          </a:p>
          <a:p>
            <a:pPr marL="355600" indent="-342900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-130">
                <a:latin typeface="Verdana"/>
                <a:cs typeface="Verdana"/>
              </a:rPr>
              <a:t>The</a:t>
            </a:r>
            <a:r>
              <a:rPr dirty="0" sz="2400" spc="-180">
                <a:latin typeface="Verdana"/>
                <a:cs typeface="Verdana"/>
              </a:rPr>
              <a:t> </a:t>
            </a:r>
            <a:r>
              <a:rPr dirty="0" sz="2400" b="1">
                <a:solidFill>
                  <a:srgbClr val="2A79F1"/>
                </a:solidFill>
                <a:latin typeface="DejaVu Sans Mono"/>
                <a:cs typeface="DejaVu Sans Mono"/>
              </a:rPr>
              <a:t>verify()</a:t>
            </a:r>
            <a:r>
              <a:rPr dirty="0" sz="2400" spc="-780" b="1">
                <a:solidFill>
                  <a:srgbClr val="2A79F1"/>
                </a:solidFill>
                <a:latin typeface="DejaVu Sans Mono"/>
                <a:cs typeface="DejaVu Sans Mono"/>
              </a:rPr>
              <a:t> </a:t>
            </a:r>
            <a:r>
              <a:rPr dirty="0" sz="2400" spc="-25">
                <a:latin typeface="Verdana"/>
                <a:cs typeface="Verdana"/>
              </a:rPr>
              <a:t>function</a:t>
            </a:r>
            <a:r>
              <a:rPr dirty="0" sz="2400" spc="-185">
                <a:latin typeface="Verdana"/>
                <a:cs typeface="Verdana"/>
              </a:rPr>
              <a:t> </a:t>
            </a:r>
            <a:r>
              <a:rPr dirty="0" sz="2400" spc="145">
                <a:latin typeface="Verdana"/>
                <a:cs typeface="Verdana"/>
              </a:rPr>
              <a:t>can</a:t>
            </a:r>
            <a:r>
              <a:rPr dirty="0" sz="2400" spc="-185">
                <a:latin typeface="Verdana"/>
                <a:cs typeface="Verdana"/>
              </a:rPr>
              <a:t> </a:t>
            </a:r>
            <a:r>
              <a:rPr dirty="0" sz="2400" spc="135">
                <a:latin typeface="Verdana"/>
                <a:cs typeface="Verdana"/>
              </a:rPr>
              <a:t>be</a:t>
            </a:r>
            <a:r>
              <a:rPr dirty="0" sz="2400" spc="-180">
                <a:latin typeface="Verdana"/>
                <a:cs typeface="Verdana"/>
              </a:rPr>
              <a:t> </a:t>
            </a:r>
            <a:r>
              <a:rPr dirty="0" sz="2400" spc="-25">
                <a:latin typeface="Verdana"/>
                <a:cs typeface="Verdana"/>
              </a:rPr>
              <a:t>quite</a:t>
            </a:r>
            <a:r>
              <a:rPr dirty="0" sz="2400" spc="-180">
                <a:latin typeface="Verdana"/>
                <a:cs typeface="Verdana"/>
              </a:rPr>
              <a:t> </a:t>
            </a:r>
            <a:r>
              <a:rPr dirty="0" sz="2400" spc="15">
                <a:latin typeface="Verdana"/>
                <a:cs typeface="Verdana"/>
              </a:rPr>
              <a:t>complex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4800" y="304800"/>
            <a:ext cx="11582400" cy="6248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566481" y="1108100"/>
            <a:ext cx="116789" cy="11753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054874" y="759955"/>
            <a:ext cx="472440" cy="702310"/>
          </a:xfrm>
          <a:custGeom>
            <a:avLst/>
            <a:gdLst/>
            <a:ahLst/>
            <a:cxnLst/>
            <a:rect l="l" t="t" r="r" b="b"/>
            <a:pathLst>
              <a:path w="472440" h="702310">
                <a:moveTo>
                  <a:pt x="117436" y="465683"/>
                </a:moveTo>
                <a:lnTo>
                  <a:pt x="0" y="465683"/>
                </a:lnTo>
                <a:lnTo>
                  <a:pt x="4782" y="513223"/>
                </a:lnTo>
                <a:lnTo>
                  <a:pt x="18506" y="557542"/>
                </a:lnTo>
                <a:lnTo>
                  <a:pt x="40232" y="597679"/>
                </a:lnTo>
                <a:lnTo>
                  <a:pt x="69025" y="632674"/>
                </a:lnTo>
                <a:lnTo>
                  <a:pt x="103948" y="661565"/>
                </a:lnTo>
                <a:lnTo>
                  <a:pt x="144062" y="683391"/>
                </a:lnTo>
                <a:lnTo>
                  <a:pt x="188431" y="697191"/>
                </a:lnTo>
                <a:lnTo>
                  <a:pt x="236118" y="702005"/>
                </a:lnTo>
                <a:lnTo>
                  <a:pt x="283624" y="697191"/>
                </a:lnTo>
                <a:lnTo>
                  <a:pt x="327910" y="683391"/>
                </a:lnTo>
                <a:lnTo>
                  <a:pt x="368015" y="661565"/>
                </a:lnTo>
                <a:lnTo>
                  <a:pt x="402980" y="632674"/>
                </a:lnTo>
                <a:lnTo>
                  <a:pt x="431846" y="597679"/>
                </a:lnTo>
                <a:lnTo>
                  <a:pt x="439024" y="584466"/>
                </a:lnTo>
                <a:lnTo>
                  <a:pt x="236118" y="584466"/>
                </a:lnTo>
                <a:lnTo>
                  <a:pt x="189730" y="575106"/>
                </a:lnTo>
                <a:lnTo>
                  <a:pt x="152027" y="549606"/>
                </a:lnTo>
                <a:lnTo>
                  <a:pt x="126699" y="511841"/>
                </a:lnTo>
                <a:lnTo>
                  <a:pt x="117436" y="465683"/>
                </a:lnTo>
                <a:close/>
              </a:path>
              <a:path w="472440" h="702310">
                <a:moveTo>
                  <a:pt x="438964" y="346875"/>
                </a:moveTo>
                <a:lnTo>
                  <a:pt x="236118" y="346875"/>
                </a:lnTo>
                <a:lnTo>
                  <a:pt x="282253" y="356234"/>
                </a:lnTo>
                <a:lnTo>
                  <a:pt x="319993" y="381733"/>
                </a:lnTo>
                <a:lnTo>
                  <a:pt x="345473" y="419505"/>
                </a:lnTo>
                <a:lnTo>
                  <a:pt x="354825" y="465683"/>
                </a:lnTo>
                <a:lnTo>
                  <a:pt x="345473" y="511841"/>
                </a:lnTo>
                <a:lnTo>
                  <a:pt x="319993" y="549606"/>
                </a:lnTo>
                <a:lnTo>
                  <a:pt x="282253" y="575106"/>
                </a:lnTo>
                <a:lnTo>
                  <a:pt x="236118" y="584466"/>
                </a:lnTo>
                <a:lnTo>
                  <a:pt x="439024" y="584466"/>
                </a:lnTo>
                <a:lnTo>
                  <a:pt x="453652" y="557542"/>
                </a:lnTo>
                <a:lnTo>
                  <a:pt x="467440" y="513223"/>
                </a:lnTo>
                <a:lnTo>
                  <a:pt x="472249" y="465683"/>
                </a:lnTo>
                <a:lnTo>
                  <a:pt x="467323" y="417494"/>
                </a:lnTo>
                <a:lnTo>
                  <a:pt x="453204" y="372684"/>
                </a:lnTo>
                <a:lnTo>
                  <a:pt x="438964" y="346875"/>
                </a:lnTo>
                <a:close/>
              </a:path>
              <a:path w="472440" h="702310">
                <a:moveTo>
                  <a:pt x="359270" y="0"/>
                </a:moveTo>
                <a:lnTo>
                  <a:pt x="105363" y="0"/>
                </a:lnTo>
                <a:lnTo>
                  <a:pt x="24754" y="117525"/>
                </a:lnTo>
                <a:lnTo>
                  <a:pt x="216458" y="117525"/>
                </a:lnTo>
                <a:lnTo>
                  <a:pt x="118066" y="261099"/>
                </a:lnTo>
                <a:lnTo>
                  <a:pt x="176462" y="362750"/>
                </a:lnTo>
                <a:lnTo>
                  <a:pt x="190252" y="355983"/>
                </a:lnTo>
                <a:lnTo>
                  <a:pt x="204872" y="351002"/>
                </a:lnTo>
                <a:lnTo>
                  <a:pt x="220201" y="347926"/>
                </a:lnTo>
                <a:lnTo>
                  <a:pt x="236118" y="346875"/>
                </a:lnTo>
                <a:lnTo>
                  <a:pt x="438964" y="346875"/>
                </a:lnTo>
                <a:lnTo>
                  <a:pt x="430879" y="332221"/>
                </a:lnTo>
                <a:lnTo>
                  <a:pt x="401337" y="297070"/>
                </a:lnTo>
                <a:lnTo>
                  <a:pt x="365565" y="268199"/>
                </a:lnTo>
                <a:lnTo>
                  <a:pt x="324552" y="246573"/>
                </a:lnTo>
                <a:lnTo>
                  <a:pt x="279285" y="233159"/>
                </a:lnTo>
                <a:lnTo>
                  <a:pt x="359270" y="117525"/>
                </a:lnTo>
                <a:lnTo>
                  <a:pt x="35927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63525" y="759955"/>
            <a:ext cx="355600" cy="466090"/>
          </a:xfrm>
          <a:custGeom>
            <a:avLst/>
            <a:gdLst/>
            <a:ahLst/>
            <a:cxnLst/>
            <a:rect l="l" t="t" r="r" b="b"/>
            <a:pathLst>
              <a:path w="355600" h="466090">
                <a:moveTo>
                  <a:pt x="117435" y="0"/>
                </a:moveTo>
                <a:lnTo>
                  <a:pt x="0" y="0"/>
                </a:lnTo>
                <a:lnTo>
                  <a:pt x="0" y="465683"/>
                </a:lnTo>
                <a:lnTo>
                  <a:pt x="117435" y="465683"/>
                </a:lnTo>
                <a:lnTo>
                  <a:pt x="117435" y="236334"/>
                </a:lnTo>
                <a:lnTo>
                  <a:pt x="126778" y="190268"/>
                </a:lnTo>
                <a:lnTo>
                  <a:pt x="152187" y="152717"/>
                </a:lnTo>
                <a:lnTo>
                  <a:pt x="189733" y="127434"/>
                </a:lnTo>
                <a:lnTo>
                  <a:pt x="235488" y="118173"/>
                </a:lnTo>
                <a:lnTo>
                  <a:pt x="274850" y="117525"/>
                </a:lnTo>
                <a:lnTo>
                  <a:pt x="333688" y="31750"/>
                </a:lnTo>
                <a:lnTo>
                  <a:pt x="117435" y="31750"/>
                </a:lnTo>
                <a:lnTo>
                  <a:pt x="117435" y="0"/>
                </a:lnTo>
                <a:close/>
              </a:path>
              <a:path w="355600" h="466090">
                <a:moveTo>
                  <a:pt x="355466" y="0"/>
                </a:moveTo>
                <a:lnTo>
                  <a:pt x="235488" y="0"/>
                </a:lnTo>
                <a:lnTo>
                  <a:pt x="203747" y="2103"/>
                </a:lnTo>
                <a:lnTo>
                  <a:pt x="173371" y="8254"/>
                </a:lnTo>
                <a:lnTo>
                  <a:pt x="144540" y="18216"/>
                </a:lnTo>
                <a:lnTo>
                  <a:pt x="117435" y="31750"/>
                </a:lnTo>
                <a:lnTo>
                  <a:pt x="333688" y="31750"/>
                </a:lnTo>
                <a:lnTo>
                  <a:pt x="35546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56467" y="1889252"/>
            <a:ext cx="2948305" cy="8483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400" spc="-1130">
                <a:solidFill>
                  <a:srgbClr val="FFFFFF"/>
                </a:solidFill>
              </a:rPr>
              <a:t>P</a:t>
            </a:r>
            <a:r>
              <a:rPr dirty="0" sz="5400" spc="-770">
                <a:solidFill>
                  <a:srgbClr val="FFFFFF"/>
                </a:solidFill>
              </a:rPr>
              <a:t>r</a:t>
            </a:r>
            <a:r>
              <a:rPr dirty="0" sz="5400" spc="-55">
                <a:solidFill>
                  <a:srgbClr val="FFFFFF"/>
                </a:solidFill>
              </a:rPr>
              <a:t>a</a:t>
            </a:r>
            <a:r>
              <a:rPr dirty="0" sz="5400" spc="280">
                <a:solidFill>
                  <a:srgbClr val="FFFFFF"/>
                </a:solidFill>
              </a:rPr>
              <a:t>c</a:t>
            </a:r>
            <a:r>
              <a:rPr dirty="0" sz="5400" spc="-840">
                <a:solidFill>
                  <a:srgbClr val="FFFFFF"/>
                </a:solidFill>
              </a:rPr>
              <a:t>t</a:t>
            </a:r>
            <a:r>
              <a:rPr dirty="0" sz="5400" spc="-100">
                <a:solidFill>
                  <a:srgbClr val="FFFFFF"/>
                </a:solidFill>
              </a:rPr>
              <a:t>i</a:t>
            </a:r>
            <a:r>
              <a:rPr dirty="0" sz="5400" spc="-170">
                <a:solidFill>
                  <a:srgbClr val="FFFFFF"/>
                </a:solidFill>
              </a:rPr>
              <a:t>c</a:t>
            </a:r>
            <a:r>
              <a:rPr dirty="0" sz="5400" spc="-55">
                <a:solidFill>
                  <a:srgbClr val="FFFFFF"/>
                </a:solidFill>
              </a:rPr>
              <a:t>a</a:t>
            </a:r>
            <a:r>
              <a:rPr dirty="0" sz="5400" spc="-555">
                <a:solidFill>
                  <a:srgbClr val="FFFFFF"/>
                </a:solidFill>
              </a:rPr>
              <a:t>l</a:t>
            </a:r>
            <a:endParaRPr sz="5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959708" y="239"/>
            <a:ext cx="2232660" cy="6858000"/>
          </a:xfrm>
          <a:custGeom>
            <a:avLst/>
            <a:gdLst/>
            <a:ahLst/>
            <a:cxnLst/>
            <a:rect l="l" t="t" r="r" b="b"/>
            <a:pathLst>
              <a:path w="2232659" h="6858000">
                <a:moveTo>
                  <a:pt x="0" y="6858000"/>
                </a:moveTo>
                <a:lnTo>
                  <a:pt x="2232291" y="6858000"/>
                </a:lnTo>
                <a:lnTo>
                  <a:pt x="2232291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0675" y="566419"/>
            <a:ext cx="2466975" cy="512445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-320"/>
              <a:t>IOU</a:t>
            </a:r>
            <a:r>
              <a:rPr dirty="0" spc="-305"/>
              <a:t>C</a:t>
            </a:r>
            <a:r>
              <a:rPr dirty="0" spc="-254"/>
              <a:t>on</a:t>
            </a:r>
            <a:r>
              <a:rPr dirty="0" spc="-505"/>
              <a:t>t</a:t>
            </a:r>
            <a:r>
              <a:rPr dirty="0" spc="-570"/>
              <a:t>r</a:t>
            </a:r>
            <a:r>
              <a:rPr dirty="0" spc="-120"/>
              <a:t>act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560131" y="1605787"/>
            <a:ext cx="4480560" cy="3295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90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dirty="0" sz="2000" spc="-225">
                <a:latin typeface="Verdana"/>
                <a:cs typeface="Verdana"/>
              </a:rPr>
              <a:t>In </a:t>
            </a:r>
            <a:r>
              <a:rPr dirty="0" sz="2000" spc="-20">
                <a:latin typeface="Verdana"/>
                <a:cs typeface="Verdana"/>
              </a:rPr>
              <a:t>the </a:t>
            </a:r>
            <a:r>
              <a:rPr dirty="0" sz="2000" spc="-5">
                <a:latin typeface="DejaVu Sans Mono"/>
                <a:cs typeface="DejaVu Sans Mono"/>
              </a:rPr>
              <a:t>IOUContract.kt</a:t>
            </a:r>
            <a:r>
              <a:rPr dirty="0" sz="2000" spc="-745">
                <a:latin typeface="DejaVu Sans Mono"/>
                <a:cs typeface="DejaVu Sans Mono"/>
              </a:rPr>
              <a:t> </a:t>
            </a:r>
            <a:r>
              <a:rPr dirty="0" sz="2000" spc="-40">
                <a:latin typeface="Verdana"/>
                <a:cs typeface="Verdana"/>
              </a:rPr>
              <a:t>template: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79511" y="1913636"/>
            <a:ext cx="6852920" cy="848360"/>
          </a:xfrm>
          <a:prstGeom prst="rect">
            <a:avLst/>
          </a:prstGeom>
        </p:spPr>
        <p:txBody>
          <a:bodyPr wrap="square" lIns="0" tIns="149860" rIns="0" bIns="0" rtlCol="0" vert="horz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180"/>
              </a:spcBef>
              <a:buClr>
                <a:srgbClr val="000000"/>
              </a:buClr>
              <a:buFont typeface="Arial Black"/>
              <a:buChar char="–"/>
              <a:tabLst>
                <a:tab pos="297815" algn="l"/>
                <a:tab pos="298450" algn="l"/>
              </a:tabLst>
            </a:pPr>
            <a:r>
              <a:rPr dirty="0" sz="1800" b="1">
                <a:solidFill>
                  <a:srgbClr val="2B79F0"/>
                </a:solidFill>
                <a:latin typeface="DejaVu Sans Mono"/>
                <a:cs typeface="DejaVu Sans Mono"/>
              </a:rPr>
              <a:t>legalContractReference</a:t>
            </a:r>
            <a:r>
              <a:rPr dirty="0" sz="1800" spc="-595" b="1">
                <a:solidFill>
                  <a:srgbClr val="2B79F0"/>
                </a:solidFill>
                <a:latin typeface="DejaVu Sans Mono"/>
                <a:cs typeface="DejaVu Sans Mono"/>
              </a:rPr>
              <a:t> </a:t>
            </a:r>
            <a:r>
              <a:rPr dirty="0" sz="1800" spc="-45">
                <a:latin typeface="Verdana"/>
                <a:cs typeface="Verdana"/>
              </a:rPr>
              <a:t>holds</a:t>
            </a:r>
            <a:r>
              <a:rPr dirty="0" sz="1800" spc="-140">
                <a:latin typeface="Verdana"/>
                <a:cs typeface="Verdana"/>
              </a:rPr>
              <a:t> </a:t>
            </a:r>
            <a:r>
              <a:rPr dirty="0" sz="1800" spc="145">
                <a:latin typeface="Verdana"/>
                <a:cs typeface="Verdana"/>
              </a:rPr>
              <a:t>a</a:t>
            </a:r>
            <a:r>
              <a:rPr dirty="0" sz="1800" spc="-145">
                <a:latin typeface="Verdana"/>
                <a:cs typeface="Verdana"/>
              </a:rPr>
              <a:t> </a:t>
            </a:r>
            <a:r>
              <a:rPr dirty="0" sz="1800" spc="-45">
                <a:latin typeface="Verdana"/>
                <a:cs typeface="Verdana"/>
              </a:rPr>
              <a:t>hash</a:t>
            </a:r>
            <a:r>
              <a:rPr dirty="0" sz="1800" spc="-140">
                <a:latin typeface="Verdana"/>
                <a:cs typeface="Verdana"/>
              </a:rPr>
              <a:t> </a:t>
            </a:r>
            <a:r>
              <a:rPr dirty="0" sz="1800" spc="5">
                <a:latin typeface="Verdana"/>
                <a:cs typeface="Verdana"/>
              </a:rPr>
              <a:t>of</a:t>
            </a:r>
            <a:r>
              <a:rPr dirty="0" sz="1800" spc="-145">
                <a:latin typeface="Verdana"/>
                <a:cs typeface="Verdana"/>
              </a:rPr>
              <a:t> </a:t>
            </a:r>
            <a:r>
              <a:rPr dirty="0" sz="1800" spc="145">
                <a:latin typeface="Verdana"/>
                <a:cs typeface="Verdana"/>
              </a:rPr>
              <a:t>a</a:t>
            </a:r>
            <a:r>
              <a:rPr dirty="0" sz="1800" spc="-145">
                <a:latin typeface="Verdana"/>
                <a:cs typeface="Verdana"/>
              </a:rPr>
              <a:t> </a:t>
            </a:r>
            <a:r>
              <a:rPr dirty="0" sz="1800" spc="-35">
                <a:latin typeface="Verdana"/>
                <a:cs typeface="Verdana"/>
              </a:rPr>
              <a:t>dummy</a:t>
            </a:r>
            <a:r>
              <a:rPr dirty="0" sz="1800" spc="-140">
                <a:latin typeface="Verdana"/>
                <a:cs typeface="Verdana"/>
              </a:rPr>
              <a:t> </a:t>
            </a:r>
            <a:r>
              <a:rPr dirty="0" sz="1800" spc="-114">
                <a:latin typeface="Verdana"/>
                <a:cs typeface="Verdana"/>
              </a:rPr>
              <a:t>string</a:t>
            </a:r>
            <a:endParaRPr sz="1800">
              <a:latin typeface="Verdana"/>
              <a:cs typeface="Verdana"/>
            </a:endParaRPr>
          </a:p>
          <a:p>
            <a:pPr marL="298450" indent="-285750">
              <a:lnSpc>
                <a:spcPct val="100000"/>
              </a:lnSpc>
              <a:spcBef>
                <a:spcPts val="1080"/>
              </a:spcBef>
              <a:buClr>
                <a:srgbClr val="000000"/>
              </a:buClr>
              <a:buFont typeface="Arial Black"/>
              <a:buChar char="–"/>
              <a:tabLst>
                <a:tab pos="297815" algn="l"/>
                <a:tab pos="298450" algn="l"/>
              </a:tabLst>
            </a:pPr>
            <a:r>
              <a:rPr dirty="0" sz="1800" b="1">
                <a:solidFill>
                  <a:srgbClr val="2B79F0"/>
                </a:solidFill>
                <a:latin typeface="DejaVu Sans Mono"/>
                <a:cs typeface="DejaVu Sans Mono"/>
              </a:rPr>
              <a:t>verify</a:t>
            </a:r>
            <a:r>
              <a:rPr dirty="0" sz="1800" spc="-590" b="1">
                <a:solidFill>
                  <a:srgbClr val="2B79F0"/>
                </a:solidFill>
                <a:latin typeface="DejaVu Sans Mono"/>
                <a:cs typeface="DejaVu Sans Mono"/>
              </a:rPr>
              <a:t> </a:t>
            </a:r>
            <a:r>
              <a:rPr dirty="0" sz="1800" spc="-50">
                <a:latin typeface="Verdana"/>
                <a:cs typeface="Verdana"/>
              </a:rPr>
              <a:t>has</a:t>
            </a:r>
            <a:r>
              <a:rPr dirty="0" sz="1800" spc="-135">
                <a:latin typeface="Verdana"/>
                <a:cs typeface="Verdana"/>
              </a:rPr>
              <a:t> </a:t>
            </a:r>
            <a:r>
              <a:rPr dirty="0" sz="1800" spc="45">
                <a:latin typeface="Verdana"/>
                <a:cs typeface="Verdana"/>
              </a:rPr>
              <a:t>an</a:t>
            </a:r>
            <a:r>
              <a:rPr dirty="0" sz="1800" spc="-130">
                <a:latin typeface="Verdana"/>
                <a:cs typeface="Verdana"/>
              </a:rPr>
              <a:t> </a:t>
            </a:r>
            <a:r>
              <a:rPr dirty="0" sz="1800" spc="-15">
                <a:latin typeface="Verdana"/>
                <a:cs typeface="Verdana"/>
              </a:rPr>
              <a:t>empty</a:t>
            </a:r>
            <a:r>
              <a:rPr dirty="0" sz="1800" spc="-135">
                <a:latin typeface="Verdana"/>
                <a:cs typeface="Verdana"/>
              </a:rPr>
              <a:t> </a:t>
            </a:r>
            <a:r>
              <a:rPr dirty="0" sz="1800" spc="45">
                <a:latin typeface="Verdana"/>
                <a:cs typeface="Verdana"/>
              </a:rPr>
              <a:t>body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81086" y="2960928"/>
            <a:ext cx="6931025" cy="939800"/>
          </a:xfrm>
          <a:prstGeom prst="rect">
            <a:avLst/>
          </a:prstGeom>
        </p:spPr>
        <p:txBody>
          <a:bodyPr wrap="square" lIns="0" tIns="165100" rIns="0" bIns="0" rtlCol="0" vert="horz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300"/>
              </a:spcBef>
              <a:buSzPct val="120000"/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dirty="0" sz="2000" spc="-85">
                <a:latin typeface="Verdana"/>
                <a:cs typeface="Verdana"/>
              </a:rPr>
              <a:t>Currently,</a:t>
            </a:r>
            <a:r>
              <a:rPr dirty="0" sz="2000" spc="-150">
                <a:latin typeface="Verdana"/>
                <a:cs typeface="Verdana"/>
              </a:rPr>
              <a:t> </a:t>
            </a:r>
            <a:r>
              <a:rPr dirty="0" sz="2000" spc="-25">
                <a:latin typeface="Verdana"/>
                <a:cs typeface="Verdana"/>
              </a:rPr>
              <a:t>the</a:t>
            </a:r>
            <a:r>
              <a:rPr dirty="0" sz="2000" spc="-140">
                <a:latin typeface="Verdana"/>
                <a:cs typeface="Verdana"/>
              </a:rPr>
              <a:t> </a:t>
            </a:r>
            <a:r>
              <a:rPr dirty="0" sz="2000" spc="25">
                <a:latin typeface="Verdana"/>
                <a:cs typeface="Verdana"/>
              </a:rPr>
              <a:t>contract</a:t>
            </a:r>
            <a:r>
              <a:rPr dirty="0" sz="2000" spc="-145">
                <a:latin typeface="Verdana"/>
                <a:cs typeface="Verdana"/>
              </a:rPr>
              <a:t> </a:t>
            </a:r>
            <a:r>
              <a:rPr dirty="0" sz="2000" spc="70">
                <a:latin typeface="Verdana"/>
                <a:cs typeface="Verdana"/>
              </a:rPr>
              <a:t>accepts</a:t>
            </a:r>
            <a:r>
              <a:rPr dirty="0" sz="2000" spc="-145">
                <a:latin typeface="Verdana"/>
                <a:cs typeface="Verdana"/>
              </a:rPr>
              <a:t> </a:t>
            </a:r>
            <a:r>
              <a:rPr dirty="0" sz="2000" spc="-50">
                <a:latin typeface="Verdana"/>
                <a:cs typeface="Verdana"/>
              </a:rPr>
              <a:t>every</a:t>
            </a:r>
            <a:r>
              <a:rPr dirty="0" sz="2000" spc="-140">
                <a:latin typeface="Verdana"/>
                <a:cs typeface="Verdana"/>
              </a:rPr>
              <a:t> </a:t>
            </a:r>
            <a:r>
              <a:rPr dirty="0" sz="2000" spc="-35">
                <a:latin typeface="Verdana"/>
                <a:cs typeface="Verdana"/>
              </a:rPr>
              <a:t>transaction</a:t>
            </a:r>
            <a:r>
              <a:rPr dirty="0" sz="2000" spc="-135">
                <a:latin typeface="Verdana"/>
                <a:cs typeface="Verdana"/>
              </a:rPr>
              <a:t> </a:t>
            </a:r>
            <a:r>
              <a:rPr dirty="0" sz="2000" spc="-114">
                <a:latin typeface="Verdana"/>
                <a:cs typeface="Verdana"/>
              </a:rPr>
              <a:t>(i.e.</a:t>
            </a:r>
            <a:endParaRPr sz="2000">
              <a:latin typeface="Verdana"/>
              <a:cs typeface="Verdana"/>
            </a:endParaRPr>
          </a:p>
          <a:p>
            <a:pPr marL="298450">
              <a:lnSpc>
                <a:spcPct val="100000"/>
              </a:lnSpc>
              <a:spcBef>
                <a:spcPts val="1200"/>
              </a:spcBef>
            </a:pPr>
            <a:r>
              <a:rPr dirty="0" sz="1800" b="1">
                <a:solidFill>
                  <a:srgbClr val="2B79F0"/>
                </a:solidFill>
                <a:latin typeface="DejaVu Sans Mono"/>
                <a:cs typeface="DejaVu Sans Mono"/>
              </a:rPr>
              <a:t>verify</a:t>
            </a:r>
            <a:r>
              <a:rPr dirty="0" sz="1800" spc="-590" b="1">
                <a:solidFill>
                  <a:srgbClr val="2B79F0"/>
                </a:solidFill>
                <a:latin typeface="DejaVu Sans Mono"/>
                <a:cs typeface="DejaVu Sans Mono"/>
              </a:rPr>
              <a:t> </a:t>
            </a:r>
            <a:r>
              <a:rPr dirty="0" sz="2000" spc="-35">
                <a:latin typeface="Verdana"/>
                <a:cs typeface="Verdana"/>
              </a:rPr>
              <a:t>never</a:t>
            </a:r>
            <a:r>
              <a:rPr dirty="0" sz="2000" spc="-155">
                <a:latin typeface="Verdana"/>
                <a:cs typeface="Verdana"/>
              </a:rPr>
              <a:t> </a:t>
            </a:r>
            <a:r>
              <a:rPr dirty="0" sz="2000" spc="-95">
                <a:latin typeface="Verdana"/>
                <a:cs typeface="Verdana"/>
              </a:rPr>
              <a:t>throws</a:t>
            </a:r>
            <a:r>
              <a:rPr dirty="0" sz="2000" spc="-155">
                <a:latin typeface="Verdana"/>
                <a:cs typeface="Verdana"/>
              </a:rPr>
              <a:t> </a:t>
            </a:r>
            <a:r>
              <a:rPr dirty="0" sz="2000" spc="50">
                <a:latin typeface="Verdana"/>
                <a:cs typeface="Verdana"/>
              </a:rPr>
              <a:t>an</a:t>
            </a:r>
            <a:r>
              <a:rPr dirty="0" sz="2000" spc="-145">
                <a:latin typeface="Verdana"/>
                <a:cs typeface="Verdana"/>
              </a:rPr>
              <a:t> </a:t>
            </a:r>
            <a:r>
              <a:rPr dirty="0" sz="2000" spc="-5">
                <a:latin typeface="Verdana"/>
                <a:cs typeface="Verdana"/>
              </a:rPr>
              <a:t>exception)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81086" y="4103928"/>
            <a:ext cx="6624320" cy="939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8450" marR="5080" indent="-285750">
              <a:lnSpc>
                <a:spcPct val="150000"/>
              </a:lnSpc>
              <a:spcBef>
                <a:spcPts val="100"/>
              </a:spcBef>
              <a:buSzPct val="120000"/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dirty="0" sz="2000" spc="20">
                <a:latin typeface="Verdana"/>
                <a:cs typeface="Verdana"/>
              </a:rPr>
              <a:t>We</a:t>
            </a:r>
            <a:r>
              <a:rPr dirty="0" sz="2000" spc="-15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are</a:t>
            </a:r>
            <a:r>
              <a:rPr dirty="0" sz="2000" spc="-150">
                <a:latin typeface="Verdana"/>
                <a:cs typeface="Verdana"/>
              </a:rPr>
              <a:t> </a:t>
            </a:r>
            <a:r>
              <a:rPr dirty="0" sz="2000" spc="20">
                <a:latin typeface="Verdana"/>
                <a:cs typeface="Verdana"/>
              </a:rPr>
              <a:t>now</a:t>
            </a:r>
            <a:r>
              <a:rPr dirty="0" sz="2000" spc="-150">
                <a:latin typeface="Verdana"/>
                <a:cs typeface="Verdana"/>
              </a:rPr>
              <a:t> </a:t>
            </a:r>
            <a:r>
              <a:rPr dirty="0" sz="2000" spc="15">
                <a:latin typeface="Verdana"/>
                <a:cs typeface="Verdana"/>
              </a:rPr>
              <a:t>going</a:t>
            </a:r>
            <a:r>
              <a:rPr dirty="0" sz="2000" spc="-145">
                <a:latin typeface="Verdana"/>
                <a:cs typeface="Verdana"/>
              </a:rPr>
              <a:t> </a:t>
            </a:r>
            <a:r>
              <a:rPr dirty="0" sz="2000" spc="-15">
                <a:latin typeface="Verdana"/>
                <a:cs typeface="Verdana"/>
              </a:rPr>
              <a:t>to</a:t>
            </a:r>
            <a:r>
              <a:rPr dirty="0" sz="2000" spc="-145">
                <a:latin typeface="Verdana"/>
                <a:cs typeface="Verdana"/>
              </a:rPr>
              <a:t> </a:t>
            </a:r>
            <a:r>
              <a:rPr dirty="0" sz="2000" spc="135">
                <a:latin typeface="Verdana"/>
                <a:cs typeface="Verdana"/>
              </a:rPr>
              <a:t>add</a:t>
            </a:r>
            <a:r>
              <a:rPr dirty="0" sz="2000" spc="-145">
                <a:latin typeface="Verdana"/>
                <a:cs typeface="Verdana"/>
              </a:rPr>
              <a:t> </a:t>
            </a:r>
            <a:r>
              <a:rPr dirty="0" sz="2000" spc="-70">
                <a:latin typeface="Verdana"/>
                <a:cs typeface="Verdana"/>
              </a:rPr>
              <a:t>constraints</a:t>
            </a:r>
            <a:r>
              <a:rPr dirty="0" sz="2000" spc="-155">
                <a:latin typeface="Verdana"/>
                <a:cs typeface="Verdana"/>
              </a:rPr>
              <a:t> </a:t>
            </a:r>
            <a:r>
              <a:rPr dirty="0" sz="2000" spc="-15">
                <a:latin typeface="Verdana"/>
                <a:cs typeface="Verdana"/>
              </a:rPr>
              <a:t>to</a:t>
            </a:r>
            <a:r>
              <a:rPr dirty="0" sz="2000" spc="-150">
                <a:latin typeface="Verdana"/>
                <a:cs typeface="Verdana"/>
              </a:rPr>
              <a:t> </a:t>
            </a:r>
            <a:r>
              <a:rPr dirty="0" sz="2000" spc="-20">
                <a:latin typeface="Verdana"/>
                <a:cs typeface="Verdana"/>
              </a:rPr>
              <a:t>control</a:t>
            </a:r>
            <a:r>
              <a:rPr dirty="0" sz="2000" spc="-150">
                <a:latin typeface="Verdana"/>
                <a:cs typeface="Verdana"/>
              </a:rPr>
              <a:t> </a:t>
            </a:r>
            <a:r>
              <a:rPr dirty="0" sz="2000" spc="-20">
                <a:latin typeface="Verdana"/>
                <a:cs typeface="Verdana"/>
              </a:rPr>
              <a:t>the  </a:t>
            </a:r>
            <a:r>
              <a:rPr dirty="0" sz="2000" spc="-35">
                <a:latin typeface="Verdana"/>
                <a:cs typeface="Verdana"/>
              </a:rPr>
              <a:t>evolution </a:t>
            </a:r>
            <a:r>
              <a:rPr dirty="0" sz="2000" spc="5">
                <a:latin typeface="Verdana"/>
                <a:cs typeface="Verdana"/>
              </a:rPr>
              <a:t>of</a:t>
            </a:r>
            <a:r>
              <a:rPr dirty="0" sz="2000" spc="-265">
                <a:latin typeface="Verdana"/>
                <a:cs typeface="Verdana"/>
              </a:rPr>
              <a:t> </a:t>
            </a:r>
            <a:r>
              <a:rPr dirty="0" sz="2000" spc="-35" b="1">
                <a:solidFill>
                  <a:srgbClr val="2B79F0"/>
                </a:solidFill>
                <a:latin typeface="DejaVu Sans Mono"/>
                <a:cs typeface="DejaVu Sans Mono"/>
              </a:rPr>
              <a:t>IOUState</a:t>
            </a:r>
            <a:r>
              <a:rPr dirty="0" sz="2000" spc="-35">
                <a:latin typeface="Verdana"/>
                <a:cs typeface="Verdana"/>
              </a:rPr>
              <a:t>s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563095" y="6372859"/>
            <a:ext cx="288290" cy="1790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00" spc="-40" b="1">
                <a:solidFill>
                  <a:srgbClr val="898989"/>
                </a:solidFill>
                <a:latin typeface="Verdana"/>
                <a:cs typeface="Verdana"/>
              </a:rPr>
              <a:t>p</a:t>
            </a:r>
            <a:r>
              <a:rPr dirty="0" sz="1000" spc="-155" b="1">
                <a:solidFill>
                  <a:srgbClr val="898989"/>
                </a:solidFill>
                <a:latin typeface="Verdana"/>
                <a:cs typeface="Verdana"/>
              </a:rPr>
              <a:t>18</a:t>
            </a:r>
            <a:r>
              <a:rPr dirty="0" sz="1000" spc="-80" b="1">
                <a:solidFill>
                  <a:srgbClr val="898989"/>
                </a:solidFill>
                <a:latin typeface="Verdana"/>
                <a:cs typeface="Verdana"/>
              </a:rPr>
              <a:t>.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079393" y="734060"/>
            <a:ext cx="1881505" cy="2705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00" spc="-190" b="1">
                <a:latin typeface="Verdana"/>
                <a:cs typeface="Verdana"/>
              </a:rPr>
              <a:t>1. </a:t>
            </a:r>
            <a:r>
              <a:rPr dirty="0" sz="1600" spc="-90" b="1">
                <a:latin typeface="Verdana"/>
                <a:cs typeface="Verdana"/>
              </a:rPr>
              <a:t>CorDapp</a:t>
            </a:r>
            <a:r>
              <a:rPr dirty="0" sz="1600" spc="-55" b="1">
                <a:latin typeface="Verdana"/>
                <a:cs typeface="Verdana"/>
              </a:rPr>
              <a:t> </a:t>
            </a:r>
            <a:r>
              <a:rPr dirty="0" sz="1600" spc="-150" b="1">
                <a:latin typeface="Verdana"/>
                <a:cs typeface="Verdana"/>
              </a:rPr>
              <a:t>Design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079393" y="1343660"/>
            <a:ext cx="746760" cy="2705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00" spc="-190" b="1">
                <a:latin typeface="Verdana"/>
                <a:cs typeface="Verdana"/>
              </a:rPr>
              <a:t>2.</a:t>
            </a:r>
            <a:r>
              <a:rPr dirty="0" sz="1600" spc="-160" b="1">
                <a:latin typeface="Verdana"/>
                <a:cs typeface="Verdana"/>
              </a:rPr>
              <a:t> </a:t>
            </a:r>
            <a:r>
              <a:rPr dirty="0" sz="1600" spc="-175" b="1">
                <a:latin typeface="Verdana"/>
                <a:cs typeface="Verdana"/>
              </a:rPr>
              <a:t>State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079393" y="1953260"/>
            <a:ext cx="1875789" cy="17354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00" spc="-190" b="1">
                <a:solidFill>
                  <a:srgbClr val="ED1C24"/>
                </a:solidFill>
                <a:latin typeface="Verdana"/>
                <a:cs typeface="Verdana"/>
              </a:rPr>
              <a:t>3.</a:t>
            </a:r>
            <a:r>
              <a:rPr dirty="0" sz="1600" spc="-110" b="1">
                <a:solidFill>
                  <a:srgbClr val="ED1C24"/>
                </a:solidFill>
                <a:latin typeface="Verdana"/>
                <a:cs typeface="Verdana"/>
              </a:rPr>
              <a:t> Contract</a:t>
            </a:r>
            <a:endParaRPr sz="1600">
              <a:latin typeface="Verdana"/>
              <a:cs typeface="Verdana"/>
            </a:endParaRPr>
          </a:p>
          <a:p>
            <a:pPr marL="184150" indent="-171450">
              <a:lnSpc>
                <a:spcPct val="100000"/>
              </a:lnSpc>
              <a:spcBef>
                <a:spcPts val="15"/>
              </a:spcBef>
              <a:buFont typeface="Arial"/>
              <a:buChar char="•"/>
              <a:tabLst>
                <a:tab pos="184785" algn="l"/>
              </a:tabLst>
            </a:pPr>
            <a:r>
              <a:rPr dirty="0" sz="1200" spc="15">
                <a:latin typeface="Verdana"/>
                <a:cs typeface="Verdana"/>
              </a:rPr>
              <a:t>Contract</a:t>
            </a:r>
            <a:r>
              <a:rPr dirty="0" sz="1200" spc="-85">
                <a:latin typeface="Verdana"/>
                <a:cs typeface="Verdana"/>
              </a:rPr>
              <a:t> </a:t>
            </a:r>
            <a:r>
              <a:rPr dirty="0" sz="1200" spc="-114">
                <a:latin typeface="Verdana"/>
                <a:cs typeface="Verdana"/>
              </a:rPr>
              <a:t>Tests</a:t>
            </a:r>
            <a:endParaRPr sz="1200">
              <a:latin typeface="Verdana"/>
              <a:cs typeface="Verdana"/>
            </a:endParaRPr>
          </a:p>
          <a:p>
            <a:pPr marL="184150" indent="-17145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184785" algn="l"/>
              </a:tabLst>
            </a:pPr>
            <a:r>
              <a:rPr dirty="0" sz="1200" spc="-65">
                <a:latin typeface="Verdana"/>
                <a:cs typeface="Verdana"/>
              </a:rPr>
              <a:t>The </a:t>
            </a:r>
            <a:r>
              <a:rPr dirty="0" sz="1200" spc="20">
                <a:latin typeface="Verdana"/>
                <a:cs typeface="Verdana"/>
              </a:rPr>
              <a:t>Create</a:t>
            </a:r>
            <a:r>
              <a:rPr dirty="0" sz="1200" spc="-170">
                <a:latin typeface="Verdana"/>
                <a:cs typeface="Verdana"/>
              </a:rPr>
              <a:t> </a:t>
            </a:r>
            <a:r>
              <a:rPr dirty="0" sz="1200" spc="35">
                <a:latin typeface="Verdana"/>
                <a:cs typeface="Verdana"/>
              </a:rPr>
              <a:t>Command</a:t>
            </a:r>
            <a:endParaRPr sz="1200">
              <a:latin typeface="Verdana"/>
              <a:cs typeface="Verdana"/>
            </a:endParaRPr>
          </a:p>
          <a:p>
            <a:pPr marL="184150" indent="-171450">
              <a:lnSpc>
                <a:spcPct val="100000"/>
              </a:lnSpc>
              <a:buFont typeface="Arial"/>
              <a:buChar char="•"/>
              <a:tabLst>
                <a:tab pos="184785" algn="l"/>
              </a:tabLst>
            </a:pPr>
            <a:r>
              <a:rPr dirty="0" sz="1200" spc="-70">
                <a:latin typeface="Verdana"/>
                <a:cs typeface="Verdana"/>
              </a:rPr>
              <a:t>Further</a:t>
            </a:r>
            <a:r>
              <a:rPr dirty="0" sz="1200" spc="-95">
                <a:latin typeface="Verdana"/>
                <a:cs typeface="Verdana"/>
              </a:rPr>
              <a:t> </a:t>
            </a:r>
            <a:r>
              <a:rPr dirty="0" sz="1200" spc="-40">
                <a:latin typeface="Verdana"/>
                <a:cs typeface="Verdana"/>
              </a:rPr>
              <a:t>Constraints</a:t>
            </a:r>
            <a:endParaRPr sz="1200">
              <a:latin typeface="Verdana"/>
              <a:cs typeface="Verdana"/>
            </a:endParaRPr>
          </a:p>
          <a:p>
            <a:pPr marL="184150" indent="-171450">
              <a:lnSpc>
                <a:spcPct val="100000"/>
              </a:lnSpc>
              <a:buFont typeface="Arial"/>
              <a:buChar char="•"/>
              <a:tabLst>
                <a:tab pos="184785" algn="l"/>
              </a:tabLst>
            </a:pPr>
            <a:r>
              <a:rPr dirty="0" sz="1200" spc="-85">
                <a:latin typeface="Verdana"/>
                <a:cs typeface="Verdana"/>
              </a:rPr>
              <a:t>Tx-Level</a:t>
            </a:r>
            <a:r>
              <a:rPr dirty="0" sz="1200" spc="-95">
                <a:latin typeface="Verdana"/>
                <a:cs typeface="Verdana"/>
              </a:rPr>
              <a:t> </a:t>
            </a:r>
            <a:r>
              <a:rPr dirty="0" sz="1200" spc="-45">
                <a:latin typeface="Verdana"/>
                <a:cs typeface="Verdana"/>
              </a:rPr>
              <a:t>Constraints</a:t>
            </a:r>
            <a:endParaRPr sz="1200">
              <a:latin typeface="Verdana"/>
              <a:cs typeface="Verdana"/>
            </a:endParaRPr>
          </a:p>
          <a:p>
            <a:pPr marL="184150" indent="-171450">
              <a:lnSpc>
                <a:spcPct val="100000"/>
              </a:lnSpc>
              <a:buFont typeface="Arial"/>
              <a:buChar char="•"/>
              <a:tabLst>
                <a:tab pos="184785" algn="l"/>
              </a:tabLst>
            </a:pPr>
            <a:r>
              <a:rPr dirty="0" sz="1200" spc="10">
                <a:latin typeface="Verdana"/>
                <a:cs typeface="Verdana"/>
              </a:rPr>
              <a:t>Value</a:t>
            </a:r>
            <a:r>
              <a:rPr dirty="0" sz="1200" spc="-135">
                <a:latin typeface="Verdana"/>
                <a:cs typeface="Verdana"/>
              </a:rPr>
              <a:t> </a:t>
            </a:r>
            <a:r>
              <a:rPr dirty="0" sz="1200" spc="-45">
                <a:latin typeface="Verdana"/>
                <a:cs typeface="Verdana"/>
              </a:rPr>
              <a:t>Constraints</a:t>
            </a:r>
            <a:endParaRPr sz="1200">
              <a:latin typeface="Verdana"/>
              <a:cs typeface="Verdana"/>
            </a:endParaRPr>
          </a:p>
          <a:p>
            <a:pPr marL="184150" indent="-171450">
              <a:lnSpc>
                <a:spcPct val="100000"/>
              </a:lnSpc>
              <a:buFont typeface="Arial"/>
              <a:buChar char="•"/>
              <a:tabLst>
                <a:tab pos="184785" algn="l"/>
              </a:tabLst>
            </a:pPr>
            <a:r>
              <a:rPr dirty="0" sz="1200" spc="-65">
                <a:latin typeface="Verdana"/>
                <a:cs typeface="Verdana"/>
              </a:rPr>
              <a:t>Signer</a:t>
            </a:r>
            <a:r>
              <a:rPr dirty="0" sz="1200" spc="-110">
                <a:latin typeface="Verdana"/>
                <a:cs typeface="Verdana"/>
              </a:rPr>
              <a:t> </a:t>
            </a:r>
            <a:r>
              <a:rPr dirty="0" sz="1200" spc="-45">
                <a:latin typeface="Verdana"/>
                <a:cs typeface="Verdana"/>
              </a:rPr>
              <a:t>Constraints</a:t>
            </a:r>
            <a:endParaRPr sz="1200">
              <a:latin typeface="Verdana"/>
              <a:cs typeface="Verdana"/>
            </a:endParaRPr>
          </a:p>
          <a:p>
            <a:pPr marL="184150" indent="-171450">
              <a:lnSpc>
                <a:spcPct val="100000"/>
              </a:lnSpc>
              <a:buFont typeface="Arial"/>
              <a:buChar char="•"/>
              <a:tabLst>
                <a:tab pos="184785" algn="l"/>
              </a:tabLst>
            </a:pPr>
            <a:r>
              <a:rPr dirty="0" sz="1200" spc="-15">
                <a:latin typeface="Verdana"/>
                <a:cs typeface="Verdana"/>
              </a:rPr>
              <a:t>Another</a:t>
            </a:r>
            <a:r>
              <a:rPr dirty="0" sz="1200" spc="-100">
                <a:latin typeface="Verdana"/>
                <a:cs typeface="Verdana"/>
              </a:rPr>
              <a:t> </a:t>
            </a:r>
            <a:r>
              <a:rPr dirty="0" sz="1200" spc="35">
                <a:latin typeface="Verdana"/>
                <a:cs typeface="Verdana"/>
              </a:rPr>
              <a:t>Command</a:t>
            </a:r>
            <a:endParaRPr sz="1200">
              <a:latin typeface="Verdana"/>
              <a:cs typeface="Verdana"/>
            </a:endParaRPr>
          </a:p>
          <a:p>
            <a:pPr marL="217170" indent="-204470">
              <a:lnSpc>
                <a:spcPct val="100000"/>
              </a:lnSpc>
              <a:buFont typeface="Wingdings"/>
              <a:buChar char=""/>
              <a:tabLst>
                <a:tab pos="217804" algn="l"/>
              </a:tabLst>
            </a:pPr>
            <a:r>
              <a:rPr dirty="0" sz="1200" spc="10">
                <a:latin typeface="Verdana"/>
                <a:cs typeface="Verdana"/>
              </a:rPr>
              <a:t>Checkpoint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079393" y="4025900"/>
            <a:ext cx="693420" cy="2705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00" spc="-190" b="1">
                <a:latin typeface="Verdana"/>
                <a:cs typeface="Verdana"/>
              </a:rPr>
              <a:t>4.</a:t>
            </a:r>
            <a:r>
              <a:rPr dirty="0" sz="1600" spc="-160" b="1">
                <a:latin typeface="Verdana"/>
                <a:cs typeface="Verdana"/>
              </a:rPr>
              <a:t> </a:t>
            </a:r>
            <a:r>
              <a:rPr dirty="0" sz="1600" spc="-204" b="1">
                <a:latin typeface="Verdana"/>
                <a:cs typeface="Verdana"/>
              </a:rPr>
              <a:t>Flow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079393" y="4635500"/>
            <a:ext cx="1071245" cy="2705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00" spc="-190" b="1">
                <a:latin typeface="Verdana"/>
                <a:cs typeface="Verdana"/>
              </a:rPr>
              <a:t>5.</a:t>
            </a:r>
            <a:r>
              <a:rPr dirty="0" sz="1600" spc="-145" b="1">
                <a:latin typeface="Verdana"/>
                <a:cs typeface="Verdana"/>
              </a:rPr>
              <a:t> </a:t>
            </a:r>
            <a:r>
              <a:rPr dirty="0" sz="1600" spc="-185" b="1">
                <a:latin typeface="Verdana"/>
                <a:cs typeface="Verdana"/>
              </a:rPr>
              <a:t>Network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079393" y="5245100"/>
            <a:ext cx="576580" cy="2705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00" spc="-190" b="1">
                <a:latin typeface="Verdana"/>
                <a:cs typeface="Verdana"/>
              </a:rPr>
              <a:t>6.</a:t>
            </a:r>
            <a:r>
              <a:rPr dirty="0" sz="1600" spc="-170" b="1">
                <a:latin typeface="Verdana"/>
                <a:cs typeface="Verdana"/>
              </a:rPr>
              <a:t> </a:t>
            </a:r>
            <a:r>
              <a:rPr dirty="0" sz="1600" spc="-254" b="1">
                <a:latin typeface="Verdana"/>
                <a:cs typeface="Verdana"/>
              </a:rPr>
              <a:t>API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550606" y="6372859"/>
            <a:ext cx="620395" cy="1790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00" spc="-85" b="1">
                <a:solidFill>
                  <a:srgbClr val="959595"/>
                </a:solidFill>
                <a:latin typeface="Verdana"/>
                <a:cs typeface="Verdana"/>
              </a:rPr>
              <a:t>Contracts</a:t>
            </a:r>
            <a:endParaRPr sz="1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467" y="2572003"/>
            <a:ext cx="7423784" cy="8483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400" spc="-555">
                <a:solidFill>
                  <a:srgbClr val="000000"/>
                </a:solidFill>
              </a:rPr>
              <a:t>Step </a:t>
            </a:r>
            <a:r>
              <a:rPr dirty="0" sz="5400" spc="-815">
                <a:solidFill>
                  <a:srgbClr val="000000"/>
                </a:solidFill>
              </a:rPr>
              <a:t>1 </a:t>
            </a:r>
            <a:r>
              <a:rPr dirty="0" sz="5400" spc="-1140">
                <a:solidFill>
                  <a:srgbClr val="000000"/>
                </a:solidFill>
              </a:rPr>
              <a:t>– </a:t>
            </a:r>
            <a:r>
              <a:rPr dirty="0" sz="5400" spc="-375">
                <a:solidFill>
                  <a:srgbClr val="000000"/>
                </a:solidFill>
              </a:rPr>
              <a:t>Contract</a:t>
            </a:r>
            <a:r>
              <a:rPr dirty="0" sz="5400" spc="-595">
                <a:solidFill>
                  <a:srgbClr val="000000"/>
                </a:solidFill>
              </a:rPr>
              <a:t> </a:t>
            </a:r>
            <a:r>
              <a:rPr dirty="0" sz="5400" spc="-810">
                <a:solidFill>
                  <a:srgbClr val="000000"/>
                </a:solidFill>
              </a:rPr>
              <a:t>Tests</a:t>
            </a:r>
            <a:endParaRPr sz="5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0675" y="566419"/>
            <a:ext cx="3803015" cy="512445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-310"/>
              <a:t>Learning</a:t>
            </a:r>
            <a:r>
              <a:rPr dirty="0" spc="-245"/>
              <a:t> outcomes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60131" y="1447291"/>
            <a:ext cx="9266555" cy="2219960"/>
          </a:xfrm>
          <a:prstGeom prst="rect">
            <a:avLst/>
          </a:prstGeom>
        </p:spPr>
        <p:txBody>
          <a:bodyPr wrap="square" lIns="0" tIns="19558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54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-55">
                <a:latin typeface="Verdana"/>
                <a:cs typeface="Verdana"/>
              </a:rPr>
              <a:t>Learn</a:t>
            </a:r>
            <a:r>
              <a:rPr dirty="0" sz="2400" spc="-185">
                <a:latin typeface="Verdana"/>
                <a:cs typeface="Verdana"/>
              </a:rPr>
              <a:t> </a:t>
            </a:r>
            <a:r>
              <a:rPr dirty="0" sz="2400" spc="25">
                <a:latin typeface="Verdana"/>
                <a:cs typeface="Verdana"/>
              </a:rPr>
              <a:t>how</a:t>
            </a:r>
            <a:r>
              <a:rPr dirty="0" sz="2400" spc="-180">
                <a:latin typeface="Verdana"/>
                <a:cs typeface="Verdana"/>
              </a:rPr>
              <a:t> </a:t>
            </a:r>
            <a:r>
              <a:rPr dirty="0" sz="2400" spc="-10">
                <a:latin typeface="Verdana"/>
                <a:cs typeface="Verdana"/>
              </a:rPr>
              <a:t>contracts</a:t>
            </a:r>
            <a:r>
              <a:rPr dirty="0" sz="2400" spc="-175">
                <a:latin typeface="Verdana"/>
                <a:cs typeface="Verdana"/>
              </a:rPr>
              <a:t> </a:t>
            </a:r>
            <a:r>
              <a:rPr dirty="0" sz="2400" spc="-25">
                <a:latin typeface="Verdana"/>
                <a:cs typeface="Verdana"/>
              </a:rPr>
              <a:t>control</a:t>
            </a:r>
            <a:r>
              <a:rPr dirty="0" sz="2400" spc="-190">
                <a:latin typeface="Verdana"/>
                <a:cs typeface="Verdana"/>
              </a:rPr>
              <a:t> </a:t>
            </a:r>
            <a:r>
              <a:rPr dirty="0" sz="2400" spc="-25">
                <a:latin typeface="Verdana"/>
                <a:cs typeface="Verdana"/>
              </a:rPr>
              <a:t>the</a:t>
            </a:r>
            <a:r>
              <a:rPr dirty="0" sz="2400" spc="-180">
                <a:latin typeface="Verdana"/>
                <a:cs typeface="Verdana"/>
              </a:rPr>
              <a:t> </a:t>
            </a:r>
            <a:r>
              <a:rPr dirty="0" sz="2400" spc="-45">
                <a:latin typeface="Verdana"/>
                <a:cs typeface="Verdana"/>
              </a:rPr>
              <a:t>evolution</a:t>
            </a:r>
            <a:r>
              <a:rPr dirty="0" sz="2400" spc="-185">
                <a:latin typeface="Verdana"/>
                <a:cs typeface="Verdana"/>
              </a:rPr>
              <a:t> </a:t>
            </a:r>
            <a:r>
              <a:rPr dirty="0" sz="2400" spc="10">
                <a:latin typeface="Verdana"/>
                <a:cs typeface="Verdana"/>
              </a:rPr>
              <a:t>of</a:t>
            </a:r>
            <a:r>
              <a:rPr dirty="0" sz="2400" spc="-185">
                <a:latin typeface="Verdana"/>
                <a:cs typeface="Verdana"/>
              </a:rPr>
              <a:t> </a:t>
            </a:r>
            <a:r>
              <a:rPr dirty="0" sz="2400" spc="-100">
                <a:latin typeface="Verdana"/>
                <a:cs typeface="Verdana"/>
              </a:rPr>
              <a:t>states</a:t>
            </a:r>
            <a:endParaRPr sz="24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-55">
                <a:latin typeface="Verdana"/>
                <a:cs typeface="Verdana"/>
              </a:rPr>
              <a:t>Learn</a:t>
            </a:r>
            <a:r>
              <a:rPr dirty="0" sz="2400" spc="-185">
                <a:latin typeface="Verdana"/>
                <a:cs typeface="Verdana"/>
              </a:rPr>
              <a:t> </a:t>
            </a:r>
            <a:r>
              <a:rPr dirty="0" sz="2400" spc="25">
                <a:latin typeface="Verdana"/>
                <a:cs typeface="Verdana"/>
              </a:rPr>
              <a:t>how</a:t>
            </a:r>
            <a:r>
              <a:rPr dirty="0" sz="2400" spc="-175">
                <a:latin typeface="Verdana"/>
                <a:cs typeface="Verdana"/>
              </a:rPr>
              <a:t> </a:t>
            </a:r>
            <a:r>
              <a:rPr dirty="0" sz="2400" spc="195">
                <a:latin typeface="Verdana"/>
                <a:cs typeface="Verdana"/>
              </a:rPr>
              <a:t>a</a:t>
            </a:r>
            <a:r>
              <a:rPr dirty="0" sz="2400" spc="-180">
                <a:latin typeface="Verdana"/>
                <a:cs typeface="Verdana"/>
              </a:rPr>
              <a:t> </a:t>
            </a:r>
            <a:r>
              <a:rPr dirty="0" sz="2400" spc="-45">
                <a:latin typeface="Verdana"/>
                <a:cs typeface="Verdana"/>
              </a:rPr>
              <a:t>transaction’s</a:t>
            </a:r>
            <a:r>
              <a:rPr dirty="0" sz="2400" spc="-175">
                <a:latin typeface="Verdana"/>
                <a:cs typeface="Verdana"/>
              </a:rPr>
              <a:t> </a:t>
            </a:r>
            <a:r>
              <a:rPr dirty="0" sz="2400" spc="-100">
                <a:latin typeface="Verdana"/>
                <a:cs typeface="Verdana"/>
              </a:rPr>
              <a:t>states</a:t>
            </a:r>
            <a:r>
              <a:rPr dirty="0" sz="2400" spc="-175">
                <a:latin typeface="Verdana"/>
                <a:cs typeface="Verdana"/>
              </a:rPr>
              <a:t> </a:t>
            </a:r>
            <a:r>
              <a:rPr dirty="0" sz="2400" spc="5">
                <a:latin typeface="Verdana"/>
                <a:cs typeface="Verdana"/>
              </a:rPr>
              <a:t>are</a:t>
            </a:r>
            <a:r>
              <a:rPr dirty="0" sz="2400" spc="-180">
                <a:latin typeface="Verdana"/>
                <a:cs typeface="Verdana"/>
              </a:rPr>
              <a:t> </a:t>
            </a:r>
            <a:r>
              <a:rPr dirty="0" sz="2400" spc="40">
                <a:latin typeface="Verdana"/>
                <a:cs typeface="Verdana"/>
              </a:rPr>
              <a:t>grouped</a:t>
            </a:r>
            <a:r>
              <a:rPr dirty="0" sz="2400" spc="-175">
                <a:latin typeface="Verdana"/>
                <a:cs typeface="Verdana"/>
              </a:rPr>
              <a:t> </a:t>
            </a:r>
            <a:r>
              <a:rPr dirty="0" sz="2400" spc="-95">
                <a:latin typeface="Verdana"/>
                <a:cs typeface="Verdana"/>
              </a:rPr>
              <a:t>for</a:t>
            </a:r>
            <a:r>
              <a:rPr dirty="0" sz="2400" spc="-175">
                <a:latin typeface="Verdana"/>
                <a:cs typeface="Verdana"/>
              </a:rPr>
              <a:t> </a:t>
            </a:r>
            <a:r>
              <a:rPr dirty="0" sz="2400" spc="-45">
                <a:latin typeface="Verdana"/>
                <a:cs typeface="Verdana"/>
              </a:rPr>
              <a:t>verification</a:t>
            </a:r>
            <a:endParaRPr sz="24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-55">
                <a:latin typeface="Verdana"/>
                <a:cs typeface="Verdana"/>
              </a:rPr>
              <a:t>Learn </a:t>
            </a:r>
            <a:r>
              <a:rPr dirty="0" sz="2400" spc="-25">
                <a:latin typeface="Verdana"/>
                <a:cs typeface="Verdana"/>
              </a:rPr>
              <a:t>the purpose </a:t>
            </a:r>
            <a:r>
              <a:rPr dirty="0" sz="2400" spc="10">
                <a:latin typeface="Verdana"/>
                <a:cs typeface="Verdana"/>
              </a:rPr>
              <a:t>of</a:t>
            </a:r>
            <a:r>
              <a:rPr dirty="0" sz="2400" spc="-645">
                <a:latin typeface="Verdana"/>
                <a:cs typeface="Verdana"/>
              </a:rPr>
              <a:t> </a:t>
            </a:r>
            <a:r>
              <a:rPr dirty="0" sz="2400" spc="25">
                <a:latin typeface="Verdana"/>
                <a:cs typeface="Verdana"/>
              </a:rPr>
              <a:t>commands</a:t>
            </a:r>
            <a:endParaRPr sz="24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-55">
                <a:latin typeface="Verdana"/>
                <a:cs typeface="Verdana"/>
              </a:rPr>
              <a:t>Learn</a:t>
            </a:r>
            <a:r>
              <a:rPr dirty="0" sz="2400" spc="-185">
                <a:latin typeface="Verdana"/>
                <a:cs typeface="Verdana"/>
              </a:rPr>
              <a:t> </a:t>
            </a:r>
            <a:r>
              <a:rPr dirty="0" sz="2400" spc="25">
                <a:latin typeface="Verdana"/>
                <a:cs typeface="Verdana"/>
              </a:rPr>
              <a:t>how</a:t>
            </a:r>
            <a:r>
              <a:rPr dirty="0" sz="2400" spc="-180">
                <a:latin typeface="Verdana"/>
                <a:cs typeface="Verdana"/>
              </a:rPr>
              <a:t> </a:t>
            </a:r>
            <a:r>
              <a:rPr dirty="0" sz="2400" spc="-15">
                <a:latin typeface="Verdana"/>
                <a:cs typeface="Verdana"/>
              </a:rPr>
              <a:t>to</a:t>
            </a:r>
            <a:r>
              <a:rPr dirty="0" sz="2400" spc="-180">
                <a:latin typeface="Verdana"/>
                <a:cs typeface="Verdana"/>
              </a:rPr>
              <a:t> </a:t>
            </a:r>
            <a:r>
              <a:rPr dirty="0" sz="2400" spc="-30">
                <a:latin typeface="Verdana"/>
                <a:cs typeface="Verdana"/>
              </a:rPr>
              <a:t>design</a:t>
            </a:r>
            <a:r>
              <a:rPr dirty="0" sz="2400" spc="-185">
                <a:latin typeface="Verdana"/>
                <a:cs typeface="Verdana"/>
              </a:rPr>
              <a:t> </a:t>
            </a:r>
            <a:r>
              <a:rPr dirty="0" sz="2400" spc="-100">
                <a:latin typeface="Verdana"/>
                <a:cs typeface="Verdana"/>
              </a:rPr>
              <a:t>your</a:t>
            </a:r>
            <a:r>
              <a:rPr dirty="0" sz="2400" spc="-180">
                <a:latin typeface="Verdana"/>
                <a:cs typeface="Verdana"/>
              </a:rPr>
              <a:t> </a:t>
            </a:r>
            <a:r>
              <a:rPr dirty="0" sz="2400" spc="30">
                <a:latin typeface="Verdana"/>
                <a:cs typeface="Verdana"/>
              </a:rPr>
              <a:t>own</a:t>
            </a:r>
            <a:r>
              <a:rPr dirty="0" sz="2400" spc="-185">
                <a:latin typeface="Verdana"/>
                <a:cs typeface="Verdana"/>
              </a:rPr>
              <a:t> </a:t>
            </a:r>
            <a:r>
              <a:rPr dirty="0" sz="2400" spc="30">
                <a:latin typeface="Verdana"/>
                <a:cs typeface="Verdana"/>
              </a:rPr>
              <a:t>contract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50606" y="6372859"/>
            <a:ext cx="389890" cy="1790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00" spc="-210" b="1">
                <a:solidFill>
                  <a:srgbClr val="959595"/>
                </a:solidFill>
                <a:latin typeface="Verdana"/>
                <a:cs typeface="Verdana"/>
              </a:rPr>
              <a:t>S</a:t>
            </a:r>
            <a:r>
              <a:rPr dirty="0" sz="1000" spc="-140" b="1">
                <a:solidFill>
                  <a:srgbClr val="959595"/>
                </a:solidFill>
                <a:latin typeface="Verdana"/>
                <a:cs typeface="Verdana"/>
              </a:rPr>
              <a:t>t</a:t>
            </a:r>
            <a:r>
              <a:rPr dirty="0" sz="1000" spc="-10" b="1">
                <a:solidFill>
                  <a:srgbClr val="959595"/>
                </a:solidFill>
                <a:latin typeface="Verdana"/>
                <a:cs typeface="Verdana"/>
              </a:rPr>
              <a:t>a</a:t>
            </a:r>
            <a:r>
              <a:rPr dirty="0" sz="1000" spc="-160" b="1">
                <a:solidFill>
                  <a:srgbClr val="959595"/>
                </a:solidFill>
                <a:latin typeface="Verdana"/>
                <a:cs typeface="Verdana"/>
              </a:rPr>
              <a:t>t</a:t>
            </a:r>
            <a:r>
              <a:rPr dirty="0" sz="1000" spc="-30" b="1">
                <a:solidFill>
                  <a:srgbClr val="959595"/>
                </a:solidFill>
                <a:latin typeface="Verdana"/>
                <a:cs typeface="Verdana"/>
              </a:rPr>
              <a:t>e</a:t>
            </a:r>
            <a:r>
              <a:rPr dirty="0" sz="1000" spc="-150" b="1">
                <a:solidFill>
                  <a:srgbClr val="959595"/>
                </a:solidFill>
                <a:latin typeface="Verdana"/>
                <a:cs typeface="Verdana"/>
              </a:rPr>
              <a:t>s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634520" y="6372859"/>
            <a:ext cx="217170" cy="1790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00" spc="-40" b="1">
                <a:solidFill>
                  <a:srgbClr val="898989"/>
                </a:solidFill>
                <a:latin typeface="Verdana"/>
                <a:cs typeface="Verdana"/>
              </a:rPr>
              <a:t>p</a:t>
            </a:r>
            <a:r>
              <a:rPr dirty="0" sz="1000" spc="-155" b="1">
                <a:solidFill>
                  <a:srgbClr val="898989"/>
                </a:solidFill>
                <a:latin typeface="Verdana"/>
                <a:cs typeface="Verdana"/>
              </a:rPr>
              <a:t>2</a:t>
            </a:r>
            <a:r>
              <a:rPr dirty="0" sz="1000" spc="-80" b="1">
                <a:solidFill>
                  <a:srgbClr val="898989"/>
                </a:solidFill>
                <a:latin typeface="Verdana"/>
                <a:cs typeface="Verdana"/>
              </a:rPr>
              <a:t>.</a:t>
            </a:r>
            <a:endParaRPr sz="1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959708" y="0"/>
            <a:ext cx="2232660" cy="6858000"/>
          </a:xfrm>
          <a:custGeom>
            <a:avLst/>
            <a:gdLst/>
            <a:ahLst/>
            <a:cxnLst/>
            <a:rect l="l" t="t" r="r" b="b"/>
            <a:pathLst>
              <a:path w="2232659" h="6858000">
                <a:moveTo>
                  <a:pt x="0" y="6858000"/>
                </a:moveTo>
                <a:lnTo>
                  <a:pt x="2232291" y="6858000"/>
                </a:lnTo>
                <a:lnTo>
                  <a:pt x="2232291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0675" y="566419"/>
            <a:ext cx="3387090" cy="512445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-390"/>
              <a:t>Testing</a:t>
            </a:r>
            <a:r>
              <a:rPr dirty="0" spc="-265"/>
              <a:t> </a:t>
            </a:r>
            <a:r>
              <a:rPr dirty="0" spc="-250"/>
              <a:t>Contracts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85"/>
              <a:t>Contracts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40"/>
              <a:t>p</a:t>
            </a:r>
            <a:fld id="{81D60167-4931-47E6-BA6A-407CBD079E47}" type="slidenum">
              <a:rPr dirty="0" spc="-150"/>
              <a:t>20</a:t>
            </a:fld>
            <a:r>
              <a:rPr dirty="0" spc="-80"/>
              <a:t>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560131" y="1483868"/>
            <a:ext cx="5739130" cy="87820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000" spc="20">
                <a:latin typeface="Verdana"/>
                <a:cs typeface="Verdana"/>
              </a:rPr>
              <a:t>We</a:t>
            </a:r>
            <a:r>
              <a:rPr dirty="0" sz="2000" spc="-160">
                <a:latin typeface="Verdana"/>
                <a:cs typeface="Verdana"/>
              </a:rPr>
              <a:t> </a:t>
            </a:r>
            <a:r>
              <a:rPr dirty="0" sz="2000" spc="-100">
                <a:latin typeface="Verdana"/>
                <a:cs typeface="Verdana"/>
              </a:rPr>
              <a:t>test</a:t>
            </a:r>
            <a:r>
              <a:rPr dirty="0" sz="2000" spc="-160">
                <a:latin typeface="Verdana"/>
                <a:cs typeface="Verdana"/>
              </a:rPr>
              <a:t> </a:t>
            </a:r>
            <a:r>
              <a:rPr dirty="0" sz="2000" spc="30">
                <a:latin typeface="Verdana"/>
                <a:cs typeface="Verdana"/>
              </a:rPr>
              <a:t>contract</a:t>
            </a:r>
            <a:r>
              <a:rPr dirty="0" sz="2000" spc="-165">
                <a:latin typeface="Verdana"/>
                <a:cs typeface="Verdana"/>
              </a:rPr>
              <a:t> </a:t>
            </a:r>
            <a:r>
              <a:rPr dirty="0" sz="2000" spc="-10">
                <a:latin typeface="Verdana"/>
                <a:cs typeface="Verdana"/>
              </a:rPr>
              <a:t>behavior</a:t>
            </a:r>
            <a:r>
              <a:rPr dirty="0" sz="2000" spc="-160">
                <a:latin typeface="Verdana"/>
                <a:cs typeface="Verdana"/>
              </a:rPr>
              <a:t> </a:t>
            </a:r>
            <a:r>
              <a:rPr dirty="0" sz="2000" spc="-85">
                <a:latin typeface="Verdana"/>
                <a:cs typeface="Verdana"/>
              </a:rPr>
              <a:t>using</a:t>
            </a:r>
            <a:r>
              <a:rPr dirty="0" sz="2000" spc="-155">
                <a:latin typeface="Verdana"/>
                <a:cs typeface="Verdana"/>
              </a:rPr>
              <a:t> </a:t>
            </a:r>
            <a:r>
              <a:rPr dirty="0" sz="2000" spc="-5" b="1">
                <a:solidFill>
                  <a:srgbClr val="2B79F0"/>
                </a:solidFill>
                <a:latin typeface="DejaVu Sans Mono"/>
                <a:cs typeface="DejaVu Sans Mono"/>
              </a:rPr>
              <a:t>LedgerDSL</a:t>
            </a:r>
            <a:endParaRPr sz="2000">
              <a:latin typeface="DejaVu Sans Mono"/>
              <a:cs typeface="DejaVu Sans Mono"/>
            </a:endParaRPr>
          </a:p>
          <a:p>
            <a:pPr marL="355600" indent="-342900">
              <a:lnSpc>
                <a:spcPct val="100000"/>
              </a:lnSpc>
              <a:spcBef>
                <a:spcPts val="1920"/>
              </a:spcBef>
              <a:buClr>
                <a:srgbClr val="000000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000" spc="-5" b="1">
                <a:solidFill>
                  <a:srgbClr val="2B79F0"/>
                </a:solidFill>
                <a:latin typeface="DejaVu Sans Mono"/>
                <a:cs typeface="DejaVu Sans Mono"/>
              </a:rPr>
              <a:t>LedgerDSL</a:t>
            </a:r>
            <a:r>
              <a:rPr dirty="0" sz="2000" spc="-900" b="1">
                <a:solidFill>
                  <a:srgbClr val="2B79F0"/>
                </a:solidFill>
                <a:latin typeface="DejaVu Sans Mono"/>
                <a:cs typeface="DejaVu Sans Mono"/>
              </a:rPr>
              <a:t> </a:t>
            </a:r>
            <a:r>
              <a:rPr dirty="0" sz="2000" spc="-50">
                <a:latin typeface="Verdana"/>
                <a:cs typeface="Verdana"/>
              </a:rPr>
              <a:t>allows </a:t>
            </a:r>
            <a:r>
              <a:rPr dirty="0" sz="2000" spc="-25">
                <a:latin typeface="Verdana"/>
                <a:cs typeface="Verdana"/>
              </a:rPr>
              <a:t>you </a:t>
            </a:r>
            <a:r>
              <a:rPr dirty="0" sz="2000" spc="-125">
                <a:latin typeface="Verdana"/>
                <a:cs typeface="Verdana"/>
              </a:rPr>
              <a:t>to: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93811" y="2300731"/>
            <a:ext cx="6164580" cy="756920"/>
          </a:xfrm>
          <a:prstGeom prst="rect">
            <a:avLst/>
          </a:prstGeom>
        </p:spPr>
        <p:txBody>
          <a:bodyPr wrap="square" lIns="0" tIns="104139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19"/>
              </a:spcBef>
              <a:buFont typeface="Arial Black"/>
              <a:buChar char="–"/>
              <a:tabLst>
                <a:tab pos="354965" algn="l"/>
                <a:tab pos="355600" algn="l"/>
              </a:tabLst>
            </a:pPr>
            <a:r>
              <a:rPr dirty="0" sz="1800" spc="30">
                <a:latin typeface="Verdana"/>
                <a:cs typeface="Verdana"/>
              </a:rPr>
              <a:t>Create </a:t>
            </a:r>
            <a:r>
              <a:rPr dirty="0" sz="1800" spc="15">
                <a:latin typeface="Verdana"/>
                <a:cs typeface="Verdana"/>
              </a:rPr>
              <a:t>mock</a:t>
            </a:r>
            <a:r>
              <a:rPr dirty="0" sz="1800" spc="-305">
                <a:latin typeface="Verdana"/>
                <a:cs typeface="Verdana"/>
              </a:rPr>
              <a:t> </a:t>
            </a:r>
            <a:r>
              <a:rPr dirty="0" sz="1800" spc="-45">
                <a:latin typeface="Verdana"/>
                <a:cs typeface="Verdana"/>
              </a:rPr>
              <a:t>transactions</a:t>
            </a:r>
            <a:endParaRPr sz="18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720"/>
              </a:spcBef>
              <a:buFont typeface="Arial Black"/>
              <a:buChar char="–"/>
              <a:tabLst>
                <a:tab pos="354965" algn="l"/>
                <a:tab pos="355600" algn="l"/>
              </a:tabLst>
            </a:pPr>
            <a:r>
              <a:rPr dirty="0" sz="1800" spc="-150">
                <a:latin typeface="Verdana"/>
                <a:cs typeface="Verdana"/>
              </a:rPr>
              <a:t>Test</a:t>
            </a:r>
            <a:r>
              <a:rPr dirty="0" sz="1800" spc="-125">
                <a:latin typeface="Verdana"/>
                <a:cs typeface="Verdana"/>
              </a:rPr>
              <a:t> </a:t>
            </a:r>
            <a:r>
              <a:rPr dirty="0" sz="1800" spc="-30">
                <a:latin typeface="Verdana"/>
                <a:cs typeface="Verdana"/>
              </a:rPr>
              <a:t>whether</a:t>
            </a:r>
            <a:r>
              <a:rPr dirty="0" sz="1800" spc="-135">
                <a:latin typeface="Verdana"/>
                <a:cs typeface="Verdana"/>
              </a:rPr>
              <a:t> </a:t>
            </a:r>
            <a:r>
              <a:rPr dirty="0" sz="1800" spc="-40">
                <a:latin typeface="Verdana"/>
                <a:cs typeface="Verdana"/>
              </a:rPr>
              <a:t>these</a:t>
            </a:r>
            <a:r>
              <a:rPr dirty="0" sz="1800" spc="-1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are</a:t>
            </a:r>
            <a:r>
              <a:rPr dirty="0" sz="1800" spc="-125">
                <a:latin typeface="Verdana"/>
                <a:cs typeface="Verdana"/>
              </a:rPr>
              <a:t> </a:t>
            </a:r>
            <a:r>
              <a:rPr dirty="0" sz="1800" spc="-20">
                <a:latin typeface="Verdana"/>
                <a:cs typeface="Verdana"/>
              </a:rPr>
              <a:t>valid</a:t>
            </a:r>
            <a:r>
              <a:rPr dirty="0" sz="1800" spc="-125">
                <a:latin typeface="Verdana"/>
                <a:cs typeface="Verdana"/>
              </a:rPr>
              <a:t> </a:t>
            </a:r>
            <a:r>
              <a:rPr dirty="0" sz="1800" spc="40">
                <a:latin typeface="Verdana"/>
                <a:cs typeface="Verdana"/>
              </a:rPr>
              <a:t>based</a:t>
            </a:r>
            <a:r>
              <a:rPr dirty="0" sz="1800" spc="-125">
                <a:latin typeface="Verdana"/>
                <a:cs typeface="Verdana"/>
              </a:rPr>
              <a:t> </a:t>
            </a:r>
            <a:r>
              <a:rPr dirty="0" sz="1800" spc="15">
                <a:latin typeface="Verdana"/>
                <a:cs typeface="Verdana"/>
              </a:rPr>
              <a:t>on</a:t>
            </a:r>
            <a:r>
              <a:rPr dirty="0" sz="1800" spc="-125">
                <a:latin typeface="Verdana"/>
                <a:cs typeface="Verdana"/>
              </a:rPr>
              <a:t> </a:t>
            </a:r>
            <a:r>
              <a:rPr dirty="0" sz="1800" spc="20">
                <a:latin typeface="Verdana"/>
                <a:cs typeface="Verdana"/>
              </a:rPr>
              <a:t>contract</a:t>
            </a:r>
            <a:r>
              <a:rPr dirty="0" sz="1800" spc="-125">
                <a:latin typeface="Verdana"/>
                <a:cs typeface="Verdana"/>
              </a:rPr>
              <a:t> </a:t>
            </a:r>
            <a:r>
              <a:rPr dirty="0" sz="1800" spc="-110">
                <a:latin typeface="Verdana"/>
                <a:cs typeface="Verdana"/>
              </a:rPr>
              <a:t>rules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60131" y="3312667"/>
            <a:ext cx="3485515" cy="3295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0"/>
              </a:spcBef>
              <a:buClr>
                <a:srgbClr val="000000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000" spc="-5" b="1">
                <a:solidFill>
                  <a:srgbClr val="2B79F0"/>
                </a:solidFill>
                <a:latin typeface="DejaVu Sans Mono"/>
                <a:cs typeface="DejaVu Sans Mono"/>
              </a:rPr>
              <a:t>LedgerDSL</a:t>
            </a:r>
            <a:r>
              <a:rPr dirty="0" sz="2000" spc="-825" b="1">
                <a:solidFill>
                  <a:srgbClr val="2B79F0"/>
                </a:solidFill>
                <a:latin typeface="DejaVu Sans Mono"/>
                <a:cs typeface="DejaVu Sans Mono"/>
              </a:rPr>
              <a:t> </a:t>
            </a:r>
            <a:r>
              <a:rPr dirty="0" sz="2000" spc="-45">
                <a:latin typeface="Verdana"/>
                <a:cs typeface="Verdana"/>
              </a:rPr>
              <a:t>also </a:t>
            </a:r>
            <a:r>
              <a:rPr dirty="0" sz="2000" spc="-75">
                <a:latin typeface="Verdana"/>
                <a:cs typeface="Verdana"/>
              </a:rPr>
              <a:t>provides: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93811" y="3577844"/>
            <a:ext cx="5107305" cy="756920"/>
          </a:xfrm>
          <a:prstGeom prst="rect">
            <a:avLst/>
          </a:prstGeom>
        </p:spPr>
        <p:txBody>
          <a:bodyPr wrap="square" lIns="0" tIns="104139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19"/>
              </a:spcBef>
              <a:buFont typeface="Arial Black"/>
              <a:buChar char="–"/>
              <a:tabLst>
                <a:tab pos="354965" algn="l"/>
                <a:tab pos="355600" algn="l"/>
              </a:tabLst>
            </a:pPr>
            <a:r>
              <a:rPr dirty="0" sz="1800" spc="-70">
                <a:latin typeface="Verdana"/>
                <a:cs typeface="Verdana"/>
              </a:rPr>
              <a:t>Dummy </a:t>
            </a:r>
            <a:r>
              <a:rPr dirty="0" sz="1800" spc="-55">
                <a:latin typeface="Verdana"/>
                <a:cs typeface="Verdana"/>
              </a:rPr>
              <a:t>parties </a:t>
            </a:r>
            <a:r>
              <a:rPr dirty="0" sz="1800" spc="-30">
                <a:latin typeface="Verdana"/>
                <a:cs typeface="Verdana"/>
              </a:rPr>
              <a:t>(</a:t>
            </a:r>
            <a:r>
              <a:rPr dirty="0" sz="1800" spc="-30" b="1">
                <a:solidFill>
                  <a:srgbClr val="2B79F0"/>
                </a:solidFill>
                <a:latin typeface="DejaVu Sans Mono"/>
                <a:cs typeface="DejaVu Sans Mono"/>
              </a:rPr>
              <a:t>MINI_CORP</a:t>
            </a:r>
            <a:r>
              <a:rPr dirty="0" sz="1800" spc="-30">
                <a:latin typeface="Verdana"/>
                <a:cs typeface="Verdana"/>
              </a:rPr>
              <a:t>,</a:t>
            </a:r>
            <a:r>
              <a:rPr dirty="0" sz="1800" spc="-310">
                <a:latin typeface="Verdana"/>
                <a:cs typeface="Verdana"/>
              </a:rPr>
              <a:t> </a:t>
            </a:r>
            <a:r>
              <a:rPr dirty="0" sz="1800" spc="15" b="1">
                <a:solidFill>
                  <a:srgbClr val="2B79F0"/>
                </a:solidFill>
                <a:latin typeface="DejaVu Sans Mono"/>
                <a:cs typeface="DejaVu Sans Mono"/>
              </a:rPr>
              <a:t>MEGA_CORP</a:t>
            </a:r>
            <a:r>
              <a:rPr dirty="0" sz="1800" spc="15">
                <a:latin typeface="Verdana"/>
                <a:cs typeface="Verdana"/>
              </a:rPr>
              <a:t>…)</a:t>
            </a:r>
            <a:endParaRPr sz="18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720"/>
              </a:spcBef>
              <a:buFont typeface="Arial Black"/>
              <a:buChar char="–"/>
              <a:tabLst>
                <a:tab pos="354965" algn="l"/>
                <a:tab pos="355600" algn="l"/>
              </a:tabLst>
            </a:pPr>
            <a:r>
              <a:rPr dirty="0" sz="1800" spc="-70">
                <a:latin typeface="Verdana"/>
                <a:cs typeface="Verdana"/>
              </a:rPr>
              <a:t>Dummy </a:t>
            </a:r>
            <a:r>
              <a:rPr dirty="0" sz="1800" spc="-105">
                <a:latin typeface="Verdana"/>
                <a:cs typeface="Verdana"/>
              </a:rPr>
              <a:t>keys</a:t>
            </a:r>
            <a:r>
              <a:rPr dirty="0" sz="1800" spc="-21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(</a:t>
            </a:r>
            <a:r>
              <a:rPr dirty="0" sz="1800" b="1">
                <a:solidFill>
                  <a:srgbClr val="2B79F0"/>
                </a:solidFill>
                <a:latin typeface="DejaVu Sans Mono"/>
                <a:cs typeface="DejaVu Sans Mono"/>
              </a:rPr>
              <a:t>MINI_CORP_PUBKEY</a:t>
            </a:r>
            <a:r>
              <a:rPr dirty="0" sz="1800">
                <a:latin typeface="Verdana"/>
                <a:cs typeface="Verdana"/>
              </a:rPr>
              <a:t>…)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079393" y="734060"/>
            <a:ext cx="1881505" cy="2705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00" spc="-190" b="1">
                <a:latin typeface="Verdana"/>
                <a:cs typeface="Verdana"/>
              </a:rPr>
              <a:t>1. </a:t>
            </a:r>
            <a:r>
              <a:rPr dirty="0" sz="1600" spc="-90" b="1">
                <a:latin typeface="Verdana"/>
                <a:cs typeface="Verdana"/>
              </a:rPr>
              <a:t>CorDapp</a:t>
            </a:r>
            <a:r>
              <a:rPr dirty="0" sz="1600" spc="-55" b="1">
                <a:latin typeface="Verdana"/>
                <a:cs typeface="Verdana"/>
              </a:rPr>
              <a:t> </a:t>
            </a:r>
            <a:r>
              <a:rPr dirty="0" sz="1600" spc="-150" b="1">
                <a:latin typeface="Verdana"/>
                <a:cs typeface="Verdana"/>
              </a:rPr>
              <a:t>Design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079393" y="1343660"/>
            <a:ext cx="746760" cy="2705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00" spc="-190" b="1">
                <a:latin typeface="Verdana"/>
                <a:cs typeface="Verdana"/>
              </a:rPr>
              <a:t>2.</a:t>
            </a:r>
            <a:r>
              <a:rPr dirty="0" sz="1600" spc="-160" b="1">
                <a:latin typeface="Verdana"/>
                <a:cs typeface="Verdana"/>
              </a:rPr>
              <a:t> </a:t>
            </a:r>
            <a:r>
              <a:rPr dirty="0" sz="1600" spc="-175" b="1">
                <a:latin typeface="Verdana"/>
                <a:cs typeface="Verdana"/>
              </a:rPr>
              <a:t>State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079393" y="1953260"/>
            <a:ext cx="1875789" cy="17354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00" spc="-190" b="1">
                <a:solidFill>
                  <a:srgbClr val="ED1C24"/>
                </a:solidFill>
                <a:latin typeface="Verdana"/>
                <a:cs typeface="Verdana"/>
              </a:rPr>
              <a:t>3.</a:t>
            </a:r>
            <a:r>
              <a:rPr dirty="0" sz="1600" spc="-110" b="1">
                <a:solidFill>
                  <a:srgbClr val="ED1C24"/>
                </a:solidFill>
                <a:latin typeface="Verdana"/>
                <a:cs typeface="Verdana"/>
              </a:rPr>
              <a:t> Contract</a:t>
            </a:r>
            <a:endParaRPr sz="1600">
              <a:latin typeface="Verdana"/>
              <a:cs typeface="Verdana"/>
            </a:endParaRPr>
          </a:p>
          <a:p>
            <a:pPr marL="184150" indent="-171450">
              <a:lnSpc>
                <a:spcPct val="100000"/>
              </a:lnSpc>
              <a:spcBef>
                <a:spcPts val="15"/>
              </a:spcBef>
              <a:buFont typeface="Arial"/>
              <a:buChar char="•"/>
              <a:tabLst>
                <a:tab pos="184785" algn="l"/>
              </a:tabLst>
            </a:pPr>
            <a:r>
              <a:rPr dirty="0" sz="1200" spc="-85" b="1">
                <a:latin typeface="Verdana"/>
                <a:cs typeface="Verdana"/>
              </a:rPr>
              <a:t>Contract</a:t>
            </a:r>
            <a:r>
              <a:rPr dirty="0" sz="1200" spc="-80" b="1">
                <a:latin typeface="Verdana"/>
                <a:cs typeface="Verdana"/>
              </a:rPr>
              <a:t> </a:t>
            </a:r>
            <a:r>
              <a:rPr dirty="0" sz="1200" spc="-185" b="1">
                <a:latin typeface="Verdana"/>
                <a:cs typeface="Verdana"/>
              </a:rPr>
              <a:t>Tests</a:t>
            </a:r>
            <a:endParaRPr sz="1200">
              <a:latin typeface="Verdana"/>
              <a:cs typeface="Verdana"/>
            </a:endParaRPr>
          </a:p>
          <a:p>
            <a:pPr marL="184150" indent="-17145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184785" algn="l"/>
              </a:tabLst>
            </a:pPr>
            <a:r>
              <a:rPr dirty="0" sz="1200" spc="-65">
                <a:latin typeface="Verdana"/>
                <a:cs typeface="Verdana"/>
              </a:rPr>
              <a:t>The </a:t>
            </a:r>
            <a:r>
              <a:rPr dirty="0" sz="1200" spc="20">
                <a:latin typeface="Verdana"/>
                <a:cs typeface="Verdana"/>
              </a:rPr>
              <a:t>Create</a:t>
            </a:r>
            <a:r>
              <a:rPr dirty="0" sz="1200" spc="-170">
                <a:latin typeface="Verdana"/>
                <a:cs typeface="Verdana"/>
              </a:rPr>
              <a:t> </a:t>
            </a:r>
            <a:r>
              <a:rPr dirty="0" sz="1200" spc="35">
                <a:latin typeface="Verdana"/>
                <a:cs typeface="Verdana"/>
              </a:rPr>
              <a:t>Command</a:t>
            </a:r>
            <a:endParaRPr sz="1200">
              <a:latin typeface="Verdana"/>
              <a:cs typeface="Verdana"/>
            </a:endParaRPr>
          </a:p>
          <a:p>
            <a:pPr marL="184150" indent="-171450">
              <a:lnSpc>
                <a:spcPct val="100000"/>
              </a:lnSpc>
              <a:buFont typeface="Arial"/>
              <a:buChar char="•"/>
              <a:tabLst>
                <a:tab pos="184785" algn="l"/>
              </a:tabLst>
            </a:pPr>
            <a:r>
              <a:rPr dirty="0" sz="1200" spc="-70">
                <a:latin typeface="Verdana"/>
                <a:cs typeface="Verdana"/>
              </a:rPr>
              <a:t>Further</a:t>
            </a:r>
            <a:r>
              <a:rPr dirty="0" sz="1200" spc="-95">
                <a:latin typeface="Verdana"/>
                <a:cs typeface="Verdana"/>
              </a:rPr>
              <a:t> </a:t>
            </a:r>
            <a:r>
              <a:rPr dirty="0" sz="1200" spc="-40">
                <a:latin typeface="Verdana"/>
                <a:cs typeface="Verdana"/>
              </a:rPr>
              <a:t>Constraints</a:t>
            </a:r>
            <a:endParaRPr sz="1200">
              <a:latin typeface="Verdana"/>
              <a:cs typeface="Verdana"/>
            </a:endParaRPr>
          </a:p>
          <a:p>
            <a:pPr marL="184150" indent="-171450">
              <a:lnSpc>
                <a:spcPct val="100000"/>
              </a:lnSpc>
              <a:buFont typeface="Arial"/>
              <a:buChar char="•"/>
              <a:tabLst>
                <a:tab pos="184785" algn="l"/>
              </a:tabLst>
            </a:pPr>
            <a:r>
              <a:rPr dirty="0" sz="1200" spc="-85">
                <a:latin typeface="Verdana"/>
                <a:cs typeface="Verdana"/>
              </a:rPr>
              <a:t>Tx-Level</a:t>
            </a:r>
            <a:r>
              <a:rPr dirty="0" sz="1200" spc="-95">
                <a:latin typeface="Verdana"/>
                <a:cs typeface="Verdana"/>
              </a:rPr>
              <a:t> </a:t>
            </a:r>
            <a:r>
              <a:rPr dirty="0" sz="1200" spc="-45">
                <a:latin typeface="Verdana"/>
                <a:cs typeface="Verdana"/>
              </a:rPr>
              <a:t>Constraints</a:t>
            </a:r>
            <a:endParaRPr sz="1200">
              <a:latin typeface="Verdana"/>
              <a:cs typeface="Verdana"/>
            </a:endParaRPr>
          </a:p>
          <a:p>
            <a:pPr marL="184150" indent="-171450">
              <a:lnSpc>
                <a:spcPct val="100000"/>
              </a:lnSpc>
              <a:buFont typeface="Arial"/>
              <a:buChar char="•"/>
              <a:tabLst>
                <a:tab pos="184785" algn="l"/>
              </a:tabLst>
            </a:pPr>
            <a:r>
              <a:rPr dirty="0" sz="1200" spc="10">
                <a:latin typeface="Verdana"/>
                <a:cs typeface="Verdana"/>
              </a:rPr>
              <a:t>Value</a:t>
            </a:r>
            <a:r>
              <a:rPr dirty="0" sz="1200" spc="-135">
                <a:latin typeface="Verdana"/>
                <a:cs typeface="Verdana"/>
              </a:rPr>
              <a:t> </a:t>
            </a:r>
            <a:r>
              <a:rPr dirty="0" sz="1200" spc="-45">
                <a:latin typeface="Verdana"/>
                <a:cs typeface="Verdana"/>
              </a:rPr>
              <a:t>Constraints</a:t>
            </a:r>
            <a:endParaRPr sz="1200">
              <a:latin typeface="Verdana"/>
              <a:cs typeface="Verdana"/>
            </a:endParaRPr>
          </a:p>
          <a:p>
            <a:pPr marL="184150" indent="-171450">
              <a:lnSpc>
                <a:spcPct val="100000"/>
              </a:lnSpc>
              <a:buFont typeface="Arial"/>
              <a:buChar char="•"/>
              <a:tabLst>
                <a:tab pos="184785" algn="l"/>
              </a:tabLst>
            </a:pPr>
            <a:r>
              <a:rPr dirty="0" sz="1200" spc="-65">
                <a:latin typeface="Verdana"/>
                <a:cs typeface="Verdana"/>
              </a:rPr>
              <a:t>Signer</a:t>
            </a:r>
            <a:r>
              <a:rPr dirty="0" sz="1200" spc="-110">
                <a:latin typeface="Verdana"/>
                <a:cs typeface="Verdana"/>
              </a:rPr>
              <a:t> </a:t>
            </a:r>
            <a:r>
              <a:rPr dirty="0" sz="1200" spc="-45">
                <a:latin typeface="Verdana"/>
                <a:cs typeface="Verdana"/>
              </a:rPr>
              <a:t>Constraints</a:t>
            </a:r>
            <a:endParaRPr sz="1200">
              <a:latin typeface="Verdana"/>
              <a:cs typeface="Verdana"/>
            </a:endParaRPr>
          </a:p>
          <a:p>
            <a:pPr marL="184150" indent="-171450">
              <a:lnSpc>
                <a:spcPct val="100000"/>
              </a:lnSpc>
              <a:buFont typeface="Arial"/>
              <a:buChar char="•"/>
              <a:tabLst>
                <a:tab pos="184785" algn="l"/>
              </a:tabLst>
            </a:pPr>
            <a:r>
              <a:rPr dirty="0" sz="1200" spc="-15">
                <a:latin typeface="Verdana"/>
                <a:cs typeface="Verdana"/>
              </a:rPr>
              <a:t>Another</a:t>
            </a:r>
            <a:r>
              <a:rPr dirty="0" sz="1200" spc="-100">
                <a:latin typeface="Verdana"/>
                <a:cs typeface="Verdana"/>
              </a:rPr>
              <a:t> </a:t>
            </a:r>
            <a:r>
              <a:rPr dirty="0" sz="1200" spc="35">
                <a:latin typeface="Verdana"/>
                <a:cs typeface="Verdana"/>
              </a:rPr>
              <a:t>Command</a:t>
            </a:r>
            <a:endParaRPr sz="1200">
              <a:latin typeface="Verdana"/>
              <a:cs typeface="Verdana"/>
            </a:endParaRPr>
          </a:p>
          <a:p>
            <a:pPr marL="217170" indent="-204470">
              <a:lnSpc>
                <a:spcPct val="100000"/>
              </a:lnSpc>
              <a:buFont typeface="Wingdings"/>
              <a:buChar char=""/>
              <a:tabLst>
                <a:tab pos="217804" algn="l"/>
              </a:tabLst>
            </a:pPr>
            <a:r>
              <a:rPr dirty="0" sz="1200" spc="10">
                <a:latin typeface="Verdana"/>
                <a:cs typeface="Verdana"/>
              </a:rPr>
              <a:t>Checkpoint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079393" y="4025900"/>
            <a:ext cx="693420" cy="2705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00" spc="-190" b="1">
                <a:latin typeface="Verdana"/>
                <a:cs typeface="Verdana"/>
              </a:rPr>
              <a:t>4.</a:t>
            </a:r>
            <a:r>
              <a:rPr dirty="0" sz="1600" spc="-160" b="1">
                <a:latin typeface="Verdana"/>
                <a:cs typeface="Verdana"/>
              </a:rPr>
              <a:t> </a:t>
            </a:r>
            <a:r>
              <a:rPr dirty="0" sz="1600" spc="-204" b="1">
                <a:latin typeface="Verdana"/>
                <a:cs typeface="Verdana"/>
              </a:rPr>
              <a:t>Flow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079393" y="4635500"/>
            <a:ext cx="1071245" cy="8801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105"/>
              </a:spcBef>
              <a:buAutoNum type="arabicPeriod" startAt="5"/>
              <a:tabLst>
                <a:tab pos="241300" algn="l"/>
              </a:tabLst>
            </a:pPr>
            <a:r>
              <a:rPr dirty="0" sz="1600" spc="-185" b="1">
                <a:latin typeface="Verdana"/>
                <a:cs typeface="Verdana"/>
              </a:rPr>
              <a:t>Network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Verdana"/>
              <a:buAutoNum type="arabicPeriod" startAt="5"/>
            </a:pPr>
            <a:endParaRPr sz="25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buAutoNum type="arabicPeriod" startAt="5"/>
              <a:tabLst>
                <a:tab pos="241300" algn="l"/>
              </a:tabLst>
            </a:pPr>
            <a:r>
              <a:rPr dirty="0" sz="1600" spc="-254" b="1">
                <a:latin typeface="Verdana"/>
                <a:cs typeface="Verdana"/>
              </a:rPr>
              <a:t>API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959708" y="0"/>
            <a:ext cx="2232660" cy="6858000"/>
          </a:xfrm>
          <a:custGeom>
            <a:avLst/>
            <a:gdLst/>
            <a:ahLst/>
            <a:cxnLst/>
            <a:rect l="l" t="t" r="r" b="b"/>
            <a:pathLst>
              <a:path w="2232659" h="6858000">
                <a:moveTo>
                  <a:pt x="0" y="6858000"/>
                </a:moveTo>
                <a:lnTo>
                  <a:pt x="2232291" y="6858000"/>
                </a:lnTo>
                <a:lnTo>
                  <a:pt x="2232291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0675" y="566419"/>
            <a:ext cx="3491229" cy="512445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-365"/>
              <a:t>LedgerDSL</a:t>
            </a:r>
            <a:r>
              <a:rPr dirty="0" spc="-265"/>
              <a:t> </a:t>
            </a:r>
            <a:r>
              <a:rPr dirty="0" spc="-345"/>
              <a:t>Syntax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85"/>
              <a:t>Contracts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40"/>
              <a:t>p</a:t>
            </a:r>
            <a:fld id="{81D60167-4931-47E6-BA6A-407CBD079E47}" type="slidenum">
              <a:rPr dirty="0" spc="-150"/>
              <a:t>20</a:t>
            </a:fld>
            <a:r>
              <a:rPr dirty="0" spc="-80"/>
              <a:t>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560131" y="1483868"/>
            <a:ext cx="6884034" cy="2913380"/>
          </a:xfrm>
          <a:prstGeom prst="rect">
            <a:avLst/>
          </a:prstGeom>
        </p:spPr>
        <p:txBody>
          <a:bodyPr wrap="square" lIns="0" tIns="46355" rIns="0" bIns="0" rtlCol="0" vert="horz">
            <a:spAutoFit/>
          </a:bodyPr>
          <a:lstStyle/>
          <a:p>
            <a:pPr marL="355600" marR="5080" indent="-342900">
              <a:lnSpc>
                <a:spcPts val="2160"/>
              </a:lnSpc>
              <a:spcBef>
                <a:spcPts val="3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000" spc="35">
                <a:latin typeface="Verdana"/>
                <a:cs typeface="Verdana"/>
              </a:rPr>
              <a:t>Corda’s</a:t>
            </a:r>
            <a:r>
              <a:rPr dirty="0" sz="2000" spc="-160">
                <a:latin typeface="Verdana"/>
                <a:cs typeface="Verdana"/>
              </a:rPr>
              <a:t> </a:t>
            </a:r>
            <a:r>
              <a:rPr dirty="0" sz="2000" spc="-5" b="1">
                <a:solidFill>
                  <a:srgbClr val="2B79F0"/>
                </a:solidFill>
                <a:latin typeface="DejaVu Sans Mono"/>
                <a:cs typeface="DejaVu Sans Mono"/>
              </a:rPr>
              <a:t>NodeTestUtils</a:t>
            </a:r>
            <a:r>
              <a:rPr dirty="0" sz="2000" spc="-15" b="1">
                <a:solidFill>
                  <a:srgbClr val="2B79F0"/>
                </a:solidFill>
                <a:latin typeface="DejaVu Sans Mono"/>
                <a:cs typeface="DejaVu Sans Mono"/>
              </a:rPr>
              <a:t> </a:t>
            </a:r>
            <a:r>
              <a:rPr dirty="0" sz="2000" spc="-10">
                <a:latin typeface="Verdana"/>
                <a:cs typeface="Verdana"/>
              </a:rPr>
              <a:t>provide</a:t>
            </a:r>
            <a:r>
              <a:rPr dirty="0" sz="2000" spc="-150">
                <a:latin typeface="Verdana"/>
                <a:cs typeface="Verdana"/>
              </a:rPr>
              <a:t> </a:t>
            </a:r>
            <a:r>
              <a:rPr dirty="0" sz="2000" spc="155">
                <a:latin typeface="Verdana"/>
                <a:cs typeface="Verdana"/>
              </a:rPr>
              <a:t>a</a:t>
            </a:r>
            <a:r>
              <a:rPr dirty="0" sz="2000" spc="-160">
                <a:latin typeface="Verdana"/>
                <a:cs typeface="Verdana"/>
              </a:rPr>
              <a:t> </a:t>
            </a:r>
            <a:r>
              <a:rPr dirty="0" sz="2000" spc="-5" b="1">
                <a:solidFill>
                  <a:srgbClr val="2B79F0"/>
                </a:solidFill>
                <a:latin typeface="DejaVu Sans Mono"/>
                <a:cs typeface="DejaVu Sans Mono"/>
              </a:rPr>
              <a:t>ledger</a:t>
            </a:r>
            <a:r>
              <a:rPr dirty="0" sz="2000" spc="-660" b="1">
                <a:solidFill>
                  <a:srgbClr val="2B79F0"/>
                </a:solidFill>
                <a:latin typeface="DejaVu Sans Mono"/>
                <a:cs typeface="DejaVu Sans Mono"/>
              </a:rPr>
              <a:t> </a:t>
            </a:r>
            <a:r>
              <a:rPr dirty="0" sz="2000" spc="-40">
                <a:latin typeface="Verdana"/>
                <a:cs typeface="Verdana"/>
              </a:rPr>
              <a:t>function,  </a:t>
            </a:r>
            <a:r>
              <a:rPr dirty="0" sz="2000" spc="5">
                <a:latin typeface="Verdana"/>
                <a:cs typeface="Verdana"/>
              </a:rPr>
              <a:t>which</a:t>
            </a:r>
            <a:r>
              <a:rPr dirty="0" sz="2000" spc="-150">
                <a:latin typeface="Verdana"/>
                <a:cs typeface="Verdana"/>
              </a:rPr>
              <a:t> </a:t>
            </a:r>
            <a:r>
              <a:rPr dirty="0" sz="2000" spc="-60">
                <a:latin typeface="Verdana"/>
                <a:cs typeface="Verdana"/>
              </a:rPr>
              <a:t>takes</a:t>
            </a:r>
            <a:r>
              <a:rPr dirty="0" sz="2000" spc="-160">
                <a:latin typeface="Verdana"/>
                <a:cs typeface="Verdana"/>
              </a:rPr>
              <a:t> </a:t>
            </a:r>
            <a:r>
              <a:rPr dirty="0" sz="2000" spc="155">
                <a:latin typeface="Verdana"/>
                <a:cs typeface="Verdana"/>
              </a:rPr>
              <a:t>a</a:t>
            </a:r>
            <a:r>
              <a:rPr dirty="0" sz="2000" spc="-155">
                <a:latin typeface="Verdana"/>
                <a:cs typeface="Verdana"/>
              </a:rPr>
              <a:t> </a:t>
            </a:r>
            <a:r>
              <a:rPr dirty="0" sz="2000" spc="-5" b="1">
                <a:solidFill>
                  <a:srgbClr val="2B79F0"/>
                </a:solidFill>
                <a:latin typeface="DejaVu Sans Mono"/>
                <a:cs typeface="DejaVu Sans Mono"/>
              </a:rPr>
              <a:t>LedgerDSL</a:t>
            </a:r>
            <a:r>
              <a:rPr dirty="0" sz="2000" spc="-660" b="1">
                <a:solidFill>
                  <a:srgbClr val="2B79F0"/>
                </a:solidFill>
                <a:latin typeface="DejaVu Sans Mono"/>
                <a:cs typeface="DejaVu Sans Mono"/>
              </a:rPr>
              <a:t> </a:t>
            </a:r>
            <a:r>
              <a:rPr dirty="0" sz="2000" spc="55">
                <a:latin typeface="Verdana"/>
                <a:cs typeface="Verdana"/>
              </a:rPr>
              <a:t>lambda</a:t>
            </a:r>
            <a:r>
              <a:rPr dirty="0" sz="2000" spc="-160">
                <a:latin typeface="Verdana"/>
                <a:cs typeface="Verdana"/>
              </a:rPr>
              <a:t> </a:t>
            </a:r>
            <a:r>
              <a:rPr dirty="0" sz="2000" spc="-55">
                <a:latin typeface="Verdana"/>
                <a:cs typeface="Verdana"/>
              </a:rPr>
              <a:t>as</a:t>
            </a:r>
            <a:r>
              <a:rPr dirty="0" sz="2000" spc="-155">
                <a:latin typeface="Verdana"/>
                <a:cs typeface="Verdana"/>
              </a:rPr>
              <a:t> </a:t>
            </a:r>
            <a:r>
              <a:rPr dirty="0" sz="2000" spc="50">
                <a:latin typeface="Verdana"/>
                <a:cs typeface="Verdana"/>
              </a:rPr>
              <a:t>an</a:t>
            </a:r>
            <a:r>
              <a:rPr dirty="0" sz="2000" spc="-150">
                <a:latin typeface="Verdana"/>
                <a:cs typeface="Verdana"/>
              </a:rPr>
              <a:t> </a:t>
            </a:r>
            <a:r>
              <a:rPr dirty="0" sz="2000" spc="-25">
                <a:latin typeface="Verdana"/>
                <a:cs typeface="Verdana"/>
              </a:rPr>
              <a:t>argument</a:t>
            </a:r>
            <a:endParaRPr sz="2000">
              <a:latin typeface="Verdana"/>
              <a:cs typeface="Verdana"/>
            </a:endParaRPr>
          </a:p>
          <a:p>
            <a:pPr marL="355600" marR="140970" indent="-342900">
              <a:lnSpc>
                <a:spcPts val="2160"/>
              </a:lnSpc>
              <a:spcBef>
                <a:spcPts val="2155"/>
              </a:spcBef>
              <a:buClr>
                <a:srgbClr val="000000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000" spc="-5" b="1">
                <a:solidFill>
                  <a:srgbClr val="2B79F0"/>
                </a:solidFill>
                <a:latin typeface="DejaVu Sans Mono"/>
                <a:cs typeface="DejaVu Sans Mono"/>
              </a:rPr>
              <a:t>LedgerDSL</a:t>
            </a:r>
            <a:r>
              <a:rPr dirty="0" sz="2000" spc="-665" b="1">
                <a:solidFill>
                  <a:srgbClr val="2B79F0"/>
                </a:solidFill>
                <a:latin typeface="DejaVu Sans Mono"/>
                <a:cs typeface="DejaVu Sans Mono"/>
              </a:rPr>
              <a:t> </a:t>
            </a:r>
            <a:r>
              <a:rPr dirty="0" sz="2000" spc="-50">
                <a:latin typeface="Verdana"/>
                <a:cs typeface="Verdana"/>
              </a:rPr>
              <a:t>exposes</a:t>
            </a:r>
            <a:r>
              <a:rPr dirty="0" sz="2000" spc="-160">
                <a:latin typeface="Verdana"/>
                <a:cs typeface="Verdana"/>
              </a:rPr>
              <a:t> </a:t>
            </a:r>
            <a:r>
              <a:rPr dirty="0" sz="2000" spc="155">
                <a:latin typeface="Verdana"/>
                <a:cs typeface="Verdana"/>
              </a:rPr>
              <a:t>a</a:t>
            </a:r>
            <a:r>
              <a:rPr dirty="0" sz="2000" spc="-155">
                <a:latin typeface="Verdana"/>
                <a:cs typeface="Verdana"/>
              </a:rPr>
              <a:t> </a:t>
            </a:r>
            <a:r>
              <a:rPr dirty="0" sz="2000" spc="-5" b="1">
                <a:solidFill>
                  <a:srgbClr val="2B79F0"/>
                </a:solidFill>
                <a:latin typeface="DejaVu Sans Mono"/>
                <a:cs typeface="DejaVu Sans Mono"/>
              </a:rPr>
              <a:t>transaction</a:t>
            </a:r>
            <a:r>
              <a:rPr dirty="0" sz="2000" spc="-660" b="1">
                <a:solidFill>
                  <a:srgbClr val="2B79F0"/>
                </a:solidFill>
                <a:latin typeface="DejaVu Sans Mono"/>
                <a:cs typeface="DejaVu Sans Mono"/>
              </a:rPr>
              <a:t> </a:t>
            </a:r>
            <a:r>
              <a:rPr dirty="0" sz="2000" spc="-40">
                <a:latin typeface="Verdana"/>
                <a:cs typeface="Verdana"/>
              </a:rPr>
              <a:t>function,</a:t>
            </a:r>
            <a:r>
              <a:rPr dirty="0" sz="2000" spc="-165">
                <a:latin typeface="Verdana"/>
                <a:cs typeface="Verdana"/>
              </a:rPr>
              <a:t> </a:t>
            </a:r>
            <a:r>
              <a:rPr dirty="0" sz="2000" spc="5">
                <a:latin typeface="Verdana"/>
                <a:cs typeface="Verdana"/>
              </a:rPr>
              <a:t>which  </a:t>
            </a:r>
            <a:r>
              <a:rPr dirty="0" sz="2000" spc="-60">
                <a:latin typeface="Verdana"/>
                <a:cs typeface="Verdana"/>
              </a:rPr>
              <a:t>takes</a:t>
            </a:r>
            <a:r>
              <a:rPr dirty="0" sz="2000" spc="-165">
                <a:latin typeface="Verdana"/>
                <a:cs typeface="Verdana"/>
              </a:rPr>
              <a:t> </a:t>
            </a:r>
            <a:r>
              <a:rPr dirty="0" sz="2000" spc="155">
                <a:latin typeface="Verdana"/>
                <a:cs typeface="Verdana"/>
              </a:rPr>
              <a:t>a</a:t>
            </a:r>
            <a:r>
              <a:rPr dirty="0" sz="2000" spc="-165">
                <a:latin typeface="Verdana"/>
                <a:cs typeface="Verdana"/>
              </a:rPr>
              <a:t> </a:t>
            </a:r>
            <a:r>
              <a:rPr dirty="0" sz="2000" spc="-5" b="1">
                <a:solidFill>
                  <a:srgbClr val="2B79F0"/>
                </a:solidFill>
                <a:latin typeface="DejaVu Sans Mono"/>
                <a:cs typeface="DejaVu Sans Mono"/>
              </a:rPr>
              <a:t>TransactionDSL</a:t>
            </a:r>
            <a:r>
              <a:rPr dirty="0" sz="2000" spc="-665" b="1">
                <a:solidFill>
                  <a:srgbClr val="2B79F0"/>
                </a:solidFill>
                <a:latin typeface="DejaVu Sans Mono"/>
                <a:cs typeface="DejaVu Sans Mono"/>
              </a:rPr>
              <a:t> </a:t>
            </a:r>
            <a:r>
              <a:rPr dirty="0" sz="2000" spc="55">
                <a:latin typeface="Verdana"/>
                <a:cs typeface="Verdana"/>
              </a:rPr>
              <a:t>lambda</a:t>
            </a:r>
            <a:r>
              <a:rPr dirty="0" sz="2000" spc="-165">
                <a:latin typeface="Verdana"/>
                <a:cs typeface="Verdana"/>
              </a:rPr>
              <a:t> </a:t>
            </a:r>
            <a:r>
              <a:rPr dirty="0" sz="2000" spc="-55">
                <a:latin typeface="Verdana"/>
                <a:cs typeface="Verdana"/>
              </a:rPr>
              <a:t>as</a:t>
            </a:r>
            <a:r>
              <a:rPr dirty="0" sz="2000" spc="-160">
                <a:latin typeface="Verdana"/>
                <a:cs typeface="Verdana"/>
              </a:rPr>
              <a:t> </a:t>
            </a:r>
            <a:r>
              <a:rPr dirty="0" sz="2000" spc="50">
                <a:latin typeface="Verdana"/>
                <a:cs typeface="Verdana"/>
              </a:rPr>
              <a:t>an</a:t>
            </a:r>
            <a:r>
              <a:rPr dirty="0" sz="2000" spc="-155">
                <a:latin typeface="Verdana"/>
                <a:cs typeface="Verdana"/>
              </a:rPr>
              <a:t> </a:t>
            </a:r>
            <a:r>
              <a:rPr dirty="0" sz="2000" spc="-60">
                <a:latin typeface="Verdana"/>
                <a:cs typeface="Verdana"/>
              </a:rPr>
              <a:t>argument:</a:t>
            </a:r>
            <a:endParaRPr sz="2000">
              <a:latin typeface="Verdana"/>
              <a:cs typeface="Verdana"/>
            </a:endParaRPr>
          </a:p>
          <a:p>
            <a:pPr marL="927100" marR="1181735">
              <a:lnSpc>
                <a:spcPts val="1730"/>
              </a:lnSpc>
              <a:spcBef>
                <a:spcPts val="1330"/>
              </a:spcBef>
            </a:pPr>
            <a:r>
              <a:rPr dirty="0" sz="1600">
                <a:solidFill>
                  <a:srgbClr val="959595"/>
                </a:solidFill>
                <a:latin typeface="Andale Mono"/>
                <a:cs typeface="Andale Mono"/>
              </a:rPr>
              <a:t>// Define your states, etc. here </a:t>
            </a:r>
            <a:r>
              <a:rPr dirty="0" sz="1600" spc="-5">
                <a:solidFill>
                  <a:srgbClr val="959595"/>
                </a:solidFill>
                <a:latin typeface="Andale Mono"/>
                <a:cs typeface="Andale Mono"/>
              </a:rPr>
              <a:t>first.  </a:t>
            </a:r>
            <a:r>
              <a:rPr dirty="0" sz="1600">
                <a:latin typeface="Andale Mono"/>
                <a:cs typeface="Andale Mono"/>
              </a:rPr>
              <a:t>ledger</a:t>
            </a:r>
            <a:r>
              <a:rPr dirty="0" sz="1600" spc="-10">
                <a:latin typeface="Andale Mono"/>
                <a:cs typeface="Andale Mono"/>
              </a:rPr>
              <a:t> </a:t>
            </a:r>
            <a:r>
              <a:rPr dirty="0" sz="1600">
                <a:latin typeface="Andale Mono"/>
                <a:cs typeface="Andale Mono"/>
              </a:rPr>
              <a:t>{</a:t>
            </a:r>
            <a:endParaRPr sz="1600">
              <a:latin typeface="Andale Mono"/>
              <a:cs typeface="Andale Mono"/>
            </a:endParaRPr>
          </a:p>
          <a:p>
            <a:pPr marL="1416050">
              <a:lnSpc>
                <a:spcPts val="1605"/>
              </a:lnSpc>
            </a:pPr>
            <a:r>
              <a:rPr dirty="0" sz="1600">
                <a:latin typeface="Andale Mono"/>
                <a:cs typeface="Andale Mono"/>
              </a:rPr>
              <a:t>transaction</a:t>
            </a:r>
            <a:r>
              <a:rPr dirty="0" sz="1600" spc="-10">
                <a:latin typeface="Andale Mono"/>
                <a:cs typeface="Andale Mono"/>
              </a:rPr>
              <a:t> </a:t>
            </a:r>
            <a:r>
              <a:rPr dirty="0" sz="1600">
                <a:latin typeface="Andale Mono"/>
                <a:cs typeface="Andale Mono"/>
              </a:rPr>
              <a:t>{</a:t>
            </a:r>
            <a:endParaRPr sz="1600">
              <a:latin typeface="Andale Mono"/>
              <a:cs typeface="Andale Mono"/>
            </a:endParaRPr>
          </a:p>
          <a:p>
            <a:pPr marL="1905000">
              <a:lnSpc>
                <a:spcPts val="1730"/>
              </a:lnSpc>
            </a:pPr>
            <a:r>
              <a:rPr dirty="0" sz="1600">
                <a:solidFill>
                  <a:srgbClr val="959595"/>
                </a:solidFill>
                <a:latin typeface="Andale Mono"/>
                <a:cs typeface="Andale Mono"/>
              </a:rPr>
              <a:t>// TODO: Test our</a:t>
            </a:r>
            <a:r>
              <a:rPr dirty="0" sz="1600" spc="-30">
                <a:solidFill>
                  <a:srgbClr val="959595"/>
                </a:solidFill>
                <a:latin typeface="Andale Mono"/>
                <a:cs typeface="Andale Mono"/>
              </a:rPr>
              <a:t> </a:t>
            </a:r>
            <a:r>
              <a:rPr dirty="0" sz="1600" spc="-5">
                <a:solidFill>
                  <a:srgbClr val="959595"/>
                </a:solidFill>
                <a:latin typeface="Andale Mono"/>
                <a:cs typeface="Andale Mono"/>
              </a:rPr>
              <a:t>transaction</a:t>
            </a:r>
            <a:endParaRPr sz="1600">
              <a:latin typeface="Andale Mono"/>
              <a:cs typeface="Andale Mono"/>
            </a:endParaRPr>
          </a:p>
          <a:p>
            <a:pPr marL="1416050">
              <a:lnSpc>
                <a:spcPts val="1730"/>
              </a:lnSpc>
            </a:pPr>
            <a:r>
              <a:rPr dirty="0" sz="1600">
                <a:latin typeface="Andale Mono"/>
                <a:cs typeface="Andale Mono"/>
              </a:rPr>
              <a:t>}</a:t>
            </a:r>
            <a:endParaRPr sz="1600">
              <a:latin typeface="Andale Mono"/>
              <a:cs typeface="Andale Mono"/>
            </a:endParaRPr>
          </a:p>
          <a:p>
            <a:pPr marL="927100">
              <a:lnSpc>
                <a:spcPts val="1825"/>
              </a:lnSpc>
            </a:pPr>
            <a:r>
              <a:rPr dirty="0" sz="1600">
                <a:latin typeface="Andale Mono"/>
                <a:cs typeface="Andale Mono"/>
              </a:rPr>
              <a:t>}</a:t>
            </a:r>
            <a:endParaRPr sz="1600">
              <a:latin typeface="Andale Mono"/>
              <a:cs typeface="Andale Mon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079393" y="734060"/>
            <a:ext cx="1881505" cy="2705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00" spc="-190" b="1">
                <a:latin typeface="Verdana"/>
                <a:cs typeface="Verdana"/>
              </a:rPr>
              <a:t>1. </a:t>
            </a:r>
            <a:r>
              <a:rPr dirty="0" sz="1600" spc="-90" b="1">
                <a:latin typeface="Verdana"/>
                <a:cs typeface="Verdana"/>
              </a:rPr>
              <a:t>CorDapp</a:t>
            </a:r>
            <a:r>
              <a:rPr dirty="0" sz="1600" spc="-55" b="1">
                <a:latin typeface="Verdana"/>
                <a:cs typeface="Verdana"/>
              </a:rPr>
              <a:t> </a:t>
            </a:r>
            <a:r>
              <a:rPr dirty="0" sz="1600" spc="-150" b="1">
                <a:latin typeface="Verdana"/>
                <a:cs typeface="Verdana"/>
              </a:rPr>
              <a:t>Design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079393" y="1343660"/>
            <a:ext cx="746760" cy="2705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00" spc="-190" b="1">
                <a:latin typeface="Verdana"/>
                <a:cs typeface="Verdana"/>
              </a:rPr>
              <a:t>2.</a:t>
            </a:r>
            <a:r>
              <a:rPr dirty="0" sz="1600" spc="-160" b="1">
                <a:latin typeface="Verdana"/>
                <a:cs typeface="Verdana"/>
              </a:rPr>
              <a:t> </a:t>
            </a:r>
            <a:r>
              <a:rPr dirty="0" sz="1600" spc="-175" b="1">
                <a:latin typeface="Verdana"/>
                <a:cs typeface="Verdana"/>
              </a:rPr>
              <a:t>State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079393" y="1953260"/>
            <a:ext cx="1875789" cy="17354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00" spc="-190" b="1">
                <a:solidFill>
                  <a:srgbClr val="ED1C24"/>
                </a:solidFill>
                <a:latin typeface="Verdana"/>
                <a:cs typeface="Verdana"/>
              </a:rPr>
              <a:t>3.</a:t>
            </a:r>
            <a:r>
              <a:rPr dirty="0" sz="1600" spc="-110" b="1">
                <a:solidFill>
                  <a:srgbClr val="ED1C24"/>
                </a:solidFill>
                <a:latin typeface="Verdana"/>
                <a:cs typeface="Verdana"/>
              </a:rPr>
              <a:t> Contract</a:t>
            </a:r>
            <a:endParaRPr sz="1600">
              <a:latin typeface="Verdana"/>
              <a:cs typeface="Verdana"/>
            </a:endParaRPr>
          </a:p>
          <a:p>
            <a:pPr marL="184150" indent="-171450">
              <a:lnSpc>
                <a:spcPct val="100000"/>
              </a:lnSpc>
              <a:spcBef>
                <a:spcPts val="15"/>
              </a:spcBef>
              <a:buFont typeface="Arial"/>
              <a:buChar char="•"/>
              <a:tabLst>
                <a:tab pos="184785" algn="l"/>
              </a:tabLst>
            </a:pPr>
            <a:r>
              <a:rPr dirty="0" sz="1200" spc="-85" b="1">
                <a:latin typeface="Verdana"/>
                <a:cs typeface="Verdana"/>
              </a:rPr>
              <a:t>Contract</a:t>
            </a:r>
            <a:r>
              <a:rPr dirty="0" sz="1200" spc="-80" b="1">
                <a:latin typeface="Verdana"/>
                <a:cs typeface="Verdana"/>
              </a:rPr>
              <a:t> </a:t>
            </a:r>
            <a:r>
              <a:rPr dirty="0" sz="1200" spc="-185" b="1">
                <a:latin typeface="Verdana"/>
                <a:cs typeface="Verdana"/>
              </a:rPr>
              <a:t>Tests</a:t>
            </a:r>
            <a:endParaRPr sz="1200">
              <a:latin typeface="Verdana"/>
              <a:cs typeface="Verdana"/>
            </a:endParaRPr>
          </a:p>
          <a:p>
            <a:pPr marL="184150" indent="-17145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184785" algn="l"/>
              </a:tabLst>
            </a:pPr>
            <a:r>
              <a:rPr dirty="0" sz="1200" spc="-65">
                <a:latin typeface="Verdana"/>
                <a:cs typeface="Verdana"/>
              </a:rPr>
              <a:t>The </a:t>
            </a:r>
            <a:r>
              <a:rPr dirty="0" sz="1200" spc="20">
                <a:latin typeface="Verdana"/>
                <a:cs typeface="Verdana"/>
              </a:rPr>
              <a:t>Create</a:t>
            </a:r>
            <a:r>
              <a:rPr dirty="0" sz="1200" spc="-170">
                <a:latin typeface="Verdana"/>
                <a:cs typeface="Verdana"/>
              </a:rPr>
              <a:t> </a:t>
            </a:r>
            <a:r>
              <a:rPr dirty="0" sz="1200" spc="35">
                <a:latin typeface="Verdana"/>
                <a:cs typeface="Verdana"/>
              </a:rPr>
              <a:t>Command</a:t>
            </a:r>
            <a:endParaRPr sz="1200">
              <a:latin typeface="Verdana"/>
              <a:cs typeface="Verdana"/>
            </a:endParaRPr>
          </a:p>
          <a:p>
            <a:pPr marL="184150" indent="-171450">
              <a:lnSpc>
                <a:spcPct val="100000"/>
              </a:lnSpc>
              <a:buFont typeface="Arial"/>
              <a:buChar char="•"/>
              <a:tabLst>
                <a:tab pos="184785" algn="l"/>
              </a:tabLst>
            </a:pPr>
            <a:r>
              <a:rPr dirty="0" sz="1200" spc="-70">
                <a:latin typeface="Verdana"/>
                <a:cs typeface="Verdana"/>
              </a:rPr>
              <a:t>Further</a:t>
            </a:r>
            <a:r>
              <a:rPr dirty="0" sz="1200" spc="-95">
                <a:latin typeface="Verdana"/>
                <a:cs typeface="Verdana"/>
              </a:rPr>
              <a:t> </a:t>
            </a:r>
            <a:r>
              <a:rPr dirty="0" sz="1200" spc="-40">
                <a:latin typeface="Verdana"/>
                <a:cs typeface="Verdana"/>
              </a:rPr>
              <a:t>Constraints</a:t>
            </a:r>
            <a:endParaRPr sz="1200">
              <a:latin typeface="Verdana"/>
              <a:cs typeface="Verdana"/>
            </a:endParaRPr>
          </a:p>
          <a:p>
            <a:pPr marL="184150" indent="-171450">
              <a:lnSpc>
                <a:spcPct val="100000"/>
              </a:lnSpc>
              <a:buFont typeface="Arial"/>
              <a:buChar char="•"/>
              <a:tabLst>
                <a:tab pos="184785" algn="l"/>
              </a:tabLst>
            </a:pPr>
            <a:r>
              <a:rPr dirty="0" sz="1200" spc="-85">
                <a:latin typeface="Verdana"/>
                <a:cs typeface="Verdana"/>
              </a:rPr>
              <a:t>Tx-Level</a:t>
            </a:r>
            <a:r>
              <a:rPr dirty="0" sz="1200" spc="-95">
                <a:latin typeface="Verdana"/>
                <a:cs typeface="Verdana"/>
              </a:rPr>
              <a:t> </a:t>
            </a:r>
            <a:r>
              <a:rPr dirty="0" sz="1200" spc="-45">
                <a:latin typeface="Verdana"/>
                <a:cs typeface="Verdana"/>
              </a:rPr>
              <a:t>Constraints</a:t>
            </a:r>
            <a:endParaRPr sz="1200">
              <a:latin typeface="Verdana"/>
              <a:cs typeface="Verdana"/>
            </a:endParaRPr>
          </a:p>
          <a:p>
            <a:pPr marL="184150" indent="-171450">
              <a:lnSpc>
                <a:spcPct val="100000"/>
              </a:lnSpc>
              <a:buFont typeface="Arial"/>
              <a:buChar char="•"/>
              <a:tabLst>
                <a:tab pos="184785" algn="l"/>
              </a:tabLst>
            </a:pPr>
            <a:r>
              <a:rPr dirty="0" sz="1200" spc="10">
                <a:latin typeface="Verdana"/>
                <a:cs typeface="Verdana"/>
              </a:rPr>
              <a:t>Value</a:t>
            </a:r>
            <a:r>
              <a:rPr dirty="0" sz="1200" spc="-135">
                <a:latin typeface="Verdana"/>
                <a:cs typeface="Verdana"/>
              </a:rPr>
              <a:t> </a:t>
            </a:r>
            <a:r>
              <a:rPr dirty="0" sz="1200" spc="-45">
                <a:latin typeface="Verdana"/>
                <a:cs typeface="Verdana"/>
              </a:rPr>
              <a:t>Constraints</a:t>
            </a:r>
            <a:endParaRPr sz="1200">
              <a:latin typeface="Verdana"/>
              <a:cs typeface="Verdana"/>
            </a:endParaRPr>
          </a:p>
          <a:p>
            <a:pPr marL="184150" indent="-171450">
              <a:lnSpc>
                <a:spcPct val="100000"/>
              </a:lnSpc>
              <a:buFont typeface="Arial"/>
              <a:buChar char="•"/>
              <a:tabLst>
                <a:tab pos="184785" algn="l"/>
              </a:tabLst>
            </a:pPr>
            <a:r>
              <a:rPr dirty="0" sz="1200" spc="-65">
                <a:latin typeface="Verdana"/>
                <a:cs typeface="Verdana"/>
              </a:rPr>
              <a:t>Signer</a:t>
            </a:r>
            <a:r>
              <a:rPr dirty="0" sz="1200" spc="-110">
                <a:latin typeface="Verdana"/>
                <a:cs typeface="Verdana"/>
              </a:rPr>
              <a:t> </a:t>
            </a:r>
            <a:r>
              <a:rPr dirty="0" sz="1200" spc="-45">
                <a:latin typeface="Verdana"/>
                <a:cs typeface="Verdana"/>
              </a:rPr>
              <a:t>Constraints</a:t>
            </a:r>
            <a:endParaRPr sz="1200">
              <a:latin typeface="Verdana"/>
              <a:cs typeface="Verdana"/>
            </a:endParaRPr>
          </a:p>
          <a:p>
            <a:pPr marL="184150" indent="-171450">
              <a:lnSpc>
                <a:spcPct val="100000"/>
              </a:lnSpc>
              <a:buFont typeface="Arial"/>
              <a:buChar char="•"/>
              <a:tabLst>
                <a:tab pos="184785" algn="l"/>
              </a:tabLst>
            </a:pPr>
            <a:r>
              <a:rPr dirty="0" sz="1200" spc="-15">
                <a:latin typeface="Verdana"/>
                <a:cs typeface="Verdana"/>
              </a:rPr>
              <a:t>Another</a:t>
            </a:r>
            <a:r>
              <a:rPr dirty="0" sz="1200" spc="-100">
                <a:latin typeface="Verdana"/>
                <a:cs typeface="Verdana"/>
              </a:rPr>
              <a:t> </a:t>
            </a:r>
            <a:r>
              <a:rPr dirty="0" sz="1200" spc="35">
                <a:latin typeface="Verdana"/>
                <a:cs typeface="Verdana"/>
              </a:rPr>
              <a:t>Command</a:t>
            </a:r>
            <a:endParaRPr sz="1200">
              <a:latin typeface="Verdana"/>
              <a:cs typeface="Verdana"/>
            </a:endParaRPr>
          </a:p>
          <a:p>
            <a:pPr marL="217170" indent="-204470">
              <a:lnSpc>
                <a:spcPct val="100000"/>
              </a:lnSpc>
              <a:buFont typeface="Wingdings"/>
              <a:buChar char=""/>
              <a:tabLst>
                <a:tab pos="217804" algn="l"/>
              </a:tabLst>
            </a:pPr>
            <a:r>
              <a:rPr dirty="0" sz="1200" spc="10">
                <a:latin typeface="Verdana"/>
                <a:cs typeface="Verdana"/>
              </a:rPr>
              <a:t>Checkpoint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079393" y="4025900"/>
            <a:ext cx="693420" cy="2705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00" spc="-190" b="1">
                <a:latin typeface="Verdana"/>
                <a:cs typeface="Verdana"/>
              </a:rPr>
              <a:t>4.</a:t>
            </a:r>
            <a:r>
              <a:rPr dirty="0" sz="1600" spc="-160" b="1">
                <a:latin typeface="Verdana"/>
                <a:cs typeface="Verdana"/>
              </a:rPr>
              <a:t> </a:t>
            </a:r>
            <a:r>
              <a:rPr dirty="0" sz="1600" spc="-204" b="1">
                <a:latin typeface="Verdana"/>
                <a:cs typeface="Verdana"/>
              </a:rPr>
              <a:t>Flow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079393" y="4635500"/>
            <a:ext cx="1071245" cy="8801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105"/>
              </a:spcBef>
              <a:buAutoNum type="arabicPeriod" startAt="5"/>
              <a:tabLst>
                <a:tab pos="241300" algn="l"/>
              </a:tabLst>
            </a:pPr>
            <a:r>
              <a:rPr dirty="0" sz="1600" spc="-185" b="1">
                <a:latin typeface="Verdana"/>
                <a:cs typeface="Verdana"/>
              </a:rPr>
              <a:t>Network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Verdana"/>
              <a:buAutoNum type="arabicPeriod" startAt="5"/>
            </a:pPr>
            <a:endParaRPr sz="25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buAutoNum type="arabicPeriod" startAt="5"/>
              <a:tabLst>
                <a:tab pos="241300" algn="l"/>
              </a:tabLst>
            </a:pPr>
            <a:r>
              <a:rPr dirty="0" sz="1600" spc="-254" b="1">
                <a:latin typeface="Verdana"/>
                <a:cs typeface="Verdana"/>
              </a:rPr>
              <a:t>API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959708" y="0"/>
            <a:ext cx="2232660" cy="6858000"/>
          </a:xfrm>
          <a:custGeom>
            <a:avLst/>
            <a:gdLst/>
            <a:ahLst/>
            <a:cxnLst/>
            <a:rect l="l" t="t" r="r" b="b"/>
            <a:pathLst>
              <a:path w="2232659" h="6858000">
                <a:moveTo>
                  <a:pt x="0" y="6858000"/>
                </a:moveTo>
                <a:lnTo>
                  <a:pt x="2232291" y="6858000"/>
                </a:lnTo>
                <a:lnTo>
                  <a:pt x="2232291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0675" y="566419"/>
            <a:ext cx="4370705" cy="512445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-370"/>
              <a:t>TransactionDSL</a:t>
            </a:r>
            <a:r>
              <a:rPr dirty="0" spc="-240"/>
              <a:t> </a:t>
            </a:r>
            <a:r>
              <a:rPr dirty="0" spc="-345"/>
              <a:t>Syntax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85"/>
              <a:t>Contracts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40"/>
              <a:t>p</a:t>
            </a:r>
            <a:fld id="{81D60167-4931-47E6-BA6A-407CBD079E47}" type="slidenum">
              <a:rPr dirty="0" spc="-150"/>
              <a:t>20</a:t>
            </a:fld>
            <a:r>
              <a:rPr dirty="0" spc="-80"/>
              <a:t>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560131" y="1483868"/>
            <a:ext cx="7325359" cy="2018664"/>
          </a:xfrm>
          <a:prstGeom prst="rect">
            <a:avLst/>
          </a:prstGeom>
        </p:spPr>
        <p:txBody>
          <a:bodyPr wrap="square" lIns="0" tIns="41275" rIns="0" bIns="0" rtlCol="0" vert="horz">
            <a:spAutoFit/>
          </a:bodyPr>
          <a:lstStyle/>
          <a:p>
            <a:pPr marL="355600" marR="5080" indent="-342900">
              <a:lnSpc>
                <a:spcPts val="2210"/>
              </a:lnSpc>
              <a:spcBef>
                <a:spcPts val="325"/>
              </a:spcBef>
              <a:buClr>
                <a:srgbClr val="000000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000" spc="-5" b="1">
                <a:solidFill>
                  <a:srgbClr val="2B79F0"/>
                </a:solidFill>
                <a:latin typeface="DejaVu Sans Mono"/>
                <a:cs typeface="DejaVu Sans Mono"/>
              </a:rPr>
              <a:t>TransactionDSL</a:t>
            </a:r>
            <a:r>
              <a:rPr dirty="0" sz="2000" spc="-660" b="1">
                <a:solidFill>
                  <a:srgbClr val="2B79F0"/>
                </a:solidFill>
                <a:latin typeface="DejaVu Sans Mono"/>
                <a:cs typeface="DejaVu Sans Mono"/>
              </a:rPr>
              <a:t> </a:t>
            </a:r>
            <a:r>
              <a:rPr dirty="0" sz="2000" spc="-210">
                <a:latin typeface="Verdana"/>
                <a:cs typeface="Verdana"/>
              </a:rPr>
              <a:t>is</a:t>
            </a:r>
            <a:r>
              <a:rPr dirty="0" sz="2000" spc="-160">
                <a:latin typeface="Verdana"/>
                <a:cs typeface="Verdana"/>
              </a:rPr>
              <a:t> </a:t>
            </a:r>
            <a:r>
              <a:rPr dirty="0" sz="2000" spc="155">
                <a:latin typeface="Verdana"/>
                <a:cs typeface="Verdana"/>
              </a:rPr>
              <a:t>a</a:t>
            </a:r>
            <a:r>
              <a:rPr dirty="0" sz="2000" spc="-160">
                <a:latin typeface="Verdana"/>
                <a:cs typeface="Verdana"/>
              </a:rPr>
              <a:t> </a:t>
            </a:r>
            <a:r>
              <a:rPr dirty="0" sz="2000" spc="20">
                <a:latin typeface="Verdana"/>
                <a:cs typeface="Verdana"/>
              </a:rPr>
              <a:t>mock</a:t>
            </a:r>
            <a:r>
              <a:rPr dirty="0" sz="2000" spc="-155">
                <a:latin typeface="Verdana"/>
                <a:cs typeface="Verdana"/>
              </a:rPr>
              <a:t> </a:t>
            </a:r>
            <a:r>
              <a:rPr dirty="0" sz="2000" spc="-30">
                <a:latin typeface="Verdana"/>
                <a:cs typeface="Verdana"/>
              </a:rPr>
              <a:t>transaction</a:t>
            </a:r>
            <a:r>
              <a:rPr dirty="0" sz="2000" spc="-150">
                <a:latin typeface="Verdana"/>
                <a:cs typeface="Verdana"/>
              </a:rPr>
              <a:t> </a:t>
            </a:r>
            <a:r>
              <a:rPr dirty="0" sz="2000" spc="-15">
                <a:latin typeface="Verdana"/>
                <a:cs typeface="Verdana"/>
              </a:rPr>
              <a:t>to</a:t>
            </a:r>
            <a:r>
              <a:rPr dirty="0" sz="2000" spc="-150">
                <a:latin typeface="Verdana"/>
                <a:cs typeface="Verdana"/>
              </a:rPr>
              <a:t> </a:t>
            </a:r>
            <a:r>
              <a:rPr dirty="0" sz="2000" spc="5">
                <a:latin typeface="Verdana"/>
                <a:cs typeface="Verdana"/>
              </a:rPr>
              <a:t>which</a:t>
            </a:r>
            <a:r>
              <a:rPr dirty="0" sz="2000" spc="-150">
                <a:latin typeface="Verdana"/>
                <a:cs typeface="Verdana"/>
              </a:rPr>
              <a:t> </a:t>
            </a:r>
            <a:r>
              <a:rPr dirty="0" sz="2000" spc="60">
                <a:latin typeface="Verdana"/>
                <a:cs typeface="Verdana"/>
              </a:rPr>
              <a:t>we</a:t>
            </a:r>
            <a:r>
              <a:rPr dirty="0" sz="2000" spc="-150">
                <a:latin typeface="Verdana"/>
                <a:cs typeface="Verdana"/>
              </a:rPr>
              <a:t> </a:t>
            </a:r>
            <a:r>
              <a:rPr dirty="0" sz="2000" spc="120">
                <a:latin typeface="Verdana"/>
                <a:cs typeface="Verdana"/>
              </a:rPr>
              <a:t>can  </a:t>
            </a:r>
            <a:r>
              <a:rPr dirty="0" sz="2000" spc="130">
                <a:latin typeface="Verdana"/>
                <a:cs typeface="Verdana"/>
              </a:rPr>
              <a:t>add</a:t>
            </a:r>
            <a:r>
              <a:rPr dirty="0" sz="2000" spc="-520">
                <a:latin typeface="Verdana"/>
                <a:cs typeface="Verdana"/>
              </a:rPr>
              <a:t> </a:t>
            </a:r>
            <a:r>
              <a:rPr dirty="0" sz="2000" spc="-100">
                <a:latin typeface="Verdana"/>
                <a:cs typeface="Verdana"/>
              </a:rPr>
              <a:t>inputs, </a:t>
            </a:r>
            <a:r>
              <a:rPr dirty="0" sz="2000" spc="-60">
                <a:latin typeface="Verdana"/>
                <a:cs typeface="Verdana"/>
              </a:rPr>
              <a:t>outputs </a:t>
            </a:r>
            <a:r>
              <a:rPr dirty="0" sz="2000" spc="75">
                <a:latin typeface="Verdana"/>
                <a:cs typeface="Verdana"/>
              </a:rPr>
              <a:t>and </a:t>
            </a:r>
            <a:r>
              <a:rPr dirty="0" sz="2000" spc="-20">
                <a:latin typeface="Verdana"/>
                <a:cs typeface="Verdana"/>
              </a:rPr>
              <a:t>commands:</a:t>
            </a:r>
            <a:endParaRPr sz="2000">
              <a:latin typeface="Verdana"/>
              <a:cs typeface="Verdana"/>
            </a:endParaRPr>
          </a:p>
          <a:p>
            <a:pPr marL="927100">
              <a:lnSpc>
                <a:spcPts val="1430"/>
              </a:lnSpc>
              <a:spcBef>
                <a:spcPts val="1115"/>
              </a:spcBef>
            </a:pPr>
            <a:r>
              <a:rPr dirty="0" sz="1250" spc="25" b="1">
                <a:latin typeface="Andale Mono"/>
                <a:cs typeface="Andale Mono"/>
              </a:rPr>
              <a:t>…</a:t>
            </a:r>
            <a:endParaRPr sz="1250">
              <a:latin typeface="Andale Mono"/>
              <a:cs typeface="Andale Mono"/>
            </a:endParaRPr>
          </a:p>
          <a:p>
            <a:pPr marL="927100">
              <a:lnSpc>
                <a:spcPts val="1420"/>
              </a:lnSpc>
            </a:pPr>
            <a:r>
              <a:rPr dirty="0" sz="1300" spc="-10">
                <a:latin typeface="Andale Mono"/>
                <a:cs typeface="Andale Mono"/>
              </a:rPr>
              <a:t>transaction</a:t>
            </a:r>
            <a:r>
              <a:rPr dirty="0" sz="1300" spc="-15">
                <a:latin typeface="Andale Mono"/>
                <a:cs typeface="Andale Mono"/>
              </a:rPr>
              <a:t> </a:t>
            </a:r>
            <a:r>
              <a:rPr dirty="0" sz="1300" spc="-5">
                <a:latin typeface="Andale Mono"/>
                <a:cs typeface="Andale Mono"/>
              </a:rPr>
              <a:t>{</a:t>
            </a:r>
            <a:endParaRPr sz="1300">
              <a:latin typeface="Andale Mono"/>
              <a:cs typeface="Andale Mono"/>
            </a:endParaRPr>
          </a:p>
          <a:p>
            <a:pPr marL="1320800" marR="1271905">
              <a:lnSpc>
                <a:spcPct val="90000"/>
              </a:lnSpc>
              <a:spcBef>
                <a:spcPts val="85"/>
              </a:spcBef>
            </a:pPr>
            <a:r>
              <a:rPr dirty="0" sz="1300" spc="-10">
                <a:latin typeface="Andale Mono"/>
                <a:cs typeface="Andale Mono"/>
              </a:rPr>
              <a:t>input(INPUT_STATE) </a:t>
            </a:r>
            <a:r>
              <a:rPr dirty="0" sz="1300" spc="-5">
                <a:solidFill>
                  <a:srgbClr val="959595"/>
                </a:solidFill>
                <a:latin typeface="Andale Mono"/>
                <a:cs typeface="Andale Mono"/>
              </a:rPr>
              <a:t>// An </a:t>
            </a:r>
            <a:r>
              <a:rPr dirty="0" sz="1300" spc="-10">
                <a:solidFill>
                  <a:srgbClr val="959595"/>
                </a:solidFill>
                <a:latin typeface="Andale Mono"/>
                <a:cs typeface="Andale Mono"/>
              </a:rPr>
              <a:t>input state.  </a:t>
            </a:r>
            <a:r>
              <a:rPr dirty="0" sz="1300" spc="-10">
                <a:latin typeface="Andale Mono"/>
                <a:cs typeface="Andale Mono"/>
              </a:rPr>
              <a:t>output(OUTPUT_STATE) </a:t>
            </a:r>
            <a:r>
              <a:rPr dirty="0" sz="1300" spc="-5">
                <a:solidFill>
                  <a:srgbClr val="959595"/>
                </a:solidFill>
                <a:latin typeface="Andale Mono"/>
                <a:cs typeface="Andale Mono"/>
              </a:rPr>
              <a:t>// An </a:t>
            </a:r>
            <a:r>
              <a:rPr dirty="0" sz="1300" spc="-10">
                <a:solidFill>
                  <a:srgbClr val="959595"/>
                </a:solidFill>
                <a:latin typeface="Andale Mono"/>
                <a:cs typeface="Andale Mono"/>
              </a:rPr>
              <a:t>output state.  </a:t>
            </a:r>
            <a:r>
              <a:rPr dirty="0" sz="1300" spc="-10">
                <a:latin typeface="Andale Mono"/>
                <a:cs typeface="Andale Mono"/>
              </a:rPr>
              <a:t>command(KEYS, COMMAND) </a:t>
            </a:r>
            <a:r>
              <a:rPr dirty="0" sz="1300" spc="-5">
                <a:solidFill>
                  <a:srgbClr val="959595"/>
                </a:solidFill>
                <a:latin typeface="Andale Mono"/>
                <a:cs typeface="Andale Mono"/>
              </a:rPr>
              <a:t>// A </a:t>
            </a:r>
            <a:r>
              <a:rPr dirty="0" sz="1300" spc="-10">
                <a:solidFill>
                  <a:srgbClr val="959595"/>
                </a:solidFill>
                <a:latin typeface="Andale Mono"/>
                <a:cs typeface="Andale Mono"/>
              </a:rPr>
              <a:t>transaction</a:t>
            </a:r>
            <a:r>
              <a:rPr dirty="0" sz="1300">
                <a:solidFill>
                  <a:srgbClr val="959595"/>
                </a:solidFill>
                <a:latin typeface="Andale Mono"/>
                <a:cs typeface="Andale Mono"/>
              </a:rPr>
              <a:t> </a:t>
            </a:r>
            <a:r>
              <a:rPr dirty="0" sz="1300" spc="-10">
                <a:solidFill>
                  <a:srgbClr val="959595"/>
                </a:solidFill>
                <a:latin typeface="Andale Mono"/>
                <a:cs typeface="Andale Mono"/>
              </a:rPr>
              <a:t>command.</a:t>
            </a:r>
            <a:endParaRPr sz="1300">
              <a:latin typeface="Andale Mono"/>
              <a:cs typeface="Andale Mono"/>
            </a:endParaRPr>
          </a:p>
          <a:p>
            <a:pPr marL="927100">
              <a:lnSpc>
                <a:spcPts val="1320"/>
              </a:lnSpc>
            </a:pPr>
            <a:r>
              <a:rPr dirty="0" sz="1250" spc="20" b="1">
                <a:latin typeface="Andale Mono"/>
                <a:cs typeface="Andale Mono"/>
              </a:rPr>
              <a:t>});</a:t>
            </a:r>
            <a:endParaRPr sz="1250">
              <a:latin typeface="Andale Mono"/>
              <a:cs typeface="Andale Mono"/>
            </a:endParaRPr>
          </a:p>
          <a:p>
            <a:pPr marL="927100">
              <a:lnSpc>
                <a:spcPts val="1460"/>
              </a:lnSpc>
            </a:pPr>
            <a:r>
              <a:rPr dirty="0" sz="1250" spc="25" b="1">
                <a:latin typeface="Andale Mono"/>
                <a:cs typeface="Andale Mono"/>
              </a:rPr>
              <a:t>…</a:t>
            </a:r>
            <a:endParaRPr sz="1250">
              <a:latin typeface="Andale Mono"/>
              <a:cs typeface="Andale Mon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60131" y="3724147"/>
            <a:ext cx="7113905" cy="2372360"/>
          </a:xfrm>
          <a:prstGeom prst="rect">
            <a:avLst/>
          </a:prstGeom>
        </p:spPr>
        <p:txBody>
          <a:bodyPr wrap="square" lIns="0" tIns="45720" rIns="0" bIns="0" rtlCol="0" vert="horz">
            <a:spAutoFit/>
          </a:bodyPr>
          <a:lstStyle/>
          <a:p>
            <a:pPr marL="354965" marR="5080" indent="-342265">
              <a:lnSpc>
                <a:spcPts val="2160"/>
              </a:lnSpc>
              <a:spcBef>
                <a:spcPts val="360"/>
              </a:spcBef>
              <a:buSzPct val="120000"/>
              <a:buFont typeface="Arial"/>
              <a:buChar char="•"/>
              <a:tabLst>
                <a:tab pos="354330" algn="l"/>
                <a:tab pos="354965" algn="l"/>
              </a:tabLst>
            </a:pPr>
            <a:r>
              <a:rPr dirty="0" sz="2000" spc="20">
                <a:latin typeface="Verdana"/>
                <a:cs typeface="Verdana"/>
              </a:rPr>
              <a:t>We</a:t>
            </a:r>
            <a:r>
              <a:rPr dirty="0" sz="2000" spc="-150">
                <a:latin typeface="Verdana"/>
                <a:cs typeface="Verdana"/>
              </a:rPr>
              <a:t> </a:t>
            </a:r>
            <a:r>
              <a:rPr dirty="0" sz="2000" spc="120">
                <a:latin typeface="Verdana"/>
                <a:cs typeface="Verdana"/>
              </a:rPr>
              <a:t>can</a:t>
            </a:r>
            <a:r>
              <a:rPr dirty="0" sz="2000" spc="-145">
                <a:latin typeface="Verdana"/>
                <a:cs typeface="Verdana"/>
              </a:rPr>
              <a:t> </a:t>
            </a:r>
            <a:r>
              <a:rPr dirty="0" sz="2000" spc="-30">
                <a:latin typeface="Verdana"/>
                <a:cs typeface="Verdana"/>
              </a:rPr>
              <a:t>then</a:t>
            </a:r>
            <a:r>
              <a:rPr dirty="0" sz="2000" spc="-145">
                <a:latin typeface="Verdana"/>
                <a:cs typeface="Verdana"/>
              </a:rPr>
              <a:t> </a:t>
            </a:r>
            <a:r>
              <a:rPr dirty="0" sz="2000" spc="-110">
                <a:latin typeface="Verdana"/>
                <a:cs typeface="Verdana"/>
              </a:rPr>
              <a:t>assert</a:t>
            </a:r>
            <a:r>
              <a:rPr dirty="0" sz="2000" spc="-155">
                <a:latin typeface="Verdana"/>
                <a:cs typeface="Verdana"/>
              </a:rPr>
              <a:t> </a:t>
            </a:r>
            <a:r>
              <a:rPr dirty="0" sz="2000" spc="-35">
                <a:latin typeface="Verdana"/>
                <a:cs typeface="Verdana"/>
              </a:rPr>
              <a:t>whether</a:t>
            </a:r>
            <a:r>
              <a:rPr dirty="0" sz="2000" spc="-155">
                <a:latin typeface="Verdana"/>
                <a:cs typeface="Verdana"/>
              </a:rPr>
              <a:t> </a:t>
            </a:r>
            <a:r>
              <a:rPr dirty="0" sz="2000" spc="-20">
                <a:latin typeface="Verdana"/>
                <a:cs typeface="Verdana"/>
              </a:rPr>
              <a:t>the</a:t>
            </a:r>
            <a:r>
              <a:rPr dirty="0" sz="2000" spc="-150">
                <a:latin typeface="Verdana"/>
                <a:cs typeface="Verdana"/>
              </a:rPr>
              <a:t> </a:t>
            </a:r>
            <a:r>
              <a:rPr dirty="0" sz="2000" spc="30">
                <a:latin typeface="Verdana"/>
                <a:cs typeface="Verdana"/>
              </a:rPr>
              <a:t>contract</a:t>
            </a:r>
            <a:r>
              <a:rPr dirty="0" sz="2000" spc="-155">
                <a:latin typeface="Verdana"/>
                <a:cs typeface="Verdana"/>
              </a:rPr>
              <a:t> </a:t>
            </a:r>
            <a:r>
              <a:rPr dirty="0" sz="2000" spc="-210">
                <a:latin typeface="Verdana"/>
                <a:cs typeface="Verdana"/>
              </a:rPr>
              <a:t>is</a:t>
            </a:r>
            <a:r>
              <a:rPr dirty="0" sz="2000" spc="-155">
                <a:latin typeface="Verdana"/>
                <a:cs typeface="Verdana"/>
              </a:rPr>
              <a:t> </a:t>
            </a:r>
            <a:r>
              <a:rPr dirty="0" sz="2000" spc="-20">
                <a:latin typeface="Verdana"/>
                <a:cs typeface="Verdana"/>
              </a:rPr>
              <a:t>valid</a:t>
            </a:r>
            <a:r>
              <a:rPr dirty="0" sz="2000" spc="-145">
                <a:latin typeface="Verdana"/>
                <a:cs typeface="Verdana"/>
              </a:rPr>
              <a:t> </a:t>
            </a:r>
            <a:r>
              <a:rPr dirty="0" sz="2000" spc="-80">
                <a:latin typeface="Verdana"/>
                <a:cs typeface="Verdana"/>
              </a:rPr>
              <a:t>or</a:t>
            </a:r>
            <a:r>
              <a:rPr dirty="0" sz="2000" spc="-155">
                <a:latin typeface="Verdana"/>
                <a:cs typeface="Verdana"/>
              </a:rPr>
              <a:t> </a:t>
            </a:r>
            <a:r>
              <a:rPr dirty="0" sz="2000" spc="-20">
                <a:latin typeface="Verdana"/>
                <a:cs typeface="Verdana"/>
              </a:rPr>
              <a:t>not  </a:t>
            </a:r>
            <a:r>
              <a:rPr dirty="0" sz="2000" spc="-95">
                <a:latin typeface="Verdana"/>
                <a:cs typeface="Verdana"/>
              </a:rPr>
              <a:t>(with </a:t>
            </a:r>
            <a:r>
              <a:rPr dirty="0" sz="2000" spc="155">
                <a:latin typeface="Verdana"/>
                <a:cs typeface="Verdana"/>
              </a:rPr>
              <a:t>a </a:t>
            </a:r>
            <a:r>
              <a:rPr dirty="0" sz="2000" spc="5">
                <a:latin typeface="Verdana"/>
                <a:cs typeface="Verdana"/>
              </a:rPr>
              <a:t>specific</a:t>
            </a:r>
            <a:r>
              <a:rPr dirty="0" sz="2000" spc="-509">
                <a:latin typeface="Verdana"/>
                <a:cs typeface="Verdana"/>
              </a:rPr>
              <a:t> </a:t>
            </a:r>
            <a:r>
              <a:rPr dirty="0" sz="2000" spc="-75">
                <a:latin typeface="Verdana"/>
                <a:cs typeface="Verdana"/>
              </a:rPr>
              <a:t>message):</a:t>
            </a:r>
            <a:endParaRPr sz="2000">
              <a:latin typeface="Verdana"/>
              <a:cs typeface="Verdana"/>
            </a:endParaRPr>
          </a:p>
          <a:p>
            <a:pPr marL="927100" marR="4899025">
              <a:lnSpc>
                <a:spcPts val="1420"/>
              </a:lnSpc>
              <a:spcBef>
                <a:spcPts val="1265"/>
              </a:spcBef>
            </a:pPr>
            <a:r>
              <a:rPr dirty="0" sz="1300" spc="-5">
                <a:latin typeface="Andale Mono"/>
                <a:cs typeface="Andale Mono"/>
              </a:rPr>
              <a:t>…  </a:t>
            </a:r>
            <a:r>
              <a:rPr dirty="0" sz="1300" spc="-10">
                <a:latin typeface="Andale Mono"/>
                <a:cs typeface="Andale Mono"/>
              </a:rPr>
              <a:t>transaction</a:t>
            </a:r>
            <a:r>
              <a:rPr dirty="0" sz="1300" spc="-75">
                <a:latin typeface="Andale Mono"/>
                <a:cs typeface="Andale Mono"/>
              </a:rPr>
              <a:t> </a:t>
            </a:r>
            <a:r>
              <a:rPr dirty="0" sz="1300" spc="-5">
                <a:latin typeface="Andale Mono"/>
                <a:cs typeface="Andale Mono"/>
              </a:rPr>
              <a:t>{</a:t>
            </a:r>
            <a:endParaRPr sz="1300">
              <a:latin typeface="Andale Mono"/>
              <a:cs typeface="Andale Mono"/>
            </a:endParaRPr>
          </a:p>
          <a:p>
            <a:pPr marL="1320800">
              <a:lnSpc>
                <a:spcPts val="1290"/>
              </a:lnSpc>
            </a:pPr>
            <a:r>
              <a:rPr dirty="0" sz="1300" spc="-10">
                <a:latin typeface="Andale Mono"/>
                <a:cs typeface="Andale Mono"/>
              </a:rPr>
              <a:t>input(INPUT_STATE) </a:t>
            </a:r>
            <a:r>
              <a:rPr dirty="0" sz="1300" spc="-5">
                <a:solidFill>
                  <a:srgbClr val="959595"/>
                </a:solidFill>
                <a:latin typeface="Andale Mono"/>
                <a:cs typeface="Andale Mono"/>
              </a:rPr>
              <a:t>// An </a:t>
            </a:r>
            <a:r>
              <a:rPr dirty="0" sz="1300" spc="-10">
                <a:solidFill>
                  <a:srgbClr val="959595"/>
                </a:solidFill>
                <a:latin typeface="Andale Mono"/>
                <a:cs typeface="Andale Mono"/>
              </a:rPr>
              <a:t>input</a:t>
            </a:r>
            <a:r>
              <a:rPr dirty="0" sz="1300" spc="-25">
                <a:solidFill>
                  <a:srgbClr val="959595"/>
                </a:solidFill>
                <a:latin typeface="Andale Mono"/>
                <a:cs typeface="Andale Mono"/>
              </a:rPr>
              <a:t> </a:t>
            </a:r>
            <a:r>
              <a:rPr dirty="0" sz="1300" spc="-10">
                <a:solidFill>
                  <a:srgbClr val="959595"/>
                </a:solidFill>
                <a:latin typeface="Andale Mono"/>
                <a:cs typeface="Andale Mono"/>
              </a:rPr>
              <a:t>state.</a:t>
            </a:r>
            <a:endParaRPr sz="1300">
              <a:latin typeface="Andale Mono"/>
              <a:cs typeface="Andale Mono"/>
            </a:endParaRPr>
          </a:p>
          <a:p>
            <a:pPr marL="1320800" marR="568325">
              <a:lnSpc>
                <a:spcPct val="89700"/>
              </a:lnSpc>
              <a:spcBef>
                <a:spcPts val="90"/>
              </a:spcBef>
            </a:pPr>
            <a:r>
              <a:rPr dirty="0" sz="1300" spc="-10">
                <a:latin typeface="Andale Mono"/>
                <a:cs typeface="Andale Mono"/>
              </a:rPr>
              <a:t>output(OUTPUT_STATE) </a:t>
            </a:r>
            <a:r>
              <a:rPr dirty="0" sz="1300" spc="-5">
                <a:solidFill>
                  <a:srgbClr val="959595"/>
                </a:solidFill>
                <a:latin typeface="Andale Mono"/>
                <a:cs typeface="Andale Mono"/>
              </a:rPr>
              <a:t>// An </a:t>
            </a:r>
            <a:r>
              <a:rPr dirty="0" sz="1300" spc="-10">
                <a:solidFill>
                  <a:srgbClr val="959595"/>
                </a:solidFill>
                <a:latin typeface="Andale Mono"/>
                <a:cs typeface="Andale Mono"/>
              </a:rPr>
              <a:t>output state.  </a:t>
            </a:r>
            <a:r>
              <a:rPr dirty="0" sz="1300" spc="-10">
                <a:latin typeface="Andale Mono"/>
                <a:cs typeface="Andale Mono"/>
              </a:rPr>
              <a:t>command(KEYS, COMMAND) </a:t>
            </a:r>
            <a:r>
              <a:rPr dirty="0" sz="1300" spc="-5">
                <a:solidFill>
                  <a:srgbClr val="959595"/>
                </a:solidFill>
                <a:latin typeface="Andale Mono"/>
                <a:cs typeface="Andale Mono"/>
              </a:rPr>
              <a:t>// A </a:t>
            </a:r>
            <a:r>
              <a:rPr dirty="0" sz="1300" spc="-10">
                <a:solidFill>
                  <a:srgbClr val="959595"/>
                </a:solidFill>
                <a:latin typeface="Andale Mono"/>
                <a:cs typeface="Andale Mono"/>
              </a:rPr>
              <a:t>transaction command.  </a:t>
            </a:r>
            <a:r>
              <a:rPr dirty="0" sz="1300" spc="-10">
                <a:latin typeface="Andale Mono"/>
                <a:cs typeface="Andale Mono"/>
              </a:rPr>
              <a:t>failsWith(FAILURE_MSG) </a:t>
            </a:r>
            <a:r>
              <a:rPr dirty="0" sz="1300" spc="-5">
                <a:solidFill>
                  <a:srgbClr val="959595"/>
                </a:solidFill>
                <a:latin typeface="Andale Mono"/>
                <a:cs typeface="Andale Mono"/>
              </a:rPr>
              <a:t>// </a:t>
            </a:r>
            <a:r>
              <a:rPr dirty="0" sz="1300" spc="-10">
                <a:solidFill>
                  <a:srgbClr val="959595"/>
                </a:solidFill>
                <a:latin typeface="Andale Mono"/>
                <a:cs typeface="Andale Mono"/>
              </a:rPr>
              <a:t>Assert transaction failure.  </a:t>
            </a:r>
            <a:r>
              <a:rPr dirty="0" sz="1300" spc="-10">
                <a:latin typeface="Andale Mono"/>
                <a:cs typeface="Andale Mono"/>
              </a:rPr>
              <a:t>verifies() </a:t>
            </a:r>
            <a:r>
              <a:rPr dirty="0" sz="1300" spc="-5">
                <a:solidFill>
                  <a:srgbClr val="959595"/>
                </a:solidFill>
                <a:latin typeface="Andale Mono"/>
                <a:cs typeface="Andale Mono"/>
              </a:rPr>
              <a:t>// </a:t>
            </a:r>
            <a:r>
              <a:rPr dirty="0" sz="1300" spc="-10">
                <a:solidFill>
                  <a:srgbClr val="959595"/>
                </a:solidFill>
                <a:latin typeface="Andale Mono"/>
                <a:cs typeface="Andale Mono"/>
              </a:rPr>
              <a:t>Assert transaction</a:t>
            </a:r>
            <a:r>
              <a:rPr dirty="0" sz="1300" spc="-15">
                <a:solidFill>
                  <a:srgbClr val="959595"/>
                </a:solidFill>
                <a:latin typeface="Andale Mono"/>
                <a:cs typeface="Andale Mono"/>
              </a:rPr>
              <a:t> </a:t>
            </a:r>
            <a:r>
              <a:rPr dirty="0" sz="1300" spc="-10">
                <a:solidFill>
                  <a:srgbClr val="959595"/>
                </a:solidFill>
                <a:latin typeface="Andale Mono"/>
                <a:cs typeface="Andale Mono"/>
              </a:rPr>
              <a:t>success.</a:t>
            </a:r>
            <a:endParaRPr sz="1300">
              <a:latin typeface="Andale Mono"/>
              <a:cs typeface="Andale Mono"/>
            </a:endParaRPr>
          </a:p>
          <a:p>
            <a:pPr marL="927100">
              <a:lnSpc>
                <a:spcPts val="1330"/>
              </a:lnSpc>
            </a:pPr>
            <a:r>
              <a:rPr dirty="0" sz="1300" spc="-5">
                <a:latin typeface="Andale Mono"/>
                <a:cs typeface="Andale Mono"/>
              </a:rPr>
              <a:t>}</a:t>
            </a:r>
            <a:endParaRPr sz="1300">
              <a:latin typeface="Andale Mono"/>
              <a:cs typeface="Andale Mono"/>
            </a:endParaRPr>
          </a:p>
          <a:p>
            <a:pPr marL="927100">
              <a:lnSpc>
                <a:spcPts val="1475"/>
              </a:lnSpc>
            </a:pPr>
            <a:r>
              <a:rPr dirty="0" sz="1300" spc="-5">
                <a:latin typeface="Andale Mono"/>
                <a:cs typeface="Andale Mono"/>
              </a:rPr>
              <a:t>…</a:t>
            </a:r>
            <a:endParaRPr sz="1300">
              <a:latin typeface="Andale Mono"/>
              <a:cs typeface="Andale Mon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079393" y="734060"/>
            <a:ext cx="1881505" cy="2705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00" spc="-190" b="1">
                <a:latin typeface="Verdana"/>
                <a:cs typeface="Verdana"/>
              </a:rPr>
              <a:t>1. </a:t>
            </a:r>
            <a:r>
              <a:rPr dirty="0" sz="1600" spc="-90" b="1">
                <a:latin typeface="Verdana"/>
                <a:cs typeface="Verdana"/>
              </a:rPr>
              <a:t>CorDapp</a:t>
            </a:r>
            <a:r>
              <a:rPr dirty="0" sz="1600" spc="-55" b="1">
                <a:latin typeface="Verdana"/>
                <a:cs typeface="Verdana"/>
              </a:rPr>
              <a:t> </a:t>
            </a:r>
            <a:r>
              <a:rPr dirty="0" sz="1600" spc="-150" b="1">
                <a:latin typeface="Verdana"/>
                <a:cs typeface="Verdana"/>
              </a:rPr>
              <a:t>Design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079393" y="1343660"/>
            <a:ext cx="746760" cy="2705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00" spc="-190" b="1">
                <a:latin typeface="Verdana"/>
                <a:cs typeface="Verdana"/>
              </a:rPr>
              <a:t>2.</a:t>
            </a:r>
            <a:r>
              <a:rPr dirty="0" sz="1600" spc="-160" b="1">
                <a:latin typeface="Verdana"/>
                <a:cs typeface="Verdana"/>
              </a:rPr>
              <a:t> </a:t>
            </a:r>
            <a:r>
              <a:rPr dirty="0" sz="1600" spc="-175" b="1">
                <a:latin typeface="Verdana"/>
                <a:cs typeface="Verdana"/>
              </a:rPr>
              <a:t>State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079393" y="1953260"/>
            <a:ext cx="1875789" cy="17354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00" spc="-190" b="1">
                <a:solidFill>
                  <a:srgbClr val="ED1C24"/>
                </a:solidFill>
                <a:latin typeface="Verdana"/>
                <a:cs typeface="Verdana"/>
              </a:rPr>
              <a:t>3.</a:t>
            </a:r>
            <a:r>
              <a:rPr dirty="0" sz="1600" spc="-110" b="1">
                <a:solidFill>
                  <a:srgbClr val="ED1C24"/>
                </a:solidFill>
                <a:latin typeface="Verdana"/>
                <a:cs typeface="Verdana"/>
              </a:rPr>
              <a:t> Contract</a:t>
            </a:r>
            <a:endParaRPr sz="1600">
              <a:latin typeface="Verdana"/>
              <a:cs typeface="Verdana"/>
            </a:endParaRPr>
          </a:p>
          <a:p>
            <a:pPr marL="184150" indent="-171450">
              <a:lnSpc>
                <a:spcPct val="100000"/>
              </a:lnSpc>
              <a:spcBef>
                <a:spcPts val="15"/>
              </a:spcBef>
              <a:buFont typeface="Arial"/>
              <a:buChar char="•"/>
              <a:tabLst>
                <a:tab pos="184785" algn="l"/>
              </a:tabLst>
            </a:pPr>
            <a:r>
              <a:rPr dirty="0" sz="1200" spc="-85" b="1">
                <a:latin typeface="Verdana"/>
                <a:cs typeface="Verdana"/>
              </a:rPr>
              <a:t>Contract</a:t>
            </a:r>
            <a:r>
              <a:rPr dirty="0" sz="1200" spc="-80" b="1">
                <a:latin typeface="Verdana"/>
                <a:cs typeface="Verdana"/>
              </a:rPr>
              <a:t> </a:t>
            </a:r>
            <a:r>
              <a:rPr dirty="0" sz="1200" spc="-185" b="1">
                <a:latin typeface="Verdana"/>
                <a:cs typeface="Verdana"/>
              </a:rPr>
              <a:t>Tests</a:t>
            </a:r>
            <a:endParaRPr sz="1200">
              <a:latin typeface="Verdana"/>
              <a:cs typeface="Verdana"/>
            </a:endParaRPr>
          </a:p>
          <a:p>
            <a:pPr marL="184150" indent="-17145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184785" algn="l"/>
              </a:tabLst>
            </a:pPr>
            <a:r>
              <a:rPr dirty="0" sz="1200" spc="-65">
                <a:latin typeface="Verdana"/>
                <a:cs typeface="Verdana"/>
              </a:rPr>
              <a:t>The </a:t>
            </a:r>
            <a:r>
              <a:rPr dirty="0" sz="1200" spc="20">
                <a:latin typeface="Verdana"/>
                <a:cs typeface="Verdana"/>
              </a:rPr>
              <a:t>Create</a:t>
            </a:r>
            <a:r>
              <a:rPr dirty="0" sz="1200" spc="-170">
                <a:latin typeface="Verdana"/>
                <a:cs typeface="Verdana"/>
              </a:rPr>
              <a:t> </a:t>
            </a:r>
            <a:r>
              <a:rPr dirty="0" sz="1200" spc="35">
                <a:latin typeface="Verdana"/>
                <a:cs typeface="Verdana"/>
              </a:rPr>
              <a:t>Command</a:t>
            </a:r>
            <a:endParaRPr sz="1200">
              <a:latin typeface="Verdana"/>
              <a:cs typeface="Verdana"/>
            </a:endParaRPr>
          </a:p>
          <a:p>
            <a:pPr marL="184150" indent="-171450">
              <a:lnSpc>
                <a:spcPct val="100000"/>
              </a:lnSpc>
              <a:buFont typeface="Arial"/>
              <a:buChar char="•"/>
              <a:tabLst>
                <a:tab pos="184785" algn="l"/>
              </a:tabLst>
            </a:pPr>
            <a:r>
              <a:rPr dirty="0" sz="1200" spc="-70">
                <a:latin typeface="Verdana"/>
                <a:cs typeface="Verdana"/>
              </a:rPr>
              <a:t>Further</a:t>
            </a:r>
            <a:r>
              <a:rPr dirty="0" sz="1200" spc="-95">
                <a:latin typeface="Verdana"/>
                <a:cs typeface="Verdana"/>
              </a:rPr>
              <a:t> </a:t>
            </a:r>
            <a:r>
              <a:rPr dirty="0" sz="1200" spc="-40">
                <a:latin typeface="Verdana"/>
                <a:cs typeface="Verdana"/>
              </a:rPr>
              <a:t>Constraints</a:t>
            </a:r>
            <a:endParaRPr sz="1200">
              <a:latin typeface="Verdana"/>
              <a:cs typeface="Verdana"/>
            </a:endParaRPr>
          </a:p>
          <a:p>
            <a:pPr marL="184150" indent="-171450">
              <a:lnSpc>
                <a:spcPct val="100000"/>
              </a:lnSpc>
              <a:buFont typeface="Arial"/>
              <a:buChar char="•"/>
              <a:tabLst>
                <a:tab pos="184785" algn="l"/>
              </a:tabLst>
            </a:pPr>
            <a:r>
              <a:rPr dirty="0" sz="1200" spc="-85">
                <a:latin typeface="Verdana"/>
                <a:cs typeface="Verdana"/>
              </a:rPr>
              <a:t>Tx-Level</a:t>
            </a:r>
            <a:r>
              <a:rPr dirty="0" sz="1200" spc="-95">
                <a:latin typeface="Verdana"/>
                <a:cs typeface="Verdana"/>
              </a:rPr>
              <a:t> </a:t>
            </a:r>
            <a:r>
              <a:rPr dirty="0" sz="1200" spc="-45">
                <a:latin typeface="Verdana"/>
                <a:cs typeface="Verdana"/>
              </a:rPr>
              <a:t>Constraints</a:t>
            </a:r>
            <a:endParaRPr sz="1200">
              <a:latin typeface="Verdana"/>
              <a:cs typeface="Verdana"/>
            </a:endParaRPr>
          </a:p>
          <a:p>
            <a:pPr marL="184150" indent="-171450">
              <a:lnSpc>
                <a:spcPct val="100000"/>
              </a:lnSpc>
              <a:buFont typeface="Arial"/>
              <a:buChar char="•"/>
              <a:tabLst>
                <a:tab pos="184785" algn="l"/>
              </a:tabLst>
            </a:pPr>
            <a:r>
              <a:rPr dirty="0" sz="1200" spc="10">
                <a:latin typeface="Verdana"/>
                <a:cs typeface="Verdana"/>
              </a:rPr>
              <a:t>Value</a:t>
            </a:r>
            <a:r>
              <a:rPr dirty="0" sz="1200" spc="-135">
                <a:latin typeface="Verdana"/>
                <a:cs typeface="Verdana"/>
              </a:rPr>
              <a:t> </a:t>
            </a:r>
            <a:r>
              <a:rPr dirty="0" sz="1200" spc="-45">
                <a:latin typeface="Verdana"/>
                <a:cs typeface="Verdana"/>
              </a:rPr>
              <a:t>Constraints</a:t>
            </a:r>
            <a:endParaRPr sz="1200">
              <a:latin typeface="Verdana"/>
              <a:cs typeface="Verdana"/>
            </a:endParaRPr>
          </a:p>
          <a:p>
            <a:pPr marL="184150" indent="-171450">
              <a:lnSpc>
                <a:spcPct val="100000"/>
              </a:lnSpc>
              <a:buFont typeface="Arial"/>
              <a:buChar char="•"/>
              <a:tabLst>
                <a:tab pos="184785" algn="l"/>
              </a:tabLst>
            </a:pPr>
            <a:r>
              <a:rPr dirty="0" sz="1200" spc="-65">
                <a:latin typeface="Verdana"/>
                <a:cs typeface="Verdana"/>
              </a:rPr>
              <a:t>Signer</a:t>
            </a:r>
            <a:r>
              <a:rPr dirty="0" sz="1200" spc="-110">
                <a:latin typeface="Verdana"/>
                <a:cs typeface="Verdana"/>
              </a:rPr>
              <a:t> </a:t>
            </a:r>
            <a:r>
              <a:rPr dirty="0" sz="1200" spc="-45">
                <a:latin typeface="Verdana"/>
                <a:cs typeface="Verdana"/>
              </a:rPr>
              <a:t>Constraints</a:t>
            </a:r>
            <a:endParaRPr sz="1200">
              <a:latin typeface="Verdana"/>
              <a:cs typeface="Verdana"/>
            </a:endParaRPr>
          </a:p>
          <a:p>
            <a:pPr marL="184150" indent="-171450">
              <a:lnSpc>
                <a:spcPct val="100000"/>
              </a:lnSpc>
              <a:buFont typeface="Arial"/>
              <a:buChar char="•"/>
              <a:tabLst>
                <a:tab pos="184785" algn="l"/>
              </a:tabLst>
            </a:pPr>
            <a:r>
              <a:rPr dirty="0" sz="1200" spc="-15">
                <a:latin typeface="Verdana"/>
                <a:cs typeface="Verdana"/>
              </a:rPr>
              <a:t>Another</a:t>
            </a:r>
            <a:r>
              <a:rPr dirty="0" sz="1200" spc="-100">
                <a:latin typeface="Verdana"/>
                <a:cs typeface="Verdana"/>
              </a:rPr>
              <a:t> </a:t>
            </a:r>
            <a:r>
              <a:rPr dirty="0" sz="1200" spc="35">
                <a:latin typeface="Verdana"/>
                <a:cs typeface="Verdana"/>
              </a:rPr>
              <a:t>Command</a:t>
            </a:r>
            <a:endParaRPr sz="1200">
              <a:latin typeface="Verdana"/>
              <a:cs typeface="Verdana"/>
            </a:endParaRPr>
          </a:p>
          <a:p>
            <a:pPr marL="217170" indent="-204470">
              <a:lnSpc>
                <a:spcPct val="100000"/>
              </a:lnSpc>
              <a:buFont typeface="Wingdings"/>
              <a:buChar char=""/>
              <a:tabLst>
                <a:tab pos="217804" algn="l"/>
              </a:tabLst>
            </a:pPr>
            <a:r>
              <a:rPr dirty="0" sz="1200" spc="10">
                <a:latin typeface="Verdana"/>
                <a:cs typeface="Verdana"/>
              </a:rPr>
              <a:t>Checkpoint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079393" y="4025900"/>
            <a:ext cx="693420" cy="2705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00" spc="-190" b="1">
                <a:latin typeface="Verdana"/>
                <a:cs typeface="Verdana"/>
              </a:rPr>
              <a:t>4.</a:t>
            </a:r>
            <a:r>
              <a:rPr dirty="0" sz="1600" spc="-160" b="1">
                <a:latin typeface="Verdana"/>
                <a:cs typeface="Verdana"/>
              </a:rPr>
              <a:t> </a:t>
            </a:r>
            <a:r>
              <a:rPr dirty="0" sz="1600" spc="-204" b="1">
                <a:latin typeface="Verdana"/>
                <a:cs typeface="Verdana"/>
              </a:rPr>
              <a:t>Flow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079393" y="4635500"/>
            <a:ext cx="1071245" cy="2705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00" spc="-190" b="1">
                <a:latin typeface="Verdana"/>
                <a:cs typeface="Verdana"/>
              </a:rPr>
              <a:t>5.</a:t>
            </a:r>
            <a:r>
              <a:rPr dirty="0" sz="1600" spc="-145" b="1">
                <a:latin typeface="Verdana"/>
                <a:cs typeface="Verdana"/>
              </a:rPr>
              <a:t> </a:t>
            </a:r>
            <a:r>
              <a:rPr dirty="0" sz="1600" spc="-185" b="1">
                <a:latin typeface="Verdana"/>
                <a:cs typeface="Verdana"/>
              </a:rPr>
              <a:t>Network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079393" y="5245100"/>
            <a:ext cx="576580" cy="2705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00" spc="-190" b="1">
                <a:latin typeface="Verdana"/>
                <a:cs typeface="Verdana"/>
              </a:rPr>
              <a:t>6.</a:t>
            </a:r>
            <a:r>
              <a:rPr dirty="0" sz="1600" spc="-170" b="1">
                <a:latin typeface="Verdana"/>
                <a:cs typeface="Verdana"/>
              </a:rPr>
              <a:t> </a:t>
            </a:r>
            <a:r>
              <a:rPr dirty="0" sz="1600" spc="-254" b="1">
                <a:latin typeface="Verdana"/>
                <a:cs typeface="Verdana"/>
              </a:rPr>
              <a:t>API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467" y="2572003"/>
            <a:ext cx="10180320" cy="8483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400" spc="-555">
                <a:solidFill>
                  <a:srgbClr val="000000"/>
                </a:solidFill>
              </a:rPr>
              <a:t>Step </a:t>
            </a:r>
            <a:r>
              <a:rPr dirty="0" sz="5400" spc="-815">
                <a:solidFill>
                  <a:srgbClr val="000000"/>
                </a:solidFill>
              </a:rPr>
              <a:t>2 </a:t>
            </a:r>
            <a:r>
              <a:rPr dirty="0" sz="5400" spc="-1140">
                <a:solidFill>
                  <a:srgbClr val="000000"/>
                </a:solidFill>
              </a:rPr>
              <a:t>– </a:t>
            </a:r>
            <a:r>
              <a:rPr dirty="0" sz="5400" spc="-720">
                <a:solidFill>
                  <a:srgbClr val="000000"/>
                </a:solidFill>
              </a:rPr>
              <a:t>The </a:t>
            </a:r>
            <a:r>
              <a:rPr dirty="0" sz="5400" spc="-305">
                <a:solidFill>
                  <a:srgbClr val="000000"/>
                </a:solidFill>
              </a:rPr>
              <a:t>Create</a:t>
            </a:r>
            <a:r>
              <a:rPr dirty="0" sz="5400" spc="-1340">
                <a:solidFill>
                  <a:srgbClr val="000000"/>
                </a:solidFill>
              </a:rPr>
              <a:t> </a:t>
            </a:r>
            <a:r>
              <a:rPr dirty="0" sz="5400" spc="-300">
                <a:solidFill>
                  <a:srgbClr val="000000"/>
                </a:solidFill>
              </a:rPr>
              <a:t>Command</a:t>
            </a:r>
            <a:endParaRPr sz="54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959708" y="0"/>
            <a:ext cx="2232660" cy="6858000"/>
          </a:xfrm>
          <a:custGeom>
            <a:avLst/>
            <a:gdLst/>
            <a:ahLst/>
            <a:cxnLst/>
            <a:rect l="l" t="t" r="r" b="b"/>
            <a:pathLst>
              <a:path w="2232659" h="6858000">
                <a:moveTo>
                  <a:pt x="0" y="6858000"/>
                </a:moveTo>
                <a:lnTo>
                  <a:pt x="2232291" y="6858000"/>
                </a:lnTo>
                <a:lnTo>
                  <a:pt x="2232291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0675" y="566419"/>
            <a:ext cx="3558540" cy="512445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-180"/>
              <a:t>Command</a:t>
            </a:r>
            <a:r>
              <a:rPr dirty="0" spc="-240"/>
              <a:t> </a:t>
            </a:r>
            <a:r>
              <a:rPr dirty="0" spc="-145"/>
              <a:t>Recap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85"/>
              <a:t>Contracts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40"/>
              <a:t>p</a:t>
            </a:r>
            <a:fld id="{81D60167-4931-47E6-BA6A-407CBD079E47}" type="slidenum">
              <a:rPr dirty="0" spc="-150"/>
              <a:t>24</a:t>
            </a:fld>
            <a:r>
              <a:rPr dirty="0" spc="-80"/>
              <a:t>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560131" y="1489963"/>
            <a:ext cx="7602220" cy="3295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000" spc="-20">
                <a:latin typeface="Verdana"/>
                <a:cs typeface="Verdana"/>
              </a:rPr>
              <a:t>Remember</a:t>
            </a:r>
            <a:r>
              <a:rPr dirty="0" sz="2000" spc="-155">
                <a:latin typeface="Verdana"/>
                <a:cs typeface="Verdana"/>
              </a:rPr>
              <a:t> </a:t>
            </a:r>
            <a:r>
              <a:rPr dirty="0" sz="2000" spc="-30">
                <a:latin typeface="Verdana"/>
                <a:cs typeface="Verdana"/>
              </a:rPr>
              <a:t>that</a:t>
            </a:r>
            <a:r>
              <a:rPr dirty="0" sz="2000" spc="-150">
                <a:latin typeface="Verdana"/>
                <a:cs typeface="Verdana"/>
              </a:rPr>
              <a:t> </a:t>
            </a:r>
            <a:r>
              <a:rPr dirty="0" sz="2000" spc="20">
                <a:latin typeface="Verdana"/>
                <a:cs typeface="Verdana"/>
              </a:rPr>
              <a:t>commands</a:t>
            </a:r>
            <a:r>
              <a:rPr dirty="0" sz="2000" spc="-15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play</a:t>
            </a:r>
            <a:r>
              <a:rPr dirty="0" sz="2000" spc="-14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two</a:t>
            </a:r>
            <a:r>
              <a:rPr dirty="0" sz="2000" spc="-145">
                <a:latin typeface="Verdana"/>
                <a:cs typeface="Verdana"/>
              </a:rPr>
              <a:t> </a:t>
            </a:r>
            <a:r>
              <a:rPr dirty="0" sz="2000" spc="-95">
                <a:latin typeface="Verdana"/>
                <a:cs typeface="Verdana"/>
              </a:rPr>
              <a:t>roles</a:t>
            </a:r>
            <a:r>
              <a:rPr dirty="0" sz="2000" spc="-150">
                <a:latin typeface="Verdana"/>
                <a:cs typeface="Verdana"/>
              </a:rPr>
              <a:t> </a:t>
            </a:r>
            <a:r>
              <a:rPr dirty="0" sz="2000" spc="-105">
                <a:latin typeface="Verdana"/>
                <a:cs typeface="Verdana"/>
              </a:rPr>
              <a:t>in</a:t>
            </a:r>
            <a:r>
              <a:rPr dirty="0" sz="2000" spc="-145">
                <a:latin typeface="Verdana"/>
                <a:cs typeface="Verdana"/>
              </a:rPr>
              <a:t> </a:t>
            </a:r>
            <a:r>
              <a:rPr dirty="0" sz="2000" spc="155">
                <a:latin typeface="Verdana"/>
                <a:cs typeface="Verdana"/>
              </a:rPr>
              <a:t>a</a:t>
            </a:r>
            <a:r>
              <a:rPr dirty="0" sz="2000" spc="-150">
                <a:latin typeface="Verdana"/>
                <a:cs typeface="Verdana"/>
              </a:rPr>
              <a:t> </a:t>
            </a:r>
            <a:r>
              <a:rPr dirty="0" sz="2000" spc="-60">
                <a:latin typeface="Verdana"/>
                <a:cs typeface="Verdana"/>
              </a:rPr>
              <a:t>transaction: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93811" y="1747997"/>
            <a:ext cx="7053580" cy="1084580"/>
          </a:xfrm>
          <a:prstGeom prst="rect">
            <a:avLst/>
          </a:prstGeom>
        </p:spPr>
        <p:txBody>
          <a:bodyPr wrap="square" lIns="0" tIns="10795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50"/>
              </a:spcBef>
              <a:buChar char="–"/>
              <a:tabLst>
                <a:tab pos="354965" algn="l"/>
                <a:tab pos="355600" algn="l"/>
              </a:tabLst>
            </a:pPr>
            <a:r>
              <a:rPr dirty="0" sz="1800" spc="-45">
                <a:latin typeface="Verdana"/>
                <a:cs typeface="Verdana"/>
              </a:rPr>
              <a:t>Parameterizing</a:t>
            </a:r>
            <a:r>
              <a:rPr dirty="0" sz="1800" spc="-135">
                <a:latin typeface="Verdana"/>
                <a:cs typeface="Verdana"/>
              </a:rPr>
              <a:t> </a:t>
            </a:r>
            <a:r>
              <a:rPr dirty="0" sz="1800" spc="-15">
                <a:latin typeface="Verdana"/>
                <a:cs typeface="Verdana"/>
              </a:rPr>
              <a:t>the</a:t>
            </a:r>
            <a:r>
              <a:rPr dirty="0" sz="1800" spc="-125">
                <a:latin typeface="Verdana"/>
                <a:cs typeface="Verdana"/>
              </a:rPr>
              <a:t> </a:t>
            </a:r>
            <a:r>
              <a:rPr dirty="0" sz="1800" spc="-65">
                <a:latin typeface="Verdana"/>
                <a:cs typeface="Verdana"/>
              </a:rPr>
              <a:t>running</a:t>
            </a:r>
            <a:r>
              <a:rPr dirty="0" sz="1800" spc="-130">
                <a:latin typeface="Verdana"/>
                <a:cs typeface="Verdana"/>
              </a:rPr>
              <a:t> </a:t>
            </a:r>
            <a:r>
              <a:rPr dirty="0" sz="1800" spc="5">
                <a:latin typeface="Verdana"/>
                <a:cs typeface="Verdana"/>
              </a:rPr>
              <a:t>of</a:t>
            </a:r>
            <a:r>
              <a:rPr dirty="0" sz="1800" spc="-130">
                <a:latin typeface="Verdana"/>
                <a:cs typeface="Verdana"/>
              </a:rPr>
              <a:t> </a:t>
            </a:r>
            <a:r>
              <a:rPr dirty="0" sz="1800" spc="145">
                <a:latin typeface="Verdana"/>
                <a:cs typeface="Verdana"/>
              </a:rPr>
              <a:t>a</a:t>
            </a:r>
            <a:r>
              <a:rPr dirty="0" sz="1800" spc="-140">
                <a:latin typeface="Verdana"/>
                <a:cs typeface="Verdana"/>
              </a:rPr>
              <a:t> </a:t>
            </a:r>
            <a:r>
              <a:rPr dirty="0" sz="1800" spc="-10" b="1">
                <a:solidFill>
                  <a:srgbClr val="2B79F0"/>
                </a:solidFill>
                <a:latin typeface="DejaVu Sans Mono"/>
                <a:cs typeface="DejaVu Sans Mono"/>
              </a:rPr>
              <a:t>Contract</a:t>
            </a:r>
            <a:r>
              <a:rPr dirty="0" sz="1800" spc="-10">
                <a:latin typeface="Verdana"/>
                <a:cs typeface="Verdana"/>
              </a:rPr>
              <a:t>’s</a:t>
            </a:r>
            <a:r>
              <a:rPr dirty="0" sz="1800" spc="-130">
                <a:latin typeface="Verdana"/>
                <a:cs typeface="Verdana"/>
              </a:rPr>
              <a:t> </a:t>
            </a:r>
            <a:r>
              <a:rPr dirty="0" sz="1800" b="1">
                <a:solidFill>
                  <a:srgbClr val="2B79F0"/>
                </a:solidFill>
                <a:latin typeface="DejaVu Sans Mono"/>
                <a:cs typeface="DejaVu Sans Mono"/>
              </a:rPr>
              <a:t>verify</a:t>
            </a:r>
            <a:r>
              <a:rPr dirty="0" sz="1800" spc="-580" b="1">
                <a:solidFill>
                  <a:srgbClr val="2B79F0"/>
                </a:solidFill>
                <a:latin typeface="DejaVu Sans Mono"/>
                <a:cs typeface="DejaVu Sans Mono"/>
              </a:rPr>
              <a:t> </a:t>
            </a:r>
            <a:r>
              <a:rPr dirty="0" sz="1800" spc="-20">
                <a:latin typeface="Verdana"/>
                <a:cs typeface="Verdana"/>
              </a:rPr>
              <a:t>function</a:t>
            </a:r>
            <a:endParaRPr sz="1800">
              <a:latin typeface="Verdana"/>
              <a:cs typeface="Verdana"/>
            </a:endParaRPr>
          </a:p>
          <a:p>
            <a:pPr marL="89535">
              <a:lnSpc>
                <a:spcPct val="100000"/>
              </a:lnSpc>
              <a:spcBef>
                <a:spcPts val="680"/>
              </a:spcBef>
              <a:tabLst>
                <a:tab pos="432434" algn="l"/>
              </a:tabLst>
            </a:pPr>
            <a:r>
              <a:rPr dirty="0" sz="1600" spc="-35">
                <a:latin typeface="Verdana"/>
                <a:cs typeface="Verdana"/>
              </a:rPr>
              <a:t>-	</a:t>
            </a:r>
            <a:r>
              <a:rPr dirty="0" sz="1600" spc="-35" i="1">
                <a:latin typeface="Verdana"/>
                <a:cs typeface="Verdana"/>
              </a:rPr>
              <a:t>e.g.</a:t>
            </a:r>
            <a:r>
              <a:rPr dirty="0" sz="1600" spc="-135" i="1">
                <a:latin typeface="Verdana"/>
                <a:cs typeface="Verdana"/>
              </a:rPr>
              <a:t> </a:t>
            </a:r>
            <a:r>
              <a:rPr dirty="0" sz="1600" spc="-5" i="1">
                <a:latin typeface="Verdana"/>
                <a:cs typeface="Verdana"/>
              </a:rPr>
              <a:t>executing</a:t>
            </a:r>
            <a:r>
              <a:rPr dirty="0" sz="1600" spc="-130" i="1">
                <a:latin typeface="Verdana"/>
                <a:cs typeface="Verdana"/>
              </a:rPr>
              <a:t> </a:t>
            </a:r>
            <a:r>
              <a:rPr dirty="0" sz="1600" spc="-35" i="1">
                <a:latin typeface="Verdana"/>
                <a:cs typeface="Verdana"/>
              </a:rPr>
              <a:t>different</a:t>
            </a:r>
            <a:r>
              <a:rPr dirty="0" sz="1600" spc="-130" i="1">
                <a:latin typeface="Verdana"/>
                <a:cs typeface="Verdana"/>
              </a:rPr>
              <a:t> </a:t>
            </a:r>
            <a:r>
              <a:rPr dirty="0" sz="1600" spc="-60" i="1">
                <a:latin typeface="Verdana"/>
                <a:cs typeface="Verdana"/>
              </a:rPr>
              <a:t>constraints</a:t>
            </a:r>
            <a:r>
              <a:rPr dirty="0" sz="1600" spc="-120" i="1">
                <a:latin typeface="Verdana"/>
                <a:cs typeface="Verdana"/>
              </a:rPr>
              <a:t> </a:t>
            </a:r>
            <a:r>
              <a:rPr dirty="0" sz="1600" spc="-65" i="1">
                <a:latin typeface="Verdana"/>
                <a:cs typeface="Verdana"/>
              </a:rPr>
              <a:t>for</a:t>
            </a:r>
            <a:r>
              <a:rPr dirty="0" sz="1600" spc="-120" i="1">
                <a:latin typeface="Verdana"/>
                <a:cs typeface="Verdana"/>
              </a:rPr>
              <a:t> </a:t>
            </a:r>
            <a:r>
              <a:rPr dirty="0" sz="1600" spc="-50" i="1">
                <a:latin typeface="Verdana"/>
                <a:cs typeface="Verdana"/>
              </a:rPr>
              <a:t>issuances</a:t>
            </a:r>
            <a:r>
              <a:rPr dirty="0" sz="1600" spc="-120" i="1">
                <a:latin typeface="Verdana"/>
                <a:cs typeface="Verdana"/>
              </a:rPr>
              <a:t> </a:t>
            </a:r>
            <a:r>
              <a:rPr dirty="0" sz="1600" spc="-140" i="1">
                <a:latin typeface="Verdana"/>
                <a:cs typeface="Verdana"/>
              </a:rPr>
              <a:t>vs.</a:t>
            </a:r>
            <a:r>
              <a:rPr dirty="0" sz="1600" spc="-130" i="1">
                <a:latin typeface="Verdana"/>
                <a:cs typeface="Verdana"/>
              </a:rPr>
              <a:t> </a:t>
            </a:r>
            <a:r>
              <a:rPr dirty="0" sz="1600" spc="-95" i="1">
                <a:latin typeface="Verdana"/>
                <a:cs typeface="Verdana"/>
              </a:rPr>
              <a:t>transfers</a:t>
            </a:r>
            <a:endParaRPr sz="16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665"/>
              </a:spcBef>
              <a:buChar char="–"/>
              <a:tabLst>
                <a:tab pos="354965" algn="l"/>
                <a:tab pos="355600" algn="l"/>
              </a:tabLst>
            </a:pPr>
            <a:r>
              <a:rPr dirty="0" sz="1800" spc="15">
                <a:latin typeface="Verdana"/>
                <a:cs typeface="Verdana"/>
              </a:rPr>
              <a:t>Attaching </a:t>
            </a:r>
            <a:r>
              <a:rPr dirty="0" sz="1800" spc="-70">
                <a:latin typeface="Verdana"/>
                <a:cs typeface="Verdana"/>
              </a:rPr>
              <a:t>signatures </a:t>
            </a:r>
            <a:r>
              <a:rPr dirty="0" sz="1800" spc="-10">
                <a:latin typeface="Verdana"/>
                <a:cs typeface="Verdana"/>
              </a:rPr>
              <a:t>to</a:t>
            </a:r>
            <a:r>
              <a:rPr dirty="0" sz="1800" spc="-360">
                <a:latin typeface="Verdana"/>
                <a:cs typeface="Verdana"/>
              </a:rPr>
              <a:t> </a:t>
            </a:r>
            <a:r>
              <a:rPr dirty="0" sz="1800" spc="-50">
                <a:latin typeface="Verdana"/>
                <a:cs typeface="Verdana"/>
              </a:rPr>
              <a:t>transactions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60131" y="3087116"/>
            <a:ext cx="7621905" cy="1426845"/>
          </a:xfrm>
          <a:prstGeom prst="rect">
            <a:avLst/>
          </a:prstGeom>
        </p:spPr>
        <p:txBody>
          <a:bodyPr wrap="square" lIns="0" tIns="43815" rIns="0" bIns="0" rtlCol="0" vert="horz">
            <a:spAutoFit/>
          </a:bodyPr>
          <a:lstStyle/>
          <a:p>
            <a:pPr marL="355600" marR="749300" indent="-342900">
              <a:lnSpc>
                <a:spcPts val="2180"/>
              </a:lnSpc>
              <a:spcBef>
                <a:spcPts val="34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000" spc="20">
                <a:latin typeface="Verdana"/>
                <a:cs typeface="Verdana"/>
              </a:rPr>
              <a:t>We</a:t>
            </a:r>
            <a:r>
              <a:rPr dirty="0" sz="2000" spc="-155">
                <a:latin typeface="Verdana"/>
                <a:cs typeface="Verdana"/>
              </a:rPr>
              <a:t> </a:t>
            </a:r>
            <a:r>
              <a:rPr dirty="0" sz="2000" spc="-110">
                <a:latin typeface="Verdana"/>
                <a:cs typeface="Verdana"/>
              </a:rPr>
              <a:t>will</a:t>
            </a:r>
            <a:r>
              <a:rPr dirty="0" sz="2000" spc="-160">
                <a:latin typeface="Verdana"/>
                <a:cs typeface="Verdana"/>
              </a:rPr>
              <a:t> </a:t>
            </a:r>
            <a:r>
              <a:rPr dirty="0" sz="2000" spc="10">
                <a:latin typeface="Verdana"/>
                <a:cs typeface="Verdana"/>
              </a:rPr>
              <a:t>define</a:t>
            </a:r>
            <a:r>
              <a:rPr dirty="0" sz="2000" spc="-150">
                <a:latin typeface="Verdana"/>
                <a:cs typeface="Verdana"/>
              </a:rPr>
              <a:t> </a:t>
            </a:r>
            <a:r>
              <a:rPr dirty="0" sz="2000" spc="155">
                <a:latin typeface="Verdana"/>
                <a:cs typeface="Verdana"/>
              </a:rPr>
              <a:t>a</a:t>
            </a:r>
            <a:r>
              <a:rPr dirty="0" sz="2000" spc="-155">
                <a:latin typeface="Verdana"/>
                <a:cs typeface="Verdana"/>
              </a:rPr>
              <a:t> </a:t>
            </a:r>
            <a:r>
              <a:rPr dirty="0" sz="2000" spc="-5" b="1">
                <a:solidFill>
                  <a:srgbClr val="2B79F0"/>
                </a:solidFill>
                <a:latin typeface="DejaVu Sans Mono"/>
                <a:cs typeface="DejaVu Sans Mono"/>
              </a:rPr>
              <a:t>Issue</a:t>
            </a:r>
            <a:r>
              <a:rPr dirty="0" sz="2000" spc="-660" b="1">
                <a:solidFill>
                  <a:srgbClr val="2B79F0"/>
                </a:solidFill>
                <a:latin typeface="DejaVu Sans Mono"/>
                <a:cs typeface="DejaVu Sans Mono"/>
              </a:rPr>
              <a:t> </a:t>
            </a:r>
            <a:r>
              <a:rPr dirty="0" sz="2000" spc="60">
                <a:latin typeface="Verdana"/>
                <a:cs typeface="Verdana"/>
              </a:rPr>
              <a:t>command</a:t>
            </a:r>
            <a:r>
              <a:rPr dirty="0" sz="2000" spc="-145">
                <a:latin typeface="Verdana"/>
                <a:cs typeface="Verdana"/>
              </a:rPr>
              <a:t> </a:t>
            </a:r>
            <a:r>
              <a:rPr dirty="0" sz="2000" spc="-30">
                <a:latin typeface="Verdana"/>
                <a:cs typeface="Verdana"/>
              </a:rPr>
              <a:t>that</a:t>
            </a:r>
            <a:r>
              <a:rPr dirty="0" sz="2000" spc="-160">
                <a:latin typeface="Verdana"/>
                <a:cs typeface="Verdana"/>
              </a:rPr>
              <a:t> </a:t>
            </a:r>
            <a:r>
              <a:rPr dirty="0" sz="2000" spc="-210">
                <a:latin typeface="Verdana"/>
                <a:cs typeface="Verdana"/>
              </a:rPr>
              <a:t>is</a:t>
            </a:r>
            <a:r>
              <a:rPr dirty="0" sz="2000" spc="-160">
                <a:latin typeface="Verdana"/>
                <a:cs typeface="Verdana"/>
              </a:rPr>
              <a:t> </a:t>
            </a:r>
            <a:r>
              <a:rPr dirty="0" sz="2000" spc="-55">
                <a:latin typeface="Verdana"/>
                <a:cs typeface="Verdana"/>
              </a:rPr>
              <a:t>only</a:t>
            </a:r>
            <a:r>
              <a:rPr dirty="0" sz="2000" spc="-150">
                <a:latin typeface="Verdana"/>
                <a:cs typeface="Verdana"/>
              </a:rPr>
              <a:t> </a:t>
            </a:r>
            <a:r>
              <a:rPr dirty="0" sz="2000" spc="-25">
                <a:latin typeface="Verdana"/>
                <a:cs typeface="Verdana"/>
              </a:rPr>
              <a:t>used</a:t>
            </a:r>
            <a:r>
              <a:rPr dirty="0" sz="2000" spc="-150">
                <a:latin typeface="Verdana"/>
                <a:cs typeface="Verdana"/>
              </a:rPr>
              <a:t> </a:t>
            </a:r>
            <a:r>
              <a:rPr dirty="0" sz="2000" spc="-15">
                <a:latin typeface="Verdana"/>
                <a:cs typeface="Verdana"/>
              </a:rPr>
              <a:t>to  </a:t>
            </a:r>
            <a:r>
              <a:rPr dirty="0" sz="2000" spc="45">
                <a:latin typeface="Verdana"/>
                <a:cs typeface="Verdana"/>
              </a:rPr>
              <a:t>attach </a:t>
            </a:r>
            <a:r>
              <a:rPr dirty="0" sz="2000" spc="-80">
                <a:latin typeface="Verdana"/>
                <a:cs typeface="Verdana"/>
              </a:rPr>
              <a:t>signatures </a:t>
            </a:r>
            <a:r>
              <a:rPr dirty="0" sz="2000" spc="-15">
                <a:latin typeface="Verdana"/>
                <a:cs typeface="Verdana"/>
              </a:rPr>
              <a:t>to</a:t>
            </a:r>
            <a:r>
              <a:rPr dirty="0" sz="2000" spc="-430">
                <a:latin typeface="Verdana"/>
                <a:cs typeface="Verdana"/>
              </a:rPr>
              <a:t> </a:t>
            </a:r>
            <a:r>
              <a:rPr dirty="0" sz="2000" spc="-135">
                <a:latin typeface="Verdana"/>
                <a:cs typeface="Verdana"/>
              </a:rPr>
              <a:t>IOU </a:t>
            </a:r>
            <a:r>
              <a:rPr dirty="0" sz="2000" spc="-50">
                <a:latin typeface="Verdana"/>
                <a:cs typeface="Verdana"/>
              </a:rPr>
              <a:t>transactions</a:t>
            </a:r>
            <a:endParaRPr sz="2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"/>
              <a:buChar char="•"/>
            </a:pPr>
            <a:endParaRPr sz="1850">
              <a:latin typeface="Times New Roman"/>
              <a:cs typeface="Times New Roman"/>
            </a:endParaRPr>
          </a:p>
          <a:p>
            <a:pPr marL="355600" marR="5080" indent="-342900">
              <a:lnSpc>
                <a:spcPts val="214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000" spc="20">
                <a:latin typeface="Verdana"/>
                <a:cs typeface="Verdana"/>
              </a:rPr>
              <a:t>We</a:t>
            </a:r>
            <a:r>
              <a:rPr dirty="0" sz="2000" spc="-150">
                <a:latin typeface="Verdana"/>
                <a:cs typeface="Verdana"/>
              </a:rPr>
              <a:t> </a:t>
            </a:r>
            <a:r>
              <a:rPr dirty="0" sz="2000" spc="-110">
                <a:latin typeface="Verdana"/>
                <a:cs typeface="Verdana"/>
              </a:rPr>
              <a:t>will</a:t>
            </a:r>
            <a:r>
              <a:rPr dirty="0" sz="2000" spc="-155">
                <a:latin typeface="Verdana"/>
                <a:cs typeface="Verdana"/>
              </a:rPr>
              <a:t> </a:t>
            </a:r>
            <a:r>
              <a:rPr dirty="0" sz="2000" spc="-60">
                <a:latin typeface="Verdana"/>
                <a:cs typeface="Verdana"/>
              </a:rPr>
              <a:t>require</a:t>
            </a:r>
            <a:r>
              <a:rPr dirty="0" sz="2000" spc="-145">
                <a:latin typeface="Verdana"/>
                <a:cs typeface="Verdana"/>
              </a:rPr>
              <a:t> this</a:t>
            </a:r>
            <a:r>
              <a:rPr dirty="0" sz="2000" spc="-155">
                <a:latin typeface="Verdana"/>
                <a:cs typeface="Verdana"/>
              </a:rPr>
              <a:t> </a:t>
            </a:r>
            <a:r>
              <a:rPr dirty="0" sz="2000" spc="60">
                <a:latin typeface="Verdana"/>
                <a:cs typeface="Verdana"/>
              </a:rPr>
              <a:t>command</a:t>
            </a:r>
            <a:r>
              <a:rPr dirty="0" sz="2000" spc="-145">
                <a:latin typeface="Verdana"/>
                <a:cs typeface="Verdana"/>
              </a:rPr>
              <a:t> </a:t>
            </a:r>
            <a:r>
              <a:rPr dirty="0" sz="2000" spc="-105">
                <a:latin typeface="Verdana"/>
                <a:cs typeface="Verdana"/>
              </a:rPr>
              <a:t>in</a:t>
            </a:r>
            <a:r>
              <a:rPr dirty="0" sz="2000" spc="-140">
                <a:latin typeface="Verdana"/>
                <a:cs typeface="Verdana"/>
              </a:rPr>
              <a:t> </a:t>
            </a:r>
            <a:r>
              <a:rPr dirty="0" sz="2000" spc="-50">
                <a:latin typeface="Verdana"/>
                <a:cs typeface="Verdana"/>
              </a:rPr>
              <a:t>every</a:t>
            </a:r>
            <a:r>
              <a:rPr dirty="0" sz="2000" spc="-150">
                <a:latin typeface="Verdana"/>
                <a:cs typeface="Verdana"/>
              </a:rPr>
              <a:t> </a:t>
            </a:r>
            <a:r>
              <a:rPr dirty="0" sz="2000" spc="-30">
                <a:latin typeface="Verdana"/>
                <a:cs typeface="Verdana"/>
              </a:rPr>
              <a:t>transaction</a:t>
            </a:r>
            <a:r>
              <a:rPr dirty="0" sz="2000" spc="-140">
                <a:latin typeface="Verdana"/>
                <a:cs typeface="Verdana"/>
              </a:rPr>
              <a:t> </a:t>
            </a:r>
            <a:r>
              <a:rPr dirty="0" sz="2000" spc="-55">
                <a:latin typeface="Verdana"/>
                <a:cs typeface="Verdana"/>
              </a:rPr>
              <a:t>involving  </a:t>
            </a:r>
            <a:r>
              <a:rPr dirty="0" sz="2000" spc="50">
                <a:latin typeface="Verdana"/>
                <a:cs typeface="Verdana"/>
              </a:rPr>
              <a:t>an</a:t>
            </a:r>
            <a:r>
              <a:rPr dirty="0" sz="2000" spc="-150">
                <a:latin typeface="Verdana"/>
                <a:cs typeface="Verdana"/>
              </a:rPr>
              <a:t> </a:t>
            </a:r>
            <a:r>
              <a:rPr dirty="0" sz="2000" spc="-5" b="1">
                <a:solidFill>
                  <a:srgbClr val="2B79F0"/>
                </a:solidFill>
                <a:latin typeface="DejaVu Sans Mono"/>
                <a:cs typeface="DejaVu Sans Mono"/>
              </a:rPr>
              <a:t>IOUState</a:t>
            </a:r>
            <a:endParaRPr sz="2000">
              <a:latin typeface="DejaVu Sans Mono"/>
              <a:cs typeface="DejaVu Sans Mon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079393" y="734060"/>
            <a:ext cx="1881505" cy="2705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00" spc="-190" b="1">
                <a:latin typeface="Verdana"/>
                <a:cs typeface="Verdana"/>
              </a:rPr>
              <a:t>1. </a:t>
            </a:r>
            <a:r>
              <a:rPr dirty="0" sz="1600" spc="-90" b="1">
                <a:latin typeface="Verdana"/>
                <a:cs typeface="Verdana"/>
              </a:rPr>
              <a:t>CorDapp</a:t>
            </a:r>
            <a:r>
              <a:rPr dirty="0" sz="1600" spc="-55" b="1">
                <a:latin typeface="Verdana"/>
                <a:cs typeface="Verdana"/>
              </a:rPr>
              <a:t> </a:t>
            </a:r>
            <a:r>
              <a:rPr dirty="0" sz="1600" spc="-150" b="1">
                <a:latin typeface="Verdana"/>
                <a:cs typeface="Verdana"/>
              </a:rPr>
              <a:t>Design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079393" y="1343660"/>
            <a:ext cx="746760" cy="2705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00" spc="-190" b="1">
                <a:latin typeface="Verdana"/>
                <a:cs typeface="Verdana"/>
              </a:rPr>
              <a:t>2.</a:t>
            </a:r>
            <a:r>
              <a:rPr dirty="0" sz="1600" spc="-160" b="1">
                <a:latin typeface="Verdana"/>
                <a:cs typeface="Verdana"/>
              </a:rPr>
              <a:t> </a:t>
            </a:r>
            <a:r>
              <a:rPr dirty="0" sz="1600" spc="-175" b="1">
                <a:latin typeface="Verdana"/>
                <a:cs typeface="Verdana"/>
              </a:rPr>
              <a:t>State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079393" y="1953260"/>
            <a:ext cx="1838325" cy="17354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00" spc="-190" b="1">
                <a:solidFill>
                  <a:srgbClr val="ED1C24"/>
                </a:solidFill>
                <a:latin typeface="Verdana"/>
                <a:cs typeface="Verdana"/>
              </a:rPr>
              <a:t>3.</a:t>
            </a:r>
            <a:r>
              <a:rPr dirty="0" sz="1600" spc="-110" b="1">
                <a:solidFill>
                  <a:srgbClr val="ED1C24"/>
                </a:solidFill>
                <a:latin typeface="Verdana"/>
                <a:cs typeface="Verdana"/>
              </a:rPr>
              <a:t> Contract</a:t>
            </a:r>
            <a:endParaRPr sz="1600">
              <a:latin typeface="Verdana"/>
              <a:cs typeface="Verdana"/>
            </a:endParaRPr>
          </a:p>
          <a:p>
            <a:pPr marL="184150" indent="-171450">
              <a:lnSpc>
                <a:spcPct val="100000"/>
              </a:lnSpc>
              <a:spcBef>
                <a:spcPts val="15"/>
              </a:spcBef>
              <a:buFont typeface="Arial"/>
              <a:buChar char="•"/>
              <a:tabLst>
                <a:tab pos="184785" algn="l"/>
              </a:tabLst>
            </a:pPr>
            <a:r>
              <a:rPr dirty="0" sz="1200" spc="15">
                <a:latin typeface="Verdana"/>
                <a:cs typeface="Verdana"/>
              </a:rPr>
              <a:t>Contract</a:t>
            </a:r>
            <a:r>
              <a:rPr dirty="0" sz="1200" spc="-85">
                <a:latin typeface="Verdana"/>
                <a:cs typeface="Verdana"/>
              </a:rPr>
              <a:t> </a:t>
            </a:r>
            <a:r>
              <a:rPr dirty="0" sz="1200" spc="-114">
                <a:latin typeface="Verdana"/>
                <a:cs typeface="Verdana"/>
              </a:rPr>
              <a:t>Tests</a:t>
            </a:r>
            <a:endParaRPr sz="1200">
              <a:latin typeface="Verdana"/>
              <a:cs typeface="Verdana"/>
            </a:endParaRPr>
          </a:p>
          <a:p>
            <a:pPr marL="184150" indent="-17145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184785" algn="l"/>
              </a:tabLst>
            </a:pPr>
            <a:r>
              <a:rPr dirty="0" sz="1200" spc="-160" b="1">
                <a:latin typeface="Verdana"/>
                <a:cs typeface="Verdana"/>
              </a:rPr>
              <a:t>The </a:t>
            </a:r>
            <a:r>
              <a:rPr dirty="0" sz="1200" spc="-70" b="1">
                <a:latin typeface="Verdana"/>
                <a:cs typeface="Verdana"/>
              </a:rPr>
              <a:t>Create</a:t>
            </a:r>
            <a:r>
              <a:rPr dirty="0" sz="1200" spc="-80" b="1">
                <a:latin typeface="Verdana"/>
                <a:cs typeface="Verdana"/>
              </a:rPr>
              <a:t> </a:t>
            </a:r>
            <a:r>
              <a:rPr dirty="0" sz="1200" spc="-70" b="1">
                <a:latin typeface="Verdana"/>
                <a:cs typeface="Verdana"/>
              </a:rPr>
              <a:t>Command</a:t>
            </a:r>
            <a:endParaRPr sz="1200">
              <a:latin typeface="Verdana"/>
              <a:cs typeface="Verdana"/>
            </a:endParaRPr>
          </a:p>
          <a:p>
            <a:pPr marL="184150" indent="-171450">
              <a:lnSpc>
                <a:spcPct val="100000"/>
              </a:lnSpc>
              <a:buFont typeface="Arial"/>
              <a:buChar char="•"/>
              <a:tabLst>
                <a:tab pos="184785" algn="l"/>
              </a:tabLst>
            </a:pPr>
            <a:r>
              <a:rPr dirty="0" sz="1200" spc="-70">
                <a:latin typeface="Verdana"/>
                <a:cs typeface="Verdana"/>
              </a:rPr>
              <a:t>Further</a:t>
            </a:r>
            <a:r>
              <a:rPr dirty="0" sz="1200" spc="-95">
                <a:latin typeface="Verdana"/>
                <a:cs typeface="Verdana"/>
              </a:rPr>
              <a:t> </a:t>
            </a:r>
            <a:r>
              <a:rPr dirty="0" sz="1200" spc="-40">
                <a:latin typeface="Verdana"/>
                <a:cs typeface="Verdana"/>
              </a:rPr>
              <a:t>Constraints</a:t>
            </a:r>
            <a:endParaRPr sz="1200">
              <a:latin typeface="Verdana"/>
              <a:cs typeface="Verdana"/>
            </a:endParaRPr>
          </a:p>
          <a:p>
            <a:pPr marL="184150" indent="-171450">
              <a:lnSpc>
                <a:spcPct val="100000"/>
              </a:lnSpc>
              <a:buFont typeface="Arial"/>
              <a:buChar char="•"/>
              <a:tabLst>
                <a:tab pos="184785" algn="l"/>
              </a:tabLst>
            </a:pPr>
            <a:r>
              <a:rPr dirty="0" sz="1200" spc="-85">
                <a:latin typeface="Verdana"/>
                <a:cs typeface="Verdana"/>
              </a:rPr>
              <a:t>Tx-Level</a:t>
            </a:r>
            <a:r>
              <a:rPr dirty="0" sz="1200" spc="-95">
                <a:latin typeface="Verdana"/>
                <a:cs typeface="Verdana"/>
              </a:rPr>
              <a:t> </a:t>
            </a:r>
            <a:r>
              <a:rPr dirty="0" sz="1200" spc="-45">
                <a:latin typeface="Verdana"/>
                <a:cs typeface="Verdana"/>
              </a:rPr>
              <a:t>Constraints</a:t>
            </a:r>
            <a:endParaRPr sz="1200">
              <a:latin typeface="Verdana"/>
              <a:cs typeface="Verdana"/>
            </a:endParaRPr>
          </a:p>
          <a:p>
            <a:pPr marL="184150" indent="-171450">
              <a:lnSpc>
                <a:spcPct val="100000"/>
              </a:lnSpc>
              <a:buFont typeface="Arial"/>
              <a:buChar char="•"/>
              <a:tabLst>
                <a:tab pos="184785" algn="l"/>
              </a:tabLst>
            </a:pPr>
            <a:r>
              <a:rPr dirty="0" sz="1200" spc="10">
                <a:latin typeface="Verdana"/>
                <a:cs typeface="Verdana"/>
              </a:rPr>
              <a:t>Value</a:t>
            </a:r>
            <a:r>
              <a:rPr dirty="0" sz="1200" spc="-135">
                <a:latin typeface="Verdana"/>
                <a:cs typeface="Verdana"/>
              </a:rPr>
              <a:t> </a:t>
            </a:r>
            <a:r>
              <a:rPr dirty="0" sz="1200" spc="-45">
                <a:latin typeface="Verdana"/>
                <a:cs typeface="Verdana"/>
              </a:rPr>
              <a:t>Constraints</a:t>
            </a:r>
            <a:endParaRPr sz="1200">
              <a:latin typeface="Verdana"/>
              <a:cs typeface="Verdana"/>
            </a:endParaRPr>
          </a:p>
          <a:p>
            <a:pPr marL="184150" indent="-171450">
              <a:lnSpc>
                <a:spcPct val="100000"/>
              </a:lnSpc>
              <a:buFont typeface="Arial"/>
              <a:buChar char="•"/>
              <a:tabLst>
                <a:tab pos="184785" algn="l"/>
              </a:tabLst>
            </a:pPr>
            <a:r>
              <a:rPr dirty="0" sz="1200" spc="-65">
                <a:latin typeface="Verdana"/>
                <a:cs typeface="Verdana"/>
              </a:rPr>
              <a:t>Signer</a:t>
            </a:r>
            <a:r>
              <a:rPr dirty="0" sz="1200" spc="-110">
                <a:latin typeface="Verdana"/>
                <a:cs typeface="Verdana"/>
              </a:rPr>
              <a:t> </a:t>
            </a:r>
            <a:r>
              <a:rPr dirty="0" sz="1200" spc="-45">
                <a:latin typeface="Verdana"/>
                <a:cs typeface="Verdana"/>
              </a:rPr>
              <a:t>Constraints</a:t>
            </a:r>
            <a:endParaRPr sz="1200">
              <a:latin typeface="Verdana"/>
              <a:cs typeface="Verdana"/>
            </a:endParaRPr>
          </a:p>
          <a:p>
            <a:pPr marL="184150" indent="-171450">
              <a:lnSpc>
                <a:spcPct val="100000"/>
              </a:lnSpc>
              <a:buFont typeface="Arial"/>
              <a:buChar char="•"/>
              <a:tabLst>
                <a:tab pos="184785" algn="l"/>
              </a:tabLst>
            </a:pPr>
            <a:r>
              <a:rPr dirty="0" sz="1200" spc="-15">
                <a:latin typeface="Verdana"/>
                <a:cs typeface="Verdana"/>
              </a:rPr>
              <a:t>Another</a:t>
            </a:r>
            <a:r>
              <a:rPr dirty="0" sz="1200" spc="-100">
                <a:latin typeface="Verdana"/>
                <a:cs typeface="Verdana"/>
              </a:rPr>
              <a:t> </a:t>
            </a:r>
            <a:r>
              <a:rPr dirty="0" sz="1200" spc="35">
                <a:latin typeface="Verdana"/>
                <a:cs typeface="Verdana"/>
              </a:rPr>
              <a:t>Command</a:t>
            </a:r>
            <a:endParaRPr sz="1200">
              <a:latin typeface="Verdana"/>
              <a:cs typeface="Verdana"/>
            </a:endParaRPr>
          </a:p>
          <a:p>
            <a:pPr marL="217170" indent="-204470">
              <a:lnSpc>
                <a:spcPct val="100000"/>
              </a:lnSpc>
              <a:buFont typeface="Wingdings"/>
              <a:buChar char=""/>
              <a:tabLst>
                <a:tab pos="217804" algn="l"/>
              </a:tabLst>
            </a:pPr>
            <a:r>
              <a:rPr dirty="0" sz="1200" spc="10">
                <a:latin typeface="Verdana"/>
                <a:cs typeface="Verdana"/>
              </a:rPr>
              <a:t>Checkpoint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079393" y="4025900"/>
            <a:ext cx="693420" cy="2705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00" spc="-190" b="1">
                <a:latin typeface="Verdana"/>
                <a:cs typeface="Verdana"/>
              </a:rPr>
              <a:t>4.</a:t>
            </a:r>
            <a:r>
              <a:rPr dirty="0" sz="1600" spc="-160" b="1">
                <a:latin typeface="Verdana"/>
                <a:cs typeface="Verdana"/>
              </a:rPr>
              <a:t> </a:t>
            </a:r>
            <a:r>
              <a:rPr dirty="0" sz="1600" spc="-204" b="1">
                <a:latin typeface="Verdana"/>
                <a:cs typeface="Verdana"/>
              </a:rPr>
              <a:t>Flow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079393" y="4635500"/>
            <a:ext cx="1071245" cy="8801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105"/>
              </a:spcBef>
              <a:buAutoNum type="arabicPeriod" startAt="5"/>
              <a:tabLst>
                <a:tab pos="241300" algn="l"/>
              </a:tabLst>
            </a:pPr>
            <a:r>
              <a:rPr dirty="0" sz="1600" spc="-185" b="1">
                <a:latin typeface="Verdana"/>
                <a:cs typeface="Verdana"/>
              </a:rPr>
              <a:t>Network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Verdana"/>
              <a:buAutoNum type="arabicPeriod" startAt="5"/>
            </a:pPr>
            <a:endParaRPr sz="25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buAutoNum type="arabicPeriod" startAt="5"/>
              <a:tabLst>
                <a:tab pos="241300" algn="l"/>
              </a:tabLst>
            </a:pPr>
            <a:r>
              <a:rPr dirty="0" sz="1600" spc="-254" b="1">
                <a:latin typeface="Verdana"/>
                <a:cs typeface="Verdana"/>
              </a:rPr>
              <a:t>API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959708" y="0"/>
            <a:ext cx="2232660" cy="6858000"/>
          </a:xfrm>
          <a:custGeom>
            <a:avLst/>
            <a:gdLst/>
            <a:ahLst/>
            <a:cxnLst/>
            <a:rect l="l" t="t" r="r" b="b"/>
            <a:pathLst>
              <a:path w="2232659" h="6858000">
                <a:moveTo>
                  <a:pt x="0" y="6858000"/>
                </a:moveTo>
                <a:lnTo>
                  <a:pt x="2232291" y="6858000"/>
                </a:lnTo>
                <a:lnTo>
                  <a:pt x="2232291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0675" y="566419"/>
            <a:ext cx="4451985" cy="512445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-200"/>
              <a:t>Adding </a:t>
            </a:r>
            <a:r>
              <a:rPr dirty="0" spc="-315"/>
              <a:t>the</a:t>
            </a:r>
            <a:r>
              <a:rPr dirty="0" spc="-240"/>
              <a:t> </a:t>
            </a:r>
            <a:r>
              <a:rPr dirty="0" spc="-180"/>
              <a:t>Command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85"/>
              <a:t>Contracts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40"/>
              <a:t>p</a:t>
            </a:r>
            <a:fld id="{81D60167-4931-47E6-BA6A-407CBD079E47}" type="slidenum">
              <a:rPr dirty="0" spc="-150"/>
              <a:t>24</a:t>
            </a:fld>
            <a:r>
              <a:rPr dirty="0" spc="-80"/>
              <a:t>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560131" y="1483868"/>
            <a:ext cx="7292975" cy="10026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55600" indent="-342900">
              <a:lnSpc>
                <a:spcPts val="2280"/>
              </a:lnSpc>
              <a:spcBef>
                <a:spcPts val="9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000" spc="20">
                <a:latin typeface="Verdana"/>
                <a:cs typeface="Verdana"/>
              </a:rPr>
              <a:t>We</a:t>
            </a:r>
            <a:r>
              <a:rPr dirty="0" sz="2000" spc="-155">
                <a:latin typeface="Verdana"/>
                <a:cs typeface="Verdana"/>
              </a:rPr>
              <a:t> </a:t>
            </a:r>
            <a:r>
              <a:rPr dirty="0" sz="2000" spc="-110">
                <a:latin typeface="Verdana"/>
                <a:cs typeface="Verdana"/>
              </a:rPr>
              <a:t>will</a:t>
            </a:r>
            <a:r>
              <a:rPr dirty="0" sz="2000" spc="-160">
                <a:latin typeface="Verdana"/>
                <a:cs typeface="Verdana"/>
              </a:rPr>
              <a:t> </a:t>
            </a:r>
            <a:r>
              <a:rPr dirty="0" sz="2000" spc="10">
                <a:latin typeface="Verdana"/>
                <a:cs typeface="Verdana"/>
              </a:rPr>
              <a:t>define</a:t>
            </a:r>
            <a:r>
              <a:rPr dirty="0" sz="2000" spc="-150">
                <a:latin typeface="Verdana"/>
                <a:cs typeface="Verdana"/>
              </a:rPr>
              <a:t> </a:t>
            </a:r>
            <a:r>
              <a:rPr dirty="0" sz="2000" spc="-20">
                <a:latin typeface="Verdana"/>
                <a:cs typeface="Verdana"/>
              </a:rPr>
              <a:t>the</a:t>
            </a:r>
            <a:r>
              <a:rPr dirty="0" sz="2000" spc="-150">
                <a:latin typeface="Verdana"/>
                <a:cs typeface="Verdana"/>
              </a:rPr>
              <a:t> </a:t>
            </a:r>
            <a:r>
              <a:rPr dirty="0" sz="2000" spc="-5" b="1">
                <a:solidFill>
                  <a:srgbClr val="2B79F0"/>
                </a:solidFill>
                <a:latin typeface="DejaVu Sans Mono"/>
                <a:cs typeface="DejaVu Sans Mono"/>
              </a:rPr>
              <a:t>Issue</a:t>
            </a:r>
            <a:r>
              <a:rPr dirty="0" sz="2000" spc="-645" b="1">
                <a:solidFill>
                  <a:srgbClr val="2B79F0"/>
                </a:solidFill>
                <a:latin typeface="DejaVu Sans Mono"/>
                <a:cs typeface="DejaVu Sans Mono"/>
              </a:rPr>
              <a:t> </a:t>
            </a:r>
            <a:r>
              <a:rPr dirty="0" sz="2000" spc="60">
                <a:latin typeface="Verdana"/>
                <a:cs typeface="Verdana"/>
              </a:rPr>
              <a:t>command</a:t>
            </a:r>
            <a:r>
              <a:rPr dirty="0" sz="2000" spc="-150">
                <a:latin typeface="Verdana"/>
                <a:cs typeface="Verdana"/>
              </a:rPr>
              <a:t> </a:t>
            </a:r>
            <a:r>
              <a:rPr dirty="0" sz="2000" spc="-65">
                <a:latin typeface="Verdana"/>
                <a:cs typeface="Verdana"/>
              </a:rPr>
              <a:t>inside</a:t>
            </a:r>
            <a:r>
              <a:rPr dirty="0" sz="2000" spc="-150">
                <a:latin typeface="Verdana"/>
                <a:cs typeface="Verdana"/>
              </a:rPr>
              <a:t> </a:t>
            </a:r>
            <a:r>
              <a:rPr dirty="0" sz="2000" spc="-25">
                <a:latin typeface="Verdana"/>
                <a:cs typeface="Verdana"/>
              </a:rPr>
              <a:t>the</a:t>
            </a:r>
            <a:r>
              <a:rPr dirty="0" sz="2000" spc="-150">
                <a:latin typeface="Verdana"/>
                <a:cs typeface="Verdana"/>
              </a:rPr>
              <a:t> </a:t>
            </a:r>
            <a:r>
              <a:rPr dirty="0" sz="2000" spc="-5" b="1">
                <a:solidFill>
                  <a:srgbClr val="2A79F1"/>
                </a:solidFill>
                <a:latin typeface="DejaVu Sans Mono"/>
                <a:cs typeface="DejaVu Sans Mono"/>
              </a:rPr>
              <a:t>Commands</a:t>
            </a:r>
            <a:endParaRPr sz="2000">
              <a:latin typeface="DejaVu Sans Mono"/>
              <a:cs typeface="DejaVu Sans Mono"/>
            </a:endParaRPr>
          </a:p>
          <a:p>
            <a:pPr marL="355600">
              <a:lnSpc>
                <a:spcPts val="2280"/>
              </a:lnSpc>
            </a:pPr>
            <a:r>
              <a:rPr dirty="0" sz="2000" spc="-5">
                <a:latin typeface="Verdana"/>
                <a:cs typeface="Verdana"/>
              </a:rPr>
              <a:t>interface</a:t>
            </a:r>
            <a:r>
              <a:rPr dirty="0" sz="2000" spc="-155">
                <a:latin typeface="Verdana"/>
                <a:cs typeface="Verdana"/>
              </a:rPr>
              <a:t> </a:t>
            </a:r>
            <a:r>
              <a:rPr dirty="0" sz="2000" spc="5">
                <a:latin typeface="Verdana"/>
                <a:cs typeface="Verdana"/>
              </a:rPr>
              <a:t>which</a:t>
            </a:r>
            <a:r>
              <a:rPr dirty="0" sz="2000" spc="-150">
                <a:latin typeface="Verdana"/>
                <a:cs typeface="Verdana"/>
              </a:rPr>
              <a:t> </a:t>
            </a:r>
            <a:r>
              <a:rPr dirty="0" sz="2000" spc="-55">
                <a:latin typeface="Verdana"/>
                <a:cs typeface="Verdana"/>
              </a:rPr>
              <a:t>has</a:t>
            </a:r>
            <a:r>
              <a:rPr dirty="0" sz="2000" spc="-155">
                <a:latin typeface="Verdana"/>
                <a:cs typeface="Verdana"/>
              </a:rPr>
              <a:t> </a:t>
            </a:r>
            <a:r>
              <a:rPr dirty="0" sz="2000" spc="65">
                <a:latin typeface="Verdana"/>
                <a:cs typeface="Verdana"/>
              </a:rPr>
              <a:t>been</a:t>
            </a:r>
            <a:r>
              <a:rPr dirty="0" sz="2000" spc="-150">
                <a:latin typeface="Verdana"/>
                <a:cs typeface="Verdana"/>
              </a:rPr>
              <a:t> </a:t>
            </a:r>
            <a:r>
              <a:rPr dirty="0" sz="2000" spc="10">
                <a:latin typeface="Verdana"/>
                <a:cs typeface="Verdana"/>
              </a:rPr>
              <a:t>provided</a:t>
            </a:r>
            <a:r>
              <a:rPr dirty="0" sz="2000" spc="-145">
                <a:latin typeface="Verdana"/>
                <a:cs typeface="Verdana"/>
              </a:rPr>
              <a:t> </a:t>
            </a:r>
            <a:r>
              <a:rPr dirty="0" sz="2000" spc="-65">
                <a:latin typeface="Verdana"/>
                <a:cs typeface="Verdana"/>
              </a:rPr>
              <a:t>inside</a:t>
            </a:r>
            <a:r>
              <a:rPr dirty="0" sz="2000" spc="-150">
                <a:latin typeface="Verdana"/>
                <a:cs typeface="Verdana"/>
              </a:rPr>
              <a:t> </a:t>
            </a:r>
            <a:r>
              <a:rPr dirty="0" sz="2000" spc="-35" b="1">
                <a:solidFill>
                  <a:srgbClr val="2B79F0"/>
                </a:solidFill>
                <a:latin typeface="DejaVu Sans Mono"/>
                <a:cs typeface="DejaVu Sans Mono"/>
              </a:rPr>
              <a:t>IOUContract</a:t>
            </a:r>
            <a:r>
              <a:rPr dirty="0" sz="2000" spc="-35">
                <a:latin typeface="Verdana"/>
                <a:cs typeface="Verdana"/>
              </a:rPr>
              <a:t>:</a:t>
            </a:r>
            <a:endParaRPr sz="2000">
              <a:latin typeface="Verdana"/>
              <a:cs typeface="Verdana"/>
            </a:endParaRPr>
          </a:p>
          <a:p>
            <a:pPr marL="927100">
              <a:lnSpc>
                <a:spcPct val="100000"/>
              </a:lnSpc>
              <a:spcBef>
                <a:spcPts val="1465"/>
              </a:spcBef>
            </a:pPr>
            <a:r>
              <a:rPr dirty="0" sz="1400" spc="-10" b="1">
                <a:solidFill>
                  <a:srgbClr val="2B79F0"/>
                </a:solidFill>
                <a:latin typeface="DejaVu Sans Mono"/>
                <a:cs typeface="DejaVu Sans Mono"/>
              </a:rPr>
              <a:t>class </a:t>
            </a:r>
            <a:r>
              <a:rPr dirty="0" sz="1400" spc="-10">
                <a:latin typeface="DejaVu Sans Mono"/>
                <a:cs typeface="DejaVu Sans Mono"/>
              </a:rPr>
              <a:t>Create </a:t>
            </a:r>
            <a:r>
              <a:rPr dirty="0" sz="1400" spc="-5">
                <a:latin typeface="DejaVu Sans Mono"/>
                <a:cs typeface="DejaVu Sans Mono"/>
              </a:rPr>
              <a:t>: </a:t>
            </a:r>
            <a:r>
              <a:rPr dirty="0" sz="1400" spc="-10">
                <a:latin typeface="DejaVu Sans Mono"/>
                <a:cs typeface="DejaVu Sans Mono"/>
              </a:rPr>
              <a:t>TypeOnlyCommandData(),</a:t>
            </a:r>
            <a:r>
              <a:rPr dirty="0" sz="1400" spc="-35">
                <a:latin typeface="DejaVu Sans Mono"/>
                <a:cs typeface="DejaVu Sans Mono"/>
              </a:rPr>
              <a:t> </a:t>
            </a:r>
            <a:r>
              <a:rPr dirty="0" sz="1400" spc="-10">
                <a:latin typeface="DejaVu Sans Mono"/>
                <a:cs typeface="DejaVu Sans Mono"/>
              </a:rPr>
              <a:t>Commands</a:t>
            </a:r>
            <a:endParaRPr sz="1400">
              <a:latin typeface="DejaVu Sans Mono"/>
              <a:cs typeface="DejaVu Sans Mon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60131" y="2706116"/>
            <a:ext cx="6760209" cy="60388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55600" indent="-342900">
              <a:lnSpc>
                <a:spcPts val="2280"/>
              </a:lnSpc>
              <a:spcBef>
                <a:spcPts val="9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000" spc="20">
                <a:latin typeface="Verdana"/>
                <a:cs typeface="Verdana"/>
              </a:rPr>
              <a:t>We</a:t>
            </a:r>
            <a:r>
              <a:rPr dirty="0" sz="2000" spc="-150">
                <a:latin typeface="Verdana"/>
                <a:cs typeface="Verdana"/>
              </a:rPr>
              <a:t> </a:t>
            </a:r>
            <a:r>
              <a:rPr dirty="0" sz="2000" spc="-45">
                <a:latin typeface="Verdana"/>
                <a:cs typeface="Verdana"/>
              </a:rPr>
              <a:t>also</a:t>
            </a:r>
            <a:r>
              <a:rPr dirty="0" sz="2000" spc="-150">
                <a:latin typeface="Verdana"/>
                <a:cs typeface="Verdana"/>
              </a:rPr>
              <a:t> </a:t>
            </a:r>
            <a:r>
              <a:rPr dirty="0" sz="2000" spc="70">
                <a:latin typeface="Verdana"/>
                <a:cs typeface="Verdana"/>
              </a:rPr>
              <a:t>need</a:t>
            </a:r>
            <a:r>
              <a:rPr dirty="0" sz="2000" spc="-140">
                <a:latin typeface="Verdana"/>
                <a:cs typeface="Verdana"/>
              </a:rPr>
              <a:t> </a:t>
            </a:r>
            <a:r>
              <a:rPr dirty="0" sz="2000" spc="-15">
                <a:latin typeface="Verdana"/>
                <a:cs typeface="Verdana"/>
              </a:rPr>
              <a:t>to</a:t>
            </a:r>
            <a:r>
              <a:rPr dirty="0" sz="2000" spc="-150">
                <a:latin typeface="Verdana"/>
                <a:cs typeface="Verdana"/>
              </a:rPr>
              <a:t> </a:t>
            </a:r>
            <a:r>
              <a:rPr dirty="0" sz="2000" spc="-60">
                <a:latin typeface="Verdana"/>
                <a:cs typeface="Verdana"/>
              </a:rPr>
              <a:t>require</a:t>
            </a:r>
            <a:r>
              <a:rPr dirty="0" sz="2000" spc="-150">
                <a:latin typeface="Verdana"/>
                <a:cs typeface="Verdana"/>
              </a:rPr>
              <a:t> </a:t>
            </a:r>
            <a:r>
              <a:rPr dirty="0" sz="2000" spc="-20">
                <a:latin typeface="Verdana"/>
                <a:cs typeface="Verdana"/>
              </a:rPr>
              <a:t>the</a:t>
            </a:r>
            <a:r>
              <a:rPr dirty="0" sz="2000" spc="-145">
                <a:latin typeface="Verdana"/>
                <a:cs typeface="Verdana"/>
              </a:rPr>
              <a:t> </a:t>
            </a:r>
            <a:r>
              <a:rPr dirty="0" sz="2000" spc="-5" b="1">
                <a:solidFill>
                  <a:srgbClr val="2B79F0"/>
                </a:solidFill>
                <a:latin typeface="DejaVu Sans Mono"/>
                <a:cs typeface="DejaVu Sans Mono"/>
              </a:rPr>
              <a:t>Issue</a:t>
            </a:r>
            <a:r>
              <a:rPr dirty="0" sz="2000" spc="-655" b="1">
                <a:solidFill>
                  <a:srgbClr val="2B79F0"/>
                </a:solidFill>
                <a:latin typeface="DejaVu Sans Mono"/>
                <a:cs typeface="DejaVu Sans Mono"/>
              </a:rPr>
              <a:t> </a:t>
            </a:r>
            <a:r>
              <a:rPr dirty="0" sz="2000" spc="60">
                <a:latin typeface="Verdana"/>
                <a:cs typeface="Verdana"/>
              </a:rPr>
              <a:t>command</a:t>
            </a:r>
            <a:r>
              <a:rPr dirty="0" sz="2000" spc="-145">
                <a:latin typeface="Verdana"/>
                <a:cs typeface="Verdana"/>
              </a:rPr>
              <a:t> </a:t>
            </a:r>
            <a:r>
              <a:rPr dirty="0" sz="2000" spc="-105">
                <a:latin typeface="Verdana"/>
                <a:cs typeface="Verdana"/>
              </a:rPr>
              <a:t>in</a:t>
            </a:r>
            <a:r>
              <a:rPr dirty="0" sz="2000" spc="-140">
                <a:latin typeface="Verdana"/>
                <a:cs typeface="Verdana"/>
              </a:rPr>
              <a:t> </a:t>
            </a:r>
            <a:r>
              <a:rPr dirty="0" sz="2000" spc="-25">
                <a:latin typeface="Verdana"/>
                <a:cs typeface="Verdana"/>
              </a:rPr>
              <a:t>the</a:t>
            </a:r>
            <a:endParaRPr sz="2000">
              <a:latin typeface="Verdana"/>
              <a:cs typeface="Verdana"/>
            </a:endParaRPr>
          </a:p>
          <a:p>
            <a:pPr marL="355600">
              <a:lnSpc>
                <a:spcPts val="2280"/>
              </a:lnSpc>
            </a:pPr>
            <a:r>
              <a:rPr dirty="0" sz="2000" spc="-5" b="1">
                <a:solidFill>
                  <a:srgbClr val="2B79F0"/>
                </a:solidFill>
                <a:latin typeface="DejaVu Sans Mono"/>
                <a:cs typeface="DejaVu Sans Mono"/>
              </a:rPr>
              <a:t>verify</a:t>
            </a:r>
            <a:r>
              <a:rPr dirty="0" sz="2000" spc="-660" b="1">
                <a:solidFill>
                  <a:srgbClr val="2B79F0"/>
                </a:solidFill>
                <a:latin typeface="DejaVu Sans Mono"/>
                <a:cs typeface="DejaVu Sans Mono"/>
              </a:rPr>
              <a:t> </a:t>
            </a:r>
            <a:r>
              <a:rPr dirty="0" sz="2000" spc="-60">
                <a:latin typeface="Verdana"/>
                <a:cs typeface="Verdana"/>
              </a:rPr>
              <a:t>function: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93811" y="3245612"/>
            <a:ext cx="6898640" cy="1122680"/>
          </a:xfrm>
          <a:prstGeom prst="rect">
            <a:avLst/>
          </a:prstGeom>
        </p:spPr>
        <p:txBody>
          <a:bodyPr wrap="square" lIns="0" tIns="10414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20"/>
              </a:spcBef>
              <a:buFont typeface="Arial Black"/>
              <a:buChar char="–"/>
              <a:tabLst>
                <a:tab pos="354965" algn="l"/>
                <a:tab pos="355600" algn="l"/>
              </a:tabLst>
            </a:pPr>
            <a:r>
              <a:rPr dirty="0" sz="1800" spc="-85">
                <a:latin typeface="Verdana"/>
                <a:cs typeface="Verdana"/>
              </a:rPr>
              <a:t>Within</a:t>
            </a:r>
            <a:r>
              <a:rPr dirty="0" sz="1800" spc="-140">
                <a:latin typeface="Verdana"/>
                <a:cs typeface="Verdana"/>
              </a:rPr>
              <a:t> </a:t>
            </a:r>
            <a:r>
              <a:rPr dirty="0" sz="1800" spc="-25" b="1">
                <a:solidFill>
                  <a:srgbClr val="2B79F0"/>
                </a:solidFill>
                <a:latin typeface="DejaVu Sans Mono"/>
                <a:cs typeface="DejaVu Sans Mono"/>
              </a:rPr>
              <a:t>verify</a:t>
            </a:r>
            <a:r>
              <a:rPr dirty="0" sz="1800" spc="-25">
                <a:latin typeface="Verdana"/>
                <a:cs typeface="Verdana"/>
              </a:rPr>
              <a:t>,</a:t>
            </a:r>
            <a:r>
              <a:rPr dirty="0" sz="1800" spc="-140">
                <a:latin typeface="Verdana"/>
                <a:cs typeface="Verdana"/>
              </a:rPr>
              <a:t> </a:t>
            </a:r>
            <a:r>
              <a:rPr dirty="0" sz="1800" spc="60">
                <a:latin typeface="Verdana"/>
                <a:cs typeface="Verdana"/>
              </a:rPr>
              <a:t>we</a:t>
            </a:r>
            <a:r>
              <a:rPr dirty="0" sz="1800" spc="-130">
                <a:latin typeface="Verdana"/>
                <a:cs typeface="Verdana"/>
              </a:rPr>
              <a:t> </a:t>
            </a:r>
            <a:r>
              <a:rPr dirty="0" sz="1800" spc="35">
                <a:latin typeface="Verdana"/>
                <a:cs typeface="Verdana"/>
              </a:rPr>
              <a:t>access</a:t>
            </a:r>
            <a:r>
              <a:rPr dirty="0" sz="1800" spc="-140">
                <a:latin typeface="Verdana"/>
                <a:cs typeface="Verdana"/>
              </a:rPr>
              <a:t> </a:t>
            </a:r>
            <a:r>
              <a:rPr dirty="0" sz="1800" spc="145">
                <a:latin typeface="Verdana"/>
                <a:cs typeface="Verdana"/>
              </a:rPr>
              <a:t>a</a:t>
            </a:r>
            <a:r>
              <a:rPr dirty="0" sz="1800" spc="-145">
                <a:latin typeface="Verdana"/>
                <a:cs typeface="Verdana"/>
              </a:rPr>
              <a:t> </a:t>
            </a:r>
            <a:r>
              <a:rPr dirty="0" sz="1800" spc="-30">
                <a:latin typeface="Verdana"/>
                <a:cs typeface="Verdana"/>
              </a:rPr>
              <a:t>transaction’s</a:t>
            </a:r>
            <a:r>
              <a:rPr dirty="0" sz="1800" spc="-135">
                <a:latin typeface="Verdana"/>
                <a:cs typeface="Verdana"/>
              </a:rPr>
              <a:t> </a:t>
            </a:r>
            <a:r>
              <a:rPr dirty="0" sz="1800" spc="15">
                <a:latin typeface="Verdana"/>
                <a:cs typeface="Verdana"/>
              </a:rPr>
              <a:t>commands</a:t>
            </a:r>
            <a:r>
              <a:rPr dirty="0" sz="1800" spc="-140">
                <a:latin typeface="Verdana"/>
                <a:cs typeface="Verdana"/>
              </a:rPr>
              <a:t> </a:t>
            </a:r>
            <a:r>
              <a:rPr dirty="0" sz="1800" spc="-75">
                <a:latin typeface="Verdana"/>
                <a:cs typeface="Verdana"/>
              </a:rPr>
              <a:t>using</a:t>
            </a:r>
            <a:endParaRPr sz="1800">
              <a:latin typeface="Verdana"/>
              <a:cs typeface="Verdana"/>
            </a:endParaRPr>
          </a:p>
          <a:p>
            <a:pPr marL="355600">
              <a:lnSpc>
                <a:spcPct val="100000"/>
              </a:lnSpc>
              <a:spcBef>
                <a:spcPts val="720"/>
              </a:spcBef>
            </a:pPr>
            <a:r>
              <a:rPr dirty="0" sz="1800" b="1">
                <a:solidFill>
                  <a:srgbClr val="2B79F0"/>
                </a:solidFill>
                <a:latin typeface="DejaVu Sans Mono"/>
                <a:cs typeface="DejaVu Sans Mono"/>
              </a:rPr>
              <a:t>tx.commands</a:t>
            </a:r>
            <a:endParaRPr sz="1800">
              <a:latin typeface="DejaVu Sans Mono"/>
              <a:cs typeface="DejaVu Sans Mono"/>
            </a:endParaRPr>
          </a:p>
          <a:p>
            <a:pPr marL="355600" indent="-342900">
              <a:lnSpc>
                <a:spcPct val="100000"/>
              </a:lnSpc>
              <a:spcBef>
                <a:spcPts val="720"/>
              </a:spcBef>
              <a:buFont typeface="Arial Black"/>
              <a:buChar char="–"/>
              <a:tabLst>
                <a:tab pos="354965" algn="l"/>
                <a:tab pos="355600" algn="l"/>
              </a:tabLst>
            </a:pPr>
            <a:r>
              <a:rPr dirty="0" sz="1800" spc="20">
                <a:latin typeface="Verdana"/>
                <a:cs typeface="Verdana"/>
              </a:rPr>
              <a:t>We</a:t>
            </a:r>
            <a:r>
              <a:rPr dirty="0" sz="1800" spc="-135">
                <a:latin typeface="Verdana"/>
                <a:cs typeface="Verdana"/>
              </a:rPr>
              <a:t> </a:t>
            </a:r>
            <a:r>
              <a:rPr dirty="0" sz="1800" spc="-60">
                <a:latin typeface="Verdana"/>
                <a:cs typeface="Verdana"/>
              </a:rPr>
              <a:t>retrieve</a:t>
            </a:r>
            <a:r>
              <a:rPr dirty="0" sz="1800" spc="-130">
                <a:latin typeface="Verdana"/>
                <a:cs typeface="Verdana"/>
              </a:rPr>
              <a:t> </a:t>
            </a:r>
            <a:r>
              <a:rPr dirty="0" sz="1800" spc="-15">
                <a:latin typeface="Verdana"/>
                <a:cs typeface="Verdana"/>
              </a:rPr>
              <a:t>the</a:t>
            </a:r>
            <a:r>
              <a:rPr dirty="0" sz="1800" spc="-135">
                <a:latin typeface="Verdana"/>
                <a:cs typeface="Verdana"/>
              </a:rPr>
              <a:t> </a:t>
            </a:r>
            <a:r>
              <a:rPr dirty="0" sz="1800" spc="30">
                <a:latin typeface="Verdana"/>
                <a:cs typeface="Verdana"/>
              </a:rPr>
              <a:t>command’s</a:t>
            </a:r>
            <a:r>
              <a:rPr dirty="0" sz="1800" spc="-130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type</a:t>
            </a:r>
            <a:r>
              <a:rPr dirty="0" sz="1800" spc="-135">
                <a:latin typeface="Verdana"/>
                <a:cs typeface="Verdana"/>
              </a:rPr>
              <a:t> </a:t>
            </a:r>
            <a:r>
              <a:rPr dirty="0" sz="1800" spc="-75">
                <a:latin typeface="Verdana"/>
                <a:cs typeface="Verdana"/>
              </a:rPr>
              <a:t>using</a:t>
            </a:r>
            <a:r>
              <a:rPr dirty="0" sz="1800" spc="-140">
                <a:latin typeface="Verdana"/>
                <a:cs typeface="Verdana"/>
              </a:rPr>
              <a:t> </a:t>
            </a:r>
            <a:r>
              <a:rPr dirty="0" sz="1800" b="1">
                <a:solidFill>
                  <a:srgbClr val="2B79F0"/>
                </a:solidFill>
                <a:latin typeface="DejaVu Sans Mono"/>
                <a:cs typeface="DejaVu Sans Mono"/>
              </a:rPr>
              <a:t>Command.value</a:t>
            </a:r>
            <a:endParaRPr sz="1800">
              <a:latin typeface="DejaVu Sans Mono"/>
              <a:cs typeface="DejaVu Sans Mon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60131" y="4626355"/>
            <a:ext cx="6214745" cy="3295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000" spc="-65">
                <a:latin typeface="Verdana"/>
                <a:cs typeface="Verdana"/>
              </a:rPr>
              <a:t>Refer</a:t>
            </a:r>
            <a:r>
              <a:rPr dirty="0" sz="2000" spc="-155">
                <a:latin typeface="Verdana"/>
                <a:cs typeface="Verdana"/>
              </a:rPr>
              <a:t> </a:t>
            </a:r>
            <a:r>
              <a:rPr dirty="0" sz="2000" spc="-15">
                <a:latin typeface="Verdana"/>
                <a:cs typeface="Verdana"/>
              </a:rPr>
              <a:t>to</a:t>
            </a:r>
            <a:r>
              <a:rPr dirty="0" sz="2000" spc="-145">
                <a:latin typeface="Verdana"/>
                <a:cs typeface="Verdana"/>
              </a:rPr>
              <a:t> </a:t>
            </a:r>
            <a:r>
              <a:rPr dirty="0" sz="2000" spc="-25">
                <a:latin typeface="Verdana"/>
                <a:cs typeface="Verdana"/>
              </a:rPr>
              <a:t>the</a:t>
            </a:r>
            <a:r>
              <a:rPr dirty="0" sz="2000" spc="-150">
                <a:latin typeface="Verdana"/>
                <a:cs typeface="Verdana"/>
              </a:rPr>
              <a:t> </a:t>
            </a:r>
            <a:r>
              <a:rPr dirty="0" sz="2000" spc="-95">
                <a:latin typeface="Verdana"/>
                <a:cs typeface="Verdana"/>
              </a:rPr>
              <a:t>unit</a:t>
            </a:r>
            <a:r>
              <a:rPr dirty="0" sz="2000" spc="-150">
                <a:latin typeface="Verdana"/>
                <a:cs typeface="Verdana"/>
              </a:rPr>
              <a:t> </a:t>
            </a:r>
            <a:r>
              <a:rPr dirty="0" sz="2000" spc="-100">
                <a:latin typeface="Verdana"/>
                <a:cs typeface="Verdana"/>
              </a:rPr>
              <a:t>test</a:t>
            </a:r>
            <a:r>
              <a:rPr dirty="0" sz="2000" spc="-155">
                <a:latin typeface="Verdana"/>
                <a:cs typeface="Verdana"/>
              </a:rPr>
              <a:t> </a:t>
            </a:r>
            <a:r>
              <a:rPr dirty="0" sz="2000" spc="-95">
                <a:latin typeface="Verdana"/>
                <a:cs typeface="Verdana"/>
              </a:rPr>
              <a:t>instructions</a:t>
            </a:r>
            <a:r>
              <a:rPr dirty="0" sz="2000" spc="-150">
                <a:latin typeface="Verdana"/>
                <a:cs typeface="Verdana"/>
              </a:rPr>
              <a:t> </a:t>
            </a:r>
            <a:r>
              <a:rPr dirty="0" sz="2000" spc="-85">
                <a:latin typeface="Verdana"/>
                <a:cs typeface="Verdana"/>
              </a:rPr>
              <a:t>for</a:t>
            </a:r>
            <a:r>
              <a:rPr dirty="0" sz="2000" spc="-155">
                <a:latin typeface="Verdana"/>
                <a:cs typeface="Verdana"/>
              </a:rPr>
              <a:t> </a:t>
            </a:r>
            <a:r>
              <a:rPr dirty="0" sz="2000" spc="-35">
                <a:latin typeface="Verdana"/>
                <a:cs typeface="Verdana"/>
              </a:rPr>
              <a:t>more</a:t>
            </a:r>
            <a:r>
              <a:rPr dirty="0" sz="2000" spc="-145">
                <a:latin typeface="Verdana"/>
                <a:cs typeface="Verdana"/>
              </a:rPr>
              <a:t> </a:t>
            </a:r>
            <a:r>
              <a:rPr dirty="0" sz="2000" spc="-45">
                <a:latin typeface="Verdana"/>
                <a:cs typeface="Verdana"/>
              </a:rPr>
              <a:t>details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079393" y="734060"/>
            <a:ext cx="1881505" cy="2705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00" spc="-190" b="1">
                <a:latin typeface="Verdana"/>
                <a:cs typeface="Verdana"/>
              </a:rPr>
              <a:t>1. </a:t>
            </a:r>
            <a:r>
              <a:rPr dirty="0" sz="1600" spc="-90" b="1">
                <a:latin typeface="Verdana"/>
                <a:cs typeface="Verdana"/>
              </a:rPr>
              <a:t>CorDapp</a:t>
            </a:r>
            <a:r>
              <a:rPr dirty="0" sz="1600" spc="-55" b="1">
                <a:latin typeface="Verdana"/>
                <a:cs typeface="Verdana"/>
              </a:rPr>
              <a:t> </a:t>
            </a:r>
            <a:r>
              <a:rPr dirty="0" sz="1600" spc="-150" b="1">
                <a:latin typeface="Verdana"/>
                <a:cs typeface="Verdana"/>
              </a:rPr>
              <a:t>Design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079393" y="1343660"/>
            <a:ext cx="746760" cy="2705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00" spc="-190" b="1">
                <a:latin typeface="Verdana"/>
                <a:cs typeface="Verdana"/>
              </a:rPr>
              <a:t>2.</a:t>
            </a:r>
            <a:r>
              <a:rPr dirty="0" sz="1600" spc="-160" b="1">
                <a:latin typeface="Verdana"/>
                <a:cs typeface="Verdana"/>
              </a:rPr>
              <a:t> </a:t>
            </a:r>
            <a:r>
              <a:rPr dirty="0" sz="1600" spc="-175" b="1">
                <a:latin typeface="Verdana"/>
                <a:cs typeface="Verdana"/>
              </a:rPr>
              <a:t>State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079393" y="1953260"/>
            <a:ext cx="1838325" cy="17354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00" spc="-190" b="1">
                <a:solidFill>
                  <a:srgbClr val="ED1C24"/>
                </a:solidFill>
                <a:latin typeface="Verdana"/>
                <a:cs typeface="Verdana"/>
              </a:rPr>
              <a:t>3.</a:t>
            </a:r>
            <a:r>
              <a:rPr dirty="0" sz="1600" spc="-110" b="1">
                <a:solidFill>
                  <a:srgbClr val="ED1C24"/>
                </a:solidFill>
                <a:latin typeface="Verdana"/>
                <a:cs typeface="Verdana"/>
              </a:rPr>
              <a:t> Contract</a:t>
            </a:r>
            <a:endParaRPr sz="1600">
              <a:latin typeface="Verdana"/>
              <a:cs typeface="Verdana"/>
            </a:endParaRPr>
          </a:p>
          <a:p>
            <a:pPr marL="184150" indent="-171450">
              <a:lnSpc>
                <a:spcPct val="100000"/>
              </a:lnSpc>
              <a:spcBef>
                <a:spcPts val="15"/>
              </a:spcBef>
              <a:buFont typeface="Arial"/>
              <a:buChar char="•"/>
              <a:tabLst>
                <a:tab pos="184785" algn="l"/>
              </a:tabLst>
            </a:pPr>
            <a:r>
              <a:rPr dirty="0" sz="1200" spc="15">
                <a:latin typeface="Verdana"/>
                <a:cs typeface="Verdana"/>
              </a:rPr>
              <a:t>Contract</a:t>
            </a:r>
            <a:r>
              <a:rPr dirty="0" sz="1200" spc="-85">
                <a:latin typeface="Verdana"/>
                <a:cs typeface="Verdana"/>
              </a:rPr>
              <a:t> </a:t>
            </a:r>
            <a:r>
              <a:rPr dirty="0" sz="1200" spc="-114">
                <a:latin typeface="Verdana"/>
                <a:cs typeface="Verdana"/>
              </a:rPr>
              <a:t>Tests</a:t>
            </a:r>
            <a:endParaRPr sz="1200">
              <a:latin typeface="Verdana"/>
              <a:cs typeface="Verdana"/>
            </a:endParaRPr>
          </a:p>
          <a:p>
            <a:pPr marL="184150" indent="-17145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184785" algn="l"/>
              </a:tabLst>
            </a:pPr>
            <a:r>
              <a:rPr dirty="0" sz="1200" spc="-160" b="1">
                <a:latin typeface="Verdana"/>
                <a:cs typeface="Verdana"/>
              </a:rPr>
              <a:t>The </a:t>
            </a:r>
            <a:r>
              <a:rPr dirty="0" sz="1200" spc="-70" b="1">
                <a:latin typeface="Verdana"/>
                <a:cs typeface="Verdana"/>
              </a:rPr>
              <a:t>Create</a:t>
            </a:r>
            <a:r>
              <a:rPr dirty="0" sz="1200" spc="-80" b="1">
                <a:latin typeface="Verdana"/>
                <a:cs typeface="Verdana"/>
              </a:rPr>
              <a:t> </a:t>
            </a:r>
            <a:r>
              <a:rPr dirty="0" sz="1200" spc="-70" b="1">
                <a:latin typeface="Verdana"/>
                <a:cs typeface="Verdana"/>
              </a:rPr>
              <a:t>Command</a:t>
            </a:r>
            <a:endParaRPr sz="1200">
              <a:latin typeface="Verdana"/>
              <a:cs typeface="Verdana"/>
            </a:endParaRPr>
          </a:p>
          <a:p>
            <a:pPr marL="184150" indent="-171450">
              <a:lnSpc>
                <a:spcPct val="100000"/>
              </a:lnSpc>
              <a:buFont typeface="Arial"/>
              <a:buChar char="•"/>
              <a:tabLst>
                <a:tab pos="184785" algn="l"/>
              </a:tabLst>
            </a:pPr>
            <a:r>
              <a:rPr dirty="0" sz="1200" spc="-70">
                <a:latin typeface="Verdana"/>
                <a:cs typeface="Verdana"/>
              </a:rPr>
              <a:t>Further</a:t>
            </a:r>
            <a:r>
              <a:rPr dirty="0" sz="1200" spc="-95">
                <a:latin typeface="Verdana"/>
                <a:cs typeface="Verdana"/>
              </a:rPr>
              <a:t> </a:t>
            </a:r>
            <a:r>
              <a:rPr dirty="0" sz="1200" spc="-40">
                <a:latin typeface="Verdana"/>
                <a:cs typeface="Verdana"/>
              </a:rPr>
              <a:t>Constraints</a:t>
            </a:r>
            <a:endParaRPr sz="1200">
              <a:latin typeface="Verdana"/>
              <a:cs typeface="Verdana"/>
            </a:endParaRPr>
          </a:p>
          <a:p>
            <a:pPr marL="184150" indent="-171450">
              <a:lnSpc>
                <a:spcPct val="100000"/>
              </a:lnSpc>
              <a:buFont typeface="Arial"/>
              <a:buChar char="•"/>
              <a:tabLst>
                <a:tab pos="184785" algn="l"/>
              </a:tabLst>
            </a:pPr>
            <a:r>
              <a:rPr dirty="0" sz="1200" spc="-85">
                <a:latin typeface="Verdana"/>
                <a:cs typeface="Verdana"/>
              </a:rPr>
              <a:t>Tx-Level</a:t>
            </a:r>
            <a:r>
              <a:rPr dirty="0" sz="1200" spc="-95">
                <a:latin typeface="Verdana"/>
                <a:cs typeface="Verdana"/>
              </a:rPr>
              <a:t> </a:t>
            </a:r>
            <a:r>
              <a:rPr dirty="0" sz="1200" spc="-45">
                <a:latin typeface="Verdana"/>
                <a:cs typeface="Verdana"/>
              </a:rPr>
              <a:t>Constraints</a:t>
            </a:r>
            <a:endParaRPr sz="1200">
              <a:latin typeface="Verdana"/>
              <a:cs typeface="Verdana"/>
            </a:endParaRPr>
          </a:p>
          <a:p>
            <a:pPr marL="184150" indent="-171450">
              <a:lnSpc>
                <a:spcPct val="100000"/>
              </a:lnSpc>
              <a:buFont typeface="Arial"/>
              <a:buChar char="•"/>
              <a:tabLst>
                <a:tab pos="184785" algn="l"/>
              </a:tabLst>
            </a:pPr>
            <a:r>
              <a:rPr dirty="0" sz="1200" spc="10">
                <a:latin typeface="Verdana"/>
                <a:cs typeface="Verdana"/>
              </a:rPr>
              <a:t>Value</a:t>
            </a:r>
            <a:r>
              <a:rPr dirty="0" sz="1200" spc="-135">
                <a:latin typeface="Verdana"/>
                <a:cs typeface="Verdana"/>
              </a:rPr>
              <a:t> </a:t>
            </a:r>
            <a:r>
              <a:rPr dirty="0" sz="1200" spc="-45">
                <a:latin typeface="Verdana"/>
                <a:cs typeface="Verdana"/>
              </a:rPr>
              <a:t>Constraints</a:t>
            </a:r>
            <a:endParaRPr sz="1200">
              <a:latin typeface="Verdana"/>
              <a:cs typeface="Verdana"/>
            </a:endParaRPr>
          </a:p>
          <a:p>
            <a:pPr marL="184150" indent="-171450">
              <a:lnSpc>
                <a:spcPct val="100000"/>
              </a:lnSpc>
              <a:buFont typeface="Arial"/>
              <a:buChar char="•"/>
              <a:tabLst>
                <a:tab pos="184785" algn="l"/>
              </a:tabLst>
            </a:pPr>
            <a:r>
              <a:rPr dirty="0" sz="1200" spc="-65">
                <a:latin typeface="Verdana"/>
                <a:cs typeface="Verdana"/>
              </a:rPr>
              <a:t>Signer</a:t>
            </a:r>
            <a:r>
              <a:rPr dirty="0" sz="1200" spc="-110">
                <a:latin typeface="Verdana"/>
                <a:cs typeface="Verdana"/>
              </a:rPr>
              <a:t> </a:t>
            </a:r>
            <a:r>
              <a:rPr dirty="0" sz="1200" spc="-45">
                <a:latin typeface="Verdana"/>
                <a:cs typeface="Verdana"/>
              </a:rPr>
              <a:t>Constraints</a:t>
            </a:r>
            <a:endParaRPr sz="1200">
              <a:latin typeface="Verdana"/>
              <a:cs typeface="Verdana"/>
            </a:endParaRPr>
          </a:p>
          <a:p>
            <a:pPr marL="184150" indent="-171450">
              <a:lnSpc>
                <a:spcPct val="100000"/>
              </a:lnSpc>
              <a:buFont typeface="Arial"/>
              <a:buChar char="•"/>
              <a:tabLst>
                <a:tab pos="184785" algn="l"/>
              </a:tabLst>
            </a:pPr>
            <a:r>
              <a:rPr dirty="0" sz="1200" spc="-15">
                <a:latin typeface="Verdana"/>
                <a:cs typeface="Verdana"/>
              </a:rPr>
              <a:t>Another</a:t>
            </a:r>
            <a:r>
              <a:rPr dirty="0" sz="1200" spc="-100">
                <a:latin typeface="Verdana"/>
                <a:cs typeface="Verdana"/>
              </a:rPr>
              <a:t> </a:t>
            </a:r>
            <a:r>
              <a:rPr dirty="0" sz="1200" spc="35">
                <a:latin typeface="Verdana"/>
                <a:cs typeface="Verdana"/>
              </a:rPr>
              <a:t>Command</a:t>
            </a:r>
            <a:endParaRPr sz="1200">
              <a:latin typeface="Verdana"/>
              <a:cs typeface="Verdana"/>
            </a:endParaRPr>
          </a:p>
          <a:p>
            <a:pPr marL="217170" indent="-204470">
              <a:lnSpc>
                <a:spcPct val="100000"/>
              </a:lnSpc>
              <a:buFont typeface="Wingdings"/>
              <a:buChar char=""/>
              <a:tabLst>
                <a:tab pos="217804" algn="l"/>
              </a:tabLst>
            </a:pPr>
            <a:r>
              <a:rPr dirty="0" sz="1200" spc="10">
                <a:latin typeface="Verdana"/>
                <a:cs typeface="Verdana"/>
              </a:rPr>
              <a:t>Checkpoint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079393" y="4025900"/>
            <a:ext cx="693420" cy="2705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00" spc="-190" b="1">
                <a:latin typeface="Verdana"/>
                <a:cs typeface="Verdana"/>
              </a:rPr>
              <a:t>4.</a:t>
            </a:r>
            <a:r>
              <a:rPr dirty="0" sz="1600" spc="-160" b="1">
                <a:latin typeface="Verdana"/>
                <a:cs typeface="Verdana"/>
              </a:rPr>
              <a:t> </a:t>
            </a:r>
            <a:r>
              <a:rPr dirty="0" sz="1600" spc="-204" b="1">
                <a:latin typeface="Verdana"/>
                <a:cs typeface="Verdana"/>
              </a:rPr>
              <a:t>Flow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079393" y="4635500"/>
            <a:ext cx="1071245" cy="2705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00" spc="-190" b="1">
                <a:latin typeface="Verdana"/>
                <a:cs typeface="Verdana"/>
              </a:rPr>
              <a:t>5.</a:t>
            </a:r>
            <a:r>
              <a:rPr dirty="0" sz="1600" spc="-145" b="1">
                <a:latin typeface="Verdana"/>
                <a:cs typeface="Verdana"/>
              </a:rPr>
              <a:t> </a:t>
            </a:r>
            <a:r>
              <a:rPr dirty="0" sz="1600" spc="-185" b="1">
                <a:latin typeface="Verdana"/>
                <a:cs typeface="Verdana"/>
              </a:rPr>
              <a:t>Network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079393" y="5245100"/>
            <a:ext cx="576580" cy="2705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00" spc="-190" b="1">
                <a:latin typeface="Verdana"/>
                <a:cs typeface="Verdana"/>
              </a:rPr>
              <a:t>6.</a:t>
            </a:r>
            <a:r>
              <a:rPr dirty="0" sz="1600" spc="-170" b="1">
                <a:latin typeface="Verdana"/>
                <a:cs typeface="Verdana"/>
              </a:rPr>
              <a:t> </a:t>
            </a:r>
            <a:r>
              <a:rPr dirty="0" sz="1600" spc="-254" b="1">
                <a:latin typeface="Verdana"/>
                <a:cs typeface="Verdana"/>
              </a:rPr>
              <a:t>API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959708" y="0"/>
            <a:ext cx="2232660" cy="6858000"/>
          </a:xfrm>
          <a:custGeom>
            <a:avLst/>
            <a:gdLst/>
            <a:ahLst/>
            <a:cxnLst/>
            <a:rect l="l" t="t" r="r" b="b"/>
            <a:pathLst>
              <a:path w="2232659" h="6858000">
                <a:moveTo>
                  <a:pt x="0" y="6858000"/>
                </a:moveTo>
                <a:lnTo>
                  <a:pt x="2232291" y="6858000"/>
                </a:lnTo>
                <a:lnTo>
                  <a:pt x="2232291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0675" y="566419"/>
            <a:ext cx="7311390" cy="512445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-430"/>
              <a:t>The </a:t>
            </a:r>
            <a:r>
              <a:rPr dirty="0" spc="-180"/>
              <a:t>Command </a:t>
            </a:r>
            <a:r>
              <a:rPr dirty="0" spc="-480"/>
              <a:t>Test </a:t>
            </a:r>
            <a:r>
              <a:rPr dirty="0" spc="-200"/>
              <a:t>-</a:t>
            </a:r>
            <a:r>
              <a:rPr dirty="0" spc="-280"/>
              <a:t> </a:t>
            </a:r>
            <a:r>
              <a:rPr dirty="0" spc="-320"/>
              <a:t>Implementation</a:t>
            </a:r>
          </a:p>
        </p:txBody>
      </p:sp>
      <p:sp>
        <p:nvSpPr>
          <p:cNvPr id="4" name="object 4"/>
          <p:cNvSpPr/>
          <p:nvPr/>
        </p:nvSpPr>
        <p:spPr>
          <a:xfrm>
            <a:off x="294238" y="3254667"/>
            <a:ext cx="963294" cy="991235"/>
          </a:xfrm>
          <a:custGeom>
            <a:avLst/>
            <a:gdLst/>
            <a:ahLst/>
            <a:cxnLst/>
            <a:rect l="l" t="t" r="r" b="b"/>
            <a:pathLst>
              <a:path w="963294" h="991235">
                <a:moveTo>
                  <a:pt x="481399" y="0"/>
                </a:moveTo>
                <a:lnTo>
                  <a:pt x="435037" y="2268"/>
                </a:lnTo>
                <a:lnTo>
                  <a:pt x="389922" y="8935"/>
                </a:lnTo>
                <a:lnTo>
                  <a:pt x="346256" y="19793"/>
                </a:lnTo>
                <a:lnTo>
                  <a:pt x="304240" y="34635"/>
                </a:lnTo>
                <a:lnTo>
                  <a:pt x="264075" y="53252"/>
                </a:lnTo>
                <a:lnTo>
                  <a:pt x="225965" y="75437"/>
                </a:lnTo>
                <a:lnTo>
                  <a:pt x="190110" y="100982"/>
                </a:lnTo>
                <a:lnTo>
                  <a:pt x="156713" y="129680"/>
                </a:lnTo>
                <a:lnTo>
                  <a:pt x="125974" y="161323"/>
                </a:lnTo>
                <a:lnTo>
                  <a:pt x="98096" y="195703"/>
                </a:lnTo>
                <a:lnTo>
                  <a:pt x="73281" y="232613"/>
                </a:lnTo>
                <a:lnTo>
                  <a:pt x="51730" y="271845"/>
                </a:lnTo>
                <a:lnTo>
                  <a:pt x="33645" y="313191"/>
                </a:lnTo>
                <a:lnTo>
                  <a:pt x="19228" y="356444"/>
                </a:lnTo>
                <a:lnTo>
                  <a:pt x="8680" y="401396"/>
                </a:lnTo>
                <a:lnTo>
                  <a:pt x="2203" y="447839"/>
                </a:lnTo>
                <a:lnTo>
                  <a:pt x="0" y="495566"/>
                </a:lnTo>
                <a:lnTo>
                  <a:pt x="2203" y="543291"/>
                </a:lnTo>
                <a:lnTo>
                  <a:pt x="8680" y="589732"/>
                </a:lnTo>
                <a:lnTo>
                  <a:pt x="19228" y="634683"/>
                </a:lnTo>
                <a:lnTo>
                  <a:pt x="33645" y="677934"/>
                </a:lnTo>
                <a:lnTo>
                  <a:pt x="51730" y="719279"/>
                </a:lnTo>
                <a:lnTo>
                  <a:pt x="73281" y="758510"/>
                </a:lnTo>
                <a:lnTo>
                  <a:pt x="98096" y="795419"/>
                </a:lnTo>
                <a:lnTo>
                  <a:pt x="125974" y="829799"/>
                </a:lnTo>
                <a:lnTo>
                  <a:pt x="156713" y="861441"/>
                </a:lnTo>
                <a:lnTo>
                  <a:pt x="190110" y="890139"/>
                </a:lnTo>
                <a:lnTo>
                  <a:pt x="225965" y="915684"/>
                </a:lnTo>
                <a:lnTo>
                  <a:pt x="264075" y="937868"/>
                </a:lnTo>
                <a:lnTo>
                  <a:pt x="304240" y="956485"/>
                </a:lnTo>
                <a:lnTo>
                  <a:pt x="346256" y="971327"/>
                </a:lnTo>
                <a:lnTo>
                  <a:pt x="389922" y="982185"/>
                </a:lnTo>
                <a:lnTo>
                  <a:pt x="435037" y="988852"/>
                </a:lnTo>
                <a:lnTo>
                  <a:pt x="481399" y="991120"/>
                </a:lnTo>
                <a:lnTo>
                  <a:pt x="527762" y="988852"/>
                </a:lnTo>
                <a:lnTo>
                  <a:pt x="572877" y="982185"/>
                </a:lnTo>
                <a:lnTo>
                  <a:pt x="616544" y="971327"/>
                </a:lnTo>
                <a:lnTo>
                  <a:pt x="658560" y="956485"/>
                </a:lnTo>
                <a:lnTo>
                  <a:pt x="698724" y="937868"/>
                </a:lnTo>
                <a:lnTo>
                  <a:pt x="736835" y="915684"/>
                </a:lnTo>
                <a:lnTo>
                  <a:pt x="772690" y="890139"/>
                </a:lnTo>
                <a:lnTo>
                  <a:pt x="806087" y="861441"/>
                </a:lnTo>
                <a:lnTo>
                  <a:pt x="836826" y="829799"/>
                </a:lnTo>
                <a:lnTo>
                  <a:pt x="864704" y="795419"/>
                </a:lnTo>
                <a:lnTo>
                  <a:pt x="889519" y="758510"/>
                </a:lnTo>
                <a:lnTo>
                  <a:pt x="911070" y="719279"/>
                </a:lnTo>
                <a:lnTo>
                  <a:pt x="929155" y="677934"/>
                </a:lnTo>
                <a:lnTo>
                  <a:pt x="943572" y="634683"/>
                </a:lnTo>
                <a:lnTo>
                  <a:pt x="954120" y="589732"/>
                </a:lnTo>
                <a:lnTo>
                  <a:pt x="960597" y="543291"/>
                </a:lnTo>
                <a:lnTo>
                  <a:pt x="962800" y="495566"/>
                </a:lnTo>
                <a:lnTo>
                  <a:pt x="960597" y="447839"/>
                </a:lnTo>
                <a:lnTo>
                  <a:pt x="954120" y="401396"/>
                </a:lnTo>
                <a:lnTo>
                  <a:pt x="943572" y="356444"/>
                </a:lnTo>
                <a:lnTo>
                  <a:pt x="929155" y="313191"/>
                </a:lnTo>
                <a:lnTo>
                  <a:pt x="911070" y="271845"/>
                </a:lnTo>
                <a:lnTo>
                  <a:pt x="889519" y="232613"/>
                </a:lnTo>
                <a:lnTo>
                  <a:pt x="864704" y="195703"/>
                </a:lnTo>
                <a:lnTo>
                  <a:pt x="836826" y="161323"/>
                </a:lnTo>
                <a:lnTo>
                  <a:pt x="806087" y="129680"/>
                </a:lnTo>
                <a:lnTo>
                  <a:pt x="772690" y="100982"/>
                </a:lnTo>
                <a:lnTo>
                  <a:pt x="736835" y="75437"/>
                </a:lnTo>
                <a:lnTo>
                  <a:pt x="698724" y="53252"/>
                </a:lnTo>
                <a:lnTo>
                  <a:pt x="658560" y="34635"/>
                </a:lnTo>
                <a:lnTo>
                  <a:pt x="616544" y="19793"/>
                </a:lnTo>
                <a:lnTo>
                  <a:pt x="572877" y="8935"/>
                </a:lnTo>
                <a:lnTo>
                  <a:pt x="527762" y="2268"/>
                </a:lnTo>
                <a:lnTo>
                  <a:pt x="481399" y="0"/>
                </a:lnTo>
                <a:close/>
              </a:path>
            </a:pathLst>
          </a:custGeom>
          <a:solidFill>
            <a:srgbClr val="0097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94238" y="3254667"/>
            <a:ext cx="963294" cy="991235"/>
          </a:xfrm>
          <a:custGeom>
            <a:avLst/>
            <a:gdLst/>
            <a:ahLst/>
            <a:cxnLst/>
            <a:rect l="l" t="t" r="r" b="b"/>
            <a:pathLst>
              <a:path w="963294" h="991235">
                <a:moveTo>
                  <a:pt x="0" y="495563"/>
                </a:moveTo>
                <a:lnTo>
                  <a:pt x="2203" y="447837"/>
                </a:lnTo>
                <a:lnTo>
                  <a:pt x="8680" y="401394"/>
                </a:lnTo>
                <a:lnTo>
                  <a:pt x="19228" y="356443"/>
                </a:lnTo>
                <a:lnTo>
                  <a:pt x="33645" y="313190"/>
                </a:lnTo>
                <a:lnTo>
                  <a:pt x="51730" y="271845"/>
                </a:lnTo>
                <a:lnTo>
                  <a:pt x="73281" y="232613"/>
                </a:lnTo>
                <a:lnTo>
                  <a:pt x="98097" y="195703"/>
                </a:lnTo>
                <a:lnTo>
                  <a:pt x="125975" y="161323"/>
                </a:lnTo>
                <a:lnTo>
                  <a:pt x="156713" y="129680"/>
                </a:lnTo>
                <a:lnTo>
                  <a:pt x="190111" y="100982"/>
                </a:lnTo>
                <a:lnTo>
                  <a:pt x="225966" y="75437"/>
                </a:lnTo>
                <a:lnTo>
                  <a:pt x="264076" y="53252"/>
                </a:lnTo>
                <a:lnTo>
                  <a:pt x="304240" y="34635"/>
                </a:lnTo>
                <a:lnTo>
                  <a:pt x="346257" y="19793"/>
                </a:lnTo>
                <a:lnTo>
                  <a:pt x="389923" y="8935"/>
                </a:lnTo>
                <a:lnTo>
                  <a:pt x="435039" y="2268"/>
                </a:lnTo>
                <a:lnTo>
                  <a:pt x="481401" y="0"/>
                </a:lnTo>
                <a:lnTo>
                  <a:pt x="527763" y="2268"/>
                </a:lnTo>
                <a:lnTo>
                  <a:pt x="572878" y="8935"/>
                </a:lnTo>
                <a:lnTo>
                  <a:pt x="616545" y="19793"/>
                </a:lnTo>
                <a:lnTo>
                  <a:pt x="658561" y="34635"/>
                </a:lnTo>
                <a:lnTo>
                  <a:pt x="698725" y="53252"/>
                </a:lnTo>
                <a:lnTo>
                  <a:pt x="736836" y="75437"/>
                </a:lnTo>
                <a:lnTo>
                  <a:pt x="772691" y="100982"/>
                </a:lnTo>
                <a:lnTo>
                  <a:pt x="806088" y="129680"/>
                </a:lnTo>
                <a:lnTo>
                  <a:pt x="836827" y="161323"/>
                </a:lnTo>
                <a:lnTo>
                  <a:pt x="864705" y="195703"/>
                </a:lnTo>
                <a:lnTo>
                  <a:pt x="889520" y="232613"/>
                </a:lnTo>
                <a:lnTo>
                  <a:pt x="911071" y="271845"/>
                </a:lnTo>
                <a:lnTo>
                  <a:pt x="929156" y="313190"/>
                </a:lnTo>
                <a:lnTo>
                  <a:pt x="943574" y="356443"/>
                </a:lnTo>
                <a:lnTo>
                  <a:pt x="954122" y="401394"/>
                </a:lnTo>
                <a:lnTo>
                  <a:pt x="960598" y="447837"/>
                </a:lnTo>
                <a:lnTo>
                  <a:pt x="962802" y="495563"/>
                </a:lnTo>
                <a:lnTo>
                  <a:pt x="960598" y="543289"/>
                </a:lnTo>
                <a:lnTo>
                  <a:pt x="954122" y="589732"/>
                </a:lnTo>
                <a:lnTo>
                  <a:pt x="943574" y="634683"/>
                </a:lnTo>
                <a:lnTo>
                  <a:pt x="929156" y="677936"/>
                </a:lnTo>
                <a:lnTo>
                  <a:pt x="911071" y="719282"/>
                </a:lnTo>
                <a:lnTo>
                  <a:pt x="889520" y="758513"/>
                </a:lnTo>
                <a:lnTo>
                  <a:pt x="864705" y="795423"/>
                </a:lnTo>
                <a:lnTo>
                  <a:pt x="836827" y="829803"/>
                </a:lnTo>
                <a:lnTo>
                  <a:pt x="806088" y="861446"/>
                </a:lnTo>
                <a:lnTo>
                  <a:pt x="772691" y="890144"/>
                </a:lnTo>
                <a:lnTo>
                  <a:pt x="736836" y="915689"/>
                </a:lnTo>
                <a:lnTo>
                  <a:pt x="698725" y="937875"/>
                </a:lnTo>
                <a:lnTo>
                  <a:pt x="658561" y="956492"/>
                </a:lnTo>
                <a:lnTo>
                  <a:pt x="616545" y="971333"/>
                </a:lnTo>
                <a:lnTo>
                  <a:pt x="572878" y="982191"/>
                </a:lnTo>
                <a:lnTo>
                  <a:pt x="527763" y="988859"/>
                </a:lnTo>
                <a:lnTo>
                  <a:pt x="481401" y="991127"/>
                </a:lnTo>
                <a:lnTo>
                  <a:pt x="435039" y="988859"/>
                </a:lnTo>
                <a:lnTo>
                  <a:pt x="389923" y="982191"/>
                </a:lnTo>
                <a:lnTo>
                  <a:pt x="346257" y="971333"/>
                </a:lnTo>
                <a:lnTo>
                  <a:pt x="304240" y="956492"/>
                </a:lnTo>
                <a:lnTo>
                  <a:pt x="264076" y="937875"/>
                </a:lnTo>
                <a:lnTo>
                  <a:pt x="225966" y="915689"/>
                </a:lnTo>
                <a:lnTo>
                  <a:pt x="190111" y="890144"/>
                </a:lnTo>
                <a:lnTo>
                  <a:pt x="156713" y="861446"/>
                </a:lnTo>
                <a:lnTo>
                  <a:pt x="125975" y="829803"/>
                </a:lnTo>
                <a:lnTo>
                  <a:pt x="98097" y="795423"/>
                </a:lnTo>
                <a:lnTo>
                  <a:pt x="73281" y="758513"/>
                </a:lnTo>
                <a:lnTo>
                  <a:pt x="51730" y="719282"/>
                </a:lnTo>
                <a:lnTo>
                  <a:pt x="33645" y="677936"/>
                </a:lnTo>
                <a:lnTo>
                  <a:pt x="19228" y="634683"/>
                </a:lnTo>
                <a:lnTo>
                  <a:pt x="8680" y="589732"/>
                </a:lnTo>
                <a:lnTo>
                  <a:pt x="2203" y="543289"/>
                </a:lnTo>
                <a:lnTo>
                  <a:pt x="0" y="495563"/>
                </a:lnTo>
                <a:close/>
              </a:path>
            </a:pathLst>
          </a:custGeom>
          <a:ln w="12700">
            <a:solidFill>
              <a:srgbClr val="009759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250797" y="2063496"/>
          <a:ext cx="8128634" cy="33750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9880"/>
                <a:gridCol w="1183639"/>
                <a:gridCol w="6616065"/>
              </a:tblGrid>
              <a:tr h="580390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2700">
                      <a:solidFill>
                        <a:srgbClr val="009759"/>
                      </a:solidFill>
                      <a:prstDash val="solid"/>
                    </a:lnR>
                    <a:lnB w="28575">
                      <a:solidFill>
                        <a:srgbClr val="0097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2245">
                        <a:lnSpc>
                          <a:spcPct val="100000"/>
                        </a:lnSpc>
                        <a:spcBef>
                          <a:spcPts val="1390"/>
                        </a:spcBef>
                      </a:pPr>
                      <a:r>
                        <a:rPr dirty="0" sz="1400" spc="-45" b="1">
                          <a:latin typeface="Verdana"/>
                          <a:cs typeface="Verdana"/>
                        </a:rPr>
                        <a:t>Goal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 marT="176530">
                    <a:lnL w="12700">
                      <a:solidFill>
                        <a:srgbClr val="009759"/>
                      </a:solidFill>
                      <a:prstDash val="solid"/>
                    </a:lnL>
                    <a:lnR w="9525">
                      <a:solidFill>
                        <a:srgbClr val="009759"/>
                      </a:solidFill>
                      <a:prstDash val="solid"/>
                    </a:lnR>
                    <a:lnT w="12700">
                      <a:solidFill>
                        <a:srgbClr val="009759"/>
                      </a:solidFill>
                      <a:prstDash val="solid"/>
                    </a:lnT>
                    <a:lnB w="9525">
                      <a:solidFill>
                        <a:srgbClr val="0097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5420">
                        <a:lnSpc>
                          <a:spcPct val="100000"/>
                        </a:lnSpc>
                        <a:spcBef>
                          <a:spcPts val="1340"/>
                        </a:spcBef>
                      </a:pPr>
                      <a:r>
                        <a:rPr dirty="0" sz="1400" spc="-35">
                          <a:latin typeface="Verdana"/>
                          <a:cs typeface="Verdana"/>
                        </a:rPr>
                        <a:t>Require </a:t>
                      </a:r>
                      <a:r>
                        <a:rPr dirty="0" sz="1400" spc="-20">
                          <a:latin typeface="Verdana"/>
                          <a:cs typeface="Verdana"/>
                        </a:rPr>
                        <a:t>the </a:t>
                      </a:r>
                      <a:r>
                        <a:rPr dirty="0" sz="1400" spc="-130">
                          <a:latin typeface="Verdana"/>
                          <a:cs typeface="Verdana"/>
                        </a:rPr>
                        <a:t>Issue </a:t>
                      </a:r>
                      <a:r>
                        <a:rPr dirty="0" sz="1400" spc="40">
                          <a:latin typeface="Verdana"/>
                          <a:cs typeface="Verdana"/>
                        </a:rPr>
                        <a:t>command</a:t>
                      </a:r>
                      <a:r>
                        <a:rPr dirty="0" sz="1400" spc="-32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75">
                          <a:latin typeface="Verdana"/>
                          <a:cs typeface="Verdana"/>
                        </a:rPr>
                        <a:t>in </a:t>
                      </a:r>
                      <a:r>
                        <a:rPr dirty="0" sz="1400" spc="-20">
                          <a:latin typeface="Verdana"/>
                          <a:cs typeface="Verdana"/>
                        </a:rPr>
                        <a:t>valid </a:t>
                      </a:r>
                      <a:r>
                        <a:rPr dirty="0" sz="1400" spc="-40">
                          <a:latin typeface="Verdana"/>
                          <a:cs typeface="Verdana"/>
                        </a:rPr>
                        <a:t>transactions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 marT="170180">
                    <a:lnL w="9525">
                      <a:solidFill>
                        <a:srgbClr val="009759"/>
                      </a:solidFill>
                      <a:prstDash val="solid"/>
                    </a:lnL>
                    <a:lnR w="12700">
                      <a:solidFill>
                        <a:srgbClr val="009759"/>
                      </a:solidFill>
                      <a:prstDash val="solid"/>
                    </a:lnR>
                    <a:lnT w="12700">
                      <a:solidFill>
                        <a:srgbClr val="009759"/>
                      </a:solidFill>
                      <a:prstDash val="solid"/>
                    </a:lnT>
                    <a:lnB w="9525">
                      <a:solidFill>
                        <a:srgbClr val="009759"/>
                      </a:solidFill>
                      <a:prstDash val="solid"/>
                    </a:lnB>
                  </a:tcPr>
                </a:tc>
              </a:tr>
              <a:tr h="78613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12700">
                      <a:solidFill>
                        <a:srgbClr val="009759"/>
                      </a:solidFill>
                      <a:prstDash val="solid"/>
                    </a:lnR>
                    <a:lnB w="28575">
                      <a:solidFill>
                        <a:srgbClr val="0097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  <a:p>
                      <a:pPr marL="18224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400" spc="-150" b="1">
                          <a:latin typeface="Verdana"/>
                          <a:cs typeface="Verdana"/>
                        </a:rPr>
                        <a:t>Where?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 marT="3810">
                    <a:lnL w="12700">
                      <a:solidFill>
                        <a:srgbClr val="009759"/>
                      </a:solidFill>
                      <a:prstDash val="solid"/>
                    </a:lnL>
                    <a:lnR w="9525">
                      <a:solidFill>
                        <a:srgbClr val="009759"/>
                      </a:solidFill>
                      <a:prstDash val="solid"/>
                    </a:lnR>
                    <a:lnT w="9525">
                      <a:solidFill>
                        <a:srgbClr val="009759"/>
                      </a:solidFill>
                      <a:prstDash val="solid"/>
                    </a:lnT>
                    <a:lnB w="9525">
                      <a:solidFill>
                        <a:srgbClr val="0097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5420" marR="3915410">
                        <a:lnSpc>
                          <a:spcPct val="100000"/>
                        </a:lnSpc>
                        <a:spcBef>
                          <a:spcPts val="1380"/>
                        </a:spcBef>
                      </a:pPr>
                      <a:r>
                        <a:rPr dirty="0" sz="1400">
                          <a:latin typeface="Verdana"/>
                          <a:cs typeface="Verdana"/>
                        </a:rPr>
                        <a:t>t</a:t>
                      </a:r>
                      <a:r>
                        <a:rPr dirty="0" sz="1400" spc="5">
                          <a:latin typeface="Verdana"/>
                          <a:cs typeface="Verdana"/>
                        </a:rPr>
                        <a:t>e</a:t>
                      </a:r>
                      <a:r>
                        <a:rPr dirty="0" sz="1400" spc="-5">
                          <a:latin typeface="Verdana"/>
                          <a:cs typeface="Verdana"/>
                        </a:rPr>
                        <a:t>s</a:t>
                      </a:r>
                      <a:r>
                        <a:rPr dirty="0" sz="1400">
                          <a:latin typeface="Verdana"/>
                          <a:cs typeface="Verdana"/>
                        </a:rPr>
                        <a:t>t/</a:t>
                      </a:r>
                      <a:r>
                        <a:rPr dirty="0" sz="1400" spc="-5">
                          <a:latin typeface="Verdana"/>
                          <a:cs typeface="Verdana"/>
                        </a:rPr>
                        <a:t>c</a:t>
                      </a:r>
                      <a:r>
                        <a:rPr dirty="0" sz="1400">
                          <a:latin typeface="Verdana"/>
                          <a:cs typeface="Verdana"/>
                        </a:rPr>
                        <a:t>o</a:t>
                      </a:r>
                      <a:r>
                        <a:rPr dirty="0" sz="1400">
                          <a:latin typeface="Verdana"/>
                          <a:cs typeface="Verdana"/>
                        </a:rPr>
                        <a:t>n</a:t>
                      </a:r>
                      <a:r>
                        <a:rPr dirty="0" sz="1400">
                          <a:latin typeface="Verdana"/>
                          <a:cs typeface="Verdana"/>
                        </a:rPr>
                        <a:t>t</a:t>
                      </a:r>
                      <a:r>
                        <a:rPr dirty="0" sz="1400" spc="5">
                          <a:latin typeface="Verdana"/>
                          <a:cs typeface="Verdana"/>
                        </a:rPr>
                        <a:t>r</a:t>
                      </a:r>
                      <a:r>
                        <a:rPr dirty="0" sz="1400" spc="10">
                          <a:latin typeface="Verdana"/>
                          <a:cs typeface="Verdana"/>
                        </a:rPr>
                        <a:t>a</a:t>
                      </a:r>
                      <a:r>
                        <a:rPr dirty="0" sz="1400" spc="-5">
                          <a:latin typeface="Verdana"/>
                          <a:cs typeface="Verdana"/>
                        </a:rPr>
                        <a:t>c</a:t>
                      </a:r>
                      <a:r>
                        <a:rPr dirty="0" sz="1400">
                          <a:latin typeface="Verdana"/>
                          <a:cs typeface="Verdana"/>
                        </a:rPr>
                        <a:t>t</a:t>
                      </a:r>
                      <a:r>
                        <a:rPr dirty="0" sz="1400" spc="5">
                          <a:latin typeface="Verdana"/>
                          <a:cs typeface="Verdana"/>
                        </a:rPr>
                        <a:t>/</a:t>
                      </a:r>
                      <a:r>
                        <a:rPr dirty="0" sz="1400" spc="-5">
                          <a:latin typeface="Verdana"/>
                          <a:cs typeface="Verdana"/>
                        </a:rPr>
                        <a:t>I</a:t>
                      </a:r>
                      <a:r>
                        <a:rPr dirty="0" sz="1400">
                          <a:latin typeface="Verdana"/>
                          <a:cs typeface="Verdana"/>
                        </a:rPr>
                        <a:t>O</a:t>
                      </a:r>
                      <a:r>
                        <a:rPr dirty="0" sz="1400">
                          <a:latin typeface="Verdana"/>
                          <a:cs typeface="Verdana"/>
                        </a:rPr>
                        <a:t>U</a:t>
                      </a:r>
                      <a:r>
                        <a:rPr dirty="0" sz="1400" spc="-5">
                          <a:latin typeface="Verdana"/>
                          <a:cs typeface="Verdana"/>
                        </a:rPr>
                        <a:t>Iss</a:t>
                      </a:r>
                      <a:r>
                        <a:rPr dirty="0" sz="1400">
                          <a:latin typeface="Verdana"/>
                          <a:cs typeface="Verdana"/>
                        </a:rPr>
                        <a:t>u</a:t>
                      </a:r>
                      <a:r>
                        <a:rPr dirty="0" sz="1400" spc="5">
                          <a:latin typeface="Verdana"/>
                          <a:cs typeface="Verdana"/>
                        </a:rPr>
                        <a:t>e</a:t>
                      </a:r>
                      <a:r>
                        <a:rPr dirty="0" sz="1400" spc="5">
                          <a:latin typeface="Verdana"/>
                          <a:cs typeface="Verdana"/>
                        </a:rPr>
                        <a:t>T</a:t>
                      </a:r>
                      <a:r>
                        <a:rPr dirty="0" sz="1400" spc="5">
                          <a:latin typeface="Verdana"/>
                          <a:cs typeface="Verdana"/>
                        </a:rPr>
                        <a:t>e</a:t>
                      </a:r>
                      <a:r>
                        <a:rPr dirty="0" sz="1400" spc="-5">
                          <a:latin typeface="Verdana"/>
                          <a:cs typeface="Verdana"/>
                        </a:rPr>
                        <a:t>s</a:t>
                      </a:r>
                      <a:r>
                        <a:rPr dirty="0" sz="1400">
                          <a:latin typeface="Verdana"/>
                          <a:cs typeface="Verdana"/>
                        </a:rPr>
                        <a:t>t</a:t>
                      </a:r>
                      <a:r>
                        <a:rPr dirty="0" sz="1400" spc="-5">
                          <a:latin typeface="Verdana"/>
                          <a:cs typeface="Verdana"/>
                        </a:rPr>
                        <a:t>s</a:t>
                      </a:r>
                      <a:r>
                        <a:rPr dirty="0" sz="1400">
                          <a:latin typeface="Verdana"/>
                          <a:cs typeface="Verdana"/>
                        </a:rPr>
                        <a:t>.</a:t>
                      </a:r>
                      <a:r>
                        <a:rPr dirty="0" sz="1400">
                          <a:latin typeface="Verdana"/>
                          <a:cs typeface="Verdana"/>
                        </a:rPr>
                        <a:t>k</a:t>
                      </a:r>
                      <a:r>
                        <a:rPr dirty="0" sz="1400">
                          <a:latin typeface="Verdana"/>
                          <a:cs typeface="Verdana"/>
                        </a:rPr>
                        <a:t>t  </a:t>
                      </a:r>
                      <a:r>
                        <a:rPr dirty="0" sz="1400" spc="-20">
                          <a:latin typeface="Verdana"/>
                          <a:cs typeface="Verdana"/>
                        </a:rPr>
                        <a:t>Contract/IOUContract.kt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 marT="175260">
                    <a:lnL w="9525">
                      <a:solidFill>
                        <a:srgbClr val="009759"/>
                      </a:solidFill>
                      <a:prstDash val="solid"/>
                    </a:lnL>
                    <a:lnR w="12700">
                      <a:solidFill>
                        <a:srgbClr val="009759"/>
                      </a:solidFill>
                      <a:prstDash val="solid"/>
                    </a:lnR>
                    <a:lnT w="9525">
                      <a:solidFill>
                        <a:srgbClr val="009759"/>
                      </a:solidFill>
                      <a:prstDash val="solid"/>
                    </a:lnT>
                    <a:lnB w="9525">
                      <a:solidFill>
                        <a:srgbClr val="009759"/>
                      </a:solidFill>
                      <a:prstDash val="solid"/>
                    </a:lnB>
                  </a:tcPr>
                </a:tc>
              </a:tr>
              <a:tr h="31369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12700">
                      <a:solidFill>
                        <a:srgbClr val="009759"/>
                      </a:solidFill>
                      <a:prstDash val="solid"/>
                    </a:lnR>
                    <a:lnB w="28575">
                      <a:solidFill>
                        <a:srgbClr val="009759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182245">
                        <a:lnSpc>
                          <a:spcPct val="100000"/>
                        </a:lnSpc>
                        <a:spcBef>
                          <a:spcPts val="1375"/>
                        </a:spcBef>
                      </a:pPr>
                      <a:r>
                        <a:rPr dirty="0" sz="1400" spc="-160" b="1">
                          <a:latin typeface="Verdana"/>
                          <a:cs typeface="Verdana"/>
                        </a:rPr>
                        <a:t>Steps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 marT="174625">
                    <a:lnL w="12700">
                      <a:solidFill>
                        <a:srgbClr val="009759"/>
                      </a:solidFill>
                      <a:prstDash val="solid"/>
                    </a:lnL>
                    <a:lnR w="9525">
                      <a:solidFill>
                        <a:srgbClr val="009759"/>
                      </a:solidFill>
                      <a:prstDash val="solid"/>
                    </a:lnR>
                    <a:lnT w="9525">
                      <a:solidFill>
                        <a:srgbClr val="009759"/>
                      </a:solidFill>
                      <a:prstDash val="solid"/>
                    </a:lnT>
                    <a:lnB w="9525">
                      <a:solidFill>
                        <a:srgbClr val="009759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663575" indent="-342900">
                        <a:lnSpc>
                          <a:spcPct val="100000"/>
                        </a:lnSpc>
                        <a:spcBef>
                          <a:spcPts val="1350"/>
                        </a:spcBef>
                        <a:buAutoNum type="arabicPeriod"/>
                        <a:tabLst>
                          <a:tab pos="663575" algn="l"/>
                          <a:tab pos="664210" algn="l"/>
                        </a:tabLst>
                      </a:pPr>
                      <a:r>
                        <a:rPr dirty="0" sz="1400" spc="-10">
                          <a:latin typeface="Verdana"/>
                          <a:cs typeface="Verdana"/>
                        </a:rPr>
                        <a:t>Uncomment </a:t>
                      </a:r>
                      <a:r>
                        <a:rPr dirty="0" sz="1400" spc="-20">
                          <a:latin typeface="Verdana"/>
                          <a:cs typeface="Verdana"/>
                        </a:rPr>
                        <a:t>the </a:t>
                      </a:r>
                      <a:r>
                        <a:rPr dirty="0" sz="1400" spc="-10" b="1">
                          <a:solidFill>
                            <a:srgbClr val="2B79F0"/>
                          </a:solidFill>
                          <a:latin typeface="DejaVu Sans Mono"/>
                          <a:cs typeface="DejaVu Sans Mono"/>
                        </a:rPr>
                        <a:t>mustIncludeIssueCommand</a:t>
                      </a:r>
                      <a:r>
                        <a:rPr dirty="0" sz="1400" spc="-640" b="1">
                          <a:solidFill>
                            <a:srgbClr val="2B79F0"/>
                          </a:solidFill>
                          <a:latin typeface="DejaVu Sans Mono"/>
                          <a:cs typeface="DejaVu Sans Mono"/>
                        </a:rPr>
                        <a:t> </a:t>
                      </a:r>
                      <a:r>
                        <a:rPr dirty="0" sz="1400" spc="-70">
                          <a:latin typeface="Verdana"/>
                          <a:cs typeface="Verdana"/>
                        </a:rPr>
                        <a:t>test</a:t>
                      </a:r>
                      <a:endParaRPr sz="1400">
                        <a:latin typeface="Verdana"/>
                        <a:cs typeface="Verdana"/>
                      </a:endParaRPr>
                    </a:p>
                    <a:p>
                      <a:pPr marL="663575" marR="378460" indent="-342900">
                        <a:lnSpc>
                          <a:spcPct val="101400"/>
                        </a:lnSpc>
                        <a:spcBef>
                          <a:spcPts val="820"/>
                        </a:spcBef>
                        <a:buAutoNum type="arabicPeriod"/>
                        <a:tabLst>
                          <a:tab pos="663575" algn="l"/>
                          <a:tab pos="664210" algn="l"/>
                        </a:tabLst>
                      </a:pPr>
                      <a:r>
                        <a:rPr dirty="0" sz="1400" spc="-70">
                          <a:latin typeface="Verdana"/>
                          <a:cs typeface="Verdana"/>
                        </a:rPr>
                        <a:t>Run </a:t>
                      </a:r>
                      <a:r>
                        <a:rPr dirty="0" sz="1400" spc="-20">
                          <a:latin typeface="Verdana"/>
                          <a:cs typeface="Verdana"/>
                        </a:rPr>
                        <a:t>the </a:t>
                      </a:r>
                      <a:r>
                        <a:rPr dirty="0" sz="1400" spc="-70">
                          <a:latin typeface="Verdana"/>
                          <a:cs typeface="Verdana"/>
                        </a:rPr>
                        <a:t>test </a:t>
                      </a:r>
                      <a:r>
                        <a:rPr dirty="0" sz="1400" spc="-65">
                          <a:latin typeface="Verdana"/>
                          <a:cs typeface="Verdana"/>
                        </a:rPr>
                        <a:t>using </a:t>
                      </a:r>
                      <a:r>
                        <a:rPr dirty="0" sz="1400" spc="-20">
                          <a:latin typeface="Verdana"/>
                          <a:cs typeface="Verdana"/>
                        </a:rPr>
                        <a:t>the </a:t>
                      </a:r>
                      <a:r>
                        <a:rPr dirty="0" sz="1400" spc="-5">
                          <a:latin typeface="Verdana"/>
                          <a:cs typeface="Verdana"/>
                        </a:rPr>
                        <a:t>“</a:t>
                      </a:r>
                      <a:r>
                        <a:rPr dirty="0" sz="1400" spc="-5">
                          <a:latin typeface="DejaVu Sans Mono"/>
                          <a:cs typeface="DejaVu Sans Mono"/>
                        </a:rPr>
                        <a:t>Kotlin – </a:t>
                      </a:r>
                      <a:r>
                        <a:rPr dirty="0" sz="1400" spc="-10">
                          <a:latin typeface="DejaVu Sans Mono"/>
                          <a:cs typeface="DejaVu Sans Mono"/>
                        </a:rPr>
                        <a:t>IOU Transaction</a:t>
                      </a:r>
                      <a:r>
                        <a:rPr dirty="0" sz="1400" spc="-385">
                          <a:latin typeface="DejaVu Sans Mono"/>
                          <a:cs typeface="DejaVu Sans Mono"/>
                        </a:rPr>
                        <a:t> </a:t>
                      </a:r>
                      <a:r>
                        <a:rPr dirty="0" sz="1400" spc="-5">
                          <a:latin typeface="DejaVu Sans Mono"/>
                          <a:cs typeface="DejaVu Sans Mono"/>
                        </a:rPr>
                        <a:t>Tests</a:t>
                      </a:r>
                      <a:r>
                        <a:rPr dirty="0" sz="1400" spc="-5">
                          <a:latin typeface="Verdana"/>
                          <a:cs typeface="Verdana"/>
                        </a:rPr>
                        <a:t>” </a:t>
                      </a:r>
                      <a:r>
                        <a:rPr dirty="0" sz="1400" spc="-85">
                          <a:latin typeface="Verdana"/>
                          <a:cs typeface="Verdana"/>
                        </a:rPr>
                        <a:t>run  </a:t>
                      </a:r>
                      <a:r>
                        <a:rPr dirty="0" sz="1400" spc="10">
                          <a:latin typeface="Verdana"/>
                          <a:cs typeface="Verdana"/>
                        </a:rPr>
                        <a:t>config</a:t>
                      </a:r>
                      <a:endParaRPr sz="1400">
                        <a:latin typeface="Verdana"/>
                        <a:cs typeface="Verdana"/>
                      </a:endParaRPr>
                    </a:p>
                    <a:p>
                      <a:pPr marL="663575" indent="-342900">
                        <a:lnSpc>
                          <a:spcPct val="100000"/>
                        </a:lnSpc>
                        <a:spcBef>
                          <a:spcPts val="840"/>
                        </a:spcBef>
                        <a:buAutoNum type="arabicPeriod"/>
                        <a:tabLst>
                          <a:tab pos="663575" algn="l"/>
                          <a:tab pos="664210" algn="l"/>
                        </a:tabLst>
                      </a:pPr>
                      <a:r>
                        <a:rPr dirty="0" sz="1400" spc="-5">
                          <a:latin typeface="Verdana"/>
                          <a:cs typeface="Verdana"/>
                        </a:rPr>
                        <a:t>Modify</a:t>
                      </a:r>
                      <a:r>
                        <a:rPr dirty="0" sz="1400" spc="-11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35">
                          <a:latin typeface="Verdana"/>
                          <a:cs typeface="Verdana"/>
                        </a:rPr>
                        <a:t>IOUContract.kt</a:t>
                      </a:r>
                      <a:r>
                        <a:rPr dirty="0" sz="1400" spc="-10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10">
                          <a:latin typeface="Verdana"/>
                          <a:cs typeface="Verdana"/>
                        </a:rPr>
                        <a:t>to</a:t>
                      </a:r>
                      <a:r>
                        <a:rPr dirty="0" sz="1400" spc="-10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>
                          <a:latin typeface="Verdana"/>
                          <a:cs typeface="Verdana"/>
                        </a:rPr>
                        <a:t>make</a:t>
                      </a:r>
                      <a:r>
                        <a:rPr dirty="0" sz="1400" spc="-10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20">
                          <a:latin typeface="Verdana"/>
                          <a:cs typeface="Verdana"/>
                        </a:rPr>
                        <a:t>the</a:t>
                      </a:r>
                      <a:r>
                        <a:rPr dirty="0" sz="1400" spc="-10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95">
                          <a:latin typeface="Verdana"/>
                          <a:cs typeface="Verdana"/>
                        </a:rPr>
                        <a:t>tests</a:t>
                      </a:r>
                      <a:r>
                        <a:rPr dirty="0" sz="1400" spc="-11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50">
                          <a:latin typeface="Verdana"/>
                          <a:cs typeface="Verdana"/>
                        </a:rPr>
                        <a:t>pass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 marT="171450">
                    <a:lnL w="9525">
                      <a:solidFill>
                        <a:srgbClr val="009759"/>
                      </a:solidFill>
                      <a:prstDash val="solid"/>
                    </a:lnL>
                    <a:lnR w="12700">
                      <a:solidFill>
                        <a:srgbClr val="009759"/>
                      </a:solidFill>
                      <a:prstDash val="solid"/>
                    </a:lnR>
                    <a:lnT w="9525">
                      <a:solidFill>
                        <a:srgbClr val="009759"/>
                      </a:solidFill>
                      <a:prstDash val="solid"/>
                    </a:lnT>
                    <a:lnB w="9525">
                      <a:solidFill>
                        <a:srgbClr val="009759"/>
                      </a:solidFill>
                      <a:prstDash val="solid"/>
                    </a:lnB>
                  </a:tcPr>
                </a:tc>
              </a:tr>
              <a:tr h="1112520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2700">
                      <a:solidFill>
                        <a:srgbClr val="009759"/>
                      </a:solidFill>
                      <a:prstDash val="solid"/>
                    </a:lnR>
                    <a:lnT w="28575">
                      <a:solidFill>
                        <a:srgbClr val="009759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74625">
                    <a:lnL w="12700">
                      <a:solidFill>
                        <a:srgbClr val="009759"/>
                      </a:solidFill>
                      <a:prstDash val="solid"/>
                    </a:lnL>
                    <a:lnR w="9525">
                      <a:solidFill>
                        <a:srgbClr val="009759"/>
                      </a:solidFill>
                      <a:prstDash val="solid"/>
                    </a:lnR>
                    <a:lnT w="9525">
                      <a:solidFill>
                        <a:srgbClr val="009759"/>
                      </a:solidFill>
                      <a:prstDash val="solid"/>
                    </a:lnT>
                    <a:lnB w="9525">
                      <a:solidFill>
                        <a:srgbClr val="009759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71450">
                    <a:lnL w="9525">
                      <a:solidFill>
                        <a:srgbClr val="009759"/>
                      </a:solidFill>
                      <a:prstDash val="solid"/>
                    </a:lnL>
                    <a:lnR w="12700">
                      <a:solidFill>
                        <a:srgbClr val="009759"/>
                      </a:solidFill>
                      <a:prstDash val="solid"/>
                    </a:lnR>
                    <a:lnT w="9525">
                      <a:solidFill>
                        <a:srgbClr val="009759"/>
                      </a:solidFill>
                      <a:prstDash val="solid"/>
                    </a:lnT>
                    <a:lnB w="9525">
                      <a:solidFill>
                        <a:srgbClr val="009759"/>
                      </a:solidFill>
                      <a:prstDash val="solid"/>
                    </a:lnB>
                  </a:tcPr>
                </a:tc>
              </a:tr>
              <a:tr h="56896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12700">
                      <a:solidFill>
                        <a:srgbClr val="009759"/>
                      </a:solidFill>
                      <a:prstDash val="solid"/>
                    </a:lnR>
                    <a:lnT w="28575">
                      <a:solidFill>
                        <a:srgbClr val="00975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82245">
                        <a:lnSpc>
                          <a:spcPct val="100000"/>
                        </a:lnSpc>
                        <a:spcBef>
                          <a:spcPts val="1375"/>
                        </a:spcBef>
                      </a:pPr>
                      <a:r>
                        <a:rPr dirty="0" sz="1400" spc="-120" b="1">
                          <a:latin typeface="Verdana"/>
                          <a:cs typeface="Verdana"/>
                        </a:rPr>
                        <a:t>Key</a:t>
                      </a:r>
                      <a:r>
                        <a:rPr dirty="0" sz="1400" spc="-110" b="1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100" b="1">
                          <a:latin typeface="Verdana"/>
                          <a:cs typeface="Verdana"/>
                        </a:rPr>
                        <a:t>Docs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 marT="174625">
                    <a:lnL w="12700">
                      <a:solidFill>
                        <a:srgbClr val="009759"/>
                      </a:solidFill>
                      <a:prstDash val="solid"/>
                    </a:lnL>
                    <a:lnR w="9525">
                      <a:solidFill>
                        <a:srgbClr val="009759"/>
                      </a:solidFill>
                      <a:prstDash val="solid"/>
                    </a:lnR>
                    <a:lnT w="9525">
                      <a:solidFill>
                        <a:srgbClr val="009759"/>
                      </a:solidFill>
                      <a:prstDash val="solid"/>
                    </a:lnT>
                    <a:lnB w="12700">
                      <a:solidFill>
                        <a:srgbClr val="0097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5420">
                        <a:lnSpc>
                          <a:spcPct val="100000"/>
                        </a:lnSpc>
                        <a:spcBef>
                          <a:spcPts val="1375"/>
                        </a:spcBef>
                      </a:pPr>
                      <a:r>
                        <a:rPr dirty="0" sz="1400" spc="10">
                          <a:latin typeface="Verdana"/>
                          <a:cs typeface="Verdana"/>
                        </a:rPr>
                        <a:t>N/A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 marT="174625">
                    <a:lnL w="9525">
                      <a:solidFill>
                        <a:srgbClr val="009759"/>
                      </a:solidFill>
                      <a:prstDash val="solid"/>
                    </a:lnL>
                    <a:lnR w="12700">
                      <a:solidFill>
                        <a:srgbClr val="009759"/>
                      </a:solidFill>
                      <a:prstDash val="solid"/>
                    </a:lnR>
                    <a:lnT w="9525">
                      <a:solidFill>
                        <a:srgbClr val="009759"/>
                      </a:solidFill>
                      <a:prstDash val="solid"/>
                    </a:lnT>
                    <a:lnB w="12700">
                      <a:solidFill>
                        <a:srgbClr val="009759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7" name="object 7"/>
          <p:cNvSpPr/>
          <p:nvPr/>
        </p:nvSpPr>
        <p:spPr>
          <a:xfrm>
            <a:off x="402336" y="3364991"/>
            <a:ext cx="746759" cy="7955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0079393" y="734060"/>
            <a:ext cx="1881505" cy="2705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00" spc="-190" b="1">
                <a:latin typeface="Verdana"/>
                <a:cs typeface="Verdana"/>
              </a:rPr>
              <a:t>1. </a:t>
            </a:r>
            <a:r>
              <a:rPr dirty="0" sz="1600" spc="-90" b="1">
                <a:latin typeface="Verdana"/>
                <a:cs typeface="Verdana"/>
              </a:rPr>
              <a:t>CorDapp</a:t>
            </a:r>
            <a:r>
              <a:rPr dirty="0" sz="1600" spc="-55" b="1">
                <a:latin typeface="Verdana"/>
                <a:cs typeface="Verdana"/>
              </a:rPr>
              <a:t> </a:t>
            </a:r>
            <a:r>
              <a:rPr dirty="0" sz="1600" spc="-150" b="1">
                <a:latin typeface="Verdana"/>
                <a:cs typeface="Verdana"/>
              </a:rPr>
              <a:t>Design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85"/>
              <a:t>Contracts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40"/>
              <a:t>p</a:t>
            </a:r>
            <a:fld id="{81D60167-4931-47E6-BA6A-407CBD079E47}" type="slidenum">
              <a:rPr dirty="0" spc="-150"/>
              <a:t>24</a:t>
            </a:fld>
            <a:r>
              <a:rPr dirty="0" spc="-80"/>
              <a:t>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0079393" y="1343660"/>
            <a:ext cx="1838325" cy="41719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105"/>
              </a:spcBef>
              <a:buAutoNum type="arabicPeriod" startAt="2"/>
              <a:tabLst>
                <a:tab pos="241300" algn="l"/>
              </a:tabLst>
            </a:pPr>
            <a:r>
              <a:rPr dirty="0" sz="1600" spc="-175" b="1">
                <a:latin typeface="Verdana"/>
                <a:cs typeface="Verdana"/>
              </a:rPr>
              <a:t>State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AutoNum type="arabicPeriod" startAt="2"/>
            </a:pPr>
            <a:endParaRPr sz="25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buAutoNum type="arabicPeriod" startAt="2"/>
              <a:tabLst>
                <a:tab pos="241300" algn="l"/>
              </a:tabLst>
            </a:pPr>
            <a:r>
              <a:rPr dirty="0" sz="1600" spc="-110" b="1">
                <a:solidFill>
                  <a:srgbClr val="ED1C24"/>
                </a:solidFill>
                <a:latin typeface="Verdana"/>
                <a:cs typeface="Verdana"/>
              </a:rPr>
              <a:t>Contract</a:t>
            </a:r>
            <a:endParaRPr sz="1600">
              <a:latin typeface="Verdana"/>
              <a:cs typeface="Verdana"/>
            </a:endParaRPr>
          </a:p>
          <a:p>
            <a:pPr marL="184150" indent="-171450">
              <a:lnSpc>
                <a:spcPct val="100000"/>
              </a:lnSpc>
              <a:spcBef>
                <a:spcPts val="20"/>
              </a:spcBef>
              <a:buFont typeface="Arial"/>
              <a:buChar char="•"/>
              <a:tabLst>
                <a:tab pos="184785" algn="l"/>
              </a:tabLst>
            </a:pPr>
            <a:r>
              <a:rPr dirty="0" sz="1200" spc="15">
                <a:latin typeface="Verdana"/>
                <a:cs typeface="Verdana"/>
              </a:rPr>
              <a:t>Contract</a:t>
            </a:r>
            <a:r>
              <a:rPr dirty="0" sz="1200" spc="-85">
                <a:latin typeface="Verdana"/>
                <a:cs typeface="Verdana"/>
              </a:rPr>
              <a:t> </a:t>
            </a:r>
            <a:r>
              <a:rPr dirty="0" sz="1200" spc="-114">
                <a:latin typeface="Verdana"/>
                <a:cs typeface="Verdana"/>
              </a:rPr>
              <a:t>Tests</a:t>
            </a:r>
            <a:endParaRPr sz="1200">
              <a:latin typeface="Verdana"/>
              <a:cs typeface="Verdana"/>
            </a:endParaRPr>
          </a:p>
          <a:p>
            <a:pPr marL="184150" indent="-171450">
              <a:lnSpc>
                <a:spcPct val="100000"/>
              </a:lnSpc>
              <a:buFont typeface="Arial"/>
              <a:buChar char="•"/>
              <a:tabLst>
                <a:tab pos="184785" algn="l"/>
              </a:tabLst>
            </a:pPr>
            <a:r>
              <a:rPr dirty="0" sz="1200" spc="-160" b="1">
                <a:latin typeface="Verdana"/>
                <a:cs typeface="Verdana"/>
              </a:rPr>
              <a:t>The </a:t>
            </a:r>
            <a:r>
              <a:rPr dirty="0" sz="1200" spc="-70" b="1">
                <a:latin typeface="Verdana"/>
                <a:cs typeface="Verdana"/>
              </a:rPr>
              <a:t>Create</a:t>
            </a:r>
            <a:r>
              <a:rPr dirty="0" sz="1200" spc="-80" b="1">
                <a:latin typeface="Verdana"/>
                <a:cs typeface="Verdana"/>
              </a:rPr>
              <a:t> </a:t>
            </a:r>
            <a:r>
              <a:rPr dirty="0" sz="1200" spc="-70" b="1">
                <a:latin typeface="Verdana"/>
                <a:cs typeface="Verdana"/>
              </a:rPr>
              <a:t>Command</a:t>
            </a:r>
            <a:endParaRPr sz="1200">
              <a:latin typeface="Verdana"/>
              <a:cs typeface="Verdana"/>
            </a:endParaRPr>
          </a:p>
          <a:p>
            <a:pPr marL="184150" indent="-171450">
              <a:lnSpc>
                <a:spcPct val="100000"/>
              </a:lnSpc>
              <a:buFont typeface="Arial"/>
              <a:buChar char="•"/>
              <a:tabLst>
                <a:tab pos="184785" algn="l"/>
              </a:tabLst>
            </a:pPr>
            <a:r>
              <a:rPr dirty="0" sz="1200" spc="-70">
                <a:latin typeface="Verdana"/>
                <a:cs typeface="Verdana"/>
              </a:rPr>
              <a:t>Further</a:t>
            </a:r>
            <a:r>
              <a:rPr dirty="0" sz="1200" spc="-95">
                <a:latin typeface="Verdana"/>
                <a:cs typeface="Verdana"/>
              </a:rPr>
              <a:t> </a:t>
            </a:r>
            <a:r>
              <a:rPr dirty="0" sz="1200" spc="-40">
                <a:latin typeface="Verdana"/>
                <a:cs typeface="Verdana"/>
              </a:rPr>
              <a:t>Constraints</a:t>
            </a:r>
            <a:endParaRPr sz="1200">
              <a:latin typeface="Verdana"/>
              <a:cs typeface="Verdana"/>
            </a:endParaRPr>
          </a:p>
          <a:p>
            <a:pPr marL="184150" indent="-171450">
              <a:lnSpc>
                <a:spcPct val="100000"/>
              </a:lnSpc>
              <a:buFont typeface="Arial"/>
              <a:buChar char="•"/>
              <a:tabLst>
                <a:tab pos="184785" algn="l"/>
              </a:tabLst>
            </a:pPr>
            <a:r>
              <a:rPr dirty="0" sz="1200" spc="-85">
                <a:latin typeface="Verdana"/>
                <a:cs typeface="Verdana"/>
              </a:rPr>
              <a:t>Tx-Level</a:t>
            </a:r>
            <a:r>
              <a:rPr dirty="0" sz="1200" spc="-95">
                <a:latin typeface="Verdana"/>
                <a:cs typeface="Verdana"/>
              </a:rPr>
              <a:t> </a:t>
            </a:r>
            <a:r>
              <a:rPr dirty="0" sz="1200" spc="-45">
                <a:latin typeface="Verdana"/>
                <a:cs typeface="Verdana"/>
              </a:rPr>
              <a:t>Constraints</a:t>
            </a:r>
            <a:endParaRPr sz="1200">
              <a:latin typeface="Verdana"/>
              <a:cs typeface="Verdana"/>
            </a:endParaRPr>
          </a:p>
          <a:p>
            <a:pPr marL="184150" indent="-171450">
              <a:lnSpc>
                <a:spcPct val="100000"/>
              </a:lnSpc>
              <a:buFont typeface="Arial"/>
              <a:buChar char="•"/>
              <a:tabLst>
                <a:tab pos="184785" algn="l"/>
              </a:tabLst>
            </a:pPr>
            <a:r>
              <a:rPr dirty="0" sz="1200" spc="10">
                <a:latin typeface="Verdana"/>
                <a:cs typeface="Verdana"/>
              </a:rPr>
              <a:t>Value</a:t>
            </a:r>
            <a:r>
              <a:rPr dirty="0" sz="1200" spc="-135">
                <a:latin typeface="Verdana"/>
                <a:cs typeface="Verdana"/>
              </a:rPr>
              <a:t> </a:t>
            </a:r>
            <a:r>
              <a:rPr dirty="0" sz="1200" spc="-45">
                <a:latin typeface="Verdana"/>
                <a:cs typeface="Verdana"/>
              </a:rPr>
              <a:t>Constraints</a:t>
            </a:r>
            <a:endParaRPr sz="1200">
              <a:latin typeface="Verdana"/>
              <a:cs typeface="Verdana"/>
            </a:endParaRPr>
          </a:p>
          <a:p>
            <a:pPr marL="184150" indent="-171450">
              <a:lnSpc>
                <a:spcPct val="100000"/>
              </a:lnSpc>
              <a:buFont typeface="Arial"/>
              <a:buChar char="•"/>
              <a:tabLst>
                <a:tab pos="184785" algn="l"/>
              </a:tabLst>
            </a:pPr>
            <a:r>
              <a:rPr dirty="0" sz="1200" spc="-65">
                <a:latin typeface="Verdana"/>
                <a:cs typeface="Verdana"/>
              </a:rPr>
              <a:t>Signer</a:t>
            </a:r>
            <a:r>
              <a:rPr dirty="0" sz="1200" spc="-110">
                <a:latin typeface="Verdana"/>
                <a:cs typeface="Verdana"/>
              </a:rPr>
              <a:t> </a:t>
            </a:r>
            <a:r>
              <a:rPr dirty="0" sz="1200" spc="-45">
                <a:latin typeface="Verdana"/>
                <a:cs typeface="Verdana"/>
              </a:rPr>
              <a:t>Constraints</a:t>
            </a:r>
            <a:endParaRPr sz="1200">
              <a:latin typeface="Verdana"/>
              <a:cs typeface="Verdana"/>
            </a:endParaRPr>
          </a:p>
          <a:p>
            <a:pPr marL="184150" indent="-171450">
              <a:lnSpc>
                <a:spcPct val="100000"/>
              </a:lnSpc>
              <a:buFont typeface="Arial"/>
              <a:buChar char="•"/>
              <a:tabLst>
                <a:tab pos="184785" algn="l"/>
              </a:tabLst>
            </a:pPr>
            <a:r>
              <a:rPr dirty="0" sz="1200" spc="-15">
                <a:latin typeface="Verdana"/>
                <a:cs typeface="Verdana"/>
              </a:rPr>
              <a:t>Another</a:t>
            </a:r>
            <a:r>
              <a:rPr dirty="0" sz="1200" spc="-100">
                <a:latin typeface="Verdana"/>
                <a:cs typeface="Verdana"/>
              </a:rPr>
              <a:t> </a:t>
            </a:r>
            <a:r>
              <a:rPr dirty="0" sz="1200" spc="35">
                <a:latin typeface="Verdana"/>
                <a:cs typeface="Verdana"/>
              </a:rPr>
              <a:t>Command</a:t>
            </a:r>
            <a:endParaRPr sz="1200">
              <a:latin typeface="Verdana"/>
              <a:cs typeface="Verdana"/>
            </a:endParaRPr>
          </a:p>
          <a:p>
            <a:pPr marL="217170" indent="-204470">
              <a:lnSpc>
                <a:spcPct val="100000"/>
              </a:lnSpc>
              <a:buFont typeface="Wingdings"/>
              <a:buChar char=""/>
              <a:tabLst>
                <a:tab pos="217804" algn="l"/>
              </a:tabLst>
            </a:pPr>
            <a:r>
              <a:rPr dirty="0" sz="1200" spc="10">
                <a:latin typeface="Verdana"/>
                <a:cs typeface="Verdana"/>
              </a:rPr>
              <a:t>Checkpoint</a:t>
            </a:r>
            <a:endParaRPr sz="12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spcBef>
                <a:spcPts val="1250"/>
              </a:spcBef>
              <a:buAutoNum type="arabicPeriod" startAt="4"/>
              <a:tabLst>
                <a:tab pos="241300" algn="l"/>
              </a:tabLst>
            </a:pPr>
            <a:r>
              <a:rPr dirty="0" sz="1600" spc="-204" b="1">
                <a:latin typeface="Verdana"/>
                <a:cs typeface="Verdana"/>
              </a:rPr>
              <a:t>Flow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Verdana"/>
              <a:buAutoNum type="arabicPeriod" startAt="4"/>
            </a:pPr>
            <a:endParaRPr sz="25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buAutoNum type="arabicPeriod" startAt="4"/>
              <a:tabLst>
                <a:tab pos="241300" algn="l"/>
              </a:tabLst>
            </a:pPr>
            <a:r>
              <a:rPr dirty="0" sz="1600" spc="-185" b="1">
                <a:latin typeface="Verdana"/>
                <a:cs typeface="Verdana"/>
              </a:rPr>
              <a:t>Network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Verdana"/>
              <a:buAutoNum type="arabicPeriod" startAt="4"/>
            </a:pPr>
            <a:endParaRPr sz="25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buAutoNum type="arabicPeriod" startAt="4"/>
              <a:tabLst>
                <a:tab pos="241300" algn="l"/>
              </a:tabLst>
            </a:pPr>
            <a:r>
              <a:rPr dirty="0" sz="1600" spc="-254" b="1">
                <a:latin typeface="Verdana"/>
                <a:cs typeface="Verdana"/>
              </a:rPr>
              <a:t>API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959708" y="0"/>
            <a:ext cx="2232660" cy="6858000"/>
          </a:xfrm>
          <a:custGeom>
            <a:avLst/>
            <a:gdLst/>
            <a:ahLst/>
            <a:cxnLst/>
            <a:rect l="l" t="t" r="r" b="b"/>
            <a:pathLst>
              <a:path w="2232659" h="6858000">
                <a:moveTo>
                  <a:pt x="0" y="6858000"/>
                </a:moveTo>
                <a:lnTo>
                  <a:pt x="2232291" y="6858000"/>
                </a:lnTo>
                <a:lnTo>
                  <a:pt x="2232291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0675" y="566419"/>
            <a:ext cx="6248400" cy="512445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-200"/>
              <a:t>Adding </a:t>
            </a:r>
            <a:r>
              <a:rPr dirty="0" spc="-315"/>
              <a:t>the Constraint </a:t>
            </a:r>
            <a:r>
              <a:rPr dirty="0" spc="-200"/>
              <a:t>-</a:t>
            </a:r>
            <a:r>
              <a:rPr dirty="0" spc="30"/>
              <a:t> </a:t>
            </a:r>
            <a:r>
              <a:rPr dirty="0" spc="-350"/>
              <a:t>Solution</a:t>
            </a:r>
          </a:p>
        </p:txBody>
      </p:sp>
      <p:sp>
        <p:nvSpPr>
          <p:cNvPr id="4" name="object 4"/>
          <p:cNvSpPr/>
          <p:nvPr/>
        </p:nvSpPr>
        <p:spPr>
          <a:xfrm>
            <a:off x="294238" y="3254667"/>
            <a:ext cx="963294" cy="991235"/>
          </a:xfrm>
          <a:custGeom>
            <a:avLst/>
            <a:gdLst/>
            <a:ahLst/>
            <a:cxnLst/>
            <a:rect l="l" t="t" r="r" b="b"/>
            <a:pathLst>
              <a:path w="963294" h="991235">
                <a:moveTo>
                  <a:pt x="481399" y="0"/>
                </a:moveTo>
                <a:lnTo>
                  <a:pt x="435037" y="2268"/>
                </a:lnTo>
                <a:lnTo>
                  <a:pt x="389922" y="8935"/>
                </a:lnTo>
                <a:lnTo>
                  <a:pt x="346256" y="19793"/>
                </a:lnTo>
                <a:lnTo>
                  <a:pt x="304240" y="34635"/>
                </a:lnTo>
                <a:lnTo>
                  <a:pt x="264075" y="53252"/>
                </a:lnTo>
                <a:lnTo>
                  <a:pt x="225965" y="75437"/>
                </a:lnTo>
                <a:lnTo>
                  <a:pt x="190110" y="100982"/>
                </a:lnTo>
                <a:lnTo>
                  <a:pt x="156713" y="129680"/>
                </a:lnTo>
                <a:lnTo>
                  <a:pt x="125974" y="161323"/>
                </a:lnTo>
                <a:lnTo>
                  <a:pt x="98096" y="195703"/>
                </a:lnTo>
                <a:lnTo>
                  <a:pt x="73281" y="232613"/>
                </a:lnTo>
                <a:lnTo>
                  <a:pt x="51730" y="271845"/>
                </a:lnTo>
                <a:lnTo>
                  <a:pt x="33645" y="313191"/>
                </a:lnTo>
                <a:lnTo>
                  <a:pt x="19228" y="356444"/>
                </a:lnTo>
                <a:lnTo>
                  <a:pt x="8680" y="401396"/>
                </a:lnTo>
                <a:lnTo>
                  <a:pt x="2203" y="447839"/>
                </a:lnTo>
                <a:lnTo>
                  <a:pt x="0" y="495566"/>
                </a:lnTo>
                <a:lnTo>
                  <a:pt x="2203" y="543291"/>
                </a:lnTo>
                <a:lnTo>
                  <a:pt x="8680" y="589732"/>
                </a:lnTo>
                <a:lnTo>
                  <a:pt x="19228" y="634683"/>
                </a:lnTo>
                <a:lnTo>
                  <a:pt x="33645" y="677934"/>
                </a:lnTo>
                <a:lnTo>
                  <a:pt x="51730" y="719279"/>
                </a:lnTo>
                <a:lnTo>
                  <a:pt x="73281" y="758510"/>
                </a:lnTo>
                <a:lnTo>
                  <a:pt x="98096" y="795419"/>
                </a:lnTo>
                <a:lnTo>
                  <a:pt x="125974" y="829799"/>
                </a:lnTo>
                <a:lnTo>
                  <a:pt x="156713" y="861441"/>
                </a:lnTo>
                <a:lnTo>
                  <a:pt x="190110" y="890139"/>
                </a:lnTo>
                <a:lnTo>
                  <a:pt x="225965" y="915684"/>
                </a:lnTo>
                <a:lnTo>
                  <a:pt x="264075" y="937868"/>
                </a:lnTo>
                <a:lnTo>
                  <a:pt x="304240" y="956485"/>
                </a:lnTo>
                <a:lnTo>
                  <a:pt x="346256" y="971327"/>
                </a:lnTo>
                <a:lnTo>
                  <a:pt x="389922" y="982185"/>
                </a:lnTo>
                <a:lnTo>
                  <a:pt x="435037" y="988852"/>
                </a:lnTo>
                <a:lnTo>
                  <a:pt x="481399" y="991120"/>
                </a:lnTo>
                <a:lnTo>
                  <a:pt x="527762" y="988852"/>
                </a:lnTo>
                <a:lnTo>
                  <a:pt x="572877" y="982185"/>
                </a:lnTo>
                <a:lnTo>
                  <a:pt x="616544" y="971327"/>
                </a:lnTo>
                <a:lnTo>
                  <a:pt x="658560" y="956485"/>
                </a:lnTo>
                <a:lnTo>
                  <a:pt x="698724" y="937868"/>
                </a:lnTo>
                <a:lnTo>
                  <a:pt x="736835" y="915684"/>
                </a:lnTo>
                <a:lnTo>
                  <a:pt x="772690" y="890139"/>
                </a:lnTo>
                <a:lnTo>
                  <a:pt x="806087" y="861441"/>
                </a:lnTo>
                <a:lnTo>
                  <a:pt x="836826" y="829799"/>
                </a:lnTo>
                <a:lnTo>
                  <a:pt x="864704" y="795419"/>
                </a:lnTo>
                <a:lnTo>
                  <a:pt x="889519" y="758510"/>
                </a:lnTo>
                <a:lnTo>
                  <a:pt x="911070" y="719279"/>
                </a:lnTo>
                <a:lnTo>
                  <a:pt x="929155" y="677934"/>
                </a:lnTo>
                <a:lnTo>
                  <a:pt x="943572" y="634683"/>
                </a:lnTo>
                <a:lnTo>
                  <a:pt x="954120" y="589732"/>
                </a:lnTo>
                <a:lnTo>
                  <a:pt x="960597" y="543291"/>
                </a:lnTo>
                <a:lnTo>
                  <a:pt x="962800" y="495566"/>
                </a:lnTo>
                <a:lnTo>
                  <a:pt x="960597" y="447839"/>
                </a:lnTo>
                <a:lnTo>
                  <a:pt x="954120" y="401396"/>
                </a:lnTo>
                <a:lnTo>
                  <a:pt x="943572" y="356444"/>
                </a:lnTo>
                <a:lnTo>
                  <a:pt x="929155" y="313191"/>
                </a:lnTo>
                <a:lnTo>
                  <a:pt x="911070" y="271845"/>
                </a:lnTo>
                <a:lnTo>
                  <a:pt x="889519" y="232613"/>
                </a:lnTo>
                <a:lnTo>
                  <a:pt x="864704" y="195703"/>
                </a:lnTo>
                <a:lnTo>
                  <a:pt x="836826" y="161323"/>
                </a:lnTo>
                <a:lnTo>
                  <a:pt x="806087" y="129680"/>
                </a:lnTo>
                <a:lnTo>
                  <a:pt x="772690" y="100982"/>
                </a:lnTo>
                <a:lnTo>
                  <a:pt x="736835" y="75437"/>
                </a:lnTo>
                <a:lnTo>
                  <a:pt x="698724" y="53252"/>
                </a:lnTo>
                <a:lnTo>
                  <a:pt x="658560" y="34635"/>
                </a:lnTo>
                <a:lnTo>
                  <a:pt x="616544" y="19793"/>
                </a:lnTo>
                <a:lnTo>
                  <a:pt x="572877" y="8935"/>
                </a:lnTo>
                <a:lnTo>
                  <a:pt x="527762" y="2268"/>
                </a:lnTo>
                <a:lnTo>
                  <a:pt x="481399" y="0"/>
                </a:lnTo>
                <a:close/>
              </a:path>
            </a:pathLst>
          </a:custGeom>
          <a:solidFill>
            <a:srgbClr val="F8D60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94238" y="3254667"/>
            <a:ext cx="963294" cy="991235"/>
          </a:xfrm>
          <a:custGeom>
            <a:avLst/>
            <a:gdLst/>
            <a:ahLst/>
            <a:cxnLst/>
            <a:rect l="l" t="t" r="r" b="b"/>
            <a:pathLst>
              <a:path w="963294" h="991235">
                <a:moveTo>
                  <a:pt x="0" y="495563"/>
                </a:moveTo>
                <a:lnTo>
                  <a:pt x="2203" y="447837"/>
                </a:lnTo>
                <a:lnTo>
                  <a:pt x="8680" y="401394"/>
                </a:lnTo>
                <a:lnTo>
                  <a:pt x="19228" y="356443"/>
                </a:lnTo>
                <a:lnTo>
                  <a:pt x="33645" y="313190"/>
                </a:lnTo>
                <a:lnTo>
                  <a:pt x="51730" y="271845"/>
                </a:lnTo>
                <a:lnTo>
                  <a:pt x="73281" y="232613"/>
                </a:lnTo>
                <a:lnTo>
                  <a:pt x="98097" y="195703"/>
                </a:lnTo>
                <a:lnTo>
                  <a:pt x="125975" y="161323"/>
                </a:lnTo>
                <a:lnTo>
                  <a:pt x="156713" y="129680"/>
                </a:lnTo>
                <a:lnTo>
                  <a:pt x="190111" y="100982"/>
                </a:lnTo>
                <a:lnTo>
                  <a:pt x="225966" y="75437"/>
                </a:lnTo>
                <a:lnTo>
                  <a:pt x="264076" y="53252"/>
                </a:lnTo>
                <a:lnTo>
                  <a:pt x="304240" y="34635"/>
                </a:lnTo>
                <a:lnTo>
                  <a:pt x="346257" y="19793"/>
                </a:lnTo>
                <a:lnTo>
                  <a:pt x="389923" y="8935"/>
                </a:lnTo>
                <a:lnTo>
                  <a:pt x="435039" y="2268"/>
                </a:lnTo>
                <a:lnTo>
                  <a:pt x="481401" y="0"/>
                </a:lnTo>
                <a:lnTo>
                  <a:pt x="527763" y="2268"/>
                </a:lnTo>
                <a:lnTo>
                  <a:pt x="572878" y="8935"/>
                </a:lnTo>
                <a:lnTo>
                  <a:pt x="616545" y="19793"/>
                </a:lnTo>
                <a:lnTo>
                  <a:pt x="658561" y="34635"/>
                </a:lnTo>
                <a:lnTo>
                  <a:pt x="698725" y="53252"/>
                </a:lnTo>
                <a:lnTo>
                  <a:pt x="736836" y="75437"/>
                </a:lnTo>
                <a:lnTo>
                  <a:pt x="772691" y="100982"/>
                </a:lnTo>
                <a:lnTo>
                  <a:pt x="806088" y="129680"/>
                </a:lnTo>
                <a:lnTo>
                  <a:pt x="836827" y="161323"/>
                </a:lnTo>
                <a:lnTo>
                  <a:pt x="864705" y="195703"/>
                </a:lnTo>
                <a:lnTo>
                  <a:pt x="889520" y="232613"/>
                </a:lnTo>
                <a:lnTo>
                  <a:pt x="911071" y="271845"/>
                </a:lnTo>
                <a:lnTo>
                  <a:pt x="929156" y="313190"/>
                </a:lnTo>
                <a:lnTo>
                  <a:pt x="943574" y="356443"/>
                </a:lnTo>
                <a:lnTo>
                  <a:pt x="954122" y="401394"/>
                </a:lnTo>
                <a:lnTo>
                  <a:pt x="960598" y="447837"/>
                </a:lnTo>
                <a:lnTo>
                  <a:pt x="962802" y="495563"/>
                </a:lnTo>
                <a:lnTo>
                  <a:pt x="960598" y="543289"/>
                </a:lnTo>
                <a:lnTo>
                  <a:pt x="954122" y="589732"/>
                </a:lnTo>
                <a:lnTo>
                  <a:pt x="943574" y="634683"/>
                </a:lnTo>
                <a:lnTo>
                  <a:pt x="929156" y="677936"/>
                </a:lnTo>
                <a:lnTo>
                  <a:pt x="911071" y="719282"/>
                </a:lnTo>
                <a:lnTo>
                  <a:pt x="889520" y="758513"/>
                </a:lnTo>
                <a:lnTo>
                  <a:pt x="864705" y="795423"/>
                </a:lnTo>
                <a:lnTo>
                  <a:pt x="836827" y="829803"/>
                </a:lnTo>
                <a:lnTo>
                  <a:pt x="806088" y="861446"/>
                </a:lnTo>
                <a:lnTo>
                  <a:pt x="772691" y="890144"/>
                </a:lnTo>
                <a:lnTo>
                  <a:pt x="736836" y="915689"/>
                </a:lnTo>
                <a:lnTo>
                  <a:pt x="698725" y="937875"/>
                </a:lnTo>
                <a:lnTo>
                  <a:pt x="658561" y="956492"/>
                </a:lnTo>
                <a:lnTo>
                  <a:pt x="616545" y="971333"/>
                </a:lnTo>
                <a:lnTo>
                  <a:pt x="572878" y="982191"/>
                </a:lnTo>
                <a:lnTo>
                  <a:pt x="527763" y="988859"/>
                </a:lnTo>
                <a:lnTo>
                  <a:pt x="481401" y="991127"/>
                </a:lnTo>
                <a:lnTo>
                  <a:pt x="435039" y="988859"/>
                </a:lnTo>
                <a:lnTo>
                  <a:pt x="389923" y="982191"/>
                </a:lnTo>
                <a:lnTo>
                  <a:pt x="346257" y="971333"/>
                </a:lnTo>
                <a:lnTo>
                  <a:pt x="304240" y="956492"/>
                </a:lnTo>
                <a:lnTo>
                  <a:pt x="264076" y="937875"/>
                </a:lnTo>
                <a:lnTo>
                  <a:pt x="225966" y="915689"/>
                </a:lnTo>
                <a:lnTo>
                  <a:pt x="190111" y="890144"/>
                </a:lnTo>
                <a:lnTo>
                  <a:pt x="156713" y="861446"/>
                </a:lnTo>
                <a:lnTo>
                  <a:pt x="125975" y="829803"/>
                </a:lnTo>
                <a:lnTo>
                  <a:pt x="98097" y="795423"/>
                </a:lnTo>
                <a:lnTo>
                  <a:pt x="73281" y="758513"/>
                </a:lnTo>
                <a:lnTo>
                  <a:pt x="51730" y="719282"/>
                </a:lnTo>
                <a:lnTo>
                  <a:pt x="33645" y="677936"/>
                </a:lnTo>
                <a:lnTo>
                  <a:pt x="19228" y="634683"/>
                </a:lnTo>
                <a:lnTo>
                  <a:pt x="8680" y="589732"/>
                </a:lnTo>
                <a:lnTo>
                  <a:pt x="2203" y="543289"/>
                </a:lnTo>
                <a:lnTo>
                  <a:pt x="0" y="495563"/>
                </a:lnTo>
                <a:close/>
              </a:path>
            </a:pathLst>
          </a:custGeom>
          <a:ln w="12700">
            <a:solidFill>
              <a:srgbClr val="F8D60D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258573" y="2639567"/>
          <a:ext cx="8120380" cy="22479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4795"/>
                <a:gridCol w="1183005"/>
                <a:gridCol w="6653530"/>
              </a:tblGrid>
              <a:tr h="589280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2700">
                      <a:solidFill>
                        <a:srgbClr val="F8D60D"/>
                      </a:solidFill>
                      <a:prstDash val="solid"/>
                    </a:lnR>
                    <a:lnB w="28575">
                      <a:solidFill>
                        <a:srgbClr val="F8D60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1610">
                        <a:lnSpc>
                          <a:spcPct val="100000"/>
                        </a:lnSpc>
                        <a:spcBef>
                          <a:spcPts val="1435"/>
                        </a:spcBef>
                      </a:pPr>
                      <a:r>
                        <a:rPr dirty="0" sz="1400" spc="-45" b="1">
                          <a:latin typeface="Verdana"/>
                          <a:cs typeface="Verdana"/>
                        </a:rPr>
                        <a:t>Goal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 marT="182245">
                    <a:lnL w="12700">
                      <a:solidFill>
                        <a:srgbClr val="F8D60D"/>
                      </a:solidFill>
                      <a:prstDash val="solid"/>
                    </a:lnL>
                    <a:lnR w="9525">
                      <a:solidFill>
                        <a:srgbClr val="F8D60D"/>
                      </a:solidFill>
                      <a:prstDash val="solid"/>
                    </a:lnR>
                    <a:lnT w="12700">
                      <a:solidFill>
                        <a:srgbClr val="F8D60D"/>
                      </a:solidFill>
                      <a:prstDash val="solid"/>
                    </a:lnT>
                    <a:lnB w="9525">
                      <a:solidFill>
                        <a:srgbClr val="F8D60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6055">
                        <a:lnSpc>
                          <a:spcPct val="100000"/>
                        </a:lnSpc>
                        <a:spcBef>
                          <a:spcPts val="1410"/>
                        </a:spcBef>
                      </a:pPr>
                      <a:r>
                        <a:rPr dirty="0" sz="1400" spc="-55">
                          <a:latin typeface="Verdana"/>
                          <a:cs typeface="Verdana"/>
                        </a:rPr>
                        <a:t>Impose</a:t>
                      </a:r>
                      <a:r>
                        <a:rPr dirty="0" sz="1400" spc="-10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110">
                          <a:latin typeface="Verdana"/>
                          <a:cs typeface="Verdana"/>
                        </a:rPr>
                        <a:t>a</a:t>
                      </a:r>
                      <a:r>
                        <a:rPr dirty="0" sz="1400" spc="-9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40">
                          <a:latin typeface="Verdana"/>
                          <a:cs typeface="Verdana"/>
                        </a:rPr>
                        <a:t>constraint</a:t>
                      </a:r>
                      <a:r>
                        <a:rPr dirty="0" sz="1400" spc="-10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10">
                          <a:latin typeface="Verdana"/>
                          <a:cs typeface="Verdana"/>
                        </a:rPr>
                        <a:t>on</a:t>
                      </a:r>
                      <a:r>
                        <a:rPr dirty="0" sz="1400" spc="-10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20">
                          <a:latin typeface="Verdana"/>
                          <a:cs typeface="Verdana"/>
                        </a:rPr>
                        <a:t>the</a:t>
                      </a:r>
                      <a:r>
                        <a:rPr dirty="0" sz="1400" spc="-10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40">
                          <a:latin typeface="Verdana"/>
                          <a:cs typeface="Verdana"/>
                        </a:rPr>
                        <a:t>command</a:t>
                      </a:r>
                      <a:r>
                        <a:rPr dirty="0" sz="1400" spc="-10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5">
                          <a:latin typeface="Verdana"/>
                          <a:cs typeface="Verdana"/>
                        </a:rPr>
                        <a:t>type</a:t>
                      </a:r>
                      <a:r>
                        <a:rPr dirty="0" sz="1400" spc="-10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75">
                          <a:latin typeface="Verdana"/>
                          <a:cs typeface="Verdana"/>
                        </a:rPr>
                        <a:t>in</a:t>
                      </a:r>
                      <a:r>
                        <a:rPr dirty="0" sz="1400" spc="-10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10" b="1">
                          <a:solidFill>
                            <a:srgbClr val="2B79F0"/>
                          </a:solidFill>
                          <a:latin typeface="DejaVu Sans Mono"/>
                          <a:cs typeface="DejaVu Sans Mono"/>
                        </a:rPr>
                        <a:t>IOUContract.verify</a:t>
                      </a:r>
                      <a:endParaRPr sz="14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179070">
                    <a:lnL w="9525">
                      <a:solidFill>
                        <a:srgbClr val="F8D60D"/>
                      </a:solidFill>
                      <a:prstDash val="solid"/>
                    </a:lnL>
                    <a:lnR w="12700">
                      <a:solidFill>
                        <a:srgbClr val="F8D60D"/>
                      </a:solidFill>
                      <a:prstDash val="solid"/>
                    </a:lnR>
                    <a:lnT w="12700">
                      <a:solidFill>
                        <a:srgbClr val="F8D60D"/>
                      </a:solidFill>
                      <a:prstDash val="solid"/>
                    </a:lnT>
                    <a:lnB w="9525">
                      <a:solidFill>
                        <a:srgbClr val="F8D60D"/>
                      </a:solidFill>
                      <a:prstDash val="solid"/>
                    </a:lnB>
                  </a:tcPr>
                </a:tc>
              </a:tr>
              <a:tr h="52832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12700">
                      <a:solidFill>
                        <a:srgbClr val="F8D60D"/>
                      </a:solidFill>
                      <a:prstDash val="solid"/>
                    </a:lnR>
                    <a:lnB w="28575">
                      <a:solidFill>
                        <a:srgbClr val="F8D60D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181610">
                        <a:lnSpc>
                          <a:spcPct val="100000"/>
                        </a:lnSpc>
                        <a:spcBef>
                          <a:spcPts val="1375"/>
                        </a:spcBef>
                      </a:pPr>
                      <a:r>
                        <a:rPr dirty="0" sz="1400" spc="-160" b="1">
                          <a:latin typeface="Verdana"/>
                          <a:cs typeface="Verdana"/>
                        </a:rPr>
                        <a:t>Steps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 marT="174625">
                    <a:lnL w="12700">
                      <a:solidFill>
                        <a:srgbClr val="F8D60D"/>
                      </a:solidFill>
                      <a:prstDash val="solid"/>
                    </a:lnL>
                    <a:lnR w="9525">
                      <a:solidFill>
                        <a:srgbClr val="F8D60D"/>
                      </a:solidFill>
                      <a:prstDash val="solid"/>
                    </a:lnR>
                    <a:lnT w="9525">
                      <a:solidFill>
                        <a:srgbClr val="F8D60D"/>
                      </a:solidFill>
                      <a:prstDash val="solid"/>
                    </a:lnT>
                    <a:lnB w="9525">
                      <a:solidFill>
                        <a:srgbClr val="F8D60D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marL="357505" indent="-171450">
                        <a:lnSpc>
                          <a:spcPts val="1670"/>
                        </a:lnSpc>
                        <a:buFont typeface="Arial"/>
                        <a:buChar char="•"/>
                        <a:tabLst>
                          <a:tab pos="358140" algn="l"/>
                        </a:tabLst>
                      </a:pPr>
                      <a:r>
                        <a:rPr dirty="0" sz="1400" spc="45">
                          <a:latin typeface="Verdana"/>
                          <a:cs typeface="Verdana"/>
                        </a:rPr>
                        <a:t>Check</a:t>
                      </a:r>
                      <a:r>
                        <a:rPr dirty="0" sz="1400" spc="-11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20">
                          <a:latin typeface="Verdana"/>
                          <a:cs typeface="Verdana"/>
                        </a:rPr>
                        <a:t>that</a:t>
                      </a:r>
                      <a:r>
                        <a:rPr dirty="0" sz="1400" spc="-10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30">
                          <a:latin typeface="Verdana"/>
                          <a:cs typeface="Verdana"/>
                        </a:rPr>
                        <a:t>there</a:t>
                      </a:r>
                      <a:r>
                        <a:rPr dirty="0" sz="1400" spc="-10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150">
                          <a:latin typeface="Verdana"/>
                          <a:cs typeface="Verdana"/>
                        </a:rPr>
                        <a:t>is</a:t>
                      </a:r>
                      <a:r>
                        <a:rPr dirty="0" sz="1400" spc="-11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45">
                          <a:latin typeface="Verdana"/>
                          <a:cs typeface="Verdana"/>
                        </a:rPr>
                        <a:t>only</a:t>
                      </a:r>
                      <a:r>
                        <a:rPr dirty="0" sz="1400" spc="-10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30">
                          <a:latin typeface="Verdana"/>
                          <a:cs typeface="Verdana"/>
                        </a:rPr>
                        <a:t>one</a:t>
                      </a:r>
                      <a:r>
                        <a:rPr dirty="0" sz="1400" spc="-10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40">
                          <a:latin typeface="Verdana"/>
                          <a:cs typeface="Verdana"/>
                        </a:rPr>
                        <a:t>command</a:t>
                      </a:r>
                      <a:endParaRPr sz="1400">
                        <a:latin typeface="Verdana"/>
                        <a:cs typeface="Verdana"/>
                      </a:endParaRPr>
                    </a:p>
                    <a:p>
                      <a:pPr marL="357505" indent="-171450">
                        <a:lnSpc>
                          <a:spcPts val="1670"/>
                        </a:lnSpc>
                        <a:buFont typeface="Arial"/>
                        <a:buChar char="•"/>
                        <a:tabLst>
                          <a:tab pos="358140" algn="l"/>
                        </a:tabLst>
                      </a:pPr>
                      <a:r>
                        <a:rPr dirty="0" sz="1400" spc="45">
                          <a:latin typeface="Verdana"/>
                          <a:cs typeface="Verdana"/>
                        </a:rPr>
                        <a:t>Check</a:t>
                      </a:r>
                      <a:r>
                        <a:rPr dirty="0" sz="1400" spc="-36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20">
                          <a:latin typeface="Verdana"/>
                          <a:cs typeface="Verdana"/>
                        </a:rPr>
                        <a:t>that </a:t>
                      </a:r>
                      <a:r>
                        <a:rPr dirty="0" sz="1400" spc="-100">
                          <a:latin typeface="Verdana"/>
                          <a:cs typeface="Verdana"/>
                        </a:rPr>
                        <a:t>it </a:t>
                      </a:r>
                      <a:r>
                        <a:rPr dirty="0" sz="1400" spc="-150">
                          <a:latin typeface="Verdana"/>
                          <a:cs typeface="Verdana"/>
                        </a:rPr>
                        <a:t>is </a:t>
                      </a:r>
                      <a:r>
                        <a:rPr dirty="0" sz="1400">
                          <a:latin typeface="Verdana"/>
                          <a:cs typeface="Verdana"/>
                        </a:rPr>
                        <a:t>of </a:t>
                      </a:r>
                      <a:r>
                        <a:rPr dirty="0" sz="1400" spc="-5">
                          <a:latin typeface="Verdana"/>
                          <a:cs typeface="Verdana"/>
                        </a:rPr>
                        <a:t>type </a:t>
                      </a:r>
                      <a:r>
                        <a:rPr dirty="0" sz="1400" spc="-10" b="1">
                          <a:solidFill>
                            <a:srgbClr val="2B79F0"/>
                          </a:solidFill>
                          <a:latin typeface="DejaVu Sans Mono"/>
                          <a:cs typeface="DejaVu Sans Mono"/>
                        </a:rPr>
                        <a:t>IOUContract.Commands</a:t>
                      </a:r>
                      <a:endParaRPr sz="14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5715">
                    <a:lnL w="9525">
                      <a:solidFill>
                        <a:srgbClr val="F8D60D"/>
                      </a:solidFill>
                      <a:prstDash val="solid"/>
                    </a:lnL>
                    <a:lnR w="12700">
                      <a:solidFill>
                        <a:srgbClr val="F8D60D"/>
                      </a:solidFill>
                      <a:prstDash val="solid"/>
                    </a:lnR>
                    <a:lnT w="9525">
                      <a:solidFill>
                        <a:srgbClr val="F8D60D"/>
                      </a:solidFill>
                      <a:prstDash val="solid"/>
                    </a:lnT>
                    <a:lnB w="9525">
                      <a:solidFill>
                        <a:srgbClr val="F8D60D"/>
                      </a:solidFill>
                      <a:prstDash val="solid"/>
                    </a:lnB>
                  </a:tcPr>
                </a:tc>
              </a:tr>
              <a:tr h="373380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2700">
                      <a:solidFill>
                        <a:srgbClr val="F8D60D"/>
                      </a:solidFill>
                      <a:prstDash val="solid"/>
                    </a:lnR>
                    <a:lnT w="28575">
                      <a:solidFill>
                        <a:srgbClr val="F8D60D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74625">
                    <a:lnL w="12700">
                      <a:solidFill>
                        <a:srgbClr val="F8D60D"/>
                      </a:solidFill>
                      <a:prstDash val="solid"/>
                    </a:lnL>
                    <a:lnR w="9525">
                      <a:solidFill>
                        <a:srgbClr val="F8D60D"/>
                      </a:solidFill>
                      <a:prstDash val="solid"/>
                    </a:lnR>
                    <a:lnT w="9525">
                      <a:solidFill>
                        <a:srgbClr val="F8D60D"/>
                      </a:solidFill>
                      <a:prstDash val="solid"/>
                    </a:lnT>
                    <a:lnB w="9525">
                      <a:solidFill>
                        <a:srgbClr val="F8D60D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5715">
                    <a:lnL w="9525">
                      <a:solidFill>
                        <a:srgbClr val="F8D60D"/>
                      </a:solidFill>
                      <a:prstDash val="solid"/>
                    </a:lnL>
                    <a:lnR w="12700">
                      <a:solidFill>
                        <a:srgbClr val="F8D60D"/>
                      </a:solidFill>
                      <a:prstDash val="solid"/>
                    </a:lnR>
                    <a:lnT w="9525">
                      <a:solidFill>
                        <a:srgbClr val="F8D60D"/>
                      </a:solidFill>
                      <a:prstDash val="solid"/>
                    </a:lnT>
                    <a:lnB w="9525">
                      <a:solidFill>
                        <a:srgbClr val="F8D60D"/>
                      </a:solidFill>
                      <a:prstDash val="solid"/>
                    </a:lnB>
                  </a:tcPr>
                </a:tc>
              </a:tr>
              <a:tr h="74295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12700">
                      <a:solidFill>
                        <a:srgbClr val="F8D60D"/>
                      </a:solidFill>
                      <a:prstDash val="solid"/>
                    </a:lnR>
                    <a:lnT w="28575">
                      <a:solidFill>
                        <a:srgbClr val="F8D60D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750">
                        <a:latin typeface="Times New Roman"/>
                        <a:cs typeface="Times New Roman"/>
                      </a:endParaRPr>
                    </a:p>
                    <a:p>
                      <a:pPr marL="181610">
                        <a:lnSpc>
                          <a:spcPct val="100000"/>
                        </a:lnSpc>
                      </a:pPr>
                      <a:r>
                        <a:rPr dirty="0" sz="1400" spc="-25" b="1">
                          <a:latin typeface="Verdana"/>
                          <a:cs typeface="Verdana"/>
                        </a:rPr>
                        <a:t>Code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 marT="6985">
                    <a:lnL w="12700">
                      <a:solidFill>
                        <a:srgbClr val="F8D60D"/>
                      </a:solidFill>
                      <a:prstDash val="solid"/>
                    </a:lnL>
                    <a:lnR w="9525">
                      <a:solidFill>
                        <a:srgbClr val="F8D60D"/>
                      </a:solidFill>
                      <a:prstDash val="solid"/>
                    </a:lnR>
                    <a:lnT w="9525">
                      <a:solidFill>
                        <a:srgbClr val="F8D60D"/>
                      </a:solidFill>
                      <a:prstDash val="solid"/>
                    </a:lnT>
                    <a:lnB w="12700">
                      <a:solidFill>
                        <a:srgbClr val="F8D60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186055">
                        <a:lnSpc>
                          <a:spcPct val="100000"/>
                        </a:lnSpc>
                      </a:pPr>
                      <a:r>
                        <a:rPr dirty="0" sz="1200" b="1">
                          <a:solidFill>
                            <a:srgbClr val="2B79F0"/>
                          </a:solidFill>
                          <a:latin typeface="DejaVu Sans Mono"/>
                          <a:cs typeface="DejaVu Sans Mono"/>
                        </a:rPr>
                        <a:t>val </a:t>
                      </a:r>
                      <a:r>
                        <a:rPr dirty="0" sz="1200">
                          <a:latin typeface="DejaVu Sans Mono"/>
                          <a:cs typeface="DejaVu Sans Mono"/>
                        </a:rPr>
                        <a:t>command</a:t>
                      </a:r>
                      <a:r>
                        <a:rPr dirty="0" sz="1200" spc="5">
                          <a:latin typeface="DejaVu Sans Mono"/>
                          <a:cs typeface="DejaVu Sans Mono"/>
                        </a:rPr>
                        <a:t> </a:t>
                      </a:r>
                      <a:r>
                        <a:rPr dirty="0" sz="1200">
                          <a:latin typeface="DejaVu Sans Mono"/>
                          <a:cs typeface="DejaVu Sans Mono"/>
                        </a:rPr>
                        <a:t>=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  <a:p>
                      <a:pPr marL="554355">
                        <a:lnSpc>
                          <a:spcPct val="100000"/>
                        </a:lnSpc>
                      </a:pPr>
                      <a:r>
                        <a:rPr dirty="0" sz="1200">
                          <a:latin typeface="DejaVu Sans Mono"/>
                          <a:cs typeface="DejaVu Sans Mono"/>
                        </a:rPr>
                        <a:t>tx.commands.requireSingleCommand&lt;IOUContract.Commands&gt;()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1905">
                    <a:lnL w="9525">
                      <a:solidFill>
                        <a:srgbClr val="F8D60D"/>
                      </a:solidFill>
                      <a:prstDash val="solid"/>
                    </a:lnL>
                    <a:lnR w="12700">
                      <a:solidFill>
                        <a:srgbClr val="F8D60D"/>
                      </a:solidFill>
                      <a:prstDash val="solid"/>
                    </a:lnR>
                    <a:lnT w="9525">
                      <a:solidFill>
                        <a:srgbClr val="F8D60D"/>
                      </a:solidFill>
                      <a:prstDash val="solid"/>
                    </a:lnT>
                    <a:lnB w="12700">
                      <a:solidFill>
                        <a:srgbClr val="F8D60D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7" name="object 7"/>
          <p:cNvSpPr/>
          <p:nvPr/>
        </p:nvSpPr>
        <p:spPr>
          <a:xfrm>
            <a:off x="326136" y="3291840"/>
            <a:ext cx="938783" cy="9418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0079393" y="734060"/>
            <a:ext cx="1881505" cy="2705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00" spc="-190" b="1">
                <a:latin typeface="Verdana"/>
                <a:cs typeface="Verdana"/>
              </a:rPr>
              <a:t>1. </a:t>
            </a:r>
            <a:r>
              <a:rPr dirty="0" sz="1600" spc="-90" b="1">
                <a:latin typeface="Verdana"/>
                <a:cs typeface="Verdana"/>
              </a:rPr>
              <a:t>CorDapp</a:t>
            </a:r>
            <a:r>
              <a:rPr dirty="0" sz="1600" spc="-55" b="1">
                <a:latin typeface="Verdana"/>
                <a:cs typeface="Verdana"/>
              </a:rPr>
              <a:t> </a:t>
            </a:r>
            <a:r>
              <a:rPr dirty="0" sz="1600" spc="-150" b="1">
                <a:latin typeface="Verdana"/>
                <a:cs typeface="Verdana"/>
              </a:rPr>
              <a:t>Design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85"/>
              <a:t>Contracts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40"/>
              <a:t>p</a:t>
            </a:r>
            <a:fld id="{81D60167-4931-47E6-BA6A-407CBD079E47}" type="slidenum">
              <a:rPr dirty="0" spc="-150"/>
              <a:t>24</a:t>
            </a:fld>
            <a:r>
              <a:rPr dirty="0" spc="-80"/>
              <a:t>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0079393" y="1343660"/>
            <a:ext cx="1838325" cy="41719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105"/>
              </a:spcBef>
              <a:buAutoNum type="arabicPeriod" startAt="2"/>
              <a:tabLst>
                <a:tab pos="241300" algn="l"/>
              </a:tabLst>
            </a:pPr>
            <a:r>
              <a:rPr dirty="0" sz="1600" spc="-175" b="1">
                <a:latin typeface="Verdana"/>
                <a:cs typeface="Verdana"/>
              </a:rPr>
              <a:t>State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AutoNum type="arabicPeriod" startAt="2"/>
            </a:pPr>
            <a:endParaRPr sz="25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buAutoNum type="arabicPeriod" startAt="2"/>
              <a:tabLst>
                <a:tab pos="241300" algn="l"/>
              </a:tabLst>
            </a:pPr>
            <a:r>
              <a:rPr dirty="0" sz="1600" spc="-110" b="1">
                <a:solidFill>
                  <a:srgbClr val="ED1C24"/>
                </a:solidFill>
                <a:latin typeface="Verdana"/>
                <a:cs typeface="Verdana"/>
              </a:rPr>
              <a:t>Contract</a:t>
            </a:r>
            <a:endParaRPr sz="1600">
              <a:latin typeface="Verdana"/>
              <a:cs typeface="Verdana"/>
            </a:endParaRPr>
          </a:p>
          <a:p>
            <a:pPr marL="184150" indent="-171450">
              <a:lnSpc>
                <a:spcPct val="100000"/>
              </a:lnSpc>
              <a:spcBef>
                <a:spcPts val="20"/>
              </a:spcBef>
              <a:buFont typeface="Arial"/>
              <a:buChar char="•"/>
              <a:tabLst>
                <a:tab pos="184785" algn="l"/>
              </a:tabLst>
            </a:pPr>
            <a:r>
              <a:rPr dirty="0" sz="1200" spc="15">
                <a:latin typeface="Verdana"/>
                <a:cs typeface="Verdana"/>
              </a:rPr>
              <a:t>Contract</a:t>
            </a:r>
            <a:r>
              <a:rPr dirty="0" sz="1200" spc="-85">
                <a:latin typeface="Verdana"/>
                <a:cs typeface="Verdana"/>
              </a:rPr>
              <a:t> </a:t>
            </a:r>
            <a:r>
              <a:rPr dirty="0" sz="1200" spc="-114">
                <a:latin typeface="Verdana"/>
                <a:cs typeface="Verdana"/>
              </a:rPr>
              <a:t>Tests</a:t>
            </a:r>
            <a:endParaRPr sz="1200">
              <a:latin typeface="Verdana"/>
              <a:cs typeface="Verdana"/>
            </a:endParaRPr>
          </a:p>
          <a:p>
            <a:pPr marL="184150" indent="-171450">
              <a:lnSpc>
                <a:spcPct val="100000"/>
              </a:lnSpc>
              <a:buFont typeface="Arial"/>
              <a:buChar char="•"/>
              <a:tabLst>
                <a:tab pos="184785" algn="l"/>
              </a:tabLst>
            </a:pPr>
            <a:r>
              <a:rPr dirty="0" sz="1200" spc="-160" b="1">
                <a:latin typeface="Verdana"/>
                <a:cs typeface="Verdana"/>
              </a:rPr>
              <a:t>The </a:t>
            </a:r>
            <a:r>
              <a:rPr dirty="0" sz="1200" spc="-70" b="1">
                <a:latin typeface="Verdana"/>
                <a:cs typeface="Verdana"/>
              </a:rPr>
              <a:t>Create</a:t>
            </a:r>
            <a:r>
              <a:rPr dirty="0" sz="1200" spc="-80" b="1">
                <a:latin typeface="Verdana"/>
                <a:cs typeface="Verdana"/>
              </a:rPr>
              <a:t> </a:t>
            </a:r>
            <a:r>
              <a:rPr dirty="0" sz="1200" spc="-70" b="1">
                <a:latin typeface="Verdana"/>
                <a:cs typeface="Verdana"/>
              </a:rPr>
              <a:t>Command</a:t>
            </a:r>
            <a:endParaRPr sz="1200">
              <a:latin typeface="Verdana"/>
              <a:cs typeface="Verdana"/>
            </a:endParaRPr>
          </a:p>
          <a:p>
            <a:pPr marL="184150" indent="-171450">
              <a:lnSpc>
                <a:spcPct val="100000"/>
              </a:lnSpc>
              <a:buFont typeface="Arial"/>
              <a:buChar char="•"/>
              <a:tabLst>
                <a:tab pos="184785" algn="l"/>
              </a:tabLst>
            </a:pPr>
            <a:r>
              <a:rPr dirty="0" sz="1200" spc="-70">
                <a:latin typeface="Verdana"/>
                <a:cs typeface="Verdana"/>
              </a:rPr>
              <a:t>Further</a:t>
            </a:r>
            <a:r>
              <a:rPr dirty="0" sz="1200" spc="-95">
                <a:latin typeface="Verdana"/>
                <a:cs typeface="Verdana"/>
              </a:rPr>
              <a:t> </a:t>
            </a:r>
            <a:r>
              <a:rPr dirty="0" sz="1200" spc="-40">
                <a:latin typeface="Verdana"/>
                <a:cs typeface="Verdana"/>
              </a:rPr>
              <a:t>Constraints</a:t>
            </a:r>
            <a:endParaRPr sz="1200">
              <a:latin typeface="Verdana"/>
              <a:cs typeface="Verdana"/>
            </a:endParaRPr>
          </a:p>
          <a:p>
            <a:pPr marL="184150" indent="-171450">
              <a:lnSpc>
                <a:spcPct val="100000"/>
              </a:lnSpc>
              <a:buFont typeface="Arial"/>
              <a:buChar char="•"/>
              <a:tabLst>
                <a:tab pos="184785" algn="l"/>
              </a:tabLst>
            </a:pPr>
            <a:r>
              <a:rPr dirty="0" sz="1200" spc="-85">
                <a:latin typeface="Verdana"/>
                <a:cs typeface="Verdana"/>
              </a:rPr>
              <a:t>Tx-Level</a:t>
            </a:r>
            <a:r>
              <a:rPr dirty="0" sz="1200" spc="-95">
                <a:latin typeface="Verdana"/>
                <a:cs typeface="Verdana"/>
              </a:rPr>
              <a:t> </a:t>
            </a:r>
            <a:r>
              <a:rPr dirty="0" sz="1200" spc="-45">
                <a:latin typeface="Verdana"/>
                <a:cs typeface="Verdana"/>
              </a:rPr>
              <a:t>Constraints</a:t>
            </a:r>
            <a:endParaRPr sz="1200">
              <a:latin typeface="Verdana"/>
              <a:cs typeface="Verdana"/>
            </a:endParaRPr>
          </a:p>
          <a:p>
            <a:pPr marL="184150" indent="-171450">
              <a:lnSpc>
                <a:spcPct val="100000"/>
              </a:lnSpc>
              <a:buFont typeface="Arial"/>
              <a:buChar char="•"/>
              <a:tabLst>
                <a:tab pos="184785" algn="l"/>
              </a:tabLst>
            </a:pPr>
            <a:r>
              <a:rPr dirty="0" sz="1200" spc="10">
                <a:latin typeface="Verdana"/>
                <a:cs typeface="Verdana"/>
              </a:rPr>
              <a:t>Value</a:t>
            </a:r>
            <a:r>
              <a:rPr dirty="0" sz="1200" spc="-135">
                <a:latin typeface="Verdana"/>
                <a:cs typeface="Verdana"/>
              </a:rPr>
              <a:t> </a:t>
            </a:r>
            <a:r>
              <a:rPr dirty="0" sz="1200" spc="-45">
                <a:latin typeface="Verdana"/>
                <a:cs typeface="Verdana"/>
              </a:rPr>
              <a:t>Constraints</a:t>
            </a:r>
            <a:endParaRPr sz="1200">
              <a:latin typeface="Verdana"/>
              <a:cs typeface="Verdana"/>
            </a:endParaRPr>
          </a:p>
          <a:p>
            <a:pPr marL="184150" indent="-171450">
              <a:lnSpc>
                <a:spcPct val="100000"/>
              </a:lnSpc>
              <a:buFont typeface="Arial"/>
              <a:buChar char="•"/>
              <a:tabLst>
                <a:tab pos="184785" algn="l"/>
              </a:tabLst>
            </a:pPr>
            <a:r>
              <a:rPr dirty="0" sz="1200" spc="-65">
                <a:latin typeface="Verdana"/>
                <a:cs typeface="Verdana"/>
              </a:rPr>
              <a:t>Signer</a:t>
            </a:r>
            <a:r>
              <a:rPr dirty="0" sz="1200" spc="-110">
                <a:latin typeface="Verdana"/>
                <a:cs typeface="Verdana"/>
              </a:rPr>
              <a:t> </a:t>
            </a:r>
            <a:r>
              <a:rPr dirty="0" sz="1200" spc="-45">
                <a:latin typeface="Verdana"/>
                <a:cs typeface="Verdana"/>
              </a:rPr>
              <a:t>Constraints</a:t>
            </a:r>
            <a:endParaRPr sz="1200">
              <a:latin typeface="Verdana"/>
              <a:cs typeface="Verdana"/>
            </a:endParaRPr>
          </a:p>
          <a:p>
            <a:pPr marL="184150" indent="-171450">
              <a:lnSpc>
                <a:spcPct val="100000"/>
              </a:lnSpc>
              <a:buFont typeface="Arial"/>
              <a:buChar char="•"/>
              <a:tabLst>
                <a:tab pos="184785" algn="l"/>
              </a:tabLst>
            </a:pPr>
            <a:r>
              <a:rPr dirty="0" sz="1200" spc="-15">
                <a:latin typeface="Verdana"/>
                <a:cs typeface="Verdana"/>
              </a:rPr>
              <a:t>Another</a:t>
            </a:r>
            <a:r>
              <a:rPr dirty="0" sz="1200" spc="-100">
                <a:latin typeface="Verdana"/>
                <a:cs typeface="Verdana"/>
              </a:rPr>
              <a:t> </a:t>
            </a:r>
            <a:r>
              <a:rPr dirty="0" sz="1200" spc="35">
                <a:latin typeface="Verdana"/>
                <a:cs typeface="Verdana"/>
              </a:rPr>
              <a:t>Command</a:t>
            </a:r>
            <a:endParaRPr sz="1200">
              <a:latin typeface="Verdana"/>
              <a:cs typeface="Verdana"/>
            </a:endParaRPr>
          </a:p>
          <a:p>
            <a:pPr marL="217170" indent="-204470">
              <a:lnSpc>
                <a:spcPct val="100000"/>
              </a:lnSpc>
              <a:buFont typeface="Wingdings"/>
              <a:buChar char=""/>
              <a:tabLst>
                <a:tab pos="217804" algn="l"/>
              </a:tabLst>
            </a:pPr>
            <a:r>
              <a:rPr dirty="0" sz="1200" spc="10">
                <a:latin typeface="Verdana"/>
                <a:cs typeface="Verdana"/>
              </a:rPr>
              <a:t>Checkpoint</a:t>
            </a:r>
            <a:endParaRPr sz="12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spcBef>
                <a:spcPts val="1250"/>
              </a:spcBef>
              <a:buAutoNum type="arabicPeriod" startAt="4"/>
              <a:tabLst>
                <a:tab pos="241300" algn="l"/>
              </a:tabLst>
            </a:pPr>
            <a:r>
              <a:rPr dirty="0" sz="1600" spc="-204" b="1">
                <a:latin typeface="Verdana"/>
                <a:cs typeface="Verdana"/>
              </a:rPr>
              <a:t>Flow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Verdana"/>
              <a:buAutoNum type="arabicPeriod" startAt="4"/>
            </a:pPr>
            <a:endParaRPr sz="25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buAutoNum type="arabicPeriod" startAt="4"/>
              <a:tabLst>
                <a:tab pos="241300" algn="l"/>
              </a:tabLst>
            </a:pPr>
            <a:r>
              <a:rPr dirty="0" sz="1600" spc="-185" b="1">
                <a:latin typeface="Verdana"/>
                <a:cs typeface="Verdana"/>
              </a:rPr>
              <a:t>Network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Verdana"/>
              <a:buAutoNum type="arabicPeriod" startAt="4"/>
            </a:pPr>
            <a:endParaRPr sz="25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buAutoNum type="arabicPeriod" startAt="4"/>
              <a:tabLst>
                <a:tab pos="241300" algn="l"/>
              </a:tabLst>
            </a:pPr>
            <a:r>
              <a:rPr dirty="0" sz="1600" spc="-254" b="1">
                <a:latin typeface="Verdana"/>
                <a:cs typeface="Verdana"/>
              </a:rPr>
              <a:t>API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467" y="2572003"/>
            <a:ext cx="8862060" cy="8483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400" spc="-555">
                <a:solidFill>
                  <a:srgbClr val="000000"/>
                </a:solidFill>
              </a:rPr>
              <a:t>Step </a:t>
            </a:r>
            <a:r>
              <a:rPr dirty="0" sz="5400" spc="-815">
                <a:solidFill>
                  <a:srgbClr val="000000"/>
                </a:solidFill>
              </a:rPr>
              <a:t>3 </a:t>
            </a:r>
            <a:r>
              <a:rPr dirty="0" sz="5400" spc="-1140">
                <a:solidFill>
                  <a:srgbClr val="000000"/>
                </a:solidFill>
              </a:rPr>
              <a:t>– </a:t>
            </a:r>
            <a:r>
              <a:rPr dirty="0" sz="5400" spc="-720">
                <a:solidFill>
                  <a:srgbClr val="000000"/>
                </a:solidFill>
              </a:rPr>
              <a:t>Further</a:t>
            </a:r>
            <a:r>
              <a:rPr dirty="0" sz="5400" spc="-635">
                <a:solidFill>
                  <a:srgbClr val="000000"/>
                </a:solidFill>
              </a:rPr>
              <a:t> </a:t>
            </a:r>
            <a:r>
              <a:rPr dirty="0" sz="5400" spc="-550">
                <a:solidFill>
                  <a:srgbClr val="000000"/>
                </a:solidFill>
              </a:rPr>
              <a:t>Constraints</a:t>
            </a:r>
            <a:endParaRPr sz="54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959708" y="0"/>
            <a:ext cx="2232660" cy="6858000"/>
          </a:xfrm>
          <a:custGeom>
            <a:avLst/>
            <a:gdLst/>
            <a:ahLst/>
            <a:cxnLst/>
            <a:rect l="l" t="t" r="r" b="b"/>
            <a:pathLst>
              <a:path w="2232659" h="6858000">
                <a:moveTo>
                  <a:pt x="0" y="6858000"/>
                </a:moveTo>
                <a:lnTo>
                  <a:pt x="2232291" y="6858000"/>
                </a:lnTo>
                <a:lnTo>
                  <a:pt x="2232291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0675" y="566419"/>
            <a:ext cx="3241040" cy="512445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-315"/>
              <a:t>Constraint</a:t>
            </a:r>
            <a:r>
              <a:rPr dirty="0" spc="-235"/>
              <a:t> </a:t>
            </a:r>
            <a:r>
              <a:rPr dirty="0" spc="-350"/>
              <a:t>Types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85"/>
              <a:t>Contracts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40"/>
              <a:t>p</a:t>
            </a:r>
            <a:fld id="{81D60167-4931-47E6-BA6A-407CBD079E47}" type="slidenum">
              <a:rPr dirty="0" spc="-150"/>
              <a:t>29</a:t>
            </a:fld>
            <a:r>
              <a:rPr dirty="0" spc="-80"/>
              <a:t>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560131" y="1329571"/>
            <a:ext cx="7388859" cy="2277110"/>
          </a:xfrm>
          <a:prstGeom prst="rect">
            <a:avLst/>
          </a:prstGeom>
        </p:spPr>
        <p:txBody>
          <a:bodyPr wrap="square" lIns="0" tIns="1720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5"/>
              </a:spcBef>
            </a:pPr>
            <a:r>
              <a:rPr dirty="0" sz="2000" spc="-95">
                <a:latin typeface="Verdana"/>
                <a:cs typeface="Verdana"/>
              </a:rPr>
              <a:t>There</a:t>
            </a:r>
            <a:r>
              <a:rPr dirty="0" sz="2000" spc="-15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are</a:t>
            </a:r>
            <a:r>
              <a:rPr dirty="0" sz="2000" spc="-150">
                <a:latin typeface="Verdana"/>
                <a:cs typeface="Verdana"/>
              </a:rPr>
              <a:t> </a:t>
            </a:r>
            <a:r>
              <a:rPr dirty="0" sz="2000" spc="-45">
                <a:latin typeface="Verdana"/>
                <a:cs typeface="Verdana"/>
              </a:rPr>
              <a:t>three</a:t>
            </a:r>
            <a:r>
              <a:rPr dirty="0" sz="2000" spc="-150">
                <a:latin typeface="Verdana"/>
                <a:cs typeface="Verdana"/>
              </a:rPr>
              <a:t> </a:t>
            </a:r>
            <a:r>
              <a:rPr dirty="0" sz="2000" spc="45">
                <a:latin typeface="Verdana"/>
                <a:cs typeface="Verdana"/>
              </a:rPr>
              <a:t>broad</a:t>
            </a:r>
            <a:r>
              <a:rPr dirty="0" sz="2000" spc="-145">
                <a:latin typeface="Verdana"/>
                <a:cs typeface="Verdana"/>
              </a:rPr>
              <a:t> </a:t>
            </a:r>
            <a:r>
              <a:rPr dirty="0" sz="2000" spc="-60">
                <a:latin typeface="Verdana"/>
                <a:cs typeface="Verdana"/>
              </a:rPr>
              <a:t>types</a:t>
            </a:r>
            <a:r>
              <a:rPr dirty="0" sz="2000" spc="-155">
                <a:latin typeface="Verdana"/>
                <a:cs typeface="Verdana"/>
              </a:rPr>
              <a:t> </a:t>
            </a:r>
            <a:r>
              <a:rPr dirty="0" sz="2000" spc="5">
                <a:latin typeface="Verdana"/>
                <a:cs typeface="Verdana"/>
              </a:rPr>
              <a:t>of</a:t>
            </a:r>
            <a:r>
              <a:rPr dirty="0" sz="2000" spc="-155">
                <a:latin typeface="Verdana"/>
                <a:cs typeface="Verdana"/>
              </a:rPr>
              <a:t> </a:t>
            </a:r>
            <a:r>
              <a:rPr dirty="0" sz="2000" spc="-95">
                <a:latin typeface="Verdana"/>
                <a:cs typeface="Verdana"/>
              </a:rPr>
              <a:t>constraints:</a:t>
            </a:r>
            <a:endParaRPr sz="2000">
              <a:latin typeface="Verdana"/>
              <a:cs typeface="Verdana"/>
            </a:endParaRPr>
          </a:p>
          <a:p>
            <a:pPr marL="433705" indent="-285750">
              <a:lnSpc>
                <a:spcPct val="100000"/>
              </a:lnSpc>
              <a:spcBef>
                <a:spcPts val="1920"/>
              </a:spcBef>
              <a:buSzPct val="120000"/>
              <a:buFont typeface="Arial"/>
              <a:buChar char="•"/>
              <a:tabLst>
                <a:tab pos="433070" algn="l"/>
                <a:tab pos="433705" algn="l"/>
              </a:tabLst>
            </a:pPr>
            <a:r>
              <a:rPr dirty="0" sz="2000" spc="-75">
                <a:latin typeface="Verdana"/>
                <a:cs typeface="Verdana"/>
              </a:rPr>
              <a:t>Constraints</a:t>
            </a:r>
            <a:r>
              <a:rPr dirty="0" sz="2000" spc="-155">
                <a:latin typeface="Verdana"/>
                <a:cs typeface="Verdana"/>
              </a:rPr>
              <a:t> </a:t>
            </a:r>
            <a:r>
              <a:rPr dirty="0" sz="2000" spc="20">
                <a:latin typeface="Verdana"/>
                <a:cs typeface="Verdana"/>
              </a:rPr>
              <a:t>on</a:t>
            </a:r>
            <a:r>
              <a:rPr dirty="0" sz="2000" spc="-140">
                <a:latin typeface="Verdana"/>
                <a:cs typeface="Verdana"/>
              </a:rPr>
              <a:t> </a:t>
            </a:r>
            <a:r>
              <a:rPr dirty="0" sz="2000" spc="-25">
                <a:latin typeface="Verdana"/>
                <a:cs typeface="Verdana"/>
              </a:rPr>
              <a:t>the</a:t>
            </a:r>
            <a:r>
              <a:rPr dirty="0" sz="2000" spc="-150">
                <a:latin typeface="Verdana"/>
                <a:cs typeface="Verdana"/>
              </a:rPr>
              <a:t> </a:t>
            </a:r>
            <a:r>
              <a:rPr dirty="0" sz="2000" spc="-75">
                <a:latin typeface="Verdana"/>
                <a:cs typeface="Verdana"/>
              </a:rPr>
              <a:t>attributes</a:t>
            </a:r>
            <a:r>
              <a:rPr dirty="0" sz="2000" spc="-150">
                <a:latin typeface="Verdana"/>
                <a:cs typeface="Verdana"/>
              </a:rPr>
              <a:t> </a:t>
            </a:r>
            <a:r>
              <a:rPr dirty="0" sz="2000" spc="5">
                <a:latin typeface="Verdana"/>
                <a:cs typeface="Verdana"/>
              </a:rPr>
              <a:t>of</a:t>
            </a:r>
            <a:r>
              <a:rPr dirty="0" sz="2000" spc="-150">
                <a:latin typeface="Verdana"/>
                <a:cs typeface="Verdana"/>
              </a:rPr>
              <a:t> </a:t>
            </a:r>
            <a:r>
              <a:rPr dirty="0" sz="2000" spc="-25">
                <a:latin typeface="Verdana"/>
                <a:cs typeface="Verdana"/>
              </a:rPr>
              <a:t>the</a:t>
            </a:r>
            <a:r>
              <a:rPr dirty="0" sz="2000" spc="-150">
                <a:latin typeface="Verdana"/>
                <a:cs typeface="Verdana"/>
              </a:rPr>
              <a:t> </a:t>
            </a:r>
            <a:r>
              <a:rPr dirty="0" sz="2000" spc="-35">
                <a:latin typeface="Verdana"/>
                <a:cs typeface="Verdana"/>
              </a:rPr>
              <a:t>shared</a:t>
            </a:r>
            <a:r>
              <a:rPr dirty="0" sz="2000" spc="-140">
                <a:latin typeface="Verdana"/>
                <a:cs typeface="Verdana"/>
              </a:rPr>
              <a:t> </a:t>
            </a:r>
            <a:r>
              <a:rPr dirty="0" sz="2000" spc="-15">
                <a:latin typeface="Verdana"/>
                <a:cs typeface="Verdana"/>
              </a:rPr>
              <a:t>facts</a:t>
            </a:r>
            <a:endParaRPr sz="2000">
              <a:latin typeface="Verdana"/>
              <a:cs typeface="Verdana"/>
            </a:endParaRPr>
          </a:p>
          <a:p>
            <a:pPr lvl="1" marL="532130" indent="-285750">
              <a:lnSpc>
                <a:spcPct val="100000"/>
              </a:lnSpc>
              <a:spcBef>
                <a:spcPts val="390"/>
              </a:spcBef>
              <a:buFont typeface="Arial Black"/>
              <a:buChar char="–"/>
              <a:tabLst>
                <a:tab pos="531495" algn="l"/>
                <a:tab pos="532130" algn="l"/>
              </a:tabLst>
            </a:pPr>
            <a:r>
              <a:rPr dirty="0" sz="1800" spc="-35">
                <a:latin typeface="Verdana"/>
                <a:cs typeface="Verdana"/>
              </a:rPr>
              <a:t>e.g.</a:t>
            </a:r>
            <a:r>
              <a:rPr dirty="0" sz="1800" spc="-135">
                <a:latin typeface="Verdana"/>
                <a:cs typeface="Verdana"/>
              </a:rPr>
              <a:t> </a:t>
            </a:r>
            <a:r>
              <a:rPr dirty="0" sz="1800" spc="20">
                <a:latin typeface="Verdana"/>
                <a:cs typeface="Verdana"/>
              </a:rPr>
              <a:t>no</a:t>
            </a:r>
            <a:r>
              <a:rPr dirty="0" sz="1800" spc="-135">
                <a:latin typeface="Verdana"/>
                <a:cs typeface="Verdana"/>
              </a:rPr>
              <a:t> </a:t>
            </a:r>
            <a:r>
              <a:rPr dirty="0" sz="1800" spc="20">
                <a:latin typeface="Verdana"/>
                <a:cs typeface="Verdana"/>
              </a:rPr>
              <a:t>cash</a:t>
            </a:r>
            <a:r>
              <a:rPr dirty="0" sz="1800" spc="-130">
                <a:latin typeface="Verdana"/>
                <a:cs typeface="Verdana"/>
              </a:rPr>
              <a:t> </a:t>
            </a:r>
            <a:r>
              <a:rPr dirty="0" sz="1800" spc="-75">
                <a:latin typeface="Verdana"/>
                <a:cs typeface="Verdana"/>
              </a:rPr>
              <a:t>states</a:t>
            </a:r>
            <a:r>
              <a:rPr dirty="0" sz="1800" spc="-130">
                <a:latin typeface="Verdana"/>
                <a:cs typeface="Verdana"/>
              </a:rPr>
              <a:t> </a:t>
            </a:r>
            <a:r>
              <a:rPr dirty="0" sz="1800" spc="-30">
                <a:latin typeface="Verdana"/>
                <a:cs typeface="Verdana"/>
              </a:rPr>
              <a:t>over</a:t>
            </a:r>
            <a:r>
              <a:rPr dirty="0" sz="1800" spc="-135">
                <a:latin typeface="Verdana"/>
                <a:cs typeface="Verdana"/>
              </a:rPr>
              <a:t> </a:t>
            </a:r>
            <a:r>
              <a:rPr dirty="0" sz="1800" spc="-160">
                <a:latin typeface="Verdana"/>
                <a:cs typeface="Verdana"/>
              </a:rPr>
              <a:t>USD10,000,</a:t>
            </a:r>
            <a:r>
              <a:rPr dirty="0" sz="1800" spc="-130">
                <a:latin typeface="Verdana"/>
                <a:cs typeface="Verdana"/>
              </a:rPr>
              <a:t> </a:t>
            </a:r>
            <a:r>
              <a:rPr dirty="0" sz="1800" spc="-45">
                <a:latin typeface="Verdana"/>
                <a:cs typeface="Verdana"/>
              </a:rPr>
              <a:t>max</a:t>
            </a:r>
            <a:r>
              <a:rPr dirty="0" sz="1800" spc="-135">
                <a:latin typeface="Verdana"/>
                <a:cs typeface="Verdana"/>
              </a:rPr>
              <a:t> </a:t>
            </a:r>
            <a:r>
              <a:rPr dirty="0" sz="1800" spc="-150">
                <a:latin typeface="Verdana"/>
                <a:cs typeface="Verdana"/>
              </a:rPr>
              <a:t>100</a:t>
            </a:r>
            <a:r>
              <a:rPr dirty="0" sz="1800" spc="-125">
                <a:latin typeface="Verdana"/>
                <a:cs typeface="Verdana"/>
              </a:rPr>
              <a:t> </a:t>
            </a:r>
            <a:r>
              <a:rPr dirty="0" sz="1800" spc="-90">
                <a:latin typeface="Verdana"/>
                <a:cs typeface="Verdana"/>
              </a:rPr>
              <a:t>items</a:t>
            </a:r>
            <a:r>
              <a:rPr dirty="0" sz="1800" spc="-130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per</a:t>
            </a:r>
            <a:r>
              <a:rPr dirty="0" sz="1800" spc="-135">
                <a:latin typeface="Verdana"/>
                <a:cs typeface="Verdana"/>
              </a:rPr>
              <a:t> </a:t>
            </a:r>
            <a:r>
              <a:rPr dirty="0" sz="1800" spc="20">
                <a:latin typeface="Verdana"/>
                <a:cs typeface="Verdana"/>
              </a:rPr>
              <a:t>order…</a:t>
            </a:r>
            <a:endParaRPr sz="180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Font typeface="Arial Black"/>
              <a:buChar char="–"/>
            </a:pPr>
            <a:endParaRPr sz="1900">
              <a:latin typeface="Times New Roman"/>
              <a:cs typeface="Times New Roman"/>
            </a:endParaRPr>
          </a:p>
          <a:p>
            <a:pPr marL="433705" indent="-284480">
              <a:lnSpc>
                <a:spcPct val="100000"/>
              </a:lnSpc>
              <a:buSzPct val="120000"/>
              <a:buFont typeface="Arial"/>
              <a:buChar char="•"/>
              <a:tabLst>
                <a:tab pos="433070" algn="l"/>
                <a:tab pos="433705" algn="l"/>
              </a:tabLst>
            </a:pPr>
            <a:r>
              <a:rPr dirty="0" sz="2000" spc="-75">
                <a:latin typeface="Verdana"/>
                <a:cs typeface="Verdana"/>
              </a:rPr>
              <a:t>Constraints</a:t>
            </a:r>
            <a:r>
              <a:rPr dirty="0" sz="2000" spc="-155">
                <a:latin typeface="Verdana"/>
                <a:cs typeface="Verdana"/>
              </a:rPr>
              <a:t> </a:t>
            </a:r>
            <a:r>
              <a:rPr dirty="0" sz="2000" spc="20">
                <a:latin typeface="Verdana"/>
                <a:cs typeface="Verdana"/>
              </a:rPr>
              <a:t>on</a:t>
            </a:r>
            <a:r>
              <a:rPr dirty="0" sz="2000" spc="-145">
                <a:latin typeface="Verdana"/>
                <a:cs typeface="Verdana"/>
              </a:rPr>
              <a:t> </a:t>
            </a:r>
            <a:r>
              <a:rPr dirty="0" sz="2000" spc="-25">
                <a:latin typeface="Verdana"/>
                <a:cs typeface="Verdana"/>
              </a:rPr>
              <a:t>the</a:t>
            </a:r>
            <a:r>
              <a:rPr dirty="0" sz="2000" spc="-150">
                <a:latin typeface="Verdana"/>
                <a:cs typeface="Verdana"/>
              </a:rPr>
              <a:t> </a:t>
            </a:r>
            <a:r>
              <a:rPr dirty="0" sz="2000" spc="-60">
                <a:latin typeface="Verdana"/>
                <a:cs typeface="Verdana"/>
              </a:rPr>
              <a:t>types</a:t>
            </a:r>
            <a:r>
              <a:rPr dirty="0" sz="2000" spc="-155">
                <a:latin typeface="Verdana"/>
                <a:cs typeface="Verdana"/>
              </a:rPr>
              <a:t> </a:t>
            </a:r>
            <a:r>
              <a:rPr dirty="0" sz="2000" spc="5">
                <a:latin typeface="Verdana"/>
                <a:cs typeface="Verdana"/>
              </a:rPr>
              <a:t>of</a:t>
            </a:r>
            <a:r>
              <a:rPr dirty="0" sz="2000" spc="-155">
                <a:latin typeface="Verdana"/>
                <a:cs typeface="Verdana"/>
              </a:rPr>
              <a:t> </a:t>
            </a:r>
            <a:r>
              <a:rPr dirty="0" sz="2000" spc="-50">
                <a:latin typeface="Verdana"/>
                <a:cs typeface="Verdana"/>
              </a:rPr>
              <a:t>transactions</a:t>
            </a:r>
            <a:r>
              <a:rPr dirty="0" sz="2000" spc="-155">
                <a:latin typeface="Verdana"/>
                <a:cs typeface="Verdana"/>
              </a:rPr>
              <a:t> </a:t>
            </a:r>
            <a:r>
              <a:rPr dirty="0" sz="2000" spc="-30">
                <a:latin typeface="Verdana"/>
                <a:cs typeface="Verdana"/>
              </a:rPr>
              <a:t>that</a:t>
            </a:r>
            <a:r>
              <a:rPr dirty="0" sz="2000" spc="-15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are</a:t>
            </a:r>
            <a:r>
              <a:rPr dirty="0" sz="2000" spc="-150">
                <a:latin typeface="Verdana"/>
                <a:cs typeface="Verdana"/>
              </a:rPr>
              <a:t> </a:t>
            </a:r>
            <a:r>
              <a:rPr dirty="0" sz="2000" spc="-20">
                <a:latin typeface="Verdana"/>
                <a:cs typeface="Verdana"/>
              </a:rPr>
              <a:t>valid</a:t>
            </a:r>
            <a:endParaRPr sz="2000">
              <a:latin typeface="Verdana"/>
              <a:cs typeface="Verdana"/>
            </a:endParaRPr>
          </a:p>
          <a:p>
            <a:pPr lvl="1" marL="417830" indent="-171450">
              <a:lnSpc>
                <a:spcPct val="100000"/>
              </a:lnSpc>
              <a:spcBef>
                <a:spcPts val="415"/>
              </a:spcBef>
              <a:buFont typeface="Arial Black"/>
              <a:buChar char="–"/>
              <a:tabLst>
                <a:tab pos="417830" algn="l"/>
              </a:tabLst>
            </a:pPr>
            <a:r>
              <a:rPr dirty="0" sz="1800" spc="-35">
                <a:latin typeface="Verdana"/>
                <a:cs typeface="Verdana"/>
              </a:rPr>
              <a:t>e.g.</a:t>
            </a:r>
            <a:r>
              <a:rPr dirty="0" sz="1800" spc="-135">
                <a:latin typeface="Verdana"/>
                <a:cs typeface="Verdana"/>
              </a:rPr>
              <a:t> </a:t>
            </a:r>
            <a:r>
              <a:rPr dirty="0" sz="1800" spc="-30">
                <a:latin typeface="Verdana"/>
                <a:cs typeface="Verdana"/>
              </a:rPr>
              <a:t>transaction</a:t>
            </a:r>
            <a:r>
              <a:rPr dirty="0" sz="1800" spc="-130">
                <a:latin typeface="Verdana"/>
                <a:cs typeface="Verdana"/>
              </a:rPr>
              <a:t> </a:t>
            </a:r>
            <a:r>
              <a:rPr dirty="0" sz="1800" spc="-80">
                <a:latin typeface="Verdana"/>
                <a:cs typeface="Verdana"/>
              </a:rPr>
              <a:t>inputs</a:t>
            </a:r>
            <a:r>
              <a:rPr dirty="0" sz="1800" spc="-1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value</a:t>
            </a:r>
            <a:r>
              <a:rPr dirty="0" sz="1800" spc="-125">
                <a:latin typeface="Verdana"/>
                <a:cs typeface="Verdana"/>
              </a:rPr>
              <a:t> </a:t>
            </a:r>
            <a:r>
              <a:rPr dirty="0" sz="1800" spc="-385">
                <a:latin typeface="Verdana"/>
                <a:cs typeface="Verdana"/>
              </a:rPr>
              <a:t>== </a:t>
            </a:r>
            <a:r>
              <a:rPr dirty="0" sz="1800" spc="-30">
                <a:latin typeface="Verdana"/>
                <a:cs typeface="Verdana"/>
              </a:rPr>
              <a:t>transaction</a:t>
            </a:r>
            <a:r>
              <a:rPr dirty="0" sz="1800" spc="-130">
                <a:latin typeface="Verdana"/>
                <a:cs typeface="Verdana"/>
              </a:rPr>
              <a:t> </a:t>
            </a:r>
            <a:r>
              <a:rPr dirty="0" sz="1800" spc="-50">
                <a:latin typeface="Verdana"/>
                <a:cs typeface="Verdana"/>
              </a:rPr>
              <a:t>outputs</a:t>
            </a:r>
            <a:r>
              <a:rPr dirty="0" sz="1800" spc="-130">
                <a:latin typeface="Verdana"/>
                <a:cs typeface="Verdana"/>
              </a:rPr>
              <a:t> </a:t>
            </a:r>
            <a:r>
              <a:rPr dirty="0" sz="1800" spc="50">
                <a:latin typeface="Verdana"/>
                <a:cs typeface="Verdana"/>
              </a:rPr>
              <a:t>value…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96656" y="3854431"/>
            <a:ext cx="6156960" cy="715645"/>
          </a:xfrm>
          <a:prstGeom prst="rect">
            <a:avLst/>
          </a:prstGeom>
        </p:spPr>
        <p:txBody>
          <a:bodyPr wrap="square" lIns="0" tIns="70485" rIns="0" bIns="0" rtlCol="0" vert="horz">
            <a:spAutoFit/>
          </a:bodyPr>
          <a:lstStyle/>
          <a:p>
            <a:pPr marL="297180" indent="-284480">
              <a:lnSpc>
                <a:spcPct val="100000"/>
              </a:lnSpc>
              <a:spcBef>
                <a:spcPts val="555"/>
              </a:spcBef>
              <a:buSzPct val="120000"/>
              <a:buFont typeface="Arial"/>
              <a:buChar char="•"/>
              <a:tabLst>
                <a:tab pos="296545" algn="l"/>
                <a:tab pos="297180" algn="l"/>
              </a:tabLst>
            </a:pPr>
            <a:r>
              <a:rPr dirty="0" sz="2000" spc="-75">
                <a:latin typeface="Verdana"/>
                <a:cs typeface="Verdana"/>
              </a:rPr>
              <a:t>Constraints</a:t>
            </a:r>
            <a:r>
              <a:rPr dirty="0" sz="2000" spc="-155">
                <a:latin typeface="Verdana"/>
                <a:cs typeface="Verdana"/>
              </a:rPr>
              <a:t> </a:t>
            </a:r>
            <a:r>
              <a:rPr dirty="0" sz="2000" spc="20">
                <a:latin typeface="Verdana"/>
                <a:cs typeface="Verdana"/>
              </a:rPr>
              <a:t>on</a:t>
            </a:r>
            <a:r>
              <a:rPr dirty="0" sz="2000" spc="-145">
                <a:latin typeface="Verdana"/>
                <a:cs typeface="Verdana"/>
              </a:rPr>
              <a:t> </a:t>
            </a:r>
            <a:r>
              <a:rPr dirty="0" sz="2000" spc="-25">
                <a:latin typeface="Verdana"/>
                <a:cs typeface="Verdana"/>
              </a:rPr>
              <a:t>the</a:t>
            </a:r>
            <a:r>
              <a:rPr dirty="0" sz="2000" spc="-145">
                <a:latin typeface="Verdana"/>
                <a:cs typeface="Verdana"/>
              </a:rPr>
              <a:t> </a:t>
            </a:r>
            <a:r>
              <a:rPr dirty="0" sz="2000" spc="-114">
                <a:latin typeface="Verdana"/>
                <a:cs typeface="Verdana"/>
              </a:rPr>
              <a:t>signers</a:t>
            </a:r>
            <a:r>
              <a:rPr dirty="0" sz="2000" spc="-155">
                <a:latin typeface="Verdana"/>
                <a:cs typeface="Verdana"/>
              </a:rPr>
              <a:t> </a:t>
            </a:r>
            <a:r>
              <a:rPr dirty="0" sz="2000" spc="5">
                <a:latin typeface="Verdana"/>
                <a:cs typeface="Verdana"/>
              </a:rPr>
              <a:t>of</a:t>
            </a:r>
            <a:r>
              <a:rPr dirty="0" sz="2000" spc="-150">
                <a:latin typeface="Verdana"/>
                <a:cs typeface="Verdana"/>
              </a:rPr>
              <a:t> </a:t>
            </a:r>
            <a:r>
              <a:rPr dirty="0" sz="2000" spc="155">
                <a:latin typeface="Verdana"/>
                <a:cs typeface="Verdana"/>
              </a:rPr>
              <a:t>a</a:t>
            </a:r>
            <a:r>
              <a:rPr dirty="0" sz="2000" spc="-155">
                <a:latin typeface="Verdana"/>
                <a:cs typeface="Verdana"/>
              </a:rPr>
              <a:t> </a:t>
            </a:r>
            <a:r>
              <a:rPr dirty="0" sz="2000" spc="-35">
                <a:latin typeface="Verdana"/>
                <a:cs typeface="Verdana"/>
              </a:rPr>
              <a:t>transaction</a:t>
            </a:r>
            <a:endParaRPr sz="2000">
              <a:latin typeface="Verdana"/>
              <a:cs typeface="Verdana"/>
            </a:endParaRPr>
          </a:p>
          <a:p>
            <a:pPr marL="109855">
              <a:lnSpc>
                <a:spcPct val="100000"/>
              </a:lnSpc>
              <a:spcBef>
                <a:spcPts val="415"/>
              </a:spcBef>
            </a:pPr>
            <a:r>
              <a:rPr dirty="0" sz="1800" spc="70">
                <a:latin typeface="Arial Black"/>
                <a:cs typeface="Arial Black"/>
              </a:rPr>
              <a:t>–</a:t>
            </a:r>
            <a:r>
              <a:rPr dirty="0" sz="1800" spc="-225">
                <a:latin typeface="Arial Black"/>
                <a:cs typeface="Arial Black"/>
              </a:rPr>
              <a:t> </a:t>
            </a:r>
            <a:r>
              <a:rPr dirty="0" sz="1800" spc="-35">
                <a:latin typeface="Verdana"/>
                <a:cs typeface="Verdana"/>
              </a:rPr>
              <a:t>e.g.</a:t>
            </a:r>
            <a:r>
              <a:rPr dirty="0" sz="1800" spc="-135">
                <a:latin typeface="Verdana"/>
                <a:cs typeface="Verdana"/>
              </a:rPr>
              <a:t> </a:t>
            </a:r>
            <a:r>
              <a:rPr dirty="0" sz="1800" spc="145">
                <a:latin typeface="Verdana"/>
                <a:cs typeface="Verdana"/>
              </a:rPr>
              <a:t>a</a:t>
            </a:r>
            <a:r>
              <a:rPr dirty="0" sz="1800" spc="-14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purchase</a:t>
            </a:r>
            <a:r>
              <a:rPr dirty="0" sz="1800" spc="-130">
                <a:latin typeface="Verdana"/>
                <a:cs typeface="Verdana"/>
              </a:rPr>
              <a:t> </a:t>
            </a:r>
            <a:r>
              <a:rPr dirty="0" sz="1800" spc="-35">
                <a:latin typeface="Verdana"/>
                <a:cs typeface="Verdana"/>
              </a:rPr>
              <a:t>order</a:t>
            </a:r>
            <a:r>
              <a:rPr dirty="0" sz="1800" spc="-140">
                <a:latin typeface="Verdana"/>
                <a:cs typeface="Verdana"/>
              </a:rPr>
              <a:t> </a:t>
            </a:r>
            <a:r>
              <a:rPr dirty="0" sz="1800" spc="-114">
                <a:latin typeface="Verdana"/>
                <a:cs typeface="Verdana"/>
              </a:rPr>
              <a:t>must</a:t>
            </a:r>
            <a:r>
              <a:rPr dirty="0" sz="1800" spc="-130">
                <a:latin typeface="Verdana"/>
                <a:cs typeface="Verdana"/>
              </a:rPr>
              <a:t> </a:t>
            </a:r>
            <a:r>
              <a:rPr dirty="0" sz="1800" spc="95">
                <a:latin typeface="Verdana"/>
                <a:cs typeface="Verdana"/>
              </a:rPr>
              <a:t>be</a:t>
            </a:r>
            <a:r>
              <a:rPr dirty="0" sz="1800" spc="-130">
                <a:latin typeface="Verdana"/>
                <a:cs typeface="Verdana"/>
              </a:rPr>
              <a:t> </a:t>
            </a:r>
            <a:r>
              <a:rPr dirty="0" sz="1800" spc="-20">
                <a:latin typeface="Verdana"/>
                <a:cs typeface="Verdana"/>
              </a:rPr>
              <a:t>signed</a:t>
            </a:r>
            <a:r>
              <a:rPr dirty="0" sz="1800" spc="-1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by</a:t>
            </a:r>
            <a:r>
              <a:rPr dirty="0" sz="1800" spc="-140">
                <a:latin typeface="Verdana"/>
                <a:cs typeface="Verdana"/>
              </a:rPr>
              <a:t> </a:t>
            </a:r>
            <a:r>
              <a:rPr dirty="0" sz="1800" spc="-15">
                <a:latin typeface="Verdana"/>
                <a:cs typeface="Verdana"/>
              </a:rPr>
              <a:t>the</a:t>
            </a:r>
            <a:r>
              <a:rPr dirty="0" sz="1800" spc="-130">
                <a:latin typeface="Verdana"/>
                <a:cs typeface="Verdana"/>
              </a:rPr>
              <a:t> </a:t>
            </a:r>
            <a:r>
              <a:rPr dirty="0" sz="1800" spc="20">
                <a:latin typeface="Verdana"/>
                <a:cs typeface="Verdana"/>
              </a:rPr>
              <a:t>buyer…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079393" y="734060"/>
            <a:ext cx="1881505" cy="2705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00" spc="-190" b="1">
                <a:latin typeface="Verdana"/>
                <a:cs typeface="Verdana"/>
              </a:rPr>
              <a:t>1. </a:t>
            </a:r>
            <a:r>
              <a:rPr dirty="0" sz="1600" spc="-90" b="1">
                <a:latin typeface="Verdana"/>
                <a:cs typeface="Verdana"/>
              </a:rPr>
              <a:t>CorDapp</a:t>
            </a:r>
            <a:r>
              <a:rPr dirty="0" sz="1600" spc="-55" b="1">
                <a:latin typeface="Verdana"/>
                <a:cs typeface="Verdana"/>
              </a:rPr>
              <a:t> </a:t>
            </a:r>
            <a:r>
              <a:rPr dirty="0" sz="1600" spc="-150" b="1">
                <a:latin typeface="Verdana"/>
                <a:cs typeface="Verdana"/>
              </a:rPr>
              <a:t>Design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079393" y="1343660"/>
            <a:ext cx="746760" cy="2705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00" spc="-190" b="1">
                <a:latin typeface="Verdana"/>
                <a:cs typeface="Verdana"/>
              </a:rPr>
              <a:t>2.</a:t>
            </a:r>
            <a:r>
              <a:rPr dirty="0" sz="1600" spc="-160" b="1">
                <a:latin typeface="Verdana"/>
                <a:cs typeface="Verdana"/>
              </a:rPr>
              <a:t> </a:t>
            </a:r>
            <a:r>
              <a:rPr dirty="0" sz="1600" spc="-175" b="1">
                <a:latin typeface="Verdana"/>
                <a:cs typeface="Verdana"/>
              </a:rPr>
              <a:t>State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079393" y="1953260"/>
            <a:ext cx="1875789" cy="17354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00" spc="-190" b="1">
                <a:solidFill>
                  <a:srgbClr val="ED1C24"/>
                </a:solidFill>
                <a:latin typeface="Verdana"/>
                <a:cs typeface="Verdana"/>
              </a:rPr>
              <a:t>3.</a:t>
            </a:r>
            <a:r>
              <a:rPr dirty="0" sz="1600" spc="-110" b="1">
                <a:solidFill>
                  <a:srgbClr val="ED1C24"/>
                </a:solidFill>
                <a:latin typeface="Verdana"/>
                <a:cs typeface="Verdana"/>
              </a:rPr>
              <a:t> Contract</a:t>
            </a:r>
            <a:endParaRPr sz="1600">
              <a:latin typeface="Verdana"/>
              <a:cs typeface="Verdana"/>
            </a:endParaRPr>
          </a:p>
          <a:p>
            <a:pPr marL="184150" indent="-171450">
              <a:lnSpc>
                <a:spcPct val="100000"/>
              </a:lnSpc>
              <a:spcBef>
                <a:spcPts val="15"/>
              </a:spcBef>
              <a:buFont typeface="Arial"/>
              <a:buChar char="•"/>
              <a:tabLst>
                <a:tab pos="184785" algn="l"/>
              </a:tabLst>
            </a:pPr>
            <a:r>
              <a:rPr dirty="0" sz="1200" spc="15">
                <a:latin typeface="Verdana"/>
                <a:cs typeface="Verdana"/>
              </a:rPr>
              <a:t>Contract</a:t>
            </a:r>
            <a:r>
              <a:rPr dirty="0" sz="1200" spc="-85">
                <a:latin typeface="Verdana"/>
                <a:cs typeface="Verdana"/>
              </a:rPr>
              <a:t> </a:t>
            </a:r>
            <a:r>
              <a:rPr dirty="0" sz="1200" spc="-114">
                <a:latin typeface="Verdana"/>
                <a:cs typeface="Verdana"/>
              </a:rPr>
              <a:t>Tests</a:t>
            </a:r>
            <a:endParaRPr sz="1200">
              <a:latin typeface="Verdana"/>
              <a:cs typeface="Verdana"/>
            </a:endParaRPr>
          </a:p>
          <a:p>
            <a:pPr marL="184150" indent="-17145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184785" algn="l"/>
              </a:tabLst>
            </a:pPr>
            <a:r>
              <a:rPr dirty="0" sz="1200" spc="-65">
                <a:latin typeface="Verdana"/>
                <a:cs typeface="Verdana"/>
              </a:rPr>
              <a:t>The </a:t>
            </a:r>
            <a:r>
              <a:rPr dirty="0" sz="1200" spc="20">
                <a:latin typeface="Verdana"/>
                <a:cs typeface="Verdana"/>
              </a:rPr>
              <a:t>Create</a:t>
            </a:r>
            <a:r>
              <a:rPr dirty="0" sz="1200" spc="-170">
                <a:latin typeface="Verdana"/>
                <a:cs typeface="Verdana"/>
              </a:rPr>
              <a:t> </a:t>
            </a:r>
            <a:r>
              <a:rPr dirty="0" sz="1200" spc="35">
                <a:latin typeface="Verdana"/>
                <a:cs typeface="Verdana"/>
              </a:rPr>
              <a:t>Command</a:t>
            </a:r>
            <a:endParaRPr sz="1200">
              <a:latin typeface="Verdana"/>
              <a:cs typeface="Verdana"/>
            </a:endParaRPr>
          </a:p>
          <a:p>
            <a:pPr marL="184150" indent="-171450">
              <a:lnSpc>
                <a:spcPct val="100000"/>
              </a:lnSpc>
              <a:buFont typeface="Arial"/>
              <a:buChar char="•"/>
              <a:tabLst>
                <a:tab pos="184785" algn="l"/>
              </a:tabLst>
            </a:pPr>
            <a:r>
              <a:rPr dirty="0" sz="1200" spc="-165" b="1">
                <a:latin typeface="Verdana"/>
                <a:cs typeface="Verdana"/>
              </a:rPr>
              <a:t>Further</a:t>
            </a:r>
            <a:r>
              <a:rPr dirty="0" sz="1200" spc="-80" b="1">
                <a:latin typeface="Verdana"/>
                <a:cs typeface="Verdana"/>
              </a:rPr>
              <a:t> </a:t>
            </a:r>
            <a:r>
              <a:rPr dirty="0" sz="1200" spc="-125" b="1">
                <a:latin typeface="Verdana"/>
                <a:cs typeface="Verdana"/>
              </a:rPr>
              <a:t>Constraints</a:t>
            </a:r>
            <a:endParaRPr sz="1200">
              <a:latin typeface="Verdana"/>
              <a:cs typeface="Verdana"/>
            </a:endParaRPr>
          </a:p>
          <a:p>
            <a:pPr marL="184150" indent="-171450">
              <a:lnSpc>
                <a:spcPct val="100000"/>
              </a:lnSpc>
              <a:buFont typeface="Arial"/>
              <a:buChar char="•"/>
              <a:tabLst>
                <a:tab pos="184785" algn="l"/>
              </a:tabLst>
            </a:pPr>
            <a:r>
              <a:rPr dirty="0" sz="1200" spc="-85">
                <a:latin typeface="Verdana"/>
                <a:cs typeface="Verdana"/>
              </a:rPr>
              <a:t>Tx-Level</a:t>
            </a:r>
            <a:r>
              <a:rPr dirty="0" sz="1200" spc="-95">
                <a:latin typeface="Verdana"/>
                <a:cs typeface="Verdana"/>
              </a:rPr>
              <a:t> </a:t>
            </a:r>
            <a:r>
              <a:rPr dirty="0" sz="1200" spc="-45">
                <a:latin typeface="Verdana"/>
                <a:cs typeface="Verdana"/>
              </a:rPr>
              <a:t>Constraints</a:t>
            </a:r>
            <a:endParaRPr sz="1200">
              <a:latin typeface="Verdana"/>
              <a:cs typeface="Verdana"/>
            </a:endParaRPr>
          </a:p>
          <a:p>
            <a:pPr marL="184150" indent="-171450">
              <a:lnSpc>
                <a:spcPct val="100000"/>
              </a:lnSpc>
              <a:buFont typeface="Arial"/>
              <a:buChar char="•"/>
              <a:tabLst>
                <a:tab pos="184785" algn="l"/>
              </a:tabLst>
            </a:pPr>
            <a:r>
              <a:rPr dirty="0" sz="1200" spc="10">
                <a:latin typeface="Verdana"/>
                <a:cs typeface="Verdana"/>
              </a:rPr>
              <a:t>Value</a:t>
            </a:r>
            <a:r>
              <a:rPr dirty="0" sz="1200" spc="-135">
                <a:latin typeface="Verdana"/>
                <a:cs typeface="Verdana"/>
              </a:rPr>
              <a:t> </a:t>
            </a:r>
            <a:r>
              <a:rPr dirty="0" sz="1200" spc="-45">
                <a:latin typeface="Verdana"/>
                <a:cs typeface="Verdana"/>
              </a:rPr>
              <a:t>Constraints</a:t>
            </a:r>
            <a:endParaRPr sz="1200">
              <a:latin typeface="Verdana"/>
              <a:cs typeface="Verdana"/>
            </a:endParaRPr>
          </a:p>
          <a:p>
            <a:pPr marL="184150" indent="-171450">
              <a:lnSpc>
                <a:spcPct val="100000"/>
              </a:lnSpc>
              <a:buFont typeface="Arial"/>
              <a:buChar char="•"/>
              <a:tabLst>
                <a:tab pos="184785" algn="l"/>
              </a:tabLst>
            </a:pPr>
            <a:r>
              <a:rPr dirty="0" sz="1200" spc="-65">
                <a:latin typeface="Verdana"/>
                <a:cs typeface="Verdana"/>
              </a:rPr>
              <a:t>Signer</a:t>
            </a:r>
            <a:r>
              <a:rPr dirty="0" sz="1200" spc="-110">
                <a:latin typeface="Verdana"/>
                <a:cs typeface="Verdana"/>
              </a:rPr>
              <a:t> </a:t>
            </a:r>
            <a:r>
              <a:rPr dirty="0" sz="1200" spc="-45">
                <a:latin typeface="Verdana"/>
                <a:cs typeface="Verdana"/>
              </a:rPr>
              <a:t>Constraints</a:t>
            </a:r>
            <a:endParaRPr sz="1200">
              <a:latin typeface="Verdana"/>
              <a:cs typeface="Verdana"/>
            </a:endParaRPr>
          </a:p>
          <a:p>
            <a:pPr marL="184150" indent="-171450">
              <a:lnSpc>
                <a:spcPct val="100000"/>
              </a:lnSpc>
              <a:buFont typeface="Arial"/>
              <a:buChar char="•"/>
              <a:tabLst>
                <a:tab pos="184785" algn="l"/>
              </a:tabLst>
            </a:pPr>
            <a:r>
              <a:rPr dirty="0" sz="1200" spc="-15">
                <a:latin typeface="Verdana"/>
                <a:cs typeface="Verdana"/>
              </a:rPr>
              <a:t>Another</a:t>
            </a:r>
            <a:r>
              <a:rPr dirty="0" sz="1200" spc="-100">
                <a:latin typeface="Verdana"/>
                <a:cs typeface="Verdana"/>
              </a:rPr>
              <a:t> </a:t>
            </a:r>
            <a:r>
              <a:rPr dirty="0" sz="1200" spc="35">
                <a:latin typeface="Verdana"/>
                <a:cs typeface="Verdana"/>
              </a:rPr>
              <a:t>Command</a:t>
            </a:r>
            <a:endParaRPr sz="1200">
              <a:latin typeface="Verdana"/>
              <a:cs typeface="Verdana"/>
            </a:endParaRPr>
          </a:p>
          <a:p>
            <a:pPr marL="217170" indent="-204470">
              <a:lnSpc>
                <a:spcPct val="100000"/>
              </a:lnSpc>
              <a:buFont typeface="Wingdings"/>
              <a:buChar char=""/>
              <a:tabLst>
                <a:tab pos="217804" algn="l"/>
              </a:tabLst>
            </a:pPr>
            <a:r>
              <a:rPr dirty="0" sz="1200" spc="10">
                <a:latin typeface="Verdana"/>
                <a:cs typeface="Verdana"/>
              </a:rPr>
              <a:t>Checkpoint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079393" y="4025900"/>
            <a:ext cx="693420" cy="2705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00" spc="-190" b="1">
                <a:latin typeface="Verdana"/>
                <a:cs typeface="Verdana"/>
              </a:rPr>
              <a:t>4.</a:t>
            </a:r>
            <a:r>
              <a:rPr dirty="0" sz="1600" spc="-160" b="1">
                <a:latin typeface="Verdana"/>
                <a:cs typeface="Verdana"/>
              </a:rPr>
              <a:t> </a:t>
            </a:r>
            <a:r>
              <a:rPr dirty="0" sz="1600" spc="-204" b="1">
                <a:latin typeface="Verdana"/>
                <a:cs typeface="Verdana"/>
              </a:rPr>
              <a:t>Flow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079393" y="4635500"/>
            <a:ext cx="1071245" cy="8801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105"/>
              </a:spcBef>
              <a:buAutoNum type="arabicPeriod" startAt="5"/>
              <a:tabLst>
                <a:tab pos="241300" algn="l"/>
              </a:tabLst>
            </a:pPr>
            <a:r>
              <a:rPr dirty="0" sz="1600" spc="-185" b="1">
                <a:latin typeface="Verdana"/>
                <a:cs typeface="Verdana"/>
              </a:rPr>
              <a:t>Network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Verdana"/>
              <a:buAutoNum type="arabicPeriod" startAt="5"/>
            </a:pPr>
            <a:endParaRPr sz="25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buAutoNum type="arabicPeriod" startAt="5"/>
              <a:tabLst>
                <a:tab pos="241300" algn="l"/>
              </a:tabLst>
            </a:pPr>
            <a:r>
              <a:rPr dirty="0" sz="1600" spc="-254" b="1">
                <a:latin typeface="Verdana"/>
                <a:cs typeface="Verdana"/>
              </a:rPr>
              <a:t>API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0675" y="566419"/>
            <a:ext cx="1929764" cy="512445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20"/>
              <a:t>C</a:t>
            </a:r>
            <a:r>
              <a:rPr dirty="0" spc="10"/>
              <a:t>o</a:t>
            </a:r>
            <a:r>
              <a:rPr dirty="0" spc="-525"/>
              <a:t>n</a:t>
            </a:r>
            <a:r>
              <a:rPr dirty="0" spc="-340"/>
              <a:t>t</a:t>
            </a:r>
            <a:r>
              <a:rPr dirty="0" spc="-570"/>
              <a:t>r</a:t>
            </a:r>
            <a:r>
              <a:rPr dirty="0" spc="-30"/>
              <a:t>a</a:t>
            </a:r>
            <a:r>
              <a:rPr dirty="0" spc="165"/>
              <a:t>c</a:t>
            </a:r>
            <a:r>
              <a:rPr dirty="0" spc="-505"/>
              <a:t>t</a:t>
            </a:r>
            <a:r>
              <a:rPr dirty="0" spc="-495"/>
              <a:t>s</a:t>
            </a:r>
          </a:p>
        </p:txBody>
      </p:sp>
      <p:sp>
        <p:nvSpPr>
          <p:cNvPr id="3" name="object 3"/>
          <p:cNvSpPr/>
          <p:nvPr/>
        </p:nvSpPr>
        <p:spPr>
          <a:xfrm>
            <a:off x="2430449" y="3497082"/>
            <a:ext cx="2971800" cy="2390775"/>
          </a:xfrm>
          <a:custGeom>
            <a:avLst/>
            <a:gdLst/>
            <a:ahLst/>
            <a:cxnLst/>
            <a:rect l="l" t="t" r="r" b="b"/>
            <a:pathLst>
              <a:path w="2971800" h="2390775">
                <a:moveTo>
                  <a:pt x="0" y="2390597"/>
                </a:moveTo>
                <a:lnTo>
                  <a:pt x="2971685" y="2390597"/>
                </a:lnTo>
                <a:lnTo>
                  <a:pt x="2971685" y="0"/>
                </a:lnTo>
                <a:lnTo>
                  <a:pt x="0" y="0"/>
                </a:lnTo>
                <a:lnTo>
                  <a:pt x="0" y="2390597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430449" y="3497084"/>
            <a:ext cx="2971800" cy="2390775"/>
          </a:xfrm>
          <a:custGeom>
            <a:avLst/>
            <a:gdLst/>
            <a:ahLst/>
            <a:cxnLst/>
            <a:rect l="l" t="t" r="r" b="b"/>
            <a:pathLst>
              <a:path w="2971800" h="2390775">
                <a:moveTo>
                  <a:pt x="0" y="0"/>
                </a:moveTo>
                <a:lnTo>
                  <a:pt x="2971691" y="0"/>
                </a:lnTo>
                <a:lnTo>
                  <a:pt x="2971691" y="2390601"/>
                </a:lnTo>
                <a:lnTo>
                  <a:pt x="0" y="2390601"/>
                </a:lnTo>
                <a:lnTo>
                  <a:pt x="0" y="0"/>
                </a:lnTo>
                <a:close/>
              </a:path>
            </a:pathLst>
          </a:custGeom>
          <a:ln w="5715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2697937" y="3765994"/>
            <a:ext cx="2409825" cy="795020"/>
          </a:xfrm>
          <a:prstGeom prst="rect">
            <a:avLst/>
          </a:prstGeom>
          <a:solidFill>
            <a:srgbClr val="FFFFFF"/>
          </a:solidFill>
          <a:ln w="57150">
            <a:solidFill>
              <a:srgbClr val="7F7F7F"/>
            </a:solidFill>
          </a:ln>
        </p:spPr>
        <p:txBody>
          <a:bodyPr wrap="square" lIns="0" tIns="190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1950">
              <a:latin typeface="Times New Roman"/>
              <a:cs typeface="Times New Roman"/>
            </a:endParaRPr>
          </a:p>
          <a:p>
            <a:pPr marL="457200">
              <a:lnSpc>
                <a:spcPct val="100000"/>
              </a:lnSpc>
            </a:pPr>
            <a:r>
              <a:rPr dirty="0" sz="1400" spc="-140" b="1">
                <a:latin typeface="Verdana"/>
                <a:cs typeface="Verdana"/>
              </a:rPr>
              <a:t>CONTRACT</a:t>
            </a:r>
            <a:r>
              <a:rPr dirty="0" sz="1400" spc="-100" b="1">
                <a:latin typeface="Verdana"/>
                <a:cs typeface="Verdana"/>
              </a:rPr>
              <a:t> </a:t>
            </a:r>
            <a:r>
              <a:rPr dirty="0" sz="1400" spc="-95" b="1">
                <a:latin typeface="Verdana"/>
                <a:cs typeface="Verdana"/>
              </a:rPr>
              <a:t>CODE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97924" y="4843856"/>
            <a:ext cx="2409825" cy="795020"/>
          </a:xfrm>
          <a:prstGeom prst="rect">
            <a:avLst/>
          </a:prstGeom>
          <a:solidFill>
            <a:srgbClr val="FFFFFF"/>
          </a:solidFill>
          <a:ln w="57150">
            <a:solidFill>
              <a:srgbClr val="7F7F7F"/>
            </a:solidFill>
          </a:ln>
        </p:spPr>
        <p:txBody>
          <a:bodyPr wrap="square" lIns="0" tIns="31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1950">
              <a:latin typeface="Times New Roman"/>
              <a:cs typeface="Times New Roman"/>
            </a:endParaRPr>
          </a:p>
          <a:p>
            <a:pPr marL="647065">
              <a:lnSpc>
                <a:spcPct val="100000"/>
              </a:lnSpc>
            </a:pPr>
            <a:r>
              <a:rPr dirty="0" sz="1400" spc="-165" b="1">
                <a:latin typeface="Verdana"/>
                <a:cs typeface="Verdana"/>
              </a:rPr>
              <a:t>LEGAL</a:t>
            </a:r>
            <a:r>
              <a:rPr dirty="0" sz="1400" spc="-105" b="1">
                <a:latin typeface="Verdana"/>
                <a:cs typeface="Verdana"/>
              </a:rPr>
              <a:t> </a:t>
            </a:r>
            <a:r>
              <a:rPr dirty="0" sz="1400" spc="-210" b="1">
                <a:latin typeface="Verdana"/>
                <a:cs typeface="Verdana"/>
              </a:rPr>
              <a:t>PROSE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60131" y="1447291"/>
            <a:ext cx="9115425" cy="19596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50000"/>
              </a:lnSpc>
              <a:spcBef>
                <a:spcPts val="100"/>
              </a:spcBef>
            </a:pPr>
            <a:r>
              <a:rPr dirty="0" sz="2400" spc="130">
                <a:latin typeface="Verdana"/>
                <a:cs typeface="Verdana"/>
              </a:rPr>
              <a:t>A</a:t>
            </a:r>
            <a:r>
              <a:rPr dirty="0" sz="2400" spc="-185">
                <a:latin typeface="Verdana"/>
                <a:cs typeface="Verdana"/>
              </a:rPr>
              <a:t> </a:t>
            </a:r>
            <a:r>
              <a:rPr dirty="0" sz="2400" spc="30">
                <a:latin typeface="Verdana"/>
                <a:cs typeface="Verdana"/>
              </a:rPr>
              <a:t>contract</a:t>
            </a:r>
            <a:r>
              <a:rPr dirty="0" sz="2400" spc="-180">
                <a:latin typeface="Verdana"/>
                <a:cs typeface="Verdana"/>
              </a:rPr>
              <a:t> </a:t>
            </a:r>
            <a:r>
              <a:rPr dirty="0" sz="2400" spc="-254">
                <a:latin typeface="Verdana"/>
                <a:cs typeface="Verdana"/>
              </a:rPr>
              <a:t>is</a:t>
            </a:r>
            <a:r>
              <a:rPr dirty="0" sz="2400" spc="-175">
                <a:latin typeface="Verdana"/>
                <a:cs typeface="Verdana"/>
              </a:rPr>
              <a:t> </a:t>
            </a:r>
            <a:r>
              <a:rPr dirty="0" sz="2400" spc="65">
                <a:latin typeface="Verdana"/>
                <a:cs typeface="Verdana"/>
              </a:rPr>
              <a:t>an</a:t>
            </a:r>
            <a:r>
              <a:rPr dirty="0" sz="2400" spc="-180">
                <a:latin typeface="Verdana"/>
                <a:cs typeface="Verdana"/>
              </a:rPr>
              <a:t> </a:t>
            </a:r>
            <a:r>
              <a:rPr dirty="0" sz="2400" spc="35">
                <a:latin typeface="Verdana"/>
                <a:cs typeface="Verdana"/>
              </a:rPr>
              <a:t>object</a:t>
            </a:r>
            <a:r>
              <a:rPr dirty="0" sz="2400" spc="-180">
                <a:latin typeface="Verdana"/>
                <a:cs typeface="Verdana"/>
              </a:rPr>
              <a:t> </a:t>
            </a:r>
            <a:r>
              <a:rPr dirty="0" sz="2400" spc="-170" b="1">
                <a:latin typeface="Verdana"/>
                <a:cs typeface="Verdana"/>
              </a:rPr>
              <a:t>referenced</a:t>
            </a:r>
            <a:r>
              <a:rPr dirty="0" sz="2400" spc="-140" b="1">
                <a:latin typeface="Verdana"/>
                <a:cs typeface="Verdana"/>
              </a:rPr>
              <a:t> </a:t>
            </a:r>
            <a:r>
              <a:rPr dirty="0" sz="2400" spc="-135" b="1">
                <a:latin typeface="Verdana"/>
                <a:cs typeface="Verdana"/>
              </a:rPr>
              <a:t>by</a:t>
            </a:r>
            <a:r>
              <a:rPr dirty="0" sz="2400" spc="-150" b="1">
                <a:latin typeface="Verdana"/>
                <a:cs typeface="Verdana"/>
              </a:rPr>
              <a:t> </a:t>
            </a:r>
            <a:r>
              <a:rPr dirty="0" sz="2400" spc="-20" b="1">
                <a:latin typeface="Verdana"/>
                <a:cs typeface="Verdana"/>
              </a:rPr>
              <a:t>a</a:t>
            </a:r>
            <a:r>
              <a:rPr dirty="0" sz="2400" spc="-140" b="1">
                <a:latin typeface="Verdana"/>
                <a:cs typeface="Verdana"/>
              </a:rPr>
              <a:t> </a:t>
            </a:r>
            <a:r>
              <a:rPr dirty="0" sz="2400" spc="-220" b="1">
                <a:latin typeface="Verdana"/>
                <a:cs typeface="Verdana"/>
              </a:rPr>
              <a:t>transaction</a:t>
            </a:r>
            <a:r>
              <a:rPr dirty="0" sz="2400" spc="-145" b="1">
                <a:latin typeface="Verdana"/>
                <a:cs typeface="Verdana"/>
              </a:rPr>
              <a:t> </a:t>
            </a:r>
            <a:r>
              <a:rPr dirty="0" sz="2400" spc="-245" b="1">
                <a:latin typeface="Verdana"/>
                <a:cs typeface="Verdana"/>
              </a:rPr>
              <a:t>state</a:t>
            </a:r>
            <a:r>
              <a:rPr dirty="0" sz="2400" spc="-150" b="1">
                <a:latin typeface="Verdana"/>
                <a:cs typeface="Verdana"/>
              </a:rPr>
              <a:t> </a:t>
            </a:r>
            <a:r>
              <a:rPr dirty="0" sz="2400" spc="-40">
                <a:latin typeface="Verdana"/>
                <a:cs typeface="Verdana"/>
              </a:rPr>
              <a:t>that  </a:t>
            </a:r>
            <a:r>
              <a:rPr dirty="0" sz="2400" spc="-20">
                <a:latin typeface="Verdana"/>
                <a:cs typeface="Verdana"/>
              </a:rPr>
              <a:t>contains</a:t>
            </a:r>
            <a:r>
              <a:rPr dirty="0" sz="2400" spc="-180">
                <a:latin typeface="Verdana"/>
                <a:cs typeface="Verdana"/>
              </a:rPr>
              <a:t> </a:t>
            </a:r>
            <a:r>
              <a:rPr dirty="0" sz="2400" spc="-135" b="1">
                <a:latin typeface="Verdana"/>
                <a:cs typeface="Verdana"/>
              </a:rPr>
              <a:t>legal</a:t>
            </a:r>
            <a:r>
              <a:rPr dirty="0" sz="2400" spc="-145" b="1">
                <a:latin typeface="Verdana"/>
                <a:cs typeface="Verdana"/>
              </a:rPr>
              <a:t> </a:t>
            </a:r>
            <a:r>
              <a:rPr dirty="0" sz="2400" spc="-220" b="1">
                <a:latin typeface="Verdana"/>
                <a:cs typeface="Verdana"/>
              </a:rPr>
              <a:t>prose</a:t>
            </a:r>
            <a:r>
              <a:rPr dirty="0" sz="2400" spc="-150" b="1">
                <a:latin typeface="Verdana"/>
                <a:cs typeface="Verdana"/>
              </a:rPr>
              <a:t> </a:t>
            </a:r>
            <a:r>
              <a:rPr dirty="0" sz="2400" spc="90">
                <a:latin typeface="Verdana"/>
                <a:cs typeface="Verdana"/>
              </a:rPr>
              <a:t>and</a:t>
            </a:r>
            <a:r>
              <a:rPr dirty="0" sz="2400" spc="-175">
                <a:latin typeface="Verdana"/>
                <a:cs typeface="Verdana"/>
              </a:rPr>
              <a:t> </a:t>
            </a:r>
            <a:r>
              <a:rPr dirty="0" sz="2400" spc="-170" b="1">
                <a:latin typeface="Verdana"/>
                <a:cs typeface="Verdana"/>
              </a:rPr>
              <a:t>contract</a:t>
            </a:r>
            <a:r>
              <a:rPr dirty="0" sz="2400" spc="-135" b="1">
                <a:latin typeface="Verdana"/>
                <a:cs typeface="Verdana"/>
              </a:rPr>
              <a:t> </a:t>
            </a:r>
            <a:r>
              <a:rPr dirty="0" sz="2400" spc="-35" b="1">
                <a:latin typeface="Verdana"/>
                <a:cs typeface="Verdana"/>
              </a:rPr>
              <a:t>code</a:t>
            </a:r>
            <a:r>
              <a:rPr dirty="0" sz="2400" spc="-160" b="1">
                <a:latin typeface="Verdana"/>
                <a:cs typeface="Verdana"/>
              </a:rPr>
              <a:t> </a:t>
            </a:r>
            <a:r>
              <a:rPr dirty="0" sz="2400" spc="-25">
                <a:latin typeface="Verdana"/>
                <a:cs typeface="Verdana"/>
              </a:rPr>
              <a:t>governing</a:t>
            </a:r>
            <a:r>
              <a:rPr dirty="0" sz="2400" spc="-185">
                <a:latin typeface="Verdana"/>
                <a:cs typeface="Verdana"/>
              </a:rPr>
              <a:t> </a:t>
            </a:r>
            <a:r>
              <a:rPr dirty="0" sz="2400" spc="-20">
                <a:latin typeface="Verdana"/>
                <a:cs typeface="Verdana"/>
              </a:rPr>
              <a:t>the</a:t>
            </a:r>
            <a:r>
              <a:rPr dirty="0" sz="2400" spc="-180">
                <a:latin typeface="Verdana"/>
                <a:cs typeface="Verdana"/>
              </a:rPr>
              <a:t> </a:t>
            </a:r>
            <a:r>
              <a:rPr dirty="0" sz="2400" spc="-60">
                <a:latin typeface="Verdana"/>
                <a:cs typeface="Verdana"/>
              </a:rPr>
              <a:t>state’s  evolution.</a:t>
            </a:r>
            <a:endParaRPr sz="2400">
              <a:latin typeface="Verdana"/>
              <a:cs typeface="Verdana"/>
            </a:endParaRPr>
          </a:p>
          <a:p>
            <a:pPr marL="1816100">
              <a:lnSpc>
                <a:spcPct val="100000"/>
              </a:lnSpc>
              <a:spcBef>
                <a:spcPts val="345"/>
              </a:spcBef>
            </a:pPr>
            <a:r>
              <a:rPr dirty="0" sz="1600" spc="-155" b="1">
                <a:latin typeface="Verdana"/>
                <a:cs typeface="Verdana"/>
              </a:rPr>
              <a:t>CONTRACT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402135" y="4606658"/>
            <a:ext cx="2500630" cy="171450"/>
          </a:xfrm>
          <a:custGeom>
            <a:avLst/>
            <a:gdLst/>
            <a:ahLst/>
            <a:cxnLst/>
            <a:rect l="l" t="t" r="r" b="b"/>
            <a:pathLst>
              <a:path w="2500629" h="171450">
                <a:moveTo>
                  <a:pt x="171450" y="0"/>
                </a:moveTo>
                <a:lnTo>
                  <a:pt x="0" y="85724"/>
                </a:lnTo>
                <a:lnTo>
                  <a:pt x="171450" y="171449"/>
                </a:lnTo>
                <a:lnTo>
                  <a:pt x="171450" y="114299"/>
                </a:lnTo>
                <a:lnTo>
                  <a:pt x="142875" y="114299"/>
                </a:lnTo>
                <a:lnTo>
                  <a:pt x="142875" y="57149"/>
                </a:lnTo>
                <a:lnTo>
                  <a:pt x="171450" y="57149"/>
                </a:lnTo>
                <a:lnTo>
                  <a:pt x="171450" y="0"/>
                </a:lnTo>
                <a:close/>
              </a:path>
              <a:path w="2500629" h="171450">
                <a:moveTo>
                  <a:pt x="171450" y="57149"/>
                </a:moveTo>
                <a:lnTo>
                  <a:pt x="142875" y="57149"/>
                </a:lnTo>
                <a:lnTo>
                  <a:pt x="142875" y="114299"/>
                </a:lnTo>
                <a:lnTo>
                  <a:pt x="171450" y="114299"/>
                </a:lnTo>
                <a:lnTo>
                  <a:pt x="171450" y="57149"/>
                </a:lnTo>
                <a:close/>
              </a:path>
              <a:path w="2500629" h="171450">
                <a:moveTo>
                  <a:pt x="2500312" y="57149"/>
                </a:moveTo>
                <a:lnTo>
                  <a:pt x="171450" y="57149"/>
                </a:lnTo>
                <a:lnTo>
                  <a:pt x="171450" y="114299"/>
                </a:lnTo>
                <a:lnTo>
                  <a:pt x="2500312" y="114299"/>
                </a:lnTo>
                <a:lnTo>
                  <a:pt x="2500312" y="57149"/>
                </a:lnTo>
                <a:close/>
              </a:path>
            </a:pathLst>
          </a:custGeom>
          <a:solidFill>
            <a:srgbClr val="ED1C2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6053010" y="4263644"/>
            <a:ext cx="1198880" cy="2705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00" spc="-320" b="1">
                <a:solidFill>
                  <a:srgbClr val="ED1C24"/>
                </a:solidFill>
                <a:latin typeface="Verdana"/>
                <a:cs typeface="Verdana"/>
              </a:rPr>
              <a:t>R</a:t>
            </a:r>
            <a:r>
              <a:rPr dirty="0" sz="1600" spc="-270" b="1">
                <a:solidFill>
                  <a:srgbClr val="ED1C24"/>
                </a:solidFill>
                <a:latin typeface="Verdana"/>
                <a:cs typeface="Verdana"/>
              </a:rPr>
              <a:t>E</a:t>
            </a:r>
            <a:r>
              <a:rPr dirty="0" sz="1600" spc="-280" b="1">
                <a:solidFill>
                  <a:srgbClr val="ED1C24"/>
                </a:solidFill>
                <a:latin typeface="Verdana"/>
                <a:cs typeface="Verdana"/>
              </a:rPr>
              <a:t>F</a:t>
            </a:r>
            <a:r>
              <a:rPr dirty="0" sz="1600" spc="-260" b="1">
                <a:solidFill>
                  <a:srgbClr val="ED1C24"/>
                </a:solidFill>
                <a:latin typeface="Verdana"/>
                <a:cs typeface="Verdana"/>
              </a:rPr>
              <a:t>E</a:t>
            </a:r>
            <a:r>
              <a:rPr dirty="0" sz="1600" spc="-320" b="1">
                <a:solidFill>
                  <a:srgbClr val="ED1C24"/>
                </a:solidFill>
                <a:latin typeface="Verdana"/>
                <a:cs typeface="Verdana"/>
              </a:rPr>
              <a:t>R</a:t>
            </a:r>
            <a:r>
              <a:rPr dirty="0" sz="1600" spc="-270" b="1">
                <a:solidFill>
                  <a:srgbClr val="ED1C24"/>
                </a:solidFill>
                <a:latin typeface="Verdana"/>
                <a:cs typeface="Verdana"/>
              </a:rPr>
              <a:t>E</a:t>
            </a:r>
            <a:r>
              <a:rPr dirty="0" sz="1600" spc="-175" b="1">
                <a:solidFill>
                  <a:srgbClr val="ED1C24"/>
                </a:solidFill>
                <a:latin typeface="Verdana"/>
                <a:cs typeface="Verdana"/>
              </a:rPr>
              <a:t>N</a:t>
            </a:r>
            <a:r>
              <a:rPr dirty="0" sz="1600" spc="90" b="1">
                <a:solidFill>
                  <a:srgbClr val="ED1C24"/>
                </a:solidFill>
                <a:latin typeface="Verdana"/>
                <a:cs typeface="Verdana"/>
              </a:rPr>
              <a:t>C</a:t>
            </a:r>
            <a:r>
              <a:rPr dirty="0" sz="1600" spc="-260" b="1">
                <a:solidFill>
                  <a:srgbClr val="ED1C24"/>
                </a:solidFill>
                <a:latin typeface="Verdana"/>
                <a:cs typeface="Verdana"/>
              </a:rPr>
              <a:t>E</a:t>
            </a:r>
            <a:r>
              <a:rPr dirty="0" sz="1600" spc="-305" b="1">
                <a:solidFill>
                  <a:srgbClr val="ED1C24"/>
                </a:solidFill>
                <a:latin typeface="Verdana"/>
                <a:cs typeface="Verdana"/>
              </a:rPr>
              <a:t>S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85"/>
              <a:t>Contracts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40"/>
              <a:t>p</a:t>
            </a:r>
            <a:fld id="{81D60167-4931-47E6-BA6A-407CBD079E47}" type="slidenum">
              <a:rPr dirty="0" spc="-150"/>
              <a:t>10</a:t>
            </a:fld>
            <a:r>
              <a:rPr dirty="0" spc="-80"/>
              <a:t>.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902447" y="3497084"/>
            <a:ext cx="2971800" cy="2390775"/>
          </a:xfrm>
          <a:prstGeom prst="rect">
            <a:avLst/>
          </a:prstGeom>
          <a:solidFill>
            <a:srgbClr val="F2F2F2"/>
          </a:solidFill>
          <a:ln w="57150">
            <a:solidFill>
              <a:srgbClr val="7F7F7F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6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dirty="0" sz="1600" spc="-275" b="1">
                <a:latin typeface="Verdana"/>
                <a:cs typeface="Verdana"/>
              </a:rPr>
              <a:t>TX</a:t>
            </a:r>
            <a:r>
              <a:rPr dirty="0" sz="1600" spc="-110" b="1">
                <a:latin typeface="Verdana"/>
                <a:cs typeface="Verdana"/>
              </a:rPr>
              <a:t> </a:t>
            </a:r>
            <a:r>
              <a:rPr dirty="0" sz="1600" spc="-295" b="1">
                <a:latin typeface="Verdana"/>
                <a:cs typeface="Verdana"/>
              </a:rPr>
              <a:t>STATE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959708" y="0"/>
            <a:ext cx="2232660" cy="6858000"/>
          </a:xfrm>
          <a:custGeom>
            <a:avLst/>
            <a:gdLst/>
            <a:ahLst/>
            <a:cxnLst/>
            <a:rect l="l" t="t" r="r" b="b"/>
            <a:pathLst>
              <a:path w="2232659" h="6858000">
                <a:moveTo>
                  <a:pt x="0" y="6858000"/>
                </a:moveTo>
                <a:lnTo>
                  <a:pt x="2232291" y="6858000"/>
                </a:lnTo>
                <a:lnTo>
                  <a:pt x="2232291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0675" y="566419"/>
            <a:ext cx="3524250" cy="512445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-305"/>
              <a:t>Design</a:t>
            </a:r>
            <a:r>
              <a:rPr dirty="0" spc="-215"/>
              <a:t> </a:t>
            </a:r>
            <a:r>
              <a:rPr dirty="0" spc="-400"/>
              <a:t>Brainstorm</a:t>
            </a:r>
          </a:p>
        </p:txBody>
      </p:sp>
      <p:sp>
        <p:nvSpPr>
          <p:cNvPr id="4" name="object 4"/>
          <p:cNvSpPr/>
          <p:nvPr/>
        </p:nvSpPr>
        <p:spPr>
          <a:xfrm>
            <a:off x="3135236" y="2843314"/>
            <a:ext cx="5711825" cy="1241425"/>
          </a:xfrm>
          <a:custGeom>
            <a:avLst/>
            <a:gdLst/>
            <a:ahLst/>
            <a:cxnLst/>
            <a:rect l="l" t="t" r="r" b="b"/>
            <a:pathLst>
              <a:path w="5711825" h="1241425">
                <a:moveTo>
                  <a:pt x="0" y="206861"/>
                </a:moveTo>
                <a:lnTo>
                  <a:pt x="5463" y="159429"/>
                </a:lnTo>
                <a:lnTo>
                  <a:pt x="21025" y="115888"/>
                </a:lnTo>
                <a:lnTo>
                  <a:pt x="45444" y="77479"/>
                </a:lnTo>
                <a:lnTo>
                  <a:pt x="77479" y="45444"/>
                </a:lnTo>
                <a:lnTo>
                  <a:pt x="115888" y="21025"/>
                </a:lnTo>
                <a:lnTo>
                  <a:pt x="159429" y="5463"/>
                </a:lnTo>
                <a:lnTo>
                  <a:pt x="206860" y="0"/>
                </a:lnTo>
                <a:lnTo>
                  <a:pt x="5504813" y="0"/>
                </a:lnTo>
                <a:lnTo>
                  <a:pt x="5552242" y="5463"/>
                </a:lnTo>
                <a:lnTo>
                  <a:pt x="5595782" y="21025"/>
                </a:lnTo>
                <a:lnTo>
                  <a:pt x="5634191" y="45444"/>
                </a:lnTo>
                <a:lnTo>
                  <a:pt x="5666226" y="77479"/>
                </a:lnTo>
                <a:lnTo>
                  <a:pt x="5690646" y="115888"/>
                </a:lnTo>
                <a:lnTo>
                  <a:pt x="5706209" y="159429"/>
                </a:lnTo>
                <a:lnTo>
                  <a:pt x="5711673" y="206861"/>
                </a:lnTo>
                <a:lnTo>
                  <a:pt x="5711673" y="1034290"/>
                </a:lnTo>
                <a:lnTo>
                  <a:pt x="5706209" y="1081723"/>
                </a:lnTo>
                <a:lnTo>
                  <a:pt x="5690646" y="1125264"/>
                </a:lnTo>
                <a:lnTo>
                  <a:pt x="5666226" y="1163672"/>
                </a:lnTo>
                <a:lnTo>
                  <a:pt x="5634191" y="1195707"/>
                </a:lnTo>
                <a:lnTo>
                  <a:pt x="5595782" y="1220125"/>
                </a:lnTo>
                <a:lnTo>
                  <a:pt x="5552242" y="1235687"/>
                </a:lnTo>
                <a:lnTo>
                  <a:pt x="5504813" y="1241150"/>
                </a:lnTo>
                <a:lnTo>
                  <a:pt x="206860" y="1241150"/>
                </a:lnTo>
                <a:lnTo>
                  <a:pt x="159429" y="1235687"/>
                </a:lnTo>
                <a:lnTo>
                  <a:pt x="115888" y="1220125"/>
                </a:lnTo>
                <a:lnTo>
                  <a:pt x="77479" y="1195707"/>
                </a:lnTo>
                <a:lnTo>
                  <a:pt x="45444" y="1163672"/>
                </a:lnTo>
                <a:lnTo>
                  <a:pt x="21025" y="1125264"/>
                </a:lnTo>
                <a:lnTo>
                  <a:pt x="5463" y="1081723"/>
                </a:lnTo>
                <a:lnTo>
                  <a:pt x="0" y="1034290"/>
                </a:lnTo>
                <a:lnTo>
                  <a:pt x="0" y="206861"/>
                </a:lnTo>
                <a:close/>
              </a:path>
            </a:pathLst>
          </a:custGeom>
          <a:ln w="19050">
            <a:solidFill>
              <a:srgbClr val="ED1C2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3327120" y="3001772"/>
            <a:ext cx="4878070" cy="878205"/>
          </a:xfrm>
          <a:prstGeom prst="rect">
            <a:avLst/>
          </a:prstGeom>
        </p:spPr>
        <p:txBody>
          <a:bodyPr wrap="square" lIns="0" tIns="46355" rIns="0" bIns="0" rtlCol="0" vert="horz">
            <a:spAutoFit/>
          </a:bodyPr>
          <a:lstStyle/>
          <a:p>
            <a:pPr marL="184150" marR="5080" indent="-171450">
              <a:lnSpc>
                <a:spcPts val="2160"/>
              </a:lnSpc>
              <a:spcBef>
                <a:spcPts val="365"/>
              </a:spcBef>
              <a:buFont typeface="Arial"/>
              <a:buChar char="•"/>
              <a:tabLst>
                <a:tab pos="184150" algn="l"/>
              </a:tabLst>
            </a:pPr>
            <a:r>
              <a:rPr dirty="0" sz="2000" spc="-15">
                <a:latin typeface="Verdana"/>
                <a:cs typeface="Verdana"/>
              </a:rPr>
              <a:t>What </a:t>
            </a:r>
            <a:r>
              <a:rPr dirty="0" sz="2000" spc="5">
                <a:latin typeface="Verdana"/>
                <a:cs typeface="Verdana"/>
              </a:rPr>
              <a:t>additional</a:t>
            </a:r>
            <a:r>
              <a:rPr dirty="0" sz="2000" spc="-525">
                <a:latin typeface="Verdana"/>
                <a:cs typeface="Verdana"/>
              </a:rPr>
              <a:t> </a:t>
            </a:r>
            <a:r>
              <a:rPr dirty="0" sz="2000" spc="-70">
                <a:latin typeface="Verdana"/>
                <a:cs typeface="Verdana"/>
              </a:rPr>
              <a:t>constraints </a:t>
            </a:r>
            <a:r>
              <a:rPr dirty="0" sz="2000" spc="-50">
                <a:latin typeface="Verdana"/>
                <a:cs typeface="Verdana"/>
              </a:rPr>
              <a:t>should </a:t>
            </a:r>
            <a:r>
              <a:rPr dirty="0" sz="2000" spc="60">
                <a:latin typeface="Verdana"/>
                <a:cs typeface="Verdana"/>
              </a:rPr>
              <a:t>we  </a:t>
            </a:r>
            <a:r>
              <a:rPr dirty="0" sz="2000" spc="-30">
                <a:latin typeface="Verdana"/>
                <a:cs typeface="Verdana"/>
              </a:rPr>
              <a:t>impose </a:t>
            </a:r>
            <a:r>
              <a:rPr dirty="0" sz="2000" spc="20">
                <a:latin typeface="Verdana"/>
                <a:cs typeface="Verdana"/>
              </a:rPr>
              <a:t>on </a:t>
            </a:r>
            <a:r>
              <a:rPr dirty="0" sz="2000" spc="-75">
                <a:latin typeface="Verdana"/>
                <a:cs typeface="Verdana"/>
              </a:rPr>
              <a:t>our </a:t>
            </a:r>
            <a:r>
              <a:rPr dirty="0" sz="2000" spc="-165">
                <a:latin typeface="Verdana"/>
                <a:cs typeface="Verdana"/>
              </a:rPr>
              <a:t>IOUs </a:t>
            </a:r>
            <a:r>
              <a:rPr dirty="0" sz="2000" spc="-15">
                <a:latin typeface="Verdana"/>
                <a:cs typeface="Verdana"/>
              </a:rPr>
              <a:t>to </a:t>
            </a:r>
            <a:r>
              <a:rPr dirty="0" sz="2000" spc="50">
                <a:latin typeface="Verdana"/>
                <a:cs typeface="Verdana"/>
              </a:rPr>
              <a:t>achieve </a:t>
            </a:r>
            <a:r>
              <a:rPr dirty="0" sz="2000" spc="-25">
                <a:latin typeface="Verdana"/>
                <a:cs typeface="Verdana"/>
              </a:rPr>
              <a:t>the  </a:t>
            </a:r>
            <a:r>
              <a:rPr dirty="0" sz="2000" spc="-35">
                <a:latin typeface="Verdana"/>
                <a:cs typeface="Verdana"/>
              </a:rPr>
              <a:t>desired</a:t>
            </a:r>
            <a:r>
              <a:rPr dirty="0" sz="2000" spc="-150">
                <a:latin typeface="Verdana"/>
                <a:cs typeface="Verdana"/>
              </a:rPr>
              <a:t> </a:t>
            </a:r>
            <a:r>
              <a:rPr dirty="0" sz="2000" spc="-5">
                <a:latin typeface="Verdana"/>
                <a:cs typeface="Verdana"/>
              </a:rPr>
              <a:t>behaviour?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00499" y="2605519"/>
            <a:ext cx="1717039" cy="1717039"/>
          </a:xfrm>
          <a:custGeom>
            <a:avLst/>
            <a:gdLst/>
            <a:ahLst/>
            <a:cxnLst/>
            <a:rect l="l" t="t" r="r" b="b"/>
            <a:pathLst>
              <a:path w="1717039" h="1717039">
                <a:moveTo>
                  <a:pt x="858375" y="0"/>
                </a:moveTo>
                <a:lnTo>
                  <a:pt x="809665" y="1358"/>
                </a:lnTo>
                <a:lnTo>
                  <a:pt x="761669" y="5386"/>
                </a:lnTo>
                <a:lnTo>
                  <a:pt x="714458" y="12011"/>
                </a:lnTo>
                <a:lnTo>
                  <a:pt x="668105" y="21161"/>
                </a:lnTo>
                <a:lnTo>
                  <a:pt x="622682" y="32762"/>
                </a:lnTo>
                <a:lnTo>
                  <a:pt x="578261" y="46742"/>
                </a:lnTo>
                <a:lnTo>
                  <a:pt x="534916" y="63030"/>
                </a:lnTo>
                <a:lnTo>
                  <a:pt x="492718" y="81552"/>
                </a:lnTo>
                <a:lnTo>
                  <a:pt x="451741" y="102236"/>
                </a:lnTo>
                <a:lnTo>
                  <a:pt x="412056" y="125010"/>
                </a:lnTo>
                <a:lnTo>
                  <a:pt x="373736" y="149801"/>
                </a:lnTo>
                <a:lnTo>
                  <a:pt x="336853" y="176537"/>
                </a:lnTo>
                <a:lnTo>
                  <a:pt x="301481" y="205145"/>
                </a:lnTo>
                <a:lnTo>
                  <a:pt x="267691" y="235553"/>
                </a:lnTo>
                <a:lnTo>
                  <a:pt x="235555" y="267688"/>
                </a:lnTo>
                <a:lnTo>
                  <a:pt x="205147" y="301477"/>
                </a:lnTo>
                <a:lnTo>
                  <a:pt x="176539" y="336850"/>
                </a:lnTo>
                <a:lnTo>
                  <a:pt x="149803" y="373732"/>
                </a:lnTo>
                <a:lnTo>
                  <a:pt x="125012" y="412051"/>
                </a:lnTo>
                <a:lnTo>
                  <a:pt x="102238" y="451736"/>
                </a:lnTo>
                <a:lnTo>
                  <a:pt x="81553" y="492713"/>
                </a:lnTo>
                <a:lnTo>
                  <a:pt x="63031" y="534910"/>
                </a:lnTo>
                <a:lnTo>
                  <a:pt x="46743" y="578255"/>
                </a:lnTo>
                <a:lnTo>
                  <a:pt x="32762" y="622675"/>
                </a:lnTo>
                <a:lnTo>
                  <a:pt x="21161" y="668098"/>
                </a:lnTo>
                <a:lnTo>
                  <a:pt x="12011" y="714451"/>
                </a:lnTo>
                <a:lnTo>
                  <a:pt x="5386" y="761662"/>
                </a:lnTo>
                <a:lnTo>
                  <a:pt x="1358" y="809658"/>
                </a:lnTo>
                <a:lnTo>
                  <a:pt x="0" y="858367"/>
                </a:lnTo>
                <a:lnTo>
                  <a:pt x="1358" y="907076"/>
                </a:lnTo>
                <a:lnTo>
                  <a:pt x="5386" y="955072"/>
                </a:lnTo>
                <a:lnTo>
                  <a:pt x="12011" y="1002283"/>
                </a:lnTo>
                <a:lnTo>
                  <a:pt x="21161" y="1048637"/>
                </a:lnTo>
                <a:lnTo>
                  <a:pt x="32762" y="1094060"/>
                </a:lnTo>
                <a:lnTo>
                  <a:pt x="46743" y="1138480"/>
                </a:lnTo>
                <a:lnTo>
                  <a:pt x="63031" y="1181826"/>
                </a:lnTo>
                <a:lnTo>
                  <a:pt x="81553" y="1224023"/>
                </a:lnTo>
                <a:lnTo>
                  <a:pt x="102238" y="1265001"/>
                </a:lnTo>
                <a:lnTo>
                  <a:pt x="125012" y="1304686"/>
                </a:lnTo>
                <a:lnTo>
                  <a:pt x="149803" y="1343007"/>
                </a:lnTo>
                <a:lnTo>
                  <a:pt x="176539" y="1379889"/>
                </a:lnTo>
                <a:lnTo>
                  <a:pt x="205147" y="1415262"/>
                </a:lnTo>
                <a:lnTo>
                  <a:pt x="235555" y="1449053"/>
                </a:lnTo>
                <a:lnTo>
                  <a:pt x="267691" y="1481188"/>
                </a:lnTo>
                <a:lnTo>
                  <a:pt x="301481" y="1511597"/>
                </a:lnTo>
                <a:lnTo>
                  <a:pt x="336853" y="1540205"/>
                </a:lnTo>
                <a:lnTo>
                  <a:pt x="373736" y="1566941"/>
                </a:lnTo>
                <a:lnTo>
                  <a:pt x="412056" y="1591733"/>
                </a:lnTo>
                <a:lnTo>
                  <a:pt x="451741" y="1614508"/>
                </a:lnTo>
                <a:lnTo>
                  <a:pt x="492718" y="1635192"/>
                </a:lnTo>
                <a:lnTo>
                  <a:pt x="534916" y="1653715"/>
                </a:lnTo>
                <a:lnTo>
                  <a:pt x="578261" y="1670003"/>
                </a:lnTo>
                <a:lnTo>
                  <a:pt x="622682" y="1683984"/>
                </a:lnTo>
                <a:lnTo>
                  <a:pt x="668105" y="1695586"/>
                </a:lnTo>
                <a:lnTo>
                  <a:pt x="714458" y="1704735"/>
                </a:lnTo>
                <a:lnTo>
                  <a:pt x="761669" y="1711360"/>
                </a:lnTo>
                <a:lnTo>
                  <a:pt x="809665" y="1715389"/>
                </a:lnTo>
                <a:lnTo>
                  <a:pt x="858375" y="1716747"/>
                </a:lnTo>
                <a:lnTo>
                  <a:pt x="907084" y="1715389"/>
                </a:lnTo>
                <a:lnTo>
                  <a:pt x="955080" y="1711360"/>
                </a:lnTo>
                <a:lnTo>
                  <a:pt x="1002291" y="1704735"/>
                </a:lnTo>
                <a:lnTo>
                  <a:pt x="1048644" y="1695586"/>
                </a:lnTo>
                <a:lnTo>
                  <a:pt x="1094067" y="1683984"/>
                </a:lnTo>
                <a:lnTo>
                  <a:pt x="1138488" y="1670003"/>
                </a:lnTo>
                <a:lnTo>
                  <a:pt x="1181833" y="1653715"/>
                </a:lnTo>
                <a:lnTo>
                  <a:pt x="1224031" y="1635192"/>
                </a:lnTo>
                <a:lnTo>
                  <a:pt x="1265009" y="1614508"/>
                </a:lnTo>
                <a:lnTo>
                  <a:pt x="1304694" y="1591733"/>
                </a:lnTo>
                <a:lnTo>
                  <a:pt x="1343014" y="1566941"/>
                </a:lnTo>
                <a:lnTo>
                  <a:pt x="1379897" y="1540205"/>
                </a:lnTo>
                <a:lnTo>
                  <a:pt x="1415270" y="1511597"/>
                </a:lnTo>
                <a:lnTo>
                  <a:pt x="1449060" y="1481188"/>
                </a:lnTo>
                <a:lnTo>
                  <a:pt x="1481196" y="1449053"/>
                </a:lnTo>
                <a:lnTo>
                  <a:pt x="1511604" y="1415262"/>
                </a:lnTo>
                <a:lnTo>
                  <a:pt x="1540213" y="1379889"/>
                </a:lnTo>
                <a:lnTo>
                  <a:pt x="1566949" y="1343007"/>
                </a:lnTo>
                <a:lnTo>
                  <a:pt x="1591741" y="1304686"/>
                </a:lnTo>
                <a:lnTo>
                  <a:pt x="1614515" y="1265001"/>
                </a:lnTo>
                <a:lnTo>
                  <a:pt x="1635200" y="1224023"/>
                </a:lnTo>
                <a:lnTo>
                  <a:pt x="1653723" y="1181826"/>
                </a:lnTo>
                <a:lnTo>
                  <a:pt x="1670011" y="1138480"/>
                </a:lnTo>
                <a:lnTo>
                  <a:pt x="1683992" y="1094060"/>
                </a:lnTo>
                <a:lnTo>
                  <a:pt x="1695593" y="1048637"/>
                </a:lnTo>
                <a:lnTo>
                  <a:pt x="1704743" y="1002283"/>
                </a:lnTo>
                <a:lnTo>
                  <a:pt x="1711368" y="955072"/>
                </a:lnTo>
                <a:lnTo>
                  <a:pt x="1715396" y="907076"/>
                </a:lnTo>
                <a:lnTo>
                  <a:pt x="1716755" y="858367"/>
                </a:lnTo>
                <a:lnTo>
                  <a:pt x="1715396" y="809658"/>
                </a:lnTo>
                <a:lnTo>
                  <a:pt x="1711368" y="761662"/>
                </a:lnTo>
                <a:lnTo>
                  <a:pt x="1704743" y="714451"/>
                </a:lnTo>
                <a:lnTo>
                  <a:pt x="1695593" y="668098"/>
                </a:lnTo>
                <a:lnTo>
                  <a:pt x="1683992" y="622675"/>
                </a:lnTo>
                <a:lnTo>
                  <a:pt x="1670011" y="578255"/>
                </a:lnTo>
                <a:lnTo>
                  <a:pt x="1653723" y="534910"/>
                </a:lnTo>
                <a:lnTo>
                  <a:pt x="1635200" y="492713"/>
                </a:lnTo>
                <a:lnTo>
                  <a:pt x="1614515" y="451736"/>
                </a:lnTo>
                <a:lnTo>
                  <a:pt x="1591741" y="412051"/>
                </a:lnTo>
                <a:lnTo>
                  <a:pt x="1566949" y="373732"/>
                </a:lnTo>
                <a:lnTo>
                  <a:pt x="1540213" y="336850"/>
                </a:lnTo>
                <a:lnTo>
                  <a:pt x="1511604" y="301477"/>
                </a:lnTo>
                <a:lnTo>
                  <a:pt x="1481196" y="267688"/>
                </a:lnTo>
                <a:lnTo>
                  <a:pt x="1449060" y="235553"/>
                </a:lnTo>
                <a:lnTo>
                  <a:pt x="1415270" y="205145"/>
                </a:lnTo>
                <a:lnTo>
                  <a:pt x="1379897" y="176537"/>
                </a:lnTo>
                <a:lnTo>
                  <a:pt x="1343014" y="149801"/>
                </a:lnTo>
                <a:lnTo>
                  <a:pt x="1304694" y="125010"/>
                </a:lnTo>
                <a:lnTo>
                  <a:pt x="1265009" y="102236"/>
                </a:lnTo>
                <a:lnTo>
                  <a:pt x="1224031" y="81552"/>
                </a:lnTo>
                <a:lnTo>
                  <a:pt x="1181833" y="63030"/>
                </a:lnTo>
                <a:lnTo>
                  <a:pt x="1138488" y="46742"/>
                </a:lnTo>
                <a:lnTo>
                  <a:pt x="1094067" y="32762"/>
                </a:lnTo>
                <a:lnTo>
                  <a:pt x="1048644" y="21161"/>
                </a:lnTo>
                <a:lnTo>
                  <a:pt x="1002291" y="12011"/>
                </a:lnTo>
                <a:lnTo>
                  <a:pt x="955080" y="5386"/>
                </a:lnTo>
                <a:lnTo>
                  <a:pt x="907084" y="1358"/>
                </a:lnTo>
                <a:lnTo>
                  <a:pt x="858375" y="0"/>
                </a:lnTo>
                <a:close/>
              </a:path>
            </a:pathLst>
          </a:custGeom>
          <a:solidFill>
            <a:srgbClr val="ED1C2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00499" y="2605519"/>
            <a:ext cx="1717039" cy="1717039"/>
          </a:xfrm>
          <a:custGeom>
            <a:avLst/>
            <a:gdLst/>
            <a:ahLst/>
            <a:cxnLst/>
            <a:rect l="l" t="t" r="r" b="b"/>
            <a:pathLst>
              <a:path w="1717039" h="1717039">
                <a:moveTo>
                  <a:pt x="0" y="858375"/>
                </a:moveTo>
                <a:lnTo>
                  <a:pt x="1358" y="809666"/>
                </a:lnTo>
                <a:lnTo>
                  <a:pt x="5386" y="761669"/>
                </a:lnTo>
                <a:lnTo>
                  <a:pt x="12011" y="714458"/>
                </a:lnTo>
                <a:lnTo>
                  <a:pt x="21161" y="668105"/>
                </a:lnTo>
                <a:lnTo>
                  <a:pt x="32762" y="622682"/>
                </a:lnTo>
                <a:lnTo>
                  <a:pt x="46743" y="578262"/>
                </a:lnTo>
                <a:lnTo>
                  <a:pt x="63031" y="534917"/>
                </a:lnTo>
                <a:lnTo>
                  <a:pt x="81553" y="492719"/>
                </a:lnTo>
                <a:lnTo>
                  <a:pt x="102238" y="451741"/>
                </a:lnTo>
                <a:lnTo>
                  <a:pt x="125012" y="412056"/>
                </a:lnTo>
                <a:lnTo>
                  <a:pt x="149803" y="373736"/>
                </a:lnTo>
                <a:lnTo>
                  <a:pt x="176539" y="336854"/>
                </a:lnTo>
                <a:lnTo>
                  <a:pt x="205148" y="301481"/>
                </a:lnTo>
                <a:lnTo>
                  <a:pt x="235556" y="267691"/>
                </a:lnTo>
                <a:lnTo>
                  <a:pt x="267691" y="235556"/>
                </a:lnTo>
                <a:lnTo>
                  <a:pt x="301481" y="205148"/>
                </a:lnTo>
                <a:lnTo>
                  <a:pt x="336854" y="176539"/>
                </a:lnTo>
                <a:lnTo>
                  <a:pt x="373736" y="149803"/>
                </a:lnTo>
                <a:lnTo>
                  <a:pt x="412056" y="125012"/>
                </a:lnTo>
                <a:lnTo>
                  <a:pt x="451741" y="102238"/>
                </a:lnTo>
                <a:lnTo>
                  <a:pt x="492719" y="81553"/>
                </a:lnTo>
                <a:lnTo>
                  <a:pt x="534917" y="63031"/>
                </a:lnTo>
                <a:lnTo>
                  <a:pt x="578262" y="46743"/>
                </a:lnTo>
                <a:lnTo>
                  <a:pt x="622682" y="32762"/>
                </a:lnTo>
                <a:lnTo>
                  <a:pt x="668105" y="21161"/>
                </a:lnTo>
                <a:lnTo>
                  <a:pt x="714458" y="12011"/>
                </a:lnTo>
                <a:lnTo>
                  <a:pt x="761669" y="5386"/>
                </a:lnTo>
                <a:lnTo>
                  <a:pt x="809666" y="1358"/>
                </a:lnTo>
                <a:lnTo>
                  <a:pt x="858375" y="0"/>
                </a:lnTo>
                <a:lnTo>
                  <a:pt x="907084" y="1358"/>
                </a:lnTo>
                <a:lnTo>
                  <a:pt x="955080" y="5386"/>
                </a:lnTo>
                <a:lnTo>
                  <a:pt x="1002291" y="12011"/>
                </a:lnTo>
                <a:lnTo>
                  <a:pt x="1048644" y="21161"/>
                </a:lnTo>
                <a:lnTo>
                  <a:pt x="1094067" y="32762"/>
                </a:lnTo>
                <a:lnTo>
                  <a:pt x="1138487" y="46743"/>
                </a:lnTo>
                <a:lnTo>
                  <a:pt x="1181833" y="63031"/>
                </a:lnTo>
                <a:lnTo>
                  <a:pt x="1224030" y="81553"/>
                </a:lnTo>
                <a:lnTo>
                  <a:pt x="1265008" y="102238"/>
                </a:lnTo>
                <a:lnTo>
                  <a:pt x="1304693" y="125012"/>
                </a:lnTo>
                <a:lnTo>
                  <a:pt x="1343013" y="149803"/>
                </a:lnTo>
                <a:lnTo>
                  <a:pt x="1379895" y="176539"/>
                </a:lnTo>
                <a:lnTo>
                  <a:pt x="1415268" y="205148"/>
                </a:lnTo>
                <a:lnTo>
                  <a:pt x="1449058" y="235556"/>
                </a:lnTo>
                <a:lnTo>
                  <a:pt x="1481194" y="267691"/>
                </a:lnTo>
                <a:lnTo>
                  <a:pt x="1511602" y="301481"/>
                </a:lnTo>
                <a:lnTo>
                  <a:pt x="1540210" y="336854"/>
                </a:lnTo>
                <a:lnTo>
                  <a:pt x="1566946" y="373736"/>
                </a:lnTo>
                <a:lnTo>
                  <a:pt x="1591737" y="412056"/>
                </a:lnTo>
                <a:lnTo>
                  <a:pt x="1614512" y="451741"/>
                </a:lnTo>
                <a:lnTo>
                  <a:pt x="1635196" y="492719"/>
                </a:lnTo>
                <a:lnTo>
                  <a:pt x="1653719" y="534917"/>
                </a:lnTo>
                <a:lnTo>
                  <a:pt x="1670007" y="578262"/>
                </a:lnTo>
                <a:lnTo>
                  <a:pt x="1683988" y="622682"/>
                </a:lnTo>
                <a:lnTo>
                  <a:pt x="1695589" y="668105"/>
                </a:lnTo>
                <a:lnTo>
                  <a:pt x="1704738" y="714458"/>
                </a:lnTo>
                <a:lnTo>
                  <a:pt x="1711363" y="761669"/>
                </a:lnTo>
                <a:lnTo>
                  <a:pt x="1715392" y="809666"/>
                </a:lnTo>
                <a:lnTo>
                  <a:pt x="1716750" y="858375"/>
                </a:lnTo>
                <a:lnTo>
                  <a:pt x="1715392" y="907084"/>
                </a:lnTo>
                <a:lnTo>
                  <a:pt x="1711363" y="955080"/>
                </a:lnTo>
                <a:lnTo>
                  <a:pt x="1704738" y="1002291"/>
                </a:lnTo>
                <a:lnTo>
                  <a:pt x="1695589" y="1048644"/>
                </a:lnTo>
                <a:lnTo>
                  <a:pt x="1683988" y="1094067"/>
                </a:lnTo>
                <a:lnTo>
                  <a:pt x="1670007" y="1138487"/>
                </a:lnTo>
                <a:lnTo>
                  <a:pt x="1653719" y="1181833"/>
                </a:lnTo>
                <a:lnTo>
                  <a:pt x="1635196" y="1224030"/>
                </a:lnTo>
                <a:lnTo>
                  <a:pt x="1614512" y="1265008"/>
                </a:lnTo>
                <a:lnTo>
                  <a:pt x="1591737" y="1304693"/>
                </a:lnTo>
                <a:lnTo>
                  <a:pt x="1566946" y="1343013"/>
                </a:lnTo>
                <a:lnTo>
                  <a:pt x="1540210" y="1379895"/>
                </a:lnTo>
                <a:lnTo>
                  <a:pt x="1511602" y="1415268"/>
                </a:lnTo>
                <a:lnTo>
                  <a:pt x="1481194" y="1449058"/>
                </a:lnTo>
                <a:lnTo>
                  <a:pt x="1449058" y="1481194"/>
                </a:lnTo>
                <a:lnTo>
                  <a:pt x="1415268" y="1511602"/>
                </a:lnTo>
                <a:lnTo>
                  <a:pt x="1379895" y="1540210"/>
                </a:lnTo>
                <a:lnTo>
                  <a:pt x="1343013" y="1566946"/>
                </a:lnTo>
                <a:lnTo>
                  <a:pt x="1304693" y="1591737"/>
                </a:lnTo>
                <a:lnTo>
                  <a:pt x="1265008" y="1614512"/>
                </a:lnTo>
                <a:lnTo>
                  <a:pt x="1224030" y="1635196"/>
                </a:lnTo>
                <a:lnTo>
                  <a:pt x="1181833" y="1653719"/>
                </a:lnTo>
                <a:lnTo>
                  <a:pt x="1138487" y="1670007"/>
                </a:lnTo>
                <a:lnTo>
                  <a:pt x="1094067" y="1683988"/>
                </a:lnTo>
                <a:lnTo>
                  <a:pt x="1048644" y="1695589"/>
                </a:lnTo>
                <a:lnTo>
                  <a:pt x="1002291" y="1704738"/>
                </a:lnTo>
                <a:lnTo>
                  <a:pt x="955080" y="1711363"/>
                </a:lnTo>
                <a:lnTo>
                  <a:pt x="907084" y="1715392"/>
                </a:lnTo>
                <a:lnTo>
                  <a:pt x="858375" y="1716750"/>
                </a:lnTo>
                <a:lnTo>
                  <a:pt x="809666" y="1715392"/>
                </a:lnTo>
                <a:lnTo>
                  <a:pt x="761669" y="1711363"/>
                </a:lnTo>
                <a:lnTo>
                  <a:pt x="714458" y="1704738"/>
                </a:lnTo>
                <a:lnTo>
                  <a:pt x="668105" y="1695589"/>
                </a:lnTo>
                <a:lnTo>
                  <a:pt x="622682" y="1683988"/>
                </a:lnTo>
                <a:lnTo>
                  <a:pt x="578262" y="1670007"/>
                </a:lnTo>
                <a:lnTo>
                  <a:pt x="534917" y="1653719"/>
                </a:lnTo>
                <a:lnTo>
                  <a:pt x="492719" y="1635196"/>
                </a:lnTo>
                <a:lnTo>
                  <a:pt x="451741" y="1614512"/>
                </a:lnTo>
                <a:lnTo>
                  <a:pt x="412056" y="1591737"/>
                </a:lnTo>
                <a:lnTo>
                  <a:pt x="373736" y="1566946"/>
                </a:lnTo>
                <a:lnTo>
                  <a:pt x="336854" y="1540210"/>
                </a:lnTo>
                <a:lnTo>
                  <a:pt x="301481" y="1511602"/>
                </a:lnTo>
                <a:lnTo>
                  <a:pt x="267691" y="1481194"/>
                </a:lnTo>
                <a:lnTo>
                  <a:pt x="235556" y="1449058"/>
                </a:lnTo>
                <a:lnTo>
                  <a:pt x="205148" y="1415268"/>
                </a:lnTo>
                <a:lnTo>
                  <a:pt x="176539" y="1379895"/>
                </a:lnTo>
                <a:lnTo>
                  <a:pt x="149803" y="1343013"/>
                </a:lnTo>
                <a:lnTo>
                  <a:pt x="125012" y="1304693"/>
                </a:lnTo>
                <a:lnTo>
                  <a:pt x="102238" y="1265008"/>
                </a:lnTo>
                <a:lnTo>
                  <a:pt x="81553" y="1224030"/>
                </a:lnTo>
                <a:lnTo>
                  <a:pt x="63031" y="1181833"/>
                </a:lnTo>
                <a:lnTo>
                  <a:pt x="46743" y="1138487"/>
                </a:lnTo>
                <a:lnTo>
                  <a:pt x="32762" y="1094067"/>
                </a:lnTo>
                <a:lnTo>
                  <a:pt x="21161" y="1048644"/>
                </a:lnTo>
                <a:lnTo>
                  <a:pt x="12011" y="1002291"/>
                </a:lnTo>
                <a:lnTo>
                  <a:pt x="5386" y="955080"/>
                </a:lnTo>
                <a:lnTo>
                  <a:pt x="1358" y="907084"/>
                </a:lnTo>
                <a:lnTo>
                  <a:pt x="0" y="858375"/>
                </a:lnTo>
                <a:close/>
              </a:path>
            </a:pathLst>
          </a:custGeom>
          <a:ln w="12700">
            <a:solidFill>
              <a:srgbClr val="ED1C2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17254" y="3463887"/>
            <a:ext cx="808990" cy="0"/>
          </a:xfrm>
          <a:custGeom>
            <a:avLst/>
            <a:gdLst/>
            <a:ahLst/>
            <a:cxnLst/>
            <a:rect l="l" t="t" r="r" b="b"/>
            <a:pathLst>
              <a:path w="808989" h="0">
                <a:moveTo>
                  <a:pt x="0" y="0"/>
                </a:moveTo>
                <a:lnTo>
                  <a:pt x="808659" y="1"/>
                </a:lnTo>
              </a:path>
            </a:pathLst>
          </a:custGeom>
          <a:ln w="19050">
            <a:solidFill>
              <a:srgbClr val="ED1C2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28472" y="2575560"/>
            <a:ext cx="1463040" cy="17586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0079393" y="734060"/>
            <a:ext cx="1881505" cy="2705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00" spc="-190" b="1">
                <a:latin typeface="Verdana"/>
                <a:cs typeface="Verdana"/>
              </a:rPr>
              <a:t>1. </a:t>
            </a:r>
            <a:r>
              <a:rPr dirty="0" sz="1600" spc="-90" b="1">
                <a:latin typeface="Verdana"/>
                <a:cs typeface="Verdana"/>
              </a:rPr>
              <a:t>CorDapp</a:t>
            </a:r>
            <a:r>
              <a:rPr dirty="0" sz="1600" spc="-55" b="1">
                <a:latin typeface="Verdana"/>
                <a:cs typeface="Verdana"/>
              </a:rPr>
              <a:t> </a:t>
            </a:r>
            <a:r>
              <a:rPr dirty="0" sz="1600" spc="-150" b="1">
                <a:latin typeface="Verdana"/>
                <a:cs typeface="Verdana"/>
              </a:rPr>
              <a:t>Design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85"/>
              <a:t>Contracts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40"/>
              <a:t>p</a:t>
            </a:r>
            <a:fld id="{81D60167-4931-47E6-BA6A-407CBD079E47}" type="slidenum">
              <a:rPr dirty="0" spc="-150"/>
              <a:t>29</a:t>
            </a:fld>
            <a:r>
              <a:rPr dirty="0" spc="-80"/>
              <a:t>.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0079393" y="1343660"/>
            <a:ext cx="746760" cy="2705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00" spc="-190" b="1">
                <a:latin typeface="Verdana"/>
                <a:cs typeface="Verdana"/>
              </a:rPr>
              <a:t>2.</a:t>
            </a:r>
            <a:r>
              <a:rPr dirty="0" sz="1600" spc="-160" b="1">
                <a:latin typeface="Verdana"/>
                <a:cs typeface="Verdana"/>
              </a:rPr>
              <a:t> </a:t>
            </a:r>
            <a:r>
              <a:rPr dirty="0" sz="1600" spc="-175" b="1">
                <a:latin typeface="Verdana"/>
                <a:cs typeface="Verdana"/>
              </a:rPr>
              <a:t>State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079393" y="1953260"/>
            <a:ext cx="1875789" cy="17354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00" spc="-190" b="1">
                <a:solidFill>
                  <a:srgbClr val="ED1C24"/>
                </a:solidFill>
                <a:latin typeface="Verdana"/>
                <a:cs typeface="Verdana"/>
              </a:rPr>
              <a:t>3.</a:t>
            </a:r>
            <a:r>
              <a:rPr dirty="0" sz="1600" spc="-110" b="1">
                <a:solidFill>
                  <a:srgbClr val="ED1C24"/>
                </a:solidFill>
                <a:latin typeface="Verdana"/>
                <a:cs typeface="Verdana"/>
              </a:rPr>
              <a:t> Contract</a:t>
            </a:r>
            <a:endParaRPr sz="1600">
              <a:latin typeface="Verdana"/>
              <a:cs typeface="Verdana"/>
            </a:endParaRPr>
          </a:p>
          <a:p>
            <a:pPr marL="184150" indent="-171450">
              <a:lnSpc>
                <a:spcPct val="100000"/>
              </a:lnSpc>
              <a:spcBef>
                <a:spcPts val="15"/>
              </a:spcBef>
              <a:buFont typeface="Arial"/>
              <a:buChar char="•"/>
              <a:tabLst>
                <a:tab pos="184785" algn="l"/>
              </a:tabLst>
            </a:pPr>
            <a:r>
              <a:rPr dirty="0" sz="1200" spc="15">
                <a:latin typeface="Verdana"/>
                <a:cs typeface="Verdana"/>
              </a:rPr>
              <a:t>Contract</a:t>
            </a:r>
            <a:r>
              <a:rPr dirty="0" sz="1200" spc="-85">
                <a:latin typeface="Verdana"/>
                <a:cs typeface="Verdana"/>
              </a:rPr>
              <a:t> </a:t>
            </a:r>
            <a:r>
              <a:rPr dirty="0" sz="1200" spc="-114">
                <a:latin typeface="Verdana"/>
                <a:cs typeface="Verdana"/>
              </a:rPr>
              <a:t>Tests</a:t>
            </a:r>
            <a:endParaRPr sz="1200">
              <a:latin typeface="Verdana"/>
              <a:cs typeface="Verdana"/>
            </a:endParaRPr>
          </a:p>
          <a:p>
            <a:pPr marL="184150" indent="-17145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184785" algn="l"/>
              </a:tabLst>
            </a:pPr>
            <a:r>
              <a:rPr dirty="0" sz="1200" spc="-65">
                <a:latin typeface="Verdana"/>
                <a:cs typeface="Verdana"/>
              </a:rPr>
              <a:t>The </a:t>
            </a:r>
            <a:r>
              <a:rPr dirty="0" sz="1200" spc="20">
                <a:latin typeface="Verdana"/>
                <a:cs typeface="Verdana"/>
              </a:rPr>
              <a:t>Create</a:t>
            </a:r>
            <a:r>
              <a:rPr dirty="0" sz="1200" spc="-170">
                <a:latin typeface="Verdana"/>
                <a:cs typeface="Verdana"/>
              </a:rPr>
              <a:t> </a:t>
            </a:r>
            <a:r>
              <a:rPr dirty="0" sz="1200" spc="35">
                <a:latin typeface="Verdana"/>
                <a:cs typeface="Verdana"/>
              </a:rPr>
              <a:t>Command</a:t>
            </a:r>
            <a:endParaRPr sz="1200">
              <a:latin typeface="Verdana"/>
              <a:cs typeface="Verdana"/>
            </a:endParaRPr>
          </a:p>
          <a:p>
            <a:pPr marL="184150" indent="-171450">
              <a:lnSpc>
                <a:spcPct val="100000"/>
              </a:lnSpc>
              <a:buFont typeface="Arial"/>
              <a:buChar char="•"/>
              <a:tabLst>
                <a:tab pos="184785" algn="l"/>
              </a:tabLst>
            </a:pPr>
            <a:r>
              <a:rPr dirty="0" sz="1200" spc="-165" b="1">
                <a:latin typeface="Verdana"/>
                <a:cs typeface="Verdana"/>
              </a:rPr>
              <a:t>Further</a:t>
            </a:r>
            <a:r>
              <a:rPr dirty="0" sz="1200" spc="-80" b="1">
                <a:latin typeface="Verdana"/>
                <a:cs typeface="Verdana"/>
              </a:rPr>
              <a:t> </a:t>
            </a:r>
            <a:r>
              <a:rPr dirty="0" sz="1200" spc="-125" b="1">
                <a:latin typeface="Verdana"/>
                <a:cs typeface="Verdana"/>
              </a:rPr>
              <a:t>Constraints</a:t>
            </a:r>
            <a:endParaRPr sz="1200">
              <a:latin typeface="Verdana"/>
              <a:cs typeface="Verdana"/>
            </a:endParaRPr>
          </a:p>
          <a:p>
            <a:pPr marL="184150" indent="-171450">
              <a:lnSpc>
                <a:spcPct val="100000"/>
              </a:lnSpc>
              <a:buFont typeface="Arial"/>
              <a:buChar char="•"/>
              <a:tabLst>
                <a:tab pos="184785" algn="l"/>
              </a:tabLst>
            </a:pPr>
            <a:r>
              <a:rPr dirty="0" sz="1200" spc="-85">
                <a:latin typeface="Verdana"/>
                <a:cs typeface="Verdana"/>
              </a:rPr>
              <a:t>Tx-Level</a:t>
            </a:r>
            <a:r>
              <a:rPr dirty="0" sz="1200" spc="-95">
                <a:latin typeface="Verdana"/>
                <a:cs typeface="Verdana"/>
              </a:rPr>
              <a:t> </a:t>
            </a:r>
            <a:r>
              <a:rPr dirty="0" sz="1200" spc="-45">
                <a:latin typeface="Verdana"/>
                <a:cs typeface="Verdana"/>
              </a:rPr>
              <a:t>Constraints</a:t>
            </a:r>
            <a:endParaRPr sz="1200">
              <a:latin typeface="Verdana"/>
              <a:cs typeface="Verdana"/>
            </a:endParaRPr>
          </a:p>
          <a:p>
            <a:pPr marL="184150" indent="-171450">
              <a:lnSpc>
                <a:spcPct val="100000"/>
              </a:lnSpc>
              <a:buFont typeface="Arial"/>
              <a:buChar char="•"/>
              <a:tabLst>
                <a:tab pos="184785" algn="l"/>
              </a:tabLst>
            </a:pPr>
            <a:r>
              <a:rPr dirty="0" sz="1200" spc="10">
                <a:latin typeface="Verdana"/>
                <a:cs typeface="Verdana"/>
              </a:rPr>
              <a:t>Value</a:t>
            </a:r>
            <a:r>
              <a:rPr dirty="0" sz="1200" spc="-135">
                <a:latin typeface="Verdana"/>
                <a:cs typeface="Verdana"/>
              </a:rPr>
              <a:t> </a:t>
            </a:r>
            <a:r>
              <a:rPr dirty="0" sz="1200" spc="-45">
                <a:latin typeface="Verdana"/>
                <a:cs typeface="Verdana"/>
              </a:rPr>
              <a:t>Constraints</a:t>
            </a:r>
            <a:endParaRPr sz="1200">
              <a:latin typeface="Verdana"/>
              <a:cs typeface="Verdana"/>
            </a:endParaRPr>
          </a:p>
          <a:p>
            <a:pPr marL="184150" indent="-171450">
              <a:lnSpc>
                <a:spcPct val="100000"/>
              </a:lnSpc>
              <a:buFont typeface="Arial"/>
              <a:buChar char="•"/>
              <a:tabLst>
                <a:tab pos="184785" algn="l"/>
              </a:tabLst>
            </a:pPr>
            <a:r>
              <a:rPr dirty="0" sz="1200" spc="-65">
                <a:latin typeface="Verdana"/>
                <a:cs typeface="Verdana"/>
              </a:rPr>
              <a:t>Signer</a:t>
            </a:r>
            <a:r>
              <a:rPr dirty="0" sz="1200" spc="-110">
                <a:latin typeface="Verdana"/>
                <a:cs typeface="Verdana"/>
              </a:rPr>
              <a:t> </a:t>
            </a:r>
            <a:r>
              <a:rPr dirty="0" sz="1200" spc="-45">
                <a:latin typeface="Verdana"/>
                <a:cs typeface="Verdana"/>
              </a:rPr>
              <a:t>Constraints</a:t>
            </a:r>
            <a:endParaRPr sz="1200">
              <a:latin typeface="Verdana"/>
              <a:cs typeface="Verdana"/>
            </a:endParaRPr>
          </a:p>
          <a:p>
            <a:pPr marL="184150" indent="-171450">
              <a:lnSpc>
                <a:spcPct val="100000"/>
              </a:lnSpc>
              <a:buFont typeface="Arial"/>
              <a:buChar char="•"/>
              <a:tabLst>
                <a:tab pos="184785" algn="l"/>
              </a:tabLst>
            </a:pPr>
            <a:r>
              <a:rPr dirty="0" sz="1200" spc="-15">
                <a:latin typeface="Verdana"/>
                <a:cs typeface="Verdana"/>
              </a:rPr>
              <a:t>Another</a:t>
            </a:r>
            <a:r>
              <a:rPr dirty="0" sz="1200" spc="-100">
                <a:latin typeface="Verdana"/>
                <a:cs typeface="Verdana"/>
              </a:rPr>
              <a:t> </a:t>
            </a:r>
            <a:r>
              <a:rPr dirty="0" sz="1200" spc="35">
                <a:latin typeface="Verdana"/>
                <a:cs typeface="Verdana"/>
              </a:rPr>
              <a:t>Command</a:t>
            </a:r>
            <a:endParaRPr sz="1200">
              <a:latin typeface="Verdana"/>
              <a:cs typeface="Verdana"/>
            </a:endParaRPr>
          </a:p>
          <a:p>
            <a:pPr marL="217170" indent="-204470">
              <a:lnSpc>
                <a:spcPct val="100000"/>
              </a:lnSpc>
              <a:buFont typeface="Wingdings"/>
              <a:buChar char=""/>
              <a:tabLst>
                <a:tab pos="217804" algn="l"/>
              </a:tabLst>
            </a:pPr>
            <a:r>
              <a:rPr dirty="0" sz="1200" spc="10">
                <a:latin typeface="Verdana"/>
                <a:cs typeface="Verdana"/>
              </a:rPr>
              <a:t>Checkpoint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079393" y="4025900"/>
            <a:ext cx="1071245" cy="14897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105"/>
              </a:spcBef>
              <a:buAutoNum type="arabicPeriod" startAt="4"/>
              <a:tabLst>
                <a:tab pos="241300" algn="l"/>
              </a:tabLst>
            </a:pPr>
            <a:r>
              <a:rPr dirty="0" sz="1600" spc="-204" b="1">
                <a:latin typeface="Verdana"/>
                <a:cs typeface="Verdana"/>
              </a:rPr>
              <a:t>Flow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Verdana"/>
              <a:buAutoNum type="arabicPeriod" startAt="4"/>
            </a:pPr>
            <a:endParaRPr sz="25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buAutoNum type="arabicPeriod" startAt="4"/>
              <a:tabLst>
                <a:tab pos="241300" algn="l"/>
              </a:tabLst>
            </a:pPr>
            <a:r>
              <a:rPr dirty="0" sz="1600" spc="-185" b="1">
                <a:latin typeface="Verdana"/>
                <a:cs typeface="Verdana"/>
              </a:rPr>
              <a:t>Network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Verdana"/>
              <a:buAutoNum type="arabicPeriod" startAt="4"/>
            </a:pPr>
            <a:endParaRPr sz="25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buAutoNum type="arabicPeriod" startAt="4"/>
              <a:tabLst>
                <a:tab pos="241300" algn="l"/>
              </a:tabLst>
            </a:pPr>
            <a:r>
              <a:rPr dirty="0" sz="1600" spc="-254" b="1">
                <a:latin typeface="Verdana"/>
                <a:cs typeface="Verdana"/>
              </a:rPr>
              <a:t>API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959708" y="0"/>
            <a:ext cx="2232660" cy="6858000"/>
          </a:xfrm>
          <a:custGeom>
            <a:avLst/>
            <a:gdLst/>
            <a:ahLst/>
            <a:cxnLst/>
            <a:rect l="l" t="t" r="r" b="b"/>
            <a:pathLst>
              <a:path w="2232659" h="6858000">
                <a:moveTo>
                  <a:pt x="0" y="6858000"/>
                </a:moveTo>
                <a:lnTo>
                  <a:pt x="2232291" y="6858000"/>
                </a:lnTo>
                <a:lnTo>
                  <a:pt x="2232291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0675" y="566419"/>
            <a:ext cx="4393565" cy="512445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-480"/>
              <a:t>IOU </a:t>
            </a:r>
            <a:r>
              <a:rPr dirty="0" spc="-229"/>
              <a:t>Creation</a:t>
            </a:r>
            <a:r>
              <a:rPr dirty="0" spc="-580"/>
              <a:t> </a:t>
            </a:r>
            <a:r>
              <a:rPr dirty="0" spc="-300"/>
              <a:t>Behavior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560131" y="1514348"/>
            <a:ext cx="7423150" cy="115633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90"/>
              </a:spcBef>
              <a:buFont typeface="Arial"/>
              <a:buChar char="•"/>
              <a:tabLst>
                <a:tab pos="184150" algn="l"/>
              </a:tabLst>
            </a:pPr>
            <a:r>
              <a:rPr dirty="0" sz="2000" spc="-75">
                <a:latin typeface="Verdana"/>
                <a:cs typeface="Verdana"/>
              </a:rPr>
              <a:t>Transactions</a:t>
            </a:r>
            <a:r>
              <a:rPr dirty="0" sz="2000" spc="-160">
                <a:latin typeface="Verdana"/>
                <a:cs typeface="Verdana"/>
              </a:rPr>
              <a:t> </a:t>
            </a:r>
            <a:r>
              <a:rPr dirty="0" sz="2000" spc="5">
                <a:latin typeface="Verdana"/>
                <a:cs typeface="Verdana"/>
              </a:rPr>
              <a:t>creating</a:t>
            </a:r>
            <a:r>
              <a:rPr dirty="0" sz="2000" spc="-140">
                <a:latin typeface="Verdana"/>
                <a:cs typeface="Verdana"/>
              </a:rPr>
              <a:t> </a:t>
            </a:r>
            <a:r>
              <a:rPr dirty="0" sz="2000" spc="-35" b="1">
                <a:solidFill>
                  <a:srgbClr val="2B79F0"/>
                </a:solidFill>
                <a:latin typeface="DejaVu Sans Mono"/>
                <a:cs typeface="DejaVu Sans Mono"/>
              </a:rPr>
              <a:t>IOUState</a:t>
            </a:r>
            <a:r>
              <a:rPr dirty="0" sz="2000" spc="-35">
                <a:latin typeface="Verdana"/>
                <a:cs typeface="Verdana"/>
              </a:rPr>
              <a:t>s</a:t>
            </a:r>
            <a:r>
              <a:rPr dirty="0" sz="2000" spc="-155">
                <a:latin typeface="Verdana"/>
                <a:cs typeface="Verdana"/>
              </a:rPr>
              <a:t> </a:t>
            </a:r>
            <a:r>
              <a:rPr dirty="0" sz="2000" spc="-55">
                <a:latin typeface="Verdana"/>
                <a:cs typeface="Verdana"/>
              </a:rPr>
              <a:t>should</a:t>
            </a:r>
            <a:r>
              <a:rPr dirty="0" sz="2000" spc="-145">
                <a:latin typeface="Verdana"/>
                <a:cs typeface="Verdana"/>
              </a:rPr>
              <a:t> </a:t>
            </a:r>
            <a:r>
              <a:rPr dirty="0" sz="2000" spc="60">
                <a:latin typeface="Verdana"/>
                <a:cs typeface="Verdana"/>
              </a:rPr>
              <a:t>behave</a:t>
            </a:r>
            <a:r>
              <a:rPr dirty="0" sz="2000" spc="-150">
                <a:latin typeface="Verdana"/>
                <a:cs typeface="Verdana"/>
              </a:rPr>
              <a:t> </a:t>
            </a:r>
            <a:r>
              <a:rPr dirty="0" sz="2000" spc="-55">
                <a:latin typeface="Verdana"/>
                <a:cs typeface="Verdana"/>
              </a:rPr>
              <a:t>as</a:t>
            </a:r>
            <a:r>
              <a:rPr dirty="0" sz="2000" spc="-155">
                <a:latin typeface="Verdana"/>
                <a:cs typeface="Verdana"/>
              </a:rPr>
              <a:t> </a:t>
            </a:r>
            <a:r>
              <a:rPr dirty="0" sz="2000" spc="-100">
                <a:latin typeface="Verdana"/>
                <a:cs typeface="Verdana"/>
              </a:rPr>
              <a:t>follows:</a:t>
            </a:r>
            <a:endParaRPr sz="2000">
              <a:latin typeface="Verdana"/>
              <a:cs typeface="Verdana"/>
            </a:endParaRPr>
          </a:p>
          <a:p>
            <a:pPr lvl="1" marL="557530" indent="-254000">
              <a:lnSpc>
                <a:spcPct val="100000"/>
              </a:lnSpc>
              <a:spcBef>
                <a:spcPts val="35"/>
              </a:spcBef>
              <a:buAutoNum type="arabicPeriod"/>
              <a:tabLst>
                <a:tab pos="557530" algn="l"/>
              </a:tabLst>
            </a:pPr>
            <a:r>
              <a:rPr dirty="0" sz="1800" spc="35">
                <a:latin typeface="Verdana"/>
                <a:cs typeface="Verdana"/>
              </a:rPr>
              <a:t>No</a:t>
            </a:r>
            <a:r>
              <a:rPr dirty="0" sz="1800" spc="-145">
                <a:latin typeface="Verdana"/>
                <a:cs typeface="Verdana"/>
              </a:rPr>
              <a:t> </a:t>
            </a:r>
            <a:r>
              <a:rPr dirty="0" sz="1800" spc="-80">
                <a:latin typeface="Verdana"/>
                <a:cs typeface="Verdana"/>
              </a:rPr>
              <a:t>inputs</a:t>
            </a:r>
            <a:endParaRPr sz="1800">
              <a:latin typeface="Verdana"/>
              <a:cs typeface="Verdana"/>
            </a:endParaRPr>
          </a:p>
          <a:p>
            <a:pPr lvl="1" marL="557530" indent="-254000">
              <a:lnSpc>
                <a:spcPct val="100000"/>
              </a:lnSpc>
              <a:buAutoNum type="arabicPeriod"/>
              <a:tabLst>
                <a:tab pos="557530" algn="l"/>
              </a:tabLst>
            </a:pPr>
            <a:r>
              <a:rPr dirty="0" sz="1800" spc="65">
                <a:latin typeface="Verdana"/>
                <a:cs typeface="Verdana"/>
              </a:rPr>
              <a:t>One</a:t>
            </a:r>
            <a:r>
              <a:rPr dirty="0" sz="1800" spc="-135">
                <a:latin typeface="Verdana"/>
                <a:cs typeface="Verdana"/>
              </a:rPr>
              <a:t> </a:t>
            </a:r>
            <a:r>
              <a:rPr dirty="0" sz="1800" spc="-20">
                <a:latin typeface="Verdana"/>
                <a:cs typeface="Verdana"/>
              </a:rPr>
              <a:t>output</a:t>
            </a:r>
            <a:endParaRPr sz="1800">
              <a:latin typeface="Verdana"/>
              <a:cs typeface="Verdana"/>
            </a:endParaRPr>
          </a:p>
          <a:p>
            <a:pPr lvl="1" marL="557530" indent="-254000">
              <a:lnSpc>
                <a:spcPct val="100000"/>
              </a:lnSpc>
              <a:buAutoNum type="arabicPeriod"/>
              <a:tabLst>
                <a:tab pos="557530" algn="l"/>
              </a:tabLst>
            </a:pPr>
            <a:r>
              <a:rPr dirty="0" sz="1800" spc="-80">
                <a:latin typeface="Verdana"/>
                <a:cs typeface="Verdana"/>
              </a:rPr>
              <a:t>Signatures </a:t>
            </a:r>
            <a:r>
              <a:rPr dirty="0" sz="1800" spc="-75">
                <a:latin typeface="Verdana"/>
                <a:cs typeface="Verdana"/>
              </a:rPr>
              <a:t>from </a:t>
            </a:r>
            <a:r>
              <a:rPr dirty="0" sz="1800" spc="10">
                <a:latin typeface="Verdana"/>
                <a:cs typeface="Verdana"/>
              </a:rPr>
              <a:t>both</a:t>
            </a:r>
            <a:r>
              <a:rPr dirty="0" sz="1800" spc="-254">
                <a:latin typeface="Verdana"/>
                <a:cs typeface="Verdana"/>
              </a:rPr>
              <a:t> </a:t>
            </a:r>
            <a:r>
              <a:rPr dirty="0" sz="1800" spc="-55">
                <a:latin typeface="Verdana"/>
                <a:cs typeface="Verdana"/>
              </a:rPr>
              <a:t>parties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201964" y="5371198"/>
            <a:ext cx="934719" cy="391160"/>
          </a:xfrm>
          <a:custGeom>
            <a:avLst/>
            <a:gdLst/>
            <a:ahLst/>
            <a:cxnLst/>
            <a:rect l="l" t="t" r="r" b="b"/>
            <a:pathLst>
              <a:path w="934719" h="391160">
                <a:moveTo>
                  <a:pt x="0" y="0"/>
                </a:moveTo>
                <a:lnTo>
                  <a:pt x="934378" y="0"/>
                </a:lnTo>
                <a:lnTo>
                  <a:pt x="934378" y="390848"/>
                </a:lnTo>
                <a:lnTo>
                  <a:pt x="0" y="390848"/>
                </a:lnTo>
                <a:lnTo>
                  <a:pt x="0" y="0"/>
                </a:lnTo>
                <a:close/>
              </a:path>
            </a:pathLst>
          </a:custGeom>
          <a:ln w="5715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232342" y="5495035"/>
            <a:ext cx="87566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71450">
              <a:lnSpc>
                <a:spcPct val="100000"/>
              </a:lnSpc>
              <a:spcBef>
                <a:spcPts val="100"/>
              </a:spcBef>
            </a:pPr>
            <a:r>
              <a:rPr dirty="0" baseline="13888" sz="1800" spc="-195" b="1">
                <a:latin typeface="Verdana"/>
                <a:cs typeface="Verdana"/>
              </a:rPr>
              <a:t>SIG</a:t>
            </a:r>
            <a:r>
              <a:rPr dirty="0" sz="800" spc="-130" b="1">
                <a:latin typeface="Verdana"/>
                <a:cs typeface="Verdana"/>
              </a:rPr>
              <a:t>ALICE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136341" y="5348103"/>
            <a:ext cx="934719" cy="414020"/>
          </a:xfrm>
          <a:custGeom>
            <a:avLst/>
            <a:gdLst/>
            <a:ahLst/>
            <a:cxnLst/>
            <a:rect l="l" t="t" r="r" b="b"/>
            <a:pathLst>
              <a:path w="934720" h="414020">
                <a:moveTo>
                  <a:pt x="0" y="413947"/>
                </a:moveTo>
                <a:lnTo>
                  <a:pt x="934378" y="413947"/>
                </a:lnTo>
                <a:lnTo>
                  <a:pt x="934378" y="0"/>
                </a:lnTo>
                <a:lnTo>
                  <a:pt x="0" y="0"/>
                </a:lnTo>
                <a:lnTo>
                  <a:pt x="0" y="41394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3136341" y="5348104"/>
            <a:ext cx="934719" cy="414020"/>
          </a:xfrm>
          <a:prstGeom prst="rect">
            <a:avLst/>
          </a:prstGeom>
          <a:ln w="57150">
            <a:solidFill>
              <a:srgbClr val="7F7F7F"/>
            </a:solidFill>
          </a:ln>
        </p:spPr>
        <p:txBody>
          <a:bodyPr wrap="square" lIns="0" tIns="113664" rIns="0" bIns="0" rtlCol="0" vert="horz">
            <a:spAutoFit/>
          </a:bodyPr>
          <a:lstStyle/>
          <a:p>
            <a:pPr marL="240029">
              <a:lnSpc>
                <a:spcPct val="100000"/>
              </a:lnSpc>
              <a:spcBef>
                <a:spcPts val="894"/>
              </a:spcBef>
            </a:pPr>
            <a:r>
              <a:rPr dirty="0" sz="1200" spc="-140" b="1">
                <a:latin typeface="Verdana"/>
                <a:cs typeface="Verdana"/>
              </a:rPr>
              <a:t>SIG</a:t>
            </a:r>
            <a:r>
              <a:rPr dirty="0" baseline="-20833" sz="1200" spc="-209" b="1">
                <a:latin typeface="Verdana"/>
                <a:cs typeface="Verdana"/>
              </a:rPr>
              <a:t>BOB</a:t>
            </a:r>
            <a:endParaRPr baseline="-20833" sz="120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203767" y="3819156"/>
            <a:ext cx="5864225" cy="1529080"/>
          </a:xfrm>
          <a:custGeom>
            <a:avLst/>
            <a:gdLst/>
            <a:ahLst/>
            <a:cxnLst/>
            <a:rect l="l" t="t" r="r" b="b"/>
            <a:pathLst>
              <a:path w="5864225" h="1529079">
                <a:moveTo>
                  <a:pt x="0" y="1528953"/>
                </a:moveTo>
                <a:lnTo>
                  <a:pt x="5864225" y="1528953"/>
                </a:lnTo>
                <a:lnTo>
                  <a:pt x="5864225" y="0"/>
                </a:lnTo>
                <a:lnTo>
                  <a:pt x="0" y="0"/>
                </a:lnTo>
                <a:lnTo>
                  <a:pt x="0" y="1528953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203767" y="3819144"/>
            <a:ext cx="5864225" cy="1529080"/>
          </a:xfrm>
          <a:custGeom>
            <a:avLst/>
            <a:gdLst/>
            <a:ahLst/>
            <a:cxnLst/>
            <a:rect l="l" t="t" r="r" b="b"/>
            <a:pathLst>
              <a:path w="5864225" h="1529079">
                <a:moveTo>
                  <a:pt x="0" y="0"/>
                </a:moveTo>
                <a:lnTo>
                  <a:pt x="5864223" y="0"/>
                </a:lnTo>
                <a:lnTo>
                  <a:pt x="5864223" y="1528960"/>
                </a:lnTo>
                <a:lnTo>
                  <a:pt x="0" y="1528960"/>
                </a:lnTo>
                <a:lnTo>
                  <a:pt x="0" y="0"/>
                </a:lnTo>
                <a:close/>
              </a:path>
            </a:pathLst>
          </a:custGeom>
          <a:ln w="5715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359249" y="4423155"/>
            <a:ext cx="1589405" cy="321310"/>
          </a:xfrm>
          <a:custGeom>
            <a:avLst/>
            <a:gdLst/>
            <a:ahLst/>
            <a:cxnLst/>
            <a:rect l="l" t="t" r="r" b="b"/>
            <a:pathLst>
              <a:path w="1589404" h="321310">
                <a:moveTo>
                  <a:pt x="1428356" y="0"/>
                </a:moveTo>
                <a:lnTo>
                  <a:pt x="1428356" y="80225"/>
                </a:lnTo>
                <a:lnTo>
                  <a:pt x="0" y="80225"/>
                </a:lnTo>
                <a:lnTo>
                  <a:pt x="0" y="240703"/>
                </a:lnTo>
                <a:lnTo>
                  <a:pt x="1428356" y="240703"/>
                </a:lnTo>
                <a:lnTo>
                  <a:pt x="1428356" y="320941"/>
                </a:lnTo>
                <a:lnTo>
                  <a:pt x="1588833" y="160464"/>
                </a:lnTo>
                <a:lnTo>
                  <a:pt x="1428356" y="0"/>
                </a:lnTo>
                <a:close/>
              </a:path>
            </a:pathLst>
          </a:custGeom>
          <a:solidFill>
            <a:srgbClr val="ED1C2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6092494" y="4098980"/>
            <a:ext cx="1705610" cy="969644"/>
          </a:xfrm>
          <a:custGeom>
            <a:avLst/>
            <a:gdLst/>
            <a:ahLst/>
            <a:cxnLst/>
            <a:rect l="l" t="t" r="r" b="b"/>
            <a:pathLst>
              <a:path w="1705609" h="969645">
                <a:moveTo>
                  <a:pt x="0" y="969297"/>
                </a:moveTo>
                <a:lnTo>
                  <a:pt x="1705254" y="969297"/>
                </a:lnTo>
                <a:lnTo>
                  <a:pt x="1705254" y="0"/>
                </a:lnTo>
                <a:lnTo>
                  <a:pt x="0" y="0"/>
                </a:lnTo>
                <a:lnTo>
                  <a:pt x="0" y="96929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6092494" y="4098975"/>
            <a:ext cx="1705610" cy="969644"/>
          </a:xfrm>
          <a:custGeom>
            <a:avLst/>
            <a:gdLst/>
            <a:ahLst/>
            <a:cxnLst/>
            <a:rect l="l" t="t" r="r" b="b"/>
            <a:pathLst>
              <a:path w="1705609" h="969645">
                <a:moveTo>
                  <a:pt x="0" y="0"/>
                </a:moveTo>
                <a:lnTo>
                  <a:pt x="1705250" y="0"/>
                </a:lnTo>
                <a:lnTo>
                  <a:pt x="1705250" y="969297"/>
                </a:lnTo>
                <a:lnTo>
                  <a:pt x="0" y="969297"/>
                </a:lnTo>
                <a:lnTo>
                  <a:pt x="0" y="0"/>
                </a:lnTo>
                <a:close/>
              </a:path>
            </a:pathLst>
          </a:custGeom>
          <a:ln w="5715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431846" y="4098980"/>
            <a:ext cx="1705254" cy="969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1674431" y="2946907"/>
            <a:ext cx="5765165" cy="7918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90"/>
              </a:spcBef>
              <a:buFont typeface="Arial"/>
              <a:buChar char="•"/>
              <a:tabLst>
                <a:tab pos="184150" algn="l"/>
              </a:tabLst>
            </a:pPr>
            <a:r>
              <a:rPr dirty="0" sz="2000" spc="-5" b="1">
                <a:solidFill>
                  <a:srgbClr val="2B79F0"/>
                </a:solidFill>
                <a:latin typeface="DejaVu Sans Mono"/>
                <a:cs typeface="DejaVu Sans Mono"/>
              </a:rPr>
              <a:t>IOUContract</a:t>
            </a:r>
            <a:r>
              <a:rPr dirty="0" sz="2000" spc="-1010" b="1">
                <a:solidFill>
                  <a:srgbClr val="2B79F0"/>
                </a:solidFill>
                <a:latin typeface="DejaVu Sans Mono"/>
                <a:cs typeface="DejaVu Sans Mono"/>
              </a:rPr>
              <a:t> </a:t>
            </a:r>
            <a:r>
              <a:rPr dirty="0" sz="2000" spc="-130">
                <a:latin typeface="Verdana"/>
                <a:cs typeface="Verdana"/>
              </a:rPr>
              <a:t>must </a:t>
            </a:r>
            <a:r>
              <a:rPr dirty="0" sz="2000" spc="40">
                <a:latin typeface="Verdana"/>
                <a:cs typeface="Verdana"/>
              </a:rPr>
              <a:t>embody </a:t>
            </a:r>
            <a:r>
              <a:rPr dirty="0" sz="2000" spc="-45">
                <a:latin typeface="Verdana"/>
                <a:cs typeface="Verdana"/>
              </a:rPr>
              <a:t>these </a:t>
            </a:r>
            <a:r>
              <a:rPr dirty="0" sz="2000" spc="-70">
                <a:latin typeface="Verdana"/>
                <a:cs typeface="Verdana"/>
              </a:rPr>
              <a:t>constraints</a:t>
            </a:r>
            <a:endParaRPr sz="2000">
              <a:latin typeface="Verdana"/>
              <a:cs typeface="Verdana"/>
            </a:endParaRPr>
          </a:p>
          <a:p>
            <a:pPr marL="2747010">
              <a:lnSpc>
                <a:spcPct val="100000"/>
              </a:lnSpc>
              <a:spcBef>
                <a:spcPts val="1720"/>
              </a:spcBef>
            </a:pPr>
            <a:r>
              <a:rPr dirty="0" sz="1600" spc="-210" b="1">
                <a:latin typeface="Verdana"/>
                <a:cs typeface="Verdana"/>
              </a:rPr>
              <a:t>TRANSACTION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065208" y="4350880"/>
            <a:ext cx="334010" cy="334010"/>
          </a:xfrm>
          <a:custGeom>
            <a:avLst/>
            <a:gdLst/>
            <a:ahLst/>
            <a:cxnLst/>
            <a:rect l="l" t="t" r="r" b="b"/>
            <a:pathLst>
              <a:path w="334010" h="334010">
                <a:moveTo>
                  <a:pt x="166789" y="0"/>
                </a:moveTo>
                <a:lnTo>
                  <a:pt x="122450" y="5958"/>
                </a:lnTo>
                <a:lnTo>
                  <a:pt x="82608" y="22772"/>
                </a:lnTo>
                <a:lnTo>
                  <a:pt x="48852" y="48852"/>
                </a:lnTo>
                <a:lnTo>
                  <a:pt x="22772" y="82608"/>
                </a:lnTo>
                <a:lnTo>
                  <a:pt x="5958" y="122450"/>
                </a:lnTo>
                <a:lnTo>
                  <a:pt x="0" y="166789"/>
                </a:lnTo>
                <a:lnTo>
                  <a:pt x="5958" y="211131"/>
                </a:lnTo>
                <a:lnTo>
                  <a:pt x="22772" y="250975"/>
                </a:lnTo>
                <a:lnTo>
                  <a:pt x="48852" y="284730"/>
                </a:lnTo>
                <a:lnTo>
                  <a:pt x="82608" y="310808"/>
                </a:lnTo>
                <a:lnTo>
                  <a:pt x="122450" y="327621"/>
                </a:lnTo>
                <a:lnTo>
                  <a:pt x="166789" y="333578"/>
                </a:lnTo>
                <a:lnTo>
                  <a:pt x="211127" y="327621"/>
                </a:lnTo>
                <a:lnTo>
                  <a:pt x="250969" y="310808"/>
                </a:lnTo>
                <a:lnTo>
                  <a:pt x="284726" y="284730"/>
                </a:lnTo>
                <a:lnTo>
                  <a:pt x="310806" y="250975"/>
                </a:lnTo>
                <a:lnTo>
                  <a:pt x="327620" y="211131"/>
                </a:lnTo>
                <a:lnTo>
                  <a:pt x="333578" y="166789"/>
                </a:lnTo>
                <a:lnTo>
                  <a:pt x="327620" y="122450"/>
                </a:lnTo>
                <a:lnTo>
                  <a:pt x="310806" y="82608"/>
                </a:lnTo>
                <a:lnTo>
                  <a:pt x="284726" y="48852"/>
                </a:lnTo>
                <a:lnTo>
                  <a:pt x="250969" y="22772"/>
                </a:lnTo>
                <a:lnTo>
                  <a:pt x="211127" y="5958"/>
                </a:lnTo>
                <a:lnTo>
                  <a:pt x="166789" y="0"/>
                </a:lnTo>
                <a:close/>
              </a:path>
            </a:pathLst>
          </a:custGeom>
          <a:solidFill>
            <a:srgbClr val="ED1C2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065208" y="4350880"/>
            <a:ext cx="334010" cy="334010"/>
          </a:xfrm>
          <a:custGeom>
            <a:avLst/>
            <a:gdLst/>
            <a:ahLst/>
            <a:cxnLst/>
            <a:rect l="l" t="t" r="r" b="b"/>
            <a:pathLst>
              <a:path w="334010" h="334010">
                <a:moveTo>
                  <a:pt x="0" y="166793"/>
                </a:moveTo>
                <a:lnTo>
                  <a:pt x="5957" y="122452"/>
                </a:lnTo>
                <a:lnTo>
                  <a:pt x="22772" y="82609"/>
                </a:lnTo>
                <a:lnTo>
                  <a:pt x="48852" y="48852"/>
                </a:lnTo>
                <a:lnTo>
                  <a:pt x="82609" y="22772"/>
                </a:lnTo>
                <a:lnTo>
                  <a:pt x="122452" y="5957"/>
                </a:lnTo>
                <a:lnTo>
                  <a:pt x="166793" y="0"/>
                </a:lnTo>
                <a:lnTo>
                  <a:pt x="211132" y="5957"/>
                </a:lnTo>
                <a:lnTo>
                  <a:pt x="250975" y="22772"/>
                </a:lnTo>
                <a:lnTo>
                  <a:pt x="284732" y="48852"/>
                </a:lnTo>
                <a:lnTo>
                  <a:pt x="310813" y="82609"/>
                </a:lnTo>
                <a:lnTo>
                  <a:pt x="327627" y="122452"/>
                </a:lnTo>
                <a:lnTo>
                  <a:pt x="333585" y="166793"/>
                </a:lnTo>
                <a:lnTo>
                  <a:pt x="327627" y="211132"/>
                </a:lnTo>
                <a:lnTo>
                  <a:pt x="310813" y="250975"/>
                </a:lnTo>
                <a:lnTo>
                  <a:pt x="284732" y="284732"/>
                </a:lnTo>
                <a:lnTo>
                  <a:pt x="250975" y="310813"/>
                </a:lnTo>
                <a:lnTo>
                  <a:pt x="211132" y="327627"/>
                </a:lnTo>
                <a:lnTo>
                  <a:pt x="166793" y="333585"/>
                </a:lnTo>
                <a:lnTo>
                  <a:pt x="122452" y="327627"/>
                </a:lnTo>
                <a:lnTo>
                  <a:pt x="82609" y="310813"/>
                </a:lnTo>
                <a:lnTo>
                  <a:pt x="48852" y="284732"/>
                </a:lnTo>
                <a:lnTo>
                  <a:pt x="22772" y="250975"/>
                </a:lnTo>
                <a:lnTo>
                  <a:pt x="5957" y="211132"/>
                </a:lnTo>
                <a:lnTo>
                  <a:pt x="0" y="166793"/>
                </a:lnTo>
                <a:close/>
              </a:path>
            </a:pathLst>
          </a:custGeom>
          <a:ln w="12700">
            <a:solidFill>
              <a:srgbClr val="6C6C6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2431846" y="4098975"/>
            <a:ext cx="1705610" cy="969644"/>
          </a:xfrm>
          <a:prstGeom prst="rect">
            <a:avLst/>
          </a:prstGeom>
          <a:ln w="57150">
            <a:solidFill>
              <a:srgbClr val="7F7F7F"/>
            </a:solidFill>
          </a:ln>
        </p:spPr>
        <p:txBody>
          <a:bodyPr wrap="square" lIns="0" tIns="44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Times New Roman"/>
              <a:cs typeface="Times New Roman"/>
            </a:endParaRPr>
          </a:p>
          <a:p>
            <a:pPr algn="ctr" marR="97155">
              <a:lnSpc>
                <a:spcPct val="100000"/>
              </a:lnSpc>
            </a:pPr>
            <a:r>
              <a:rPr dirty="0" sz="1800" spc="-150">
                <a:solidFill>
                  <a:srgbClr val="FFFFFF"/>
                </a:solidFill>
                <a:latin typeface="Verdana"/>
                <a:cs typeface="Verdana"/>
              </a:rPr>
              <a:t>1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7432497" y="4184091"/>
            <a:ext cx="334010" cy="334010"/>
          </a:xfrm>
          <a:custGeom>
            <a:avLst/>
            <a:gdLst/>
            <a:ahLst/>
            <a:cxnLst/>
            <a:rect l="l" t="t" r="r" b="b"/>
            <a:pathLst>
              <a:path w="334009" h="334010">
                <a:moveTo>
                  <a:pt x="166789" y="0"/>
                </a:moveTo>
                <a:lnTo>
                  <a:pt x="122446" y="5958"/>
                </a:lnTo>
                <a:lnTo>
                  <a:pt x="82602" y="22772"/>
                </a:lnTo>
                <a:lnTo>
                  <a:pt x="48847" y="48852"/>
                </a:lnTo>
                <a:lnTo>
                  <a:pt x="22769" y="82608"/>
                </a:lnTo>
                <a:lnTo>
                  <a:pt x="5957" y="122450"/>
                </a:lnTo>
                <a:lnTo>
                  <a:pt x="0" y="166789"/>
                </a:lnTo>
                <a:lnTo>
                  <a:pt x="5957" y="211127"/>
                </a:lnTo>
                <a:lnTo>
                  <a:pt x="22769" y="250969"/>
                </a:lnTo>
                <a:lnTo>
                  <a:pt x="48847" y="284726"/>
                </a:lnTo>
                <a:lnTo>
                  <a:pt x="82602" y="310806"/>
                </a:lnTo>
                <a:lnTo>
                  <a:pt x="122446" y="327620"/>
                </a:lnTo>
                <a:lnTo>
                  <a:pt x="166789" y="333578"/>
                </a:lnTo>
                <a:lnTo>
                  <a:pt x="211127" y="327620"/>
                </a:lnTo>
                <a:lnTo>
                  <a:pt x="250969" y="310806"/>
                </a:lnTo>
                <a:lnTo>
                  <a:pt x="284726" y="284726"/>
                </a:lnTo>
                <a:lnTo>
                  <a:pt x="310806" y="250969"/>
                </a:lnTo>
                <a:lnTo>
                  <a:pt x="327620" y="211127"/>
                </a:lnTo>
                <a:lnTo>
                  <a:pt x="333578" y="166789"/>
                </a:lnTo>
                <a:lnTo>
                  <a:pt x="327620" y="122450"/>
                </a:lnTo>
                <a:lnTo>
                  <a:pt x="310806" y="82608"/>
                </a:lnTo>
                <a:lnTo>
                  <a:pt x="284726" y="48852"/>
                </a:lnTo>
                <a:lnTo>
                  <a:pt x="250969" y="22772"/>
                </a:lnTo>
                <a:lnTo>
                  <a:pt x="211127" y="5958"/>
                </a:lnTo>
                <a:lnTo>
                  <a:pt x="166789" y="0"/>
                </a:lnTo>
                <a:close/>
              </a:path>
            </a:pathLst>
          </a:custGeom>
          <a:solidFill>
            <a:srgbClr val="ED1C2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7432497" y="4184091"/>
            <a:ext cx="334010" cy="334010"/>
          </a:xfrm>
          <a:custGeom>
            <a:avLst/>
            <a:gdLst/>
            <a:ahLst/>
            <a:cxnLst/>
            <a:rect l="l" t="t" r="r" b="b"/>
            <a:pathLst>
              <a:path w="334009" h="334010">
                <a:moveTo>
                  <a:pt x="0" y="166793"/>
                </a:moveTo>
                <a:lnTo>
                  <a:pt x="5957" y="122452"/>
                </a:lnTo>
                <a:lnTo>
                  <a:pt x="22772" y="82609"/>
                </a:lnTo>
                <a:lnTo>
                  <a:pt x="48852" y="48852"/>
                </a:lnTo>
                <a:lnTo>
                  <a:pt x="82609" y="22772"/>
                </a:lnTo>
                <a:lnTo>
                  <a:pt x="122452" y="5957"/>
                </a:lnTo>
                <a:lnTo>
                  <a:pt x="166793" y="0"/>
                </a:lnTo>
                <a:lnTo>
                  <a:pt x="211132" y="5957"/>
                </a:lnTo>
                <a:lnTo>
                  <a:pt x="250975" y="22772"/>
                </a:lnTo>
                <a:lnTo>
                  <a:pt x="284732" y="48852"/>
                </a:lnTo>
                <a:lnTo>
                  <a:pt x="310813" y="82609"/>
                </a:lnTo>
                <a:lnTo>
                  <a:pt x="327627" y="122452"/>
                </a:lnTo>
                <a:lnTo>
                  <a:pt x="333585" y="166793"/>
                </a:lnTo>
                <a:lnTo>
                  <a:pt x="327627" y="211132"/>
                </a:lnTo>
                <a:lnTo>
                  <a:pt x="310813" y="250975"/>
                </a:lnTo>
                <a:lnTo>
                  <a:pt x="284732" y="284732"/>
                </a:lnTo>
                <a:lnTo>
                  <a:pt x="250975" y="310813"/>
                </a:lnTo>
                <a:lnTo>
                  <a:pt x="211132" y="327627"/>
                </a:lnTo>
                <a:lnTo>
                  <a:pt x="166793" y="333585"/>
                </a:lnTo>
                <a:lnTo>
                  <a:pt x="122452" y="327627"/>
                </a:lnTo>
                <a:lnTo>
                  <a:pt x="82609" y="310813"/>
                </a:lnTo>
                <a:lnTo>
                  <a:pt x="48852" y="284732"/>
                </a:lnTo>
                <a:lnTo>
                  <a:pt x="22772" y="250975"/>
                </a:lnTo>
                <a:lnTo>
                  <a:pt x="5957" y="211132"/>
                </a:lnTo>
                <a:lnTo>
                  <a:pt x="0" y="166793"/>
                </a:lnTo>
                <a:close/>
              </a:path>
            </a:pathLst>
          </a:custGeom>
          <a:ln w="12700">
            <a:solidFill>
              <a:srgbClr val="6C6C6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6346634" y="4089907"/>
            <a:ext cx="1329055" cy="9296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41959">
              <a:lnSpc>
                <a:spcPts val="2120"/>
              </a:lnSpc>
              <a:spcBef>
                <a:spcPts val="100"/>
              </a:spcBef>
              <a:tabLst>
                <a:tab pos="1188720" algn="l"/>
              </a:tabLst>
            </a:pPr>
            <a:r>
              <a:rPr dirty="0" sz="1400" spc="-160" b="1">
                <a:latin typeface="Verdana"/>
                <a:cs typeface="Verdana"/>
              </a:rPr>
              <a:t>I</a:t>
            </a:r>
            <a:r>
              <a:rPr dirty="0" sz="1400" spc="-240" b="1">
                <a:latin typeface="Verdana"/>
                <a:cs typeface="Verdana"/>
              </a:rPr>
              <a:t>O</a:t>
            </a:r>
            <a:r>
              <a:rPr dirty="0" sz="1400" spc="-250" b="1">
                <a:latin typeface="Verdana"/>
                <a:cs typeface="Verdana"/>
              </a:rPr>
              <a:t>U</a:t>
            </a:r>
            <a:r>
              <a:rPr dirty="0" sz="1400" b="1">
                <a:latin typeface="Verdana"/>
                <a:cs typeface="Verdana"/>
              </a:rPr>
              <a:t>	</a:t>
            </a:r>
            <a:r>
              <a:rPr dirty="0" baseline="-24691" sz="2700" spc="-225">
                <a:solidFill>
                  <a:srgbClr val="FFFFFF"/>
                </a:solidFill>
                <a:latin typeface="Verdana"/>
                <a:cs typeface="Verdana"/>
              </a:rPr>
              <a:t>2</a:t>
            </a:r>
            <a:endParaRPr baseline="-24691" sz="2700">
              <a:latin typeface="Verdana"/>
              <a:cs typeface="Verdana"/>
            </a:endParaRPr>
          </a:p>
          <a:p>
            <a:pPr algn="ctr" marR="123825" indent="-1270">
              <a:lnSpc>
                <a:spcPts val="1680"/>
              </a:lnSpc>
              <a:spcBef>
                <a:spcPts val="15"/>
              </a:spcBef>
            </a:pPr>
            <a:r>
              <a:rPr dirty="0" sz="1400" spc="-145" b="1">
                <a:latin typeface="Verdana"/>
                <a:cs typeface="Verdana"/>
              </a:rPr>
              <a:t>Lender: </a:t>
            </a:r>
            <a:r>
              <a:rPr dirty="0" sz="1400" spc="15">
                <a:latin typeface="Verdana"/>
                <a:cs typeface="Verdana"/>
              </a:rPr>
              <a:t>Alice  </a:t>
            </a:r>
            <a:r>
              <a:rPr dirty="0" sz="1400" spc="-180" b="1">
                <a:latin typeface="Verdana"/>
                <a:cs typeface="Verdana"/>
              </a:rPr>
              <a:t>Borrower: </a:t>
            </a:r>
            <a:r>
              <a:rPr dirty="0" sz="1400" spc="-10">
                <a:latin typeface="Verdana"/>
                <a:cs typeface="Verdana"/>
              </a:rPr>
              <a:t>Bob  </a:t>
            </a:r>
            <a:r>
              <a:rPr dirty="0" sz="1400" spc="-145" b="1">
                <a:latin typeface="Verdana"/>
                <a:cs typeface="Verdana"/>
              </a:rPr>
              <a:t>Amount:</a:t>
            </a:r>
            <a:r>
              <a:rPr dirty="0" sz="1400" spc="-120" b="1">
                <a:latin typeface="Verdana"/>
                <a:cs typeface="Verdana"/>
              </a:rPr>
              <a:t> </a:t>
            </a:r>
            <a:r>
              <a:rPr dirty="0" sz="1400" spc="-120">
                <a:latin typeface="Verdana"/>
                <a:cs typeface="Verdana"/>
              </a:rPr>
              <a:t>5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669158" y="5840990"/>
            <a:ext cx="334010" cy="334010"/>
          </a:xfrm>
          <a:custGeom>
            <a:avLst/>
            <a:gdLst/>
            <a:ahLst/>
            <a:cxnLst/>
            <a:rect l="l" t="t" r="r" b="b"/>
            <a:pathLst>
              <a:path w="334010" h="334010">
                <a:moveTo>
                  <a:pt x="166789" y="0"/>
                </a:moveTo>
                <a:lnTo>
                  <a:pt x="122450" y="5958"/>
                </a:lnTo>
                <a:lnTo>
                  <a:pt x="82608" y="22772"/>
                </a:lnTo>
                <a:lnTo>
                  <a:pt x="48852" y="48852"/>
                </a:lnTo>
                <a:lnTo>
                  <a:pt x="22772" y="82609"/>
                </a:lnTo>
                <a:lnTo>
                  <a:pt x="5958" y="122452"/>
                </a:lnTo>
                <a:lnTo>
                  <a:pt x="0" y="166792"/>
                </a:lnTo>
                <a:lnTo>
                  <a:pt x="5958" y="211132"/>
                </a:lnTo>
                <a:lnTo>
                  <a:pt x="22772" y="250976"/>
                </a:lnTo>
                <a:lnTo>
                  <a:pt x="48852" y="284733"/>
                </a:lnTo>
                <a:lnTo>
                  <a:pt x="82608" y="310813"/>
                </a:lnTo>
                <a:lnTo>
                  <a:pt x="122450" y="327627"/>
                </a:lnTo>
                <a:lnTo>
                  <a:pt x="166789" y="333585"/>
                </a:lnTo>
                <a:lnTo>
                  <a:pt x="211127" y="327627"/>
                </a:lnTo>
                <a:lnTo>
                  <a:pt x="250969" y="310813"/>
                </a:lnTo>
                <a:lnTo>
                  <a:pt x="284726" y="284733"/>
                </a:lnTo>
                <a:lnTo>
                  <a:pt x="310806" y="250976"/>
                </a:lnTo>
                <a:lnTo>
                  <a:pt x="327620" y="211132"/>
                </a:lnTo>
                <a:lnTo>
                  <a:pt x="333578" y="166792"/>
                </a:lnTo>
                <a:lnTo>
                  <a:pt x="327620" y="122452"/>
                </a:lnTo>
                <a:lnTo>
                  <a:pt x="310806" y="82609"/>
                </a:lnTo>
                <a:lnTo>
                  <a:pt x="284726" y="48852"/>
                </a:lnTo>
                <a:lnTo>
                  <a:pt x="250969" y="22772"/>
                </a:lnTo>
                <a:lnTo>
                  <a:pt x="211127" y="5958"/>
                </a:lnTo>
                <a:lnTo>
                  <a:pt x="166789" y="0"/>
                </a:lnTo>
                <a:close/>
              </a:path>
            </a:pathLst>
          </a:custGeom>
          <a:solidFill>
            <a:srgbClr val="ED1C2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2669158" y="5840990"/>
            <a:ext cx="334010" cy="334010"/>
          </a:xfrm>
          <a:custGeom>
            <a:avLst/>
            <a:gdLst/>
            <a:ahLst/>
            <a:cxnLst/>
            <a:rect l="l" t="t" r="r" b="b"/>
            <a:pathLst>
              <a:path w="334010" h="334010">
                <a:moveTo>
                  <a:pt x="0" y="166793"/>
                </a:moveTo>
                <a:lnTo>
                  <a:pt x="5957" y="122452"/>
                </a:lnTo>
                <a:lnTo>
                  <a:pt x="22772" y="82609"/>
                </a:lnTo>
                <a:lnTo>
                  <a:pt x="48852" y="48852"/>
                </a:lnTo>
                <a:lnTo>
                  <a:pt x="82609" y="22772"/>
                </a:lnTo>
                <a:lnTo>
                  <a:pt x="122452" y="5957"/>
                </a:lnTo>
                <a:lnTo>
                  <a:pt x="166793" y="0"/>
                </a:lnTo>
                <a:lnTo>
                  <a:pt x="211132" y="5957"/>
                </a:lnTo>
                <a:lnTo>
                  <a:pt x="250975" y="22772"/>
                </a:lnTo>
                <a:lnTo>
                  <a:pt x="284732" y="48852"/>
                </a:lnTo>
                <a:lnTo>
                  <a:pt x="310813" y="82609"/>
                </a:lnTo>
                <a:lnTo>
                  <a:pt x="327627" y="122452"/>
                </a:lnTo>
                <a:lnTo>
                  <a:pt x="333585" y="166793"/>
                </a:lnTo>
                <a:lnTo>
                  <a:pt x="327627" y="211132"/>
                </a:lnTo>
                <a:lnTo>
                  <a:pt x="310813" y="250975"/>
                </a:lnTo>
                <a:lnTo>
                  <a:pt x="284732" y="284732"/>
                </a:lnTo>
                <a:lnTo>
                  <a:pt x="250975" y="310813"/>
                </a:lnTo>
                <a:lnTo>
                  <a:pt x="211132" y="327627"/>
                </a:lnTo>
                <a:lnTo>
                  <a:pt x="166793" y="333585"/>
                </a:lnTo>
                <a:lnTo>
                  <a:pt x="122452" y="327627"/>
                </a:lnTo>
                <a:lnTo>
                  <a:pt x="82609" y="310813"/>
                </a:lnTo>
                <a:lnTo>
                  <a:pt x="48852" y="284732"/>
                </a:lnTo>
                <a:lnTo>
                  <a:pt x="22772" y="250975"/>
                </a:lnTo>
                <a:lnTo>
                  <a:pt x="5957" y="211132"/>
                </a:lnTo>
                <a:lnTo>
                  <a:pt x="0" y="166793"/>
                </a:lnTo>
                <a:close/>
              </a:path>
            </a:pathLst>
          </a:custGeom>
          <a:ln w="12700">
            <a:solidFill>
              <a:srgbClr val="6C6C6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2759748" y="5851652"/>
            <a:ext cx="1524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50">
                <a:solidFill>
                  <a:srgbClr val="FFFFFF"/>
                </a:solidFill>
                <a:latin typeface="Verdana"/>
                <a:cs typeface="Verdana"/>
              </a:rPr>
              <a:t>3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31" name="object 3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85"/>
              <a:t>Contracts</a:t>
            </a:r>
          </a:p>
        </p:txBody>
      </p:sp>
      <p:sp>
        <p:nvSpPr>
          <p:cNvPr id="32" name="object 3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40"/>
              <a:t>p</a:t>
            </a:r>
            <a:fld id="{81D60167-4931-47E6-BA6A-407CBD079E47}" type="slidenum">
              <a:rPr dirty="0" spc="-150"/>
              <a:t>29</a:t>
            </a:fld>
            <a:r>
              <a:rPr dirty="0" spc="-80"/>
              <a:t>.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10079393" y="734060"/>
            <a:ext cx="1881505" cy="2705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00" spc="-190" b="1">
                <a:latin typeface="Verdana"/>
                <a:cs typeface="Verdana"/>
              </a:rPr>
              <a:t>1. </a:t>
            </a:r>
            <a:r>
              <a:rPr dirty="0" sz="1600" spc="-90" b="1">
                <a:latin typeface="Verdana"/>
                <a:cs typeface="Verdana"/>
              </a:rPr>
              <a:t>CorDapp</a:t>
            </a:r>
            <a:r>
              <a:rPr dirty="0" sz="1600" spc="-55" b="1">
                <a:latin typeface="Verdana"/>
                <a:cs typeface="Verdana"/>
              </a:rPr>
              <a:t> </a:t>
            </a:r>
            <a:r>
              <a:rPr dirty="0" sz="1600" spc="-150" b="1">
                <a:latin typeface="Verdana"/>
                <a:cs typeface="Verdana"/>
              </a:rPr>
              <a:t>Design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0079393" y="1343660"/>
            <a:ext cx="746760" cy="2705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00" spc="-190" b="1">
                <a:latin typeface="Verdana"/>
                <a:cs typeface="Verdana"/>
              </a:rPr>
              <a:t>2.</a:t>
            </a:r>
            <a:r>
              <a:rPr dirty="0" sz="1600" spc="-160" b="1">
                <a:latin typeface="Verdana"/>
                <a:cs typeface="Verdana"/>
              </a:rPr>
              <a:t> </a:t>
            </a:r>
            <a:r>
              <a:rPr dirty="0" sz="1600" spc="-175" b="1">
                <a:latin typeface="Verdana"/>
                <a:cs typeface="Verdana"/>
              </a:rPr>
              <a:t>State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0079393" y="1953260"/>
            <a:ext cx="1875789" cy="17354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00" spc="-190" b="1">
                <a:solidFill>
                  <a:srgbClr val="ED1C24"/>
                </a:solidFill>
                <a:latin typeface="Verdana"/>
                <a:cs typeface="Verdana"/>
              </a:rPr>
              <a:t>3.</a:t>
            </a:r>
            <a:r>
              <a:rPr dirty="0" sz="1600" spc="-110" b="1">
                <a:solidFill>
                  <a:srgbClr val="ED1C24"/>
                </a:solidFill>
                <a:latin typeface="Verdana"/>
                <a:cs typeface="Verdana"/>
              </a:rPr>
              <a:t> Contract</a:t>
            </a:r>
            <a:endParaRPr sz="1600">
              <a:latin typeface="Verdana"/>
              <a:cs typeface="Verdana"/>
            </a:endParaRPr>
          </a:p>
          <a:p>
            <a:pPr marL="184150" indent="-171450">
              <a:lnSpc>
                <a:spcPct val="100000"/>
              </a:lnSpc>
              <a:spcBef>
                <a:spcPts val="15"/>
              </a:spcBef>
              <a:buFont typeface="Arial"/>
              <a:buChar char="•"/>
              <a:tabLst>
                <a:tab pos="184785" algn="l"/>
              </a:tabLst>
            </a:pPr>
            <a:r>
              <a:rPr dirty="0" sz="1200" spc="15">
                <a:latin typeface="Verdana"/>
                <a:cs typeface="Verdana"/>
              </a:rPr>
              <a:t>Contract</a:t>
            </a:r>
            <a:r>
              <a:rPr dirty="0" sz="1200" spc="-85">
                <a:latin typeface="Verdana"/>
                <a:cs typeface="Verdana"/>
              </a:rPr>
              <a:t> </a:t>
            </a:r>
            <a:r>
              <a:rPr dirty="0" sz="1200" spc="-114">
                <a:latin typeface="Verdana"/>
                <a:cs typeface="Verdana"/>
              </a:rPr>
              <a:t>Tests</a:t>
            </a:r>
            <a:endParaRPr sz="1200">
              <a:latin typeface="Verdana"/>
              <a:cs typeface="Verdana"/>
            </a:endParaRPr>
          </a:p>
          <a:p>
            <a:pPr marL="184150" indent="-17145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184785" algn="l"/>
              </a:tabLst>
            </a:pPr>
            <a:r>
              <a:rPr dirty="0" sz="1200" spc="-65">
                <a:latin typeface="Verdana"/>
                <a:cs typeface="Verdana"/>
              </a:rPr>
              <a:t>The </a:t>
            </a:r>
            <a:r>
              <a:rPr dirty="0" sz="1200" spc="20">
                <a:latin typeface="Verdana"/>
                <a:cs typeface="Verdana"/>
              </a:rPr>
              <a:t>Create</a:t>
            </a:r>
            <a:r>
              <a:rPr dirty="0" sz="1200" spc="-170">
                <a:latin typeface="Verdana"/>
                <a:cs typeface="Verdana"/>
              </a:rPr>
              <a:t> </a:t>
            </a:r>
            <a:r>
              <a:rPr dirty="0" sz="1200" spc="35">
                <a:latin typeface="Verdana"/>
                <a:cs typeface="Verdana"/>
              </a:rPr>
              <a:t>Command</a:t>
            </a:r>
            <a:endParaRPr sz="1200">
              <a:latin typeface="Verdana"/>
              <a:cs typeface="Verdana"/>
            </a:endParaRPr>
          </a:p>
          <a:p>
            <a:pPr marL="184150" indent="-171450">
              <a:lnSpc>
                <a:spcPct val="100000"/>
              </a:lnSpc>
              <a:buFont typeface="Arial"/>
              <a:buChar char="•"/>
              <a:tabLst>
                <a:tab pos="184785" algn="l"/>
              </a:tabLst>
            </a:pPr>
            <a:r>
              <a:rPr dirty="0" sz="1200" spc="-165" b="1">
                <a:latin typeface="Verdana"/>
                <a:cs typeface="Verdana"/>
              </a:rPr>
              <a:t>Further</a:t>
            </a:r>
            <a:r>
              <a:rPr dirty="0" sz="1200" spc="-80" b="1">
                <a:latin typeface="Verdana"/>
                <a:cs typeface="Verdana"/>
              </a:rPr>
              <a:t> </a:t>
            </a:r>
            <a:r>
              <a:rPr dirty="0" sz="1200" spc="-125" b="1">
                <a:latin typeface="Verdana"/>
                <a:cs typeface="Verdana"/>
              </a:rPr>
              <a:t>Constraints</a:t>
            </a:r>
            <a:endParaRPr sz="1200">
              <a:latin typeface="Verdana"/>
              <a:cs typeface="Verdana"/>
            </a:endParaRPr>
          </a:p>
          <a:p>
            <a:pPr marL="184150" indent="-171450">
              <a:lnSpc>
                <a:spcPct val="100000"/>
              </a:lnSpc>
              <a:buFont typeface="Arial"/>
              <a:buChar char="•"/>
              <a:tabLst>
                <a:tab pos="184785" algn="l"/>
              </a:tabLst>
            </a:pPr>
            <a:r>
              <a:rPr dirty="0" sz="1200" spc="-85">
                <a:latin typeface="Verdana"/>
                <a:cs typeface="Verdana"/>
              </a:rPr>
              <a:t>Tx-Level</a:t>
            </a:r>
            <a:r>
              <a:rPr dirty="0" sz="1200" spc="-95">
                <a:latin typeface="Verdana"/>
                <a:cs typeface="Verdana"/>
              </a:rPr>
              <a:t> </a:t>
            </a:r>
            <a:r>
              <a:rPr dirty="0" sz="1200" spc="-45">
                <a:latin typeface="Verdana"/>
                <a:cs typeface="Verdana"/>
              </a:rPr>
              <a:t>Constraints</a:t>
            </a:r>
            <a:endParaRPr sz="1200">
              <a:latin typeface="Verdana"/>
              <a:cs typeface="Verdana"/>
            </a:endParaRPr>
          </a:p>
          <a:p>
            <a:pPr marL="184150" indent="-171450">
              <a:lnSpc>
                <a:spcPct val="100000"/>
              </a:lnSpc>
              <a:buFont typeface="Arial"/>
              <a:buChar char="•"/>
              <a:tabLst>
                <a:tab pos="184785" algn="l"/>
              </a:tabLst>
            </a:pPr>
            <a:r>
              <a:rPr dirty="0" sz="1200" spc="10">
                <a:latin typeface="Verdana"/>
                <a:cs typeface="Verdana"/>
              </a:rPr>
              <a:t>Value</a:t>
            </a:r>
            <a:r>
              <a:rPr dirty="0" sz="1200" spc="-135">
                <a:latin typeface="Verdana"/>
                <a:cs typeface="Verdana"/>
              </a:rPr>
              <a:t> </a:t>
            </a:r>
            <a:r>
              <a:rPr dirty="0" sz="1200" spc="-45">
                <a:latin typeface="Verdana"/>
                <a:cs typeface="Verdana"/>
              </a:rPr>
              <a:t>Constraints</a:t>
            </a:r>
            <a:endParaRPr sz="1200">
              <a:latin typeface="Verdana"/>
              <a:cs typeface="Verdana"/>
            </a:endParaRPr>
          </a:p>
          <a:p>
            <a:pPr marL="184150" indent="-171450">
              <a:lnSpc>
                <a:spcPct val="100000"/>
              </a:lnSpc>
              <a:buFont typeface="Arial"/>
              <a:buChar char="•"/>
              <a:tabLst>
                <a:tab pos="184785" algn="l"/>
              </a:tabLst>
            </a:pPr>
            <a:r>
              <a:rPr dirty="0" sz="1200" spc="-65">
                <a:latin typeface="Verdana"/>
                <a:cs typeface="Verdana"/>
              </a:rPr>
              <a:t>Signer</a:t>
            </a:r>
            <a:r>
              <a:rPr dirty="0" sz="1200" spc="-110">
                <a:latin typeface="Verdana"/>
                <a:cs typeface="Verdana"/>
              </a:rPr>
              <a:t> </a:t>
            </a:r>
            <a:r>
              <a:rPr dirty="0" sz="1200" spc="-45">
                <a:latin typeface="Verdana"/>
                <a:cs typeface="Verdana"/>
              </a:rPr>
              <a:t>Constraints</a:t>
            </a:r>
            <a:endParaRPr sz="1200">
              <a:latin typeface="Verdana"/>
              <a:cs typeface="Verdana"/>
            </a:endParaRPr>
          </a:p>
          <a:p>
            <a:pPr marL="184150" indent="-171450">
              <a:lnSpc>
                <a:spcPct val="100000"/>
              </a:lnSpc>
              <a:buFont typeface="Arial"/>
              <a:buChar char="•"/>
              <a:tabLst>
                <a:tab pos="184785" algn="l"/>
              </a:tabLst>
            </a:pPr>
            <a:r>
              <a:rPr dirty="0" sz="1200" spc="-15">
                <a:latin typeface="Verdana"/>
                <a:cs typeface="Verdana"/>
              </a:rPr>
              <a:t>Another</a:t>
            </a:r>
            <a:r>
              <a:rPr dirty="0" sz="1200" spc="-100">
                <a:latin typeface="Verdana"/>
                <a:cs typeface="Verdana"/>
              </a:rPr>
              <a:t> </a:t>
            </a:r>
            <a:r>
              <a:rPr dirty="0" sz="1200" spc="35">
                <a:latin typeface="Verdana"/>
                <a:cs typeface="Verdana"/>
              </a:rPr>
              <a:t>Command</a:t>
            </a:r>
            <a:endParaRPr sz="1200">
              <a:latin typeface="Verdana"/>
              <a:cs typeface="Verdana"/>
            </a:endParaRPr>
          </a:p>
          <a:p>
            <a:pPr marL="217170" indent="-204470">
              <a:lnSpc>
                <a:spcPct val="100000"/>
              </a:lnSpc>
              <a:buFont typeface="Wingdings"/>
              <a:buChar char=""/>
              <a:tabLst>
                <a:tab pos="217804" algn="l"/>
              </a:tabLst>
            </a:pPr>
            <a:r>
              <a:rPr dirty="0" sz="1200" spc="10">
                <a:latin typeface="Verdana"/>
                <a:cs typeface="Verdana"/>
              </a:rPr>
              <a:t>Checkpoint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0079393" y="4025900"/>
            <a:ext cx="693420" cy="2705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00" spc="-190" b="1">
                <a:latin typeface="Verdana"/>
                <a:cs typeface="Verdana"/>
              </a:rPr>
              <a:t>4.</a:t>
            </a:r>
            <a:r>
              <a:rPr dirty="0" sz="1600" spc="-160" b="1">
                <a:latin typeface="Verdana"/>
                <a:cs typeface="Verdana"/>
              </a:rPr>
              <a:t> </a:t>
            </a:r>
            <a:r>
              <a:rPr dirty="0" sz="1600" spc="-204" b="1">
                <a:latin typeface="Verdana"/>
                <a:cs typeface="Verdana"/>
              </a:rPr>
              <a:t>Flow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0079393" y="4635500"/>
            <a:ext cx="1071245" cy="2705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00" spc="-190" b="1">
                <a:latin typeface="Verdana"/>
                <a:cs typeface="Verdana"/>
              </a:rPr>
              <a:t>5.</a:t>
            </a:r>
            <a:r>
              <a:rPr dirty="0" sz="1600" spc="-145" b="1">
                <a:latin typeface="Verdana"/>
                <a:cs typeface="Verdana"/>
              </a:rPr>
              <a:t> </a:t>
            </a:r>
            <a:r>
              <a:rPr dirty="0" sz="1600" spc="-185" b="1">
                <a:latin typeface="Verdana"/>
                <a:cs typeface="Verdana"/>
              </a:rPr>
              <a:t>Network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0079393" y="5245100"/>
            <a:ext cx="576580" cy="2705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00" spc="-190" b="1">
                <a:latin typeface="Verdana"/>
                <a:cs typeface="Verdana"/>
              </a:rPr>
              <a:t>6.</a:t>
            </a:r>
            <a:r>
              <a:rPr dirty="0" sz="1600" spc="-170" b="1">
                <a:latin typeface="Verdana"/>
                <a:cs typeface="Verdana"/>
              </a:rPr>
              <a:t> </a:t>
            </a:r>
            <a:r>
              <a:rPr dirty="0" sz="1600" spc="-254" b="1">
                <a:latin typeface="Verdana"/>
                <a:cs typeface="Verdana"/>
              </a:rPr>
              <a:t>API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959708" y="0"/>
            <a:ext cx="2232660" cy="6858000"/>
          </a:xfrm>
          <a:custGeom>
            <a:avLst/>
            <a:gdLst/>
            <a:ahLst/>
            <a:cxnLst/>
            <a:rect l="l" t="t" r="r" b="b"/>
            <a:pathLst>
              <a:path w="2232659" h="6858000">
                <a:moveTo>
                  <a:pt x="0" y="6858000"/>
                </a:moveTo>
                <a:lnTo>
                  <a:pt x="2232291" y="6858000"/>
                </a:lnTo>
                <a:lnTo>
                  <a:pt x="2232291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0675" y="566419"/>
            <a:ext cx="4834255" cy="512445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-480"/>
              <a:t>IOU </a:t>
            </a:r>
            <a:r>
              <a:rPr dirty="0" spc="-229"/>
              <a:t>Creation</a:t>
            </a:r>
            <a:r>
              <a:rPr dirty="0" spc="-565"/>
              <a:t> </a:t>
            </a:r>
            <a:r>
              <a:rPr dirty="0" spc="-330"/>
              <a:t>Constraints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85"/>
              <a:t>Contracts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40"/>
              <a:t>p</a:t>
            </a:r>
            <a:fld id="{81D60167-4931-47E6-BA6A-407CBD079E47}" type="slidenum">
              <a:rPr dirty="0" spc="-150"/>
              <a:t>29</a:t>
            </a:fld>
            <a:r>
              <a:rPr dirty="0" spc="-80"/>
              <a:t>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550606" y="1434035"/>
            <a:ext cx="6991350" cy="4107815"/>
          </a:xfrm>
          <a:prstGeom prst="rect">
            <a:avLst/>
          </a:prstGeom>
        </p:spPr>
        <p:txBody>
          <a:bodyPr wrap="square" lIns="0" tIns="168275" rIns="0" bIns="0" rtlCol="0" vert="horz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1325"/>
              </a:spcBef>
              <a:buFont typeface="Arial"/>
              <a:buChar char="•"/>
              <a:tabLst>
                <a:tab pos="184150" algn="l"/>
              </a:tabLst>
            </a:pPr>
            <a:r>
              <a:rPr dirty="0" sz="2000" spc="20">
                <a:latin typeface="Verdana"/>
                <a:cs typeface="Verdana"/>
              </a:rPr>
              <a:t>We</a:t>
            </a:r>
            <a:r>
              <a:rPr dirty="0" sz="2000" spc="-155">
                <a:latin typeface="Verdana"/>
                <a:cs typeface="Verdana"/>
              </a:rPr>
              <a:t> </a:t>
            </a:r>
            <a:r>
              <a:rPr dirty="0" sz="2000" spc="120">
                <a:latin typeface="Verdana"/>
                <a:cs typeface="Verdana"/>
              </a:rPr>
              <a:t>can</a:t>
            </a:r>
            <a:r>
              <a:rPr dirty="0" sz="2000" spc="-145">
                <a:latin typeface="Verdana"/>
                <a:cs typeface="Verdana"/>
              </a:rPr>
              <a:t> </a:t>
            </a:r>
            <a:r>
              <a:rPr dirty="0" sz="2000" spc="25">
                <a:latin typeface="Verdana"/>
                <a:cs typeface="Verdana"/>
              </a:rPr>
              <a:t>enforce</a:t>
            </a:r>
            <a:r>
              <a:rPr dirty="0" sz="2000" spc="-150">
                <a:latin typeface="Verdana"/>
                <a:cs typeface="Verdana"/>
              </a:rPr>
              <a:t> </a:t>
            </a:r>
            <a:r>
              <a:rPr dirty="0" sz="2000" spc="-145">
                <a:latin typeface="Verdana"/>
                <a:cs typeface="Verdana"/>
              </a:rPr>
              <a:t>this</a:t>
            </a:r>
            <a:r>
              <a:rPr dirty="0" sz="2000" spc="-160">
                <a:latin typeface="Verdana"/>
                <a:cs typeface="Verdana"/>
              </a:rPr>
              <a:t> </a:t>
            </a:r>
            <a:r>
              <a:rPr dirty="0" sz="2000" spc="-15">
                <a:latin typeface="Verdana"/>
                <a:cs typeface="Verdana"/>
              </a:rPr>
              <a:t>behaviour</a:t>
            </a:r>
            <a:r>
              <a:rPr dirty="0" sz="2000" spc="-155">
                <a:latin typeface="Verdana"/>
                <a:cs typeface="Verdana"/>
              </a:rPr>
              <a:t> </a:t>
            </a:r>
            <a:r>
              <a:rPr dirty="0" sz="2000" spc="-75">
                <a:latin typeface="Verdana"/>
                <a:cs typeface="Verdana"/>
              </a:rPr>
              <a:t>with</a:t>
            </a:r>
            <a:r>
              <a:rPr dirty="0" sz="2000" spc="-145">
                <a:latin typeface="Verdana"/>
                <a:cs typeface="Verdana"/>
              </a:rPr>
              <a:t> </a:t>
            </a:r>
            <a:r>
              <a:rPr dirty="0" sz="2000" spc="-20">
                <a:latin typeface="Verdana"/>
                <a:cs typeface="Verdana"/>
              </a:rPr>
              <a:t>the</a:t>
            </a:r>
            <a:r>
              <a:rPr dirty="0" sz="2000" spc="-155">
                <a:latin typeface="Verdana"/>
                <a:cs typeface="Verdana"/>
              </a:rPr>
              <a:t> </a:t>
            </a:r>
            <a:r>
              <a:rPr dirty="0" sz="2000" spc="-30">
                <a:latin typeface="Verdana"/>
                <a:cs typeface="Verdana"/>
              </a:rPr>
              <a:t>following</a:t>
            </a:r>
            <a:r>
              <a:rPr dirty="0" sz="2000" spc="-145">
                <a:latin typeface="Verdana"/>
                <a:cs typeface="Verdana"/>
              </a:rPr>
              <a:t> </a:t>
            </a:r>
            <a:r>
              <a:rPr dirty="0" sz="2000" spc="-130">
                <a:latin typeface="Verdana"/>
                <a:cs typeface="Verdana"/>
              </a:rPr>
              <a:t>using:</a:t>
            </a:r>
            <a:endParaRPr sz="2000">
              <a:latin typeface="Verdana"/>
              <a:cs typeface="Verdana"/>
            </a:endParaRPr>
          </a:p>
          <a:p>
            <a:pPr lvl="1" marL="417830" indent="-171450">
              <a:lnSpc>
                <a:spcPct val="100000"/>
              </a:lnSpc>
              <a:spcBef>
                <a:spcPts val="1110"/>
              </a:spcBef>
              <a:buClr>
                <a:srgbClr val="000000"/>
              </a:buClr>
              <a:buFont typeface="Arial Black"/>
              <a:buChar char="–"/>
              <a:tabLst>
                <a:tab pos="417830" algn="l"/>
              </a:tabLst>
            </a:pPr>
            <a:r>
              <a:rPr dirty="0" sz="1800" b="1">
                <a:solidFill>
                  <a:srgbClr val="2B79F0"/>
                </a:solidFill>
                <a:latin typeface="DejaVu Sans Mono"/>
                <a:cs typeface="DejaVu Sans Mono"/>
              </a:rPr>
              <a:t>mustIncludeIssueCommand</a:t>
            </a:r>
            <a:endParaRPr sz="1800">
              <a:latin typeface="DejaVu Sans Mono"/>
              <a:cs typeface="DejaVu Sans Mono"/>
            </a:endParaRPr>
          </a:p>
          <a:p>
            <a:pPr lvl="1" marL="417830" indent="-171450">
              <a:lnSpc>
                <a:spcPct val="100000"/>
              </a:lnSpc>
              <a:spcBef>
                <a:spcPts val="1440"/>
              </a:spcBef>
              <a:buClr>
                <a:srgbClr val="000000"/>
              </a:buClr>
              <a:buFont typeface="Arial Black"/>
              <a:buChar char="–"/>
              <a:tabLst>
                <a:tab pos="417830" algn="l"/>
              </a:tabLst>
            </a:pPr>
            <a:r>
              <a:rPr dirty="0" sz="1800" b="1">
                <a:solidFill>
                  <a:srgbClr val="2B79F0"/>
                </a:solidFill>
                <a:latin typeface="DejaVu Sans Mono"/>
                <a:cs typeface="DejaVu Sans Mono"/>
              </a:rPr>
              <a:t>valueMustBePositive</a:t>
            </a:r>
            <a:endParaRPr sz="1800">
              <a:latin typeface="DejaVu Sans Mono"/>
              <a:cs typeface="DejaVu Sans Mono"/>
            </a:endParaRPr>
          </a:p>
          <a:p>
            <a:pPr lvl="1" marL="417830" indent="-171450">
              <a:lnSpc>
                <a:spcPct val="100000"/>
              </a:lnSpc>
              <a:spcBef>
                <a:spcPts val="1440"/>
              </a:spcBef>
              <a:buClr>
                <a:srgbClr val="000000"/>
              </a:buClr>
              <a:buFont typeface="Arial Black"/>
              <a:buChar char="–"/>
              <a:tabLst>
                <a:tab pos="417830" algn="l"/>
              </a:tabLst>
            </a:pPr>
            <a:r>
              <a:rPr dirty="0" sz="1800" b="1">
                <a:solidFill>
                  <a:srgbClr val="2B79F0"/>
                </a:solidFill>
                <a:latin typeface="DejaVu Sans Mono"/>
                <a:cs typeface="DejaVu Sans Mono"/>
              </a:rPr>
              <a:t>transactionMustHaveNoInputs</a:t>
            </a:r>
            <a:endParaRPr sz="1800">
              <a:latin typeface="DejaVu Sans Mono"/>
              <a:cs typeface="DejaVu Sans Mono"/>
            </a:endParaRPr>
          </a:p>
          <a:p>
            <a:pPr marL="927100">
              <a:lnSpc>
                <a:spcPct val="100000"/>
              </a:lnSpc>
              <a:spcBef>
                <a:spcPts val="409"/>
              </a:spcBef>
            </a:pPr>
            <a:r>
              <a:rPr dirty="0" sz="1800" spc="-90" i="1">
                <a:latin typeface="Verdana"/>
                <a:cs typeface="Verdana"/>
              </a:rPr>
              <a:t>i.e. </a:t>
            </a:r>
            <a:r>
              <a:rPr dirty="0" sz="1800" spc="-150" i="1">
                <a:latin typeface="Verdana"/>
                <a:cs typeface="Verdana"/>
              </a:rPr>
              <a:t>IOUs </a:t>
            </a:r>
            <a:r>
              <a:rPr dirty="0" sz="1800" spc="105" i="1">
                <a:latin typeface="Verdana"/>
                <a:cs typeface="Verdana"/>
              </a:rPr>
              <a:t>can </a:t>
            </a:r>
            <a:r>
              <a:rPr dirty="0" sz="1800" spc="95" i="1">
                <a:latin typeface="Verdana"/>
                <a:cs typeface="Verdana"/>
              </a:rPr>
              <a:t>be</a:t>
            </a:r>
            <a:r>
              <a:rPr dirty="0" sz="1800" spc="-405" i="1">
                <a:latin typeface="Verdana"/>
                <a:cs typeface="Verdana"/>
              </a:rPr>
              <a:t> </a:t>
            </a:r>
            <a:r>
              <a:rPr dirty="0" sz="1800" spc="-65" i="1">
                <a:latin typeface="Verdana"/>
                <a:cs typeface="Verdana"/>
              </a:rPr>
              <a:t>transferred</a:t>
            </a:r>
            <a:endParaRPr sz="1800">
              <a:latin typeface="Verdana"/>
              <a:cs typeface="Verdana"/>
            </a:endParaRPr>
          </a:p>
          <a:p>
            <a:pPr marL="246379">
              <a:lnSpc>
                <a:spcPct val="100000"/>
              </a:lnSpc>
              <a:spcBef>
                <a:spcPts val="1390"/>
              </a:spcBef>
            </a:pPr>
            <a:r>
              <a:rPr dirty="0" sz="1800" spc="70">
                <a:latin typeface="Arial Black"/>
                <a:cs typeface="Arial Black"/>
              </a:rPr>
              <a:t>–</a:t>
            </a:r>
            <a:r>
              <a:rPr dirty="0" sz="1800" spc="-229">
                <a:latin typeface="Arial Black"/>
                <a:cs typeface="Arial Black"/>
              </a:rPr>
              <a:t> </a:t>
            </a:r>
            <a:r>
              <a:rPr dirty="0" sz="1800" b="1">
                <a:solidFill>
                  <a:srgbClr val="2B79F0"/>
                </a:solidFill>
                <a:latin typeface="DejaVu Sans Mono"/>
                <a:cs typeface="DejaVu Sans Mono"/>
              </a:rPr>
              <a:t>transactionMustHaveOneOutput</a:t>
            </a:r>
            <a:endParaRPr sz="1800">
              <a:latin typeface="DejaVu Sans Mono"/>
              <a:cs typeface="DejaVu Sans Mono"/>
            </a:endParaRPr>
          </a:p>
          <a:p>
            <a:pPr marL="927100">
              <a:lnSpc>
                <a:spcPct val="100000"/>
              </a:lnSpc>
              <a:spcBef>
                <a:spcPts val="409"/>
              </a:spcBef>
            </a:pPr>
            <a:r>
              <a:rPr dirty="0" sz="1800" spc="-90" i="1">
                <a:latin typeface="Verdana"/>
                <a:cs typeface="Verdana"/>
              </a:rPr>
              <a:t>i.e. </a:t>
            </a:r>
            <a:r>
              <a:rPr dirty="0" sz="1800" spc="-50" i="1">
                <a:latin typeface="Verdana"/>
                <a:cs typeface="Verdana"/>
              </a:rPr>
              <a:t>only </a:t>
            </a:r>
            <a:r>
              <a:rPr dirty="0" sz="1800" spc="45" i="1">
                <a:latin typeface="Verdana"/>
                <a:cs typeface="Verdana"/>
              </a:rPr>
              <a:t>one </a:t>
            </a:r>
            <a:r>
              <a:rPr dirty="0" sz="1800" spc="-114" i="1">
                <a:latin typeface="Verdana"/>
                <a:cs typeface="Verdana"/>
              </a:rPr>
              <a:t>IOU </a:t>
            </a:r>
            <a:r>
              <a:rPr dirty="0" sz="1800" spc="-10" i="1">
                <a:latin typeface="Verdana"/>
                <a:cs typeface="Verdana"/>
              </a:rPr>
              <a:t>per</a:t>
            </a:r>
            <a:r>
              <a:rPr dirty="0" sz="1800" spc="-480" i="1">
                <a:latin typeface="Verdana"/>
                <a:cs typeface="Verdana"/>
              </a:rPr>
              <a:t> </a:t>
            </a:r>
            <a:r>
              <a:rPr dirty="0" sz="1800" spc="-30" i="1">
                <a:latin typeface="Verdana"/>
                <a:cs typeface="Verdana"/>
              </a:rPr>
              <a:t>transaction</a:t>
            </a:r>
            <a:endParaRPr sz="1800">
              <a:latin typeface="Verdana"/>
              <a:cs typeface="Verdana"/>
            </a:endParaRPr>
          </a:p>
          <a:p>
            <a:pPr marL="417830" indent="-171450">
              <a:lnSpc>
                <a:spcPct val="100000"/>
              </a:lnSpc>
              <a:spcBef>
                <a:spcPts val="670"/>
              </a:spcBef>
              <a:buClr>
                <a:srgbClr val="000000"/>
              </a:buClr>
              <a:buFont typeface="Arial Black"/>
              <a:buChar char="–"/>
              <a:tabLst>
                <a:tab pos="417830" algn="l"/>
              </a:tabLst>
            </a:pPr>
            <a:r>
              <a:rPr dirty="0" sz="1800" b="1">
                <a:solidFill>
                  <a:srgbClr val="2B79F0"/>
                </a:solidFill>
                <a:latin typeface="DejaVu Sans Mono"/>
                <a:cs typeface="DejaVu Sans Mono"/>
              </a:rPr>
              <a:t>senderMustSignTransaction</a:t>
            </a:r>
            <a:endParaRPr sz="1800">
              <a:latin typeface="DejaVu Sans Mono"/>
              <a:cs typeface="DejaVu Sans Mono"/>
            </a:endParaRPr>
          </a:p>
          <a:p>
            <a:pPr marL="417830" indent="-171450">
              <a:lnSpc>
                <a:spcPct val="100000"/>
              </a:lnSpc>
              <a:spcBef>
                <a:spcPts val="1800"/>
              </a:spcBef>
              <a:buClr>
                <a:srgbClr val="000000"/>
              </a:buClr>
              <a:buFont typeface="Arial Black"/>
              <a:buChar char="–"/>
              <a:tabLst>
                <a:tab pos="417830" algn="l"/>
              </a:tabLst>
            </a:pPr>
            <a:r>
              <a:rPr dirty="0" sz="1800" b="1">
                <a:solidFill>
                  <a:srgbClr val="2B79F0"/>
                </a:solidFill>
                <a:latin typeface="DejaVu Sans Mono"/>
                <a:cs typeface="DejaVu Sans Mono"/>
              </a:rPr>
              <a:t>recipientMustSignTransaction</a:t>
            </a:r>
            <a:endParaRPr sz="1800">
              <a:latin typeface="DejaVu Sans Mono"/>
              <a:cs typeface="DejaVu Sans Mono"/>
            </a:endParaRPr>
          </a:p>
          <a:p>
            <a:pPr marL="927100">
              <a:lnSpc>
                <a:spcPct val="100000"/>
              </a:lnSpc>
              <a:spcBef>
                <a:spcPts val="409"/>
              </a:spcBef>
            </a:pPr>
            <a:r>
              <a:rPr dirty="0" sz="1800" spc="-90" i="1">
                <a:latin typeface="Verdana"/>
                <a:cs typeface="Verdana"/>
              </a:rPr>
              <a:t>i.e.</a:t>
            </a:r>
            <a:r>
              <a:rPr dirty="0" sz="1800" spc="-135" i="1">
                <a:latin typeface="Verdana"/>
                <a:cs typeface="Verdana"/>
              </a:rPr>
              <a:t> </a:t>
            </a:r>
            <a:r>
              <a:rPr dirty="0" sz="1800" spc="10" i="1">
                <a:latin typeface="Verdana"/>
                <a:cs typeface="Verdana"/>
              </a:rPr>
              <a:t>both</a:t>
            </a:r>
            <a:r>
              <a:rPr dirty="0" sz="1800" spc="-135" i="1">
                <a:latin typeface="Verdana"/>
                <a:cs typeface="Verdana"/>
              </a:rPr>
              <a:t> </a:t>
            </a:r>
            <a:r>
              <a:rPr dirty="0" sz="1800" spc="-55" i="1">
                <a:latin typeface="Verdana"/>
                <a:cs typeface="Verdana"/>
              </a:rPr>
              <a:t>parties</a:t>
            </a:r>
            <a:r>
              <a:rPr dirty="0" sz="1800" spc="-135" i="1">
                <a:latin typeface="Verdana"/>
                <a:cs typeface="Verdana"/>
              </a:rPr>
              <a:t> </a:t>
            </a:r>
            <a:r>
              <a:rPr dirty="0" sz="1800" spc="-114" i="1">
                <a:latin typeface="Verdana"/>
                <a:cs typeface="Verdana"/>
              </a:rPr>
              <a:t>must</a:t>
            </a:r>
            <a:r>
              <a:rPr dirty="0" sz="1800" spc="-135" i="1">
                <a:latin typeface="Verdana"/>
                <a:cs typeface="Verdana"/>
              </a:rPr>
              <a:t> </a:t>
            </a:r>
            <a:r>
              <a:rPr dirty="0" sz="1800" spc="35" i="1">
                <a:latin typeface="Verdana"/>
                <a:cs typeface="Verdana"/>
              </a:rPr>
              <a:t>agree</a:t>
            </a:r>
            <a:r>
              <a:rPr dirty="0" sz="1800" spc="-130" i="1">
                <a:latin typeface="Verdana"/>
                <a:cs typeface="Verdana"/>
              </a:rPr>
              <a:t> </a:t>
            </a:r>
            <a:r>
              <a:rPr dirty="0" sz="1800" spc="-10" i="1">
                <a:latin typeface="Verdana"/>
                <a:cs typeface="Verdana"/>
              </a:rPr>
              <a:t>to</a:t>
            </a:r>
            <a:r>
              <a:rPr dirty="0" sz="1800" spc="-140" i="1">
                <a:latin typeface="Verdana"/>
                <a:cs typeface="Verdana"/>
              </a:rPr>
              <a:t> </a:t>
            </a:r>
            <a:r>
              <a:rPr dirty="0" sz="1800" spc="-15" i="1">
                <a:latin typeface="Verdana"/>
                <a:cs typeface="Verdana"/>
              </a:rPr>
              <a:t>the</a:t>
            </a:r>
            <a:r>
              <a:rPr dirty="0" sz="1800" spc="-125" i="1">
                <a:latin typeface="Verdana"/>
                <a:cs typeface="Verdana"/>
              </a:rPr>
              <a:t> </a:t>
            </a:r>
            <a:r>
              <a:rPr dirty="0" sz="1800" spc="-30" i="1">
                <a:latin typeface="Verdana"/>
                <a:cs typeface="Verdana"/>
              </a:rPr>
              <a:t>transaction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079393" y="734060"/>
            <a:ext cx="1881505" cy="2705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00" spc="-190" b="1">
                <a:latin typeface="Verdana"/>
                <a:cs typeface="Verdana"/>
              </a:rPr>
              <a:t>1. </a:t>
            </a:r>
            <a:r>
              <a:rPr dirty="0" sz="1600" spc="-90" b="1">
                <a:latin typeface="Verdana"/>
                <a:cs typeface="Verdana"/>
              </a:rPr>
              <a:t>CorDapp</a:t>
            </a:r>
            <a:r>
              <a:rPr dirty="0" sz="1600" spc="-55" b="1">
                <a:latin typeface="Verdana"/>
                <a:cs typeface="Verdana"/>
              </a:rPr>
              <a:t> </a:t>
            </a:r>
            <a:r>
              <a:rPr dirty="0" sz="1600" spc="-150" b="1">
                <a:latin typeface="Verdana"/>
                <a:cs typeface="Verdana"/>
              </a:rPr>
              <a:t>Design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079393" y="1343660"/>
            <a:ext cx="746760" cy="2705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00" spc="-190" b="1">
                <a:latin typeface="Verdana"/>
                <a:cs typeface="Verdana"/>
              </a:rPr>
              <a:t>2.</a:t>
            </a:r>
            <a:r>
              <a:rPr dirty="0" sz="1600" spc="-160" b="1">
                <a:latin typeface="Verdana"/>
                <a:cs typeface="Verdana"/>
              </a:rPr>
              <a:t> </a:t>
            </a:r>
            <a:r>
              <a:rPr dirty="0" sz="1600" spc="-175" b="1">
                <a:latin typeface="Verdana"/>
                <a:cs typeface="Verdana"/>
              </a:rPr>
              <a:t>State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079393" y="1953260"/>
            <a:ext cx="1875789" cy="17354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00" spc="-190" b="1">
                <a:solidFill>
                  <a:srgbClr val="ED1C24"/>
                </a:solidFill>
                <a:latin typeface="Verdana"/>
                <a:cs typeface="Verdana"/>
              </a:rPr>
              <a:t>3.</a:t>
            </a:r>
            <a:r>
              <a:rPr dirty="0" sz="1600" spc="-110" b="1">
                <a:solidFill>
                  <a:srgbClr val="ED1C24"/>
                </a:solidFill>
                <a:latin typeface="Verdana"/>
                <a:cs typeface="Verdana"/>
              </a:rPr>
              <a:t> Contract</a:t>
            </a:r>
            <a:endParaRPr sz="1600">
              <a:latin typeface="Verdana"/>
              <a:cs typeface="Verdana"/>
            </a:endParaRPr>
          </a:p>
          <a:p>
            <a:pPr marL="184150" indent="-171450">
              <a:lnSpc>
                <a:spcPct val="100000"/>
              </a:lnSpc>
              <a:spcBef>
                <a:spcPts val="15"/>
              </a:spcBef>
              <a:buFont typeface="Arial"/>
              <a:buChar char="•"/>
              <a:tabLst>
                <a:tab pos="184785" algn="l"/>
              </a:tabLst>
            </a:pPr>
            <a:r>
              <a:rPr dirty="0" sz="1200" spc="15">
                <a:latin typeface="Verdana"/>
                <a:cs typeface="Verdana"/>
              </a:rPr>
              <a:t>Contract</a:t>
            </a:r>
            <a:r>
              <a:rPr dirty="0" sz="1200" spc="-85">
                <a:latin typeface="Verdana"/>
                <a:cs typeface="Verdana"/>
              </a:rPr>
              <a:t> </a:t>
            </a:r>
            <a:r>
              <a:rPr dirty="0" sz="1200" spc="-114">
                <a:latin typeface="Verdana"/>
                <a:cs typeface="Verdana"/>
              </a:rPr>
              <a:t>Tests</a:t>
            </a:r>
            <a:endParaRPr sz="1200">
              <a:latin typeface="Verdana"/>
              <a:cs typeface="Verdana"/>
            </a:endParaRPr>
          </a:p>
          <a:p>
            <a:pPr marL="184150" indent="-17145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184785" algn="l"/>
              </a:tabLst>
            </a:pPr>
            <a:r>
              <a:rPr dirty="0" sz="1200" spc="-65">
                <a:latin typeface="Verdana"/>
                <a:cs typeface="Verdana"/>
              </a:rPr>
              <a:t>The </a:t>
            </a:r>
            <a:r>
              <a:rPr dirty="0" sz="1200" spc="20">
                <a:latin typeface="Verdana"/>
                <a:cs typeface="Verdana"/>
              </a:rPr>
              <a:t>Create</a:t>
            </a:r>
            <a:r>
              <a:rPr dirty="0" sz="1200" spc="-170">
                <a:latin typeface="Verdana"/>
                <a:cs typeface="Verdana"/>
              </a:rPr>
              <a:t> </a:t>
            </a:r>
            <a:r>
              <a:rPr dirty="0" sz="1200" spc="35">
                <a:latin typeface="Verdana"/>
                <a:cs typeface="Verdana"/>
              </a:rPr>
              <a:t>Command</a:t>
            </a:r>
            <a:endParaRPr sz="1200">
              <a:latin typeface="Verdana"/>
              <a:cs typeface="Verdana"/>
            </a:endParaRPr>
          </a:p>
          <a:p>
            <a:pPr marL="184150" indent="-171450">
              <a:lnSpc>
                <a:spcPct val="100000"/>
              </a:lnSpc>
              <a:buFont typeface="Arial"/>
              <a:buChar char="•"/>
              <a:tabLst>
                <a:tab pos="184785" algn="l"/>
              </a:tabLst>
            </a:pPr>
            <a:r>
              <a:rPr dirty="0" sz="1200" spc="-165" b="1">
                <a:latin typeface="Verdana"/>
                <a:cs typeface="Verdana"/>
              </a:rPr>
              <a:t>Further</a:t>
            </a:r>
            <a:r>
              <a:rPr dirty="0" sz="1200" spc="-80" b="1">
                <a:latin typeface="Verdana"/>
                <a:cs typeface="Verdana"/>
              </a:rPr>
              <a:t> </a:t>
            </a:r>
            <a:r>
              <a:rPr dirty="0" sz="1200" spc="-125" b="1">
                <a:latin typeface="Verdana"/>
                <a:cs typeface="Verdana"/>
              </a:rPr>
              <a:t>Constraints</a:t>
            </a:r>
            <a:endParaRPr sz="1200">
              <a:latin typeface="Verdana"/>
              <a:cs typeface="Verdana"/>
            </a:endParaRPr>
          </a:p>
          <a:p>
            <a:pPr marL="184150" indent="-171450">
              <a:lnSpc>
                <a:spcPct val="100000"/>
              </a:lnSpc>
              <a:buFont typeface="Arial"/>
              <a:buChar char="•"/>
              <a:tabLst>
                <a:tab pos="184785" algn="l"/>
              </a:tabLst>
            </a:pPr>
            <a:r>
              <a:rPr dirty="0" sz="1200" spc="-85">
                <a:latin typeface="Verdana"/>
                <a:cs typeface="Verdana"/>
              </a:rPr>
              <a:t>Tx-Level</a:t>
            </a:r>
            <a:r>
              <a:rPr dirty="0" sz="1200" spc="-95">
                <a:latin typeface="Verdana"/>
                <a:cs typeface="Verdana"/>
              </a:rPr>
              <a:t> </a:t>
            </a:r>
            <a:r>
              <a:rPr dirty="0" sz="1200" spc="-45">
                <a:latin typeface="Verdana"/>
                <a:cs typeface="Verdana"/>
              </a:rPr>
              <a:t>Constraints</a:t>
            </a:r>
            <a:endParaRPr sz="1200">
              <a:latin typeface="Verdana"/>
              <a:cs typeface="Verdana"/>
            </a:endParaRPr>
          </a:p>
          <a:p>
            <a:pPr marL="184150" indent="-171450">
              <a:lnSpc>
                <a:spcPct val="100000"/>
              </a:lnSpc>
              <a:buFont typeface="Arial"/>
              <a:buChar char="•"/>
              <a:tabLst>
                <a:tab pos="184785" algn="l"/>
              </a:tabLst>
            </a:pPr>
            <a:r>
              <a:rPr dirty="0" sz="1200" spc="10">
                <a:latin typeface="Verdana"/>
                <a:cs typeface="Verdana"/>
              </a:rPr>
              <a:t>Value</a:t>
            </a:r>
            <a:r>
              <a:rPr dirty="0" sz="1200" spc="-135">
                <a:latin typeface="Verdana"/>
                <a:cs typeface="Verdana"/>
              </a:rPr>
              <a:t> </a:t>
            </a:r>
            <a:r>
              <a:rPr dirty="0" sz="1200" spc="-45">
                <a:latin typeface="Verdana"/>
                <a:cs typeface="Verdana"/>
              </a:rPr>
              <a:t>Constraints</a:t>
            </a:r>
            <a:endParaRPr sz="1200">
              <a:latin typeface="Verdana"/>
              <a:cs typeface="Verdana"/>
            </a:endParaRPr>
          </a:p>
          <a:p>
            <a:pPr marL="184150" indent="-171450">
              <a:lnSpc>
                <a:spcPct val="100000"/>
              </a:lnSpc>
              <a:buFont typeface="Arial"/>
              <a:buChar char="•"/>
              <a:tabLst>
                <a:tab pos="184785" algn="l"/>
              </a:tabLst>
            </a:pPr>
            <a:r>
              <a:rPr dirty="0" sz="1200" spc="-65">
                <a:latin typeface="Verdana"/>
                <a:cs typeface="Verdana"/>
              </a:rPr>
              <a:t>Signer</a:t>
            </a:r>
            <a:r>
              <a:rPr dirty="0" sz="1200" spc="-110">
                <a:latin typeface="Verdana"/>
                <a:cs typeface="Verdana"/>
              </a:rPr>
              <a:t> </a:t>
            </a:r>
            <a:r>
              <a:rPr dirty="0" sz="1200" spc="-45">
                <a:latin typeface="Verdana"/>
                <a:cs typeface="Verdana"/>
              </a:rPr>
              <a:t>Constraints</a:t>
            </a:r>
            <a:endParaRPr sz="1200">
              <a:latin typeface="Verdana"/>
              <a:cs typeface="Verdana"/>
            </a:endParaRPr>
          </a:p>
          <a:p>
            <a:pPr marL="184150" indent="-171450">
              <a:lnSpc>
                <a:spcPct val="100000"/>
              </a:lnSpc>
              <a:buFont typeface="Arial"/>
              <a:buChar char="•"/>
              <a:tabLst>
                <a:tab pos="184785" algn="l"/>
              </a:tabLst>
            </a:pPr>
            <a:r>
              <a:rPr dirty="0" sz="1200" spc="-15">
                <a:latin typeface="Verdana"/>
                <a:cs typeface="Verdana"/>
              </a:rPr>
              <a:t>Another</a:t>
            </a:r>
            <a:r>
              <a:rPr dirty="0" sz="1200" spc="-100">
                <a:latin typeface="Verdana"/>
                <a:cs typeface="Verdana"/>
              </a:rPr>
              <a:t> </a:t>
            </a:r>
            <a:r>
              <a:rPr dirty="0" sz="1200" spc="35">
                <a:latin typeface="Verdana"/>
                <a:cs typeface="Verdana"/>
              </a:rPr>
              <a:t>Command</a:t>
            </a:r>
            <a:endParaRPr sz="1200">
              <a:latin typeface="Verdana"/>
              <a:cs typeface="Verdana"/>
            </a:endParaRPr>
          </a:p>
          <a:p>
            <a:pPr marL="217170" indent="-204470">
              <a:lnSpc>
                <a:spcPct val="100000"/>
              </a:lnSpc>
              <a:buFont typeface="Wingdings"/>
              <a:buChar char=""/>
              <a:tabLst>
                <a:tab pos="217804" algn="l"/>
              </a:tabLst>
            </a:pPr>
            <a:r>
              <a:rPr dirty="0" sz="1200" spc="10">
                <a:latin typeface="Verdana"/>
                <a:cs typeface="Verdana"/>
              </a:rPr>
              <a:t>Checkpoint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079393" y="4025900"/>
            <a:ext cx="693420" cy="2705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00" spc="-190" b="1">
                <a:latin typeface="Verdana"/>
                <a:cs typeface="Verdana"/>
              </a:rPr>
              <a:t>4.</a:t>
            </a:r>
            <a:r>
              <a:rPr dirty="0" sz="1600" spc="-160" b="1">
                <a:latin typeface="Verdana"/>
                <a:cs typeface="Verdana"/>
              </a:rPr>
              <a:t> </a:t>
            </a:r>
            <a:r>
              <a:rPr dirty="0" sz="1600" spc="-204" b="1">
                <a:latin typeface="Verdana"/>
                <a:cs typeface="Verdana"/>
              </a:rPr>
              <a:t>Flow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079393" y="4635500"/>
            <a:ext cx="1071245" cy="2705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00" spc="-190" b="1">
                <a:latin typeface="Verdana"/>
                <a:cs typeface="Verdana"/>
              </a:rPr>
              <a:t>5.</a:t>
            </a:r>
            <a:r>
              <a:rPr dirty="0" sz="1600" spc="-145" b="1">
                <a:latin typeface="Verdana"/>
                <a:cs typeface="Verdana"/>
              </a:rPr>
              <a:t> </a:t>
            </a:r>
            <a:r>
              <a:rPr dirty="0" sz="1600" spc="-185" b="1">
                <a:latin typeface="Verdana"/>
                <a:cs typeface="Verdana"/>
              </a:rPr>
              <a:t>Network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079393" y="5245100"/>
            <a:ext cx="576580" cy="2705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00" spc="-190" b="1">
                <a:latin typeface="Verdana"/>
                <a:cs typeface="Verdana"/>
              </a:rPr>
              <a:t>6.</a:t>
            </a:r>
            <a:r>
              <a:rPr dirty="0" sz="1600" spc="-170" b="1">
                <a:latin typeface="Verdana"/>
                <a:cs typeface="Verdana"/>
              </a:rPr>
              <a:t> </a:t>
            </a:r>
            <a:r>
              <a:rPr dirty="0" sz="1600" spc="-254" b="1">
                <a:latin typeface="Verdana"/>
                <a:cs typeface="Verdana"/>
              </a:rPr>
              <a:t>API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467" y="2572003"/>
            <a:ext cx="9314815" cy="8483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400" spc="-555">
                <a:solidFill>
                  <a:srgbClr val="000000"/>
                </a:solidFill>
              </a:rPr>
              <a:t>Step </a:t>
            </a:r>
            <a:r>
              <a:rPr dirty="0" sz="5400" spc="-815">
                <a:solidFill>
                  <a:srgbClr val="000000"/>
                </a:solidFill>
              </a:rPr>
              <a:t>3 </a:t>
            </a:r>
            <a:r>
              <a:rPr dirty="0" sz="5400" spc="-1140">
                <a:solidFill>
                  <a:srgbClr val="000000"/>
                </a:solidFill>
              </a:rPr>
              <a:t>– </a:t>
            </a:r>
            <a:r>
              <a:rPr dirty="0" sz="5400" spc="-590">
                <a:solidFill>
                  <a:srgbClr val="000000"/>
                </a:solidFill>
              </a:rPr>
              <a:t>Tx-Level</a:t>
            </a:r>
            <a:r>
              <a:rPr dirty="0" sz="5400" spc="-600">
                <a:solidFill>
                  <a:srgbClr val="000000"/>
                </a:solidFill>
              </a:rPr>
              <a:t> </a:t>
            </a:r>
            <a:r>
              <a:rPr dirty="0" sz="5400" spc="-555">
                <a:solidFill>
                  <a:srgbClr val="000000"/>
                </a:solidFill>
              </a:rPr>
              <a:t>Constraints</a:t>
            </a:r>
            <a:endParaRPr sz="54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959708" y="0"/>
            <a:ext cx="2232660" cy="6858000"/>
          </a:xfrm>
          <a:custGeom>
            <a:avLst/>
            <a:gdLst/>
            <a:ahLst/>
            <a:cxnLst/>
            <a:rect l="l" t="t" r="r" b="b"/>
            <a:pathLst>
              <a:path w="2232659" h="6858000">
                <a:moveTo>
                  <a:pt x="0" y="6858000"/>
                </a:moveTo>
                <a:lnTo>
                  <a:pt x="2232291" y="6858000"/>
                </a:lnTo>
                <a:lnTo>
                  <a:pt x="2232291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0675" y="566419"/>
            <a:ext cx="4493260" cy="512445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-300"/>
              <a:t>Transaction-Level</a:t>
            </a:r>
            <a:r>
              <a:rPr dirty="0" spc="-254"/>
              <a:t> </a:t>
            </a:r>
            <a:r>
              <a:rPr dirty="0" spc="-480"/>
              <a:t>Tests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85"/>
              <a:t>Contracts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40"/>
              <a:t>p</a:t>
            </a:r>
            <a:fld id="{81D60167-4931-47E6-BA6A-407CBD079E47}" type="slidenum">
              <a:rPr dirty="0" spc="-150"/>
              <a:t>34</a:t>
            </a:fld>
            <a:r>
              <a:rPr dirty="0" spc="-80"/>
              <a:t>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560131" y="1434644"/>
            <a:ext cx="5434330" cy="1074420"/>
          </a:xfrm>
          <a:prstGeom prst="rect">
            <a:avLst/>
          </a:prstGeom>
        </p:spPr>
        <p:txBody>
          <a:bodyPr wrap="square" lIns="0" tIns="66675" rIns="0" bIns="0" rtlCol="0" vert="horz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525"/>
              </a:spcBef>
              <a:buFont typeface="Arial"/>
              <a:buChar char="•"/>
              <a:tabLst>
                <a:tab pos="184150" algn="l"/>
              </a:tabLst>
            </a:pPr>
            <a:r>
              <a:rPr dirty="0" sz="2000" spc="20">
                <a:latin typeface="Verdana"/>
                <a:cs typeface="Verdana"/>
              </a:rPr>
              <a:t>We</a:t>
            </a:r>
            <a:r>
              <a:rPr dirty="0" sz="2000" spc="-155">
                <a:latin typeface="Verdana"/>
                <a:cs typeface="Verdana"/>
              </a:rPr>
              <a:t> </a:t>
            </a:r>
            <a:r>
              <a:rPr dirty="0" sz="2000" spc="70">
                <a:latin typeface="Verdana"/>
                <a:cs typeface="Verdana"/>
              </a:rPr>
              <a:t>need</a:t>
            </a:r>
            <a:r>
              <a:rPr dirty="0" sz="2000" spc="-145">
                <a:latin typeface="Verdana"/>
                <a:cs typeface="Verdana"/>
              </a:rPr>
              <a:t> </a:t>
            </a:r>
            <a:r>
              <a:rPr dirty="0" sz="2000" spc="-5">
                <a:latin typeface="Verdana"/>
                <a:cs typeface="Verdana"/>
              </a:rPr>
              <a:t>two</a:t>
            </a:r>
            <a:r>
              <a:rPr dirty="0" sz="2000" spc="-150">
                <a:latin typeface="Verdana"/>
                <a:cs typeface="Verdana"/>
              </a:rPr>
              <a:t> </a:t>
            </a:r>
            <a:r>
              <a:rPr dirty="0" sz="2000" spc="-45">
                <a:latin typeface="Verdana"/>
                <a:cs typeface="Verdana"/>
              </a:rPr>
              <a:t>transaction-level</a:t>
            </a:r>
            <a:r>
              <a:rPr dirty="0" sz="2000" spc="-155">
                <a:latin typeface="Verdana"/>
                <a:cs typeface="Verdana"/>
              </a:rPr>
              <a:t> </a:t>
            </a:r>
            <a:r>
              <a:rPr dirty="0" sz="2000" spc="-95">
                <a:latin typeface="Verdana"/>
                <a:cs typeface="Verdana"/>
              </a:rPr>
              <a:t>constraints:</a:t>
            </a:r>
            <a:endParaRPr sz="2000">
              <a:latin typeface="Verdana"/>
              <a:cs typeface="Verdana"/>
            </a:endParaRPr>
          </a:p>
          <a:p>
            <a:pPr lvl="1" marL="589280" indent="-171450">
              <a:lnSpc>
                <a:spcPct val="100000"/>
              </a:lnSpc>
              <a:spcBef>
                <a:spcPts val="395"/>
              </a:spcBef>
              <a:buClr>
                <a:srgbClr val="000000"/>
              </a:buClr>
              <a:buFont typeface="Arial Black"/>
              <a:buChar char="–"/>
              <a:tabLst>
                <a:tab pos="589280" algn="l"/>
              </a:tabLst>
            </a:pPr>
            <a:r>
              <a:rPr dirty="0" sz="1800" b="1">
                <a:solidFill>
                  <a:srgbClr val="2A79F1"/>
                </a:solidFill>
                <a:latin typeface="DejaVu Sans Mono"/>
                <a:cs typeface="DejaVu Sans Mono"/>
              </a:rPr>
              <a:t>issueTransactionMustHaveNoInputs</a:t>
            </a:r>
            <a:endParaRPr sz="1800">
              <a:latin typeface="DejaVu Sans Mono"/>
              <a:cs typeface="DejaVu Sans Mono"/>
            </a:endParaRPr>
          </a:p>
          <a:p>
            <a:pPr lvl="1" marL="589280" indent="-17145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Font typeface="Arial Black"/>
              <a:buChar char="–"/>
              <a:tabLst>
                <a:tab pos="589280" algn="l"/>
              </a:tabLst>
            </a:pPr>
            <a:r>
              <a:rPr dirty="0" sz="1800" b="1">
                <a:solidFill>
                  <a:srgbClr val="2A79F1"/>
                </a:solidFill>
                <a:latin typeface="DejaVu Sans Mono"/>
                <a:cs typeface="DejaVu Sans Mono"/>
              </a:rPr>
              <a:t>issueTransactionMustHaveOneOutput</a:t>
            </a:r>
            <a:endParaRPr sz="1800">
              <a:latin typeface="DejaVu Sans Mono"/>
              <a:cs typeface="DejaVu Sans Mon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60131" y="2836399"/>
            <a:ext cx="7198359" cy="2175510"/>
          </a:xfrm>
          <a:prstGeom prst="rect">
            <a:avLst/>
          </a:prstGeom>
        </p:spPr>
        <p:txBody>
          <a:bodyPr wrap="square" lIns="0" tIns="70485" rIns="0" bIns="0" rtlCol="0" vert="horz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555"/>
              </a:spcBef>
              <a:buFont typeface="Arial"/>
              <a:buChar char="•"/>
              <a:tabLst>
                <a:tab pos="184150" algn="l"/>
              </a:tabLst>
            </a:pPr>
            <a:r>
              <a:rPr dirty="0" sz="2000" spc="105">
                <a:latin typeface="Verdana"/>
                <a:cs typeface="Verdana"/>
              </a:rPr>
              <a:t>A</a:t>
            </a:r>
            <a:r>
              <a:rPr dirty="0" sz="2000" spc="-465">
                <a:latin typeface="Verdana"/>
                <a:cs typeface="Verdana"/>
              </a:rPr>
              <a:t> </a:t>
            </a:r>
            <a:r>
              <a:rPr dirty="0" sz="2000" spc="10">
                <a:latin typeface="Verdana"/>
                <a:cs typeface="Verdana"/>
              </a:rPr>
              <a:t>note </a:t>
            </a:r>
            <a:r>
              <a:rPr dirty="0" sz="2000" spc="20">
                <a:latin typeface="Verdana"/>
                <a:cs typeface="Verdana"/>
              </a:rPr>
              <a:t>on </a:t>
            </a:r>
            <a:r>
              <a:rPr dirty="0" sz="2000" spc="-20" b="1">
                <a:solidFill>
                  <a:srgbClr val="2A79F1"/>
                </a:solidFill>
                <a:latin typeface="DejaVu Sans Mono"/>
                <a:cs typeface="DejaVu Sans Mono"/>
              </a:rPr>
              <a:t>issueT</a:t>
            </a:r>
            <a:r>
              <a:rPr dirty="0" sz="2000" spc="-20" b="1">
                <a:solidFill>
                  <a:srgbClr val="2B79F0"/>
                </a:solidFill>
                <a:latin typeface="DejaVu Sans Mono"/>
                <a:cs typeface="DejaVu Sans Mono"/>
              </a:rPr>
              <a:t>ransactionMustHaveOneOutput</a:t>
            </a:r>
            <a:r>
              <a:rPr dirty="0" sz="2000" spc="-20">
                <a:latin typeface="Verdana"/>
                <a:cs typeface="Verdana"/>
              </a:rPr>
              <a:t>:</a:t>
            </a:r>
            <a:endParaRPr sz="2000">
              <a:latin typeface="Verdana"/>
              <a:cs typeface="Verdana"/>
            </a:endParaRPr>
          </a:p>
          <a:p>
            <a:pPr lvl="1" marL="417830" indent="-171450">
              <a:lnSpc>
                <a:spcPct val="100000"/>
              </a:lnSpc>
              <a:spcBef>
                <a:spcPts val="415"/>
              </a:spcBef>
              <a:buFont typeface="Arial Black"/>
              <a:buChar char="–"/>
              <a:tabLst>
                <a:tab pos="417830" algn="l"/>
              </a:tabLst>
            </a:pPr>
            <a:r>
              <a:rPr dirty="0" sz="1800" spc="100">
                <a:latin typeface="Verdana"/>
                <a:cs typeface="Verdana"/>
              </a:rPr>
              <a:t>A</a:t>
            </a:r>
            <a:r>
              <a:rPr dirty="0" sz="1800" spc="-130">
                <a:latin typeface="Verdana"/>
                <a:cs typeface="Verdana"/>
              </a:rPr>
              <a:t> </a:t>
            </a:r>
            <a:r>
              <a:rPr dirty="0" sz="1800" spc="-70">
                <a:latin typeface="Verdana"/>
                <a:cs typeface="Verdana"/>
              </a:rPr>
              <a:t>mistake</a:t>
            </a:r>
            <a:r>
              <a:rPr dirty="0" sz="1800" spc="-130">
                <a:latin typeface="Verdana"/>
                <a:cs typeface="Verdana"/>
              </a:rPr>
              <a:t> </a:t>
            </a:r>
            <a:r>
              <a:rPr dirty="0" sz="1800" spc="5">
                <a:latin typeface="Verdana"/>
                <a:cs typeface="Verdana"/>
              </a:rPr>
              <a:t>would</a:t>
            </a:r>
            <a:r>
              <a:rPr dirty="0" sz="1800" spc="-125">
                <a:latin typeface="Verdana"/>
                <a:cs typeface="Verdana"/>
              </a:rPr>
              <a:t> </a:t>
            </a:r>
            <a:r>
              <a:rPr dirty="0" sz="1800" spc="95">
                <a:latin typeface="Verdana"/>
                <a:cs typeface="Verdana"/>
              </a:rPr>
              <a:t>be</a:t>
            </a:r>
            <a:r>
              <a:rPr dirty="0" sz="1800" spc="-130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to</a:t>
            </a:r>
            <a:r>
              <a:rPr dirty="0" sz="1800" spc="-140">
                <a:latin typeface="Verdana"/>
                <a:cs typeface="Verdana"/>
              </a:rPr>
              <a:t> </a:t>
            </a:r>
            <a:r>
              <a:rPr dirty="0" sz="1800" spc="-85">
                <a:latin typeface="Verdana"/>
                <a:cs typeface="Verdana"/>
              </a:rPr>
              <a:t>test</a:t>
            </a:r>
            <a:r>
              <a:rPr dirty="0" sz="1800" spc="-125">
                <a:latin typeface="Verdana"/>
                <a:cs typeface="Verdana"/>
              </a:rPr>
              <a:t> </a:t>
            </a:r>
            <a:r>
              <a:rPr dirty="0" sz="1800" spc="-130">
                <a:latin typeface="Verdana"/>
                <a:cs typeface="Verdana"/>
              </a:rPr>
              <a:t>this</a:t>
            </a:r>
            <a:r>
              <a:rPr dirty="0" sz="1800" spc="-135">
                <a:latin typeface="Verdana"/>
                <a:cs typeface="Verdana"/>
              </a:rPr>
              <a:t> </a:t>
            </a:r>
            <a:r>
              <a:rPr dirty="0" sz="1800" spc="-30">
                <a:latin typeface="Verdana"/>
                <a:cs typeface="Verdana"/>
              </a:rPr>
              <a:t>transaction</a:t>
            </a:r>
            <a:r>
              <a:rPr dirty="0" sz="1800" spc="-1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by</a:t>
            </a:r>
            <a:r>
              <a:rPr dirty="0" sz="1800" spc="-130">
                <a:latin typeface="Verdana"/>
                <a:cs typeface="Verdana"/>
              </a:rPr>
              <a:t> </a:t>
            </a:r>
            <a:r>
              <a:rPr dirty="0" sz="1800" spc="-50">
                <a:latin typeface="Verdana"/>
                <a:cs typeface="Verdana"/>
              </a:rPr>
              <a:t>passing</a:t>
            </a:r>
            <a:r>
              <a:rPr dirty="0" sz="1800" spc="-135">
                <a:latin typeface="Verdana"/>
                <a:cs typeface="Verdana"/>
              </a:rPr>
              <a:t> </a:t>
            </a:r>
            <a:r>
              <a:rPr dirty="0" sz="1800" spc="-90">
                <a:latin typeface="Verdana"/>
                <a:cs typeface="Verdana"/>
              </a:rPr>
              <a:t>in</a:t>
            </a:r>
            <a:r>
              <a:rPr dirty="0" sz="1800" spc="-130">
                <a:latin typeface="Verdana"/>
                <a:cs typeface="Verdana"/>
              </a:rPr>
              <a:t> </a:t>
            </a:r>
            <a:r>
              <a:rPr dirty="0" sz="1800" spc="20">
                <a:latin typeface="Verdana"/>
                <a:cs typeface="Verdana"/>
              </a:rPr>
              <a:t>no</a:t>
            </a:r>
            <a:endParaRPr sz="1800">
              <a:latin typeface="Verdana"/>
              <a:cs typeface="Verdana"/>
            </a:endParaRPr>
          </a:p>
          <a:p>
            <a:pPr marL="417830">
              <a:lnSpc>
                <a:spcPct val="100000"/>
              </a:lnSpc>
              <a:spcBef>
                <a:spcPts val="720"/>
              </a:spcBef>
            </a:pPr>
            <a:r>
              <a:rPr dirty="0" sz="1800" spc="-50">
                <a:latin typeface="Verdana"/>
                <a:cs typeface="Verdana"/>
              </a:rPr>
              <a:t>outputs </a:t>
            </a:r>
            <a:r>
              <a:rPr dirty="0" sz="1800" spc="70">
                <a:latin typeface="Verdana"/>
                <a:cs typeface="Verdana"/>
              </a:rPr>
              <a:t>and </a:t>
            </a:r>
            <a:r>
              <a:rPr dirty="0" sz="1800" spc="20">
                <a:latin typeface="Verdana"/>
                <a:cs typeface="Verdana"/>
              </a:rPr>
              <a:t>no</a:t>
            </a:r>
            <a:r>
              <a:rPr dirty="0" sz="1800" spc="-430">
                <a:latin typeface="Verdana"/>
                <a:cs typeface="Verdana"/>
              </a:rPr>
              <a:t> </a:t>
            </a:r>
            <a:r>
              <a:rPr dirty="0" sz="1800" spc="-80">
                <a:latin typeface="Verdana"/>
                <a:cs typeface="Verdana"/>
              </a:rPr>
              <a:t>inputs</a:t>
            </a:r>
            <a:endParaRPr sz="1800">
              <a:latin typeface="Verdana"/>
              <a:cs typeface="Verdana"/>
            </a:endParaRPr>
          </a:p>
          <a:p>
            <a:pPr lvl="1" marL="417830" marR="5080" indent="-171450">
              <a:lnSpc>
                <a:spcPct val="132200"/>
              </a:lnSpc>
              <a:spcBef>
                <a:spcPts val="25"/>
              </a:spcBef>
              <a:buFont typeface="Arial Black"/>
              <a:buChar char="–"/>
              <a:tabLst>
                <a:tab pos="417830" algn="l"/>
              </a:tabLst>
            </a:pPr>
            <a:r>
              <a:rPr dirty="0" sz="1800" spc="-85">
                <a:latin typeface="Verdana"/>
                <a:cs typeface="Verdana"/>
              </a:rPr>
              <a:t>With</a:t>
            </a:r>
            <a:r>
              <a:rPr dirty="0" sz="1800" spc="-130">
                <a:latin typeface="Verdana"/>
                <a:cs typeface="Verdana"/>
              </a:rPr>
              <a:t> </a:t>
            </a:r>
            <a:r>
              <a:rPr dirty="0" sz="1800" spc="20">
                <a:latin typeface="Verdana"/>
                <a:cs typeface="Verdana"/>
              </a:rPr>
              <a:t>no</a:t>
            </a:r>
            <a:r>
              <a:rPr dirty="0" sz="1800" spc="-140">
                <a:latin typeface="Verdana"/>
                <a:cs typeface="Verdana"/>
              </a:rPr>
              <a:t> </a:t>
            </a:r>
            <a:r>
              <a:rPr dirty="0" sz="1800" spc="-50">
                <a:latin typeface="Verdana"/>
                <a:cs typeface="Verdana"/>
              </a:rPr>
              <a:t>outputs</a:t>
            </a:r>
            <a:r>
              <a:rPr dirty="0" sz="1800" spc="-130">
                <a:latin typeface="Verdana"/>
                <a:cs typeface="Verdana"/>
              </a:rPr>
              <a:t> </a:t>
            </a:r>
            <a:r>
              <a:rPr dirty="0" sz="1800" spc="10">
                <a:latin typeface="Verdana"/>
                <a:cs typeface="Verdana"/>
              </a:rPr>
              <a:t>(and</a:t>
            </a:r>
            <a:r>
              <a:rPr dirty="0" sz="1800" spc="-130">
                <a:latin typeface="Verdana"/>
                <a:cs typeface="Verdana"/>
              </a:rPr>
              <a:t> </a:t>
            </a:r>
            <a:r>
              <a:rPr dirty="0" sz="1800" spc="20">
                <a:latin typeface="Verdana"/>
                <a:cs typeface="Verdana"/>
              </a:rPr>
              <a:t>no</a:t>
            </a:r>
            <a:r>
              <a:rPr dirty="0" sz="1800" spc="-135">
                <a:latin typeface="Verdana"/>
                <a:cs typeface="Verdana"/>
              </a:rPr>
              <a:t> </a:t>
            </a:r>
            <a:r>
              <a:rPr dirty="0" sz="1800" spc="-100">
                <a:latin typeface="Verdana"/>
                <a:cs typeface="Verdana"/>
              </a:rPr>
              <a:t>inputs),</a:t>
            </a:r>
            <a:r>
              <a:rPr dirty="0" sz="1800" spc="-130">
                <a:latin typeface="Verdana"/>
                <a:cs typeface="Verdana"/>
              </a:rPr>
              <a:t> </a:t>
            </a:r>
            <a:r>
              <a:rPr dirty="0" sz="1800" spc="-35">
                <a:latin typeface="Verdana"/>
                <a:cs typeface="Verdana"/>
              </a:rPr>
              <a:t>there</a:t>
            </a:r>
            <a:r>
              <a:rPr dirty="0" sz="1800" spc="-1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are</a:t>
            </a:r>
            <a:r>
              <a:rPr dirty="0" sz="1800" spc="-130">
                <a:latin typeface="Verdana"/>
                <a:cs typeface="Verdana"/>
              </a:rPr>
              <a:t> </a:t>
            </a:r>
            <a:r>
              <a:rPr dirty="0" sz="1800" spc="20">
                <a:latin typeface="Verdana"/>
                <a:cs typeface="Verdana"/>
              </a:rPr>
              <a:t>no</a:t>
            </a:r>
            <a:r>
              <a:rPr dirty="0" sz="1800" spc="-135">
                <a:latin typeface="Verdana"/>
                <a:cs typeface="Verdana"/>
              </a:rPr>
              <a:t> </a:t>
            </a:r>
            <a:r>
              <a:rPr dirty="0" sz="1800" spc="-85">
                <a:latin typeface="Verdana"/>
                <a:cs typeface="Verdana"/>
              </a:rPr>
              <a:t>states,</a:t>
            </a:r>
            <a:r>
              <a:rPr dirty="0" sz="1800" spc="-130">
                <a:latin typeface="Verdana"/>
                <a:cs typeface="Verdana"/>
              </a:rPr>
              <a:t> </a:t>
            </a:r>
            <a:r>
              <a:rPr dirty="0" sz="1800" spc="70">
                <a:latin typeface="Verdana"/>
                <a:cs typeface="Verdana"/>
              </a:rPr>
              <a:t>and</a:t>
            </a:r>
            <a:r>
              <a:rPr dirty="0" sz="1800" spc="-130">
                <a:latin typeface="Verdana"/>
                <a:cs typeface="Verdana"/>
              </a:rPr>
              <a:t> </a:t>
            </a:r>
            <a:r>
              <a:rPr dirty="0" sz="1800" spc="-105">
                <a:latin typeface="Verdana"/>
                <a:cs typeface="Verdana"/>
              </a:rPr>
              <a:t>thus  </a:t>
            </a:r>
            <a:r>
              <a:rPr dirty="0" sz="1800" spc="20">
                <a:latin typeface="Verdana"/>
                <a:cs typeface="Verdana"/>
              </a:rPr>
              <a:t>no</a:t>
            </a:r>
            <a:r>
              <a:rPr dirty="0" sz="1800" spc="-140">
                <a:latin typeface="Verdana"/>
                <a:cs typeface="Verdana"/>
              </a:rPr>
              <a:t> </a:t>
            </a:r>
            <a:r>
              <a:rPr dirty="0" sz="1800" spc="20">
                <a:latin typeface="Verdana"/>
                <a:cs typeface="Verdana"/>
              </a:rPr>
              <a:t>contract</a:t>
            </a:r>
            <a:r>
              <a:rPr dirty="0" sz="1800" spc="-125">
                <a:latin typeface="Verdana"/>
                <a:cs typeface="Verdana"/>
              </a:rPr>
              <a:t> </a:t>
            </a:r>
            <a:r>
              <a:rPr dirty="0" sz="1800" spc="125">
                <a:latin typeface="Verdana"/>
                <a:cs typeface="Verdana"/>
              </a:rPr>
              <a:t>code</a:t>
            </a:r>
            <a:r>
              <a:rPr dirty="0" sz="1800" spc="-125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to</a:t>
            </a:r>
            <a:r>
              <a:rPr dirty="0" sz="1800" spc="-1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execute,</a:t>
            </a:r>
            <a:r>
              <a:rPr dirty="0" sz="1800" spc="-125">
                <a:latin typeface="Verdana"/>
                <a:cs typeface="Verdana"/>
              </a:rPr>
              <a:t> </a:t>
            </a:r>
            <a:r>
              <a:rPr dirty="0" sz="1800" spc="-80">
                <a:latin typeface="Verdana"/>
                <a:cs typeface="Verdana"/>
              </a:rPr>
              <a:t>so</a:t>
            </a:r>
            <a:r>
              <a:rPr dirty="0" sz="1800" spc="-135">
                <a:latin typeface="Verdana"/>
                <a:cs typeface="Verdana"/>
              </a:rPr>
              <a:t> </a:t>
            </a:r>
            <a:r>
              <a:rPr dirty="0" sz="1800" spc="-15">
                <a:latin typeface="Verdana"/>
                <a:cs typeface="Verdana"/>
              </a:rPr>
              <a:t>the</a:t>
            </a:r>
            <a:r>
              <a:rPr dirty="0" sz="1800" spc="-125">
                <a:latin typeface="Verdana"/>
                <a:cs typeface="Verdana"/>
              </a:rPr>
              <a:t> </a:t>
            </a:r>
            <a:r>
              <a:rPr dirty="0" sz="1800" spc="-30">
                <a:latin typeface="Verdana"/>
                <a:cs typeface="Verdana"/>
              </a:rPr>
              <a:t>transaction</a:t>
            </a:r>
            <a:r>
              <a:rPr dirty="0" sz="1800" spc="-125">
                <a:latin typeface="Verdana"/>
                <a:cs typeface="Verdana"/>
              </a:rPr>
              <a:t> </a:t>
            </a:r>
            <a:r>
              <a:rPr dirty="0" sz="1800" spc="70">
                <a:latin typeface="Verdana"/>
                <a:cs typeface="Verdana"/>
              </a:rPr>
              <a:t>can’t</a:t>
            </a:r>
            <a:r>
              <a:rPr dirty="0" sz="1800" spc="-125">
                <a:latin typeface="Verdana"/>
                <a:cs typeface="Verdana"/>
              </a:rPr>
              <a:t> </a:t>
            </a:r>
            <a:r>
              <a:rPr dirty="0" sz="1800" spc="-80">
                <a:latin typeface="Verdana"/>
                <a:cs typeface="Verdana"/>
              </a:rPr>
              <a:t>fail!</a:t>
            </a:r>
            <a:endParaRPr sz="1800">
              <a:latin typeface="Verdana"/>
              <a:cs typeface="Verdana"/>
            </a:endParaRPr>
          </a:p>
          <a:p>
            <a:pPr lvl="1" marL="417830" indent="-171450">
              <a:lnSpc>
                <a:spcPct val="100000"/>
              </a:lnSpc>
              <a:spcBef>
                <a:spcPts val="720"/>
              </a:spcBef>
              <a:buFont typeface="Arial Black"/>
              <a:buChar char="–"/>
              <a:tabLst>
                <a:tab pos="417830" algn="l"/>
              </a:tabLst>
            </a:pPr>
            <a:r>
              <a:rPr dirty="0" sz="1800" spc="-70">
                <a:latin typeface="Verdana"/>
                <a:cs typeface="Verdana"/>
              </a:rPr>
              <a:t>Instead,</a:t>
            </a:r>
            <a:r>
              <a:rPr dirty="0" sz="1800" spc="-1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we’ll</a:t>
            </a:r>
            <a:r>
              <a:rPr dirty="0" sz="1800" spc="-135">
                <a:latin typeface="Verdana"/>
                <a:cs typeface="Verdana"/>
              </a:rPr>
              <a:t> </a:t>
            </a:r>
            <a:r>
              <a:rPr dirty="0" sz="1800" spc="-85">
                <a:latin typeface="Verdana"/>
                <a:cs typeface="Verdana"/>
              </a:rPr>
              <a:t>test</a:t>
            </a:r>
            <a:r>
              <a:rPr dirty="0" sz="1800" spc="-130">
                <a:latin typeface="Verdana"/>
                <a:cs typeface="Verdana"/>
              </a:rPr>
              <a:t> </a:t>
            </a:r>
            <a:r>
              <a:rPr dirty="0" sz="1800" spc="-15">
                <a:latin typeface="Verdana"/>
                <a:cs typeface="Verdana"/>
              </a:rPr>
              <a:t>the</a:t>
            </a:r>
            <a:r>
              <a:rPr dirty="0" sz="1800" spc="-125">
                <a:latin typeface="Verdana"/>
                <a:cs typeface="Verdana"/>
              </a:rPr>
              <a:t> </a:t>
            </a:r>
            <a:r>
              <a:rPr dirty="0" sz="1800" spc="-30">
                <a:latin typeface="Verdana"/>
                <a:cs typeface="Verdana"/>
              </a:rPr>
              <a:t>transaction</a:t>
            </a:r>
            <a:r>
              <a:rPr dirty="0" sz="1800" spc="-1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by</a:t>
            </a:r>
            <a:r>
              <a:rPr dirty="0" sz="1800" spc="-140">
                <a:latin typeface="Verdana"/>
                <a:cs typeface="Verdana"/>
              </a:rPr>
              <a:t> </a:t>
            </a:r>
            <a:r>
              <a:rPr dirty="0" sz="1800" spc="-35">
                <a:latin typeface="Verdana"/>
                <a:cs typeface="Verdana"/>
              </a:rPr>
              <a:t>giving</a:t>
            </a:r>
            <a:r>
              <a:rPr dirty="0" sz="1800" spc="-130">
                <a:latin typeface="Verdana"/>
                <a:cs typeface="Verdana"/>
              </a:rPr>
              <a:t> </a:t>
            </a:r>
            <a:r>
              <a:rPr dirty="0" sz="1800" spc="-120">
                <a:latin typeface="Verdana"/>
                <a:cs typeface="Verdana"/>
              </a:rPr>
              <a:t>it</a:t>
            </a:r>
            <a:r>
              <a:rPr dirty="0" sz="1800" spc="-1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two</a:t>
            </a:r>
            <a:r>
              <a:rPr dirty="0" sz="1800" spc="-135">
                <a:latin typeface="Verdana"/>
                <a:cs typeface="Verdana"/>
              </a:rPr>
              <a:t> </a:t>
            </a:r>
            <a:r>
              <a:rPr dirty="0" sz="1800" spc="-50">
                <a:latin typeface="Verdana"/>
                <a:cs typeface="Verdana"/>
              </a:rPr>
              <a:t>outputs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079393" y="734060"/>
            <a:ext cx="1881505" cy="2705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00" spc="-190" b="1">
                <a:latin typeface="Verdana"/>
                <a:cs typeface="Verdana"/>
              </a:rPr>
              <a:t>1. </a:t>
            </a:r>
            <a:r>
              <a:rPr dirty="0" sz="1600" spc="-90" b="1">
                <a:latin typeface="Verdana"/>
                <a:cs typeface="Verdana"/>
              </a:rPr>
              <a:t>CorDapp</a:t>
            </a:r>
            <a:r>
              <a:rPr dirty="0" sz="1600" spc="-55" b="1">
                <a:latin typeface="Verdana"/>
                <a:cs typeface="Verdana"/>
              </a:rPr>
              <a:t> </a:t>
            </a:r>
            <a:r>
              <a:rPr dirty="0" sz="1600" spc="-150" b="1">
                <a:latin typeface="Verdana"/>
                <a:cs typeface="Verdana"/>
              </a:rPr>
              <a:t>Design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079393" y="1343660"/>
            <a:ext cx="746760" cy="2705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00" spc="-190" b="1">
                <a:latin typeface="Verdana"/>
                <a:cs typeface="Verdana"/>
              </a:rPr>
              <a:t>2.</a:t>
            </a:r>
            <a:r>
              <a:rPr dirty="0" sz="1600" spc="-160" b="1">
                <a:latin typeface="Verdana"/>
                <a:cs typeface="Verdana"/>
              </a:rPr>
              <a:t> </a:t>
            </a:r>
            <a:r>
              <a:rPr dirty="0" sz="1600" spc="-175" b="1">
                <a:latin typeface="Verdana"/>
                <a:cs typeface="Verdana"/>
              </a:rPr>
              <a:t>State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079393" y="1953260"/>
            <a:ext cx="1875789" cy="17354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00" spc="-190" b="1">
                <a:solidFill>
                  <a:srgbClr val="ED1C24"/>
                </a:solidFill>
                <a:latin typeface="Verdana"/>
                <a:cs typeface="Verdana"/>
              </a:rPr>
              <a:t>3.</a:t>
            </a:r>
            <a:r>
              <a:rPr dirty="0" sz="1600" spc="-110" b="1">
                <a:solidFill>
                  <a:srgbClr val="ED1C24"/>
                </a:solidFill>
                <a:latin typeface="Verdana"/>
                <a:cs typeface="Verdana"/>
              </a:rPr>
              <a:t> Contract</a:t>
            </a:r>
            <a:endParaRPr sz="1600">
              <a:latin typeface="Verdana"/>
              <a:cs typeface="Verdana"/>
            </a:endParaRPr>
          </a:p>
          <a:p>
            <a:pPr marL="184150" indent="-171450">
              <a:lnSpc>
                <a:spcPct val="100000"/>
              </a:lnSpc>
              <a:spcBef>
                <a:spcPts val="15"/>
              </a:spcBef>
              <a:buFont typeface="Arial"/>
              <a:buChar char="•"/>
              <a:tabLst>
                <a:tab pos="184785" algn="l"/>
              </a:tabLst>
            </a:pPr>
            <a:r>
              <a:rPr dirty="0" sz="1200" spc="15">
                <a:latin typeface="Verdana"/>
                <a:cs typeface="Verdana"/>
              </a:rPr>
              <a:t>Contract</a:t>
            </a:r>
            <a:r>
              <a:rPr dirty="0" sz="1200" spc="-85">
                <a:latin typeface="Verdana"/>
                <a:cs typeface="Verdana"/>
              </a:rPr>
              <a:t> </a:t>
            </a:r>
            <a:r>
              <a:rPr dirty="0" sz="1200" spc="-114">
                <a:latin typeface="Verdana"/>
                <a:cs typeface="Verdana"/>
              </a:rPr>
              <a:t>Tests</a:t>
            </a:r>
            <a:endParaRPr sz="1200">
              <a:latin typeface="Verdana"/>
              <a:cs typeface="Verdana"/>
            </a:endParaRPr>
          </a:p>
          <a:p>
            <a:pPr marL="184150" indent="-17145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184785" algn="l"/>
              </a:tabLst>
            </a:pPr>
            <a:r>
              <a:rPr dirty="0" sz="1200" spc="-65">
                <a:latin typeface="Verdana"/>
                <a:cs typeface="Verdana"/>
              </a:rPr>
              <a:t>The </a:t>
            </a:r>
            <a:r>
              <a:rPr dirty="0" sz="1200" spc="20">
                <a:latin typeface="Verdana"/>
                <a:cs typeface="Verdana"/>
              </a:rPr>
              <a:t>Create</a:t>
            </a:r>
            <a:r>
              <a:rPr dirty="0" sz="1200" spc="-170">
                <a:latin typeface="Verdana"/>
                <a:cs typeface="Verdana"/>
              </a:rPr>
              <a:t> </a:t>
            </a:r>
            <a:r>
              <a:rPr dirty="0" sz="1200" spc="35">
                <a:latin typeface="Verdana"/>
                <a:cs typeface="Verdana"/>
              </a:rPr>
              <a:t>Command</a:t>
            </a:r>
            <a:endParaRPr sz="1200">
              <a:latin typeface="Verdana"/>
              <a:cs typeface="Verdana"/>
            </a:endParaRPr>
          </a:p>
          <a:p>
            <a:pPr marL="184150" indent="-171450">
              <a:lnSpc>
                <a:spcPct val="100000"/>
              </a:lnSpc>
              <a:buFont typeface="Arial"/>
              <a:buChar char="•"/>
              <a:tabLst>
                <a:tab pos="184785" algn="l"/>
              </a:tabLst>
            </a:pPr>
            <a:r>
              <a:rPr dirty="0" sz="1200" spc="-70">
                <a:latin typeface="Verdana"/>
                <a:cs typeface="Verdana"/>
              </a:rPr>
              <a:t>Further</a:t>
            </a:r>
            <a:r>
              <a:rPr dirty="0" sz="1200" spc="-95">
                <a:latin typeface="Verdana"/>
                <a:cs typeface="Verdana"/>
              </a:rPr>
              <a:t> </a:t>
            </a:r>
            <a:r>
              <a:rPr dirty="0" sz="1200" spc="-40">
                <a:latin typeface="Verdana"/>
                <a:cs typeface="Verdana"/>
              </a:rPr>
              <a:t>Constraints</a:t>
            </a:r>
            <a:endParaRPr sz="1200">
              <a:latin typeface="Verdana"/>
              <a:cs typeface="Verdana"/>
            </a:endParaRPr>
          </a:p>
          <a:p>
            <a:pPr marL="184150" indent="-171450">
              <a:lnSpc>
                <a:spcPct val="100000"/>
              </a:lnSpc>
              <a:buFont typeface="Arial"/>
              <a:buChar char="•"/>
              <a:tabLst>
                <a:tab pos="184785" algn="l"/>
              </a:tabLst>
            </a:pPr>
            <a:r>
              <a:rPr dirty="0" sz="1200" spc="-135" b="1">
                <a:latin typeface="Verdana"/>
                <a:cs typeface="Verdana"/>
              </a:rPr>
              <a:t>Tx-Level</a:t>
            </a:r>
            <a:r>
              <a:rPr dirty="0" sz="1200" spc="-90" b="1">
                <a:latin typeface="Verdana"/>
                <a:cs typeface="Verdana"/>
              </a:rPr>
              <a:t> </a:t>
            </a:r>
            <a:r>
              <a:rPr dirty="0" sz="1200" spc="-125" b="1">
                <a:latin typeface="Verdana"/>
                <a:cs typeface="Verdana"/>
              </a:rPr>
              <a:t>Constraints</a:t>
            </a:r>
            <a:endParaRPr sz="1200">
              <a:latin typeface="Verdana"/>
              <a:cs typeface="Verdana"/>
            </a:endParaRPr>
          </a:p>
          <a:p>
            <a:pPr marL="184150" indent="-171450">
              <a:lnSpc>
                <a:spcPct val="100000"/>
              </a:lnSpc>
              <a:buFont typeface="Arial"/>
              <a:buChar char="•"/>
              <a:tabLst>
                <a:tab pos="184785" algn="l"/>
              </a:tabLst>
            </a:pPr>
            <a:r>
              <a:rPr dirty="0" sz="1200" spc="10">
                <a:latin typeface="Verdana"/>
                <a:cs typeface="Verdana"/>
              </a:rPr>
              <a:t>Value</a:t>
            </a:r>
            <a:r>
              <a:rPr dirty="0" sz="1200" spc="-135">
                <a:latin typeface="Verdana"/>
                <a:cs typeface="Verdana"/>
              </a:rPr>
              <a:t> </a:t>
            </a:r>
            <a:r>
              <a:rPr dirty="0" sz="1200" spc="-45">
                <a:latin typeface="Verdana"/>
                <a:cs typeface="Verdana"/>
              </a:rPr>
              <a:t>Constraints</a:t>
            </a:r>
            <a:endParaRPr sz="1200">
              <a:latin typeface="Verdana"/>
              <a:cs typeface="Verdana"/>
            </a:endParaRPr>
          </a:p>
          <a:p>
            <a:pPr marL="184150" indent="-171450">
              <a:lnSpc>
                <a:spcPct val="100000"/>
              </a:lnSpc>
              <a:buFont typeface="Arial"/>
              <a:buChar char="•"/>
              <a:tabLst>
                <a:tab pos="184785" algn="l"/>
              </a:tabLst>
            </a:pPr>
            <a:r>
              <a:rPr dirty="0" sz="1200" spc="-65">
                <a:latin typeface="Verdana"/>
                <a:cs typeface="Verdana"/>
              </a:rPr>
              <a:t>Signer</a:t>
            </a:r>
            <a:r>
              <a:rPr dirty="0" sz="1200" spc="-110">
                <a:latin typeface="Verdana"/>
                <a:cs typeface="Verdana"/>
              </a:rPr>
              <a:t> </a:t>
            </a:r>
            <a:r>
              <a:rPr dirty="0" sz="1200" spc="-45">
                <a:latin typeface="Verdana"/>
                <a:cs typeface="Verdana"/>
              </a:rPr>
              <a:t>Constraints</a:t>
            </a:r>
            <a:endParaRPr sz="1200">
              <a:latin typeface="Verdana"/>
              <a:cs typeface="Verdana"/>
            </a:endParaRPr>
          </a:p>
          <a:p>
            <a:pPr marL="184150" indent="-171450">
              <a:lnSpc>
                <a:spcPct val="100000"/>
              </a:lnSpc>
              <a:buFont typeface="Arial"/>
              <a:buChar char="•"/>
              <a:tabLst>
                <a:tab pos="184785" algn="l"/>
              </a:tabLst>
            </a:pPr>
            <a:r>
              <a:rPr dirty="0" sz="1200" spc="-15">
                <a:latin typeface="Verdana"/>
                <a:cs typeface="Verdana"/>
              </a:rPr>
              <a:t>Another</a:t>
            </a:r>
            <a:r>
              <a:rPr dirty="0" sz="1200" spc="-100">
                <a:latin typeface="Verdana"/>
                <a:cs typeface="Verdana"/>
              </a:rPr>
              <a:t> </a:t>
            </a:r>
            <a:r>
              <a:rPr dirty="0" sz="1200" spc="35">
                <a:latin typeface="Verdana"/>
                <a:cs typeface="Verdana"/>
              </a:rPr>
              <a:t>Command</a:t>
            </a:r>
            <a:endParaRPr sz="1200">
              <a:latin typeface="Verdana"/>
              <a:cs typeface="Verdana"/>
            </a:endParaRPr>
          </a:p>
          <a:p>
            <a:pPr marL="217170" indent="-204470">
              <a:lnSpc>
                <a:spcPct val="100000"/>
              </a:lnSpc>
              <a:buFont typeface="Wingdings"/>
              <a:buChar char=""/>
              <a:tabLst>
                <a:tab pos="217804" algn="l"/>
              </a:tabLst>
            </a:pPr>
            <a:r>
              <a:rPr dirty="0" sz="1200" spc="10">
                <a:latin typeface="Verdana"/>
                <a:cs typeface="Verdana"/>
              </a:rPr>
              <a:t>Checkpoint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079393" y="4025900"/>
            <a:ext cx="693420" cy="2705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00" spc="-190" b="1">
                <a:latin typeface="Verdana"/>
                <a:cs typeface="Verdana"/>
              </a:rPr>
              <a:t>4.</a:t>
            </a:r>
            <a:r>
              <a:rPr dirty="0" sz="1600" spc="-160" b="1">
                <a:latin typeface="Verdana"/>
                <a:cs typeface="Verdana"/>
              </a:rPr>
              <a:t> </a:t>
            </a:r>
            <a:r>
              <a:rPr dirty="0" sz="1600" spc="-204" b="1">
                <a:latin typeface="Verdana"/>
                <a:cs typeface="Verdana"/>
              </a:rPr>
              <a:t>Flow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079393" y="4635500"/>
            <a:ext cx="1071245" cy="2705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00" spc="-190" b="1">
                <a:latin typeface="Verdana"/>
                <a:cs typeface="Verdana"/>
              </a:rPr>
              <a:t>5.</a:t>
            </a:r>
            <a:r>
              <a:rPr dirty="0" sz="1600" spc="-145" b="1">
                <a:latin typeface="Verdana"/>
                <a:cs typeface="Verdana"/>
              </a:rPr>
              <a:t> </a:t>
            </a:r>
            <a:r>
              <a:rPr dirty="0" sz="1600" spc="-185" b="1">
                <a:latin typeface="Verdana"/>
                <a:cs typeface="Verdana"/>
              </a:rPr>
              <a:t>Network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079393" y="5245100"/>
            <a:ext cx="576580" cy="2705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00" spc="-190" b="1">
                <a:latin typeface="Verdana"/>
                <a:cs typeface="Verdana"/>
              </a:rPr>
              <a:t>6.</a:t>
            </a:r>
            <a:r>
              <a:rPr dirty="0" sz="1600" spc="-170" b="1">
                <a:latin typeface="Verdana"/>
                <a:cs typeface="Verdana"/>
              </a:rPr>
              <a:t> </a:t>
            </a:r>
            <a:r>
              <a:rPr dirty="0" sz="1600" spc="-254" b="1">
                <a:latin typeface="Verdana"/>
                <a:cs typeface="Verdana"/>
              </a:rPr>
              <a:t>API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959708" y="0"/>
            <a:ext cx="2232660" cy="6858000"/>
          </a:xfrm>
          <a:custGeom>
            <a:avLst/>
            <a:gdLst/>
            <a:ahLst/>
            <a:cxnLst/>
            <a:rect l="l" t="t" r="r" b="b"/>
            <a:pathLst>
              <a:path w="2232659" h="6858000">
                <a:moveTo>
                  <a:pt x="0" y="6858000"/>
                </a:moveTo>
                <a:lnTo>
                  <a:pt x="2232291" y="6858000"/>
                </a:lnTo>
                <a:lnTo>
                  <a:pt x="2232291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0675" y="566419"/>
            <a:ext cx="9270365" cy="512445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-300"/>
              <a:t>Transaction-Level </a:t>
            </a:r>
            <a:r>
              <a:rPr dirty="0" spc="-330"/>
              <a:t>Constraints </a:t>
            </a:r>
            <a:r>
              <a:rPr dirty="0" spc="-200"/>
              <a:t>-</a:t>
            </a:r>
            <a:r>
              <a:rPr dirty="0" spc="70"/>
              <a:t> </a:t>
            </a:r>
            <a:r>
              <a:rPr dirty="0" spc="-320"/>
              <a:t>Implementation</a:t>
            </a:r>
          </a:p>
        </p:txBody>
      </p:sp>
      <p:sp>
        <p:nvSpPr>
          <p:cNvPr id="4" name="object 4"/>
          <p:cNvSpPr/>
          <p:nvPr/>
        </p:nvSpPr>
        <p:spPr>
          <a:xfrm>
            <a:off x="294238" y="3254667"/>
            <a:ext cx="963294" cy="991235"/>
          </a:xfrm>
          <a:custGeom>
            <a:avLst/>
            <a:gdLst/>
            <a:ahLst/>
            <a:cxnLst/>
            <a:rect l="l" t="t" r="r" b="b"/>
            <a:pathLst>
              <a:path w="963294" h="991235">
                <a:moveTo>
                  <a:pt x="481399" y="0"/>
                </a:moveTo>
                <a:lnTo>
                  <a:pt x="435037" y="2268"/>
                </a:lnTo>
                <a:lnTo>
                  <a:pt x="389922" y="8935"/>
                </a:lnTo>
                <a:lnTo>
                  <a:pt x="346256" y="19793"/>
                </a:lnTo>
                <a:lnTo>
                  <a:pt x="304240" y="34635"/>
                </a:lnTo>
                <a:lnTo>
                  <a:pt x="264075" y="53252"/>
                </a:lnTo>
                <a:lnTo>
                  <a:pt x="225965" y="75437"/>
                </a:lnTo>
                <a:lnTo>
                  <a:pt x="190110" y="100982"/>
                </a:lnTo>
                <a:lnTo>
                  <a:pt x="156713" y="129680"/>
                </a:lnTo>
                <a:lnTo>
                  <a:pt x="125974" y="161323"/>
                </a:lnTo>
                <a:lnTo>
                  <a:pt x="98096" y="195703"/>
                </a:lnTo>
                <a:lnTo>
                  <a:pt x="73281" y="232613"/>
                </a:lnTo>
                <a:lnTo>
                  <a:pt x="51730" y="271845"/>
                </a:lnTo>
                <a:lnTo>
                  <a:pt x="33645" y="313191"/>
                </a:lnTo>
                <a:lnTo>
                  <a:pt x="19228" y="356444"/>
                </a:lnTo>
                <a:lnTo>
                  <a:pt x="8680" y="401396"/>
                </a:lnTo>
                <a:lnTo>
                  <a:pt x="2203" y="447839"/>
                </a:lnTo>
                <a:lnTo>
                  <a:pt x="0" y="495566"/>
                </a:lnTo>
                <a:lnTo>
                  <a:pt x="2203" y="543291"/>
                </a:lnTo>
                <a:lnTo>
                  <a:pt x="8680" y="589732"/>
                </a:lnTo>
                <a:lnTo>
                  <a:pt x="19228" y="634683"/>
                </a:lnTo>
                <a:lnTo>
                  <a:pt x="33645" y="677934"/>
                </a:lnTo>
                <a:lnTo>
                  <a:pt x="51730" y="719279"/>
                </a:lnTo>
                <a:lnTo>
                  <a:pt x="73281" y="758510"/>
                </a:lnTo>
                <a:lnTo>
                  <a:pt x="98096" y="795419"/>
                </a:lnTo>
                <a:lnTo>
                  <a:pt x="125974" y="829799"/>
                </a:lnTo>
                <a:lnTo>
                  <a:pt x="156713" y="861441"/>
                </a:lnTo>
                <a:lnTo>
                  <a:pt x="190110" y="890139"/>
                </a:lnTo>
                <a:lnTo>
                  <a:pt x="225965" y="915684"/>
                </a:lnTo>
                <a:lnTo>
                  <a:pt x="264075" y="937868"/>
                </a:lnTo>
                <a:lnTo>
                  <a:pt x="304240" y="956485"/>
                </a:lnTo>
                <a:lnTo>
                  <a:pt x="346256" y="971327"/>
                </a:lnTo>
                <a:lnTo>
                  <a:pt x="389922" y="982185"/>
                </a:lnTo>
                <a:lnTo>
                  <a:pt x="435037" y="988852"/>
                </a:lnTo>
                <a:lnTo>
                  <a:pt x="481399" y="991120"/>
                </a:lnTo>
                <a:lnTo>
                  <a:pt x="527762" y="988852"/>
                </a:lnTo>
                <a:lnTo>
                  <a:pt x="572877" y="982185"/>
                </a:lnTo>
                <a:lnTo>
                  <a:pt x="616544" y="971327"/>
                </a:lnTo>
                <a:lnTo>
                  <a:pt x="658560" y="956485"/>
                </a:lnTo>
                <a:lnTo>
                  <a:pt x="698724" y="937868"/>
                </a:lnTo>
                <a:lnTo>
                  <a:pt x="736835" y="915684"/>
                </a:lnTo>
                <a:lnTo>
                  <a:pt x="772690" y="890139"/>
                </a:lnTo>
                <a:lnTo>
                  <a:pt x="806087" y="861441"/>
                </a:lnTo>
                <a:lnTo>
                  <a:pt x="836826" y="829799"/>
                </a:lnTo>
                <a:lnTo>
                  <a:pt x="864704" y="795419"/>
                </a:lnTo>
                <a:lnTo>
                  <a:pt x="889519" y="758510"/>
                </a:lnTo>
                <a:lnTo>
                  <a:pt x="911070" y="719279"/>
                </a:lnTo>
                <a:lnTo>
                  <a:pt x="929155" y="677934"/>
                </a:lnTo>
                <a:lnTo>
                  <a:pt x="943572" y="634683"/>
                </a:lnTo>
                <a:lnTo>
                  <a:pt x="954120" y="589732"/>
                </a:lnTo>
                <a:lnTo>
                  <a:pt x="960597" y="543291"/>
                </a:lnTo>
                <a:lnTo>
                  <a:pt x="962800" y="495566"/>
                </a:lnTo>
                <a:lnTo>
                  <a:pt x="960597" y="447839"/>
                </a:lnTo>
                <a:lnTo>
                  <a:pt x="954120" y="401396"/>
                </a:lnTo>
                <a:lnTo>
                  <a:pt x="943572" y="356444"/>
                </a:lnTo>
                <a:lnTo>
                  <a:pt x="929155" y="313191"/>
                </a:lnTo>
                <a:lnTo>
                  <a:pt x="911070" y="271845"/>
                </a:lnTo>
                <a:lnTo>
                  <a:pt x="889519" y="232613"/>
                </a:lnTo>
                <a:lnTo>
                  <a:pt x="864704" y="195703"/>
                </a:lnTo>
                <a:lnTo>
                  <a:pt x="836826" y="161323"/>
                </a:lnTo>
                <a:lnTo>
                  <a:pt x="806087" y="129680"/>
                </a:lnTo>
                <a:lnTo>
                  <a:pt x="772690" y="100982"/>
                </a:lnTo>
                <a:lnTo>
                  <a:pt x="736835" y="75437"/>
                </a:lnTo>
                <a:lnTo>
                  <a:pt x="698724" y="53252"/>
                </a:lnTo>
                <a:lnTo>
                  <a:pt x="658560" y="34635"/>
                </a:lnTo>
                <a:lnTo>
                  <a:pt x="616544" y="19793"/>
                </a:lnTo>
                <a:lnTo>
                  <a:pt x="572877" y="8935"/>
                </a:lnTo>
                <a:lnTo>
                  <a:pt x="527762" y="2268"/>
                </a:lnTo>
                <a:lnTo>
                  <a:pt x="481399" y="0"/>
                </a:lnTo>
                <a:close/>
              </a:path>
            </a:pathLst>
          </a:custGeom>
          <a:solidFill>
            <a:srgbClr val="0097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94238" y="3254667"/>
            <a:ext cx="963294" cy="991235"/>
          </a:xfrm>
          <a:custGeom>
            <a:avLst/>
            <a:gdLst/>
            <a:ahLst/>
            <a:cxnLst/>
            <a:rect l="l" t="t" r="r" b="b"/>
            <a:pathLst>
              <a:path w="963294" h="991235">
                <a:moveTo>
                  <a:pt x="0" y="495563"/>
                </a:moveTo>
                <a:lnTo>
                  <a:pt x="2203" y="447837"/>
                </a:lnTo>
                <a:lnTo>
                  <a:pt x="8680" y="401394"/>
                </a:lnTo>
                <a:lnTo>
                  <a:pt x="19228" y="356443"/>
                </a:lnTo>
                <a:lnTo>
                  <a:pt x="33645" y="313190"/>
                </a:lnTo>
                <a:lnTo>
                  <a:pt x="51730" y="271845"/>
                </a:lnTo>
                <a:lnTo>
                  <a:pt x="73281" y="232613"/>
                </a:lnTo>
                <a:lnTo>
                  <a:pt x="98097" y="195703"/>
                </a:lnTo>
                <a:lnTo>
                  <a:pt x="125975" y="161323"/>
                </a:lnTo>
                <a:lnTo>
                  <a:pt x="156713" y="129680"/>
                </a:lnTo>
                <a:lnTo>
                  <a:pt x="190111" y="100982"/>
                </a:lnTo>
                <a:lnTo>
                  <a:pt x="225966" y="75437"/>
                </a:lnTo>
                <a:lnTo>
                  <a:pt x="264076" y="53252"/>
                </a:lnTo>
                <a:lnTo>
                  <a:pt x="304240" y="34635"/>
                </a:lnTo>
                <a:lnTo>
                  <a:pt x="346257" y="19793"/>
                </a:lnTo>
                <a:lnTo>
                  <a:pt x="389923" y="8935"/>
                </a:lnTo>
                <a:lnTo>
                  <a:pt x="435039" y="2268"/>
                </a:lnTo>
                <a:lnTo>
                  <a:pt x="481401" y="0"/>
                </a:lnTo>
                <a:lnTo>
                  <a:pt x="527763" y="2268"/>
                </a:lnTo>
                <a:lnTo>
                  <a:pt x="572878" y="8935"/>
                </a:lnTo>
                <a:lnTo>
                  <a:pt x="616545" y="19793"/>
                </a:lnTo>
                <a:lnTo>
                  <a:pt x="658561" y="34635"/>
                </a:lnTo>
                <a:lnTo>
                  <a:pt x="698725" y="53252"/>
                </a:lnTo>
                <a:lnTo>
                  <a:pt x="736836" y="75437"/>
                </a:lnTo>
                <a:lnTo>
                  <a:pt x="772691" y="100982"/>
                </a:lnTo>
                <a:lnTo>
                  <a:pt x="806088" y="129680"/>
                </a:lnTo>
                <a:lnTo>
                  <a:pt x="836827" y="161323"/>
                </a:lnTo>
                <a:lnTo>
                  <a:pt x="864705" y="195703"/>
                </a:lnTo>
                <a:lnTo>
                  <a:pt x="889520" y="232613"/>
                </a:lnTo>
                <a:lnTo>
                  <a:pt x="911071" y="271845"/>
                </a:lnTo>
                <a:lnTo>
                  <a:pt x="929156" y="313190"/>
                </a:lnTo>
                <a:lnTo>
                  <a:pt x="943574" y="356443"/>
                </a:lnTo>
                <a:lnTo>
                  <a:pt x="954122" y="401394"/>
                </a:lnTo>
                <a:lnTo>
                  <a:pt x="960598" y="447837"/>
                </a:lnTo>
                <a:lnTo>
                  <a:pt x="962802" y="495563"/>
                </a:lnTo>
                <a:lnTo>
                  <a:pt x="960598" y="543289"/>
                </a:lnTo>
                <a:lnTo>
                  <a:pt x="954122" y="589732"/>
                </a:lnTo>
                <a:lnTo>
                  <a:pt x="943574" y="634683"/>
                </a:lnTo>
                <a:lnTo>
                  <a:pt x="929156" y="677936"/>
                </a:lnTo>
                <a:lnTo>
                  <a:pt x="911071" y="719282"/>
                </a:lnTo>
                <a:lnTo>
                  <a:pt x="889520" y="758513"/>
                </a:lnTo>
                <a:lnTo>
                  <a:pt x="864705" y="795423"/>
                </a:lnTo>
                <a:lnTo>
                  <a:pt x="836827" y="829803"/>
                </a:lnTo>
                <a:lnTo>
                  <a:pt x="806088" y="861446"/>
                </a:lnTo>
                <a:lnTo>
                  <a:pt x="772691" y="890144"/>
                </a:lnTo>
                <a:lnTo>
                  <a:pt x="736836" y="915689"/>
                </a:lnTo>
                <a:lnTo>
                  <a:pt x="698725" y="937875"/>
                </a:lnTo>
                <a:lnTo>
                  <a:pt x="658561" y="956492"/>
                </a:lnTo>
                <a:lnTo>
                  <a:pt x="616545" y="971333"/>
                </a:lnTo>
                <a:lnTo>
                  <a:pt x="572878" y="982191"/>
                </a:lnTo>
                <a:lnTo>
                  <a:pt x="527763" y="988859"/>
                </a:lnTo>
                <a:lnTo>
                  <a:pt x="481401" y="991127"/>
                </a:lnTo>
                <a:lnTo>
                  <a:pt x="435039" y="988859"/>
                </a:lnTo>
                <a:lnTo>
                  <a:pt x="389923" y="982191"/>
                </a:lnTo>
                <a:lnTo>
                  <a:pt x="346257" y="971333"/>
                </a:lnTo>
                <a:lnTo>
                  <a:pt x="304240" y="956492"/>
                </a:lnTo>
                <a:lnTo>
                  <a:pt x="264076" y="937875"/>
                </a:lnTo>
                <a:lnTo>
                  <a:pt x="225966" y="915689"/>
                </a:lnTo>
                <a:lnTo>
                  <a:pt x="190111" y="890144"/>
                </a:lnTo>
                <a:lnTo>
                  <a:pt x="156713" y="861446"/>
                </a:lnTo>
                <a:lnTo>
                  <a:pt x="125975" y="829803"/>
                </a:lnTo>
                <a:lnTo>
                  <a:pt x="98097" y="795423"/>
                </a:lnTo>
                <a:lnTo>
                  <a:pt x="73281" y="758513"/>
                </a:lnTo>
                <a:lnTo>
                  <a:pt x="51730" y="719282"/>
                </a:lnTo>
                <a:lnTo>
                  <a:pt x="33645" y="677936"/>
                </a:lnTo>
                <a:lnTo>
                  <a:pt x="19228" y="634683"/>
                </a:lnTo>
                <a:lnTo>
                  <a:pt x="8680" y="589732"/>
                </a:lnTo>
                <a:lnTo>
                  <a:pt x="2203" y="543289"/>
                </a:lnTo>
                <a:lnTo>
                  <a:pt x="0" y="495563"/>
                </a:lnTo>
                <a:close/>
              </a:path>
            </a:pathLst>
          </a:custGeom>
          <a:ln w="12700">
            <a:solidFill>
              <a:srgbClr val="009759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241272" y="1856232"/>
          <a:ext cx="8138159" cy="37922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9405"/>
                <a:gridCol w="1183639"/>
                <a:gridCol w="6616065"/>
              </a:tblGrid>
              <a:tr h="782955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2700">
                      <a:solidFill>
                        <a:srgbClr val="009759"/>
                      </a:solidFill>
                      <a:prstDash val="solid"/>
                    </a:lnR>
                    <a:lnB w="28575">
                      <a:solidFill>
                        <a:srgbClr val="0097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  <a:p>
                      <a:pPr marL="182245">
                        <a:lnSpc>
                          <a:spcPct val="100000"/>
                        </a:lnSpc>
                      </a:pPr>
                      <a:r>
                        <a:rPr dirty="0" sz="1400" spc="-45" b="1">
                          <a:latin typeface="Verdana"/>
                          <a:cs typeface="Verdana"/>
                        </a:rPr>
                        <a:t>Goal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 marT="1905">
                    <a:lnL w="12700">
                      <a:solidFill>
                        <a:srgbClr val="009759"/>
                      </a:solidFill>
                      <a:prstDash val="solid"/>
                    </a:lnL>
                    <a:lnR w="9525">
                      <a:solidFill>
                        <a:srgbClr val="009759"/>
                      </a:solidFill>
                      <a:prstDash val="solid"/>
                    </a:lnR>
                    <a:lnT w="12700">
                      <a:solidFill>
                        <a:srgbClr val="009759"/>
                      </a:solidFill>
                      <a:prstDash val="solid"/>
                    </a:lnT>
                    <a:lnB w="9525">
                      <a:solidFill>
                        <a:srgbClr val="0097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5420" marR="440690">
                        <a:lnSpc>
                          <a:spcPct val="100000"/>
                        </a:lnSpc>
                        <a:spcBef>
                          <a:spcPts val="1360"/>
                        </a:spcBef>
                      </a:pPr>
                      <a:r>
                        <a:rPr dirty="0" sz="1400" spc="-45">
                          <a:latin typeface="Verdana"/>
                          <a:cs typeface="Verdana"/>
                        </a:rPr>
                        <a:t>Implement</a:t>
                      </a:r>
                      <a:r>
                        <a:rPr dirty="0" sz="1400" spc="-9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20">
                          <a:latin typeface="Verdana"/>
                          <a:cs typeface="Verdana"/>
                        </a:rPr>
                        <a:t>the</a:t>
                      </a:r>
                      <a:r>
                        <a:rPr dirty="0" sz="1400" spc="-9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55">
                          <a:latin typeface="Verdana"/>
                          <a:cs typeface="Verdana"/>
                        </a:rPr>
                        <a:t>constraints</a:t>
                      </a:r>
                      <a:r>
                        <a:rPr dirty="0" sz="1400" spc="-10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20">
                          <a:latin typeface="Verdana"/>
                          <a:cs typeface="Verdana"/>
                        </a:rPr>
                        <a:t>that</a:t>
                      </a:r>
                      <a:r>
                        <a:rPr dirty="0" sz="1400" spc="-9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40">
                          <a:latin typeface="Verdana"/>
                          <a:cs typeface="Verdana"/>
                        </a:rPr>
                        <a:t>transactions</a:t>
                      </a:r>
                      <a:r>
                        <a:rPr dirty="0" sz="1400" spc="-95">
                          <a:latin typeface="Verdana"/>
                          <a:cs typeface="Verdana"/>
                        </a:rPr>
                        <a:t> must </a:t>
                      </a:r>
                      <a:r>
                        <a:rPr dirty="0" sz="1400" spc="20">
                          <a:latin typeface="Verdana"/>
                          <a:cs typeface="Verdana"/>
                        </a:rPr>
                        <a:t>have</a:t>
                      </a:r>
                      <a:r>
                        <a:rPr dirty="0" sz="1400" spc="-9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110">
                          <a:latin typeface="Verdana"/>
                          <a:cs typeface="Verdana"/>
                        </a:rPr>
                        <a:t>a</a:t>
                      </a:r>
                      <a:r>
                        <a:rPr dirty="0" sz="1400" spc="-8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55">
                          <a:latin typeface="Verdana"/>
                          <a:cs typeface="Verdana"/>
                        </a:rPr>
                        <a:t>single</a:t>
                      </a:r>
                      <a:r>
                        <a:rPr dirty="0" sz="1400" spc="-8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20">
                          <a:latin typeface="Verdana"/>
                          <a:cs typeface="Verdana"/>
                        </a:rPr>
                        <a:t>output  </a:t>
                      </a:r>
                      <a:r>
                        <a:rPr dirty="0" sz="1400" spc="50">
                          <a:latin typeface="Verdana"/>
                          <a:cs typeface="Verdana"/>
                        </a:rPr>
                        <a:t>and </a:t>
                      </a:r>
                      <a:r>
                        <a:rPr dirty="0" sz="1400" spc="10">
                          <a:latin typeface="Verdana"/>
                          <a:cs typeface="Verdana"/>
                        </a:rPr>
                        <a:t>no</a:t>
                      </a:r>
                      <a:r>
                        <a:rPr dirty="0" sz="1400" spc="-26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65">
                          <a:latin typeface="Verdana"/>
                          <a:cs typeface="Verdana"/>
                        </a:rPr>
                        <a:t>inputs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 marT="172720">
                    <a:lnL w="9525">
                      <a:solidFill>
                        <a:srgbClr val="009759"/>
                      </a:solidFill>
                      <a:prstDash val="solid"/>
                    </a:lnL>
                    <a:lnR w="12700">
                      <a:solidFill>
                        <a:srgbClr val="009759"/>
                      </a:solidFill>
                      <a:prstDash val="solid"/>
                    </a:lnR>
                    <a:lnT w="12700">
                      <a:solidFill>
                        <a:srgbClr val="009759"/>
                      </a:solidFill>
                      <a:prstDash val="solid"/>
                    </a:lnT>
                    <a:lnB w="9525">
                      <a:solidFill>
                        <a:srgbClr val="009759"/>
                      </a:solidFill>
                      <a:prstDash val="solid"/>
                    </a:lnB>
                  </a:tcPr>
                </a:tc>
              </a:tr>
              <a:tr h="78613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12700">
                      <a:solidFill>
                        <a:srgbClr val="009759"/>
                      </a:solidFill>
                      <a:prstDash val="solid"/>
                    </a:lnR>
                    <a:lnB w="28575">
                      <a:solidFill>
                        <a:srgbClr val="0097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  <a:p>
                      <a:pPr marL="18224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400" spc="-150" b="1">
                          <a:latin typeface="Verdana"/>
                          <a:cs typeface="Verdana"/>
                        </a:rPr>
                        <a:t>Where?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 marT="5080">
                    <a:lnL w="12700">
                      <a:solidFill>
                        <a:srgbClr val="009759"/>
                      </a:solidFill>
                      <a:prstDash val="solid"/>
                    </a:lnL>
                    <a:lnR w="9525">
                      <a:solidFill>
                        <a:srgbClr val="009759"/>
                      </a:solidFill>
                      <a:prstDash val="solid"/>
                    </a:lnR>
                    <a:lnT w="9525">
                      <a:solidFill>
                        <a:srgbClr val="009759"/>
                      </a:solidFill>
                      <a:prstDash val="solid"/>
                    </a:lnT>
                    <a:lnB w="9525">
                      <a:solidFill>
                        <a:srgbClr val="0097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5420" marR="1967230">
                        <a:lnSpc>
                          <a:spcPct val="101400"/>
                        </a:lnSpc>
                        <a:spcBef>
                          <a:spcPts val="1340"/>
                        </a:spcBef>
                      </a:pPr>
                      <a:r>
                        <a:rPr dirty="0" sz="1400" spc="-25">
                          <a:latin typeface="Verdana"/>
                          <a:cs typeface="Verdana"/>
                        </a:rPr>
                        <a:t>contract/IOUContract.kt, </a:t>
                      </a:r>
                      <a:r>
                        <a:rPr dirty="0" sz="1400" spc="-50">
                          <a:latin typeface="Verdana"/>
                          <a:cs typeface="Verdana"/>
                        </a:rPr>
                        <a:t>inside </a:t>
                      </a:r>
                      <a:r>
                        <a:rPr dirty="0" sz="1400" spc="-20">
                          <a:latin typeface="Verdana"/>
                          <a:cs typeface="Verdana"/>
                        </a:rPr>
                        <a:t>the </a:t>
                      </a:r>
                      <a:r>
                        <a:rPr dirty="0" sz="1400" spc="-10" b="1">
                          <a:solidFill>
                            <a:srgbClr val="2B79F0"/>
                          </a:solidFill>
                          <a:latin typeface="DejaVu Sans Mono"/>
                          <a:cs typeface="DejaVu Sans Mono"/>
                        </a:rPr>
                        <a:t>verify</a:t>
                      </a:r>
                      <a:r>
                        <a:rPr dirty="0" sz="1400" spc="-620" b="1">
                          <a:solidFill>
                            <a:srgbClr val="2B79F0"/>
                          </a:solidFill>
                          <a:latin typeface="DejaVu Sans Mono"/>
                          <a:cs typeface="DejaVu Sans Mono"/>
                        </a:rPr>
                        <a:t> </a:t>
                      </a:r>
                      <a:r>
                        <a:rPr dirty="0" sz="1400" spc="5">
                          <a:latin typeface="Verdana"/>
                          <a:cs typeface="Verdana"/>
                        </a:rPr>
                        <a:t>method  </a:t>
                      </a:r>
                      <a:r>
                        <a:rPr dirty="0" sz="1400" spc="-80">
                          <a:latin typeface="Verdana"/>
                          <a:cs typeface="Verdana"/>
                        </a:rPr>
                        <a:t>test/transactions/IOUIssueTests.kt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 marT="170180">
                    <a:lnL w="9525">
                      <a:solidFill>
                        <a:srgbClr val="009759"/>
                      </a:solidFill>
                      <a:prstDash val="solid"/>
                    </a:lnL>
                    <a:lnR w="12700">
                      <a:solidFill>
                        <a:srgbClr val="009759"/>
                      </a:solidFill>
                      <a:prstDash val="solid"/>
                    </a:lnR>
                    <a:lnT w="9525">
                      <a:solidFill>
                        <a:srgbClr val="009759"/>
                      </a:solidFill>
                      <a:prstDash val="solid"/>
                    </a:lnT>
                    <a:lnB w="9525">
                      <a:solidFill>
                        <a:srgbClr val="009759"/>
                      </a:solidFill>
                      <a:prstDash val="solid"/>
                    </a:lnB>
                  </a:tcPr>
                </a:tc>
              </a:tr>
              <a:tr h="31877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12700">
                      <a:solidFill>
                        <a:srgbClr val="009759"/>
                      </a:solidFill>
                      <a:prstDash val="solid"/>
                    </a:lnR>
                    <a:lnB w="28575">
                      <a:solidFill>
                        <a:srgbClr val="009759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182245">
                        <a:lnSpc>
                          <a:spcPct val="100000"/>
                        </a:lnSpc>
                        <a:spcBef>
                          <a:spcPts val="1385"/>
                        </a:spcBef>
                      </a:pPr>
                      <a:r>
                        <a:rPr dirty="0" sz="1400" spc="-160" b="1">
                          <a:latin typeface="Verdana"/>
                          <a:cs typeface="Verdana"/>
                        </a:rPr>
                        <a:t>Steps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 marT="175895">
                    <a:lnL w="12700">
                      <a:solidFill>
                        <a:srgbClr val="009759"/>
                      </a:solidFill>
                      <a:prstDash val="solid"/>
                    </a:lnL>
                    <a:lnR w="9525">
                      <a:solidFill>
                        <a:srgbClr val="009759"/>
                      </a:solidFill>
                      <a:prstDash val="solid"/>
                    </a:lnR>
                    <a:lnT w="9525">
                      <a:solidFill>
                        <a:srgbClr val="009759"/>
                      </a:solidFill>
                      <a:prstDash val="solid"/>
                    </a:lnT>
                    <a:lnB w="9525">
                      <a:solidFill>
                        <a:srgbClr val="009759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663575" indent="-342900">
                        <a:lnSpc>
                          <a:spcPts val="1670"/>
                        </a:lnSpc>
                        <a:spcBef>
                          <a:spcPts val="1385"/>
                        </a:spcBef>
                        <a:buAutoNum type="arabicPeriod"/>
                        <a:tabLst>
                          <a:tab pos="663575" algn="l"/>
                          <a:tab pos="664210" algn="l"/>
                        </a:tabLst>
                      </a:pPr>
                      <a:r>
                        <a:rPr dirty="0" sz="1400" spc="-10">
                          <a:latin typeface="Verdana"/>
                          <a:cs typeface="Verdana"/>
                        </a:rPr>
                        <a:t>Uncomment </a:t>
                      </a:r>
                      <a:r>
                        <a:rPr dirty="0" sz="1400" spc="-20">
                          <a:latin typeface="Verdana"/>
                          <a:cs typeface="Verdana"/>
                        </a:rPr>
                        <a:t>the </a:t>
                      </a:r>
                      <a:r>
                        <a:rPr dirty="0" sz="1400" spc="-25">
                          <a:latin typeface="Verdana"/>
                          <a:cs typeface="Verdana"/>
                        </a:rPr>
                        <a:t>following</a:t>
                      </a:r>
                      <a:r>
                        <a:rPr dirty="0" sz="1400" spc="-28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125">
                          <a:latin typeface="Verdana"/>
                          <a:cs typeface="Verdana"/>
                        </a:rPr>
                        <a:t>tests:</a:t>
                      </a:r>
                      <a:endParaRPr sz="1400">
                        <a:latin typeface="Verdana"/>
                        <a:cs typeface="Verdana"/>
                      </a:endParaRPr>
                    </a:p>
                    <a:p>
                      <a:pPr lvl="1" marL="1120775" indent="-342900">
                        <a:lnSpc>
                          <a:spcPts val="167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  <a:tabLst>
                          <a:tab pos="1120775" algn="l"/>
                          <a:tab pos="1121410" algn="l"/>
                        </a:tabLst>
                      </a:pPr>
                      <a:r>
                        <a:rPr dirty="0" sz="1400" spc="-10" b="1">
                          <a:solidFill>
                            <a:srgbClr val="2B79F0"/>
                          </a:solidFill>
                          <a:latin typeface="DejaVu Sans Mono"/>
                          <a:cs typeface="DejaVu Sans Mono"/>
                        </a:rPr>
                        <a:t>issueTransactionMustHaveNoInputs</a:t>
                      </a:r>
                      <a:endParaRPr sz="1400">
                        <a:latin typeface="DejaVu Sans Mono"/>
                        <a:cs typeface="DejaVu Sans Mono"/>
                      </a:endParaRPr>
                    </a:p>
                    <a:p>
                      <a:pPr lvl="1" marL="1120775" indent="-34290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  <a:tabLst>
                          <a:tab pos="1120775" algn="l"/>
                          <a:tab pos="1121410" algn="l"/>
                        </a:tabLst>
                      </a:pPr>
                      <a:r>
                        <a:rPr dirty="0" sz="1400" spc="-10" b="1">
                          <a:solidFill>
                            <a:srgbClr val="2B79F0"/>
                          </a:solidFill>
                          <a:latin typeface="DejaVu Sans Mono"/>
                          <a:cs typeface="DejaVu Sans Mono"/>
                        </a:rPr>
                        <a:t>issueTransactionMustHaveOneOutput</a:t>
                      </a:r>
                      <a:endParaRPr sz="1400">
                        <a:latin typeface="DejaVu Sans Mono"/>
                        <a:cs typeface="DejaVu Sans Mono"/>
                      </a:endParaRPr>
                    </a:p>
                    <a:p>
                      <a:pPr marL="663575" indent="-342900">
                        <a:lnSpc>
                          <a:spcPct val="100000"/>
                        </a:lnSpc>
                        <a:spcBef>
                          <a:spcPts val="865"/>
                        </a:spcBef>
                        <a:buAutoNum type="arabicPeriod"/>
                        <a:tabLst>
                          <a:tab pos="663575" algn="l"/>
                          <a:tab pos="664210" algn="l"/>
                        </a:tabLst>
                      </a:pPr>
                      <a:r>
                        <a:rPr dirty="0" sz="1400" spc="-70">
                          <a:latin typeface="Verdana"/>
                          <a:cs typeface="Verdana"/>
                        </a:rPr>
                        <a:t>Run </a:t>
                      </a:r>
                      <a:r>
                        <a:rPr dirty="0" sz="1400" spc="-20">
                          <a:latin typeface="Verdana"/>
                          <a:cs typeface="Verdana"/>
                        </a:rPr>
                        <a:t>the</a:t>
                      </a:r>
                      <a:r>
                        <a:rPr dirty="0" sz="1400" spc="-14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70">
                          <a:latin typeface="Verdana"/>
                          <a:cs typeface="Verdana"/>
                        </a:rPr>
                        <a:t>test</a:t>
                      </a:r>
                      <a:endParaRPr sz="1400">
                        <a:latin typeface="Verdana"/>
                        <a:cs typeface="Verdana"/>
                      </a:endParaRPr>
                    </a:p>
                    <a:p>
                      <a:pPr marL="663575" indent="-342900">
                        <a:lnSpc>
                          <a:spcPct val="100000"/>
                        </a:lnSpc>
                        <a:spcBef>
                          <a:spcPts val="840"/>
                        </a:spcBef>
                        <a:buAutoNum type="arabicPeriod"/>
                        <a:tabLst>
                          <a:tab pos="663575" algn="l"/>
                          <a:tab pos="664210" algn="l"/>
                        </a:tabLst>
                      </a:pPr>
                      <a:r>
                        <a:rPr dirty="0" sz="1400" spc="-5">
                          <a:latin typeface="Verdana"/>
                          <a:cs typeface="Verdana"/>
                        </a:rPr>
                        <a:t>Modify</a:t>
                      </a:r>
                      <a:r>
                        <a:rPr dirty="0" sz="1400" spc="-11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35">
                          <a:latin typeface="Verdana"/>
                          <a:cs typeface="Verdana"/>
                        </a:rPr>
                        <a:t>IOUContract.kt</a:t>
                      </a:r>
                      <a:r>
                        <a:rPr dirty="0" sz="1400" spc="-10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10">
                          <a:latin typeface="Verdana"/>
                          <a:cs typeface="Verdana"/>
                        </a:rPr>
                        <a:t>to</a:t>
                      </a:r>
                      <a:r>
                        <a:rPr dirty="0" sz="1400" spc="-10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>
                          <a:latin typeface="Verdana"/>
                          <a:cs typeface="Verdana"/>
                        </a:rPr>
                        <a:t>make</a:t>
                      </a:r>
                      <a:r>
                        <a:rPr dirty="0" sz="1400" spc="-10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20">
                          <a:latin typeface="Verdana"/>
                          <a:cs typeface="Verdana"/>
                        </a:rPr>
                        <a:t>the</a:t>
                      </a:r>
                      <a:r>
                        <a:rPr dirty="0" sz="1400" spc="-10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95">
                          <a:latin typeface="Verdana"/>
                          <a:cs typeface="Verdana"/>
                        </a:rPr>
                        <a:t>tests</a:t>
                      </a:r>
                      <a:r>
                        <a:rPr dirty="0" sz="1400" spc="-11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50">
                          <a:latin typeface="Verdana"/>
                          <a:cs typeface="Verdana"/>
                        </a:rPr>
                        <a:t>pass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 marT="175895">
                    <a:lnL w="9525">
                      <a:solidFill>
                        <a:srgbClr val="009759"/>
                      </a:solidFill>
                      <a:prstDash val="solid"/>
                    </a:lnL>
                    <a:lnR w="12700">
                      <a:solidFill>
                        <a:srgbClr val="009759"/>
                      </a:solidFill>
                      <a:prstDash val="solid"/>
                    </a:lnR>
                    <a:lnT w="9525">
                      <a:solidFill>
                        <a:srgbClr val="009759"/>
                      </a:solidFill>
                      <a:prstDash val="solid"/>
                    </a:lnT>
                    <a:lnB w="9525">
                      <a:solidFill>
                        <a:srgbClr val="009759"/>
                      </a:solidFill>
                      <a:prstDash val="solid"/>
                    </a:lnB>
                  </a:tcPr>
                </a:tc>
              </a:tr>
              <a:tr h="1320800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2700">
                      <a:solidFill>
                        <a:srgbClr val="009759"/>
                      </a:solidFill>
                      <a:prstDash val="solid"/>
                    </a:lnR>
                    <a:lnT w="28575">
                      <a:solidFill>
                        <a:srgbClr val="009759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75895">
                    <a:lnL w="12700">
                      <a:solidFill>
                        <a:srgbClr val="009759"/>
                      </a:solidFill>
                      <a:prstDash val="solid"/>
                    </a:lnL>
                    <a:lnR w="9525">
                      <a:solidFill>
                        <a:srgbClr val="009759"/>
                      </a:solidFill>
                      <a:prstDash val="solid"/>
                    </a:lnR>
                    <a:lnT w="9525">
                      <a:solidFill>
                        <a:srgbClr val="009759"/>
                      </a:solidFill>
                      <a:prstDash val="solid"/>
                    </a:lnT>
                    <a:lnB w="9525">
                      <a:solidFill>
                        <a:srgbClr val="009759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75895">
                    <a:lnL w="9525">
                      <a:solidFill>
                        <a:srgbClr val="009759"/>
                      </a:solidFill>
                      <a:prstDash val="solid"/>
                    </a:lnL>
                    <a:lnR w="12700">
                      <a:solidFill>
                        <a:srgbClr val="009759"/>
                      </a:solidFill>
                      <a:prstDash val="solid"/>
                    </a:lnR>
                    <a:lnT w="9525">
                      <a:solidFill>
                        <a:srgbClr val="009759"/>
                      </a:solidFill>
                      <a:prstDash val="solid"/>
                    </a:lnT>
                    <a:lnB w="9525">
                      <a:solidFill>
                        <a:srgbClr val="009759"/>
                      </a:solidFill>
                      <a:prstDash val="solid"/>
                    </a:lnB>
                  </a:tcPr>
                </a:tc>
              </a:tr>
              <a:tr h="56959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12700">
                      <a:solidFill>
                        <a:srgbClr val="009759"/>
                      </a:solidFill>
                      <a:prstDash val="solid"/>
                    </a:lnR>
                    <a:lnT w="28575">
                      <a:solidFill>
                        <a:srgbClr val="00975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82245">
                        <a:lnSpc>
                          <a:spcPct val="100000"/>
                        </a:lnSpc>
                        <a:spcBef>
                          <a:spcPts val="1380"/>
                        </a:spcBef>
                      </a:pPr>
                      <a:r>
                        <a:rPr dirty="0" sz="1400" spc="-120" b="1">
                          <a:latin typeface="Verdana"/>
                          <a:cs typeface="Verdana"/>
                        </a:rPr>
                        <a:t>Key</a:t>
                      </a:r>
                      <a:r>
                        <a:rPr dirty="0" sz="1400" spc="-110" b="1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100" b="1">
                          <a:latin typeface="Verdana"/>
                          <a:cs typeface="Verdana"/>
                        </a:rPr>
                        <a:t>Docs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 marT="175260">
                    <a:lnL w="12700">
                      <a:solidFill>
                        <a:srgbClr val="009759"/>
                      </a:solidFill>
                      <a:prstDash val="solid"/>
                    </a:lnL>
                    <a:lnR w="9525">
                      <a:solidFill>
                        <a:srgbClr val="009759"/>
                      </a:solidFill>
                      <a:prstDash val="solid"/>
                    </a:lnR>
                    <a:lnT w="9525">
                      <a:solidFill>
                        <a:srgbClr val="009759"/>
                      </a:solidFill>
                      <a:prstDash val="solid"/>
                    </a:lnT>
                    <a:lnB w="12700">
                      <a:solidFill>
                        <a:srgbClr val="0097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5420">
                        <a:lnSpc>
                          <a:spcPct val="100000"/>
                        </a:lnSpc>
                        <a:spcBef>
                          <a:spcPts val="1380"/>
                        </a:spcBef>
                      </a:pPr>
                      <a:r>
                        <a:rPr dirty="0" sz="1400" spc="10">
                          <a:latin typeface="Verdana"/>
                          <a:cs typeface="Verdana"/>
                        </a:rPr>
                        <a:t>N/A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 marT="175260">
                    <a:lnL w="9525">
                      <a:solidFill>
                        <a:srgbClr val="009759"/>
                      </a:solidFill>
                      <a:prstDash val="solid"/>
                    </a:lnL>
                    <a:lnR w="12700">
                      <a:solidFill>
                        <a:srgbClr val="009759"/>
                      </a:solidFill>
                      <a:prstDash val="solid"/>
                    </a:lnR>
                    <a:lnT w="9525">
                      <a:solidFill>
                        <a:srgbClr val="009759"/>
                      </a:solidFill>
                      <a:prstDash val="solid"/>
                    </a:lnT>
                    <a:lnB w="12700">
                      <a:solidFill>
                        <a:srgbClr val="009759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7" name="object 7"/>
          <p:cNvSpPr/>
          <p:nvPr/>
        </p:nvSpPr>
        <p:spPr>
          <a:xfrm>
            <a:off x="402336" y="3364991"/>
            <a:ext cx="746759" cy="7955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0079393" y="734060"/>
            <a:ext cx="1881505" cy="2705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00" spc="-190" b="1">
                <a:latin typeface="Verdana"/>
                <a:cs typeface="Verdana"/>
              </a:rPr>
              <a:t>1. </a:t>
            </a:r>
            <a:r>
              <a:rPr dirty="0" sz="1600" spc="-90" b="1">
                <a:latin typeface="Verdana"/>
                <a:cs typeface="Verdana"/>
              </a:rPr>
              <a:t>CorDapp</a:t>
            </a:r>
            <a:r>
              <a:rPr dirty="0" sz="1600" spc="-55" b="1">
                <a:latin typeface="Verdana"/>
                <a:cs typeface="Verdana"/>
              </a:rPr>
              <a:t> </a:t>
            </a:r>
            <a:r>
              <a:rPr dirty="0" sz="1600" spc="-150" b="1">
                <a:latin typeface="Verdana"/>
                <a:cs typeface="Verdana"/>
              </a:rPr>
              <a:t>Design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85"/>
              <a:t>Contracts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40"/>
              <a:t>p</a:t>
            </a:r>
            <a:fld id="{81D60167-4931-47E6-BA6A-407CBD079E47}" type="slidenum">
              <a:rPr dirty="0" spc="-150"/>
              <a:t>34</a:t>
            </a:fld>
            <a:r>
              <a:rPr dirty="0" spc="-80"/>
              <a:t>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0079393" y="1343660"/>
            <a:ext cx="1875789" cy="41719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105"/>
              </a:spcBef>
              <a:buAutoNum type="arabicPeriod" startAt="2"/>
              <a:tabLst>
                <a:tab pos="241300" algn="l"/>
              </a:tabLst>
            </a:pPr>
            <a:r>
              <a:rPr dirty="0" sz="1600" spc="-175" b="1">
                <a:latin typeface="Verdana"/>
                <a:cs typeface="Verdana"/>
              </a:rPr>
              <a:t>State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AutoNum type="arabicPeriod" startAt="2"/>
            </a:pPr>
            <a:endParaRPr sz="25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buAutoNum type="arabicPeriod" startAt="2"/>
              <a:tabLst>
                <a:tab pos="241300" algn="l"/>
              </a:tabLst>
            </a:pPr>
            <a:r>
              <a:rPr dirty="0" sz="1600" spc="-110" b="1">
                <a:solidFill>
                  <a:srgbClr val="ED1C24"/>
                </a:solidFill>
                <a:latin typeface="Verdana"/>
                <a:cs typeface="Verdana"/>
              </a:rPr>
              <a:t>Contract</a:t>
            </a:r>
            <a:endParaRPr sz="1600">
              <a:latin typeface="Verdana"/>
              <a:cs typeface="Verdana"/>
            </a:endParaRPr>
          </a:p>
          <a:p>
            <a:pPr marL="184150" indent="-171450">
              <a:lnSpc>
                <a:spcPct val="100000"/>
              </a:lnSpc>
              <a:spcBef>
                <a:spcPts val="20"/>
              </a:spcBef>
              <a:buFont typeface="Arial"/>
              <a:buChar char="•"/>
              <a:tabLst>
                <a:tab pos="184785" algn="l"/>
              </a:tabLst>
            </a:pPr>
            <a:r>
              <a:rPr dirty="0" sz="1200" spc="15">
                <a:latin typeface="Verdana"/>
                <a:cs typeface="Verdana"/>
              </a:rPr>
              <a:t>Contract</a:t>
            </a:r>
            <a:r>
              <a:rPr dirty="0" sz="1200" spc="-85">
                <a:latin typeface="Verdana"/>
                <a:cs typeface="Verdana"/>
              </a:rPr>
              <a:t> </a:t>
            </a:r>
            <a:r>
              <a:rPr dirty="0" sz="1200" spc="-114">
                <a:latin typeface="Verdana"/>
                <a:cs typeface="Verdana"/>
              </a:rPr>
              <a:t>Tests</a:t>
            </a:r>
            <a:endParaRPr sz="1200">
              <a:latin typeface="Verdana"/>
              <a:cs typeface="Verdana"/>
            </a:endParaRPr>
          </a:p>
          <a:p>
            <a:pPr marL="184150" indent="-171450">
              <a:lnSpc>
                <a:spcPct val="100000"/>
              </a:lnSpc>
              <a:buFont typeface="Arial"/>
              <a:buChar char="•"/>
              <a:tabLst>
                <a:tab pos="184785" algn="l"/>
              </a:tabLst>
            </a:pPr>
            <a:r>
              <a:rPr dirty="0" sz="1200" spc="-65">
                <a:latin typeface="Verdana"/>
                <a:cs typeface="Verdana"/>
              </a:rPr>
              <a:t>The </a:t>
            </a:r>
            <a:r>
              <a:rPr dirty="0" sz="1200" spc="20">
                <a:latin typeface="Verdana"/>
                <a:cs typeface="Verdana"/>
              </a:rPr>
              <a:t>Create</a:t>
            </a:r>
            <a:r>
              <a:rPr dirty="0" sz="1200" spc="-170">
                <a:latin typeface="Verdana"/>
                <a:cs typeface="Verdana"/>
              </a:rPr>
              <a:t> </a:t>
            </a:r>
            <a:r>
              <a:rPr dirty="0" sz="1200" spc="35">
                <a:latin typeface="Verdana"/>
                <a:cs typeface="Verdana"/>
              </a:rPr>
              <a:t>Command</a:t>
            </a:r>
            <a:endParaRPr sz="1200">
              <a:latin typeface="Verdana"/>
              <a:cs typeface="Verdana"/>
            </a:endParaRPr>
          </a:p>
          <a:p>
            <a:pPr marL="184150" indent="-171450">
              <a:lnSpc>
                <a:spcPct val="100000"/>
              </a:lnSpc>
              <a:buFont typeface="Arial"/>
              <a:buChar char="•"/>
              <a:tabLst>
                <a:tab pos="184785" algn="l"/>
              </a:tabLst>
            </a:pPr>
            <a:r>
              <a:rPr dirty="0" sz="1200" spc="-70">
                <a:latin typeface="Verdana"/>
                <a:cs typeface="Verdana"/>
              </a:rPr>
              <a:t>Further</a:t>
            </a:r>
            <a:r>
              <a:rPr dirty="0" sz="1200" spc="-95">
                <a:latin typeface="Verdana"/>
                <a:cs typeface="Verdana"/>
              </a:rPr>
              <a:t> </a:t>
            </a:r>
            <a:r>
              <a:rPr dirty="0" sz="1200" spc="-40">
                <a:latin typeface="Verdana"/>
                <a:cs typeface="Verdana"/>
              </a:rPr>
              <a:t>Constraints</a:t>
            </a:r>
            <a:endParaRPr sz="1200">
              <a:latin typeface="Verdana"/>
              <a:cs typeface="Verdana"/>
            </a:endParaRPr>
          </a:p>
          <a:p>
            <a:pPr marL="184150" indent="-171450">
              <a:lnSpc>
                <a:spcPct val="100000"/>
              </a:lnSpc>
              <a:buFont typeface="Arial"/>
              <a:buChar char="•"/>
              <a:tabLst>
                <a:tab pos="184785" algn="l"/>
              </a:tabLst>
            </a:pPr>
            <a:r>
              <a:rPr dirty="0" sz="1200" spc="-135" b="1">
                <a:latin typeface="Verdana"/>
                <a:cs typeface="Verdana"/>
              </a:rPr>
              <a:t>Tx-Level</a:t>
            </a:r>
            <a:r>
              <a:rPr dirty="0" sz="1200" spc="-90" b="1">
                <a:latin typeface="Verdana"/>
                <a:cs typeface="Verdana"/>
              </a:rPr>
              <a:t> </a:t>
            </a:r>
            <a:r>
              <a:rPr dirty="0" sz="1200" spc="-125" b="1">
                <a:latin typeface="Verdana"/>
                <a:cs typeface="Verdana"/>
              </a:rPr>
              <a:t>Constraints</a:t>
            </a:r>
            <a:endParaRPr sz="1200">
              <a:latin typeface="Verdana"/>
              <a:cs typeface="Verdana"/>
            </a:endParaRPr>
          </a:p>
          <a:p>
            <a:pPr marL="184150" indent="-171450">
              <a:lnSpc>
                <a:spcPct val="100000"/>
              </a:lnSpc>
              <a:buFont typeface="Arial"/>
              <a:buChar char="•"/>
              <a:tabLst>
                <a:tab pos="184785" algn="l"/>
              </a:tabLst>
            </a:pPr>
            <a:r>
              <a:rPr dirty="0" sz="1200" spc="10">
                <a:latin typeface="Verdana"/>
                <a:cs typeface="Verdana"/>
              </a:rPr>
              <a:t>Value</a:t>
            </a:r>
            <a:r>
              <a:rPr dirty="0" sz="1200" spc="-135">
                <a:latin typeface="Verdana"/>
                <a:cs typeface="Verdana"/>
              </a:rPr>
              <a:t> </a:t>
            </a:r>
            <a:r>
              <a:rPr dirty="0" sz="1200" spc="-45">
                <a:latin typeface="Verdana"/>
                <a:cs typeface="Verdana"/>
              </a:rPr>
              <a:t>Constraints</a:t>
            </a:r>
            <a:endParaRPr sz="1200">
              <a:latin typeface="Verdana"/>
              <a:cs typeface="Verdana"/>
            </a:endParaRPr>
          </a:p>
          <a:p>
            <a:pPr marL="184150" indent="-171450">
              <a:lnSpc>
                <a:spcPct val="100000"/>
              </a:lnSpc>
              <a:buFont typeface="Arial"/>
              <a:buChar char="•"/>
              <a:tabLst>
                <a:tab pos="184785" algn="l"/>
              </a:tabLst>
            </a:pPr>
            <a:r>
              <a:rPr dirty="0" sz="1200" spc="-65">
                <a:latin typeface="Verdana"/>
                <a:cs typeface="Verdana"/>
              </a:rPr>
              <a:t>Signer</a:t>
            </a:r>
            <a:r>
              <a:rPr dirty="0" sz="1200" spc="-110">
                <a:latin typeface="Verdana"/>
                <a:cs typeface="Verdana"/>
              </a:rPr>
              <a:t> </a:t>
            </a:r>
            <a:r>
              <a:rPr dirty="0" sz="1200" spc="-45">
                <a:latin typeface="Verdana"/>
                <a:cs typeface="Verdana"/>
              </a:rPr>
              <a:t>Constraints</a:t>
            </a:r>
            <a:endParaRPr sz="1200">
              <a:latin typeface="Verdana"/>
              <a:cs typeface="Verdana"/>
            </a:endParaRPr>
          </a:p>
          <a:p>
            <a:pPr marL="184150" indent="-171450">
              <a:lnSpc>
                <a:spcPct val="100000"/>
              </a:lnSpc>
              <a:buFont typeface="Arial"/>
              <a:buChar char="•"/>
              <a:tabLst>
                <a:tab pos="184785" algn="l"/>
              </a:tabLst>
            </a:pPr>
            <a:r>
              <a:rPr dirty="0" sz="1200" spc="-15">
                <a:latin typeface="Verdana"/>
                <a:cs typeface="Verdana"/>
              </a:rPr>
              <a:t>Another</a:t>
            </a:r>
            <a:r>
              <a:rPr dirty="0" sz="1200" spc="-100">
                <a:latin typeface="Verdana"/>
                <a:cs typeface="Verdana"/>
              </a:rPr>
              <a:t> </a:t>
            </a:r>
            <a:r>
              <a:rPr dirty="0" sz="1200" spc="35">
                <a:latin typeface="Verdana"/>
                <a:cs typeface="Verdana"/>
              </a:rPr>
              <a:t>Command</a:t>
            </a:r>
            <a:endParaRPr sz="1200">
              <a:latin typeface="Verdana"/>
              <a:cs typeface="Verdana"/>
            </a:endParaRPr>
          </a:p>
          <a:p>
            <a:pPr marL="217170" indent="-204470">
              <a:lnSpc>
                <a:spcPct val="100000"/>
              </a:lnSpc>
              <a:buFont typeface="Wingdings"/>
              <a:buChar char=""/>
              <a:tabLst>
                <a:tab pos="217804" algn="l"/>
              </a:tabLst>
            </a:pPr>
            <a:r>
              <a:rPr dirty="0" sz="1200" spc="10">
                <a:latin typeface="Verdana"/>
                <a:cs typeface="Verdana"/>
              </a:rPr>
              <a:t>Checkpoint</a:t>
            </a:r>
            <a:endParaRPr sz="12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spcBef>
                <a:spcPts val="1250"/>
              </a:spcBef>
              <a:buAutoNum type="arabicPeriod" startAt="4"/>
              <a:tabLst>
                <a:tab pos="241300" algn="l"/>
              </a:tabLst>
            </a:pPr>
            <a:r>
              <a:rPr dirty="0" sz="1600" spc="-204" b="1">
                <a:latin typeface="Verdana"/>
                <a:cs typeface="Verdana"/>
              </a:rPr>
              <a:t>Flow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Verdana"/>
              <a:buAutoNum type="arabicPeriod" startAt="4"/>
            </a:pPr>
            <a:endParaRPr sz="25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buAutoNum type="arabicPeriod" startAt="4"/>
              <a:tabLst>
                <a:tab pos="241300" algn="l"/>
              </a:tabLst>
            </a:pPr>
            <a:r>
              <a:rPr dirty="0" sz="1600" spc="-185" b="1">
                <a:latin typeface="Verdana"/>
                <a:cs typeface="Verdana"/>
              </a:rPr>
              <a:t>Network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Verdana"/>
              <a:buAutoNum type="arabicPeriod" startAt="4"/>
            </a:pPr>
            <a:endParaRPr sz="25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buAutoNum type="arabicPeriod" startAt="4"/>
              <a:tabLst>
                <a:tab pos="241300" algn="l"/>
              </a:tabLst>
            </a:pPr>
            <a:r>
              <a:rPr dirty="0" sz="1600" spc="-254" b="1">
                <a:latin typeface="Verdana"/>
                <a:cs typeface="Verdana"/>
              </a:rPr>
              <a:t>API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959708" y="0"/>
            <a:ext cx="2232660" cy="6858000"/>
          </a:xfrm>
          <a:custGeom>
            <a:avLst/>
            <a:gdLst/>
            <a:ahLst/>
            <a:cxnLst/>
            <a:rect l="l" t="t" r="r" b="b"/>
            <a:pathLst>
              <a:path w="2232659" h="6858000">
                <a:moveTo>
                  <a:pt x="0" y="6858000"/>
                </a:moveTo>
                <a:lnTo>
                  <a:pt x="2232291" y="6858000"/>
                </a:lnTo>
                <a:lnTo>
                  <a:pt x="2232291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0675" y="566419"/>
            <a:ext cx="7682230" cy="512445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-300"/>
              <a:t>Transaction-Level </a:t>
            </a:r>
            <a:r>
              <a:rPr dirty="0" spc="-330"/>
              <a:t>Constraints </a:t>
            </a:r>
            <a:r>
              <a:rPr dirty="0" spc="-200"/>
              <a:t>-</a:t>
            </a:r>
            <a:r>
              <a:rPr dirty="0" spc="35"/>
              <a:t> </a:t>
            </a:r>
            <a:r>
              <a:rPr dirty="0" spc="-350"/>
              <a:t>Solution</a:t>
            </a:r>
          </a:p>
        </p:txBody>
      </p:sp>
      <p:sp>
        <p:nvSpPr>
          <p:cNvPr id="4" name="object 4"/>
          <p:cNvSpPr/>
          <p:nvPr/>
        </p:nvSpPr>
        <p:spPr>
          <a:xfrm>
            <a:off x="294238" y="3254667"/>
            <a:ext cx="963294" cy="991235"/>
          </a:xfrm>
          <a:custGeom>
            <a:avLst/>
            <a:gdLst/>
            <a:ahLst/>
            <a:cxnLst/>
            <a:rect l="l" t="t" r="r" b="b"/>
            <a:pathLst>
              <a:path w="963294" h="991235">
                <a:moveTo>
                  <a:pt x="481399" y="0"/>
                </a:moveTo>
                <a:lnTo>
                  <a:pt x="435037" y="2268"/>
                </a:lnTo>
                <a:lnTo>
                  <a:pt x="389922" y="8935"/>
                </a:lnTo>
                <a:lnTo>
                  <a:pt x="346256" y="19793"/>
                </a:lnTo>
                <a:lnTo>
                  <a:pt x="304240" y="34635"/>
                </a:lnTo>
                <a:lnTo>
                  <a:pt x="264075" y="53252"/>
                </a:lnTo>
                <a:lnTo>
                  <a:pt x="225965" y="75437"/>
                </a:lnTo>
                <a:lnTo>
                  <a:pt x="190110" y="100982"/>
                </a:lnTo>
                <a:lnTo>
                  <a:pt x="156713" y="129680"/>
                </a:lnTo>
                <a:lnTo>
                  <a:pt x="125974" y="161323"/>
                </a:lnTo>
                <a:lnTo>
                  <a:pt x="98096" y="195703"/>
                </a:lnTo>
                <a:lnTo>
                  <a:pt x="73281" y="232613"/>
                </a:lnTo>
                <a:lnTo>
                  <a:pt x="51730" y="271845"/>
                </a:lnTo>
                <a:lnTo>
                  <a:pt x="33645" y="313191"/>
                </a:lnTo>
                <a:lnTo>
                  <a:pt x="19228" y="356444"/>
                </a:lnTo>
                <a:lnTo>
                  <a:pt x="8680" y="401396"/>
                </a:lnTo>
                <a:lnTo>
                  <a:pt x="2203" y="447839"/>
                </a:lnTo>
                <a:lnTo>
                  <a:pt x="0" y="495566"/>
                </a:lnTo>
                <a:lnTo>
                  <a:pt x="2203" y="543291"/>
                </a:lnTo>
                <a:lnTo>
                  <a:pt x="8680" y="589732"/>
                </a:lnTo>
                <a:lnTo>
                  <a:pt x="19228" y="634683"/>
                </a:lnTo>
                <a:lnTo>
                  <a:pt x="33645" y="677934"/>
                </a:lnTo>
                <a:lnTo>
                  <a:pt x="51730" y="719279"/>
                </a:lnTo>
                <a:lnTo>
                  <a:pt x="73281" y="758510"/>
                </a:lnTo>
                <a:lnTo>
                  <a:pt x="98096" y="795419"/>
                </a:lnTo>
                <a:lnTo>
                  <a:pt x="125974" y="829799"/>
                </a:lnTo>
                <a:lnTo>
                  <a:pt x="156713" y="861441"/>
                </a:lnTo>
                <a:lnTo>
                  <a:pt x="190110" y="890139"/>
                </a:lnTo>
                <a:lnTo>
                  <a:pt x="225965" y="915684"/>
                </a:lnTo>
                <a:lnTo>
                  <a:pt x="264075" y="937868"/>
                </a:lnTo>
                <a:lnTo>
                  <a:pt x="304240" y="956485"/>
                </a:lnTo>
                <a:lnTo>
                  <a:pt x="346256" y="971327"/>
                </a:lnTo>
                <a:lnTo>
                  <a:pt x="389922" y="982185"/>
                </a:lnTo>
                <a:lnTo>
                  <a:pt x="435037" y="988852"/>
                </a:lnTo>
                <a:lnTo>
                  <a:pt x="481399" y="991120"/>
                </a:lnTo>
                <a:lnTo>
                  <a:pt x="527762" y="988852"/>
                </a:lnTo>
                <a:lnTo>
                  <a:pt x="572877" y="982185"/>
                </a:lnTo>
                <a:lnTo>
                  <a:pt x="616544" y="971327"/>
                </a:lnTo>
                <a:lnTo>
                  <a:pt x="658560" y="956485"/>
                </a:lnTo>
                <a:lnTo>
                  <a:pt x="698724" y="937868"/>
                </a:lnTo>
                <a:lnTo>
                  <a:pt x="736835" y="915684"/>
                </a:lnTo>
                <a:lnTo>
                  <a:pt x="772690" y="890139"/>
                </a:lnTo>
                <a:lnTo>
                  <a:pt x="806087" y="861441"/>
                </a:lnTo>
                <a:lnTo>
                  <a:pt x="836826" y="829799"/>
                </a:lnTo>
                <a:lnTo>
                  <a:pt x="864704" y="795419"/>
                </a:lnTo>
                <a:lnTo>
                  <a:pt x="889519" y="758510"/>
                </a:lnTo>
                <a:lnTo>
                  <a:pt x="911070" y="719279"/>
                </a:lnTo>
                <a:lnTo>
                  <a:pt x="929155" y="677934"/>
                </a:lnTo>
                <a:lnTo>
                  <a:pt x="943572" y="634683"/>
                </a:lnTo>
                <a:lnTo>
                  <a:pt x="954120" y="589732"/>
                </a:lnTo>
                <a:lnTo>
                  <a:pt x="960597" y="543291"/>
                </a:lnTo>
                <a:lnTo>
                  <a:pt x="962800" y="495566"/>
                </a:lnTo>
                <a:lnTo>
                  <a:pt x="960597" y="447839"/>
                </a:lnTo>
                <a:lnTo>
                  <a:pt x="954120" y="401396"/>
                </a:lnTo>
                <a:lnTo>
                  <a:pt x="943572" y="356444"/>
                </a:lnTo>
                <a:lnTo>
                  <a:pt x="929155" y="313191"/>
                </a:lnTo>
                <a:lnTo>
                  <a:pt x="911070" y="271845"/>
                </a:lnTo>
                <a:lnTo>
                  <a:pt x="889519" y="232613"/>
                </a:lnTo>
                <a:lnTo>
                  <a:pt x="864704" y="195703"/>
                </a:lnTo>
                <a:lnTo>
                  <a:pt x="836826" y="161323"/>
                </a:lnTo>
                <a:lnTo>
                  <a:pt x="806087" y="129680"/>
                </a:lnTo>
                <a:lnTo>
                  <a:pt x="772690" y="100982"/>
                </a:lnTo>
                <a:lnTo>
                  <a:pt x="736835" y="75437"/>
                </a:lnTo>
                <a:lnTo>
                  <a:pt x="698724" y="53252"/>
                </a:lnTo>
                <a:lnTo>
                  <a:pt x="658560" y="34635"/>
                </a:lnTo>
                <a:lnTo>
                  <a:pt x="616544" y="19793"/>
                </a:lnTo>
                <a:lnTo>
                  <a:pt x="572877" y="8935"/>
                </a:lnTo>
                <a:lnTo>
                  <a:pt x="527762" y="2268"/>
                </a:lnTo>
                <a:lnTo>
                  <a:pt x="481399" y="0"/>
                </a:lnTo>
                <a:close/>
              </a:path>
            </a:pathLst>
          </a:custGeom>
          <a:solidFill>
            <a:srgbClr val="F8D60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94238" y="3254667"/>
            <a:ext cx="963294" cy="991235"/>
          </a:xfrm>
          <a:custGeom>
            <a:avLst/>
            <a:gdLst/>
            <a:ahLst/>
            <a:cxnLst/>
            <a:rect l="l" t="t" r="r" b="b"/>
            <a:pathLst>
              <a:path w="963294" h="991235">
                <a:moveTo>
                  <a:pt x="0" y="495563"/>
                </a:moveTo>
                <a:lnTo>
                  <a:pt x="2203" y="447837"/>
                </a:lnTo>
                <a:lnTo>
                  <a:pt x="8680" y="401394"/>
                </a:lnTo>
                <a:lnTo>
                  <a:pt x="19228" y="356443"/>
                </a:lnTo>
                <a:lnTo>
                  <a:pt x="33645" y="313190"/>
                </a:lnTo>
                <a:lnTo>
                  <a:pt x="51730" y="271845"/>
                </a:lnTo>
                <a:lnTo>
                  <a:pt x="73281" y="232613"/>
                </a:lnTo>
                <a:lnTo>
                  <a:pt x="98097" y="195703"/>
                </a:lnTo>
                <a:lnTo>
                  <a:pt x="125975" y="161323"/>
                </a:lnTo>
                <a:lnTo>
                  <a:pt x="156713" y="129680"/>
                </a:lnTo>
                <a:lnTo>
                  <a:pt x="190111" y="100982"/>
                </a:lnTo>
                <a:lnTo>
                  <a:pt x="225966" y="75437"/>
                </a:lnTo>
                <a:lnTo>
                  <a:pt x="264076" y="53252"/>
                </a:lnTo>
                <a:lnTo>
                  <a:pt x="304240" y="34635"/>
                </a:lnTo>
                <a:lnTo>
                  <a:pt x="346257" y="19793"/>
                </a:lnTo>
                <a:lnTo>
                  <a:pt x="389923" y="8935"/>
                </a:lnTo>
                <a:lnTo>
                  <a:pt x="435039" y="2268"/>
                </a:lnTo>
                <a:lnTo>
                  <a:pt x="481401" y="0"/>
                </a:lnTo>
                <a:lnTo>
                  <a:pt x="527763" y="2268"/>
                </a:lnTo>
                <a:lnTo>
                  <a:pt x="572878" y="8935"/>
                </a:lnTo>
                <a:lnTo>
                  <a:pt x="616545" y="19793"/>
                </a:lnTo>
                <a:lnTo>
                  <a:pt x="658561" y="34635"/>
                </a:lnTo>
                <a:lnTo>
                  <a:pt x="698725" y="53252"/>
                </a:lnTo>
                <a:lnTo>
                  <a:pt x="736836" y="75437"/>
                </a:lnTo>
                <a:lnTo>
                  <a:pt x="772691" y="100982"/>
                </a:lnTo>
                <a:lnTo>
                  <a:pt x="806088" y="129680"/>
                </a:lnTo>
                <a:lnTo>
                  <a:pt x="836827" y="161323"/>
                </a:lnTo>
                <a:lnTo>
                  <a:pt x="864705" y="195703"/>
                </a:lnTo>
                <a:lnTo>
                  <a:pt x="889520" y="232613"/>
                </a:lnTo>
                <a:lnTo>
                  <a:pt x="911071" y="271845"/>
                </a:lnTo>
                <a:lnTo>
                  <a:pt x="929156" y="313190"/>
                </a:lnTo>
                <a:lnTo>
                  <a:pt x="943574" y="356443"/>
                </a:lnTo>
                <a:lnTo>
                  <a:pt x="954122" y="401394"/>
                </a:lnTo>
                <a:lnTo>
                  <a:pt x="960598" y="447837"/>
                </a:lnTo>
                <a:lnTo>
                  <a:pt x="962802" y="495563"/>
                </a:lnTo>
                <a:lnTo>
                  <a:pt x="960598" y="543289"/>
                </a:lnTo>
                <a:lnTo>
                  <a:pt x="954122" y="589732"/>
                </a:lnTo>
                <a:lnTo>
                  <a:pt x="943574" y="634683"/>
                </a:lnTo>
                <a:lnTo>
                  <a:pt x="929156" y="677936"/>
                </a:lnTo>
                <a:lnTo>
                  <a:pt x="911071" y="719282"/>
                </a:lnTo>
                <a:lnTo>
                  <a:pt x="889520" y="758513"/>
                </a:lnTo>
                <a:lnTo>
                  <a:pt x="864705" y="795423"/>
                </a:lnTo>
                <a:lnTo>
                  <a:pt x="836827" y="829803"/>
                </a:lnTo>
                <a:lnTo>
                  <a:pt x="806088" y="861446"/>
                </a:lnTo>
                <a:lnTo>
                  <a:pt x="772691" y="890144"/>
                </a:lnTo>
                <a:lnTo>
                  <a:pt x="736836" y="915689"/>
                </a:lnTo>
                <a:lnTo>
                  <a:pt x="698725" y="937875"/>
                </a:lnTo>
                <a:lnTo>
                  <a:pt x="658561" y="956492"/>
                </a:lnTo>
                <a:lnTo>
                  <a:pt x="616545" y="971333"/>
                </a:lnTo>
                <a:lnTo>
                  <a:pt x="572878" y="982191"/>
                </a:lnTo>
                <a:lnTo>
                  <a:pt x="527763" y="988859"/>
                </a:lnTo>
                <a:lnTo>
                  <a:pt x="481401" y="991127"/>
                </a:lnTo>
                <a:lnTo>
                  <a:pt x="435039" y="988859"/>
                </a:lnTo>
                <a:lnTo>
                  <a:pt x="389923" y="982191"/>
                </a:lnTo>
                <a:lnTo>
                  <a:pt x="346257" y="971333"/>
                </a:lnTo>
                <a:lnTo>
                  <a:pt x="304240" y="956492"/>
                </a:lnTo>
                <a:lnTo>
                  <a:pt x="264076" y="937875"/>
                </a:lnTo>
                <a:lnTo>
                  <a:pt x="225966" y="915689"/>
                </a:lnTo>
                <a:lnTo>
                  <a:pt x="190111" y="890144"/>
                </a:lnTo>
                <a:lnTo>
                  <a:pt x="156713" y="861446"/>
                </a:lnTo>
                <a:lnTo>
                  <a:pt x="125975" y="829803"/>
                </a:lnTo>
                <a:lnTo>
                  <a:pt x="98097" y="795423"/>
                </a:lnTo>
                <a:lnTo>
                  <a:pt x="73281" y="758513"/>
                </a:lnTo>
                <a:lnTo>
                  <a:pt x="51730" y="719282"/>
                </a:lnTo>
                <a:lnTo>
                  <a:pt x="33645" y="677936"/>
                </a:lnTo>
                <a:lnTo>
                  <a:pt x="19228" y="634683"/>
                </a:lnTo>
                <a:lnTo>
                  <a:pt x="8680" y="589732"/>
                </a:lnTo>
                <a:lnTo>
                  <a:pt x="2203" y="543289"/>
                </a:lnTo>
                <a:lnTo>
                  <a:pt x="0" y="495563"/>
                </a:lnTo>
                <a:close/>
              </a:path>
            </a:pathLst>
          </a:custGeom>
          <a:ln w="12700">
            <a:solidFill>
              <a:srgbClr val="F8D60D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258575" y="2209800"/>
          <a:ext cx="8120380" cy="31102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1625"/>
                <a:gridCol w="1183640"/>
                <a:gridCol w="6616065"/>
              </a:tblGrid>
              <a:tr h="781685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2700">
                      <a:solidFill>
                        <a:srgbClr val="F8D60D"/>
                      </a:solidFill>
                      <a:prstDash val="solid"/>
                    </a:lnR>
                    <a:lnB w="28575">
                      <a:solidFill>
                        <a:srgbClr val="F8D60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  <a:p>
                      <a:pPr marL="182880">
                        <a:lnSpc>
                          <a:spcPct val="100000"/>
                        </a:lnSpc>
                      </a:pPr>
                      <a:r>
                        <a:rPr dirty="0" sz="1400" spc="-45" b="1">
                          <a:latin typeface="Verdana"/>
                          <a:cs typeface="Verdana"/>
                        </a:rPr>
                        <a:t>Goal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 marT="0">
                    <a:lnL w="12700">
                      <a:solidFill>
                        <a:srgbClr val="F8D60D"/>
                      </a:solidFill>
                      <a:prstDash val="solid"/>
                    </a:lnL>
                    <a:lnR w="9525">
                      <a:solidFill>
                        <a:srgbClr val="F8D60D"/>
                      </a:solidFill>
                      <a:prstDash val="solid"/>
                    </a:lnR>
                    <a:lnT w="12700">
                      <a:solidFill>
                        <a:srgbClr val="F8D60D"/>
                      </a:solidFill>
                      <a:prstDash val="solid"/>
                    </a:lnT>
                    <a:lnB w="9525">
                      <a:solidFill>
                        <a:srgbClr val="F8D60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6055">
                        <a:lnSpc>
                          <a:spcPts val="1670"/>
                        </a:lnSpc>
                        <a:spcBef>
                          <a:spcPts val="1345"/>
                        </a:spcBef>
                      </a:pPr>
                      <a:r>
                        <a:rPr dirty="0" sz="1400" spc="-35">
                          <a:latin typeface="Verdana"/>
                          <a:cs typeface="Verdana"/>
                        </a:rPr>
                        <a:t>Constrain</a:t>
                      </a:r>
                      <a:r>
                        <a:rPr dirty="0" sz="1400" spc="-10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20">
                          <a:latin typeface="Verdana"/>
                          <a:cs typeface="Verdana"/>
                        </a:rPr>
                        <a:t>the</a:t>
                      </a:r>
                      <a:r>
                        <a:rPr dirty="0" sz="1400" spc="-9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30">
                          <a:latin typeface="Verdana"/>
                          <a:cs typeface="Verdana"/>
                        </a:rPr>
                        <a:t>number</a:t>
                      </a:r>
                      <a:r>
                        <a:rPr dirty="0" sz="1400" spc="-10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>
                          <a:latin typeface="Verdana"/>
                          <a:cs typeface="Verdana"/>
                        </a:rPr>
                        <a:t>of</a:t>
                      </a:r>
                      <a:r>
                        <a:rPr dirty="0" sz="1400" spc="-10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65">
                          <a:latin typeface="Verdana"/>
                          <a:cs typeface="Verdana"/>
                        </a:rPr>
                        <a:t>inputs</a:t>
                      </a:r>
                      <a:r>
                        <a:rPr dirty="0" sz="1400" spc="-11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125">
                          <a:latin typeface="Verdana"/>
                          <a:cs typeface="Verdana"/>
                        </a:rPr>
                        <a:t>(0)</a:t>
                      </a:r>
                      <a:r>
                        <a:rPr dirty="0" sz="1400" spc="-11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50">
                          <a:latin typeface="Verdana"/>
                          <a:cs typeface="Verdana"/>
                        </a:rPr>
                        <a:t>and</a:t>
                      </a:r>
                      <a:r>
                        <a:rPr dirty="0" sz="1400" spc="-9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45">
                          <a:latin typeface="Verdana"/>
                          <a:cs typeface="Verdana"/>
                        </a:rPr>
                        <a:t>outputs</a:t>
                      </a:r>
                      <a:r>
                        <a:rPr dirty="0" sz="1400" spc="-11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125">
                          <a:latin typeface="Verdana"/>
                          <a:cs typeface="Verdana"/>
                        </a:rPr>
                        <a:t>(1)</a:t>
                      </a:r>
                      <a:r>
                        <a:rPr dirty="0" sz="1400" spc="-11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75">
                          <a:latin typeface="Verdana"/>
                          <a:cs typeface="Verdana"/>
                        </a:rPr>
                        <a:t>in</a:t>
                      </a:r>
                      <a:endParaRPr sz="1400">
                        <a:latin typeface="Verdana"/>
                        <a:cs typeface="Verdana"/>
                      </a:endParaRPr>
                    </a:p>
                    <a:p>
                      <a:pPr marL="186055">
                        <a:lnSpc>
                          <a:spcPts val="1670"/>
                        </a:lnSpc>
                      </a:pPr>
                      <a:r>
                        <a:rPr dirty="0" sz="1400" spc="-10" b="1">
                          <a:solidFill>
                            <a:srgbClr val="2B79F0"/>
                          </a:solidFill>
                          <a:latin typeface="DejaVu Sans Mono"/>
                          <a:cs typeface="DejaVu Sans Mono"/>
                        </a:rPr>
                        <a:t>IOUContract.verify</a:t>
                      </a:r>
                      <a:endParaRPr sz="14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170815">
                    <a:lnL w="9525">
                      <a:solidFill>
                        <a:srgbClr val="F8D60D"/>
                      </a:solidFill>
                      <a:prstDash val="solid"/>
                    </a:lnL>
                    <a:lnR w="12700">
                      <a:solidFill>
                        <a:srgbClr val="F8D60D"/>
                      </a:solidFill>
                      <a:prstDash val="solid"/>
                    </a:lnR>
                    <a:lnT w="12700">
                      <a:solidFill>
                        <a:srgbClr val="F8D60D"/>
                      </a:solidFill>
                      <a:prstDash val="solid"/>
                    </a:lnT>
                    <a:lnB w="9525">
                      <a:solidFill>
                        <a:srgbClr val="F8D60D"/>
                      </a:solidFill>
                      <a:prstDash val="solid"/>
                    </a:lnB>
                  </a:tcPr>
                </a:tc>
              </a:tr>
              <a:tr h="76644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12700">
                      <a:solidFill>
                        <a:srgbClr val="F8D60D"/>
                      </a:solidFill>
                      <a:prstDash val="solid"/>
                    </a:lnR>
                    <a:lnB w="28575">
                      <a:solidFill>
                        <a:srgbClr val="F8D60D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1380"/>
                        </a:spcBef>
                      </a:pPr>
                      <a:r>
                        <a:rPr dirty="0" sz="1400" spc="-160" b="1">
                          <a:latin typeface="Verdana"/>
                          <a:cs typeface="Verdana"/>
                        </a:rPr>
                        <a:t>Steps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 marT="175260">
                    <a:lnL w="12700">
                      <a:solidFill>
                        <a:srgbClr val="F8D60D"/>
                      </a:solidFill>
                      <a:prstDash val="solid"/>
                    </a:lnL>
                    <a:lnR w="9525">
                      <a:solidFill>
                        <a:srgbClr val="F8D60D"/>
                      </a:solidFill>
                      <a:prstDash val="solid"/>
                    </a:lnR>
                    <a:lnT w="9525">
                      <a:solidFill>
                        <a:srgbClr val="F8D60D"/>
                      </a:solidFill>
                      <a:prstDash val="solid"/>
                    </a:lnT>
                    <a:lnB w="9525">
                      <a:solidFill>
                        <a:srgbClr val="F8D60D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357505" indent="-171450">
                        <a:lnSpc>
                          <a:spcPct val="100000"/>
                        </a:lnSpc>
                        <a:spcBef>
                          <a:spcPts val="1380"/>
                        </a:spcBef>
                        <a:buFont typeface="Arial"/>
                        <a:buChar char="•"/>
                        <a:tabLst>
                          <a:tab pos="358140" algn="l"/>
                        </a:tabLst>
                      </a:pPr>
                      <a:r>
                        <a:rPr dirty="0" sz="1400" spc="-120">
                          <a:latin typeface="Verdana"/>
                          <a:cs typeface="Verdana"/>
                        </a:rPr>
                        <a:t>Test</a:t>
                      </a:r>
                      <a:r>
                        <a:rPr dirty="0" sz="1400" spc="-10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20">
                          <a:latin typeface="Verdana"/>
                          <a:cs typeface="Verdana"/>
                        </a:rPr>
                        <a:t>the</a:t>
                      </a:r>
                      <a:r>
                        <a:rPr dirty="0" sz="1400" spc="-10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114">
                          <a:latin typeface="Verdana"/>
                          <a:cs typeface="Verdana"/>
                        </a:rPr>
                        <a:t>sizes</a:t>
                      </a:r>
                      <a:r>
                        <a:rPr dirty="0" sz="1400" spc="-11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>
                          <a:latin typeface="Verdana"/>
                          <a:cs typeface="Verdana"/>
                        </a:rPr>
                        <a:t>of</a:t>
                      </a:r>
                      <a:r>
                        <a:rPr dirty="0" sz="1400" spc="-10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20">
                          <a:latin typeface="Verdana"/>
                          <a:cs typeface="Verdana"/>
                        </a:rPr>
                        <a:t>the</a:t>
                      </a:r>
                      <a:r>
                        <a:rPr dirty="0" sz="1400" spc="-10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40">
                          <a:latin typeface="Verdana"/>
                          <a:cs typeface="Verdana"/>
                        </a:rPr>
                        <a:t>input</a:t>
                      </a:r>
                      <a:r>
                        <a:rPr dirty="0" sz="1400" spc="-10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50">
                          <a:latin typeface="Verdana"/>
                          <a:cs typeface="Verdana"/>
                        </a:rPr>
                        <a:t>and</a:t>
                      </a:r>
                      <a:r>
                        <a:rPr dirty="0" sz="1400" spc="-10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20">
                          <a:latin typeface="Verdana"/>
                          <a:cs typeface="Verdana"/>
                        </a:rPr>
                        <a:t>output</a:t>
                      </a:r>
                      <a:r>
                        <a:rPr dirty="0" sz="1400" spc="-10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65">
                          <a:latin typeface="Verdana"/>
                          <a:cs typeface="Verdana"/>
                        </a:rPr>
                        <a:t>arrays</a:t>
                      </a:r>
                      <a:endParaRPr sz="1400">
                        <a:latin typeface="Verdana"/>
                        <a:cs typeface="Verdana"/>
                      </a:endParaRPr>
                    </a:p>
                    <a:p>
                      <a:pPr marL="357505" indent="-171450">
                        <a:lnSpc>
                          <a:spcPct val="100000"/>
                        </a:lnSpc>
                        <a:spcBef>
                          <a:spcPts val="840"/>
                        </a:spcBef>
                        <a:buFont typeface="Arial"/>
                        <a:buChar char="•"/>
                        <a:tabLst>
                          <a:tab pos="358140" algn="l"/>
                        </a:tabLst>
                      </a:pPr>
                      <a:r>
                        <a:rPr dirty="0" sz="1400" spc="40">
                          <a:latin typeface="Verdana"/>
                          <a:cs typeface="Verdana"/>
                        </a:rPr>
                        <a:t>Make</a:t>
                      </a:r>
                      <a:r>
                        <a:rPr dirty="0" sz="1400" spc="-10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85">
                          <a:latin typeface="Verdana"/>
                          <a:cs typeface="Verdana"/>
                        </a:rPr>
                        <a:t>sure</a:t>
                      </a:r>
                      <a:r>
                        <a:rPr dirty="0" sz="1400" spc="-10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20">
                          <a:latin typeface="Verdana"/>
                          <a:cs typeface="Verdana"/>
                        </a:rPr>
                        <a:t>the</a:t>
                      </a:r>
                      <a:r>
                        <a:rPr dirty="0" sz="1400" spc="-9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15">
                          <a:latin typeface="Verdana"/>
                          <a:cs typeface="Verdana"/>
                        </a:rPr>
                        <a:t>contract</a:t>
                      </a:r>
                      <a:r>
                        <a:rPr dirty="0" sz="1400" spc="-10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80">
                          <a:latin typeface="Verdana"/>
                          <a:cs typeface="Verdana"/>
                        </a:rPr>
                        <a:t>error</a:t>
                      </a:r>
                      <a:r>
                        <a:rPr dirty="0" sz="1400" spc="-10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40">
                          <a:latin typeface="Verdana"/>
                          <a:cs typeface="Verdana"/>
                        </a:rPr>
                        <a:t>messages</a:t>
                      </a:r>
                      <a:r>
                        <a:rPr dirty="0" sz="1400" spc="-10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20">
                          <a:latin typeface="Verdana"/>
                          <a:cs typeface="Verdana"/>
                        </a:rPr>
                        <a:t>match</a:t>
                      </a:r>
                      <a:r>
                        <a:rPr dirty="0" sz="1400" spc="-10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40">
                          <a:latin typeface="Verdana"/>
                          <a:cs typeface="Verdana"/>
                        </a:rPr>
                        <a:t>those</a:t>
                      </a:r>
                      <a:r>
                        <a:rPr dirty="0" sz="1400" spc="-10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75">
                          <a:latin typeface="Verdana"/>
                          <a:cs typeface="Verdana"/>
                        </a:rPr>
                        <a:t>in</a:t>
                      </a:r>
                      <a:r>
                        <a:rPr dirty="0" sz="1400" spc="-10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20">
                          <a:latin typeface="Verdana"/>
                          <a:cs typeface="Verdana"/>
                        </a:rPr>
                        <a:t>the</a:t>
                      </a:r>
                      <a:r>
                        <a:rPr dirty="0" sz="1400" spc="-10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95">
                          <a:latin typeface="Verdana"/>
                          <a:cs typeface="Verdana"/>
                        </a:rPr>
                        <a:t>tests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 marT="175260">
                    <a:lnL w="9525">
                      <a:solidFill>
                        <a:srgbClr val="F8D60D"/>
                      </a:solidFill>
                      <a:prstDash val="solid"/>
                    </a:lnL>
                    <a:lnR w="12700">
                      <a:solidFill>
                        <a:srgbClr val="F8D60D"/>
                      </a:solidFill>
                      <a:prstDash val="solid"/>
                    </a:lnR>
                    <a:lnT w="9525">
                      <a:solidFill>
                        <a:srgbClr val="F8D60D"/>
                      </a:solidFill>
                      <a:prstDash val="solid"/>
                    </a:lnT>
                    <a:lnB w="9525">
                      <a:solidFill>
                        <a:srgbClr val="F8D60D"/>
                      </a:solidFill>
                      <a:prstDash val="solid"/>
                    </a:lnB>
                  </a:tcPr>
                </a:tc>
              </a:tr>
              <a:tr h="278765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2700">
                      <a:solidFill>
                        <a:srgbClr val="F8D60D"/>
                      </a:solidFill>
                      <a:prstDash val="solid"/>
                    </a:lnR>
                    <a:lnT w="28575">
                      <a:solidFill>
                        <a:srgbClr val="F8D60D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75260">
                    <a:lnL w="12700">
                      <a:solidFill>
                        <a:srgbClr val="F8D60D"/>
                      </a:solidFill>
                      <a:prstDash val="solid"/>
                    </a:lnL>
                    <a:lnR w="9525">
                      <a:solidFill>
                        <a:srgbClr val="F8D60D"/>
                      </a:solidFill>
                      <a:prstDash val="solid"/>
                    </a:lnR>
                    <a:lnT w="9525">
                      <a:solidFill>
                        <a:srgbClr val="F8D60D"/>
                      </a:solidFill>
                      <a:prstDash val="solid"/>
                    </a:lnT>
                    <a:lnB w="9525">
                      <a:solidFill>
                        <a:srgbClr val="F8D60D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75260">
                    <a:lnL w="9525">
                      <a:solidFill>
                        <a:srgbClr val="F8D60D"/>
                      </a:solidFill>
                      <a:prstDash val="solid"/>
                    </a:lnL>
                    <a:lnR w="12700">
                      <a:solidFill>
                        <a:srgbClr val="F8D60D"/>
                      </a:solidFill>
                      <a:prstDash val="solid"/>
                    </a:lnR>
                    <a:lnT w="9525">
                      <a:solidFill>
                        <a:srgbClr val="F8D60D"/>
                      </a:solidFill>
                      <a:prstDash val="solid"/>
                    </a:lnT>
                    <a:lnB w="9525">
                      <a:solidFill>
                        <a:srgbClr val="F8D60D"/>
                      </a:solidFill>
                      <a:prstDash val="solid"/>
                    </a:lnB>
                  </a:tcPr>
                </a:tc>
              </a:tr>
              <a:tr h="127000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12700">
                      <a:solidFill>
                        <a:srgbClr val="F8D60D"/>
                      </a:solidFill>
                      <a:prstDash val="solid"/>
                    </a:lnR>
                    <a:lnT w="28575">
                      <a:solidFill>
                        <a:srgbClr val="F8D60D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850">
                        <a:latin typeface="Times New Roman"/>
                        <a:cs typeface="Times New Roman"/>
                      </a:endParaRPr>
                    </a:p>
                    <a:p>
                      <a:pPr marL="182880">
                        <a:lnSpc>
                          <a:spcPct val="100000"/>
                        </a:lnSpc>
                      </a:pPr>
                      <a:r>
                        <a:rPr dirty="0" sz="1400" spc="-25" b="1">
                          <a:latin typeface="Verdana"/>
                          <a:cs typeface="Verdana"/>
                        </a:rPr>
                        <a:t>Code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 marT="0">
                    <a:lnL w="12700">
                      <a:solidFill>
                        <a:srgbClr val="F8D60D"/>
                      </a:solidFill>
                      <a:prstDash val="solid"/>
                    </a:lnL>
                    <a:lnR w="9525">
                      <a:solidFill>
                        <a:srgbClr val="F8D60D"/>
                      </a:solidFill>
                      <a:prstDash val="solid"/>
                    </a:lnR>
                    <a:lnT w="9525">
                      <a:solidFill>
                        <a:srgbClr val="F8D60D"/>
                      </a:solidFill>
                      <a:prstDash val="solid"/>
                    </a:lnT>
                    <a:lnB w="12700">
                      <a:solidFill>
                        <a:srgbClr val="F8D60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186055">
                        <a:lnSpc>
                          <a:spcPct val="100000"/>
                        </a:lnSpc>
                      </a:pPr>
                      <a:r>
                        <a:rPr dirty="0" sz="1200">
                          <a:latin typeface="DejaVu Sans Mono"/>
                          <a:cs typeface="DejaVu Sans Mono"/>
                        </a:rPr>
                        <a:t>"No inputs should be consumed when issuing an</a:t>
                      </a:r>
                      <a:r>
                        <a:rPr dirty="0" sz="1200" spc="10">
                          <a:latin typeface="DejaVu Sans Mono"/>
                          <a:cs typeface="DejaVu Sans Mono"/>
                        </a:rPr>
                        <a:t> </a:t>
                      </a:r>
                      <a:r>
                        <a:rPr dirty="0" sz="1200">
                          <a:latin typeface="DejaVu Sans Mono"/>
                          <a:cs typeface="DejaVu Sans Mono"/>
                        </a:rPr>
                        <a:t>IOU."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  <a:p>
                      <a:pPr marL="554355">
                        <a:lnSpc>
                          <a:spcPct val="100000"/>
                        </a:lnSpc>
                      </a:pPr>
                      <a:r>
                        <a:rPr dirty="0" sz="1200" b="1">
                          <a:solidFill>
                            <a:srgbClr val="2B79F0"/>
                          </a:solidFill>
                          <a:latin typeface="DejaVu Sans Mono"/>
                          <a:cs typeface="DejaVu Sans Mono"/>
                        </a:rPr>
                        <a:t>using</a:t>
                      </a:r>
                      <a:r>
                        <a:rPr dirty="0" sz="1200" spc="-5" b="1">
                          <a:solidFill>
                            <a:srgbClr val="2B79F0"/>
                          </a:solidFill>
                          <a:latin typeface="DejaVu Sans Mono"/>
                          <a:cs typeface="DejaVu Sans Mono"/>
                        </a:rPr>
                        <a:t> </a:t>
                      </a:r>
                      <a:r>
                        <a:rPr dirty="0" sz="1200">
                          <a:latin typeface="DejaVu Sans Mono"/>
                          <a:cs typeface="DejaVu Sans Mono"/>
                        </a:rPr>
                        <a:t>tx.inputs.isEmpty()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186055">
                        <a:lnSpc>
                          <a:spcPct val="100000"/>
                        </a:lnSpc>
                      </a:pPr>
                      <a:r>
                        <a:rPr dirty="0" sz="1200">
                          <a:latin typeface="DejaVu Sans Mono"/>
                          <a:cs typeface="DejaVu Sans Mono"/>
                        </a:rPr>
                        <a:t>"Only one output state should be created when issuing an</a:t>
                      </a:r>
                      <a:r>
                        <a:rPr dirty="0" sz="1200" spc="-10">
                          <a:latin typeface="DejaVu Sans Mono"/>
                          <a:cs typeface="DejaVu Sans Mono"/>
                        </a:rPr>
                        <a:t> </a:t>
                      </a:r>
                      <a:r>
                        <a:rPr dirty="0" sz="1200">
                          <a:latin typeface="DejaVu Sans Mono"/>
                          <a:cs typeface="DejaVu Sans Mono"/>
                        </a:rPr>
                        <a:t>IOU.”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  <a:p>
                      <a:pPr marL="554355">
                        <a:lnSpc>
                          <a:spcPct val="100000"/>
                        </a:lnSpc>
                      </a:pPr>
                      <a:r>
                        <a:rPr dirty="0" sz="1200" b="1">
                          <a:solidFill>
                            <a:srgbClr val="2B79F0"/>
                          </a:solidFill>
                          <a:latin typeface="DejaVu Sans Mono"/>
                          <a:cs typeface="DejaVu Sans Mono"/>
                        </a:rPr>
                        <a:t>using </a:t>
                      </a:r>
                      <a:r>
                        <a:rPr dirty="0" sz="1200">
                          <a:latin typeface="DejaVu Sans Mono"/>
                          <a:cs typeface="DejaVu Sans Mono"/>
                        </a:rPr>
                        <a:t>(tx.outputs.size == 1)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4445">
                    <a:lnL w="9525">
                      <a:solidFill>
                        <a:srgbClr val="F8D60D"/>
                      </a:solidFill>
                      <a:prstDash val="solid"/>
                    </a:lnL>
                    <a:lnR w="12700">
                      <a:solidFill>
                        <a:srgbClr val="F8D60D"/>
                      </a:solidFill>
                      <a:prstDash val="solid"/>
                    </a:lnR>
                    <a:lnT w="9525">
                      <a:solidFill>
                        <a:srgbClr val="F8D60D"/>
                      </a:solidFill>
                      <a:prstDash val="solid"/>
                    </a:lnT>
                    <a:lnB w="12700">
                      <a:solidFill>
                        <a:srgbClr val="F8D60D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7" name="object 7"/>
          <p:cNvSpPr/>
          <p:nvPr/>
        </p:nvSpPr>
        <p:spPr>
          <a:xfrm>
            <a:off x="326136" y="3291840"/>
            <a:ext cx="938783" cy="9418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0079393" y="734060"/>
            <a:ext cx="1881505" cy="2705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00" spc="-190" b="1">
                <a:latin typeface="Verdana"/>
                <a:cs typeface="Verdana"/>
              </a:rPr>
              <a:t>1. </a:t>
            </a:r>
            <a:r>
              <a:rPr dirty="0" sz="1600" spc="-90" b="1">
                <a:latin typeface="Verdana"/>
                <a:cs typeface="Verdana"/>
              </a:rPr>
              <a:t>CorDapp</a:t>
            </a:r>
            <a:r>
              <a:rPr dirty="0" sz="1600" spc="-55" b="1">
                <a:latin typeface="Verdana"/>
                <a:cs typeface="Verdana"/>
              </a:rPr>
              <a:t> </a:t>
            </a:r>
            <a:r>
              <a:rPr dirty="0" sz="1600" spc="-150" b="1">
                <a:latin typeface="Verdana"/>
                <a:cs typeface="Verdana"/>
              </a:rPr>
              <a:t>Design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85"/>
              <a:t>Contracts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40"/>
              <a:t>p</a:t>
            </a:r>
            <a:fld id="{81D60167-4931-47E6-BA6A-407CBD079E47}" type="slidenum">
              <a:rPr dirty="0" spc="-150"/>
              <a:t>34</a:t>
            </a:fld>
            <a:r>
              <a:rPr dirty="0" spc="-80"/>
              <a:t>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0079393" y="1343660"/>
            <a:ext cx="1875789" cy="41719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105"/>
              </a:spcBef>
              <a:buAutoNum type="arabicPeriod" startAt="2"/>
              <a:tabLst>
                <a:tab pos="241300" algn="l"/>
              </a:tabLst>
            </a:pPr>
            <a:r>
              <a:rPr dirty="0" sz="1600" spc="-175" b="1">
                <a:latin typeface="Verdana"/>
                <a:cs typeface="Verdana"/>
              </a:rPr>
              <a:t>State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AutoNum type="arabicPeriod" startAt="2"/>
            </a:pPr>
            <a:endParaRPr sz="25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buAutoNum type="arabicPeriod" startAt="2"/>
              <a:tabLst>
                <a:tab pos="241300" algn="l"/>
              </a:tabLst>
            </a:pPr>
            <a:r>
              <a:rPr dirty="0" sz="1600" spc="-110" b="1">
                <a:solidFill>
                  <a:srgbClr val="ED1C24"/>
                </a:solidFill>
                <a:latin typeface="Verdana"/>
                <a:cs typeface="Verdana"/>
              </a:rPr>
              <a:t>Contract</a:t>
            </a:r>
            <a:endParaRPr sz="1600">
              <a:latin typeface="Verdana"/>
              <a:cs typeface="Verdana"/>
            </a:endParaRPr>
          </a:p>
          <a:p>
            <a:pPr marL="184150" indent="-171450">
              <a:lnSpc>
                <a:spcPct val="100000"/>
              </a:lnSpc>
              <a:spcBef>
                <a:spcPts val="20"/>
              </a:spcBef>
              <a:buFont typeface="Arial"/>
              <a:buChar char="•"/>
              <a:tabLst>
                <a:tab pos="184785" algn="l"/>
              </a:tabLst>
            </a:pPr>
            <a:r>
              <a:rPr dirty="0" sz="1200" spc="15">
                <a:latin typeface="Verdana"/>
                <a:cs typeface="Verdana"/>
              </a:rPr>
              <a:t>Contract</a:t>
            </a:r>
            <a:r>
              <a:rPr dirty="0" sz="1200" spc="-85">
                <a:latin typeface="Verdana"/>
                <a:cs typeface="Verdana"/>
              </a:rPr>
              <a:t> </a:t>
            </a:r>
            <a:r>
              <a:rPr dirty="0" sz="1200" spc="-114">
                <a:latin typeface="Verdana"/>
                <a:cs typeface="Verdana"/>
              </a:rPr>
              <a:t>Tests</a:t>
            </a:r>
            <a:endParaRPr sz="1200">
              <a:latin typeface="Verdana"/>
              <a:cs typeface="Verdana"/>
            </a:endParaRPr>
          </a:p>
          <a:p>
            <a:pPr marL="184150" indent="-171450">
              <a:lnSpc>
                <a:spcPct val="100000"/>
              </a:lnSpc>
              <a:buFont typeface="Arial"/>
              <a:buChar char="•"/>
              <a:tabLst>
                <a:tab pos="184785" algn="l"/>
              </a:tabLst>
            </a:pPr>
            <a:r>
              <a:rPr dirty="0" sz="1200" spc="-65">
                <a:latin typeface="Verdana"/>
                <a:cs typeface="Verdana"/>
              </a:rPr>
              <a:t>The </a:t>
            </a:r>
            <a:r>
              <a:rPr dirty="0" sz="1200" spc="20">
                <a:latin typeface="Verdana"/>
                <a:cs typeface="Verdana"/>
              </a:rPr>
              <a:t>Create</a:t>
            </a:r>
            <a:r>
              <a:rPr dirty="0" sz="1200" spc="-170">
                <a:latin typeface="Verdana"/>
                <a:cs typeface="Verdana"/>
              </a:rPr>
              <a:t> </a:t>
            </a:r>
            <a:r>
              <a:rPr dirty="0" sz="1200" spc="35">
                <a:latin typeface="Verdana"/>
                <a:cs typeface="Verdana"/>
              </a:rPr>
              <a:t>Command</a:t>
            </a:r>
            <a:endParaRPr sz="1200">
              <a:latin typeface="Verdana"/>
              <a:cs typeface="Verdana"/>
            </a:endParaRPr>
          </a:p>
          <a:p>
            <a:pPr marL="184150" indent="-171450">
              <a:lnSpc>
                <a:spcPct val="100000"/>
              </a:lnSpc>
              <a:buFont typeface="Arial"/>
              <a:buChar char="•"/>
              <a:tabLst>
                <a:tab pos="184785" algn="l"/>
              </a:tabLst>
            </a:pPr>
            <a:r>
              <a:rPr dirty="0" sz="1200" spc="-70">
                <a:latin typeface="Verdana"/>
                <a:cs typeface="Verdana"/>
              </a:rPr>
              <a:t>Further</a:t>
            </a:r>
            <a:r>
              <a:rPr dirty="0" sz="1200" spc="-95">
                <a:latin typeface="Verdana"/>
                <a:cs typeface="Verdana"/>
              </a:rPr>
              <a:t> </a:t>
            </a:r>
            <a:r>
              <a:rPr dirty="0" sz="1200" spc="-40">
                <a:latin typeface="Verdana"/>
                <a:cs typeface="Verdana"/>
              </a:rPr>
              <a:t>Constraints</a:t>
            </a:r>
            <a:endParaRPr sz="1200">
              <a:latin typeface="Verdana"/>
              <a:cs typeface="Verdana"/>
            </a:endParaRPr>
          </a:p>
          <a:p>
            <a:pPr marL="184150" indent="-171450">
              <a:lnSpc>
                <a:spcPct val="100000"/>
              </a:lnSpc>
              <a:buFont typeface="Arial"/>
              <a:buChar char="•"/>
              <a:tabLst>
                <a:tab pos="184785" algn="l"/>
              </a:tabLst>
            </a:pPr>
            <a:r>
              <a:rPr dirty="0" sz="1200" spc="-135" b="1">
                <a:latin typeface="Verdana"/>
                <a:cs typeface="Verdana"/>
              </a:rPr>
              <a:t>Tx-Level</a:t>
            </a:r>
            <a:r>
              <a:rPr dirty="0" sz="1200" spc="-90" b="1">
                <a:latin typeface="Verdana"/>
                <a:cs typeface="Verdana"/>
              </a:rPr>
              <a:t> </a:t>
            </a:r>
            <a:r>
              <a:rPr dirty="0" sz="1200" spc="-125" b="1">
                <a:latin typeface="Verdana"/>
                <a:cs typeface="Verdana"/>
              </a:rPr>
              <a:t>Constraints</a:t>
            </a:r>
            <a:endParaRPr sz="1200">
              <a:latin typeface="Verdana"/>
              <a:cs typeface="Verdana"/>
            </a:endParaRPr>
          </a:p>
          <a:p>
            <a:pPr marL="184150" indent="-171450">
              <a:lnSpc>
                <a:spcPct val="100000"/>
              </a:lnSpc>
              <a:buFont typeface="Arial"/>
              <a:buChar char="•"/>
              <a:tabLst>
                <a:tab pos="184785" algn="l"/>
              </a:tabLst>
            </a:pPr>
            <a:r>
              <a:rPr dirty="0" sz="1200" spc="10">
                <a:latin typeface="Verdana"/>
                <a:cs typeface="Verdana"/>
              </a:rPr>
              <a:t>Value</a:t>
            </a:r>
            <a:r>
              <a:rPr dirty="0" sz="1200" spc="-135">
                <a:latin typeface="Verdana"/>
                <a:cs typeface="Verdana"/>
              </a:rPr>
              <a:t> </a:t>
            </a:r>
            <a:r>
              <a:rPr dirty="0" sz="1200" spc="-45">
                <a:latin typeface="Verdana"/>
                <a:cs typeface="Verdana"/>
              </a:rPr>
              <a:t>Constraints</a:t>
            </a:r>
            <a:endParaRPr sz="1200">
              <a:latin typeface="Verdana"/>
              <a:cs typeface="Verdana"/>
            </a:endParaRPr>
          </a:p>
          <a:p>
            <a:pPr marL="184150" indent="-171450">
              <a:lnSpc>
                <a:spcPct val="100000"/>
              </a:lnSpc>
              <a:buFont typeface="Arial"/>
              <a:buChar char="•"/>
              <a:tabLst>
                <a:tab pos="184785" algn="l"/>
              </a:tabLst>
            </a:pPr>
            <a:r>
              <a:rPr dirty="0" sz="1200" spc="-65">
                <a:latin typeface="Verdana"/>
                <a:cs typeface="Verdana"/>
              </a:rPr>
              <a:t>Signer</a:t>
            </a:r>
            <a:r>
              <a:rPr dirty="0" sz="1200" spc="-110">
                <a:latin typeface="Verdana"/>
                <a:cs typeface="Verdana"/>
              </a:rPr>
              <a:t> </a:t>
            </a:r>
            <a:r>
              <a:rPr dirty="0" sz="1200" spc="-45">
                <a:latin typeface="Verdana"/>
                <a:cs typeface="Verdana"/>
              </a:rPr>
              <a:t>Constraints</a:t>
            </a:r>
            <a:endParaRPr sz="1200">
              <a:latin typeface="Verdana"/>
              <a:cs typeface="Verdana"/>
            </a:endParaRPr>
          </a:p>
          <a:p>
            <a:pPr marL="184150" indent="-171450">
              <a:lnSpc>
                <a:spcPct val="100000"/>
              </a:lnSpc>
              <a:buFont typeface="Arial"/>
              <a:buChar char="•"/>
              <a:tabLst>
                <a:tab pos="184785" algn="l"/>
              </a:tabLst>
            </a:pPr>
            <a:r>
              <a:rPr dirty="0" sz="1200" spc="-15">
                <a:latin typeface="Verdana"/>
                <a:cs typeface="Verdana"/>
              </a:rPr>
              <a:t>Another</a:t>
            </a:r>
            <a:r>
              <a:rPr dirty="0" sz="1200" spc="-100">
                <a:latin typeface="Verdana"/>
                <a:cs typeface="Verdana"/>
              </a:rPr>
              <a:t> </a:t>
            </a:r>
            <a:r>
              <a:rPr dirty="0" sz="1200" spc="35">
                <a:latin typeface="Verdana"/>
                <a:cs typeface="Verdana"/>
              </a:rPr>
              <a:t>Command</a:t>
            </a:r>
            <a:endParaRPr sz="1200">
              <a:latin typeface="Verdana"/>
              <a:cs typeface="Verdana"/>
            </a:endParaRPr>
          </a:p>
          <a:p>
            <a:pPr marL="217170" indent="-204470">
              <a:lnSpc>
                <a:spcPct val="100000"/>
              </a:lnSpc>
              <a:buFont typeface="Wingdings"/>
              <a:buChar char=""/>
              <a:tabLst>
                <a:tab pos="217804" algn="l"/>
              </a:tabLst>
            </a:pPr>
            <a:r>
              <a:rPr dirty="0" sz="1200" spc="10">
                <a:latin typeface="Verdana"/>
                <a:cs typeface="Verdana"/>
              </a:rPr>
              <a:t>Checkpoint</a:t>
            </a:r>
            <a:endParaRPr sz="12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spcBef>
                <a:spcPts val="1250"/>
              </a:spcBef>
              <a:buAutoNum type="arabicPeriod" startAt="4"/>
              <a:tabLst>
                <a:tab pos="241300" algn="l"/>
              </a:tabLst>
            </a:pPr>
            <a:r>
              <a:rPr dirty="0" sz="1600" spc="-204" b="1">
                <a:latin typeface="Verdana"/>
                <a:cs typeface="Verdana"/>
              </a:rPr>
              <a:t>Flow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Verdana"/>
              <a:buAutoNum type="arabicPeriod" startAt="4"/>
            </a:pPr>
            <a:endParaRPr sz="25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buAutoNum type="arabicPeriod" startAt="4"/>
              <a:tabLst>
                <a:tab pos="241300" algn="l"/>
              </a:tabLst>
            </a:pPr>
            <a:r>
              <a:rPr dirty="0" sz="1600" spc="-185" b="1">
                <a:latin typeface="Verdana"/>
                <a:cs typeface="Verdana"/>
              </a:rPr>
              <a:t>Network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Verdana"/>
              <a:buAutoNum type="arabicPeriod" startAt="4"/>
            </a:pPr>
            <a:endParaRPr sz="25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buAutoNum type="arabicPeriod" startAt="4"/>
              <a:tabLst>
                <a:tab pos="241300" algn="l"/>
              </a:tabLst>
            </a:pPr>
            <a:r>
              <a:rPr dirty="0" sz="1600" spc="-254" b="1">
                <a:latin typeface="Verdana"/>
                <a:cs typeface="Verdana"/>
              </a:rPr>
              <a:t>API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467" y="2572003"/>
            <a:ext cx="8574405" cy="8483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400" spc="-555">
                <a:solidFill>
                  <a:srgbClr val="000000"/>
                </a:solidFill>
              </a:rPr>
              <a:t>Step </a:t>
            </a:r>
            <a:r>
              <a:rPr dirty="0" sz="5400" spc="-815">
                <a:solidFill>
                  <a:srgbClr val="000000"/>
                </a:solidFill>
              </a:rPr>
              <a:t>4 </a:t>
            </a:r>
            <a:r>
              <a:rPr dirty="0" sz="5400" spc="-1140">
                <a:solidFill>
                  <a:srgbClr val="000000"/>
                </a:solidFill>
              </a:rPr>
              <a:t>– </a:t>
            </a:r>
            <a:r>
              <a:rPr dirty="0" sz="5400" spc="-340">
                <a:solidFill>
                  <a:srgbClr val="000000"/>
                </a:solidFill>
              </a:rPr>
              <a:t>Value</a:t>
            </a:r>
            <a:r>
              <a:rPr dirty="0" sz="5400" spc="-590">
                <a:solidFill>
                  <a:srgbClr val="000000"/>
                </a:solidFill>
              </a:rPr>
              <a:t> </a:t>
            </a:r>
            <a:r>
              <a:rPr dirty="0" sz="5400" spc="-555">
                <a:solidFill>
                  <a:srgbClr val="000000"/>
                </a:solidFill>
              </a:rPr>
              <a:t>Constraints</a:t>
            </a:r>
            <a:endParaRPr sz="54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959708" y="0"/>
            <a:ext cx="2232660" cy="6858000"/>
          </a:xfrm>
          <a:custGeom>
            <a:avLst/>
            <a:gdLst/>
            <a:ahLst/>
            <a:cxnLst/>
            <a:rect l="l" t="t" r="r" b="b"/>
            <a:pathLst>
              <a:path w="2232659" h="6858000">
                <a:moveTo>
                  <a:pt x="0" y="6858000"/>
                </a:moveTo>
                <a:lnTo>
                  <a:pt x="2232291" y="6858000"/>
                </a:lnTo>
                <a:lnTo>
                  <a:pt x="2232291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0675" y="566419"/>
            <a:ext cx="4109720" cy="512445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-480"/>
              <a:t>IOU </a:t>
            </a:r>
            <a:r>
              <a:rPr dirty="0" spc="-204"/>
              <a:t>Value</a:t>
            </a:r>
            <a:r>
              <a:rPr dirty="0" spc="-550"/>
              <a:t> </a:t>
            </a:r>
            <a:r>
              <a:rPr dirty="0" spc="-315"/>
              <a:t>Constraint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85"/>
              <a:t>Contracts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40"/>
              <a:t>p</a:t>
            </a:r>
            <a:fld id="{81D60167-4931-47E6-BA6A-407CBD079E47}" type="slidenum">
              <a:rPr dirty="0" spc="-150"/>
              <a:t>38</a:t>
            </a:fld>
            <a:r>
              <a:rPr dirty="0" spc="-80"/>
              <a:t>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560131" y="1489963"/>
            <a:ext cx="7330440" cy="4170045"/>
          </a:xfrm>
          <a:prstGeom prst="rect">
            <a:avLst/>
          </a:prstGeom>
        </p:spPr>
        <p:txBody>
          <a:bodyPr wrap="square" lIns="0" tIns="46355" rIns="0" bIns="0" rtlCol="0" vert="horz">
            <a:spAutoFit/>
          </a:bodyPr>
          <a:lstStyle/>
          <a:p>
            <a:pPr marL="184150" marR="865505" indent="-171450">
              <a:lnSpc>
                <a:spcPts val="2160"/>
              </a:lnSpc>
              <a:spcBef>
                <a:spcPts val="365"/>
              </a:spcBef>
              <a:buFont typeface="Arial"/>
              <a:buChar char="•"/>
              <a:tabLst>
                <a:tab pos="184150" algn="l"/>
              </a:tabLst>
            </a:pPr>
            <a:r>
              <a:rPr dirty="0" sz="2000" spc="20">
                <a:latin typeface="Verdana"/>
                <a:cs typeface="Verdana"/>
              </a:rPr>
              <a:t>We</a:t>
            </a:r>
            <a:r>
              <a:rPr dirty="0" sz="2000" spc="-15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are</a:t>
            </a:r>
            <a:r>
              <a:rPr dirty="0" sz="2000" spc="-155">
                <a:latin typeface="Verdana"/>
                <a:cs typeface="Verdana"/>
              </a:rPr>
              <a:t> </a:t>
            </a:r>
            <a:r>
              <a:rPr dirty="0" sz="2000" spc="20">
                <a:latin typeface="Verdana"/>
                <a:cs typeface="Verdana"/>
              </a:rPr>
              <a:t>now</a:t>
            </a:r>
            <a:r>
              <a:rPr dirty="0" sz="2000" spc="-150">
                <a:latin typeface="Verdana"/>
                <a:cs typeface="Verdana"/>
              </a:rPr>
              <a:t> </a:t>
            </a:r>
            <a:r>
              <a:rPr dirty="0" sz="2000" spc="15">
                <a:latin typeface="Verdana"/>
                <a:cs typeface="Verdana"/>
              </a:rPr>
              <a:t>going</a:t>
            </a:r>
            <a:r>
              <a:rPr dirty="0" sz="2000" spc="-150">
                <a:latin typeface="Verdana"/>
                <a:cs typeface="Verdana"/>
              </a:rPr>
              <a:t> </a:t>
            </a:r>
            <a:r>
              <a:rPr dirty="0" sz="2000" spc="-15">
                <a:latin typeface="Verdana"/>
                <a:cs typeface="Verdana"/>
              </a:rPr>
              <a:t>to</a:t>
            </a:r>
            <a:r>
              <a:rPr dirty="0" sz="2000" spc="-150">
                <a:latin typeface="Verdana"/>
                <a:cs typeface="Verdana"/>
              </a:rPr>
              <a:t> </a:t>
            </a:r>
            <a:r>
              <a:rPr dirty="0" sz="2000" spc="55">
                <a:latin typeface="Verdana"/>
                <a:cs typeface="Verdana"/>
              </a:rPr>
              <a:t>update</a:t>
            </a:r>
            <a:r>
              <a:rPr dirty="0" sz="2000" spc="-155">
                <a:latin typeface="Verdana"/>
                <a:cs typeface="Verdana"/>
              </a:rPr>
              <a:t> </a:t>
            </a:r>
            <a:r>
              <a:rPr dirty="0" sz="2000" spc="-75">
                <a:latin typeface="Verdana"/>
                <a:cs typeface="Verdana"/>
              </a:rPr>
              <a:t>our</a:t>
            </a:r>
            <a:r>
              <a:rPr dirty="0" sz="2000" spc="-155">
                <a:latin typeface="Verdana"/>
                <a:cs typeface="Verdana"/>
              </a:rPr>
              <a:t> </a:t>
            </a:r>
            <a:r>
              <a:rPr dirty="0" sz="2000" spc="30">
                <a:latin typeface="Verdana"/>
                <a:cs typeface="Verdana"/>
              </a:rPr>
              <a:t>contract</a:t>
            </a:r>
            <a:r>
              <a:rPr dirty="0" sz="2000" spc="-160">
                <a:latin typeface="Verdana"/>
                <a:cs typeface="Verdana"/>
              </a:rPr>
              <a:t> </a:t>
            </a:r>
            <a:r>
              <a:rPr dirty="0" sz="2000" spc="145">
                <a:latin typeface="Verdana"/>
                <a:cs typeface="Verdana"/>
              </a:rPr>
              <a:t>code</a:t>
            </a:r>
            <a:r>
              <a:rPr dirty="0" sz="2000" spc="-150">
                <a:latin typeface="Verdana"/>
                <a:cs typeface="Verdana"/>
              </a:rPr>
              <a:t> </a:t>
            </a:r>
            <a:r>
              <a:rPr dirty="0" sz="2000" spc="-15">
                <a:latin typeface="Verdana"/>
                <a:cs typeface="Verdana"/>
              </a:rPr>
              <a:t>to  </a:t>
            </a:r>
            <a:r>
              <a:rPr dirty="0" sz="2000" spc="-25">
                <a:latin typeface="Verdana"/>
                <a:cs typeface="Verdana"/>
              </a:rPr>
              <a:t>prevent</a:t>
            </a:r>
            <a:r>
              <a:rPr dirty="0" sz="2000" spc="-160">
                <a:latin typeface="Verdana"/>
                <a:cs typeface="Verdana"/>
              </a:rPr>
              <a:t> </a:t>
            </a:r>
            <a:r>
              <a:rPr dirty="0" sz="2000" spc="-20">
                <a:latin typeface="Verdana"/>
                <a:cs typeface="Verdana"/>
              </a:rPr>
              <a:t>the</a:t>
            </a:r>
            <a:r>
              <a:rPr dirty="0" sz="2000" spc="-150">
                <a:latin typeface="Verdana"/>
                <a:cs typeface="Verdana"/>
              </a:rPr>
              <a:t> </a:t>
            </a:r>
            <a:r>
              <a:rPr dirty="0" sz="2000" spc="5">
                <a:latin typeface="Verdana"/>
                <a:cs typeface="Verdana"/>
              </a:rPr>
              <a:t>creation</a:t>
            </a:r>
            <a:r>
              <a:rPr dirty="0" sz="2000" spc="-150">
                <a:latin typeface="Verdana"/>
                <a:cs typeface="Verdana"/>
              </a:rPr>
              <a:t> </a:t>
            </a:r>
            <a:r>
              <a:rPr dirty="0" sz="2000" spc="5">
                <a:latin typeface="Verdana"/>
                <a:cs typeface="Verdana"/>
              </a:rPr>
              <a:t>of</a:t>
            </a:r>
            <a:r>
              <a:rPr dirty="0" sz="2000" spc="-155">
                <a:latin typeface="Verdana"/>
                <a:cs typeface="Verdana"/>
              </a:rPr>
              <a:t> </a:t>
            </a:r>
            <a:r>
              <a:rPr dirty="0" sz="2000" spc="-5">
                <a:latin typeface="Verdana"/>
                <a:cs typeface="Verdana"/>
              </a:rPr>
              <a:t>negative-valued</a:t>
            </a:r>
            <a:r>
              <a:rPr dirty="0" sz="2000" spc="-145">
                <a:latin typeface="Verdana"/>
                <a:cs typeface="Verdana"/>
              </a:rPr>
              <a:t> </a:t>
            </a:r>
            <a:r>
              <a:rPr dirty="0" sz="2000" spc="-165">
                <a:latin typeface="Verdana"/>
                <a:cs typeface="Verdana"/>
              </a:rPr>
              <a:t>IOUs</a:t>
            </a:r>
            <a:endParaRPr sz="2000">
              <a:latin typeface="Verdana"/>
              <a:cs typeface="Verdana"/>
            </a:endParaRPr>
          </a:p>
          <a:p>
            <a:pPr marL="184150" indent="-171450">
              <a:lnSpc>
                <a:spcPct val="100000"/>
              </a:lnSpc>
              <a:spcBef>
                <a:spcPts val="1840"/>
              </a:spcBef>
              <a:buFont typeface="Arial"/>
              <a:buChar char="•"/>
              <a:tabLst>
                <a:tab pos="184150" algn="l"/>
              </a:tabLst>
            </a:pPr>
            <a:r>
              <a:rPr dirty="0" sz="2000" spc="-75">
                <a:latin typeface="Verdana"/>
                <a:cs typeface="Verdana"/>
              </a:rPr>
              <a:t>Constraints</a:t>
            </a:r>
            <a:r>
              <a:rPr dirty="0" sz="2000" spc="-16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are</a:t>
            </a:r>
            <a:r>
              <a:rPr dirty="0" sz="2000" spc="-150">
                <a:latin typeface="Verdana"/>
                <a:cs typeface="Verdana"/>
              </a:rPr>
              <a:t> </a:t>
            </a:r>
            <a:r>
              <a:rPr dirty="0" sz="2000" spc="-80">
                <a:latin typeface="Verdana"/>
                <a:cs typeface="Verdana"/>
              </a:rPr>
              <a:t>written</a:t>
            </a:r>
            <a:r>
              <a:rPr dirty="0" sz="2000" spc="-145">
                <a:latin typeface="Verdana"/>
                <a:cs typeface="Verdana"/>
              </a:rPr>
              <a:t> </a:t>
            </a:r>
            <a:r>
              <a:rPr dirty="0" sz="2000" spc="-85">
                <a:latin typeface="Verdana"/>
                <a:cs typeface="Verdana"/>
              </a:rPr>
              <a:t>using</a:t>
            </a:r>
            <a:r>
              <a:rPr dirty="0" sz="2000" spc="-145">
                <a:latin typeface="Verdana"/>
                <a:cs typeface="Verdana"/>
              </a:rPr>
              <a:t> </a:t>
            </a:r>
            <a:r>
              <a:rPr dirty="0" sz="2000" spc="-25">
                <a:latin typeface="Verdana"/>
                <a:cs typeface="Verdana"/>
              </a:rPr>
              <a:t>the</a:t>
            </a:r>
            <a:r>
              <a:rPr dirty="0" sz="2000" spc="-145">
                <a:latin typeface="Verdana"/>
                <a:cs typeface="Verdana"/>
              </a:rPr>
              <a:t> </a:t>
            </a:r>
            <a:r>
              <a:rPr dirty="0" sz="2000" spc="-5" b="1">
                <a:solidFill>
                  <a:srgbClr val="2B79F0"/>
                </a:solidFill>
                <a:latin typeface="DejaVu Sans Mono"/>
                <a:cs typeface="DejaVu Sans Mono"/>
              </a:rPr>
              <a:t>Requirements</a:t>
            </a:r>
            <a:r>
              <a:rPr dirty="0" sz="2000" spc="-655" b="1">
                <a:solidFill>
                  <a:srgbClr val="2B79F0"/>
                </a:solidFill>
                <a:latin typeface="DejaVu Sans Mono"/>
                <a:cs typeface="DejaVu Sans Mono"/>
              </a:rPr>
              <a:t> </a:t>
            </a:r>
            <a:r>
              <a:rPr dirty="0" sz="2000" spc="-245">
                <a:latin typeface="Verdana"/>
                <a:cs typeface="Verdana"/>
              </a:rPr>
              <a:t>DSL:</a:t>
            </a:r>
            <a:endParaRPr sz="2000">
              <a:latin typeface="Verdana"/>
              <a:cs typeface="Verdana"/>
            </a:endParaRPr>
          </a:p>
          <a:p>
            <a:pPr marL="927100">
              <a:lnSpc>
                <a:spcPts val="1775"/>
              </a:lnSpc>
              <a:spcBef>
                <a:spcPts val="1140"/>
              </a:spcBef>
            </a:pPr>
            <a:r>
              <a:rPr dirty="0" sz="1550" spc="25" b="1">
                <a:solidFill>
                  <a:srgbClr val="2B79F0"/>
                </a:solidFill>
                <a:latin typeface="Andale Mono"/>
                <a:cs typeface="Andale Mono"/>
              </a:rPr>
              <a:t>override </a:t>
            </a:r>
            <a:r>
              <a:rPr dirty="0" sz="1550" spc="30" b="1">
                <a:solidFill>
                  <a:srgbClr val="2B79F0"/>
                </a:solidFill>
                <a:latin typeface="Andale Mono"/>
                <a:cs typeface="Andale Mono"/>
              </a:rPr>
              <a:t>fun </a:t>
            </a:r>
            <a:r>
              <a:rPr dirty="0" sz="1600">
                <a:latin typeface="Andale Mono"/>
                <a:cs typeface="Andale Mono"/>
              </a:rPr>
              <a:t>verify(tx : LedgerTransaction)</a:t>
            </a:r>
            <a:r>
              <a:rPr dirty="0" sz="1600" spc="-35">
                <a:latin typeface="Andale Mono"/>
                <a:cs typeface="Andale Mono"/>
              </a:rPr>
              <a:t> </a:t>
            </a:r>
            <a:r>
              <a:rPr dirty="0" sz="1600">
                <a:latin typeface="Andale Mono"/>
                <a:cs typeface="Andale Mono"/>
              </a:rPr>
              <a:t>{</a:t>
            </a:r>
            <a:endParaRPr sz="1600">
              <a:latin typeface="Andale Mono"/>
              <a:cs typeface="Andale Mono"/>
            </a:endParaRPr>
          </a:p>
          <a:p>
            <a:pPr marL="1416050">
              <a:lnSpc>
                <a:spcPts val="1789"/>
              </a:lnSpc>
            </a:pPr>
            <a:r>
              <a:rPr dirty="0" sz="1700" spc="-60" i="1">
                <a:latin typeface="Andale Mono"/>
                <a:cs typeface="Andale Mono"/>
              </a:rPr>
              <a:t>requireThat</a:t>
            </a:r>
            <a:r>
              <a:rPr dirty="0" sz="1700" spc="-70" i="1">
                <a:latin typeface="Andale Mono"/>
                <a:cs typeface="Andale Mono"/>
              </a:rPr>
              <a:t> </a:t>
            </a:r>
            <a:r>
              <a:rPr dirty="0" sz="1600">
                <a:latin typeface="Andale Mono"/>
                <a:cs typeface="Andale Mono"/>
              </a:rPr>
              <a:t>{</a:t>
            </a:r>
            <a:endParaRPr sz="1600">
              <a:latin typeface="Andale Mono"/>
              <a:cs typeface="Andale Mono"/>
            </a:endParaRPr>
          </a:p>
          <a:p>
            <a:pPr algn="ctr" marL="1905000" marR="1750060">
              <a:lnSpc>
                <a:spcPts val="1730"/>
              </a:lnSpc>
              <a:spcBef>
                <a:spcPts val="110"/>
              </a:spcBef>
            </a:pPr>
            <a:r>
              <a:rPr dirty="0" sz="1600">
                <a:latin typeface="Andale Mono"/>
                <a:cs typeface="Andale Mono"/>
              </a:rPr>
              <a:t>FAILURE_MSG </a:t>
            </a:r>
            <a:r>
              <a:rPr dirty="0" sz="1550" spc="30" b="1">
                <a:solidFill>
                  <a:srgbClr val="2B79F0"/>
                </a:solidFill>
                <a:latin typeface="Andale Mono"/>
                <a:cs typeface="Andale Mono"/>
              </a:rPr>
              <a:t>using</a:t>
            </a:r>
            <a:r>
              <a:rPr dirty="0" sz="1550" spc="-15" b="1">
                <a:solidFill>
                  <a:srgbClr val="2B79F0"/>
                </a:solidFill>
                <a:latin typeface="Andale Mono"/>
                <a:cs typeface="Andale Mono"/>
              </a:rPr>
              <a:t> </a:t>
            </a:r>
            <a:r>
              <a:rPr dirty="0" sz="1600" spc="-5">
                <a:latin typeface="Andale Mono"/>
                <a:cs typeface="Andale Mono"/>
              </a:rPr>
              <a:t>BOOLEAN_TEST  </a:t>
            </a:r>
            <a:r>
              <a:rPr dirty="0" sz="1600">
                <a:latin typeface="Andale Mono"/>
                <a:cs typeface="Andale Mono"/>
              </a:rPr>
              <a:t>FAILURE_MSG </a:t>
            </a:r>
            <a:r>
              <a:rPr dirty="0" sz="1550" spc="30" b="1">
                <a:solidFill>
                  <a:srgbClr val="2B79F0"/>
                </a:solidFill>
                <a:latin typeface="Andale Mono"/>
                <a:cs typeface="Andale Mono"/>
              </a:rPr>
              <a:t>using</a:t>
            </a:r>
            <a:r>
              <a:rPr dirty="0" sz="1550" spc="-15" b="1">
                <a:solidFill>
                  <a:srgbClr val="2B79F0"/>
                </a:solidFill>
                <a:latin typeface="Andale Mono"/>
                <a:cs typeface="Andale Mono"/>
              </a:rPr>
              <a:t> </a:t>
            </a:r>
            <a:r>
              <a:rPr dirty="0" sz="1600" spc="-5">
                <a:latin typeface="Andale Mono"/>
                <a:cs typeface="Andale Mono"/>
              </a:rPr>
              <a:t>BOOLEAN_TEST</a:t>
            </a:r>
            <a:endParaRPr sz="1600">
              <a:latin typeface="Andale Mono"/>
              <a:cs typeface="Andale Mono"/>
            </a:endParaRPr>
          </a:p>
          <a:p>
            <a:pPr marL="1416050">
              <a:lnSpc>
                <a:spcPts val="1605"/>
              </a:lnSpc>
            </a:pPr>
            <a:r>
              <a:rPr dirty="0" sz="1600">
                <a:latin typeface="Andale Mono"/>
                <a:cs typeface="Andale Mono"/>
              </a:rPr>
              <a:t>}</a:t>
            </a:r>
            <a:endParaRPr sz="1600">
              <a:latin typeface="Andale Mono"/>
              <a:cs typeface="Andale Mono"/>
            </a:endParaRPr>
          </a:p>
          <a:p>
            <a:pPr marL="927100">
              <a:lnSpc>
                <a:spcPts val="1825"/>
              </a:lnSpc>
            </a:pPr>
            <a:r>
              <a:rPr dirty="0" sz="1600">
                <a:latin typeface="Andale Mono"/>
                <a:cs typeface="Andale Mono"/>
              </a:rPr>
              <a:t>}</a:t>
            </a:r>
            <a:endParaRPr sz="1600">
              <a:latin typeface="Andale Mono"/>
              <a:cs typeface="Andale Mono"/>
            </a:endParaRPr>
          </a:p>
          <a:p>
            <a:pPr marL="184150" indent="-171450">
              <a:lnSpc>
                <a:spcPts val="2255"/>
              </a:lnSpc>
              <a:spcBef>
                <a:spcPts val="1065"/>
              </a:spcBef>
              <a:buFont typeface="Arial"/>
              <a:buChar char="•"/>
              <a:tabLst>
                <a:tab pos="184150" algn="l"/>
              </a:tabLst>
            </a:pPr>
            <a:r>
              <a:rPr dirty="0" sz="2000" spc="-110">
                <a:latin typeface="Verdana"/>
                <a:cs typeface="Verdana"/>
              </a:rPr>
              <a:t>The</a:t>
            </a:r>
            <a:r>
              <a:rPr dirty="0" sz="2000" spc="-150">
                <a:latin typeface="Verdana"/>
                <a:cs typeface="Verdana"/>
              </a:rPr>
              <a:t> </a:t>
            </a:r>
            <a:r>
              <a:rPr dirty="0" sz="2000" spc="-35">
                <a:latin typeface="Verdana"/>
                <a:cs typeface="Verdana"/>
              </a:rPr>
              <a:t>transaction’s</a:t>
            </a:r>
            <a:r>
              <a:rPr dirty="0" sz="2000" spc="-155">
                <a:latin typeface="Verdana"/>
                <a:cs typeface="Verdana"/>
              </a:rPr>
              <a:t> </a:t>
            </a:r>
            <a:r>
              <a:rPr dirty="0" sz="2000" spc="-90">
                <a:latin typeface="Verdana"/>
                <a:cs typeface="Verdana"/>
              </a:rPr>
              <a:t>inputs</a:t>
            </a:r>
            <a:r>
              <a:rPr dirty="0" sz="2000" spc="-155">
                <a:latin typeface="Verdana"/>
                <a:cs typeface="Verdana"/>
              </a:rPr>
              <a:t> </a:t>
            </a:r>
            <a:r>
              <a:rPr dirty="0" sz="2000" spc="75">
                <a:latin typeface="Verdana"/>
                <a:cs typeface="Verdana"/>
              </a:rPr>
              <a:t>and</a:t>
            </a:r>
            <a:r>
              <a:rPr dirty="0" sz="2000" spc="-145">
                <a:latin typeface="Verdana"/>
                <a:cs typeface="Verdana"/>
              </a:rPr>
              <a:t> </a:t>
            </a:r>
            <a:r>
              <a:rPr dirty="0" sz="2000" spc="-60">
                <a:latin typeface="Verdana"/>
                <a:cs typeface="Verdana"/>
              </a:rPr>
              <a:t>outputs</a:t>
            </a:r>
            <a:r>
              <a:rPr dirty="0" sz="2000" spc="-15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are</a:t>
            </a:r>
            <a:r>
              <a:rPr dirty="0" sz="2000" spc="-150">
                <a:latin typeface="Verdana"/>
                <a:cs typeface="Verdana"/>
              </a:rPr>
              <a:t> </a:t>
            </a:r>
            <a:r>
              <a:rPr dirty="0" sz="2000" spc="15">
                <a:latin typeface="Verdana"/>
                <a:cs typeface="Verdana"/>
              </a:rPr>
              <a:t>available</a:t>
            </a:r>
            <a:r>
              <a:rPr dirty="0" sz="2000" spc="-150">
                <a:latin typeface="Verdana"/>
                <a:cs typeface="Verdana"/>
              </a:rPr>
              <a:t> </a:t>
            </a:r>
            <a:r>
              <a:rPr dirty="0" sz="2000" spc="-55">
                <a:latin typeface="Verdana"/>
                <a:cs typeface="Verdana"/>
              </a:rPr>
              <a:t>as</a:t>
            </a:r>
            <a:endParaRPr sz="2000">
              <a:latin typeface="Verdana"/>
              <a:cs typeface="Verdana"/>
            </a:endParaRPr>
          </a:p>
          <a:p>
            <a:pPr marL="184150">
              <a:lnSpc>
                <a:spcPts val="2255"/>
              </a:lnSpc>
            </a:pPr>
            <a:r>
              <a:rPr dirty="0" sz="2000" spc="-5" b="1">
                <a:solidFill>
                  <a:srgbClr val="2B79F0"/>
                </a:solidFill>
                <a:latin typeface="DejaVu Sans Mono"/>
                <a:cs typeface="DejaVu Sans Mono"/>
              </a:rPr>
              <a:t>ContractState</a:t>
            </a:r>
            <a:r>
              <a:rPr dirty="0" sz="2000" spc="-665" b="1">
                <a:solidFill>
                  <a:srgbClr val="2B79F0"/>
                </a:solidFill>
                <a:latin typeface="DejaVu Sans Mono"/>
                <a:cs typeface="DejaVu Sans Mono"/>
              </a:rPr>
              <a:t> </a:t>
            </a:r>
            <a:r>
              <a:rPr dirty="0" sz="2000" spc="-95">
                <a:latin typeface="Verdana"/>
                <a:cs typeface="Verdana"/>
              </a:rPr>
              <a:t>arrays</a:t>
            </a:r>
            <a:r>
              <a:rPr dirty="0" sz="2000" spc="-165">
                <a:latin typeface="Verdana"/>
                <a:cs typeface="Verdana"/>
              </a:rPr>
              <a:t> </a:t>
            </a:r>
            <a:r>
              <a:rPr dirty="0" sz="2000" spc="-25">
                <a:latin typeface="Verdana"/>
                <a:cs typeface="Verdana"/>
              </a:rPr>
              <a:t>via</a:t>
            </a:r>
            <a:r>
              <a:rPr dirty="0" sz="2000" spc="-160">
                <a:latin typeface="Verdana"/>
                <a:cs typeface="Verdana"/>
              </a:rPr>
              <a:t> </a:t>
            </a:r>
            <a:r>
              <a:rPr dirty="0" sz="2000" spc="-5" b="1">
                <a:solidFill>
                  <a:srgbClr val="2B79F0"/>
                </a:solidFill>
                <a:latin typeface="DejaVu Sans Mono"/>
                <a:cs typeface="DejaVu Sans Mono"/>
              </a:rPr>
              <a:t>tx.inputs</a:t>
            </a:r>
            <a:r>
              <a:rPr dirty="0" sz="2000" spc="-665" b="1">
                <a:solidFill>
                  <a:srgbClr val="2B79F0"/>
                </a:solidFill>
                <a:latin typeface="DejaVu Sans Mono"/>
                <a:cs typeface="DejaVu Sans Mono"/>
              </a:rPr>
              <a:t> </a:t>
            </a:r>
            <a:r>
              <a:rPr dirty="0" sz="2000" spc="75">
                <a:latin typeface="Verdana"/>
                <a:cs typeface="Verdana"/>
              </a:rPr>
              <a:t>and</a:t>
            </a:r>
            <a:r>
              <a:rPr dirty="0" sz="2000" spc="-150">
                <a:latin typeface="Verdana"/>
                <a:cs typeface="Verdana"/>
              </a:rPr>
              <a:t> </a:t>
            </a:r>
            <a:r>
              <a:rPr dirty="0" sz="2000" spc="-5" b="1">
                <a:solidFill>
                  <a:srgbClr val="2B79F0"/>
                </a:solidFill>
                <a:latin typeface="DejaVu Sans Mono"/>
                <a:cs typeface="DejaVu Sans Mono"/>
              </a:rPr>
              <a:t>tx.output</a:t>
            </a:r>
            <a:r>
              <a:rPr dirty="0" sz="2000" spc="-5">
                <a:solidFill>
                  <a:srgbClr val="2B79F0"/>
                </a:solidFill>
                <a:latin typeface="DejaVu Sans Mono"/>
                <a:cs typeface="DejaVu Sans Mono"/>
              </a:rPr>
              <a:t>s</a:t>
            </a:r>
            <a:endParaRPr sz="2000">
              <a:latin typeface="DejaVu Sans Mono"/>
              <a:cs typeface="DejaVu Sans Mono"/>
            </a:endParaRPr>
          </a:p>
          <a:p>
            <a:pPr marL="184150" marR="5080" indent="-171450">
              <a:lnSpc>
                <a:spcPts val="2210"/>
              </a:lnSpc>
              <a:spcBef>
                <a:spcPts val="2155"/>
              </a:spcBef>
              <a:buFont typeface="Arial"/>
              <a:buChar char="•"/>
              <a:tabLst>
                <a:tab pos="184150" algn="l"/>
              </a:tabLst>
            </a:pPr>
            <a:r>
              <a:rPr dirty="0" sz="2000" spc="-110">
                <a:latin typeface="Verdana"/>
                <a:cs typeface="Verdana"/>
              </a:rPr>
              <a:t>The</a:t>
            </a:r>
            <a:r>
              <a:rPr dirty="0" sz="2000" spc="-155">
                <a:latin typeface="Verdana"/>
                <a:cs typeface="Verdana"/>
              </a:rPr>
              <a:t> </a:t>
            </a:r>
            <a:r>
              <a:rPr dirty="0" sz="2000" spc="-5" b="1">
                <a:solidFill>
                  <a:srgbClr val="2B79F0"/>
                </a:solidFill>
                <a:latin typeface="DejaVu Sans Mono"/>
                <a:cs typeface="DejaVu Sans Mono"/>
              </a:rPr>
              <a:t>ContractState</a:t>
            </a:r>
            <a:r>
              <a:rPr dirty="0" sz="2000" spc="-655" b="1">
                <a:solidFill>
                  <a:srgbClr val="2B79F0"/>
                </a:solidFill>
                <a:latin typeface="DejaVu Sans Mono"/>
                <a:cs typeface="DejaVu Sans Mono"/>
              </a:rPr>
              <a:t> </a:t>
            </a:r>
            <a:r>
              <a:rPr dirty="0" sz="2000" spc="-65">
                <a:latin typeface="Verdana"/>
                <a:cs typeface="Verdana"/>
              </a:rPr>
              <a:t>array</a:t>
            </a:r>
            <a:r>
              <a:rPr dirty="0" sz="2000" spc="-150">
                <a:latin typeface="Verdana"/>
                <a:cs typeface="Verdana"/>
              </a:rPr>
              <a:t> </a:t>
            </a:r>
            <a:r>
              <a:rPr dirty="0" sz="2000" spc="-130">
                <a:latin typeface="Verdana"/>
                <a:cs typeface="Verdana"/>
              </a:rPr>
              <a:t>must</a:t>
            </a:r>
            <a:r>
              <a:rPr dirty="0" sz="2000" spc="-155">
                <a:latin typeface="Verdana"/>
                <a:cs typeface="Verdana"/>
              </a:rPr>
              <a:t> </a:t>
            </a:r>
            <a:r>
              <a:rPr dirty="0" sz="2000" spc="-25">
                <a:latin typeface="Verdana"/>
                <a:cs typeface="Verdana"/>
              </a:rPr>
              <a:t>then</a:t>
            </a:r>
            <a:r>
              <a:rPr dirty="0" sz="2000" spc="-145">
                <a:latin typeface="Verdana"/>
                <a:cs typeface="Verdana"/>
              </a:rPr>
              <a:t> </a:t>
            </a:r>
            <a:r>
              <a:rPr dirty="0" sz="2000" spc="105">
                <a:latin typeface="Verdana"/>
                <a:cs typeface="Verdana"/>
              </a:rPr>
              <a:t>be</a:t>
            </a:r>
            <a:r>
              <a:rPr dirty="0" sz="2000" spc="-150">
                <a:latin typeface="Verdana"/>
                <a:cs typeface="Verdana"/>
              </a:rPr>
              <a:t> </a:t>
            </a:r>
            <a:r>
              <a:rPr dirty="0" sz="2000" spc="5">
                <a:latin typeface="Verdana"/>
                <a:cs typeface="Verdana"/>
              </a:rPr>
              <a:t>cast</a:t>
            </a:r>
            <a:r>
              <a:rPr dirty="0" sz="2000" spc="-155">
                <a:latin typeface="Verdana"/>
                <a:cs typeface="Verdana"/>
              </a:rPr>
              <a:t> </a:t>
            </a:r>
            <a:r>
              <a:rPr dirty="0" sz="2000" spc="-15">
                <a:latin typeface="Verdana"/>
                <a:cs typeface="Verdana"/>
              </a:rPr>
              <a:t>to</a:t>
            </a:r>
            <a:r>
              <a:rPr dirty="0" sz="2000" spc="-150">
                <a:latin typeface="Verdana"/>
                <a:cs typeface="Verdana"/>
              </a:rPr>
              <a:t> </a:t>
            </a:r>
            <a:r>
              <a:rPr dirty="0" sz="2000" spc="-20">
                <a:latin typeface="Verdana"/>
                <a:cs typeface="Verdana"/>
              </a:rPr>
              <a:t>the</a:t>
            </a:r>
            <a:r>
              <a:rPr dirty="0" sz="2000" spc="-150">
                <a:latin typeface="Verdana"/>
                <a:cs typeface="Verdana"/>
              </a:rPr>
              <a:t> </a:t>
            </a:r>
            <a:r>
              <a:rPr dirty="0" sz="2000" spc="40">
                <a:latin typeface="Verdana"/>
                <a:cs typeface="Verdana"/>
              </a:rPr>
              <a:t>actual  </a:t>
            </a:r>
            <a:r>
              <a:rPr dirty="0" sz="2000" spc="-40">
                <a:latin typeface="Verdana"/>
                <a:cs typeface="Verdana"/>
              </a:rPr>
              <a:t>input/output </a:t>
            </a:r>
            <a:r>
              <a:rPr dirty="0" sz="2000" spc="-50">
                <a:latin typeface="Verdana"/>
                <a:cs typeface="Verdana"/>
              </a:rPr>
              <a:t>state</a:t>
            </a:r>
            <a:r>
              <a:rPr dirty="0" sz="2000" spc="-270">
                <a:latin typeface="Verdana"/>
                <a:cs typeface="Verdana"/>
              </a:rPr>
              <a:t> </a:t>
            </a:r>
            <a:r>
              <a:rPr dirty="0" sz="2000" spc="-90">
                <a:latin typeface="Verdana"/>
                <a:cs typeface="Verdana"/>
              </a:rPr>
              <a:t>type(s)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079393" y="734060"/>
            <a:ext cx="1881505" cy="2705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00" spc="-190" b="1">
                <a:latin typeface="Verdana"/>
                <a:cs typeface="Verdana"/>
              </a:rPr>
              <a:t>1. </a:t>
            </a:r>
            <a:r>
              <a:rPr dirty="0" sz="1600" spc="-90" b="1">
                <a:latin typeface="Verdana"/>
                <a:cs typeface="Verdana"/>
              </a:rPr>
              <a:t>CorDapp</a:t>
            </a:r>
            <a:r>
              <a:rPr dirty="0" sz="1600" spc="-55" b="1">
                <a:latin typeface="Verdana"/>
                <a:cs typeface="Verdana"/>
              </a:rPr>
              <a:t> </a:t>
            </a:r>
            <a:r>
              <a:rPr dirty="0" sz="1600" spc="-150" b="1">
                <a:latin typeface="Verdana"/>
                <a:cs typeface="Verdana"/>
              </a:rPr>
              <a:t>Design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079393" y="1343660"/>
            <a:ext cx="746760" cy="2705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00" spc="-190" b="1">
                <a:latin typeface="Verdana"/>
                <a:cs typeface="Verdana"/>
              </a:rPr>
              <a:t>2.</a:t>
            </a:r>
            <a:r>
              <a:rPr dirty="0" sz="1600" spc="-160" b="1">
                <a:latin typeface="Verdana"/>
                <a:cs typeface="Verdana"/>
              </a:rPr>
              <a:t> </a:t>
            </a:r>
            <a:r>
              <a:rPr dirty="0" sz="1600" spc="-175" b="1">
                <a:latin typeface="Verdana"/>
                <a:cs typeface="Verdana"/>
              </a:rPr>
              <a:t>State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079393" y="1953260"/>
            <a:ext cx="1875789" cy="17354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00" spc="-190" b="1">
                <a:solidFill>
                  <a:srgbClr val="ED1C24"/>
                </a:solidFill>
                <a:latin typeface="Verdana"/>
                <a:cs typeface="Verdana"/>
              </a:rPr>
              <a:t>3.</a:t>
            </a:r>
            <a:r>
              <a:rPr dirty="0" sz="1600" spc="-110" b="1">
                <a:solidFill>
                  <a:srgbClr val="ED1C24"/>
                </a:solidFill>
                <a:latin typeface="Verdana"/>
                <a:cs typeface="Verdana"/>
              </a:rPr>
              <a:t> Contract</a:t>
            </a:r>
            <a:endParaRPr sz="1600">
              <a:latin typeface="Verdana"/>
              <a:cs typeface="Verdana"/>
            </a:endParaRPr>
          </a:p>
          <a:p>
            <a:pPr marL="184150" indent="-171450">
              <a:lnSpc>
                <a:spcPct val="100000"/>
              </a:lnSpc>
              <a:spcBef>
                <a:spcPts val="15"/>
              </a:spcBef>
              <a:buFont typeface="Arial"/>
              <a:buChar char="•"/>
              <a:tabLst>
                <a:tab pos="184785" algn="l"/>
              </a:tabLst>
            </a:pPr>
            <a:r>
              <a:rPr dirty="0" sz="1200" spc="15">
                <a:latin typeface="Verdana"/>
                <a:cs typeface="Verdana"/>
              </a:rPr>
              <a:t>Contract</a:t>
            </a:r>
            <a:r>
              <a:rPr dirty="0" sz="1200" spc="-85">
                <a:latin typeface="Verdana"/>
                <a:cs typeface="Verdana"/>
              </a:rPr>
              <a:t> </a:t>
            </a:r>
            <a:r>
              <a:rPr dirty="0" sz="1200" spc="-114">
                <a:latin typeface="Verdana"/>
                <a:cs typeface="Verdana"/>
              </a:rPr>
              <a:t>Tests</a:t>
            </a:r>
            <a:endParaRPr sz="1200">
              <a:latin typeface="Verdana"/>
              <a:cs typeface="Verdana"/>
            </a:endParaRPr>
          </a:p>
          <a:p>
            <a:pPr marL="184150" indent="-17145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184785" algn="l"/>
              </a:tabLst>
            </a:pPr>
            <a:r>
              <a:rPr dirty="0" sz="1200" spc="-65">
                <a:latin typeface="Verdana"/>
                <a:cs typeface="Verdana"/>
              </a:rPr>
              <a:t>The </a:t>
            </a:r>
            <a:r>
              <a:rPr dirty="0" sz="1200" spc="20">
                <a:latin typeface="Verdana"/>
                <a:cs typeface="Verdana"/>
              </a:rPr>
              <a:t>Create</a:t>
            </a:r>
            <a:r>
              <a:rPr dirty="0" sz="1200" spc="-170">
                <a:latin typeface="Verdana"/>
                <a:cs typeface="Verdana"/>
              </a:rPr>
              <a:t> </a:t>
            </a:r>
            <a:r>
              <a:rPr dirty="0" sz="1200" spc="35">
                <a:latin typeface="Verdana"/>
                <a:cs typeface="Verdana"/>
              </a:rPr>
              <a:t>Command</a:t>
            </a:r>
            <a:endParaRPr sz="1200">
              <a:latin typeface="Verdana"/>
              <a:cs typeface="Verdana"/>
            </a:endParaRPr>
          </a:p>
          <a:p>
            <a:pPr marL="184150" indent="-171450">
              <a:lnSpc>
                <a:spcPct val="100000"/>
              </a:lnSpc>
              <a:buFont typeface="Arial"/>
              <a:buChar char="•"/>
              <a:tabLst>
                <a:tab pos="184785" algn="l"/>
              </a:tabLst>
            </a:pPr>
            <a:r>
              <a:rPr dirty="0" sz="1200" spc="-70">
                <a:latin typeface="Verdana"/>
                <a:cs typeface="Verdana"/>
              </a:rPr>
              <a:t>Further</a:t>
            </a:r>
            <a:r>
              <a:rPr dirty="0" sz="1200" spc="-95">
                <a:latin typeface="Verdana"/>
                <a:cs typeface="Verdana"/>
              </a:rPr>
              <a:t> </a:t>
            </a:r>
            <a:r>
              <a:rPr dirty="0" sz="1200" spc="-40">
                <a:latin typeface="Verdana"/>
                <a:cs typeface="Verdana"/>
              </a:rPr>
              <a:t>Constraints</a:t>
            </a:r>
            <a:endParaRPr sz="1200">
              <a:latin typeface="Verdana"/>
              <a:cs typeface="Verdana"/>
            </a:endParaRPr>
          </a:p>
          <a:p>
            <a:pPr marL="184150" indent="-171450">
              <a:lnSpc>
                <a:spcPct val="100000"/>
              </a:lnSpc>
              <a:buFont typeface="Arial"/>
              <a:buChar char="•"/>
              <a:tabLst>
                <a:tab pos="184785" algn="l"/>
              </a:tabLst>
            </a:pPr>
            <a:r>
              <a:rPr dirty="0" sz="1200" spc="-85">
                <a:latin typeface="Verdana"/>
                <a:cs typeface="Verdana"/>
              </a:rPr>
              <a:t>Tx-Level</a:t>
            </a:r>
            <a:r>
              <a:rPr dirty="0" sz="1200" spc="-95">
                <a:latin typeface="Verdana"/>
                <a:cs typeface="Verdana"/>
              </a:rPr>
              <a:t> </a:t>
            </a:r>
            <a:r>
              <a:rPr dirty="0" sz="1200" spc="-45">
                <a:latin typeface="Verdana"/>
                <a:cs typeface="Verdana"/>
              </a:rPr>
              <a:t>Constraints</a:t>
            </a:r>
            <a:endParaRPr sz="1200">
              <a:latin typeface="Verdana"/>
              <a:cs typeface="Verdana"/>
            </a:endParaRPr>
          </a:p>
          <a:p>
            <a:pPr marL="184150" indent="-171450">
              <a:lnSpc>
                <a:spcPct val="100000"/>
              </a:lnSpc>
              <a:buFont typeface="Arial"/>
              <a:buChar char="•"/>
              <a:tabLst>
                <a:tab pos="184785" algn="l"/>
              </a:tabLst>
            </a:pPr>
            <a:r>
              <a:rPr dirty="0" sz="1200" spc="-80" b="1">
                <a:latin typeface="Verdana"/>
                <a:cs typeface="Verdana"/>
              </a:rPr>
              <a:t>Value</a:t>
            </a:r>
            <a:r>
              <a:rPr dirty="0" sz="1200" spc="-165" b="1">
                <a:latin typeface="Verdana"/>
                <a:cs typeface="Verdana"/>
              </a:rPr>
              <a:t> </a:t>
            </a:r>
            <a:r>
              <a:rPr dirty="0" sz="1200" spc="-125" b="1">
                <a:latin typeface="Verdana"/>
                <a:cs typeface="Verdana"/>
              </a:rPr>
              <a:t>Constraints</a:t>
            </a:r>
            <a:endParaRPr sz="1200">
              <a:latin typeface="Verdana"/>
              <a:cs typeface="Verdana"/>
            </a:endParaRPr>
          </a:p>
          <a:p>
            <a:pPr marL="184150" indent="-171450">
              <a:lnSpc>
                <a:spcPct val="100000"/>
              </a:lnSpc>
              <a:buFont typeface="Arial"/>
              <a:buChar char="•"/>
              <a:tabLst>
                <a:tab pos="184785" algn="l"/>
              </a:tabLst>
            </a:pPr>
            <a:r>
              <a:rPr dirty="0" sz="1200" spc="-65">
                <a:latin typeface="Verdana"/>
                <a:cs typeface="Verdana"/>
              </a:rPr>
              <a:t>Signer</a:t>
            </a:r>
            <a:r>
              <a:rPr dirty="0" sz="1200" spc="-110">
                <a:latin typeface="Verdana"/>
                <a:cs typeface="Verdana"/>
              </a:rPr>
              <a:t> </a:t>
            </a:r>
            <a:r>
              <a:rPr dirty="0" sz="1200" spc="-45">
                <a:latin typeface="Verdana"/>
                <a:cs typeface="Verdana"/>
              </a:rPr>
              <a:t>Constraints</a:t>
            </a:r>
            <a:endParaRPr sz="1200">
              <a:latin typeface="Verdana"/>
              <a:cs typeface="Verdana"/>
            </a:endParaRPr>
          </a:p>
          <a:p>
            <a:pPr marL="184150" indent="-171450">
              <a:lnSpc>
                <a:spcPct val="100000"/>
              </a:lnSpc>
              <a:buFont typeface="Arial"/>
              <a:buChar char="•"/>
              <a:tabLst>
                <a:tab pos="184785" algn="l"/>
              </a:tabLst>
            </a:pPr>
            <a:r>
              <a:rPr dirty="0" sz="1200" spc="-15">
                <a:latin typeface="Verdana"/>
                <a:cs typeface="Verdana"/>
              </a:rPr>
              <a:t>Another</a:t>
            </a:r>
            <a:r>
              <a:rPr dirty="0" sz="1200" spc="-100">
                <a:latin typeface="Verdana"/>
                <a:cs typeface="Verdana"/>
              </a:rPr>
              <a:t> </a:t>
            </a:r>
            <a:r>
              <a:rPr dirty="0" sz="1200" spc="35">
                <a:latin typeface="Verdana"/>
                <a:cs typeface="Verdana"/>
              </a:rPr>
              <a:t>Command</a:t>
            </a:r>
            <a:endParaRPr sz="1200">
              <a:latin typeface="Verdana"/>
              <a:cs typeface="Verdana"/>
            </a:endParaRPr>
          </a:p>
          <a:p>
            <a:pPr marL="217170" indent="-204470">
              <a:lnSpc>
                <a:spcPct val="100000"/>
              </a:lnSpc>
              <a:buFont typeface="Wingdings"/>
              <a:buChar char=""/>
              <a:tabLst>
                <a:tab pos="217804" algn="l"/>
              </a:tabLst>
            </a:pPr>
            <a:r>
              <a:rPr dirty="0" sz="1200" spc="10">
                <a:latin typeface="Verdana"/>
                <a:cs typeface="Verdana"/>
              </a:rPr>
              <a:t>Checkpoint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079393" y="4025900"/>
            <a:ext cx="693420" cy="2705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00" spc="-190" b="1">
                <a:latin typeface="Verdana"/>
                <a:cs typeface="Verdana"/>
              </a:rPr>
              <a:t>4.</a:t>
            </a:r>
            <a:r>
              <a:rPr dirty="0" sz="1600" spc="-160" b="1">
                <a:latin typeface="Verdana"/>
                <a:cs typeface="Verdana"/>
              </a:rPr>
              <a:t> </a:t>
            </a:r>
            <a:r>
              <a:rPr dirty="0" sz="1600" spc="-204" b="1">
                <a:latin typeface="Verdana"/>
                <a:cs typeface="Verdana"/>
              </a:rPr>
              <a:t>Flow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079393" y="4635500"/>
            <a:ext cx="1071245" cy="2705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00" spc="-190" b="1">
                <a:latin typeface="Verdana"/>
                <a:cs typeface="Verdana"/>
              </a:rPr>
              <a:t>5.</a:t>
            </a:r>
            <a:r>
              <a:rPr dirty="0" sz="1600" spc="-145" b="1">
                <a:latin typeface="Verdana"/>
                <a:cs typeface="Verdana"/>
              </a:rPr>
              <a:t> </a:t>
            </a:r>
            <a:r>
              <a:rPr dirty="0" sz="1600" spc="-185" b="1">
                <a:latin typeface="Verdana"/>
                <a:cs typeface="Verdana"/>
              </a:rPr>
              <a:t>Network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079393" y="5245100"/>
            <a:ext cx="576580" cy="2705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00" spc="-190" b="1">
                <a:latin typeface="Verdana"/>
                <a:cs typeface="Verdana"/>
              </a:rPr>
              <a:t>6.</a:t>
            </a:r>
            <a:r>
              <a:rPr dirty="0" sz="1600" spc="-170" b="1">
                <a:latin typeface="Verdana"/>
                <a:cs typeface="Verdana"/>
              </a:rPr>
              <a:t> </a:t>
            </a:r>
            <a:r>
              <a:rPr dirty="0" sz="1600" spc="-254" b="1">
                <a:latin typeface="Verdana"/>
                <a:cs typeface="Verdana"/>
              </a:rPr>
              <a:t>API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959708" y="0"/>
            <a:ext cx="2232660" cy="6858000"/>
          </a:xfrm>
          <a:custGeom>
            <a:avLst/>
            <a:gdLst/>
            <a:ahLst/>
            <a:cxnLst/>
            <a:rect l="l" t="t" r="r" b="b"/>
            <a:pathLst>
              <a:path w="2232659" h="6858000">
                <a:moveTo>
                  <a:pt x="0" y="6858000"/>
                </a:moveTo>
                <a:lnTo>
                  <a:pt x="2232291" y="6858000"/>
                </a:lnTo>
                <a:lnTo>
                  <a:pt x="2232291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0675" y="566419"/>
            <a:ext cx="7633334" cy="512445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-480"/>
              <a:t>IOU </a:t>
            </a:r>
            <a:r>
              <a:rPr dirty="0" spc="-204"/>
              <a:t>Value </a:t>
            </a:r>
            <a:r>
              <a:rPr dirty="0" spc="-315"/>
              <a:t>Constraint </a:t>
            </a:r>
            <a:r>
              <a:rPr dirty="0" spc="-200"/>
              <a:t>-</a:t>
            </a:r>
            <a:r>
              <a:rPr dirty="0" spc="-360"/>
              <a:t> </a:t>
            </a:r>
            <a:r>
              <a:rPr dirty="0" spc="-320"/>
              <a:t>Implementation</a:t>
            </a:r>
          </a:p>
        </p:txBody>
      </p:sp>
      <p:sp>
        <p:nvSpPr>
          <p:cNvPr id="4" name="object 4"/>
          <p:cNvSpPr/>
          <p:nvPr/>
        </p:nvSpPr>
        <p:spPr>
          <a:xfrm>
            <a:off x="294238" y="3254667"/>
            <a:ext cx="963294" cy="991235"/>
          </a:xfrm>
          <a:custGeom>
            <a:avLst/>
            <a:gdLst/>
            <a:ahLst/>
            <a:cxnLst/>
            <a:rect l="l" t="t" r="r" b="b"/>
            <a:pathLst>
              <a:path w="963294" h="991235">
                <a:moveTo>
                  <a:pt x="481399" y="0"/>
                </a:moveTo>
                <a:lnTo>
                  <a:pt x="435037" y="2268"/>
                </a:lnTo>
                <a:lnTo>
                  <a:pt x="389922" y="8935"/>
                </a:lnTo>
                <a:lnTo>
                  <a:pt x="346256" y="19793"/>
                </a:lnTo>
                <a:lnTo>
                  <a:pt x="304240" y="34635"/>
                </a:lnTo>
                <a:lnTo>
                  <a:pt x="264075" y="53252"/>
                </a:lnTo>
                <a:lnTo>
                  <a:pt x="225965" y="75437"/>
                </a:lnTo>
                <a:lnTo>
                  <a:pt x="190110" y="100982"/>
                </a:lnTo>
                <a:lnTo>
                  <a:pt x="156713" y="129680"/>
                </a:lnTo>
                <a:lnTo>
                  <a:pt x="125974" y="161323"/>
                </a:lnTo>
                <a:lnTo>
                  <a:pt x="98096" y="195703"/>
                </a:lnTo>
                <a:lnTo>
                  <a:pt x="73281" y="232613"/>
                </a:lnTo>
                <a:lnTo>
                  <a:pt x="51730" y="271845"/>
                </a:lnTo>
                <a:lnTo>
                  <a:pt x="33645" y="313191"/>
                </a:lnTo>
                <a:lnTo>
                  <a:pt x="19228" y="356444"/>
                </a:lnTo>
                <a:lnTo>
                  <a:pt x="8680" y="401396"/>
                </a:lnTo>
                <a:lnTo>
                  <a:pt x="2203" y="447839"/>
                </a:lnTo>
                <a:lnTo>
                  <a:pt x="0" y="495566"/>
                </a:lnTo>
                <a:lnTo>
                  <a:pt x="2203" y="543291"/>
                </a:lnTo>
                <a:lnTo>
                  <a:pt x="8680" y="589732"/>
                </a:lnTo>
                <a:lnTo>
                  <a:pt x="19228" y="634683"/>
                </a:lnTo>
                <a:lnTo>
                  <a:pt x="33645" y="677934"/>
                </a:lnTo>
                <a:lnTo>
                  <a:pt x="51730" y="719279"/>
                </a:lnTo>
                <a:lnTo>
                  <a:pt x="73281" y="758510"/>
                </a:lnTo>
                <a:lnTo>
                  <a:pt x="98096" y="795419"/>
                </a:lnTo>
                <a:lnTo>
                  <a:pt x="125974" y="829799"/>
                </a:lnTo>
                <a:lnTo>
                  <a:pt x="156713" y="861441"/>
                </a:lnTo>
                <a:lnTo>
                  <a:pt x="190110" y="890139"/>
                </a:lnTo>
                <a:lnTo>
                  <a:pt x="225965" y="915684"/>
                </a:lnTo>
                <a:lnTo>
                  <a:pt x="264075" y="937868"/>
                </a:lnTo>
                <a:lnTo>
                  <a:pt x="304240" y="956485"/>
                </a:lnTo>
                <a:lnTo>
                  <a:pt x="346256" y="971327"/>
                </a:lnTo>
                <a:lnTo>
                  <a:pt x="389922" y="982185"/>
                </a:lnTo>
                <a:lnTo>
                  <a:pt x="435037" y="988852"/>
                </a:lnTo>
                <a:lnTo>
                  <a:pt x="481399" y="991120"/>
                </a:lnTo>
                <a:lnTo>
                  <a:pt x="527762" y="988852"/>
                </a:lnTo>
                <a:lnTo>
                  <a:pt x="572877" y="982185"/>
                </a:lnTo>
                <a:lnTo>
                  <a:pt x="616544" y="971327"/>
                </a:lnTo>
                <a:lnTo>
                  <a:pt x="658560" y="956485"/>
                </a:lnTo>
                <a:lnTo>
                  <a:pt x="698724" y="937868"/>
                </a:lnTo>
                <a:lnTo>
                  <a:pt x="736835" y="915684"/>
                </a:lnTo>
                <a:lnTo>
                  <a:pt x="772690" y="890139"/>
                </a:lnTo>
                <a:lnTo>
                  <a:pt x="806087" y="861441"/>
                </a:lnTo>
                <a:lnTo>
                  <a:pt x="836826" y="829799"/>
                </a:lnTo>
                <a:lnTo>
                  <a:pt x="864704" y="795419"/>
                </a:lnTo>
                <a:lnTo>
                  <a:pt x="889519" y="758510"/>
                </a:lnTo>
                <a:lnTo>
                  <a:pt x="911070" y="719279"/>
                </a:lnTo>
                <a:lnTo>
                  <a:pt x="929155" y="677934"/>
                </a:lnTo>
                <a:lnTo>
                  <a:pt x="943572" y="634683"/>
                </a:lnTo>
                <a:lnTo>
                  <a:pt x="954120" y="589732"/>
                </a:lnTo>
                <a:lnTo>
                  <a:pt x="960597" y="543291"/>
                </a:lnTo>
                <a:lnTo>
                  <a:pt x="962800" y="495566"/>
                </a:lnTo>
                <a:lnTo>
                  <a:pt x="960597" y="447839"/>
                </a:lnTo>
                <a:lnTo>
                  <a:pt x="954120" y="401396"/>
                </a:lnTo>
                <a:lnTo>
                  <a:pt x="943572" y="356444"/>
                </a:lnTo>
                <a:lnTo>
                  <a:pt x="929155" y="313191"/>
                </a:lnTo>
                <a:lnTo>
                  <a:pt x="911070" y="271845"/>
                </a:lnTo>
                <a:lnTo>
                  <a:pt x="889519" y="232613"/>
                </a:lnTo>
                <a:lnTo>
                  <a:pt x="864704" y="195703"/>
                </a:lnTo>
                <a:lnTo>
                  <a:pt x="836826" y="161323"/>
                </a:lnTo>
                <a:lnTo>
                  <a:pt x="806087" y="129680"/>
                </a:lnTo>
                <a:lnTo>
                  <a:pt x="772690" y="100982"/>
                </a:lnTo>
                <a:lnTo>
                  <a:pt x="736835" y="75437"/>
                </a:lnTo>
                <a:lnTo>
                  <a:pt x="698724" y="53252"/>
                </a:lnTo>
                <a:lnTo>
                  <a:pt x="658560" y="34635"/>
                </a:lnTo>
                <a:lnTo>
                  <a:pt x="616544" y="19793"/>
                </a:lnTo>
                <a:lnTo>
                  <a:pt x="572877" y="8935"/>
                </a:lnTo>
                <a:lnTo>
                  <a:pt x="527762" y="2268"/>
                </a:lnTo>
                <a:lnTo>
                  <a:pt x="481399" y="0"/>
                </a:lnTo>
                <a:close/>
              </a:path>
            </a:pathLst>
          </a:custGeom>
          <a:solidFill>
            <a:srgbClr val="0097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94238" y="3254667"/>
            <a:ext cx="963294" cy="991235"/>
          </a:xfrm>
          <a:custGeom>
            <a:avLst/>
            <a:gdLst/>
            <a:ahLst/>
            <a:cxnLst/>
            <a:rect l="l" t="t" r="r" b="b"/>
            <a:pathLst>
              <a:path w="963294" h="991235">
                <a:moveTo>
                  <a:pt x="0" y="495563"/>
                </a:moveTo>
                <a:lnTo>
                  <a:pt x="2203" y="447837"/>
                </a:lnTo>
                <a:lnTo>
                  <a:pt x="8680" y="401394"/>
                </a:lnTo>
                <a:lnTo>
                  <a:pt x="19228" y="356443"/>
                </a:lnTo>
                <a:lnTo>
                  <a:pt x="33645" y="313190"/>
                </a:lnTo>
                <a:lnTo>
                  <a:pt x="51730" y="271845"/>
                </a:lnTo>
                <a:lnTo>
                  <a:pt x="73281" y="232613"/>
                </a:lnTo>
                <a:lnTo>
                  <a:pt x="98097" y="195703"/>
                </a:lnTo>
                <a:lnTo>
                  <a:pt x="125975" y="161323"/>
                </a:lnTo>
                <a:lnTo>
                  <a:pt x="156713" y="129680"/>
                </a:lnTo>
                <a:lnTo>
                  <a:pt x="190111" y="100982"/>
                </a:lnTo>
                <a:lnTo>
                  <a:pt x="225966" y="75437"/>
                </a:lnTo>
                <a:lnTo>
                  <a:pt x="264076" y="53252"/>
                </a:lnTo>
                <a:lnTo>
                  <a:pt x="304240" y="34635"/>
                </a:lnTo>
                <a:lnTo>
                  <a:pt x="346257" y="19793"/>
                </a:lnTo>
                <a:lnTo>
                  <a:pt x="389923" y="8935"/>
                </a:lnTo>
                <a:lnTo>
                  <a:pt x="435039" y="2268"/>
                </a:lnTo>
                <a:lnTo>
                  <a:pt x="481401" y="0"/>
                </a:lnTo>
                <a:lnTo>
                  <a:pt x="527763" y="2268"/>
                </a:lnTo>
                <a:lnTo>
                  <a:pt x="572878" y="8935"/>
                </a:lnTo>
                <a:lnTo>
                  <a:pt x="616545" y="19793"/>
                </a:lnTo>
                <a:lnTo>
                  <a:pt x="658561" y="34635"/>
                </a:lnTo>
                <a:lnTo>
                  <a:pt x="698725" y="53252"/>
                </a:lnTo>
                <a:lnTo>
                  <a:pt x="736836" y="75437"/>
                </a:lnTo>
                <a:lnTo>
                  <a:pt x="772691" y="100982"/>
                </a:lnTo>
                <a:lnTo>
                  <a:pt x="806088" y="129680"/>
                </a:lnTo>
                <a:lnTo>
                  <a:pt x="836827" y="161323"/>
                </a:lnTo>
                <a:lnTo>
                  <a:pt x="864705" y="195703"/>
                </a:lnTo>
                <a:lnTo>
                  <a:pt x="889520" y="232613"/>
                </a:lnTo>
                <a:lnTo>
                  <a:pt x="911071" y="271845"/>
                </a:lnTo>
                <a:lnTo>
                  <a:pt x="929156" y="313190"/>
                </a:lnTo>
                <a:lnTo>
                  <a:pt x="943574" y="356443"/>
                </a:lnTo>
                <a:lnTo>
                  <a:pt x="954122" y="401394"/>
                </a:lnTo>
                <a:lnTo>
                  <a:pt x="960598" y="447837"/>
                </a:lnTo>
                <a:lnTo>
                  <a:pt x="962802" y="495563"/>
                </a:lnTo>
                <a:lnTo>
                  <a:pt x="960598" y="543289"/>
                </a:lnTo>
                <a:lnTo>
                  <a:pt x="954122" y="589732"/>
                </a:lnTo>
                <a:lnTo>
                  <a:pt x="943574" y="634683"/>
                </a:lnTo>
                <a:lnTo>
                  <a:pt x="929156" y="677936"/>
                </a:lnTo>
                <a:lnTo>
                  <a:pt x="911071" y="719282"/>
                </a:lnTo>
                <a:lnTo>
                  <a:pt x="889520" y="758513"/>
                </a:lnTo>
                <a:lnTo>
                  <a:pt x="864705" y="795423"/>
                </a:lnTo>
                <a:lnTo>
                  <a:pt x="836827" y="829803"/>
                </a:lnTo>
                <a:lnTo>
                  <a:pt x="806088" y="861446"/>
                </a:lnTo>
                <a:lnTo>
                  <a:pt x="772691" y="890144"/>
                </a:lnTo>
                <a:lnTo>
                  <a:pt x="736836" y="915689"/>
                </a:lnTo>
                <a:lnTo>
                  <a:pt x="698725" y="937875"/>
                </a:lnTo>
                <a:lnTo>
                  <a:pt x="658561" y="956492"/>
                </a:lnTo>
                <a:lnTo>
                  <a:pt x="616545" y="971333"/>
                </a:lnTo>
                <a:lnTo>
                  <a:pt x="572878" y="982191"/>
                </a:lnTo>
                <a:lnTo>
                  <a:pt x="527763" y="988859"/>
                </a:lnTo>
                <a:lnTo>
                  <a:pt x="481401" y="991127"/>
                </a:lnTo>
                <a:lnTo>
                  <a:pt x="435039" y="988859"/>
                </a:lnTo>
                <a:lnTo>
                  <a:pt x="389923" y="982191"/>
                </a:lnTo>
                <a:lnTo>
                  <a:pt x="346257" y="971333"/>
                </a:lnTo>
                <a:lnTo>
                  <a:pt x="304240" y="956492"/>
                </a:lnTo>
                <a:lnTo>
                  <a:pt x="264076" y="937875"/>
                </a:lnTo>
                <a:lnTo>
                  <a:pt x="225966" y="915689"/>
                </a:lnTo>
                <a:lnTo>
                  <a:pt x="190111" y="890144"/>
                </a:lnTo>
                <a:lnTo>
                  <a:pt x="156713" y="861446"/>
                </a:lnTo>
                <a:lnTo>
                  <a:pt x="125975" y="829803"/>
                </a:lnTo>
                <a:lnTo>
                  <a:pt x="98097" y="795423"/>
                </a:lnTo>
                <a:lnTo>
                  <a:pt x="73281" y="758513"/>
                </a:lnTo>
                <a:lnTo>
                  <a:pt x="51730" y="719282"/>
                </a:lnTo>
                <a:lnTo>
                  <a:pt x="33645" y="677936"/>
                </a:lnTo>
                <a:lnTo>
                  <a:pt x="19228" y="634683"/>
                </a:lnTo>
                <a:lnTo>
                  <a:pt x="8680" y="589732"/>
                </a:lnTo>
                <a:lnTo>
                  <a:pt x="2203" y="543289"/>
                </a:lnTo>
                <a:lnTo>
                  <a:pt x="0" y="495563"/>
                </a:lnTo>
                <a:close/>
              </a:path>
            </a:pathLst>
          </a:custGeom>
          <a:ln w="12700">
            <a:solidFill>
              <a:srgbClr val="009759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251961" y="1469136"/>
          <a:ext cx="8150225" cy="45605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8945"/>
                <a:gridCol w="1194435"/>
                <a:gridCol w="6490970"/>
              </a:tblGrid>
              <a:tr h="581025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2700">
                      <a:solidFill>
                        <a:srgbClr val="009759"/>
                      </a:solidFill>
                      <a:prstDash val="solid"/>
                    </a:lnR>
                    <a:lnB w="28575">
                      <a:solidFill>
                        <a:srgbClr val="0097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0340">
                        <a:lnSpc>
                          <a:spcPct val="100000"/>
                        </a:lnSpc>
                        <a:spcBef>
                          <a:spcPts val="1405"/>
                        </a:spcBef>
                      </a:pPr>
                      <a:r>
                        <a:rPr dirty="0" sz="1400" spc="-45" b="1">
                          <a:latin typeface="Verdana"/>
                          <a:cs typeface="Verdana"/>
                        </a:rPr>
                        <a:t>Goal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 marT="178435">
                    <a:lnL w="12700">
                      <a:solidFill>
                        <a:srgbClr val="009759"/>
                      </a:solidFill>
                      <a:prstDash val="solid"/>
                    </a:lnL>
                    <a:lnR w="9525">
                      <a:solidFill>
                        <a:srgbClr val="009759"/>
                      </a:solidFill>
                      <a:prstDash val="solid"/>
                    </a:lnR>
                    <a:lnT w="12700">
                      <a:solidFill>
                        <a:srgbClr val="009759"/>
                      </a:solidFill>
                      <a:prstDash val="solid"/>
                    </a:lnT>
                    <a:lnB w="9525">
                      <a:solidFill>
                        <a:srgbClr val="0097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4785">
                        <a:lnSpc>
                          <a:spcPct val="100000"/>
                        </a:lnSpc>
                        <a:spcBef>
                          <a:spcPts val="1335"/>
                        </a:spcBef>
                      </a:pPr>
                      <a:r>
                        <a:rPr dirty="0" sz="1400" spc="-55">
                          <a:latin typeface="Verdana"/>
                          <a:cs typeface="Verdana"/>
                        </a:rPr>
                        <a:t>Impose</a:t>
                      </a:r>
                      <a:r>
                        <a:rPr dirty="0" sz="1400" spc="-10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40">
                          <a:latin typeface="Verdana"/>
                          <a:cs typeface="Verdana"/>
                        </a:rPr>
                        <a:t>an</a:t>
                      </a:r>
                      <a:r>
                        <a:rPr dirty="0" sz="1400" spc="-10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60">
                          <a:latin typeface="Verdana"/>
                          <a:cs typeface="Verdana"/>
                        </a:rPr>
                        <a:t>“IOU</a:t>
                      </a:r>
                      <a:r>
                        <a:rPr dirty="0" sz="1400" spc="-10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5">
                          <a:latin typeface="Verdana"/>
                          <a:cs typeface="Verdana"/>
                        </a:rPr>
                        <a:t>value</a:t>
                      </a:r>
                      <a:r>
                        <a:rPr dirty="0" sz="1400" spc="-10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95">
                          <a:latin typeface="Verdana"/>
                          <a:cs typeface="Verdana"/>
                        </a:rPr>
                        <a:t>must</a:t>
                      </a:r>
                      <a:r>
                        <a:rPr dirty="0" sz="1400" spc="-10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70">
                          <a:latin typeface="Verdana"/>
                          <a:cs typeface="Verdana"/>
                        </a:rPr>
                        <a:t>be</a:t>
                      </a:r>
                      <a:r>
                        <a:rPr dirty="0" sz="1400" spc="-10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10">
                          <a:latin typeface="Verdana"/>
                          <a:cs typeface="Verdana"/>
                        </a:rPr>
                        <a:t>non-negative”</a:t>
                      </a:r>
                      <a:r>
                        <a:rPr dirty="0" sz="1400" spc="-10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40">
                          <a:latin typeface="Verdana"/>
                          <a:cs typeface="Verdana"/>
                        </a:rPr>
                        <a:t>constraint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 marT="169545">
                    <a:lnL w="9525">
                      <a:solidFill>
                        <a:srgbClr val="009759"/>
                      </a:solidFill>
                      <a:prstDash val="solid"/>
                    </a:lnL>
                    <a:lnR w="12700">
                      <a:solidFill>
                        <a:srgbClr val="009759"/>
                      </a:solidFill>
                      <a:prstDash val="solid"/>
                    </a:lnR>
                    <a:lnT w="12700">
                      <a:solidFill>
                        <a:srgbClr val="009759"/>
                      </a:solidFill>
                      <a:prstDash val="solid"/>
                    </a:lnT>
                    <a:lnB w="9525">
                      <a:solidFill>
                        <a:srgbClr val="009759"/>
                      </a:solidFill>
                      <a:prstDash val="solid"/>
                    </a:lnB>
                  </a:tcPr>
                </a:tc>
              </a:tr>
              <a:tr h="58483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12700">
                      <a:solidFill>
                        <a:srgbClr val="009759"/>
                      </a:solidFill>
                      <a:prstDash val="solid"/>
                    </a:lnR>
                    <a:lnB w="28575">
                      <a:solidFill>
                        <a:srgbClr val="0097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0340">
                        <a:lnSpc>
                          <a:spcPct val="100000"/>
                        </a:lnSpc>
                        <a:spcBef>
                          <a:spcPts val="1435"/>
                        </a:spcBef>
                      </a:pPr>
                      <a:r>
                        <a:rPr dirty="0" sz="1400" spc="-150" b="1">
                          <a:latin typeface="Verdana"/>
                          <a:cs typeface="Verdana"/>
                        </a:rPr>
                        <a:t>Where?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 marT="182245">
                    <a:lnL w="12700">
                      <a:solidFill>
                        <a:srgbClr val="009759"/>
                      </a:solidFill>
                      <a:prstDash val="solid"/>
                    </a:lnL>
                    <a:lnR w="9525">
                      <a:solidFill>
                        <a:srgbClr val="009759"/>
                      </a:solidFill>
                      <a:prstDash val="solid"/>
                    </a:lnR>
                    <a:lnT w="9525">
                      <a:solidFill>
                        <a:srgbClr val="009759"/>
                      </a:solidFill>
                      <a:prstDash val="solid"/>
                    </a:lnT>
                    <a:lnB w="9525">
                      <a:solidFill>
                        <a:srgbClr val="0097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4785">
                        <a:lnSpc>
                          <a:spcPct val="100000"/>
                        </a:lnSpc>
                        <a:spcBef>
                          <a:spcPts val="1365"/>
                        </a:spcBef>
                      </a:pPr>
                      <a:r>
                        <a:rPr dirty="0" sz="1400" spc="-45">
                          <a:latin typeface="Verdana"/>
                          <a:cs typeface="Verdana"/>
                        </a:rPr>
                        <a:t>IOUContract.kt, </a:t>
                      </a:r>
                      <a:r>
                        <a:rPr dirty="0" sz="1400" spc="-50">
                          <a:latin typeface="Verdana"/>
                          <a:cs typeface="Verdana"/>
                        </a:rPr>
                        <a:t>inside </a:t>
                      </a:r>
                      <a:r>
                        <a:rPr dirty="0" sz="1400" spc="-20">
                          <a:latin typeface="Verdana"/>
                          <a:cs typeface="Verdana"/>
                        </a:rPr>
                        <a:t>the </a:t>
                      </a:r>
                      <a:r>
                        <a:rPr dirty="0" sz="1400" spc="-10" b="1">
                          <a:solidFill>
                            <a:srgbClr val="2B79F0"/>
                          </a:solidFill>
                          <a:latin typeface="DejaVu Sans Mono"/>
                          <a:cs typeface="DejaVu Sans Mono"/>
                        </a:rPr>
                        <a:t>verify</a:t>
                      </a:r>
                      <a:r>
                        <a:rPr dirty="0" sz="1400" spc="-650" b="1">
                          <a:solidFill>
                            <a:srgbClr val="2B79F0"/>
                          </a:solidFill>
                          <a:latin typeface="DejaVu Sans Mono"/>
                          <a:cs typeface="DejaVu Sans Mono"/>
                        </a:rPr>
                        <a:t> </a:t>
                      </a:r>
                      <a:r>
                        <a:rPr dirty="0" sz="1400" spc="-20">
                          <a:latin typeface="Verdana"/>
                          <a:cs typeface="Verdana"/>
                        </a:rPr>
                        <a:t>function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 marT="173355">
                    <a:lnL w="9525">
                      <a:solidFill>
                        <a:srgbClr val="009759"/>
                      </a:solidFill>
                      <a:prstDash val="solid"/>
                    </a:lnL>
                    <a:lnR w="12700">
                      <a:solidFill>
                        <a:srgbClr val="009759"/>
                      </a:solidFill>
                      <a:prstDash val="solid"/>
                    </a:lnR>
                    <a:lnT w="9525">
                      <a:solidFill>
                        <a:srgbClr val="009759"/>
                      </a:solidFill>
                      <a:prstDash val="solid"/>
                    </a:lnT>
                    <a:lnB w="9525">
                      <a:solidFill>
                        <a:srgbClr val="009759"/>
                      </a:solidFill>
                      <a:prstDash val="solid"/>
                    </a:lnB>
                  </a:tcPr>
                </a:tc>
              </a:tr>
              <a:tr h="110807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12700">
                      <a:solidFill>
                        <a:srgbClr val="009759"/>
                      </a:solidFill>
                      <a:prstDash val="solid"/>
                    </a:lnR>
                    <a:lnB w="28575">
                      <a:solidFill>
                        <a:srgbClr val="009759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180340">
                        <a:lnSpc>
                          <a:spcPct val="100000"/>
                        </a:lnSpc>
                        <a:spcBef>
                          <a:spcPts val="1390"/>
                        </a:spcBef>
                      </a:pPr>
                      <a:r>
                        <a:rPr dirty="0" sz="1400" spc="-160" b="1">
                          <a:latin typeface="Verdana"/>
                          <a:cs typeface="Verdana"/>
                        </a:rPr>
                        <a:t>Steps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 marT="176530">
                    <a:lnL w="12700">
                      <a:solidFill>
                        <a:srgbClr val="009759"/>
                      </a:solidFill>
                      <a:prstDash val="solid"/>
                    </a:lnL>
                    <a:lnR w="9525">
                      <a:solidFill>
                        <a:srgbClr val="009759"/>
                      </a:solidFill>
                      <a:prstDash val="solid"/>
                    </a:lnR>
                    <a:lnT w="9525">
                      <a:solidFill>
                        <a:srgbClr val="009759"/>
                      </a:solidFill>
                      <a:prstDash val="solid"/>
                    </a:lnT>
                    <a:lnB w="9525">
                      <a:solidFill>
                        <a:srgbClr val="009759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470534" indent="-171450">
                        <a:lnSpc>
                          <a:spcPct val="100000"/>
                        </a:lnSpc>
                        <a:spcBef>
                          <a:spcPts val="1365"/>
                        </a:spcBef>
                        <a:buFont typeface="Arial"/>
                        <a:buChar char="•"/>
                        <a:tabLst>
                          <a:tab pos="471170" algn="l"/>
                        </a:tabLst>
                      </a:pPr>
                      <a:r>
                        <a:rPr dirty="0" sz="1400" spc="-10">
                          <a:latin typeface="Verdana"/>
                          <a:cs typeface="Verdana"/>
                        </a:rPr>
                        <a:t>Uncomment </a:t>
                      </a:r>
                      <a:r>
                        <a:rPr dirty="0" sz="1400" spc="-20">
                          <a:latin typeface="Verdana"/>
                          <a:cs typeface="Verdana"/>
                        </a:rPr>
                        <a:t>the </a:t>
                      </a:r>
                      <a:r>
                        <a:rPr dirty="0" sz="1400" spc="-10" b="1">
                          <a:solidFill>
                            <a:srgbClr val="2A79F1"/>
                          </a:solidFill>
                          <a:latin typeface="DejaVu Sans Mono"/>
                          <a:cs typeface="DejaVu Sans Mono"/>
                        </a:rPr>
                        <a:t>cannotCreateZeroValueIOUs</a:t>
                      </a:r>
                      <a:r>
                        <a:rPr dirty="0" sz="1400" spc="-640" b="1">
                          <a:solidFill>
                            <a:srgbClr val="2A79F1"/>
                          </a:solidFill>
                          <a:latin typeface="DejaVu Sans Mono"/>
                          <a:cs typeface="DejaVu Sans Mono"/>
                        </a:rPr>
                        <a:t> </a:t>
                      </a:r>
                      <a:r>
                        <a:rPr dirty="0" sz="1400" spc="-70">
                          <a:latin typeface="Verdana"/>
                          <a:cs typeface="Verdana"/>
                        </a:rPr>
                        <a:t>test</a:t>
                      </a:r>
                      <a:endParaRPr sz="1400">
                        <a:latin typeface="Verdana"/>
                        <a:cs typeface="Verdana"/>
                      </a:endParaRPr>
                    </a:p>
                    <a:p>
                      <a:pPr marL="470534" indent="-171450">
                        <a:lnSpc>
                          <a:spcPct val="100000"/>
                        </a:lnSpc>
                        <a:spcBef>
                          <a:spcPts val="865"/>
                        </a:spcBef>
                        <a:buFont typeface="Arial"/>
                        <a:buChar char="•"/>
                        <a:tabLst>
                          <a:tab pos="471170" algn="l"/>
                        </a:tabLst>
                      </a:pPr>
                      <a:r>
                        <a:rPr dirty="0" sz="1400" spc="-70">
                          <a:latin typeface="Verdana"/>
                          <a:cs typeface="Verdana"/>
                        </a:rPr>
                        <a:t>Run </a:t>
                      </a:r>
                      <a:r>
                        <a:rPr dirty="0" sz="1400" spc="-20">
                          <a:latin typeface="Verdana"/>
                          <a:cs typeface="Verdana"/>
                        </a:rPr>
                        <a:t>the</a:t>
                      </a:r>
                      <a:r>
                        <a:rPr dirty="0" sz="1400" spc="-14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70">
                          <a:latin typeface="Verdana"/>
                          <a:cs typeface="Verdana"/>
                        </a:rPr>
                        <a:t>test</a:t>
                      </a:r>
                      <a:endParaRPr sz="1400">
                        <a:latin typeface="Verdana"/>
                        <a:cs typeface="Verdana"/>
                      </a:endParaRPr>
                    </a:p>
                    <a:p>
                      <a:pPr marL="470534" indent="-171450">
                        <a:lnSpc>
                          <a:spcPts val="1670"/>
                        </a:lnSpc>
                        <a:spcBef>
                          <a:spcPts val="840"/>
                        </a:spcBef>
                        <a:buFont typeface="Arial"/>
                        <a:buChar char="•"/>
                        <a:tabLst>
                          <a:tab pos="471170" algn="l"/>
                        </a:tabLst>
                      </a:pPr>
                      <a:r>
                        <a:rPr dirty="0" sz="1400" spc="-5">
                          <a:latin typeface="Verdana"/>
                          <a:cs typeface="Verdana"/>
                        </a:rPr>
                        <a:t>Modify</a:t>
                      </a:r>
                      <a:r>
                        <a:rPr dirty="0" sz="1400" spc="-11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35">
                          <a:latin typeface="Verdana"/>
                          <a:cs typeface="Verdana"/>
                        </a:rPr>
                        <a:t>IOUContract.kt</a:t>
                      </a:r>
                      <a:r>
                        <a:rPr dirty="0" sz="1400" spc="-10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10">
                          <a:latin typeface="Verdana"/>
                          <a:cs typeface="Verdana"/>
                        </a:rPr>
                        <a:t>to</a:t>
                      </a:r>
                      <a:r>
                        <a:rPr dirty="0" sz="1400" spc="-10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>
                          <a:latin typeface="Verdana"/>
                          <a:cs typeface="Verdana"/>
                        </a:rPr>
                        <a:t>make</a:t>
                      </a:r>
                      <a:r>
                        <a:rPr dirty="0" sz="1400" spc="-10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20">
                          <a:latin typeface="Verdana"/>
                          <a:cs typeface="Verdana"/>
                        </a:rPr>
                        <a:t>the</a:t>
                      </a:r>
                      <a:r>
                        <a:rPr dirty="0" sz="1400" spc="-10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70">
                          <a:latin typeface="Verdana"/>
                          <a:cs typeface="Verdana"/>
                        </a:rPr>
                        <a:t>test</a:t>
                      </a:r>
                      <a:r>
                        <a:rPr dirty="0" sz="1400" spc="-10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90">
                          <a:latin typeface="Verdana"/>
                          <a:cs typeface="Verdana"/>
                        </a:rPr>
                        <a:t>pass:</a:t>
                      </a:r>
                      <a:endParaRPr sz="1400">
                        <a:latin typeface="Verdana"/>
                        <a:cs typeface="Verdana"/>
                      </a:endParaRPr>
                    </a:p>
                    <a:p>
                      <a:pPr lvl="1" marL="927735" indent="-171450">
                        <a:lnSpc>
                          <a:spcPts val="1670"/>
                        </a:lnSpc>
                        <a:buFont typeface="Arial"/>
                        <a:buChar char="•"/>
                        <a:tabLst>
                          <a:tab pos="928369" algn="l"/>
                        </a:tabLst>
                      </a:pPr>
                      <a:r>
                        <a:rPr dirty="0" sz="1400" spc="-80">
                          <a:latin typeface="Verdana"/>
                          <a:cs typeface="Verdana"/>
                        </a:rPr>
                        <a:t>Use</a:t>
                      </a:r>
                      <a:r>
                        <a:rPr dirty="0" sz="1400" spc="-10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20">
                          <a:latin typeface="Verdana"/>
                          <a:cs typeface="Verdana"/>
                        </a:rPr>
                        <a:t>the</a:t>
                      </a:r>
                      <a:r>
                        <a:rPr dirty="0" sz="1400" spc="-10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75">
                          <a:latin typeface="Verdana"/>
                          <a:cs typeface="Verdana"/>
                        </a:rPr>
                        <a:t>syntax</a:t>
                      </a:r>
                      <a:r>
                        <a:rPr dirty="0" sz="1400" spc="-10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10">
                          <a:latin typeface="Verdana"/>
                          <a:cs typeface="Verdana"/>
                        </a:rPr>
                        <a:t>on</a:t>
                      </a:r>
                      <a:r>
                        <a:rPr dirty="0" sz="1400" spc="-10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20">
                          <a:latin typeface="Verdana"/>
                          <a:cs typeface="Verdana"/>
                        </a:rPr>
                        <a:t>the</a:t>
                      </a:r>
                      <a:r>
                        <a:rPr dirty="0" sz="1400" spc="-10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45">
                          <a:latin typeface="Verdana"/>
                          <a:cs typeface="Verdana"/>
                        </a:rPr>
                        <a:t>previous</a:t>
                      </a:r>
                      <a:r>
                        <a:rPr dirty="0" sz="1400" spc="-11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80">
                          <a:latin typeface="Verdana"/>
                          <a:cs typeface="Verdana"/>
                        </a:rPr>
                        <a:t>page</a:t>
                      </a:r>
                      <a:r>
                        <a:rPr dirty="0" sz="1400" spc="-10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10">
                          <a:latin typeface="Verdana"/>
                          <a:cs typeface="Verdana"/>
                        </a:rPr>
                        <a:t>to</a:t>
                      </a:r>
                      <a:r>
                        <a:rPr dirty="0" sz="1400" spc="-10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25">
                          <a:latin typeface="Verdana"/>
                          <a:cs typeface="Verdana"/>
                        </a:rPr>
                        <a:t>create</a:t>
                      </a:r>
                      <a:r>
                        <a:rPr dirty="0" sz="1400" spc="-10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110">
                          <a:latin typeface="Verdana"/>
                          <a:cs typeface="Verdana"/>
                        </a:rPr>
                        <a:t>a</a:t>
                      </a:r>
                      <a:r>
                        <a:rPr dirty="0" sz="1400" spc="-10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10" b="1">
                          <a:solidFill>
                            <a:srgbClr val="2B79F0"/>
                          </a:solidFill>
                          <a:latin typeface="DejaVu Sans Mono"/>
                          <a:cs typeface="DejaVu Sans Mono"/>
                        </a:rPr>
                        <a:t>requireThat</a:t>
                      </a:r>
                      <a:endParaRPr sz="1400">
                        <a:latin typeface="DejaVu Sans Mono"/>
                        <a:cs typeface="DejaVu Sans Mono"/>
                      </a:endParaRPr>
                    </a:p>
                    <a:p>
                      <a:pPr marL="92773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1400" spc="10">
                          <a:latin typeface="Verdana"/>
                          <a:cs typeface="Verdana"/>
                        </a:rPr>
                        <a:t>block</a:t>
                      </a:r>
                      <a:endParaRPr sz="1400">
                        <a:latin typeface="Verdana"/>
                        <a:cs typeface="Verdana"/>
                      </a:endParaRPr>
                    </a:p>
                    <a:p>
                      <a:pPr lvl="1" marL="927735" indent="-171450">
                        <a:lnSpc>
                          <a:spcPct val="100000"/>
                        </a:lnSpc>
                        <a:spcBef>
                          <a:spcPts val="815"/>
                        </a:spcBef>
                        <a:buFont typeface="Arial"/>
                        <a:buChar char="•"/>
                        <a:tabLst>
                          <a:tab pos="928369" algn="l"/>
                        </a:tabLst>
                      </a:pPr>
                      <a:r>
                        <a:rPr dirty="0" sz="1400" spc="-45">
                          <a:latin typeface="Verdana"/>
                          <a:cs typeface="Verdana"/>
                        </a:rPr>
                        <a:t>Retrieve</a:t>
                      </a:r>
                      <a:r>
                        <a:rPr dirty="0" sz="1400" spc="-10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20">
                          <a:latin typeface="Verdana"/>
                          <a:cs typeface="Verdana"/>
                        </a:rPr>
                        <a:t>the</a:t>
                      </a:r>
                      <a:r>
                        <a:rPr dirty="0" sz="1400" spc="-10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20">
                          <a:latin typeface="Verdana"/>
                          <a:cs typeface="Verdana"/>
                        </a:rPr>
                        <a:t>output</a:t>
                      </a:r>
                      <a:r>
                        <a:rPr dirty="0" sz="1400" spc="-10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10" b="1">
                          <a:solidFill>
                            <a:srgbClr val="2B79F0"/>
                          </a:solidFill>
                          <a:latin typeface="DejaVu Sans Mono"/>
                          <a:cs typeface="DejaVu Sans Mono"/>
                        </a:rPr>
                        <a:t>ContractState</a:t>
                      </a:r>
                      <a:r>
                        <a:rPr dirty="0" sz="1400" spc="-459" b="1">
                          <a:solidFill>
                            <a:srgbClr val="2B79F0"/>
                          </a:solidFill>
                          <a:latin typeface="DejaVu Sans Mono"/>
                          <a:cs typeface="DejaVu Sans Mono"/>
                        </a:rPr>
                        <a:t> </a:t>
                      </a:r>
                      <a:r>
                        <a:rPr dirty="0" sz="1400" spc="-60">
                          <a:latin typeface="Verdana"/>
                          <a:cs typeface="Verdana"/>
                        </a:rPr>
                        <a:t>from</a:t>
                      </a:r>
                      <a:r>
                        <a:rPr dirty="0" sz="1400" spc="-10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20">
                          <a:latin typeface="Verdana"/>
                          <a:cs typeface="Verdana"/>
                        </a:rPr>
                        <a:t>the</a:t>
                      </a:r>
                      <a:r>
                        <a:rPr dirty="0" sz="1400" spc="-9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25">
                          <a:latin typeface="Verdana"/>
                          <a:cs typeface="Verdana"/>
                        </a:rPr>
                        <a:t>transaction</a:t>
                      </a:r>
                      <a:endParaRPr sz="1400">
                        <a:latin typeface="Verdana"/>
                        <a:cs typeface="Verdana"/>
                      </a:endParaRPr>
                    </a:p>
                    <a:p>
                      <a:pPr lvl="1" marL="927735" indent="-171450">
                        <a:lnSpc>
                          <a:spcPct val="100000"/>
                        </a:lnSpc>
                        <a:spcBef>
                          <a:spcPts val="840"/>
                        </a:spcBef>
                        <a:buFont typeface="Arial"/>
                        <a:buChar char="•"/>
                        <a:tabLst>
                          <a:tab pos="928369" algn="l"/>
                        </a:tabLst>
                      </a:pPr>
                      <a:r>
                        <a:rPr dirty="0" sz="1400">
                          <a:latin typeface="Verdana"/>
                          <a:cs typeface="Verdana"/>
                        </a:rPr>
                        <a:t>Cast</a:t>
                      </a:r>
                      <a:r>
                        <a:rPr dirty="0" sz="1400" spc="-11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20">
                          <a:latin typeface="Verdana"/>
                          <a:cs typeface="Verdana"/>
                        </a:rPr>
                        <a:t>the</a:t>
                      </a:r>
                      <a:r>
                        <a:rPr dirty="0" sz="1400" spc="-10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20">
                          <a:latin typeface="Verdana"/>
                          <a:cs typeface="Verdana"/>
                        </a:rPr>
                        <a:t>output</a:t>
                      </a:r>
                      <a:r>
                        <a:rPr dirty="0" sz="1400" spc="-10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10">
                          <a:latin typeface="Verdana"/>
                          <a:cs typeface="Verdana"/>
                        </a:rPr>
                        <a:t>to</a:t>
                      </a:r>
                      <a:r>
                        <a:rPr dirty="0" sz="1400" spc="-10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40">
                          <a:latin typeface="Verdana"/>
                          <a:cs typeface="Verdana"/>
                        </a:rPr>
                        <a:t>an</a:t>
                      </a:r>
                      <a:r>
                        <a:rPr dirty="0" sz="1400" spc="-10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10" b="1">
                          <a:solidFill>
                            <a:srgbClr val="2B79F0"/>
                          </a:solidFill>
                          <a:latin typeface="DejaVu Sans Mono"/>
                          <a:cs typeface="DejaVu Sans Mono"/>
                        </a:rPr>
                        <a:t>IOUState</a:t>
                      </a:r>
                      <a:endParaRPr sz="1400">
                        <a:latin typeface="DejaVu Sans Mono"/>
                        <a:cs typeface="DejaVu Sans Mono"/>
                      </a:endParaRPr>
                    </a:p>
                    <a:p>
                      <a:pPr lvl="1" marL="927735" marR="732155" indent="-171450">
                        <a:lnSpc>
                          <a:spcPct val="100000"/>
                        </a:lnSpc>
                        <a:spcBef>
                          <a:spcPts val="865"/>
                        </a:spcBef>
                        <a:buFont typeface="Arial"/>
                        <a:buChar char="•"/>
                        <a:tabLst>
                          <a:tab pos="928369" algn="l"/>
                        </a:tabLst>
                      </a:pPr>
                      <a:r>
                        <a:rPr dirty="0" sz="1400" spc="-70">
                          <a:latin typeface="Verdana"/>
                          <a:cs typeface="Verdana"/>
                        </a:rPr>
                        <a:t>Write</a:t>
                      </a:r>
                      <a:r>
                        <a:rPr dirty="0" sz="1400" spc="-10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110">
                          <a:latin typeface="Verdana"/>
                          <a:cs typeface="Verdana"/>
                        </a:rPr>
                        <a:t>a</a:t>
                      </a:r>
                      <a:r>
                        <a:rPr dirty="0" sz="1400" spc="-9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40">
                          <a:latin typeface="Verdana"/>
                          <a:cs typeface="Verdana"/>
                        </a:rPr>
                        <a:t>constraint</a:t>
                      </a:r>
                      <a:r>
                        <a:rPr dirty="0" sz="1400" spc="-10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20">
                          <a:latin typeface="Verdana"/>
                          <a:cs typeface="Verdana"/>
                        </a:rPr>
                        <a:t>that</a:t>
                      </a:r>
                      <a:r>
                        <a:rPr dirty="0" sz="1400" spc="-10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105">
                          <a:latin typeface="Verdana"/>
                          <a:cs typeface="Verdana"/>
                        </a:rPr>
                        <a:t>this</a:t>
                      </a:r>
                      <a:r>
                        <a:rPr dirty="0" sz="1400" spc="-11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20">
                          <a:latin typeface="Verdana"/>
                          <a:cs typeface="Verdana"/>
                        </a:rPr>
                        <a:t>output</a:t>
                      </a:r>
                      <a:r>
                        <a:rPr dirty="0" sz="1400" spc="-10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30">
                          <a:latin typeface="Verdana"/>
                          <a:cs typeface="Verdana"/>
                        </a:rPr>
                        <a:t>cannot</a:t>
                      </a:r>
                      <a:r>
                        <a:rPr dirty="0" sz="1400" spc="-10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70">
                          <a:latin typeface="Verdana"/>
                          <a:cs typeface="Verdana"/>
                        </a:rPr>
                        <a:t>be</a:t>
                      </a:r>
                      <a:r>
                        <a:rPr dirty="0" sz="1400" spc="-10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30">
                          <a:latin typeface="Verdana"/>
                          <a:cs typeface="Verdana"/>
                        </a:rPr>
                        <a:t>negatively-  </a:t>
                      </a:r>
                      <a:r>
                        <a:rPr dirty="0" sz="1400" spc="10">
                          <a:latin typeface="Verdana"/>
                          <a:cs typeface="Verdana"/>
                        </a:rPr>
                        <a:t>valued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 marT="173355">
                    <a:lnL w="9525">
                      <a:solidFill>
                        <a:srgbClr val="009759"/>
                      </a:solidFill>
                      <a:prstDash val="solid"/>
                    </a:lnL>
                    <a:lnR w="12700">
                      <a:solidFill>
                        <a:srgbClr val="009759"/>
                      </a:solidFill>
                      <a:prstDash val="solid"/>
                    </a:lnR>
                    <a:lnT w="9525">
                      <a:solidFill>
                        <a:srgbClr val="009759"/>
                      </a:solidFill>
                      <a:prstDash val="solid"/>
                    </a:lnT>
                    <a:lnB w="9525">
                      <a:solidFill>
                        <a:srgbClr val="009759"/>
                      </a:solidFill>
                      <a:prstDash val="solid"/>
                    </a:lnB>
                  </a:tcPr>
                </a:tc>
              </a:tr>
              <a:tr h="1704975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2700">
                      <a:solidFill>
                        <a:srgbClr val="009759"/>
                      </a:solidFill>
                      <a:prstDash val="solid"/>
                    </a:lnR>
                    <a:lnT w="28575">
                      <a:solidFill>
                        <a:srgbClr val="009759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76530">
                    <a:lnL w="12700">
                      <a:solidFill>
                        <a:srgbClr val="009759"/>
                      </a:solidFill>
                      <a:prstDash val="solid"/>
                    </a:lnL>
                    <a:lnR w="9525">
                      <a:solidFill>
                        <a:srgbClr val="009759"/>
                      </a:solidFill>
                      <a:prstDash val="solid"/>
                    </a:lnR>
                    <a:lnT w="9525">
                      <a:solidFill>
                        <a:srgbClr val="009759"/>
                      </a:solidFill>
                      <a:prstDash val="solid"/>
                    </a:lnT>
                    <a:lnB w="9525">
                      <a:solidFill>
                        <a:srgbClr val="009759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73355">
                    <a:lnL w="9525">
                      <a:solidFill>
                        <a:srgbClr val="009759"/>
                      </a:solidFill>
                      <a:prstDash val="solid"/>
                    </a:lnL>
                    <a:lnR w="12700">
                      <a:solidFill>
                        <a:srgbClr val="009759"/>
                      </a:solidFill>
                      <a:prstDash val="solid"/>
                    </a:lnR>
                    <a:lnT w="9525">
                      <a:solidFill>
                        <a:srgbClr val="009759"/>
                      </a:solidFill>
                      <a:prstDash val="solid"/>
                    </a:lnT>
                    <a:lnB w="9525">
                      <a:solidFill>
                        <a:srgbClr val="009759"/>
                      </a:solidFill>
                      <a:prstDash val="solid"/>
                    </a:lnB>
                  </a:tcPr>
                </a:tc>
              </a:tr>
              <a:tr h="56832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12700">
                      <a:solidFill>
                        <a:srgbClr val="009759"/>
                      </a:solidFill>
                      <a:prstDash val="solid"/>
                    </a:lnR>
                    <a:lnT w="28575">
                      <a:solidFill>
                        <a:srgbClr val="00975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80340">
                        <a:lnSpc>
                          <a:spcPct val="100000"/>
                        </a:lnSpc>
                        <a:spcBef>
                          <a:spcPts val="1385"/>
                        </a:spcBef>
                      </a:pPr>
                      <a:r>
                        <a:rPr dirty="0" sz="1400" spc="-120" b="1">
                          <a:latin typeface="Verdana"/>
                          <a:cs typeface="Verdana"/>
                        </a:rPr>
                        <a:t>Key</a:t>
                      </a:r>
                      <a:r>
                        <a:rPr dirty="0" sz="1400" spc="-110" b="1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100" b="1">
                          <a:latin typeface="Verdana"/>
                          <a:cs typeface="Verdana"/>
                        </a:rPr>
                        <a:t>Docs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 marT="175895">
                    <a:lnL w="12700">
                      <a:solidFill>
                        <a:srgbClr val="009759"/>
                      </a:solidFill>
                      <a:prstDash val="solid"/>
                    </a:lnL>
                    <a:lnR w="9525">
                      <a:solidFill>
                        <a:srgbClr val="009759"/>
                      </a:solidFill>
                      <a:prstDash val="solid"/>
                    </a:lnR>
                    <a:lnT w="9525">
                      <a:solidFill>
                        <a:srgbClr val="009759"/>
                      </a:solidFill>
                      <a:prstDash val="solid"/>
                    </a:lnT>
                    <a:lnB w="12700">
                      <a:solidFill>
                        <a:srgbClr val="0097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4785">
                        <a:lnSpc>
                          <a:spcPct val="100000"/>
                        </a:lnSpc>
                        <a:spcBef>
                          <a:spcPts val="1385"/>
                        </a:spcBef>
                      </a:pPr>
                      <a:r>
                        <a:rPr dirty="0" sz="1400" spc="10">
                          <a:latin typeface="Verdana"/>
                          <a:cs typeface="Verdana"/>
                        </a:rPr>
                        <a:t>N/A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 marT="175895">
                    <a:lnL w="9525">
                      <a:solidFill>
                        <a:srgbClr val="009759"/>
                      </a:solidFill>
                      <a:prstDash val="solid"/>
                    </a:lnL>
                    <a:lnR w="12700">
                      <a:solidFill>
                        <a:srgbClr val="009759"/>
                      </a:solidFill>
                      <a:prstDash val="solid"/>
                    </a:lnR>
                    <a:lnT w="9525">
                      <a:solidFill>
                        <a:srgbClr val="009759"/>
                      </a:solidFill>
                      <a:prstDash val="solid"/>
                    </a:lnT>
                    <a:lnB w="12700">
                      <a:solidFill>
                        <a:srgbClr val="009759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7" name="object 7"/>
          <p:cNvSpPr/>
          <p:nvPr/>
        </p:nvSpPr>
        <p:spPr>
          <a:xfrm>
            <a:off x="402336" y="3364991"/>
            <a:ext cx="746759" cy="7955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0079393" y="734060"/>
            <a:ext cx="1881505" cy="2705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00" spc="-190" b="1">
                <a:latin typeface="Verdana"/>
                <a:cs typeface="Verdana"/>
              </a:rPr>
              <a:t>1. </a:t>
            </a:r>
            <a:r>
              <a:rPr dirty="0" sz="1600" spc="-90" b="1">
                <a:latin typeface="Verdana"/>
                <a:cs typeface="Verdana"/>
              </a:rPr>
              <a:t>CorDapp</a:t>
            </a:r>
            <a:r>
              <a:rPr dirty="0" sz="1600" spc="-55" b="1">
                <a:latin typeface="Verdana"/>
                <a:cs typeface="Verdana"/>
              </a:rPr>
              <a:t> </a:t>
            </a:r>
            <a:r>
              <a:rPr dirty="0" sz="1600" spc="-150" b="1">
                <a:latin typeface="Verdana"/>
                <a:cs typeface="Verdana"/>
              </a:rPr>
              <a:t>Design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85"/>
              <a:t>Contracts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40"/>
              <a:t>p</a:t>
            </a:r>
            <a:fld id="{81D60167-4931-47E6-BA6A-407CBD079E47}" type="slidenum">
              <a:rPr dirty="0" spc="-150"/>
              <a:t>38</a:t>
            </a:fld>
            <a:r>
              <a:rPr dirty="0" spc="-80"/>
              <a:t>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0079393" y="1343660"/>
            <a:ext cx="1875789" cy="41719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105"/>
              </a:spcBef>
              <a:buAutoNum type="arabicPeriod" startAt="2"/>
              <a:tabLst>
                <a:tab pos="241300" algn="l"/>
              </a:tabLst>
            </a:pPr>
            <a:r>
              <a:rPr dirty="0" sz="1600" spc="-175" b="1">
                <a:latin typeface="Verdana"/>
                <a:cs typeface="Verdana"/>
              </a:rPr>
              <a:t>State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AutoNum type="arabicPeriod" startAt="2"/>
            </a:pPr>
            <a:endParaRPr sz="25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buAutoNum type="arabicPeriod" startAt="2"/>
              <a:tabLst>
                <a:tab pos="241300" algn="l"/>
              </a:tabLst>
            </a:pPr>
            <a:r>
              <a:rPr dirty="0" sz="1600" spc="-110" b="1">
                <a:solidFill>
                  <a:srgbClr val="ED1C24"/>
                </a:solidFill>
                <a:latin typeface="Verdana"/>
                <a:cs typeface="Verdana"/>
              </a:rPr>
              <a:t>Contract</a:t>
            </a:r>
            <a:endParaRPr sz="1600">
              <a:latin typeface="Verdana"/>
              <a:cs typeface="Verdana"/>
            </a:endParaRPr>
          </a:p>
          <a:p>
            <a:pPr marL="184150" indent="-171450">
              <a:lnSpc>
                <a:spcPct val="100000"/>
              </a:lnSpc>
              <a:spcBef>
                <a:spcPts val="20"/>
              </a:spcBef>
              <a:buFont typeface="Arial"/>
              <a:buChar char="•"/>
              <a:tabLst>
                <a:tab pos="184785" algn="l"/>
              </a:tabLst>
            </a:pPr>
            <a:r>
              <a:rPr dirty="0" sz="1200" spc="15">
                <a:latin typeface="Verdana"/>
                <a:cs typeface="Verdana"/>
              </a:rPr>
              <a:t>Contract</a:t>
            </a:r>
            <a:r>
              <a:rPr dirty="0" sz="1200" spc="-85">
                <a:latin typeface="Verdana"/>
                <a:cs typeface="Verdana"/>
              </a:rPr>
              <a:t> </a:t>
            </a:r>
            <a:r>
              <a:rPr dirty="0" sz="1200" spc="-114">
                <a:latin typeface="Verdana"/>
                <a:cs typeface="Verdana"/>
              </a:rPr>
              <a:t>Tests</a:t>
            </a:r>
            <a:endParaRPr sz="1200">
              <a:latin typeface="Verdana"/>
              <a:cs typeface="Verdana"/>
            </a:endParaRPr>
          </a:p>
          <a:p>
            <a:pPr marL="184150" indent="-171450">
              <a:lnSpc>
                <a:spcPct val="100000"/>
              </a:lnSpc>
              <a:buFont typeface="Arial"/>
              <a:buChar char="•"/>
              <a:tabLst>
                <a:tab pos="184785" algn="l"/>
              </a:tabLst>
            </a:pPr>
            <a:r>
              <a:rPr dirty="0" sz="1200" spc="-65">
                <a:latin typeface="Verdana"/>
                <a:cs typeface="Verdana"/>
              </a:rPr>
              <a:t>The </a:t>
            </a:r>
            <a:r>
              <a:rPr dirty="0" sz="1200" spc="20">
                <a:latin typeface="Verdana"/>
                <a:cs typeface="Verdana"/>
              </a:rPr>
              <a:t>Create</a:t>
            </a:r>
            <a:r>
              <a:rPr dirty="0" sz="1200" spc="-170">
                <a:latin typeface="Verdana"/>
                <a:cs typeface="Verdana"/>
              </a:rPr>
              <a:t> </a:t>
            </a:r>
            <a:r>
              <a:rPr dirty="0" sz="1200" spc="35">
                <a:latin typeface="Verdana"/>
                <a:cs typeface="Verdana"/>
              </a:rPr>
              <a:t>Command</a:t>
            </a:r>
            <a:endParaRPr sz="1200">
              <a:latin typeface="Verdana"/>
              <a:cs typeface="Verdana"/>
            </a:endParaRPr>
          </a:p>
          <a:p>
            <a:pPr marL="184150" indent="-171450">
              <a:lnSpc>
                <a:spcPct val="100000"/>
              </a:lnSpc>
              <a:buFont typeface="Arial"/>
              <a:buChar char="•"/>
              <a:tabLst>
                <a:tab pos="184785" algn="l"/>
              </a:tabLst>
            </a:pPr>
            <a:r>
              <a:rPr dirty="0" sz="1200" spc="-70">
                <a:latin typeface="Verdana"/>
                <a:cs typeface="Verdana"/>
              </a:rPr>
              <a:t>Further</a:t>
            </a:r>
            <a:r>
              <a:rPr dirty="0" sz="1200" spc="-95">
                <a:latin typeface="Verdana"/>
                <a:cs typeface="Verdana"/>
              </a:rPr>
              <a:t> </a:t>
            </a:r>
            <a:r>
              <a:rPr dirty="0" sz="1200" spc="-40">
                <a:latin typeface="Verdana"/>
                <a:cs typeface="Verdana"/>
              </a:rPr>
              <a:t>Constraints</a:t>
            </a:r>
            <a:endParaRPr sz="1200">
              <a:latin typeface="Verdana"/>
              <a:cs typeface="Verdana"/>
            </a:endParaRPr>
          </a:p>
          <a:p>
            <a:pPr marL="184150" indent="-171450">
              <a:lnSpc>
                <a:spcPct val="100000"/>
              </a:lnSpc>
              <a:buFont typeface="Arial"/>
              <a:buChar char="•"/>
              <a:tabLst>
                <a:tab pos="184785" algn="l"/>
              </a:tabLst>
            </a:pPr>
            <a:r>
              <a:rPr dirty="0" sz="1200" spc="-85">
                <a:latin typeface="Verdana"/>
                <a:cs typeface="Verdana"/>
              </a:rPr>
              <a:t>Tx-Level</a:t>
            </a:r>
            <a:r>
              <a:rPr dirty="0" sz="1200" spc="-95">
                <a:latin typeface="Verdana"/>
                <a:cs typeface="Verdana"/>
              </a:rPr>
              <a:t> </a:t>
            </a:r>
            <a:r>
              <a:rPr dirty="0" sz="1200" spc="-45">
                <a:latin typeface="Verdana"/>
                <a:cs typeface="Verdana"/>
              </a:rPr>
              <a:t>Constraints</a:t>
            </a:r>
            <a:endParaRPr sz="1200">
              <a:latin typeface="Verdana"/>
              <a:cs typeface="Verdana"/>
            </a:endParaRPr>
          </a:p>
          <a:p>
            <a:pPr marL="184150" indent="-171450">
              <a:lnSpc>
                <a:spcPct val="100000"/>
              </a:lnSpc>
              <a:buFont typeface="Arial"/>
              <a:buChar char="•"/>
              <a:tabLst>
                <a:tab pos="184785" algn="l"/>
              </a:tabLst>
            </a:pPr>
            <a:r>
              <a:rPr dirty="0" sz="1200" spc="-80" b="1">
                <a:latin typeface="Verdana"/>
                <a:cs typeface="Verdana"/>
              </a:rPr>
              <a:t>Value</a:t>
            </a:r>
            <a:r>
              <a:rPr dirty="0" sz="1200" spc="-165" b="1">
                <a:latin typeface="Verdana"/>
                <a:cs typeface="Verdana"/>
              </a:rPr>
              <a:t> </a:t>
            </a:r>
            <a:r>
              <a:rPr dirty="0" sz="1200" spc="-125" b="1">
                <a:latin typeface="Verdana"/>
                <a:cs typeface="Verdana"/>
              </a:rPr>
              <a:t>Constraints</a:t>
            </a:r>
            <a:endParaRPr sz="1200">
              <a:latin typeface="Verdana"/>
              <a:cs typeface="Verdana"/>
            </a:endParaRPr>
          </a:p>
          <a:p>
            <a:pPr marL="184150" indent="-171450">
              <a:lnSpc>
                <a:spcPct val="100000"/>
              </a:lnSpc>
              <a:buFont typeface="Arial"/>
              <a:buChar char="•"/>
              <a:tabLst>
                <a:tab pos="184785" algn="l"/>
              </a:tabLst>
            </a:pPr>
            <a:r>
              <a:rPr dirty="0" sz="1200" spc="-65">
                <a:latin typeface="Verdana"/>
                <a:cs typeface="Verdana"/>
              </a:rPr>
              <a:t>Signer</a:t>
            </a:r>
            <a:r>
              <a:rPr dirty="0" sz="1200" spc="-110">
                <a:latin typeface="Verdana"/>
                <a:cs typeface="Verdana"/>
              </a:rPr>
              <a:t> </a:t>
            </a:r>
            <a:r>
              <a:rPr dirty="0" sz="1200" spc="-45">
                <a:latin typeface="Verdana"/>
                <a:cs typeface="Verdana"/>
              </a:rPr>
              <a:t>Constraints</a:t>
            </a:r>
            <a:endParaRPr sz="1200">
              <a:latin typeface="Verdana"/>
              <a:cs typeface="Verdana"/>
            </a:endParaRPr>
          </a:p>
          <a:p>
            <a:pPr marL="184150" indent="-171450">
              <a:lnSpc>
                <a:spcPct val="100000"/>
              </a:lnSpc>
              <a:buFont typeface="Arial"/>
              <a:buChar char="•"/>
              <a:tabLst>
                <a:tab pos="184785" algn="l"/>
              </a:tabLst>
            </a:pPr>
            <a:r>
              <a:rPr dirty="0" sz="1200" spc="-15">
                <a:latin typeface="Verdana"/>
                <a:cs typeface="Verdana"/>
              </a:rPr>
              <a:t>Another</a:t>
            </a:r>
            <a:r>
              <a:rPr dirty="0" sz="1200" spc="-100">
                <a:latin typeface="Verdana"/>
                <a:cs typeface="Verdana"/>
              </a:rPr>
              <a:t> </a:t>
            </a:r>
            <a:r>
              <a:rPr dirty="0" sz="1200" spc="35">
                <a:latin typeface="Verdana"/>
                <a:cs typeface="Verdana"/>
              </a:rPr>
              <a:t>Command</a:t>
            </a:r>
            <a:endParaRPr sz="1200">
              <a:latin typeface="Verdana"/>
              <a:cs typeface="Verdana"/>
            </a:endParaRPr>
          </a:p>
          <a:p>
            <a:pPr marL="217170" indent="-204470">
              <a:lnSpc>
                <a:spcPct val="100000"/>
              </a:lnSpc>
              <a:buFont typeface="Wingdings"/>
              <a:buChar char=""/>
              <a:tabLst>
                <a:tab pos="217804" algn="l"/>
              </a:tabLst>
            </a:pPr>
            <a:r>
              <a:rPr dirty="0" sz="1200" spc="10">
                <a:latin typeface="Verdana"/>
                <a:cs typeface="Verdana"/>
              </a:rPr>
              <a:t>Checkpoint</a:t>
            </a:r>
            <a:endParaRPr sz="12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spcBef>
                <a:spcPts val="1250"/>
              </a:spcBef>
              <a:buAutoNum type="arabicPeriod" startAt="4"/>
              <a:tabLst>
                <a:tab pos="241300" algn="l"/>
              </a:tabLst>
            </a:pPr>
            <a:r>
              <a:rPr dirty="0" sz="1600" spc="-204" b="1">
                <a:latin typeface="Verdana"/>
                <a:cs typeface="Verdana"/>
              </a:rPr>
              <a:t>Flow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Verdana"/>
              <a:buAutoNum type="arabicPeriod" startAt="4"/>
            </a:pPr>
            <a:endParaRPr sz="25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buAutoNum type="arabicPeriod" startAt="4"/>
              <a:tabLst>
                <a:tab pos="241300" algn="l"/>
              </a:tabLst>
            </a:pPr>
            <a:r>
              <a:rPr dirty="0" sz="1600" spc="-185" b="1">
                <a:latin typeface="Verdana"/>
                <a:cs typeface="Verdana"/>
              </a:rPr>
              <a:t>Network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Verdana"/>
              <a:buAutoNum type="arabicPeriod" startAt="4"/>
            </a:pPr>
            <a:endParaRPr sz="25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buAutoNum type="arabicPeriod" startAt="4"/>
              <a:tabLst>
                <a:tab pos="241300" algn="l"/>
              </a:tabLst>
            </a:pPr>
            <a:r>
              <a:rPr dirty="0" sz="1600" spc="-254" b="1">
                <a:latin typeface="Verdana"/>
                <a:cs typeface="Verdana"/>
              </a:rPr>
              <a:t>API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0675" y="566419"/>
            <a:ext cx="1929764" cy="512445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20"/>
              <a:t>C</a:t>
            </a:r>
            <a:r>
              <a:rPr dirty="0" spc="10"/>
              <a:t>o</a:t>
            </a:r>
            <a:r>
              <a:rPr dirty="0" spc="-525"/>
              <a:t>n</a:t>
            </a:r>
            <a:r>
              <a:rPr dirty="0" spc="-340"/>
              <a:t>t</a:t>
            </a:r>
            <a:r>
              <a:rPr dirty="0" spc="-570"/>
              <a:t>r</a:t>
            </a:r>
            <a:r>
              <a:rPr dirty="0" spc="-30"/>
              <a:t>a</a:t>
            </a:r>
            <a:r>
              <a:rPr dirty="0" spc="165"/>
              <a:t>c</a:t>
            </a:r>
            <a:r>
              <a:rPr dirty="0" spc="-505"/>
              <a:t>t</a:t>
            </a:r>
            <a:r>
              <a:rPr dirty="0" spc="-495"/>
              <a:t>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85"/>
              <a:t>Contracts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40"/>
              <a:t>p</a:t>
            </a:r>
            <a:fld id="{81D60167-4931-47E6-BA6A-407CBD079E47}" type="slidenum">
              <a:rPr dirty="0" spc="-150"/>
              <a:t>10</a:t>
            </a:fld>
            <a:r>
              <a:rPr dirty="0" spc="-80"/>
              <a:t>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60131" y="1630171"/>
            <a:ext cx="7944484" cy="23298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80">
                <a:latin typeface="Verdana"/>
                <a:cs typeface="Verdana"/>
              </a:rPr>
              <a:t>All</a:t>
            </a:r>
            <a:r>
              <a:rPr dirty="0" sz="2400" spc="-185">
                <a:latin typeface="Verdana"/>
                <a:cs typeface="Verdana"/>
              </a:rPr>
              <a:t> </a:t>
            </a:r>
            <a:r>
              <a:rPr dirty="0" sz="2400" spc="-10">
                <a:latin typeface="Verdana"/>
                <a:cs typeface="Verdana"/>
              </a:rPr>
              <a:t>contracts</a:t>
            </a:r>
            <a:r>
              <a:rPr dirty="0" sz="2400" spc="-170">
                <a:latin typeface="Verdana"/>
                <a:cs typeface="Verdana"/>
              </a:rPr>
              <a:t> </a:t>
            </a:r>
            <a:r>
              <a:rPr dirty="0" sz="2400" spc="-150">
                <a:latin typeface="Verdana"/>
                <a:cs typeface="Verdana"/>
              </a:rPr>
              <a:t>must</a:t>
            </a:r>
            <a:r>
              <a:rPr dirty="0" sz="2400" spc="-180">
                <a:latin typeface="Verdana"/>
                <a:cs typeface="Verdana"/>
              </a:rPr>
              <a:t> </a:t>
            </a:r>
            <a:r>
              <a:rPr dirty="0" sz="2400" spc="-40">
                <a:latin typeface="Verdana"/>
                <a:cs typeface="Verdana"/>
              </a:rPr>
              <a:t>implement</a:t>
            </a:r>
            <a:r>
              <a:rPr dirty="0" sz="2400" spc="-175">
                <a:latin typeface="Verdana"/>
                <a:cs typeface="Verdana"/>
              </a:rPr>
              <a:t> </a:t>
            </a:r>
            <a:r>
              <a:rPr dirty="0" sz="2400" spc="-25">
                <a:latin typeface="Verdana"/>
                <a:cs typeface="Verdana"/>
              </a:rPr>
              <a:t>the</a:t>
            </a:r>
            <a:r>
              <a:rPr dirty="0" sz="2400" spc="-170">
                <a:latin typeface="Verdana"/>
                <a:cs typeface="Verdana"/>
              </a:rPr>
              <a:t> </a:t>
            </a:r>
            <a:r>
              <a:rPr dirty="0" sz="2400" b="1">
                <a:solidFill>
                  <a:srgbClr val="2A79F1"/>
                </a:solidFill>
                <a:latin typeface="DejaVu Sans Mono"/>
                <a:cs typeface="DejaVu Sans Mono"/>
              </a:rPr>
              <a:t>Contract</a:t>
            </a:r>
            <a:r>
              <a:rPr dirty="0" sz="2400" spc="-775" b="1">
                <a:solidFill>
                  <a:srgbClr val="2A79F1"/>
                </a:solidFill>
                <a:latin typeface="DejaVu Sans Mono"/>
                <a:cs typeface="DejaVu Sans Mono"/>
              </a:rPr>
              <a:t> </a:t>
            </a:r>
            <a:r>
              <a:rPr dirty="0" sz="2400" spc="-50">
                <a:latin typeface="Verdana"/>
                <a:cs typeface="Verdana"/>
              </a:rPr>
              <a:t>interface:</a:t>
            </a:r>
            <a:endParaRPr sz="2400">
              <a:latin typeface="Verdana"/>
              <a:cs typeface="Verdana"/>
            </a:endParaRPr>
          </a:p>
          <a:p>
            <a:pPr marL="1479550" marR="932180" indent="-552450">
              <a:lnSpc>
                <a:spcPct val="150000"/>
              </a:lnSpc>
              <a:spcBef>
                <a:spcPts val="2305"/>
              </a:spcBef>
            </a:pPr>
            <a:r>
              <a:rPr dirty="0" sz="1800" b="1">
                <a:solidFill>
                  <a:srgbClr val="2A79F1"/>
                </a:solidFill>
                <a:latin typeface="DejaVu Sans Mono"/>
                <a:cs typeface="DejaVu Sans Mono"/>
              </a:rPr>
              <a:t>interface </a:t>
            </a:r>
            <a:r>
              <a:rPr dirty="0" sz="1800">
                <a:latin typeface="DejaVu Sans Mono"/>
                <a:cs typeface="DejaVu Sans Mono"/>
              </a:rPr>
              <a:t>Contract {  </a:t>
            </a:r>
            <a:r>
              <a:rPr dirty="0" sz="1800" b="1">
                <a:solidFill>
                  <a:srgbClr val="2A79F1"/>
                </a:solidFill>
                <a:latin typeface="DejaVu Sans Mono"/>
                <a:cs typeface="DejaVu Sans Mono"/>
              </a:rPr>
              <a:t>@Throws</a:t>
            </a:r>
            <a:r>
              <a:rPr dirty="0" sz="1800">
                <a:latin typeface="DejaVu Sans Mono"/>
                <a:cs typeface="DejaVu Sans Mono"/>
              </a:rPr>
              <a:t>(IllegalArgumentException::class)  </a:t>
            </a:r>
            <a:r>
              <a:rPr dirty="0" sz="1800" b="1">
                <a:solidFill>
                  <a:srgbClr val="2A79F1"/>
                </a:solidFill>
                <a:latin typeface="DejaVu Sans Mono"/>
                <a:cs typeface="DejaVu Sans Mono"/>
              </a:rPr>
              <a:t>fun </a:t>
            </a:r>
            <a:r>
              <a:rPr dirty="0" sz="1800">
                <a:latin typeface="DejaVu Sans Mono"/>
                <a:cs typeface="DejaVu Sans Mono"/>
              </a:rPr>
              <a:t>verify(tx:</a:t>
            </a:r>
            <a:r>
              <a:rPr dirty="0" sz="1800" spc="-15">
                <a:latin typeface="DejaVu Sans Mono"/>
                <a:cs typeface="DejaVu Sans Mono"/>
              </a:rPr>
              <a:t> </a:t>
            </a:r>
            <a:r>
              <a:rPr dirty="0" sz="1800">
                <a:latin typeface="DejaVu Sans Mono"/>
                <a:cs typeface="DejaVu Sans Mono"/>
              </a:rPr>
              <a:t>LedgerTransaction)</a:t>
            </a:r>
            <a:endParaRPr sz="1800">
              <a:latin typeface="DejaVu Sans Mono"/>
              <a:cs typeface="DejaVu Sans Mono"/>
            </a:endParaRPr>
          </a:p>
          <a:p>
            <a:pPr marL="927100">
              <a:lnSpc>
                <a:spcPct val="100000"/>
              </a:lnSpc>
              <a:spcBef>
                <a:spcPts val="1080"/>
              </a:spcBef>
            </a:pPr>
            <a:r>
              <a:rPr dirty="0" sz="1800">
                <a:latin typeface="DejaVu Sans Mono"/>
                <a:cs typeface="DejaVu Sans Mono"/>
              </a:rPr>
              <a:t>}</a:t>
            </a:r>
            <a:endParaRPr sz="1800">
              <a:latin typeface="DejaVu Sans Mono"/>
              <a:cs typeface="DejaVu Sans Mon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959708" y="0"/>
            <a:ext cx="2232660" cy="6858000"/>
          </a:xfrm>
          <a:custGeom>
            <a:avLst/>
            <a:gdLst/>
            <a:ahLst/>
            <a:cxnLst/>
            <a:rect l="l" t="t" r="r" b="b"/>
            <a:pathLst>
              <a:path w="2232659" h="6858000">
                <a:moveTo>
                  <a:pt x="0" y="6858000"/>
                </a:moveTo>
                <a:lnTo>
                  <a:pt x="2232291" y="6858000"/>
                </a:lnTo>
                <a:lnTo>
                  <a:pt x="2232291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0675" y="566419"/>
            <a:ext cx="6045200" cy="512445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-480"/>
              <a:t>IOU </a:t>
            </a:r>
            <a:r>
              <a:rPr dirty="0" spc="-204"/>
              <a:t>Value </a:t>
            </a:r>
            <a:r>
              <a:rPr dirty="0" spc="-315"/>
              <a:t>Constraint </a:t>
            </a:r>
            <a:r>
              <a:rPr dirty="0" spc="-200"/>
              <a:t>-</a:t>
            </a:r>
            <a:r>
              <a:rPr dirty="0" spc="-395"/>
              <a:t> </a:t>
            </a:r>
            <a:r>
              <a:rPr dirty="0" spc="-350"/>
              <a:t>Solution</a:t>
            </a:r>
          </a:p>
        </p:txBody>
      </p:sp>
      <p:sp>
        <p:nvSpPr>
          <p:cNvPr id="4" name="object 4"/>
          <p:cNvSpPr/>
          <p:nvPr/>
        </p:nvSpPr>
        <p:spPr>
          <a:xfrm>
            <a:off x="294238" y="3254667"/>
            <a:ext cx="963294" cy="991235"/>
          </a:xfrm>
          <a:custGeom>
            <a:avLst/>
            <a:gdLst/>
            <a:ahLst/>
            <a:cxnLst/>
            <a:rect l="l" t="t" r="r" b="b"/>
            <a:pathLst>
              <a:path w="963294" h="991235">
                <a:moveTo>
                  <a:pt x="481399" y="0"/>
                </a:moveTo>
                <a:lnTo>
                  <a:pt x="435037" y="2268"/>
                </a:lnTo>
                <a:lnTo>
                  <a:pt x="389922" y="8935"/>
                </a:lnTo>
                <a:lnTo>
                  <a:pt x="346256" y="19793"/>
                </a:lnTo>
                <a:lnTo>
                  <a:pt x="304240" y="34635"/>
                </a:lnTo>
                <a:lnTo>
                  <a:pt x="264075" y="53252"/>
                </a:lnTo>
                <a:lnTo>
                  <a:pt x="225965" y="75437"/>
                </a:lnTo>
                <a:lnTo>
                  <a:pt x="190110" y="100982"/>
                </a:lnTo>
                <a:lnTo>
                  <a:pt x="156713" y="129680"/>
                </a:lnTo>
                <a:lnTo>
                  <a:pt x="125974" y="161323"/>
                </a:lnTo>
                <a:lnTo>
                  <a:pt x="98096" y="195703"/>
                </a:lnTo>
                <a:lnTo>
                  <a:pt x="73281" y="232613"/>
                </a:lnTo>
                <a:lnTo>
                  <a:pt x="51730" y="271845"/>
                </a:lnTo>
                <a:lnTo>
                  <a:pt x="33645" y="313191"/>
                </a:lnTo>
                <a:lnTo>
                  <a:pt x="19228" y="356444"/>
                </a:lnTo>
                <a:lnTo>
                  <a:pt x="8680" y="401396"/>
                </a:lnTo>
                <a:lnTo>
                  <a:pt x="2203" y="447839"/>
                </a:lnTo>
                <a:lnTo>
                  <a:pt x="0" y="495566"/>
                </a:lnTo>
                <a:lnTo>
                  <a:pt x="2203" y="543291"/>
                </a:lnTo>
                <a:lnTo>
                  <a:pt x="8680" y="589732"/>
                </a:lnTo>
                <a:lnTo>
                  <a:pt x="19228" y="634683"/>
                </a:lnTo>
                <a:lnTo>
                  <a:pt x="33645" y="677934"/>
                </a:lnTo>
                <a:lnTo>
                  <a:pt x="51730" y="719279"/>
                </a:lnTo>
                <a:lnTo>
                  <a:pt x="73281" y="758510"/>
                </a:lnTo>
                <a:lnTo>
                  <a:pt x="98096" y="795419"/>
                </a:lnTo>
                <a:lnTo>
                  <a:pt x="125974" y="829799"/>
                </a:lnTo>
                <a:lnTo>
                  <a:pt x="156713" y="861441"/>
                </a:lnTo>
                <a:lnTo>
                  <a:pt x="190110" y="890139"/>
                </a:lnTo>
                <a:lnTo>
                  <a:pt x="225965" y="915684"/>
                </a:lnTo>
                <a:lnTo>
                  <a:pt x="264075" y="937868"/>
                </a:lnTo>
                <a:lnTo>
                  <a:pt x="304240" y="956485"/>
                </a:lnTo>
                <a:lnTo>
                  <a:pt x="346256" y="971327"/>
                </a:lnTo>
                <a:lnTo>
                  <a:pt x="389922" y="982185"/>
                </a:lnTo>
                <a:lnTo>
                  <a:pt x="435037" y="988852"/>
                </a:lnTo>
                <a:lnTo>
                  <a:pt x="481399" y="991120"/>
                </a:lnTo>
                <a:lnTo>
                  <a:pt x="527762" y="988852"/>
                </a:lnTo>
                <a:lnTo>
                  <a:pt x="572877" y="982185"/>
                </a:lnTo>
                <a:lnTo>
                  <a:pt x="616544" y="971327"/>
                </a:lnTo>
                <a:lnTo>
                  <a:pt x="658560" y="956485"/>
                </a:lnTo>
                <a:lnTo>
                  <a:pt x="698724" y="937868"/>
                </a:lnTo>
                <a:lnTo>
                  <a:pt x="736835" y="915684"/>
                </a:lnTo>
                <a:lnTo>
                  <a:pt x="772690" y="890139"/>
                </a:lnTo>
                <a:lnTo>
                  <a:pt x="806087" y="861441"/>
                </a:lnTo>
                <a:lnTo>
                  <a:pt x="836826" y="829799"/>
                </a:lnTo>
                <a:lnTo>
                  <a:pt x="864704" y="795419"/>
                </a:lnTo>
                <a:lnTo>
                  <a:pt x="889519" y="758510"/>
                </a:lnTo>
                <a:lnTo>
                  <a:pt x="911070" y="719279"/>
                </a:lnTo>
                <a:lnTo>
                  <a:pt x="929155" y="677934"/>
                </a:lnTo>
                <a:lnTo>
                  <a:pt x="943572" y="634683"/>
                </a:lnTo>
                <a:lnTo>
                  <a:pt x="954120" y="589732"/>
                </a:lnTo>
                <a:lnTo>
                  <a:pt x="960597" y="543291"/>
                </a:lnTo>
                <a:lnTo>
                  <a:pt x="962800" y="495566"/>
                </a:lnTo>
                <a:lnTo>
                  <a:pt x="960597" y="447839"/>
                </a:lnTo>
                <a:lnTo>
                  <a:pt x="954120" y="401396"/>
                </a:lnTo>
                <a:lnTo>
                  <a:pt x="943572" y="356444"/>
                </a:lnTo>
                <a:lnTo>
                  <a:pt x="929155" y="313191"/>
                </a:lnTo>
                <a:lnTo>
                  <a:pt x="911070" y="271845"/>
                </a:lnTo>
                <a:lnTo>
                  <a:pt x="889519" y="232613"/>
                </a:lnTo>
                <a:lnTo>
                  <a:pt x="864704" y="195703"/>
                </a:lnTo>
                <a:lnTo>
                  <a:pt x="836826" y="161323"/>
                </a:lnTo>
                <a:lnTo>
                  <a:pt x="806087" y="129680"/>
                </a:lnTo>
                <a:lnTo>
                  <a:pt x="772690" y="100982"/>
                </a:lnTo>
                <a:lnTo>
                  <a:pt x="736835" y="75437"/>
                </a:lnTo>
                <a:lnTo>
                  <a:pt x="698724" y="53252"/>
                </a:lnTo>
                <a:lnTo>
                  <a:pt x="658560" y="34635"/>
                </a:lnTo>
                <a:lnTo>
                  <a:pt x="616544" y="19793"/>
                </a:lnTo>
                <a:lnTo>
                  <a:pt x="572877" y="8935"/>
                </a:lnTo>
                <a:lnTo>
                  <a:pt x="527762" y="2268"/>
                </a:lnTo>
                <a:lnTo>
                  <a:pt x="481399" y="0"/>
                </a:lnTo>
                <a:close/>
              </a:path>
            </a:pathLst>
          </a:custGeom>
          <a:solidFill>
            <a:srgbClr val="F8D60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94238" y="3254667"/>
            <a:ext cx="963294" cy="991235"/>
          </a:xfrm>
          <a:custGeom>
            <a:avLst/>
            <a:gdLst/>
            <a:ahLst/>
            <a:cxnLst/>
            <a:rect l="l" t="t" r="r" b="b"/>
            <a:pathLst>
              <a:path w="963294" h="991235">
                <a:moveTo>
                  <a:pt x="0" y="495563"/>
                </a:moveTo>
                <a:lnTo>
                  <a:pt x="2203" y="447837"/>
                </a:lnTo>
                <a:lnTo>
                  <a:pt x="8680" y="401394"/>
                </a:lnTo>
                <a:lnTo>
                  <a:pt x="19228" y="356443"/>
                </a:lnTo>
                <a:lnTo>
                  <a:pt x="33645" y="313190"/>
                </a:lnTo>
                <a:lnTo>
                  <a:pt x="51730" y="271845"/>
                </a:lnTo>
                <a:lnTo>
                  <a:pt x="73281" y="232613"/>
                </a:lnTo>
                <a:lnTo>
                  <a:pt x="98097" y="195703"/>
                </a:lnTo>
                <a:lnTo>
                  <a:pt x="125975" y="161323"/>
                </a:lnTo>
                <a:lnTo>
                  <a:pt x="156713" y="129680"/>
                </a:lnTo>
                <a:lnTo>
                  <a:pt x="190111" y="100982"/>
                </a:lnTo>
                <a:lnTo>
                  <a:pt x="225966" y="75437"/>
                </a:lnTo>
                <a:lnTo>
                  <a:pt x="264076" y="53252"/>
                </a:lnTo>
                <a:lnTo>
                  <a:pt x="304240" y="34635"/>
                </a:lnTo>
                <a:lnTo>
                  <a:pt x="346257" y="19793"/>
                </a:lnTo>
                <a:lnTo>
                  <a:pt x="389923" y="8935"/>
                </a:lnTo>
                <a:lnTo>
                  <a:pt x="435039" y="2268"/>
                </a:lnTo>
                <a:lnTo>
                  <a:pt x="481401" y="0"/>
                </a:lnTo>
                <a:lnTo>
                  <a:pt x="527763" y="2268"/>
                </a:lnTo>
                <a:lnTo>
                  <a:pt x="572878" y="8935"/>
                </a:lnTo>
                <a:lnTo>
                  <a:pt x="616545" y="19793"/>
                </a:lnTo>
                <a:lnTo>
                  <a:pt x="658561" y="34635"/>
                </a:lnTo>
                <a:lnTo>
                  <a:pt x="698725" y="53252"/>
                </a:lnTo>
                <a:lnTo>
                  <a:pt x="736836" y="75437"/>
                </a:lnTo>
                <a:lnTo>
                  <a:pt x="772691" y="100982"/>
                </a:lnTo>
                <a:lnTo>
                  <a:pt x="806088" y="129680"/>
                </a:lnTo>
                <a:lnTo>
                  <a:pt x="836827" y="161323"/>
                </a:lnTo>
                <a:lnTo>
                  <a:pt x="864705" y="195703"/>
                </a:lnTo>
                <a:lnTo>
                  <a:pt x="889520" y="232613"/>
                </a:lnTo>
                <a:lnTo>
                  <a:pt x="911071" y="271845"/>
                </a:lnTo>
                <a:lnTo>
                  <a:pt x="929156" y="313190"/>
                </a:lnTo>
                <a:lnTo>
                  <a:pt x="943574" y="356443"/>
                </a:lnTo>
                <a:lnTo>
                  <a:pt x="954122" y="401394"/>
                </a:lnTo>
                <a:lnTo>
                  <a:pt x="960598" y="447837"/>
                </a:lnTo>
                <a:lnTo>
                  <a:pt x="962802" y="495563"/>
                </a:lnTo>
                <a:lnTo>
                  <a:pt x="960598" y="543289"/>
                </a:lnTo>
                <a:lnTo>
                  <a:pt x="954122" y="589732"/>
                </a:lnTo>
                <a:lnTo>
                  <a:pt x="943574" y="634683"/>
                </a:lnTo>
                <a:lnTo>
                  <a:pt x="929156" y="677936"/>
                </a:lnTo>
                <a:lnTo>
                  <a:pt x="911071" y="719282"/>
                </a:lnTo>
                <a:lnTo>
                  <a:pt x="889520" y="758513"/>
                </a:lnTo>
                <a:lnTo>
                  <a:pt x="864705" y="795423"/>
                </a:lnTo>
                <a:lnTo>
                  <a:pt x="836827" y="829803"/>
                </a:lnTo>
                <a:lnTo>
                  <a:pt x="806088" y="861446"/>
                </a:lnTo>
                <a:lnTo>
                  <a:pt x="772691" y="890144"/>
                </a:lnTo>
                <a:lnTo>
                  <a:pt x="736836" y="915689"/>
                </a:lnTo>
                <a:lnTo>
                  <a:pt x="698725" y="937875"/>
                </a:lnTo>
                <a:lnTo>
                  <a:pt x="658561" y="956492"/>
                </a:lnTo>
                <a:lnTo>
                  <a:pt x="616545" y="971333"/>
                </a:lnTo>
                <a:lnTo>
                  <a:pt x="572878" y="982191"/>
                </a:lnTo>
                <a:lnTo>
                  <a:pt x="527763" y="988859"/>
                </a:lnTo>
                <a:lnTo>
                  <a:pt x="481401" y="991127"/>
                </a:lnTo>
                <a:lnTo>
                  <a:pt x="435039" y="988859"/>
                </a:lnTo>
                <a:lnTo>
                  <a:pt x="389923" y="982191"/>
                </a:lnTo>
                <a:lnTo>
                  <a:pt x="346257" y="971333"/>
                </a:lnTo>
                <a:lnTo>
                  <a:pt x="304240" y="956492"/>
                </a:lnTo>
                <a:lnTo>
                  <a:pt x="264076" y="937875"/>
                </a:lnTo>
                <a:lnTo>
                  <a:pt x="225966" y="915689"/>
                </a:lnTo>
                <a:lnTo>
                  <a:pt x="190111" y="890144"/>
                </a:lnTo>
                <a:lnTo>
                  <a:pt x="156713" y="861446"/>
                </a:lnTo>
                <a:lnTo>
                  <a:pt x="125975" y="829803"/>
                </a:lnTo>
                <a:lnTo>
                  <a:pt x="98097" y="795423"/>
                </a:lnTo>
                <a:lnTo>
                  <a:pt x="73281" y="758513"/>
                </a:lnTo>
                <a:lnTo>
                  <a:pt x="51730" y="719282"/>
                </a:lnTo>
                <a:lnTo>
                  <a:pt x="33645" y="677936"/>
                </a:lnTo>
                <a:lnTo>
                  <a:pt x="19228" y="634683"/>
                </a:lnTo>
                <a:lnTo>
                  <a:pt x="8680" y="589732"/>
                </a:lnTo>
                <a:lnTo>
                  <a:pt x="2203" y="543289"/>
                </a:lnTo>
                <a:lnTo>
                  <a:pt x="0" y="495563"/>
                </a:lnTo>
                <a:close/>
              </a:path>
            </a:pathLst>
          </a:custGeom>
          <a:ln w="12700">
            <a:solidFill>
              <a:srgbClr val="F8D60D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258574" y="1813560"/>
          <a:ext cx="8120380" cy="39020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7335"/>
                <a:gridCol w="1182370"/>
                <a:gridCol w="6652259"/>
              </a:tblGrid>
              <a:tr h="782320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2700">
                      <a:solidFill>
                        <a:srgbClr val="F8D60D"/>
                      </a:solidFill>
                      <a:prstDash val="solid"/>
                    </a:lnR>
                    <a:lnB w="28575">
                      <a:solidFill>
                        <a:srgbClr val="F8D60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850">
                        <a:latin typeface="Times New Roman"/>
                        <a:cs typeface="Times New Roman"/>
                      </a:endParaRPr>
                    </a:p>
                    <a:p>
                      <a:pPr marL="180975">
                        <a:lnSpc>
                          <a:spcPct val="100000"/>
                        </a:lnSpc>
                      </a:pPr>
                      <a:r>
                        <a:rPr dirty="0" sz="1400" spc="-45" b="1">
                          <a:latin typeface="Verdana"/>
                          <a:cs typeface="Verdana"/>
                        </a:rPr>
                        <a:t>Goal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 marT="6985">
                    <a:lnL w="12700">
                      <a:solidFill>
                        <a:srgbClr val="F8D60D"/>
                      </a:solidFill>
                      <a:prstDash val="solid"/>
                    </a:lnL>
                    <a:lnR w="9525">
                      <a:solidFill>
                        <a:srgbClr val="F8D60D"/>
                      </a:solidFill>
                      <a:prstDash val="solid"/>
                    </a:lnR>
                    <a:lnT w="12700">
                      <a:solidFill>
                        <a:srgbClr val="F8D60D"/>
                      </a:solidFill>
                      <a:prstDash val="solid"/>
                    </a:lnT>
                    <a:lnB w="9525">
                      <a:solidFill>
                        <a:srgbClr val="F8D60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5420">
                        <a:lnSpc>
                          <a:spcPts val="1670"/>
                        </a:lnSpc>
                        <a:spcBef>
                          <a:spcPts val="1340"/>
                        </a:spcBef>
                      </a:pPr>
                      <a:r>
                        <a:rPr dirty="0" sz="1400" spc="-55">
                          <a:latin typeface="Verdana"/>
                          <a:cs typeface="Verdana"/>
                        </a:rPr>
                        <a:t>Impose</a:t>
                      </a:r>
                      <a:r>
                        <a:rPr dirty="0" sz="1400" spc="-10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60">
                          <a:latin typeface="Verdana"/>
                          <a:cs typeface="Verdana"/>
                        </a:rPr>
                        <a:t>“IOU</a:t>
                      </a:r>
                      <a:r>
                        <a:rPr dirty="0" sz="1400" spc="-10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5">
                          <a:latin typeface="Verdana"/>
                          <a:cs typeface="Verdana"/>
                        </a:rPr>
                        <a:t>value</a:t>
                      </a:r>
                      <a:r>
                        <a:rPr dirty="0" sz="1400" spc="-10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95">
                          <a:latin typeface="Verdana"/>
                          <a:cs typeface="Verdana"/>
                        </a:rPr>
                        <a:t>must</a:t>
                      </a:r>
                      <a:r>
                        <a:rPr dirty="0" sz="1400" spc="-10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70">
                          <a:latin typeface="Verdana"/>
                          <a:cs typeface="Verdana"/>
                        </a:rPr>
                        <a:t>be</a:t>
                      </a:r>
                      <a:r>
                        <a:rPr dirty="0" sz="1400" spc="-10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10">
                          <a:latin typeface="Verdana"/>
                          <a:cs typeface="Verdana"/>
                        </a:rPr>
                        <a:t>non-negative”</a:t>
                      </a:r>
                      <a:r>
                        <a:rPr dirty="0" sz="1400" spc="-10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40">
                          <a:latin typeface="Verdana"/>
                          <a:cs typeface="Verdana"/>
                        </a:rPr>
                        <a:t>constraint</a:t>
                      </a:r>
                      <a:r>
                        <a:rPr dirty="0" sz="1400" spc="-10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75">
                          <a:latin typeface="Verdana"/>
                          <a:cs typeface="Verdana"/>
                        </a:rPr>
                        <a:t>in</a:t>
                      </a:r>
                      <a:endParaRPr sz="1400">
                        <a:latin typeface="Verdana"/>
                        <a:cs typeface="Verdana"/>
                      </a:endParaRPr>
                    </a:p>
                    <a:p>
                      <a:pPr marL="185420">
                        <a:lnSpc>
                          <a:spcPts val="1670"/>
                        </a:lnSpc>
                      </a:pPr>
                      <a:r>
                        <a:rPr dirty="0" sz="1400" spc="-10" b="1">
                          <a:solidFill>
                            <a:srgbClr val="2B79F0"/>
                          </a:solidFill>
                          <a:latin typeface="DejaVu Sans Mono"/>
                          <a:cs typeface="DejaVu Sans Mono"/>
                        </a:rPr>
                        <a:t>IOUContract.verify</a:t>
                      </a:r>
                      <a:endParaRPr sz="14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170180">
                    <a:lnL w="9525">
                      <a:solidFill>
                        <a:srgbClr val="F8D60D"/>
                      </a:solidFill>
                      <a:prstDash val="solid"/>
                    </a:lnL>
                    <a:lnR w="12700">
                      <a:solidFill>
                        <a:srgbClr val="F8D60D"/>
                      </a:solidFill>
                      <a:prstDash val="solid"/>
                    </a:lnR>
                    <a:lnT w="12700">
                      <a:solidFill>
                        <a:srgbClr val="F8D60D"/>
                      </a:solidFill>
                      <a:prstDash val="solid"/>
                    </a:lnT>
                    <a:lnB w="9525">
                      <a:solidFill>
                        <a:srgbClr val="F8D60D"/>
                      </a:solidFill>
                      <a:prstDash val="solid"/>
                    </a:lnB>
                  </a:tcPr>
                </a:tc>
              </a:tr>
              <a:tr h="116205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12700">
                      <a:solidFill>
                        <a:srgbClr val="F8D60D"/>
                      </a:solidFill>
                      <a:prstDash val="solid"/>
                    </a:lnR>
                    <a:lnB w="28575">
                      <a:solidFill>
                        <a:srgbClr val="F8D60D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180975">
                        <a:lnSpc>
                          <a:spcPct val="100000"/>
                        </a:lnSpc>
                        <a:spcBef>
                          <a:spcPts val="1370"/>
                        </a:spcBef>
                      </a:pPr>
                      <a:r>
                        <a:rPr dirty="0" sz="1400" spc="-160" b="1">
                          <a:latin typeface="Verdana"/>
                          <a:cs typeface="Verdana"/>
                        </a:rPr>
                        <a:t>Steps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 marT="173990">
                    <a:lnL w="12700">
                      <a:solidFill>
                        <a:srgbClr val="F8D60D"/>
                      </a:solidFill>
                      <a:prstDash val="solid"/>
                    </a:lnL>
                    <a:lnR w="9525">
                      <a:solidFill>
                        <a:srgbClr val="F8D60D"/>
                      </a:solidFill>
                      <a:prstDash val="solid"/>
                    </a:lnR>
                    <a:lnT w="9525">
                      <a:solidFill>
                        <a:srgbClr val="F8D60D"/>
                      </a:solidFill>
                      <a:prstDash val="solid"/>
                    </a:lnT>
                    <a:lnB w="9525">
                      <a:solidFill>
                        <a:srgbClr val="F8D60D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471170" indent="-171450">
                        <a:lnSpc>
                          <a:spcPct val="100000"/>
                        </a:lnSpc>
                        <a:spcBef>
                          <a:spcPts val="1350"/>
                        </a:spcBef>
                        <a:buFont typeface="Arial"/>
                        <a:buChar char="•"/>
                        <a:tabLst>
                          <a:tab pos="471805" algn="l"/>
                        </a:tabLst>
                      </a:pPr>
                      <a:r>
                        <a:rPr dirty="0" sz="1400" spc="-50">
                          <a:latin typeface="Verdana"/>
                          <a:cs typeface="Verdana"/>
                        </a:rPr>
                        <a:t>Extract</a:t>
                      </a:r>
                      <a:r>
                        <a:rPr dirty="0" sz="1400" spc="-11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20">
                          <a:latin typeface="Verdana"/>
                          <a:cs typeface="Verdana"/>
                        </a:rPr>
                        <a:t>the</a:t>
                      </a:r>
                      <a:r>
                        <a:rPr dirty="0" sz="1400" spc="-10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20">
                          <a:latin typeface="Verdana"/>
                          <a:cs typeface="Verdana"/>
                        </a:rPr>
                        <a:t>output</a:t>
                      </a:r>
                      <a:r>
                        <a:rPr dirty="0" sz="1400" spc="-10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10" b="1">
                          <a:solidFill>
                            <a:srgbClr val="2B79F0"/>
                          </a:solidFill>
                          <a:latin typeface="DejaVu Sans Mono"/>
                          <a:cs typeface="DejaVu Sans Mono"/>
                        </a:rPr>
                        <a:t>ContractState</a:t>
                      </a:r>
                      <a:r>
                        <a:rPr dirty="0" sz="1400" spc="-459" b="1">
                          <a:solidFill>
                            <a:srgbClr val="2B79F0"/>
                          </a:solidFill>
                          <a:latin typeface="DejaVu Sans Mono"/>
                          <a:cs typeface="DejaVu Sans Mono"/>
                        </a:rPr>
                        <a:t> </a:t>
                      </a:r>
                      <a:r>
                        <a:rPr dirty="0" sz="1400" spc="50">
                          <a:latin typeface="Verdana"/>
                          <a:cs typeface="Verdana"/>
                        </a:rPr>
                        <a:t>and</a:t>
                      </a:r>
                      <a:r>
                        <a:rPr dirty="0" sz="1400" spc="-10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>
                          <a:latin typeface="Verdana"/>
                          <a:cs typeface="Verdana"/>
                        </a:rPr>
                        <a:t>cast</a:t>
                      </a:r>
                      <a:r>
                        <a:rPr dirty="0" sz="1400" spc="-10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100">
                          <a:latin typeface="Verdana"/>
                          <a:cs typeface="Verdana"/>
                        </a:rPr>
                        <a:t>it</a:t>
                      </a:r>
                      <a:r>
                        <a:rPr dirty="0" sz="1400" spc="-10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10">
                          <a:latin typeface="Verdana"/>
                          <a:cs typeface="Verdana"/>
                        </a:rPr>
                        <a:t>to</a:t>
                      </a:r>
                      <a:r>
                        <a:rPr dirty="0" sz="1400" spc="-11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10" b="1">
                          <a:solidFill>
                            <a:srgbClr val="2B79F0"/>
                          </a:solidFill>
                          <a:latin typeface="DejaVu Sans Mono"/>
                          <a:cs typeface="DejaVu Sans Mono"/>
                        </a:rPr>
                        <a:t>IOUState</a:t>
                      </a:r>
                      <a:endParaRPr sz="1400">
                        <a:latin typeface="DejaVu Sans Mono"/>
                        <a:cs typeface="DejaVu Sans Mono"/>
                      </a:endParaRPr>
                    </a:p>
                    <a:p>
                      <a:pPr marL="471170" indent="-171450">
                        <a:lnSpc>
                          <a:spcPct val="100000"/>
                        </a:lnSpc>
                        <a:spcBef>
                          <a:spcPts val="840"/>
                        </a:spcBef>
                        <a:buFont typeface="Arial"/>
                        <a:buChar char="•"/>
                        <a:tabLst>
                          <a:tab pos="471805" algn="l"/>
                        </a:tabLst>
                      </a:pPr>
                      <a:r>
                        <a:rPr dirty="0" sz="1400" spc="10">
                          <a:latin typeface="Verdana"/>
                          <a:cs typeface="Verdana"/>
                        </a:rPr>
                        <a:t>Obtain</a:t>
                      </a:r>
                      <a:r>
                        <a:rPr dirty="0" sz="1400" spc="-11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20">
                          <a:latin typeface="Verdana"/>
                          <a:cs typeface="Verdana"/>
                        </a:rPr>
                        <a:t>the</a:t>
                      </a:r>
                      <a:r>
                        <a:rPr dirty="0" sz="1400" spc="-10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20" b="1">
                          <a:solidFill>
                            <a:srgbClr val="2B79F0"/>
                          </a:solidFill>
                          <a:latin typeface="DejaVu Sans Mono"/>
                          <a:cs typeface="DejaVu Sans Mono"/>
                        </a:rPr>
                        <a:t>IOUState</a:t>
                      </a:r>
                      <a:r>
                        <a:rPr dirty="0" sz="1400" spc="-20">
                          <a:latin typeface="Verdana"/>
                          <a:cs typeface="Verdana"/>
                        </a:rPr>
                        <a:t>’s</a:t>
                      </a:r>
                      <a:r>
                        <a:rPr dirty="0" sz="1400" spc="-11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5">
                          <a:latin typeface="Verdana"/>
                          <a:cs typeface="Verdana"/>
                        </a:rPr>
                        <a:t>value</a:t>
                      </a:r>
                      <a:r>
                        <a:rPr dirty="0" sz="1400" spc="-10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65">
                          <a:latin typeface="Verdana"/>
                          <a:cs typeface="Verdana"/>
                        </a:rPr>
                        <a:t>using</a:t>
                      </a:r>
                      <a:r>
                        <a:rPr dirty="0" sz="1400" spc="-11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10" b="1">
                          <a:solidFill>
                            <a:srgbClr val="2B79F0"/>
                          </a:solidFill>
                          <a:latin typeface="DejaVu Sans Mono"/>
                          <a:cs typeface="DejaVu Sans Mono"/>
                        </a:rPr>
                        <a:t>IOUState.amount</a:t>
                      </a:r>
                      <a:endParaRPr sz="1400">
                        <a:latin typeface="DejaVu Sans Mono"/>
                        <a:cs typeface="DejaVu Sans Mono"/>
                      </a:endParaRPr>
                    </a:p>
                    <a:p>
                      <a:pPr marL="471170" indent="-171450">
                        <a:lnSpc>
                          <a:spcPct val="100000"/>
                        </a:lnSpc>
                        <a:spcBef>
                          <a:spcPts val="860"/>
                        </a:spcBef>
                        <a:buFont typeface="Arial"/>
                        <a:buChar char="•"/>
                        <a:tabLst>
                          <a:tab pos="471805" algn="l"/>
                        </a:tabLst>
                      </a:pPr>
                      <a:r>
                        <a:rPr dirty="0" sz="1400" spc="-70">
                          <a:latin typeface="Verdana"/>
                          <a:cs typeface="Verdana"/>
                        </a:rPr>
                        <a:t>Write</a:t>
                      </a:r>
                      <a:r>
                        <a:rPr dirty="0" sz="1400" spc="-10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110">
                          <a:latin typeface="Verdana"/>
                          <a:cs typeface="Verdana"/>
                        </a:rPr>
                        <a:t>a</a:t>
                      </a:r>
                      <a:r>
                        <a:rPr dirty="0" sz="1400" spc="-9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45">
                          <a:latin typeface="Verdana"/>
                          <a:cs typeface="Verdana"/>
                        </a:rPr>
                        <a:t>failure</a:t>
                      </a:r>
                      <a:r>
                        <a:rPr dirty="0" sz="1400" spc="-9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20">
                          <a:latin typeface="Verdana"/>
                          <a:cs typeface="Verdana"/>
                        </a:rPr>
                        <a:t>message</a:t>
                      </a:r>
                      <a:r>
                        <a:rPr dirty="0" sz="1400" spc="-10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>
                          <a:latin typeface="Verdana"/>
                          <a:cs typeface="Verdana"/>
                        </a:rPr>
                        <a:t>matching</a:t>
                      </a:r>
                      <a:r>
                        <a:rPr dirty="0" sz="1400" spc="-10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20">
                          <a:latin typeface="Verdana"/>
                          <a:cs typeface="Verdana"/>
                        </a:rPr>
                        <a:t>the</a:t>
                      </a:r>
                      <a:r>
                        <a:rPr dirty="0" sz="1400" spc="-9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20">
                          <a:latin typeface="Verdana"/>
                          <a:cs typeface="Verdana"/>
                        </a:rPr>
                        <a:t>message</a:t>
                      </a:r>
                      <a:r>
                        <a:rPr dirty="0" sz="1400" spc="-10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75">
                          <a:latin typeface="Verdana"/>
                          <a:cs typeface="Verdana"/>
                        </a:rPr>
                        <a:t>in</a:t>
                      </a:r>
                      <a:r>
                        <a:rPr dirty="0" sz="1400" spc="-10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20">
                          <a:latin typeface="Verdana"/>
                          <a:cs typeface="Verdana"/>
                        </a:rPr>
                        <a:t>the</a:t>
                      </a:r>
                      <a:r>
                        <a:rPr dirty="0" sz="1400" spc="-9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70">
                          <a:latin typeface="Verdana"/>
                          <a:cs typeface="Verdana"/>
                        </a:rPr>
                        <a:t>test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 marT="171450">
                    <a:lnL w="9525">
                      <a:solidFill>
                        <a:srgbClr val="F8D60D"/>
                      </a:solidFill>
                      <a:prstDash val="solid"/>
                    </a:lnL>
                    <a:lnR w="12700">
                      <a:solidFill>
                        <a:srgbClr val="F8D60D"/>
                      </a:solidFill>
                      <a:prstDash val="solid"/>
                    </a:lnR>
                    <a:lnT w="9525">
                      <a:solidFill>
                        <a:srgbClr val="F8D60D"/>
                      </a:solidFill>
                      <a:prstDash val="solid"/>
                    </a:lnT>
                    <a:lnB w="9525">
                      <a:solidFill>
                        <a:srgbClr val="F8D60D"/>
                      </a:solidFill>
                      <a:prstDash val="solid"/>
                    </a:lnB>
                  </a:tcPr>
                </a:tc>
              </a:tr>
              <a:tr h="125730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2700">
                      <a:solidFill>
                        <a:srgbClr val="F8D60D"/>
                      </a:solidFill>
                      <a:prstDash val="solid"/>
                    </a:lnR>
                    <a:lnT w="28575">
                      <a:solidFill>
                        <a:srgbClr val="F8D60D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73990">
                    <a:lnL w="12700">
                      <a:solidFill>
                        <a:srgbClr val="F8D60D"/>
                      </a:solidFill>
                      <a:prstDash val="solid"/>
                    </a:lnL>
                    <a:lnR w="9525">
                      <a:solidFill>
                        <a:srgbClr val="F8D60D"/>
                      </a:solidFill>
                      <a:prstDash val="solid"/>
                    </a:lnR>
                    <a:lnT w="9525">
                      <a:solidFill>
                        <a:srgbClr val="F8D60D"/>
                      </a:solidFill>
                      <a:prstDash val="solid"/>
                    </a:lnT>
                    <a:lnB w="9525">
                      <a:solidFill>
                        <a:srgbClr val="F8D60D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71450">
                    <a:lnL w="9525">
                      <a:solidFill>
                        <a:srgbClr val="F8D60D"/>
                      </a:solidFill>
                      <a:prstDash val="solid"/>
                    </a:lnL>
                    <a:lnR w="12700">
                      <a:solidFill>
                        <a:srgbClr val="F8D60D"/>
                      </a:solidFill>
                      <a:prstDash val="solid"/>
                    </a:lnR>
                    <a:lnT w="9525">
                      <a:solidFill>
                        <a:srgbClr val="F8D60D"/>
                      </a:solidFill>
                      <a:prstDash val="solid"/>
                    </a:lnT>
                    <a:lnB w="9525">
                      <a:solidFill>
                        <a:srgbClr val="F8D60D"/>
                      </a:solidFill>
                      <a:prstDash val="solid"/>
                    </a:lnB>
                  </a:tcPr>
                </a:tc>
              </a:tr>
              <a:tr h="181927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12700">
                      <a:solidFill>
                        <a:srgbClr val="F8D60D"/>
                      </a:solidFill>
                      <a:prstDash val="solid"/>
                    </a:lnR>
                    <a:lnT w="28575">
                      <a:solidFill>
                        <a:srgbClr val="F8D60D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2050">
                        <a:latin typeface="Times New Roman"/>
                        <a:cs typeface="Times New Roman"/>
                      </a:endParaRPr>
                    </a:p>
                    <a:p>
                      <a:pPr marL="180975">
                        <a:lnSpc>
                          <a:spcPct val="100000"/>
                        </a:lnSpc>
                      </a:pPr>
                      <a:r>
                        <a:rPr dirty="0" sz="1400" spc="-25" b="1">
                          <a:latin typeface="Verdana"/>
                          <a:cs typeface="Verdana"/>
                        </a:rPr>
                        <a:t>Code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 marT="0">
                    <a:lnL w="12700">
                      <a:solidFill>
                        <a:srgbClr val="F8D60D"/>
                      </a:solidFill>
                      <a:prstDash val="solid"/>
                    </a:lnL>
                    <a:lnR w="9525">
                      <a:solidFill>
                        <a:srgbClr val="F8D60D"/>
                      </a:solidFill>
                      <a:prstDash val="solid"/>
                    </a:lnR>
                    <a:lnT w="9525">
                      <a:solidFill>
                        <a:srgbClr val="F8D60D"/>
                      </a:solidFill>
                      <a:prstDash val="solid"/>
                    </a:lnT>
                    <a:lnB w="12700">
                      <a:solidFill>
                        <a:srgbClr val="F8D60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185420">
                        <a:lnSpc>
                          <a:spcPct val="100000"/>
                        </a:lnSpc>
                      </a:pPr>
                      <a:r>
                        <a:rPr dirty="0" sz="1200" b="1">
                          <a:solidFill>
                            <a:srgbClr val="2B79F0"/>
                          </a:solidFill>
                          <a:latin typeface="DejaVu Sans Mono"/>
                          <a:cs typeface="DejaVu Sans Mono"/>
                        </a:rPr>
                        <a:t>override fun </a:t>
                      </a:r>
                      <a:r>
                        <a:rPr dirty="0" sz="1200">
                          <a:latin typeface="DejaVu Sans Mono"/>
                          <a:cs typeface="DejaVu Sans Mono"/>
                        </a:rPr>
                        <a:t>verify(tx: TransactionForContract) {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  <a:p>
                      <a:pPr marL="553720">
                        <a:lnSpc>
                          <a:spcPct val="100000"/>
                        </a:lnSpc>
                      </a:pPr>
                      <a:r>
                        <a:rPr dirty="0" sz="1200">
                          <a:latin typeface="DejaVu Sans Mono"/>
                          <a:cs typeface="DejaVu Sans Mono"/>
                        </a:rPr>
                        <a:t>…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  <a:p>
                      <a:pPr marL="553720">
                        <a:lnSpc>
                          <a:spcPct val="100000"/>
                        </a:lnSpc>
                      </a:pPr>
                      <a:r>
                        <a:rPr dirty="0" sz="1200" spc="130" i="1">
                          <a:latin typeface="Trebuchet MS"/>
                          <a:cs typeface="Trebuchet MS"/>
                        </a:rPr>
                        <a:t>requireThat</a:t>
                      </a:r>
                      <a:r>
                        <a:rPr dirty="0" sz="1200" spc="360" i="1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>
                          <a:latin typeface="DejaVu Sans Mono"/>
                          <a:cs typeface="DejaVu Sans Mono"/>
                        </a:rPr>
                        <a:t>{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  <a:p>
                      <a:pPr marL="922019">
                        <a:lnSpc>
                          <a:spcPct val="100000"/>
                        </a:lnSpc>
                      </a:pPr>
                      <a:r>
                        <a:rPr dirty="0" sz="1200">
                          <a:latin typeface="DejaVu Sans Mono"/>
                          <a:cs typeface="DejaVu Sans Mono"/>
                        </a:rPr>
                        <a:t>val iou = tx.outputstates.first() as IOUState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  <a:p>
                      <a:pPr marL="922019">
                        <a:lnSpc>
                          <a:spcPct val="100000"/>
                        </a:lnSpc>
                      </a:pPr>
                      <a:r>
                        <a:rPr dirty="0" sz="1200">
                          <a:latin typeface="DejaVu Sans Mono"/>
                          <a:cs typeface="DejaVu Sans Mono"/>
                        </a:rPr>
                        <a:t>"A newly issued IOU must have a positive amount."</a:t>
                      </a:r>
                      <a:r>
                        <a:rPr dirty="0" sz="1200" spc="-15">
                          <a:latin typeface="DejaVu Sans Mono"/>
                          <a:cs typeface="DejaVu Sans Mono"/>
                        </a:rPr>
                        <a:t> </a:t>
                      </a:r>
                      <a:r>
                        <a:rPr dirty="0" sz="1200" b="1">
                          <a:solidFill>
                            <a:srgbClr val="2B79F0"/>
                          </a:solidFill>
                          <a:latin typeface="DejaVu Sans Mono"/>
                          <a:cs typeface="DejaVu Sans Mono"/>
                        </a:rPr>
                        <a:t>using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  <a:p>
                      <a:pPr marL="1290320">
                        <a:lnSpc>
                          <a:spcPct val="100000"/>
                        </a:lnSpc>
                      </a:pPr>
                      <a:r>
                        <a:rPr dirty="0" sz="1200">
                          <a:latin typeface="DejaVu Sans Mono"/>
                          <a:cs typeface="DejaVu Sans Mono"/>
                        </a:rPr>
                        <a:t>(iou.amount &gt; Amount(0,</a:t>
                      </a:r>
                      <a:r>
                        <a:rPr dirty="0" sz="1200" spc="-10">
                          <a:latin typeface="DejaVu Sans Mono"/>
                          <a:cs typeface="DejaVu Sans Mono"/>
                        </a:rPr>
                        <a:t> </a:t>
                      </a:r>
                      <a:r>
                        <a:rPr dirty="0" sz="1200">
                          <a:latin typeface="DejaVu Sans Mono"/>
                          <a:cs typeface="DejaVu Sans Mono"/>
                        </a:rPr>
                        <a:t>iou.amount.token)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  <a:p>
                      <a:pPr marL="553720">
                        <a:lnSpc>
                          <a:spcPct val="100000"/>
                        </a:lnSpc>
                      </a:pPr>
                      <a:r>
                        <a:rPr dirty="0" sz="1200">
                          <a:latin typeface="DejaVu Sans Mono"/>
                          <a:cs typeface="DejaVu Sans Mono"/>
                        </a:rPr>
                        <a:t>}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  <a:p>
                      <a:pPr marL="185420">
                        <a:lnSpc>
                          <a:spcPct val="100000"/>
                        </a:lnSpc>
                      </a:pPr>
                      <a:r>
                        <a:rPr dirty="0" sz="1200">
                          <a:latin typeface="DejaVu Sans Mono"/>
                          <a:cs typeface="DejaVu Sans Mono"/>
                        </a:rPr>
                        <a:t>}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5080">
                    <a:lnL w="9525">
                      <a:solidFill>
                        <a:srgbClr val="F8D60D"/>
                      </a:solidFill>
                      <a:prstDash val="solid"/>
                    </a:lnL>
                    <a:lnR w="12700">
                      <a:solidFill>
                        <a:srgbClr val="F8D60D"/>
                      </a:solidFill>
                      <a:prstDash val="solid"/>
                    </a:lnR>
                    <a:lnT w="9525">
                      <a:solidFill>
                        <a:srgbClr val="F8D60D"/>
                      </a:solidFill>
                      <a:prstDash val="solid"/>
                    </a:lnT>
                    <a:lnB w="12700">
                      <a:solidFill>
                        <a:srgbClr val="F8D60D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7" name="object 7"/>
          <p:cNvSpPr/>
          <p:nvPr/>
        </p:nvSpPr>
        <p:spPr>
          <a:xfrm>
            <a:off x="326136" y="3291840"/>
            <a:ext cx="938783" cy="9418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0079393" y="734060"/>
            <a:ext cx="1881505" cy="2705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00" spc="-190" b="1">
                <a:latin typeface="Verdana"/>
                <a:cs typeface="Verdana"/>
              </a:rPr>
              <a:t>1. </a:t>
            </a:r>
            <a:r>
              <a:rPr dirty="0" sz="1600" spc="-90" b="1">
                <a:latin typeface="Verdana"/>
                <a:cs typeface="Verdana"/>
              </a:rPr>
              <a:t>CorDapp</a:t>
            </a:r>
            <a:r>
              <a:rPr dirty="0" sz="1600" spc="-55" b="1">
                <a:latin typeface="Verdana"/>
                <a:cs typeface="Verdana"/>
              </a:rPr>
              <a:t> </a:t>
            </a:r>
            <a:r>
              <a:rPr dirty="0" sz="1600" spc="-150" b="1">
                <a:latin typeface="Verdana"/>
                <a:cs typeface="Verdana"/>
              </a:rPr>
              <a:t>Design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85"/>
              <a:t>Contracts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40"/>
              <a:t>p</a:t>
            </a:r>
            <a:fld id="{81D60167-4931-47E6-BA6A-407CBD079E47}" type="slidenum">
              <a:rPr dirty="0" spc="-150"/>
              <a:t>38</a:t>
            </a:fld>
            <a:r>
              <a:rPr dirty="0" spc="-80"/>
              <a:t>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0079393" y="1343660"/>
            <a:ext cx="1875789" cy="41719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105"/>
              </a:spcBef>
              <a:buAutoNum type="arabicPeriod" startAt="2"/>
              <a:tabLst>
                <a:tab pos="241300" algn="l"/>
              </a:tabLst>
            </a:pPr>
            <a:r>
              <a:rPr dirty="0" sz="1600" spc="-175" b="1">
                <a:latin typeface="Verdana"/>
                <a:cs typeface="Verdana"/>
              </a:rPr>
              <a:t>State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AutoNum type="arabicPeriod" startAt="2"/>
            </a:pPr>
            <a:endParaRPr sz="25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buAutoNum type="arabicPeriod" startAt="2"/>
              <a:tabLst>
                <a:tab pos="241300" algn="l"/>
              </a:tabLst>
            </a:pPr>
            <a:r>
              <a:rPr dirty="0" sz="1600" spc="-110" b="1">
                <a:solidFill>
                  <a:srgbClr val="ED1C24"/>
                </a:solidFill>
                <a:latin typeface="Verdana"/>
                <a:cs typeface="Verdana"/>
              </a:rPr>
              <a:t>Contract</a:t>
            </a:r>
            <a:endParaRPr sz="1600">
              <a:latin typeface="Verdana"/>
              <a:cs typeface="Verdana"/>
            </a:endParaRPr>
          </a:p>
          <a:p>
            <a:pPr marL="184150" indent="-171450">
              <a:lnSpc>
                <a:spcPct val="100000"/>
              </a:lnSpc>
              <a:spcBef>
                <a:spcPts val="20"/>
              </a:spcBef>
              <a:buFont typeface="Arial"/>
              <a:buChar char="•"/>
              <a:tabLst>
                <a:tab pos="184785" algn="l"/>
              </a:tabLst>
            </a:pPr>
            <a:r>
              <a:rPr dirty="0" sz="1200" spc="15">
                <a:latin typeface="Verdana"/>
                <a:cs typeface="Verdana"/>
              </a:rPr>
              <a:t>Contract</a:t>
            </a:r>
            <a:r>
              <a:rPr dirty="0" sz="1200" spc="-85">
                <a:latin typeface="Verdana"/>
                <a:cs typeface="Verdana"/>
              </a:rPr>
              <a:t> </a:t>
            </a:r>
            <a:r>
              <a:rPr dirty="0" sz="1200" spc="-114">
                <a:latin typeface="Verdana"/>
                <a:cs typeface="Verdana"/>
              </a:rPr>
              <a:t>Tests</a:t>
            </a:r>
            <a:endParaRPr sz="1200">
              <a:latin typeface="Verdana"/>
              <a:cs typeface="Verdana"/>
            </a:endParaRPr>
          </a:p>
          <a:p>
            <a:pPr marL="184150" indent="-171450">
              <a:lnSpc>
                <a:spcPct val="100000"/>
              </a:lnSpc>
              <a:buFont typeface="Arial"/>
              <a:buChar char="•"/>
              <a:tabLst>
                <a:tab pos="184785" algn="l"/>
              </a:tabLst>
            </a:pPr>
            <a:r>
              <a:rPr dirty="0" sz="1200" spc="-65">
                <a:latin typeface="Verdana"/>
                <a:cs typeface="Verdana"/>
              </a:rPr>
              <a:t>The </a:t>
            </a:r>
            <a:r>
              <a:rPr dirty="0" sz="1200" spc="20">
                <a:latin typeface="Verdana"/>
                <a:cs typeface="Verdana"/>
              </a:rPr>
              <a:t>Create</a:t>
            </a:r>
            <a:r>
              <a:rPr dirty="0" sz="1200" spc="-170">
                <a:latin typeface="Verdana"/>
                <a:cs typeface="Verdana"/>
              </a:rPr>
              <a:t> </a:t>
            </a:r>
            <a:r>
              <a:rPr dirty="0" sz="1200" spc="35">
                <a:latin typeface="Verdana"/>
                <a:cs typeface="Verdana"/>
              </a:rPr>
              <a:t>Command</a:t>
            </a:r>
            <a:endParaRPr sz="1200">
              <a:latin typeface="Verdana"/>
              <a:cs typeface="Verdana"/>
            </a:endParaRPr>
          </a:p>
          <a:p>
            <a:pPr marL="184150" indent="-171450">
              <a:lnSpc>
                <a:spcPct val="100000"/>
              </a:lnSpc>
              <a:buFont typeface="Arial"/>
              <a:buChar char="•"/>
              <a:tabLst>
                <a:tab pos="184785" algn="l"/>
              </a:tabLst>
            </a:pPr>
            <a:r>
              <a:rPr dirty="0" sz="1200" spc="-70">
                <a:latin typeface="Verdana"/>
                <a:cs typeface="Verdana"/>
              </a:rPr>
              <a:t>Further</a:t>
            </a:r>
            <a:r>
              <a:rPr dirty="0" sz="1200" spc="-95">
                <a:latin typeface="Verdana"/>
                <a:cs typeface="Verdana"/>
              </a:rPr>
              <a:t> </a:t>
            </a:r>
            <a:r>
              <a:rPr dirty="0" sz="1200" spc="-40">
                <a:latin typeface="Verdana"/>
                <a:cs typeface="Verdana"/>
              </a:rPr>
              <a:t>Constraints</a:t>
            </a:r>
            <a:endParaRPr sz="1200">
              <a:latin typeface="Verdana"/>
              <a:cs typeface="Verdana"/>
            </a:endParaRPr>
          </a:p>
          <a:p>
            <a:pPr marL="184150" indent="-171450">
              <a:lnSpc>
                <a:spcPct val="100000"/>
              </a:lnSpc>
              <a:buFont typeface="Arial"/>
              <a:buChar char="•"/>
              <a:tabLst>
                <a:tab pos="184785" algn="l"/>
              </a:tabLst>
            </a:pPr>
            <a:r>
              <a:rPr dirty="0" sz="1200" spc="-85">
                <a:latin typeface="Verdana"/>
                <a:cs typeface="Verdana"/>
              </a:rPr>
              <a:t>Tx-Level</a:t>
            </a:r>
            <a:r>
              <a:rPr dirty="0" sz="1200" spc="-95">
                <a:latin typeface="Verdana"/>
                <a:cs typeface="Verdana"/>
              </a:rPr>
              <a:t> </a:t>
            </a:r>
            <a:r>
              <a:rPr dirty="0" sz="1200" spc="-45">
                <a:latin typeface="Verdana"/>
                <a:cs typeface="Verdana"/>
              </a:rPr>
              <a:t>Constraints</a:t>
            </a:r>
            <a:endParaRPr sz="1200">
              <a:latin typeface="Verdana"/>
              <a:cs typeface="Verdana"/>
            </a:endParaRPr>
          </a:p>
          <a:p>
            <a:pPr marL="184150" indent="-171450">
              <a:lnSpc>
                <a:spcPct val="100000"/>
              </a:lnSpc>
              <a:buFont typeface="Arial"/>
              <a:buChar char="•"/>
              <a:tabLst>
                <a:tab pos="184785" algn="l"/>
              </a:tabLst>
            </a:pPr>
            <a:r>
              <a:rPr dirty="0" sz="1200" spc="-80" b="1">
                <a:latin typeface="Verdana"/>
                <a:cs typeface="Verdana"/>
              </a:rPr>
              <a:t>Value</a:t>
            </a:r>
            <a:r>
              <a:rPr dirty="0" sz="1200" spc="-165" b="1">
                <a:latin typeface="Verdana"/>
                <a:cs typeface="Verdana"/>
              </a:rPr>
              <a:t> </a:t>
            </a:r>
            <a:r>
              <a:rPr dirty="0" sz="1200" spc="-125" b="1">
                <a:latin typeface="Verdana"/>
                <a:cs typeface="Verdana"/>
              </a:rPr>
              <a:t>Constraints</a:t>
            </a:r>
            <a:endParaRPr sz="1200">
              <a:latin typeface="Verdana"/>
              <a:cs typeface="Verdana"/>
            </a:endParaRPr>
          </a:p>
          <a:p>
            <a:pPr marL="184150" indent="-171450">
              <a:lnSpc>
                <a:spcPct val="100000"/>
              </a:lnSpc>
              <a:buFont typeface="Arial"/>
              <a:buChar char="•"/>
              <a:tabLst>
                <a:tab pos="184785" algn="l"/>
              </a:tabLst>
            </a:pPr>
            <a:r>
              <a:rPr dirty="0" sz="1200" spc="-65">
                <a:latin typeface="Verdana"/>
                <a:cs typeface="Verdana"/>
              </a:rPr>
              <a:t>Signer</a:t>
            </a:r>
            <a:r>
              <a:rPr dirty="0" sz="1200" spc="-110">
                <a:latin typeface="Verdana"/>
                <a:cs typeface="Verdana"/>
              </a:rPr>
              <a:t> </a:t>
            </a:r>
            <a:r>
              <a:rPr dirty="0" sz="1200" spc="-45">
                <a:latin typeface="Verdana"/>
                <a:cs typeface="Verdana"/>
              </a:rPr>
              <a:t>Constraints</a:t>
            </a:r>
            <a:endParaRPr sz="1200">
              <a:latin typeface="Verdana"/>
              <a:cs typeface="Verdana"/>
            </a:endParaRPr>
          </a:p>
          <a:p>
            <a:pPr marL="184150" indent="-171450">
              <a:lnSpc>
                <a:spcPct val="100000"/>
              </a:lnSpc>
              <a:buFont typeface="Arial"/>
              <a:buChar char="•"/>
              <a:tabLst>
                <a:tab pos="184785" algn="l"/>
              </a:tabLst>
            </a:pPr>
            <a:r>
              <a:rPr dirty="0" sz="1200" spc="-15">
                <a:latin typeface="Verdana"/>
                <a:cs typeface="Verdana"/>
              </a:rPr>
              <a:t>Another</a:t>
            </a:r>
            <a:r>
              <a:rPr dirty="0" sz="1200" spc="-100">
                <a:latin typeface="Verdana"/>
                <a:cs typeface="Verdana"/>
              </a:rPr>
              <a:t> </a:t>
            </a:r>
            <a:r>
              <a:rPr dirty="0" sz="1200" spc="35">
                <a:latin typeface="Verdana"/>
                <a:cs typeface="Verdana"/>
              </a:rPr>
              <a:t>Command</a:t>
            </a:r>
            <a:endParaRPr sz="1200">
              <a:latin typeface="Verdana"/>
              <a:cs typeface="Verdana"/>
            </a:endParaRPr>
          </a:p>
          <a:p>
            <a:pPr marL="217170" indent="-204470">
              <a:lnSpc>
                <a:spcPct val="100000"/>
              </a:lnSpc>
              <a:buFont typeface="Wingdings"/>
              <a:buChar char=""/>
              <a:tabLst>
                <a:tab pos="217804" algn="l"/>
              </a:tabLst>
            </a:pPr>
            <a:r>
              <a:rPr dirty="0" sz="1200" spc="10">
                <a:latin typeface="Verdana"/>
                <a:cs typeface="Verdana"/>
              </a:rPr>
              <a:t>Checkpoint</a:t>
            </a:r>
            <a:endParaRPr sz="12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spcBef>
                <a:spcPts val="1250"/>
              </a:spcBef>
              <a:buAutoNum type="arabicPeriod" startAt="4"/>
              <a:tabLst>
                <a:tab pos="241300" algn="l"/>
              </a:tabLst>
            </a:pPr>
            <a:r>
              <a:rPr dirty="0" sz="1600" spc="-204" b="1">
                <a:latin typeface="Verdana"/>
                <a:cs typeface="Verdana"/>
              </a:rPr>
              <a:t>Flow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Verdana"/>
              <a:buAutoNum type="arabicPeriod" startAt="4"/>
            </a:pPr>
            <a:endParaRPr sz="25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buAutoNum type="arabicPeriod" startAt="4"/>
              <a:tabLst>
                <a:tab pos="241300" algn="l"/>
              </a:tabLst>
            </a:pPr>
            <a:r>
              <a:rPr dirty="0" sz="1600" spc="-185" b="1">
                <a:latin typeface="Verdana"/>
                <a:cs typeface="Verdana"/>
              </a:rPr>
              <a:t>Network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Verdana"/>
              <a:buAutoNum type="arabicPeriod" startAt="4"/>
            </a:pPr>
            <a:endParaRPr sz="25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buAutoNum type="arabicPeriod" startAt="4"/>
              <a:tabLst>
                <a:tab pos="241300" algn="l"/>
              </a:tabLst>
            </a:pPr>
            <a:r>
              <a:rPr dirty="0" sz="1600" spc="-254" b="1">
                <a:latin typeface="Verdana"/>
                <a:cs typeface="Verdana"/>
              </a:rPr>
              <a:t>API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467" y="2572003"/>
            <a:ext cx="8672195" cy="8483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400" spc="-555">
                <a:solidFill>
                  <a:srgbClr val="000000"/>
                </a:solidFill>
              </a:rPr>
              <a:t>Step </a:t>
            </a:r>
            <a:r>
              <a:rPr dirty="0" sz="5400" spc="-815">
                <a:solidFill>
                  <a:srgbClr val="000000"/>
                </a:solidFill>
              </a:rPr>
              <a:t>5 </a:t>
            </a:r>
            <a:r>
              <a:rPr dirty="0" sz="5400" spc="-1140">
                <a:solidFill>
                  <a:srgbClr val="000000"/>
                </a:solidFill>
              </a:rPr>
              <a:t>– </a:t>
            </a:r>
            <a:r>
              <a:rPr dirty="0" sz="5400" spc="-585">
                <a:solidFill>
                  <a:srgbClr val="000000"/>
                </a:solidFill>
              </a:rPr>
              <a:t>Signer</a:t>
            </a:r>
            <a:r>
              <a:rPr dirty="0" sz="5400" spc="-635">
                <a:solidFill>
                  <a:srgbClr val="000000"/>
                </a:solidFill>
              </a:rPr>
              <a:t> </a:t>
            </a:r>
            <a:r>
              <a:rPr dirty="0" sz="5400" spc="-550">
                <a:solidFill>
                  <a:srgbClr val="000000"/>
                </a:solidFill>
              </a:rPr>
              <a:t>Constraints</a:t>
            </a:r>
            <a:endParaRPr sz="54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959708" y="0"/>
            <a:ext cx="2232660" cy="6858000"/>
          </a:xfrm>
          <a:custGeom>
            <a:avLst/>
            <a:gdLst/>
            <a:ahLst/>
            <a:cxnLst/>
            <a:rect l="l" t="t" r="r" b="b"/>
            <a:pathLst>
              <a:path w="2232659" h="6858000">
                <a:moveTo>
                  <a:pt x="0" y="6858000"/>
                </a:moveTo>
                <a:lnTo>
                  <a:pt x="2232291" y="6858000"/>
                </a:lnTo>
                <a:lnTo>
                  <a:pt x="2232291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0675" y="566419"/>
            <a:ext cx="2262505" cy="512445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-350"/>
              <a:t>Signer</a:t>
            </a:r>
            <a:r>
              <a:rPr dirty="0" spc="-260"/>
              <a:t> </a:t>
            </a:r>
            <a:r>
              <a:rPr dirty="0" spc="-480"/>
              <a:t>Tests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85"/>
              <a:t>Contracts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40"/>
              <a:t>p</a:t>
            </a:r>
            <a:fld id="{81D60167-4931-47E6-BA6A-407CBD079E47}" type="slidenum">
              <a:rPr dirty="0" spc="-150"/>
              <a:t>42</a:t>
            </a:fld>
            <a:r>
              <a:rPr dirty="0" spc="-80"/>
              <a:t>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560131" y="1489963"/>
            <a:ext cx="7148830" cy="927735"/>
          </a:xfrm>
          <a:prstGeom prst="rect">
            <a:avLst/>
          </a:prstGeom>
        </p:spPr>
        <p:txBody>
          <a:bodyPr wrap="square" lIns="0" tIns="46355" rIns="0" bIns="0" rtlCol="0" vert="horz">
            <a:spAutoFit/>
          </a:bodyPr>
          <a:lstStyle/>
          <a:p>
            <a:pPr marL="184150" marR="5080" indent="-171450">
              <a:lnSpc>
                <a:spcPts val="2160"/>
              </a:lnSpc>
              <a:spcBef>
                <a:spcPts val="365"/>
              </a:spcBef>
              <a:buFont typeface="Arial"/>
              <a:buChar char="•"/>
              <a:tabLst>
                <a:tab pos="184150" algn="l"/>
              </a:tabLst>
            </a:pPr>
            <a:r>
              <a:rPr dirty="0" sz="2000" spc="-110">
                <a:latin typeface="Verdana"/>
                <a:cs typeface="Verdana"/>
              </a:rPr>
              <a:t>The</a:t>
            </a:r>
            <a:r>
              <a:rPr dirty="0" sz="2000" spc="-150">
                <a:latin typeface="Verdana"/>
                <a:cs typeface="Verdana"/>
              </a:rPr>
              <a:t> </a:t>
            </a:r>
            <a:r>
              <a:rPr dirty="0" sz="2000" spc="-55">
                <a:latin typeface="Verdana"/>
                <a:cs typeface="Verdana"/>
              </a:rPr>
              <a:t>final</a:t>
            </a:r>
            <a:r>
              <a:rPr dirty="0" sz="2000" spc="-150">
                <a:latin typeface="Verdana"/>
                <a:cs typeface="Verdana"/>
              </a:rPr>
              <a:t> </a:t>
            </a:r>
            <a:r>
              <a:rPr dirty="0" sz="2000" spc="-50">
                <a:latin typeface="Verdana"/>
                <a:cs typeface="Verdana"/>
              </a:rPr>
              <a:t>constraint</a:t>
            </a:r>
            <a:r>
              <a:rPr dirty="0" sz="2000" spc="-155">
                <a:latin typeface="Verdana"/>
                <a:cs typeface="Verdana"/>
              </a:rPr>
              <a:t> </a:t>
            </a:r>
            <a:r>
              <a:rPr dirty="0" sz="2000" spc="-210">
                <a:latin typeface="Verdana"/>
                <a:cs typeface="Verdana"/>
              </a:rPr>
              <a:t>is</a:t>
            </a:r>
            <a:r>
              <a:rPr dirty="0" sz="2000" spc="-150">
                <a:latin typeface="Verdana"/>
                <a:cs typeface="Verdana"/>
              </a:rPr>
              <a:t> </a:t>
            </a:r>
            <a:r>
              <a:rPr dirty="0" sz="2000" spc="-15">
                <a:latin typeface="Verdana"/>
                <a:cs typeface="Verdana"/>
              </a:rPr>
              <a:t>to</a:t>
            </a:r>
            <a:r>
              <a:rPr dirty="0" sz="2000" spc="-135">
                <a:latin typeface="Verdana"/>
                <a:cs typeface="Verdana"/>
              </a:rPr>
              <a:t> </a:t>
            </a:r>
            <a:r>
              <a:rPr dirty="0" sz="2000" spc="75">
                <a:latin typeface="Verdana"/>
                <a:cs typeface="Verdana"/>
              </a:rPr>
              <a:t>check</a:t>
            </a:r>
            <a:r>
              <a:rPr dirty="0" sz="2000" spc="-155">
                <a:latin typeface="Verdana"/>
                <a:cs typeface="Verdana"/>
              </a:rPr>
              <a:t> </a:t>
            </a:r>
            <a:r>
              <a:rPr dirty="0" sz="2000" spc="-85">
                <a:latin typeface="Verdana"/>
                <a:cs typeface="Verdana"/>
              </a:rPr>
              <a:t>for</a:t>
            </a:r>
            <a:r>
              <a:rPr dirty="0" sz="2000" spc="-150">
                <a:latin typeface="Verdana"/>
                <a:cs typeface="Verdana"/>
              </a:rPr>
              <a:t> </a:t>
            </a:r>
            <a:r>
              <a:rPr dirty="0" sz="2000" spc="-20">
                <a:latin typeface="Verdana"/>
                <a:cs typeface="Verdana"/>
              </a:rPr>
              <a:t>the</a:t>
            </a:r>
            <a:r>
              <a:rPr dirty="0" sz="2000" spc="-145">
                <a:latin typeface="Verdana"/>
                <a:cs typeface="Verdana"/>
              </a:rPr>
              <a:t> </a:t>
            </a:r>
            <a:r>
              <a:rPr dirty="0" sz="2000" spc="10">
                <a:latin typeface="Verdana"/>
                <a:cs typeface="Verdana"/>
              </a:rPr>
              <a:t>correct</a:t>
            </a:r>
            <a:r>
              <a:rPr dirty="0" sz="2000" spc="-155">
                <a:latin typeface="Verdana"/>
                <a:cs typeface="Verdana"/>
              </a:rPr>
              <a:t> </a:t>
            </a:r>
            <a:r>
              <a:rPr dirty="0" sz="2000" spc="15">
                <a:latin typeface="Verdana"/>
                <a:cs typeface="Verdana"/>
              </a:rPr>
              <a:t>public</a:t>
            </a:r>
            <a:r>
              <a:rPr dirty="0" sz="2000" spc="-140">
                <a:latin typeface="Verdana"/>
                <a:cs typeface="Verdana"/>
              </a:rPr>
              <a:t> </a:t>
            </a:r>
            <a:r>
              <a:rPr dirty="0" sz="2000" spc="-114">
                <a:latin typeface="Verdana"/>
                <a:cs typeface="Verdana"/>
              </a:rPr>
              <a:t>keys  </a:t>
            </a:r>
            <a:r>
              <a:rPr dirty="0" sz="2000" spc="-105">
                <a:latin typeface="Verdana"/>
                <a:cs typeface="Verdana"/>
              </a:rPr>
              <a:t>in </a:t>
            </a:r>
            <a:r>
              <a:rPr dirty="0" sz="2000" spc="-25">
                <a:latin typeface="Verdana"/>
                <a:cs typeface="Verdana"/>
              </a:rPr>
              <a:t>the</a:t>
            </a:r>
            <a:r>
              <a:rPr dirty="0" sz="2000" spc="-195">
                <a:latin typeface="Verdana"/>
                <a:cs typeface="Verdana"/>
              </a:rPr>
              <a:t> </a:t>
            </a:r>
            <a:r>
              <a:rPr dirty="0" sz="2000" spc="-60">
                <a:latin typeface="Verdana"/>
                <a:cs typeface="Verdana"/>
              </a:rPr>
              <a:t>transaction:</a:t>
            </a:r>
            <a:endParaRPr sz="2000">
              <a:latin typeface="Verdana"/>
              <a:cs typeface="Verdana"/>
            </a:endParaRPr>
          </a:p>
          <a:p>
            <a:pPr marL="246379">
              <a:lnSpc>
                <a:spcPct val="100000"/>
              </a:lnSpc>
              <a:spcBef>
                <a:spcPts val="359"/>
              </a:spcBef>
            </a:pPr>
            <a:r>
              <a:rPr dirty="0" sz="1800" spc="70">
                <a:latin typeface="Arial Black"/>
                <a:cs typeface="Arial Black"/>
              </a:rPr>
              <a:t>–</a:t>
            </a:r>
            <a:r>
              <a:rPr dirty="0" sz="1800" spc="-229">
                <a:latin typeface="Arial Black"/>
                <a:cs typeface="Arial Black"/>
              </a:rPr>
              <a:t> </a:t>
            </a:r>
            <a:r>
              <a:rPr dirty="0" sz="1800" b="1">
                <a:solidFill>
                  <a:srgbClr val="2A79F1"/>
                </a:solidFill>
                <a:latin typeface="DejaVu Sans Mono"/>
                <a:cs typeface="DejaVu Sans Mono"/>
              </a:rPr>
              <a:t>lenderAndBorrowerMustSignIssueTransaction</a:t>
            </a:r>
            <a:endParaRPr sz="1800">
              <a:latin typeface="DejaVu Sans Mono"/>
              <a:cs typeface="DejaVu Sans Mon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60131" y="2806700"/>
            <a:ext cx="6868159" cy="603885"/>
          </a:xfrm>
          <a:prstGeom prst="rect">
            <a:avLst/>
          </a:prstGeom>
        </p:spPr>
        <p:txBody>
          <a:bodyPr wrap="square" lIns="0" tIns="46355" rIns="0" bIns="0" rtlCol="0" vert="horz">
            <a:spAutoFit/>
          </a:bodyPr>
          <a:lstStyle/>
          <a:p>
            <a:pPr marL="184150" marR="5080" indent="-171450">
              <a:lnSpc>
                <a:spcPts val="2160"/>
              </a:lnSpc>
              <a:spcBef>
                <a:spcPts val="365"/>
              </a:spcBef>
              <a:buFont typeface="Arial"/>
              <a:buChar char="•"/>
              <a:tabLst>
                <a:tab pos="184150" algn="l"/>
              </a:tabLst>
            </a:pPr>
            <a:r>
              <a:rPr dirty="0" sz="2000" spc="20">
                <a:latin typeface="Verdana"/>
                <a:cs typeface="Verdana"/>
              </a:rPr>
              <a:t>We</a:t>
            </a:r>
            <a:r>
              <a:rPr dirty="0" sz="2000" spc="-150">
                <a:latin typeface="Verdana"/>
                <a:cs typeface="Verdana"/>
              </a:rPr>
              <a:t> </a:t>
            </a:r>
            <a:r>
              <a:rPr dirty="0" sz="2000" spc="45">
                <a:latin typeface="Verdana"/>
                <a:cs typeface="Verdana"/>
              </a:rPr>
              <a:t>don’t</a:t>
            </a:r>
            <a:r>
              <a:rPr dirty="0" sz="2000" spc="-155">
                <a:latin typeface="Verdana"/>
                <a:cs typeface="Verdana"/>
              </a:rPr>
              <a:t> </a:t>
            </a:r>
            <a:r>
              <a:rPr dirty="0" sz="2000" spc="135">
                <a:latin typeface="Verdana"/>
                <a:cs typeface="Verdana"/>
              </a:rPr>
              <a:t>add</a:t>
            </a:r>
            <a:r>
              <a:rPr dirty="0" sz="2000" spc="-140">
                <a:latin typeface="Verdana"/>
                <a:cs typeface="Verdana"/>
              </a:rPr>
              <a:t> </a:t>
            </a:r>
            <a:r>
              <a:rPr dirty="0" sz="2000" spc="15">
                <a:latin typeface="Verdana"/>
                <a:cs typeface="Verdana"/>
              </a:rPr>
              <a:t>public</a:t>
            </a:r>
            <a:r>
              <a:rPr dirty="0" sz="2000" spc="-145">
                <a:latin typeface="Verdana"/>
                <a:cs typeface="Verdana"/>
              </a:rPr>
              <a:t> </a:t>
            </a:r>
            <a:r>
              <a:rPr dirty="0" sz="2000" spc="-114">
                <a:latin typeface="Verdana"/>
                <a:cs typeface="Verdana"/>
              </a:rPr>
              <a:t>keys</a:t>
            </a:r>
            <a:r>
              <a:rPr dirty="0" sz="2000" spc="-155">
                <a:latin typeface="Verdana"/>
                <a:cs typeface="Verdana"/>
              </a:rPr>
              <a:t> </a:t>
            </a:r>
            <a:r>
              <a:rPr dirty="0" sz="2000" spc="-15">
                <a:latin typeface="Verdana"/>
                <a:cs typeface="Verdana"/>
              </a:rPr>
              <a:t>to</a:t>
            </a:r>
            <a:r>
              <a:rPr dirty="0" sz="2000" spc="-140">
                <a:latin typeface="Verdana"/>
                <a:cs typeface="Verdana"/>
              </a:rPr>
              <a:t> </a:t>
            </a:r>
            <a:r>
              <a:rPr dirty="0" sz="2000" spc="-50">
                <a:latin typeface="Verdana"/>
                <a:cs typeface="Verdana"/>
              </a:rPr>
              <a:t>transactions</a:t>
            </a:r>
            <a:r>
              <a:rPr dirty="0" sz="2000" spc="-155">
                <a:latin typeface="Verdana"/>
                <a:cs typeface="Verdana"/>
              </a:rPr>
              <a:t> </a:t>
            </a:r>
            <a:r>
              <a:rPr dirty="0" sz="2000" spc="-40">
                <a:latin typeface="Verdana"/>
                <a:cs typeface="Verdana"/>
              </a:rPr>
              <a:t>directly</a:t>
            </a:r>
            <a:r>
              <a:rPr dirty="0" sz="2000" spc="-150">
                <a:latin typeface="Verdana"/>
                <a:cs typeface="Verdana"/>
              </a:rPr>
              <a:t> </a:t>
            </a:r>
            <a:r>
              <a:rPr dirty="0" sz="2000" spc="-280">
                <a:latin typeface="Verdana"/>
                <a:cs typeface="Verdana"/>
              </a:rPr>
              <a:t>–</a:t>
            </a:r>
            <a:r>
              <a:rPr dirty="0" sz="2000" spc="-145">
                <a:latin typeface="Verdana"/>
                <a:cs typeface="Verdana"/>
              </a:rPr>
              <a:t> </a:t>
            </a:r>
            <a:r>
              <a:rPr dirty="0" sz="2000" spc="65">
                <a:latin typeface="Verdana"/>
                <a:cs typeface="Verdana"/>
              </a:rPr>
              <a:t>we  </a:t>
            </a:r>
            <a:r>
              <a:rPr dirty="0" sz="2000" spc="45">
                <a:latin typeface="Verdana"/>
                <a:cs typeface="Verdana"/>
              </a:rPr>
              <a:t>attach</a:t>
            </a:r>
            <a:r>
              <a:rPr dirty="0" sz="2000" spc="-145">
                <a:latin typeface="Verdana"/>
                <a:cs typeface="Verdana"/>
              </a:rPr>
              <a:t> </a:t>
            </a:r>
            <a:r>
              <a:rPr dirty="0" sz="2000" spc="-35">
                <a:latin typeface="Verdana"/>
                <a:cs typeface="Verdana"/>
              </a:rPr>
              <a:t>them</a:t>
            </a:r>
            <a:r>
              <a:rPr dirty="0" sz="2000" spc="-150">
                <a:latin typeface="Verdana"/>
                <a:cs typeface="Verdana"/>
              </a:rPr>
              <a:t> </a:t>
            </a:r>
            <a:r>
              <a:rPr dirty="0" sz="2000" spc="-15">
                <a:latin typeface="Verdana"/>
                <a:cs typeface="Verdana"/>
              </a:rPr>
              <a:t>to</a:t>
            </a:r>
            <a:r>
              <a:rPr dirty="0" sz="2000" spc="-150">
                <a:latin typeface="Verdana"/>
                <a:cs typeface="Verdana"/>
              </a:rPr>
              <a:t> </a:t>
            </a:r>
            <a:r>
              <a:rPr dirty="0" sz="2000" spc="20">
                <a:latin typeface="Verdana"/>
                <a:cs typeface="Verdana"/>
              </a:rPr>
              <a:t>commands</a:t>
            </a:r>
            <a:r>
              <a:rPr dirty="0" sz="2000" spc="-155">
                <a:latin typeface="Verdana"/>
                <a:cs typeface="Verdana"/>
              </a:rPr>
              <a:t> </a:t>
            </a:r>
            <a:r>
              <a:rPr dirty="0" sz="2000" spc="-30">
                <a:latin typeface="Verdana"/>
                <a:cs typeface="Verdana"/>
              </a:rPr>
              <a:t>instead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079393" y="734060"/>
            <a:ext cx="1881505" cy="2705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00" spc="-190" b="1">
                <a:latin typeface="Verdana"/>
                <a:cs typeface="Verdana"/>
              </a:rPr>
              <a:t>1. </a:t>
            </a:r>
            <a:r>
              <a:rPr dirty="0" sz="1600" spc="-90" b="1">
                <a:latin typeface="Verdana"/>
                <a:cs typeface="Verdana"/>
              </a:rPr>
              <a:t>CorDapp</a:t>
            </a:r>
            <a:r>
              <a:rPr dirty="0" sz="1600" spc="-55" b="1">
                <a:latin typeface="Verdana"/>
                <a:cs typeface="Verdana"/>
              </a:rPr>
              <a:t> </a:t>
            </a:r>
            <a:r>
              <a:rPr dirty="0" sz="1600" spc="-150" b="1">
                <a:latin typeface="Verdana"/>
                <a:cs typeface="Verdana"/>
              </a:rPr>
              <a:t>Design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079393" y="1343660"/>
            <a:ext cx="746760" cy="2705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00" spc="-190" b="1">
                <a:latin typeface="Verdana"/>
                <a:cs typeface="Verdana"/>
              </a:rPr>
              <a:t>2.</a:t>
            </a:r>
            <a:r>
              <a:rPr dirty="0" sz="1600" spc="-160" b="1">
                <a:latin typeface="Verdana"/>
                <a:cs typeface="Verdana"/>
              </a:rPr>
              <a:t> </a:t>
            </a:r>
            <a:r>
              <a:rPr dirty="0" sz="1600" spc="-175" b="1">
                <a:latin typeface="Verdana"/>
                <a:cs typeface="Verdana"/>
              </a:rPr>
              <a:t>State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079393" y="1953260"/>
            <a:ext cx="1875789" cy="17354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00" spc="-190" b="1">
                <a:solidFill>
                  <a:srgbClr val="ED1C24"/>
                </a:solidFill>
                <a:latin typeface="Verdana"/>
                <a:cs typeface="Verdana"/>
              </a:rPr>
              <a:t>3.</a:t>
            </a:r>
            <a:r>
              <a:rPr dirty="0" sz="1600" spc="-110" b="1">
                <a:solidFill>
                  <a:srgbClr val="ED1C24"/>
                </a:solidFill>
                <a:latin typeface="Verdana"/>
                <a:cs typeface="Verdana"/>
              </a:rPr>
              <a:t> Contract</a:t>
            </a:r>
            <a:endParaRPr sz="1600">
              <a:latin typeface="Verdana"/>
              <a:cs typeface="Verdana"/>
            </a:endParaRPr>
          </a:p>
          <a:p>
            <a:pPr marL="184150" indent="-171450">
              <a:lnSpc>
                <a:spcPct val="100000"/>
              </a:lnSpc>
              <a:spcBef>
                <a:spcPts val="15"/>
              </a:spcBef>
              <a:buFont typeface="Arial"/>
              <a:buChar char="•"/>
              <a:tabLst>
                <a:tab pos="184785" algn="l"/>
              </a:tabLst>
            </a:pPr>
            <a:r>
              <a:rPr dirty="0" sz="1200" spc="15">
                <a:latin typeface="Verdana"/>
                <a:cs typeface="Verdana"/>
              </a:rPr>
              <a:t>Contract</a:t>
            </a:r>
            <a:r>
              <a:rPr dirty="0" sz="1200" spc="-85">
                <a:latin typeface="Verdana"/>
                <a:cs typeface="Verdana"/>
              </a:rPr>
              <a:t> </a:t>
            </a:r>
            <a:r>
              <a:rPr dirty="0" sz="1200" spc="-114">
                <a:latin typeface="Verdana"/>
                <a:cs typeface="Verdana"/>
              </a:rPr>
              <a:t>Tests</a:t>
            </a:r>
            <a:endParaRPr sz="1200">
              <a:latin typeface="Verdana"/>
              <a:cs typeface="Verdana"/>
            </a:endParaRPr>
          </a:p>
          <a:p>
            <a:pPr marL="184150" indent="-17145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184785" algn="l"/>
              </a:tabLst>
            </a:pPr>
            <a:r>
              <a:rPr dirty="0" sz="1200" spc="-65">
                <a:latin typeface="Verdana"/>
                <a:cs typeface="Verdana"/>
              </a:rPr>
              <a:t>The </a:t>
            </a:r>
            <a:r>
              <a:rPr dirty="0" sz="1200" spc="20">
                <a:latin typeface="Verdana"/>
                <a:cs typeface="Verdana"/>
              </a:rPr>
              <a:t>Create</a:t>
            </a:r>
            <a:r>
              <a:rPr dirty="0" sz="1200" spc="-170">
                <a:latin typeface="Verdana"/>
                <a:cs typeface="Verdana"/>
              </a:rPr>
              <a:t> </a:t>
            </a:r>
            <a:r>
              <a:rPr dirty="0" sz="1200" spc="35">
                <a:latin typeface="Verdana"/>
                <a:cs typeface="Verdana"/>
              </a:rPr>
              <a:t>Command</a:t>
            </a:r>
            <a:endParaRPr sz="1200">
              <a:latin typeface="Verdana"/>
              <a:cs typeface="Verdana"/>
            </a:endParaRPr>
          </a:p>
          <a:p>
            <a:pPr marL="184150" indent="-171450">
              <a:lnSpc>
                <a:spcPct val="100000"/>
              </a:lnSpc>
              <a:buFont typeface="Arial"/>
              <a:buChar char="•"/>
              <a:tabLst>
                <a:tab pos="184785" algn="l"/>
              </a:tabLst>
            </a:pPr>
            <a:r>
              <a:rPr dirty="0" sz="1200" spc="-70">
                <a:latin typeface="Verdana"/>
                <a:cs typeface="Verdana"/>
              </a:rPr>
              <a:t>Further</a:t>
            </a:r>
            <a:r>
              <a:rPr dirty="0" sz="1200" spc="-95">
                <a:latin typeface="Verdana"/>
                <a:cs typeface="Verdana"/>
              </a:rPr>
              <a:t> </a:t>
            </a:r>
            <a:r>
              <a:rPr dirty="0" sz="1200" spc="-40">
                <a:latin typeface="Verdana"/>
                <a:cs typeface="Verdana"/>
              </a:rPr>
              <a:t>Constraints</a:t>
            </a:r>
            <a:endParaRPr sz="1200">
              <a:latin typeface="Verdana"/>
              <a:cs typeface="Verdana"/>
            </a:endParaRPr>
          </a:p>
          <a:p>
            <a:pPr marL="184150" indent="-171450">
              <a:lnSpc>
                <a:spcPct val="100000"/>
              </a:lnSpc>
              <a:buFont typeface="Arial"/>
              <a:buChar char="•"/>
              <a:tabLst>
                <a:tab pos="184785" algn="l"/>
              </a:tabLst>
            </a:pPr>
            <a:r>
              <a:rPr dirty="0" sz="1200" spc="-85">
                <a:latin typeface="Verdana"/>
                <a:cs typeface="Verdana"/>
              </a:rPr>
              <a:t>Tx-Level</a:t>
            </a:r>
            <a:r>
              <a:rPr dirty="0" sz="1200" spc="-95">
                <a:latin typeface="Verdana"/>
                <a:cs typeface="Verdana"/>
              </a:rPr>
              <a:t> </a:t>
            </a:r>
            <a:r>
              <a:rPr dirty="0" sz="1200" spc="-45">
                <a:latin typeface="Verdana"/>
                <a:cs typeface="Verdana"/>
              </a:rPr>
              <a:t>Constraints</a:t>
            </a:r>
            <a:endParaRPr sz="1200">
              <a:latin typeface="Verdana"/>
              <a:cs typeface="Verdana"/>
            </a:endParaRPr>
          </a:p>
          <a:p>
            <a:pPr marL="184150" indent="-171450">
              <a:lnSpc>
                <a:spcPct val="100000"/>
              </a:lnSpc>
              <a:buFont typeface="Arial"/>
              <a:buChar char="•"/>
              <a:tabLst>
                <a:tab pos="184785" algn="l"/>
              </a:tabLst>
            </a:pPr>
            <a:r>
              <a:rPr dirty="0" sz="1200" spc="10">
                <a:latin typeface="Verdana"/>
                <a:cs typeface="Verdana"/>
              </a:rPr>
              <a:t>Value</a:t>
            </a:r>
            <a:r>
              <a:rPr dirty="0" sz="1200" spc="-135">
                <a:latin typeface="Verdana"/>
                <a:cs typeface="Verdana"/>
              </a:rPr>
              <a:t> </a:t>
            </a:r>
            <a:r>
              <a:rPr dirty="0" sz="1200" spc="-45">
                <a:latin typeface="Verdana"/>
                <a:cs typeface="Verdana"/>
              </a:rPr>
              <a:t>Constraints</a:t>
            </a:r>
            <a:endParaRPr sz="1200">
              <a:latin typeface="Verdana"/>
              <a:cs typeface="Verdana"/>
            </a:endParaRPr>
          </a:p>
          <a:p>
            <a:pPr marL="184150" indent="-171450">
              <a:lnSpc>
                <a:spcPct val="100000"/>
              </a:lnSpc>
              <a:buFont typeface="Arial"/>
              <a:buChar char="•"/>
              <a:tabLst>
                <a:tab pos="184785" algn="l"/>
              </a:tabLst>
            </a:pPr>
            <a:r>
              <a:rPr dirty="0" sz="1200" spc="-135" b="1">
                <a:latin typeface="Verdana"/>
                <a:cs typeface="Verdana"/>
              </a:rPr>
              <a:t>Signer</a:t>
            </a:r>
            <a:r>
              <a:rPr dirty="0" sz="1200" spc="-155" b="1">
                <a:latin typeface="Verdana"/>
                <a:cs typeface="Verdana"/>
              </a:rPr>
              <a:t> </a:t>
            </a:r>
            <a:r>
              <a:rPr dirty="0" sz="1200" spc="-125" b="1">
                <a:latin typeface="Verdana"/>
                <a:cs typeface="Verdana"/>
              </a:rPr>
              <a:t>Constraints</a:t>
            </a:r>
            <a:endParaRPr sz="1200">
              <a:latin typeface="Verdana"/>
              <a:cs typeface="Verdana"/>
            </a:endParaRPr>
          </a:p>
          <a:p>
            <a:pPr marL="184150" indent="-171450">
              <a:lnSpc>
                <a:spcPct val="100000"/>
              </a:lnSpc>
              <a:buFont typeface="Arial"/>
              <a:buChar char="•"/>
              <a:tabLst>
                <a:tab pos="184785" algn="l"/>
              </a:tabLst>
            </a:pPr>
            <a:r>
              <a:rPr dirty="0" sz="1200" spc="-15">
                <a:latin typeface="Verdana"/>
                <a:cs typeface="Verdana"/>
              </a:rPr>
              <a:t>Another</a:t>
            </a:r>
            <a:r>
              <a:rPr dirty="0" sz="1200" spc="-100">
                <a:latin typeface="Verdana"/>
                <a:cs typeface="Verdana"/>
              </a:rPr>
              <a:t> </a:t>
            </a:r>
            <a:r>
              <a:rPr dirty="0" sz="1200" spc="35">
                <a:latin typeface="Verdana"/>
                <a:cs typeface="Verdana"/>
              </a:rPr>
              <a:t>Command</a:t>
            </a:r>
            <a:endParaRPr sz="1200">
              <a:latin typeface="Verdana"/>
              <a:cs typeface="Verdana"/>
            </a:endParaRPr>
          </a:p>
          <a:p>
            <a:pPr marL="217170" indent="-204470">
              <a:lnSpc>
                <a:spcPct val="100000"/>
              </a:lnSpc>
              <a:buFont typeface="Wingdings"/>
              <a:buChar char=""/>
              <a:tabLst>
                <a:tab pos="217804" algn="l"/>
              </a:tabLst>
            </a:pPr>
            <a:r>
              <a:rPr dirty="0" sz="1200" spc="10">
                <a:latin typeface="Verdana"/>
                <a:cs typeface="Verdana"/>
              </a:rPr>
              <a:t>Checkpoint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079393" y="4025900"/>
            <a:ext cx="1071245" cy="14897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105"/>
              </a:spcBef>
              <a:buAutoNum type="arabicPeriod" startAt="4"/>
              <a:tabLst>
                <a:tab pos="241300" algn="l"/>
              </a:tabLst>
            </a:pPr>
            <a:r>
              <a:rPr dirty="0" sz="1600" spc="-204" b="1">
                <a:latin typeface="Verdana"/>
                <a:cs typeface="Verdana"/>
              </a:rPr>
              <a:t>Flow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Verdana"/>
              <a:buAutoNum type="arabicPeriod" startAt="4"/>
            </a:pPr>
            <a:endParaRPr sz="25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buAutoNum type="arabicPeriod" startAt="4"/>
              <a:tabLst>
                <a:tab pos="241300" algn="l"/>
              </a:tabLst>
            </a:pPr>
            <a:r>
              <a:rPr dirty="0" sz="1600" spc="-185" b="1">
                <a:latin typeface="Verdana"/>
                <a:cs typeface="Verdana"/>
              </a:rPr>
              <a:t>Network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Verdana"/>
              <a:buAutoNum type="arabicPeriod" startAt="4"/>
            </a:pPr>
            <a:endParaRPr sz="25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buAutoNum type="arabicPeriod" startAt="4"/>
              <a:tabLst>
                <a:tab pos="241300" algn="l"/>
              </a:tabLst>
            </a:pPr>
            <a:r>
              <a:rPr dirty="0" sz="1600" spc="-254" b="1">
                <a:latin typeface="Verdana"/>
                <a:cs typeface="Verdana"/>
              </a:rPr>
              <a:t>API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959708" y="0"/>
            <a:ext cx="2232660" cy="6858000"/>
          </a:xfrm>
          <a:custGeom>
            <a:avLst/>
            <a:gdLst/>
            <a:ahLst/>
            <a:cxnLst/>
            <a:rect l="l" t="t" r="r" b="b"/>
            <a:pathLst>
              <a:path w="2232659" h="6858000">
                <a:moveTo>
                  <a:pt x="0" y="6858000"/>
                </a:moveTo>
                <a:lnTo>
                  <a:pt x="2232291" y="6858000"/>
                </a:lnTo>
                <a:lnTo>
                  <a:pt x="2232291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0675" y="566419"/>
            <a:ext cx="7039609" cy="512445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-350"/>
              <a:t>Signer </a:t>
            </a:r>
            <a:r>
              <a:rPr dirty="0" spc="-330"/>
              <a:t>Constraints </a:t>
            </a:r>
            <a:r>
              <a:rPr dirty="0" spc="-200"/>
              <a:t>-</a:t>
            </a:r>
            <a:r>
              <a:rPr dirty="0" spc="120"/>
              <a:t> </a:t>
            </a:r>
            <a:r>
              <a:rPr dirty="0" spc="-320"/>
              <a:t>Implementation</a:t>
            </a:r>
          </a:p>
        </p:txBody>
      </p:sp>
      <p:sp>
        <p:nvSpPr>
          <p:cNvPr id="4" name="object 4"/>
          <p:cNvSpPr/>
          <p:nvPr/>
        </p:nvSpPr>
        <p:spPr>
          <a:xfrm>
            <a:off x="294238" y="3254667"/>
            <a:ext cx="963294" cy="991235"/>
          </a:xfrm>
          <a:custGeom>
            <a:avLst/>
            <a:gdLst/>
            <a:ahLst/>
            <a:cxnLst/>
            <a:rect l="l" t="t" r="r" b="b"/>
            <a:pathLst>
              <a:path w="963294" h="991235">
                <a:moveTo>
                  <a:pt x="481399" y="0"/>
                </a:moveTo>
                <a:lnTo>
                  <a:pt x="435037" y="2268"/>
                </a:lnTo>
                <a:lnTo>
                  <a:pt x="389922" y="8935"/>
                </a:lnTo>
                <a:lnTo>
                  <a:pt x="346256" y="19793"/>
                </a:lnTo>
                <a:lnTo>
                  <a:pt x="304240" y="34635"/>
                </a:lnTo>
                <a:lnTo>
                  <a:pt x="264075" y="53252"/>
                </a:lnTo>
                <a:lnTo>
                  <a:pt x="225965" y="75437"/>
                </a:lnTo>
                <a:lnTo>
                  <a:pt x="190110" y="100982"/>
                </a:lnTo>
                <a:lnTo>
                  <a:pt x="156713" y="129680"/>
                </a:lnTo>
                <a:lnTo>
                  <a:pt x="125974" y="161323"/>
                </a:lnTo>
                <a:lnTo>
                  <a:pt x="98096" y="195703"/>
                </a:lnTo>
                <a:lnTo>
                  <a:pt x="73281" y="232613"/>
                </a:lnTo>
                <a:lnTo>
                  <a:pt x="51730" y="271845"/>
                </a:lnTo>
                <a:lnTo>
                  <a:pt x="33645" y="313191"/>
                </a:lnTo>
                <a:lnTo>
                  <a:pt x="19228" y="356444"/>
                </a:lnTo>
                <a:lnTo>
                  <a:pt x="8680" y="401396"/>
                </a:lnTo>
                <a:lnTo>
                  <a:pt x="2203" y="447839"/>
                </a:lnTo>
                <a:lnTo>
                  <a:pt x="0" y="495566"/>
                </a:lnTo>
                <a:lnTo>
                  <a:pt x="2203" y="543291"/>
                </a:lnTo>
                <a:lnTo>
                  <a:pt x="8680" y="589732"/>
                </a:lnTo>
                <a:lnTo>
                  <a:pt x="19228" y="634683"/>
                </a:lnTo>
                <a:lnTo>
                  <a:pt x="33645" y="677934"/>
                </a:lnTo>
                <a:lnTo>
                  <a:pt x="51730" y="719279"/>
                </a:lnTo>
                <a:lnTo>
                  <a:pt x="73281" y="758510"/>
                </a:lnTo>
                <a:lnTo>
                  <a:pt x="98096" y="795419"/>
                </a:lnTo>
                <a:lnTo>
                  <a:pt x="125974" y="829799"/>
                </a:lnTo>
                <a:lnTo>
                  <a:pt x="156713" y="861441"/>
                </a:lnTo>
                <a:lnTo>
                  <a:pt x="190110" y="890139"/>
                </a:lnTo>
                <a:lnTo>
                  <a:pt x="225965" y="915684"/>
                </a:lnTo>
                <a:lnTo>
                  <a:pt x="264075" y="937868"/>
                </a:lnTo>
                <a:lnTo>
                  <a:pt x="304240" y="956485"/>
                </a:lnTo>
                <a:lnTo>
                  <a:pt x="346256" y="971327"/>
                </a:lnTo>
                <a:lnTo>
                  <a:pt x="389922" y="982185"/>
                </a:lnTo>
                <a:lnTo>
                  <a:pt x="435037" y="988852"/>
                </a:lnTo>
                <a:lnTo>
                  <a:pt x="481399" y="991120"/>
                </a:lnTo>
                <a:lnTo>
                  <a:pt x="527762" y="988852"/>
                </a:lnTo>
                <a:lnTo>
                  <a:pt x="572877" y="982185"/>
                </a:lnTo>
                <a:lnTo>
                  <a:pt x="616544" y="971327"/>
                </a:lnTo>
                <a:lnTo>
                  <a:pt x="658560" y="956485"/>
                </a:lnTo>
                <a:lnTo>
                  <a:pt x="698724" y="937868"/>
                </a:lnTo>
                <a:lnTo>
                  <a:pt x="736835" y="915684"/>
                </a:lnTo>
                <a:lnTo>
                  <a:pt x="772690" y="890139"/>
                </a:lnTo>
                <a:lnTo>
                  <a:pt x="806087" y="861441"/>
                </a:lnTo>
                <a:lnTo>
                  <a:pt x="836826" y="829799"/>
                </a:lnTo>
                <a:lnTo>
                  <a:pt x="864704" y="795419"/>
                </a:lnTo>
                <a:lnTo>
                  <a:pt x="889519" y="758510"/>
                </a:lnTo>
                <a:lnTo>
                  <a:pt x="911070" y="719279"/>
                </a:lnTo>
                <a:lnTo>
                  <a:pt x="929155" y="677934"/>
                </a:lnTo>
                <a:lnTo>
                  <a:pt x="943572" y="634683"/>
                </a:lnTo>
                <a:lnTo>
                  <a:pt x="954120" y="589732"/>
                </a:lnTo>
                <a:lnTo>
                  <a:pt x="960597" y="543291"/>
                </a:lnTo>
                <a:lnTo>
                  <a:pt x="962800" y="495566"/>
                </a:lnTo>
                <a:lnTo>
                  <a:pt x="960597" y="447839"/>
                </a:lnTo>
                <a:lnTo>
                  <a:pt x="954120" y="401396"/>
                </a:lnTo>
                <a:lnTo>
                  <a:pt x="943572" y="356444"/>
                </a:lnTo>
                <a:lnTo>
                  <a:pt x="929155" y="313191"/>
                </a:lnTo>
                <a:lnTo>
                  <a:pt x="911070" y="271845"/>
                </a:lnTo>
                <a:lnTo>
                  <a:pt x="889519" y="232613"/>
                </a:lnTo>
                <a:lnTo>
                  <a:pt x="864704" y="195703"/>
                </a:lnTo>
                <a:lnTo>
                  <a:pt x="836826" y="161323"/>
                </a:lnTo>
                <a:lnTo>
                  <a:pt x="806087" y="129680"/>
                </a:lnTo>
                <a:lnTo>
                  <a:pt x="772690" y="100982"/>
                </a:lnTo>
                <a:lnTo>
                  <a:pt x="736835" y="75437"/>
                </a:lnTo>
                <a:lnTo>
                  <a:pt x="698724" y="53252"/>
                </a:lnTo>
                <a:lnTo>
                  <a:pt x="658560" y="34635"/>
                </a:lnTo>
                <a:lnTo>
                  <a:pt x="616544" y="19793"/>
                </a:lnTo>
                <a:lnTo>
                  <a:pt x="572877" y="8935"/>
                </a:lnTo>
                <a:lnTo>
                  <a:pt x="527762" y="2268"/>
                </a:lnTo>
                <a:lnTo>
                  <a:pt x="481399" y="0"/>
                </a:lnTo>
                <a:close/>
              </a:path>
            </a:pathLst>
          </a:custGeom>
          <a:solidFill>
            <a:srgbClr val="0097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94238" y="3254667"/>
            <a:ext cx="963294" cy="991235"/>
          </a:xfrm>
          <a:custGeom>
            <a:avLst/>
            <a:gdLst/>
            <a:ahLst/>
            <a:cxnLst/>
            <a:rect l="l" t="t" r="r" b="b"/>
            <a:pathLst>
              <a:path w="963294" h="991235">
                <a:moveTo>
                  <a:pt x="0" y="495563"/>
                </a:moveTo>
                <a:lnTo>
                  <a:pt x="2203" y="447837"/>
                </a:lnTo>
                <a:lnTo>
                  <a:pt x="8680" y="401394"/>
                </a:lnTo>
                <a:lnTo>
                  <a:pt x="19228" y="356443"/>
                </a:lnTo>
                <a:lnTo>
                  <a:pt x="33645" y="313190"/>
                </a:lnTo>
                <a:lnTo>
                  <a:pt x="51730" y="271845"/>
                </a:lnTo>
                <a:lnTo>
                  <a:pt x="73281" y="232613"/>
                </a:lnTo>
                <a:lnTo>
                  <a:pt x="98097" y="195703"/>
                </a:lnTo>
                <a:lnTo>
                  <a:pt x="125975" y="161323"/>
                </a:lnTo>
                <a:lnTo>
                  <a:pt x="156713" y="129680"/>
                </a:lnTo>
                <a:lnTo>
                  <a:pt x="190111" y="100982"/>
                </a:lnTo>
                <a:lnTo>
                  <a:pt x="225966" y="75437"/>
                </a:lnTo>
                <a:lnTo>
                  <a:pt x="264076" y="53252"/>
                </a:lnTo>
                <a:lnTo>
                  <a:pt x="304240" y="34635"/>
                </a:lnTo>
                <a:lnTo>
                  <a:pt x="346257" y="19793"/>
                </a:lnTo>
                <a:lnTo>
                  <a:pt x="389923" y="8935"/>
                </a:lnTo>
                <a:lnTo>
                  <a:pt x="435039" y="2268"/>
                </a:lnTo>
                <a:lnTo>
                  <a:pt x="481401" y="0"/>
                </a:lnTo>
                <a:lnTo>
                  <a:pt x="527763" y="2268"/>
                </a:lnTo>
                <a:lnTo>
                  <a:pt x="572878" y="8935"/>
                </a:lnTo>
                <a:lnTo>
                  <a:pt x="616545" y="19793"/>
                </a:lnTo>
                <a:lnTo>
                  <a:pt x="658561" y="34635"/>
                </a:lnTo>
                <a:lnTo>
                  <a:pt x="698725" y="53252"/>
                </a:lnTo>
                <a:lnTo>
                  <a:pt x="736836" y="75437"/>
                </a:lnTo>
                <a:lnTo>
                  <a:pt x="772691" y="100982"/>
                </a:lnTo>
                <a:lnTo>
                  <a:pt x="806088" y="129680"/>
                </a:lnTo>
                <a:lnTo>
                  <a:pt x="836827" y="161323"/>
                </a:lnTo>
                <a:lnTo>
                  <a:pt x="864705" y="195703"/>
                </a:lnTo>
                <a:lnTo>
                  <a:pt x="889520" y="232613"/>
                </a:lnTo>
                <a:lnTo>
                  <a:pt x="911071" y="271845"/>
                </a:lnTo>
                <a:lnTo>
                  <a:pt x="929156" y="313190"/>
                </a:lnTo>
                <a:lnTo>
                  <a:pt x="943574" y="356443"/>
                </a:lnTo>
                <a:lnTo>
                  <a:pt x="954122" y="401394"/>
                </a:lnTo>
                <a:lnTo>
                  <a:pt x="960598" y="447837"/>
                </a:lnTo>
                <a:lnTo>
                  <a:pt x="962802" y="495563"/>
                </a:lnTo>
                <a:lnTo>
                  <a:pt x="960598" y="543289"/>
                </a:lnTo>
                <a:lnTo>
                  <a:pt x="954122" y="589732"/>
                </a:lnTo>
                <a:lnTo>
                  <a:pt x="943574" y="634683"/>
                </a:lnTo>
                <a:lnTo>
                  <a:pt x="929156" y="677936"/>
                </a:lnTo>
                <a:lnTo>
                  <a:pt x="911071" y="719282"/>
                </a:lnTo>
                <a:lnTo>
                  <a:pt x="889520" y="758513"/>
                </a:lnTo>
                <a:lnTo>
                  <a:pt x="864705" y="795423"/>
                </a:lnTo>
                <a:lnTo>
                  <a:pt x="836827" y="829803"/>
                </a:lnTo>
                <a:lnTo>
                  <a:pt x="806088" y="861446"/>
                </a:lnTo>
                <a:lnTo>
                  <a:pt x="772691" y="890144"/>
                </a:lnTo>
                <a:lnTo>
                  <a:pt x="736836" y="915689"/>
                </a:lnTo>
                <a:lnTo>
                  <a:pt x="698725" y="937875"/>
                </a:lnTo>
                <a:lnTo>
                  <a:pt x="658561" y="956492"/>
                </a:lnTo>
                <a:lnTo>
                  <a:pt x="616545" y="971333"/>
                </a:lnTo>
                <a:lnTo>
                  <a:pt x="572878" y="982191"/>
                </a:lnTo>
                <a:lnTo>
                  <a:pt x="527763" y="988859"/>
                </a:lnTo>
                <a:lnTo>
                  <a:pt x="481401" y="991127"/>
                </a:lnTo>
                <a:lnTo>
                  <a:pt x="435039" y="988859"/>
                </a:lnTo>
                <a:lnTo>
                  <a:pt x="389923" y="982191"/>
                </a:lnTo>
                <a:lnTo>
                  <a:pt x="346257" y="971333"/>
                </a:lnTo>
                <a:lnTo>
                  <a:pt x="304240" y="956492"/>
                </a:lnTo>
                <a:lnTo>
                  <a:pt x="264076" y="937875"/>
                </a:lnTo>
                <a:lnTo>
                  <a:pt x="225966" y="915689"/>
                </a:lnTo>
                <a:lnTo>
                  <a:pt x="190111" y="890144"/>
                </a:lnTo>
                <a:lnTo>
                  <a:pt x="156713" y="861446"/>
                </a:lnTo>
                <a:lnTo>
                  <a:pt x="125975" y="829803"/>
                </a:lnTo>
                <a:lnTo>
                  <a:pt x="98097" y="795423"/>
                </a:lnTo>
                <a:lnTo>
                  <a:pt x="73281" y="758513"/>
                </a:lnTo>
                <a:lnTo>
                  <a:pt x="51730" y="719282"/>
                </a:lnTo>
                <a:lnTo>
                  <a:pt x="33645" y="677936"/>
                </a:lnTo>
                <a:lnTo>
                  <a:pt x="19228" y="634683"/>
                </a:lnTo>
                <a:lnTo>
                  <a:pt x="8680" y="589732"/>
                </a:lnTo>
                <a:lnTo>
                  <a:pt x="2203" y="543289"/>
                </a:lnTo>
                <a:lnTo>
                  <a:pt x="0" y="495563"/>
                </a:lnTo>
                <a:close/>
              </a:path>
            </a:pathLst>
          </a:custGeom>
          <a:ln w="12700">
            <a:solidFill>
              <a:srgbClr val="009759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250797" y="1658111"/>
          <a:ext cx="8128634" cy="4185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9880"/>
                <a:gridCol w="1183639"/>
                <a:gridCol w="6616065"/>
              </a:tblGrid>
              <a:tr h="781685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2700">
                      <a:solidFill>
                        <a:srgbClr val="009759"/>
                      </a:solidFill>
                      <a:prstDash val="solid"/>
                    </a:lnR>
                    <a:lnB w="28575">
                      <a:solidFill>
                        <a:srgbClr val="0097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850">
                        <a:latin typeface="Times New Roman"/>
                        <a:cs typeface="Times New Roman"/>
                      </a:endParaRPr>
                    </a:p>
                    <a:p>
                      <a:pPr marL="182245">
                        <a:lnSpc>
                          <a:spcPct val="100000"/>
                        </a:lnSpc>
                      </a:pPr>
                      <a:r>
                        <a:rPr dirty="0" sz="1400" spc="-45" b="1">
                          <a:latin typeface="Verdana"/>
                          <a:cs typeface="Verdana"/>
                        </a:rPr>
                        <a:t>Goal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 marT="6985">
                    <a:lnL w="12700">
                      <a:solidFill>
                        <a:srgbClr val="009759"/>
                      </a:solidFill>
                      <a:prstDash val="solid"/>
                    </a:lnL>
                    <a:lnR w="9525">
                      <a:solidFill>
                        <a:srgbClr val="009759"/>
                      </a:solidFill>
                      <a:prstDash val="solid"/>
                    </a:lnR>
                    <a:lnT w="12700">
                      <a:solidFill>
                        <a:srgbClr val="009759"/>
                      </a:solidFill>
                      <a:prstDash val="solid"/>
                    </a:lnT>
                    <a:lnB w="9525">
                      <a:solidFill>
                        <a:srgbClr val="0097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5420" marR="1057910">
                        <a:lnSpc>
                          <a:spcPct val="100000"/>
                        </a:lnSpc>
                        <a:spcBef>
                          <a:spcPts val="1345"/>
                        </a:spcBef>
                      </a:pPr>
                      <a:r>
                        <a:rPr dirty="0" sz="1400" spc="-45">
                          <a:latin typeface="Verdana"/>
                          <a:cs typeface="Verdana"/>
                        </a:rPr>
                        <a:t>Implement</a:t>
                      </a:r>
                      <a:r>
                        <a:rPr dirty="0" sz="1400" spc="-10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20">
                          <a:latin typeface="Verdana"/>
                          <a:cs typeface="Verdana"/>
                        </a:rPr>
                        <a:t>the</a:t>
                      </a:r>
                      <a:r>
                        <a:rPr dirty="0" sz="1400" spc="-9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55">
                          <a:latin typeface="Verdana"/>
                          <a:cs typeface="Verdana"/>
                        </a:rPr>
                        <a:t>constraints</a:t>
                      </a:r>
                      <a:r>
                        <a:rPr dirty="0" sz="1400" spc="-10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50">
                          <a:latin typeface="Verdana"/>
                          <a:cs typeface="Verdana"/>
                        </a:rPr>
                        <a:t>requiring</a:t>
                      </a:r>
                      <a:r>
                        <a:rPr dirty="0" sz="1400" spc="-9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20">
                          <a:latin typeface="Verdana"/>
                          <a:cs typeface="Verdana"/>
                        </a:rPr>
                        <a:t>the</a:t>
                      </a:r>
                      <a:r>
                        <a:rPr dirty="0" sz="1400" spc="-9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20">
                          <a:latin typeface="Verdana"/>
                          <a:cs typeface="Verdana"/>
                        </a:rPr>
                        <a:t>participants</a:t>
                      </a:r>
                      <a:r>
                        <a:rPr dirty="0" sz="1400" spc="-10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10">
                          <a:latin typeface="Verdana"/>
                          <a:cs typeface="Verdana"/>
                        </a:rPr>
                        <a:t>to</a:t>
                      </a:r>
                      <a:r>
                        <a:rPr dirty="0" sz="1400" spc="-10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70">
                          <a:latin typeface="Verdana"/>
                          <a:cs typeface="Verdana"/>
                        </a:rPr>
                        <a:t>sign</a:t>
                      </a:r>
                      <a:r>
                        <a:rPr dirty="0" sz="1400" spc="-9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20">
                          <a:latin typeface="Verdana"/>
                          <a:cs typeface="Verdana"/>
                        </a:rPr>
                        <a:t>the  </a:t>
                      </a:r>
                      <a:r>
                        <a:rPr dirty="0" sz="1400" spc="-25">
                          <a:latin typeface="Verdana"/>
                          <a:cs typeface="Verdana"/>
                        </a:rPr>
                        <a:t>transaction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 marT="170815">
                    <a:lnL w="9525">
                      <a:solidFill>
                        <a:srgbClr val="009759"/>
                      </a:solidFill>
                      <a:prstDash val="solid"/>
                    </a:lnL>
                    <a:lnR w="12700">
                      <a:solidFill>
                        <a:srgbClr val="009759"/>
                      </a:solidFill>
                      <a:prstDash val="solid"/>
                    </a:lnR>
                    <a:lnT w="12700">
                      <a:solidFill>
                        <a:srgbClr val="009759"/>
                      </a:solidFill>
                      <a:prstDash val="solid"/>
                    </a:lnT>
                    <a:lnB w="9525">
                      <a:solidFill>
                        <a:srgbClr val="009759"/>
                      </a:solidFill>
                      <a:prstDash val="solid"/>
                    </a:lnB>
                  </a:tcPr>
                </a:tc>
              </a:tr>
              <a:tr h="78613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12700">
                      <a:solidFill>
                        <a:srgbClr val="009759"/>
                      </a:solidFill>
                      <a:prstDash val="solid"/>
                    </a:lnR>
                    <a:lnB w="28575">
                      <a:solidFill>
                        <a:srgbClr val="0097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  <a:p>
                      <a:pPr marL="182245">
                        <a:lnSpc>
                          <a:spcPct val="100000"/>
                        </a:lnSpc>
                      </a:pPr>
                      <a:r>
                        <a:rPr dirty="0" sz="1400" spc="-150" b="1">
                          <a:latin typeface="Verdana"/>
                          <a:cs typeface="Verdana"/>
                        </a:rPr>
                        <a:t>Where?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 marT="3810">
                    <a:lnL w="12700">
                      <a:solidFill>
                        <a:srgbClr val="009759"/>
                      </a:solidFill>
                      <a:prstDash val="solid"/>
                    </a:lnL>
                    <a:lnR w="9525">
                      <a:solidFill>
                        <a:srgbClr val="009759"/>
                      </a:solidFill>
                      <a:prstDash val="solid"/>
                    </a:lnR>
                    <a:lnT w="9525">
                      <a:solidFill>
                        <a:srgbClr val="009759"/>
                      </a:solidFill>
                      <a:prstDash val="solid"/>
                    </a:lnT>
                    <a:lnB w="9525">
                      <a:solidFill>
                        <a:srgbClr val="0097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71170" indent="-285750">
                        <a:lnSpc>
                          <a:spcPct val="100000"/>
                        </a:lnSpc>
                        <a:spcBef>
                          <a:spcPts val="1375"/>
                        </a:spcBef>
                        <a:buFont typeface="Arial"/>
                        <a:buChar char="•"/>
                        <a:tabLst>
                          <a:tab pos="471170" algn="l"/>
                          <a:tab pos="471805" algn="l"/>
                        </a:tabLst>
                      </a:pPr>
                      <a:r>
                        <a:rPr dirty="0" sz="1400" spc="-70">
                          <a:latin typeface="Verdana"/>
                          <a:cs typeface="Verdana"/>
                        </a:rPr>
                        <a:t>test/contract/IOUIssueTests.kt</a:t>
                      </a:r>
                      <a:endParaRPr sz="1400">
                        <a:latin typeface="Verdana"/>
                        <a:cs typeface="Verdana"/>
                      </a:endParaRPr>
                    </a:p>
                    <a:p>
                      <a:pPr marL="471170" indent="-285750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471170" algn="l"/>
                          <a:tab pos="471805" algn="l"/>
                        </a:tabLst>
                      </a:pPr>
                      <a:r>
                        <a:rPr dirty="0" sz="1400" spc="-20">
                          <a:latin typeface="Verdana"/>
                          <a:cs typeface="Verdana"/>
                        </a:rPr>
                        <a:t>contract/IOUContract.kt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 marT="174625">
                    <a:lnL w="9525">
                      <a:solidFill>
                        <a:srgbClr val="009759"/>
                      </a:solidFill>
                      <a:prstDash val="solid"/>
                    </a:lnL>
                    <a:lnR w="12700">
                      <a:solidFill>
                        <a:srgbClr val="009759"/>
                      </a:solidFill>
                      <a:prstDash val="solid"/>
                    </a:lnR>
                    <a:lnT w="9525">
                      <a:solidFill>
                        <a:srgbClr val="009759"/>
                      </a:solidFill>
                      <a:prstDash val="solid"/>
                    </a:lnT>
                    <a:lnB w="9525">
                      <a:solidFill>
                        <a:srgbClr val="009759"/>
                      </a:solidFill>
                      <a:prstDash val="solid"/>
                    </a:lnB>
                  </a:tcPr>
                </a:tc>
              </a:tr>
              <a:tr h="51752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12700">
                      <a:solidFill>
                        <a:srgbClr val="009759"/>
                      </a:solidFill>
                      <a:prstDash val="solid"/>
                    </a:lnR>
                    <a:lnB w="28575">
                      <a:solidFill>
                        <a:srgbClr val="009759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182245">
                        <a:lnSpc>
                          <a:spcPct val="100000"/>
                        </a:lnSpc>
                        <a:spcBef>
                          <a:spcPts val="1375"/>
                        </a:spcBef>
                      </a:pPr>
                      <a:r>
                        <a:rPr dirty="0" sz="1400" spc="-160" b="1">
                          <a:latin typeface="Verdana"/>
                          <a:cs typeface="Verdana"/>
                        </a:rPr>
                        <a:t>Steps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 marT="174625">
                    <a:lnL w="12700">
                      <a:solidFill>
                        <a:srgbClr val="009759"/>
                      </a:solidFill>
                      <a:prstDash val="solid"/>
                    </a:lnL>
                    <a:lnR w="9525">
                      <a:solidFill>
                        <a:srgbClr val="009759"/>
                      </a:solidFill>
                      <a:prstDash val="solid"/>
                    </a:lnR>
                    <a:lnT w="9525">
                      <a:solidFill>
                        <a:srgbClr val="009759"/>
                      </a:solidFill>
                      <a:prstDash val="solid"/>
                    </a:lnT>
                    <a:lnB w="9525">
                      <a:solidFill>
                        <a:srgbClr val="009759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663575" indent="-342900">
                        <a:lnSpc>
                          <a:spcPts val="1670"/>
                        </a:lnSpc>
                        <a:spcBef>
                          <a:spcPts val="1375"/>
                        </a:spcBef>
                        <a:buAutoNum type="arabicPeriod"/>
                        <a:tabLst>
                          <a:tab pos="663575" algn="l"/>
                          <a:tab pos="664210" algn="l"/>
                        </a:tabLst>
                      </a:pPr>
                      <a:r>
                        <a:rPr dirty="0" sz="1400" spc="-10">
                          <a:latin typeface="Verdana"/>
                          <a:cs typeface="Verdana"/>
                        </a:rPr>
                        <a:t>Uncomment</a:t>
                      </a:r>
                      <a:r>
                        <a:rPr dirty="0" sz="1400" spc="-11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50">
                          <a:latin typeface="Verdana"/>
                          <a:cs typeface="Verdana"/>
                        </a:rPr>
                        <a:t>and</a:t>
                      </a:r>
                      <a:r>
                        <a:rPr dirty="0" sz="1400" spc="-10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85">
                          <a:latin typeface="Verdana"/>
                          <a:cs typeface="Verdana"/>
                        </a:rPr>
                        <a:t>run</a:t>
                      </a:r>
                      <a:r>
                        <a:rPr dirty="0" sz="1400" spc="-10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20">
                          <a:latin typeface="Verdana"/>
                          <a:cs typeface="Verdana"/>
                        </a:rPr>
                        <a:t>the</a:t>
                      </a:r>
                      <a:r>
                        <a:rPr dirty="0" sz="1400" spc="-10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25">
                          <a:latin typeface="Verdana"/>
                          <a:cs typeface="Verdana"/>
                        </a:rPr>
                        <a:t>following</a:t>
                      </a:r>
                      <a:r>
                        <a:rPr dirty="0" sz="1400" spc="-10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110">
                          <a:latin typeface="Verdana"/>
                          <a:cs typeface="Verdana"/>
                        </a:rPr>
                        <a:t>test:</a:t>
                      </a:r>
                      <a:endParaRPr sz="1400">
                        <a:latin typeface="Verdana"/>
                        <a:cs typeface="Verdana"/>
                      </a:endParaRPr>
                    </a:p>
                    <a:p>
                      <a:pPr lvl="1" marL="1047750" indent="-171450">
                        <a:lnSpc>
                          <a:spcPts val="143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  <a:tabLst>
                          <a:tab pos="1048385" algn="l"/>
                        </a:tabLst>
                      </a:pPr>
                      <a:r>
                        <a:rPr dirty="0" sz="1200" b="1">
                          <a:solidFill>
                            <a:srgbClr val="2A79F1"/>
                          </a:solidFill>
                          <a:latin typeface="DejaVu Sans Mono"/>
                          <a:cs typeface="DejaVu Sans Mono"/>
                        </a:rPr>
                        <a:t>lenderAndBorrowerMustSignIssueTransaction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  <a:p>
                      <a:pPr lvl="1">
                        <a:lnSpc>
                          <a:spcPct val="100000"/>
                        </a:lnSpc>
                        <a:spcBef>
                          <a:spcPts val="25"/>
                        </a:spcBef>
                        <a:buChar char="•"/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663575" indent="-342900">
                        <a:lnSpc>
                          <a:spcPct val="100000"/>
                        </a:lnSpc>
                        <a:buAutoNum type="arabicPeriod"/>
                        <a:tabLst>
                          <a:tab pos="663575" algn="l"/>
                          <a:tab pos="664210" algn="l"/>
                        </a:tabLst>
                      </a:pPr>
                      <a:r>
                        <a:rPr dirty="0" sz="1400" spc="-80">
                          <a:latin typeface="Verdana"/>
                          <a:cs typeface="Verdana"/>
                        </a:rPr>
                        <a:t>The </a:t>
                      </a:r>
                      <a:r>
                        <a:rPr dirty="0" sz="1400" spc="-95">
                          <a:latin typeface="Verdana"/>
                          <a:cs typeface="Verdana"/>
                        </a:rPr>
                        <a:t>tests </a:t>
                      </a:r>
                      <a:r>
                        <a:rPr dirty="0" sz="1400" spc="-40">
                          <a:latin typeface="Verdana"/>
                          <a:cs typeface="Verdana"/>
                        </a:rPr>
                        <a:t>should</a:t>
                      </a:r>
                      <a:r>
                        <a:rPr dirty="0" sz="1400" spc="-14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40">
                          <a:latin typeface="Verdana"/>
                          <a:cs typeface="Verdana"/>
                        </a:rPr>
                        <a:t>fail</a:t>
                      </a:r>
                      <a:endParaRPr sz="1400">
                        <a:latin typeface="Verdana"/>
                        <a:cs typeface="Verdan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  <a:buFont typeface="Verdana"/>
                        <a:buAutoNum type="arabicPeriod"/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663575" indent="-342900">
                        <a:lnSpc>
                          <a:spcPts val="1670"/>
                        </a:lnSpc>
                        <a:buAutoNum type="arabicPeriod"/>
                        <a:tabLst>
                          <a:tab pos="663575" algn="l"/>
                          <a:tab pos="664210" algn="l"/>
                        </a:tabLst>
                      </a:pPr>
                      <a:r>
                        <a:rPr dirty="0" sz="1400" spc="-5">
                          <a:latin typeface="Verdana"/>
                          <a:cs typeface="Verdana"/>
                        </a:rPr>
                        <a:t>Modify</a:t>
                      </a:r>
                      <a:r>
                        <a:rPr dirty="0" sz="1400" spc="-11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35">
                          <a:latin typeface="Verdana"/>
                          <a:cs typeface="Verdana"/>
                        </a:rPr>
                        <a:t>IOUContract.kt</a:t>
                      </a:r>
                      <a:r>
                        <a:rPr dirty="0" sz="1400" spc="-11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10">
                          <a:latin typeface="Verdana"/>
                          <a:cs typeface="Verdana"/>
                        </a:rPr>
                        <a:t>to</a:t>
                      </a:r>
                      <a:r>
                        <a:rPr dirty="0" sz="1400" spc="-11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>
                          <a:latin typeface="Verdana"/>
                          <a:cs typeface="Verdana"/>
                        </a:rPr>
                        <a:t>make</a:t>
                      </a:r>
                      <a:r>
                        <a:rPr dirty="0" sz="1400" spc="-10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20">
                          <a:latin typeface="Verdana"/>
                          <a:cs typeface="Verdana"/>
                        </a:rPr>
                        <a:t>the</a:t>
                      </a:r>
                      <a:r>
                        <a:rPr dirty="0" sz="1400" spc="-10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95">
                          <a:latin typeface="Verdana"/>
                          <a:cs typeface="Verdana"/>
                        </a:rPr>
                        <a:t>tests</a:t>
                      </a:r>
                      <a:r>
                        <a:rPr dirty="0" sz="1400" spc="-114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90">
                          <a:latin typeface="Verdana"/>
                          <a:cs typeface="Verdana"/>
                        </a:rPr>
                        <a:t>pass:</a:t>
                      </a:r>
                      <a:endParaRPr sz="1400">
                        <a:latin typeface="Verdana"/>
                        <a:cs typeface="Verdana"/>
                      </a:endParaRPr>
                    </a:p>
                    <a:p>
                      <a:pPr lvl="1" marL="1120775" indent="-342900">
                        <a:lnSpc>
                          <a:spcPts val="1670"/>
                        </a:lnSpc>
                        <a:buFont typeface="Arial"/>
                        <a:buChar char="•"/>
                        <a:tabLst>
                          <a:tab pos="1120775" algn="l"/>
                          <a:tab pos="1121410" algn="l"/>
                        </a:tabLst>
                      </a:pPr>
                      <a:r>
                        <a:rPr dirty="0" sz="1400" spc="-80">
                          <a:latin typeface="Verdana"/>
                          <a:cs typeface="Verdana"/>
                        </a:rPr>
                        <a:t>Use </a:t>
                      </a:r>
                      <a:r>
                        <a:rPr dirty="0" sz="1400" spc="-20">
                          <a:latin typeface="Verdana"/>
                          <a:cs typeface="Verdana"/>
                        </a:rPr>
                        <a:t>the </a:t>
                      </a:r>
                      <a:r>
                        <a:rPr dirty="0" sz="1400" spc="-10" b="1">
                          <a:solidFill>
                            <a:srgbClr val="2B79F0"/>
                          </a:solidFill>
                          <a:latin typeface="DejaVu Sans Mono"/>
                          <a:cs typeface="DejaVu Sans Mono"/>
                        </a:rPr>
                        <a:t>Command.signers</a:t>
                      </a:r>
                      <a:r>
                        <a:rPr dirty="0" sz="1400" spc="-615" b="1">
                          <a:solidFill>
                            <a:srgbClr val="2B79F0"/>
                          </a:solidFill>
                          <a:latin typeface="DejaVu Sans Mono"/>
                          <a:cs typeface="DejaVu Sans Mono"/>
                        </a:rPr>
                        <a:t> </a:t>
                      </a:r>
                      <a:r>
                        <a:rPr dirty="0" sz="1400" spc="5">
                          <a:latin typeface="Verdana"/>
                          <a:cs typeface="Verdana"/>
                        </a:rPr>
                        <a:t>method</a:t>
                      </a:r>
                      <a:endParaRPr sz="1400">
                        <a:latin typeface="Verdana"/>
                        <a:cs typeface="Verdana"/>
                      </a:endParaRPr>
                    </a:p>
                    <a:p>
                      <a:pPr lvl="1" marL="1120775" indent="-342900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1120775" algn="l"/>
                          <a:tab pos="1121410" algn="l"/>
                        </a:tabLst>
                      </a:pPr>
                      <a:r>
                        <a:rPr dirty="0" sz="1400" spc="15">
                          <a:latin typeface="Verdana"/>
                          <a:cs typeface="Verdana"/>
                        </a:rPr>
                        <a:t>Access</a:t>
                      </a:r>
                      <a:r>
                        <a:rPr dirty="0" sz="1400" spc="-114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110">
                          <a:latin typeface="Verdana"/>
                          <a:cs typeface="Verdana"/>
                        </a:rPr>
                        <a:t>a</a:t>
                      </a:r>
                      <a:r>
                        <a:rPr dirty="0" sz="1400" spc="-10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25">
                          <a:latin typeface="Verdana"/>
                          <a:cs typeface="Verdana"/>
                        </a:rPr>
                        <a:t>transaction’s</a:t>
                      </a:r>
                      <a:r>
                        <a:rPr dirty="0" sz="1400" spc="-114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20">
                          <a:latin typeface="Verdana"/>
                          <a:cs typeface="Verdana"/>
                        </a:rPr>
                        <a:t>participants</a:t>
                      </a:r>
                      <a:r>
                        <a:rPr dirty="0" sz="1400" spc="-114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65">
                          <a:latin typeface="Verdana"/>
                          <a:cs typeface="Verdana"/>
                        </a:rPr>
                        <a:t>using</a:t>
                      </a:r>
                      <a:r>
                        <a:rPr dirty="0" sz="1400" spc="-10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10" b="1">
                          <a:solidFill>
                            <a:srgbClr val="2B79F0"/>
                          </a:solidFill>
                          <a:latin typeface="DejaVu Sans Mono"/>
                          <a:cs typeface="DejaVu Sans Mono"/>
                        </a:rPr>
                        <a:t>tx.participants</a:t>
                      </a:r>
                      <a:endParaRPr sz="14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174625">
                    <a:lnL w="9525">
                      <a:solidFill>
                        <a:srgbClr val="009759"/>
                      </a:solidFill>
                      <a:prstDash val="solid"/>
                    </a:lnL>
                    <a:lnR w="12700">
                      <a:solidFill>
                        <a:srgbClr val="009759"/>
                      </a:solidFill>
                      <a:prstDash val="solid"/>
                    </a:lnR>
                    <a:lnT w="9525">
                      <a:solidFill>
                        <a:srgbClr val="009759"/>
                      </a:solidFill>
                      <a:prstDash val="solid"/>
                    </a:lnT>
                    <a:lnB w="9525">
                      <a:solidFill>
                        <a:srgbClr val="009759"/>
                      </a:solidFill>
                      <a:prstDash val="solid"/>
                    </a:lnB>
                  </a:tcPr>
                </a:tc>
              </a:tr>
              <a:tr h="1517650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2700">
                      <a:solidFill>
                        <a:srgbClr val="009759"/>
                      </a:solidFill>
                      <a:prstDash val="solid"/>
                    </a:lnR>
                    <a:lnT w="28575">
                      <a:solidFill>
                        <a:srgbClr val="009759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74625">
                    <a:lnL w="12700">
                      <a:solidFill>
                        <a:srgbClr val="009759"/>
                      </a:solidFill>
                      <a:prstDash val="solid"/>
                    </a:lnL>
                    <a:lnR w="9525">
                      <a:solidFill>
                        <a:srgbClr val="009759"/>
                      </a:solidFill>
                      <a:prstDash val="solid"/>
                    </a:lnR>
                    <a:lnT w="9525">
                      <a:solidFill>
                        <a:srgbClr val="009759"/>
                      </a:solidFill>
                      <a:prstDash val="solid"/>
                    </a:lnT>
                    <a:lnB w="9525">
                      <a:solidFill>
                        <a:srgbClr val="009759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74625">
                    <a:lnL w="9525">
                      <a:solidFill>
                        <a:srgbClr val="009759"/>
                      </a:solidFill>
                      <a:prstDash val="solid"/>
                    </a:lnL>
                    <a:lnR w="12700">
                      <a:solidFill>
                        <a:srgbClr val="009759"/>
                      </a:solidFill>
                      <a:prstDash val="solid"/>
                    </a:lnR>
                    <a:lnT w="9525">
                      <a:solidFill>
                        <a:srgbClr val="009759"/>
                      </a:solidFill>
                      <a:prstDash val="solid"/>
                    </a:lnT>
                    <a:lnB w="9525">
                      <a:solidFill>
                        <a:srgbClr val="009759"/>
                      </a:solidFill>
                      <a:prstDash val="solid"/>
                    </a:lnB>
                  </a:tcPr>
                </a:tc>
              </a:tr>
              <a:tr h="56896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12700">
                      <a:solidFill>
                        <a:srgbClr val="009759"/>
                      </a:solidFill>
                      <a:prstDash val="solid"/>
                    </a:lnR>
                    <a:lnT w="28575">
                      <a:solidFill>
                        <a:srgbClr val="00975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82245">
                        <a:lnSpc>
                          <a:spcPct val="100000"/>
                        </a:lnSpc>
                        <a:spcBef>
                          <a:spcPts val="1395"/>
                        </a:spcBef>
                      </a:pPr>
                      <a:r>
                        <a:rPr dirty="0" sz="1400" spc="-120" b="1">
                          <a:latin typeface="Verdana"/>
                          <a:cs typeface="Verdana"/>
                        </a:rPr>
                        <a:t>Key</a:t>
                      </a:r>
                      <a:r>
                        <a:rPr dirty="0" sz="1400" spc="-110" b="1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100" b="1">
                          <a:latin typeface="Verdana"/>
                          <a:cs typeface="Verdana"/>
                        </a:rPr>
                        <a:t>Docs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 marT="177165">
                    <a:lnL w="12700">
                      <a:solidFill>
                        <a:srgbClr val="009759"/>
                      </a:solidFill>
                      <a:prstDash val="solid"/>
                    </a:lnL>
                    <a:lnR w="9525">
                      <a:solidFill>
                        <a:srgbClr val="009759"/>
                      </a:solidFill>
                      <a:prstDash val="solid"/>
                    </a:lnR>
                    <a:lnT w="9525">
                      <a:solidFill>
                        <a:srgbClr val="009759"/>
                      </a:solidFill>
                      <a:prstDash val="solid"/>
                    </a:lnT>
                    <a:lnB w="12700">
                      <a:solidFill>
                        <a:srgbClr val="0097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5420">
                        <a:lnSpc>
                          <a:spcPct val="100000"/>
                        </a:lnSpc>
                        <a:spcBef>
                          <a:spcPts val="1395"/>
                        </a:spcBef>
                      </a:pPr>
                      <a:r>
                        <a:rPr dirty="0" sz="1400" spc="10">
                          <a:latin typeface="Verdana"/>
                          <a:cs typeface="Verdana"/>
                        </a:rPr>
                        <a:t>N/A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 marT="177165">
                    <a:lnL w="9525">
                      <a:solidFill>
                        <a:srgbClr val="009759"/>
                      </a:solidFill>
                      <a:prstDash val="solid"/>
                    </a:lnL>
                    <a:lnR w="12700">
                      <a:solidFill>
                        <a:srgbClr val="009759"/>
                      </a:solidFill>
                      <a:prstDash val="solid"/>
                    </a:lnR>
                    <a:lnT w="9525">
                      <a:solidFill>
                        <a:srgbClr val="009759"/>
                      </a:solidFill>
                      <a:prstDash val="solid"/>
                    </a:lnT>
                    <a:lnB w="12700">
                      <a:solidFill>
                        <a:srgbClr val="009759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7" name="object 7"/>
          <p:cNvSpPr/>
          <p:nvPr/>
        </p:nvSpPr>
        <p:spPr>
          <a:xfrm>
            <a:off x="402336" y="3364991"/>
            <a:ext cx="746759" cy="7955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0079393" y="734060"/>
            <a:ext cx="1881505" cy="2705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00" spc="-190" b="1">
                <a:latin typeface="Verdana"/>
                <a:cs typeface="Verdana"/>
              </a:rPr>
              <a:t>1. </a:t>
            </a:r>
            <a:r>
              <a:rPr dirty="0" sz="1600" spc="-90" b="1">
                <a:latin typeface="Verdana"/>
                <a:cs typeface="Verdana"/>
              </a:rPr>
              <a:t>CorDapp</a:t>
            </a:r>
            <a:r>
              <a:rPr dirty="0" sz="1600" spc="-55" b="1">
                <a:latin typeface="Verdana"/>
                <a:cs typeface="Verdana"/>
              </a:rPr>
              <a:t> </a:t>
            </a:r>
            <a:r>
              <a:rPr dirty="0" sz="1600" spc="-150" b="1">
                <a:latin typeface="Verdana"/>
                <a:cs typeface="Verdana"/>
              </a:rPr>
              <a:t>Design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85"/>
              <a:t>Contracts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40"/>
              <a:t>p</a:t>
            </a:r>
            <a:fld id="{81D60167-4931-47E6-BA6A-407CBD079E47}" type="slidenum">
              <a:rPr dirty="0" spc="-150"/>
              <a:t>42</a:t>
            </a:fld>
            <a:r>
              <a:rPr dirty="0" spc="-80"/>
              <a:t>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0079393" y="1343660"/>
            <a:ext cx="1875789" cy="41719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105"/>
              </a:spcBef>
              <a:buAutoNum type="arabicPeriod" startAt="2"/>
              <a:tabLst>
                <a:tab pos="241300" algn="l"/>
              </a:tabLst>
            </a:pPr>
            <a:r>
              <a:rPr dirty="0" sz="1600" spc="-175" b="1">
                <a:latin typeface="Verdana"/>
                <a:cs typeface="Verdana"/>
              </a:rPr>
              <a:t>State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AutoNum type="arabicPeriod" startAt="2"/>
            </a:pPr>
            <a:endParaRPr sz="25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buAutoNum type="arabicPeriod" startAt="2"/>
              <a:tabLst>
                <a:tab pos="241300" algn="l"/>
              </a:tabLst>
            </a:pPr>
            <a:r>
              <a:rPr dirty="0" sz="1600" spc="-110" b="1">
                <a:solidFill>
                  <a:srgbClr val="ED1C24"/>
                </a:solidFill>
                <a:latin typeface="Verdana"/>
                <a:cs typeface="Verdana"/>
              </a:rPr>
              <a:t>Contract</a:t>
            </a:r>
            <a:endParaRPr sz="1600">
              <a:latin typeface="Verdana"/>
              <a:cs typeface="Verdana"/>
            </a:endParaRPr>
          </a:p>
          <a:p>
            <a:pPr marL="184150" indent="-171450">
              <a:lnSpc>
                <a:spcPct val="100000"/>
              </a:lnSpc>
              <a:spcBef>
                <a:spcPts val="20"/>
              </a:spcBef>
              <a:buFont typeface="Arial"/>
              <a:buChar char="•"/>
              <a:tabLst>
                <a:tab pos="184785" algn="l"/>
              </a:tabLst>
            </a:pPr>
            <a:r>
              <a:rPr dirty="0" sz="1200" spc="15">
                <a:latin typeface="Verdana"/>
                <a:cs typeface="Verdana"/>
              </a:rPr>
              <a:t>Contract</a:t>
            </a:r>
            <a:r>
              <a:rPr dirty="0" sz="1200" spc="-85">
                <a:latin typeface="Verdana"/>
                <a:cs typeface="Verdana"/>
              </a:rPr>
              <a:t> </a:t>
            </a:r>
            <a:r>
              <a:rPr dirty="0" sz="1200" spc="-114">
                <a:latin typeface="Verdana"/>
                <a:cs typeface="Verdana"/>
              </a:rPr>
              <a:t>Tests</a:t>
            </a:r>
            <a:endParaRPr sz="1200">
              <a:latin typeface="Verdana"/>
              <a:cs typeface="Verdana"/>
            </a:endParaRPr>
          </a:p>
          <a:p>
            <a:pPr marL="184150" indent="-171450">
              <a:lnSpc>
                <a:spcPct val="100000"/>
              </a:lnSpc>
              <a:buFont typeface="Arial"/>
              <a:buChar char="•"/>
              <a:tabLst>
                <a:tab pos="184785" algn="l"/>
              </a:tabLst>
            </a:pPr>
            <a:r>
              <a:rPr dirty="0" sz="1200" spc="-65">
                <a:latin typeface="Verdana"/>
                <a:cs typeface="Verdana"/>
              </a:rPr>
              <a:t>The </a:t>
            </a:r>
            <a:r>
              <a:rPr dirty="0" sz="1200" spc="20">
                <a:latin typeface="Verdana"/>
                <a:cs typeface="Verdana"/>
              </a:rPr>
              <a:t>Create</a:t>
            </a:r>
            <a:r>
              <a:rPr dirty="0" sz="1200" spc="-170">
                <a:latin typeface="Verdana"/>
                <a:cs typeface="Verdana"/>
              </a:rPr>
              <a:t> </a:t>
            </a:r>
            <a:r>
              <a:rPr dirty="0" sz="1200" spc="35">
                <a:latin typeface="Verdana"/>
                <a:cs typeface="Verdana"/>
              </a:rPr>
              <a:t>Command</a:t>
            </a:r>
            <a:endParaRPr sz="1200">
              <a:latin typeface="Verdana"/>
              <a:cs typeface="Verdana"/>
            </a:endParaRPr>
          </a:p>
          <a:p>
            <a:pPr marL="184150" indent="-171450">
              <a:lnSpc>
                <a:spcPct val="100000"/>
              </a:lnSpc>
              <a:buFont typeface="Arial"/>
              <a:buChar char="•"/>
              <a:tabLst>
                <a:tab pos="184785" algn="l"/>
              </a:tabLst>
            </a:pPr>
            <a:r>
              <a:rPr dirty="0" sz="1200" spc="-70">
                <a:latin typeface="Verdana"/>
                <a:cs typeface="Verdana"/>
              </a:rPr>
              <a:t>Further</a:t>
            </a:r>
            <a:r>
              <a:rPr dirty="0" sz="1200" spc="-95">
                <a:latin typeface="Verdana"/>
                <a:cs typeface="Verdana"/>
              </a:rPr>
              <a:t> </a:t>
            </a:r>
            <a:r>
              <a:rPr dirty="0" sz="1200" spc="-40">
                <a:latin typeface="Verdana"/>
                <a:cs typeface="Verdana"/>
              </a:rPr>
              <a:t>Constraints</a:t>
            </a:r>
            <a:endParaRPr sz="1200">
              <a:latin typeface="Verdana"/>
              <a:cs typeface="Verdana"/>
            </a:endParaRPr>
          </a:p>
          <a:p>
            <a:pPr marL="184150" indent="-171450">
              <a:lnSpc>
                <a:spcPct val="100000"/>
              </a:lnSpc>
              <a:buFont typeface="Arial"/>
              <a:buChar char="•"/>
              <a:tabLst>
                <a:tab pos="184785" algn="l"/>
              </a:tabLst>
            </a:pPr>
            <a:r>
              <a:rPr dirty="0" sz="1200" spc="-85">
                <a:latin typeface="Verdana"/>
                <a:cs typeface="Verdana"/>
              </a:rPr>
              <a:t>Tx-Level</a:t>
            </a:r>
            <a:r>
              <a:rPr dirty="0" sz="1200" spc="-95">
                <a:latin typeface="Verdana"/>
                <a:cs typeface="Verdana"/>
              </a:rPr>
              <a:t> </a:t>
            </a:r>
            <a:r>
              <a:rPr dirty="0" sz="1200" spc="-45">
                <a:latin typeface="Verdana"/>
                <a:cs typeface="Verdana"/>
              </a:rPr>
              <a:t>Constraints</a:t>
            </a:r>
            <a:endParaRPr sz="1200">
              <a:latin typeface="Verdana"/>
              <a:cs typeface="Verdana"/>
            </a:endParaRPr>
          </a:p>
          <a:p>
            <a:pPr marL="184150" indent="-171450">
              <a:lnSpc>
                <a:spcPct val="100000"/>
              </a:lnSpc>
              <a:buFont typeface="Arial"/>
              <a:buChar char="•"/>
              <a:tabLst>
                <a:tab pos="184785" algn="l"/>
              </a:tabLst>
            </a:pPr>
            <a:r>
              <a:rPr dirty="0" sz="1200" spc="10">
                <a:latin typeface="Verdana"/>
                <a:cs typeface="Verdana"/>
              </a:rPr>
              <a:t>Value</a:t>
            </a:r>
            <a:r>
              <a:rPr dirty="0" sz="1200" spc="-135">
                <a:latin typeface="Verdana"/>
                <a:cs typeface="Verdana"/>
              </a:rPr>
              <a:t> </a:t>
            </a:r>
            <a:r>
              <a:rPr dirty="0" sz="1200" spc="-45">
                <a:latin typeface="Verdana"/>
                <a:cs typeface="Verdana"/>
              </a:rPr>
              <a:t>Constraints</a:t>
            </a:r>
            <a:endParaRPr sz="1200">
              <a:latin typeface="Verdana"/>
              <a:cs typeface="Verdana"/>
            </a:endParaRPr>
          </a:p>
          <a:p>
            <a:pPr marL="184150" indent="-171450">
              <a:lnSpc>
                <a:spcPct val="100000"/>
              </a:lnSpc>
              <a:buFont typeface="Arial"/>
              <a:buChar char="•"/>
              <a:tabLst>
                <a:tab pos="184785" algn="l"/>
              </a:tabLst>
            </a:pPr>
            <a:r>
              <a:rPr dirty="0" sz="1200" spc="-135" b="1">
                <a:latin typeface="Verdana"/>
                <a:cs typeface="Verdana"/>
              </a:rPr>
              <a:t>Signer</a:t>
            </a:r>
            <a:r>
              <a:rPr dirty="0" sz="1200" spc="-155" b="1">
                <a:latin typeface="Verdana"/>
                <a:cs typeface="Verdana"/>
              </a:rPr>
              <a:t> </a:t>
            </a:r>
            <a:r>
              <a:rPr dirty="0" sz="1200" spc="-125" b="1">
                <a:latin typeface="Verdana"/>
                <a:cs typeface="Verdana"/>
              </a:rPr>
              <a:t>Constraints</a:t>
            </a:r>
            <a:endParaRPr sz="1200">
              <a:latin typeface="Verdana"/>
              <a:cs typeface="Verdana"/>
            </a:endParaRPr>
          </a:p>
          <a:p>
            <a:pPr marL="184150" indent="-171450">
              <a:lnSpc>
                <a:spcPct val="100000"/>
              </a:lnSpc>
              <a:buFont typeface="Arial"/>
              <a:buChar char="•"/>
              <a:tabLst>
                <a:tab pos="184785" algn="l"/>
              </a:tabLst>
            </a:pPr>
            <a:r>
              <a:rPr dirty="0" sz="1200" spc="-15">
                <a:latin typeface="Verdana"/>
                <a:cs typeface="Verdana"/>
              </a:rPr>
              <a:t>Another</a:t>
            </a:r>
            <a:r>
              <a:rPr dirty="0" sz="1200" spc="-100">
                <a:latin typeface="Verdana"/>
                <a:cs typeface="Verdana"/>
              </a:rPr>
              <a:t> </a:t>
            </a:r>
            <a:r>
              <a:rPr dirty="0" sz="1200" spc="35">
                <a:latin typeface="Verdana"/>
                <a:cs typeface="Verdana"/>
              </a:rPr>
              <a:t>Command</a:t>
            </a:r>
            <a:endParaRPr sz="1200">
              <a:latin typeface="Verdana"/>
              <a:cs typeface="Verdana"/>
            </a:endParaRPr>
          </a:p>
          <a:p>
            <a:pPr marL="217170" indent="-204470">
              <a:lnSpc>
                <a:spcPct val="100000"/>
              </a:lnSpc>
              <a:buFont typeface="Wingdings"/>
              <a:buChar char=""/>
              <a:tabLst>
                <a:tab pos="217804" algn="l"/>
              </a:tabLst>
            </a:pPr>
            <a:r>
              <a:rPr dirty="0" sz="1200" spc="10">
                <a:latin typeface="Verdana"/>
                <a:cs typeface="Verdana"/>
              </a:rPr>
              <a:t>Checkpoint</a:t>
            </a:r>
            <a:endParaRPr sz="12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spcBef>
                <a:spcPts val="1250"/>
              </a:spcBef>
              <a:buAutoNum type="arabicPeriod" startAt="4"/>
              <a:tabLst>
                <a:tab pos="241300" algn="l"/>
              </a:tabLst>
            </a:pPr>
            <a:r>
              <a:rPr dirty="0" sz="1600" spc="-204" b="1">
                <a:latin typeface="Verdana"/>
                <a:cs typeface="Verdana"/>
              </a:rPr>
              <a:t>Flow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Verdana"/>
              <a:buAutoNum type="arabicPeriod" startAt="4"/>
            </a:pPr>
            <a:endParaRPr sz="25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buAutoNum type="arabicPeriod" startAt="4"/>
              <a:tabLst>
                <a:tab pos="241300" algn="l"/>
              </a:tabLst>
            </a:pPr>
            <a:r>
              <a:rPr dirty="0" sz="1600" spc="-185" b="1">
                <a:latin typeface="Verdana"/>
                <a:cs typeface="Verdana"/>
              </a:rPr>
              <a:t>Network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Verdana"/>
              <a:buAutoNum type="arabicPeriod" startAt="4"/>
            </a:pPr>
            <a:endParaRPr sz="25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buAutoNum type="arabicPeriod" startAt="4"/>
              <a:tabLst>
                <a:tab pos="241300" algn="l"/>
              </a:tabLst>
            </a:pPr>
            <a:r>
              <a:rPr dirty="0" sz="1600" spc="-254" b="1">
                <a:latin typeface="Verdana"/>
                <a:cs typeface="Verdana"/>
              </a:rPr>
              <a:t>API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959708" y="0"/>
            <a:ext cx="2232660" cy="6858000"/>
          </a:xfrm>
          <a:custGeom>
            <a:avLst/>
            <a:gdLst/>
            <a:ahLst/>
            <a:cxnLst/>
            <a:rect l="l" t="t" r="r" b="b"/>
            <a:pathLst>
              <a:path w="2232659" h="6858000">
                <a:moveTo>
                  <a:pt x="0" y="6858000"/>
                </a:moveTo>
                <a:lnTo>
                  <a:pt x="2232291" y="6858000"/>
                </a:lnTo>
                <a:lnTo>
                  <a:pt x="2232291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0675" y="566419"/>
            <a:ext cx="5451475" cy="512445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-350"/>
              <a:t>Signer </a:t>
            </a:r>
            <a:r>
              <a:rPr dirty="0" spc="-330"/>
              <a:t>Constraints </a:t>
            </a:r>
            <a:r>
              <a:rPr dirty="0" spc="-200"/>
              <a:t>-</a:t>
            </a:r>
            <a:r>
              <a:rPr dirty="0" spc="85"/>
              <a:t> </a:t>
            </a:r>
            <a:r>
              <a:rPr dirty="0" spc="-350"/>
              <a:t>Solution</a:t>
            </a:r>
          </a:p>
        </p:txBody>
      </p:sp>
      <p:sp>
        <p:nvSpPr>
          <p:cNvPr id="4" name="object 4"/>
          <p:cNvSpPr/>
          <p:nvPr/>
        </p:nvSpPr>
        <p:spPr>
          <a:xfrm>
            <a:off x="294238" y="3254667"/>
            <a:ext cx="963294" cy="991235"/>
          </a:xfrm>
          <a:custGeom>
            <a:avLst/>
            <a:gdLst/>
            <a:ahLst/>
            <a:cxnLst/>
            <a:rect l="l" t="t" r="r" b="b"/>
            <a:pathLst>
              <a:path w="963294" h="991235">
                <a:moveTo>
                  <a:pt x="481399" y="0"/>
                </a:moveTo>
                <a:lnTo>
                  <a:pt x="435037" y="2268"/>
                </a:lnTo>
                <a:lnTo>
                  <a:pt x="389922" y="8935"/>
                </a:lnTo>
                <a:lnTo>
                  <a:pt x="346256" y="19793"/>
                </a:lnTo>
                <a:lnTo>
                  <a:pt x="304240" y="34635"/>
                </a:lnTo>
                <a:lnTo>
                  <a:pt x="264075" y="53252"/>
                </a:lnTo>
                <a:lnTo>
                  <a:pt x="225965" y="75437"/>
                </a:lnTo>
                <a:lnTo>
                  <a:pt x="190110" y="100982"/>
                </a:lnTo>
                <a:lnTo>
                  <a:pt x="156713" y="129680"/>
                </a:lnTo>
                <a:lnTo>
                  <a:pt x="125974" y="161323"/>
                </a:lnTo>
                <a:lnTo>
                  <a:pt x="98096" y="195703"/>
                </a:lnTo>
                <a:lnTo>
                  <a:pt x="73281" y="232613"/>
                </a:lnTo>
                <a:lnTo>
                  <a:pt x="51730" y="271845"/>
                </a:lnTo>
                <a:lnTo>
                  <a:pt x="33645" y="313191"/>
                </a:lnTo>
                <a:lnTo>
                  <a:pt x="19228" y="356444"/>
                </a:lnTo>
                <a:lnTo>
                  <a:pt x="8680" y="401396"/>
                </a:lnTo>
                <a:lnTo>
                  <a:pt x="2203" y="447839"/>
                </a:lnTo>
                <a:lnTo>
                  <a:pt x="0" y="495566"/>
                </a:lnTo>
                <a:lnTo>
                  <a:pt x="2203" y="543291"/>
                </a:lnTo>
                <a:lnTo>
                  <a:pt x="8680" y="589732"/>
                </a:lnTo>
                <a:lnTo>
                  <a:pt x="19228" y="634683"/>
                </a:lnTo>
                <a:lnTo>
                  <a:pt x="33645" y="677934"/>
                </a:lnTo>
                <a:lnTo>
                  <a:pt x="51730" y="719279"/>
                </a:lnTo>
                <a:lnTo>
                  <a:pt x="73281" y="758510"/>
                </a:lnTo>
                <a:lnTo>
                  <a:pt x="98096" y="795419"/>
                </a:lnTo>
                <a:lnTo>
                  <a:pt x="125974" y="829799"/>
                </a:lnTo>
                <a:lnTo>
                  <a:pt x="156713" y="861441"/>
                </a:lnTo>
                <a:lnTo>
                  <a:pt x="190110" y="890139"/>
                </a:lnTo>
                <a:lnTo>
                  <a:pt x="225965" y="915684"/>
                </a:lnTo>
                <a:lnTo>
                  <a:pt x="264075" y="937868"/>
                </a:lnTo>
                <a:lnTo>
                  <a:pt x="304240" y="956485"/>
                </a:lnTo>
                <a:lnTo>
                  <a:pt x="346256" y="971327"/>
                </a:lnTo>
                <a:lnTo>
                  <a:pt x="389922" y="982185"/>
                </a:lnTo>
                <a:lnTo>
                  <a:pt x="435037" y="988852"/>
                </a:lnTo>
                <a:lnTo>
                  <a:pt x="481399" y="991120"/>
                </a:lnTo>
                <a:lnTo>
                  <a:pt x="527762" y="988852"/>
                </a:lnTo>
                <a:lnTo>
                  <a:pt x="572877" y="982185"/>
                </a:lnTo>
                <a:lnTo>
                  <a:pt x="616544" y="971327"/>
                </a:lnTo>
                <a:lnTo>
                  <a:pt x="658560" y="956485"/>
                </a:lnTo>
                <a:lnTo>
                  <a:pt x="698724" y="937868"/>
                </a:lnTo>
                <a:lnTo>
                  <a:pt x="736835" y="915684"/>
                </a:lnTo>
                <a:lnTo>
                  <a:pt x="772690" y="890139"/>
                </a:lnTo>
                <a:lnTo>
                  <a:pt x="806087" y="861441"/>
                </a:lnTo>
                <a:lnTo>
                  <a:pt x="836826" y="829799"/>
                </a:lnTo>
                <a:lnTo>
                  <a:pt x="864704" y="795419"/>
                </a:lnTo>
                <a:lnTo>
                  <a:pt x="889519" y="758510"/>
                </a:lnTo>
                <a:lnTo>
                  <a:pt x="911070" y="719279"/>
                </a:lnTo>
                <a:lnTo>
                  <a:pt x="929155" y="677934"/>
                </a:lnTo>
                <a:lnTo>
                  <a:pt x="943572" y="634683"/>
                </a:lnTo>
                <a:lnTo>
                  <a:pt x="954120" y="589732"/>
                </a:lnTo>
                <a:lnTo>
                  <a:pt x="960597" y="543291"/>
                </a:lnTo>
                <a:lnTo>
                  <a:pt x="962800" y="495566"/>
                </a:lnTo>
                <a:lnTo>
                  <a:pt x="960597" y="447839"/>
                </a:lnTo>
                <a:lnTo>
                  <a:pt x="954120" y="401396"/>
                </a:lnTo>
                <a:lnTo>
                  <a:pt x="943572" y="356444"/>
                </a:lnTo>
                <a:lnTo>
                  <a:pt x="929155" y="313191"/>
                </a:lnTo>
                <a:lnTo>
                  <a:pt x="911070" y="271845"/>
                </a:lnTo>
                <a:lnTo>
                  <a:pt x="889519" y="232613"/>
                </a:lnTo>
                <a:lnTo>
                  <a:pt x="864704" y="195703"/>
                </a:lnTo>
                <a:lnTo>
                  <a:pt x="836826" y="161323"/>
                </a:lnTo>
                <a:lnTo>
                  <a:pt x="806087" y="129680"/>
                </a:lnTo>
                <a:lnTo>
                  <a:pt x="772690" y="100982"/>
                </a:lnTo>
                <a:lnTo>
                  <a:pt x="736835" y="75437"/>
                </a:lnTo>
                <a:lnTo>
                  <a:pt x="698724" y="53252"/>
                </a:lnTo>
                <a:lnTo>
                  <a:pt x="658560" y="34635"/>
                </a:lnTo>
                <a:lnTo>
                  <a:pt x="616544" y="19793"/>
                </a:lnTo>
                <a:lnTo>
                  <a:pt x="572877" y="8935"/>
                </a:lnTo>
                <a:lnTo>
                  <a:pt x="527762" y="2268"/>
                </a:lnTo>
                <a:lnTo>
                  <a:pt x="481399" y="0"/>
                </a:lnTo>
                <a:close/>
              </a:path>
            </a:pathLst>
          </a:custGeom>
          <a:solidFill>
            <a:srgbClr val="F8D60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94238" y="3254667"/>
            <a:ext cx="963294" cy="991235"/>
          </a:xfrm>
          <a:custGeom>
            <a:avLst/>
            <a:gdLst/>
            <a:ahLst/>
            <a:cxnLst/>
            <a:rect l="l" t="t" r="r" b="b"/>
            <a:pathLst>
              <a:path w="963294" h="991235">
                <a:moveTo>
                  <a:pt x="0" y="495563"/>
                </a:moveTo>
                <a:lnTo>
                  <a:pt x="2203" y="447837"/>
                </a:lnTo>
                <a:lnTo>
                  <a:pt x="8680" y="401394"/>
                </a:lnTo>
                <a:lnTo>
                  <a:pt x="19228" y="356443"/>
                </a:lnTo>
                <a:lnTo>
                  <a:pt x="33645" y="313190"/>
                </a:lnTo>
                <a:lnTo>
                  <a:pt x="51730" y="271845"/>
                </a:lnTo>
                <a:lnTo>
                  <a:pt x="73281" y="232613"/>
                </a:lnTo>
                <a:lnTo>
                  <a:pt x="98097" y="195703"/>
                </a:lnTo>
                <a:lnTo>
                  <a:pt x="125975" y="161323"/>
                </a:lnTo>
                <a:lnTo>
                  <a:pt x="156713" y="129680"/>
                </a:lnTo>
                <a:lnTo>
                  <a:pt x="190111" y="100982"/>
                </a:lnTo>
                <a:lnTo>
                  <a:pt x="225966" y="75437"/>
                </a:lnTo>
                <a:lnTo>
                  <a:pt x="264076" y="53252"/>
                </a:lnTo>
                <a:lnTo>
                  <a:pt x="304240" y="34635"/>
                </a:lnTo>
                <a:lnTo>
                  <a:pt x="346257" y="19793"/>
                </a:lnTo>
                <a:lnTo>
                  <a:pt x="389923" y="8935"/>
                </a:lnTo>
                <a:lnTo>
                  <a:pt x="435039" y="2268"/>
                </a:lnTo>
                <a:lnTo>
                  <a:pt x="481401" y="0"/>
                </a:lnTo>
                <a:lnTo>
                  <a:pt x="527763" y="2268"/>
                </a:lnTo>
                <a:lnTo>
                  <a:pt x="572878" y="8935"/>
                </a:lnTo>
                <a:lnTo>
                  <a:pt x="616545" y="19793"/>
                </a:lnTo>
                <a:lnTo>
                  <a:pt x="658561" y="34635"/>
                </a:lnTo>
                <a:lnTo>
                  <a:pt x="698725" y="53252"/>
                </a:lnTo>
                <a:lnTo>
                  <a:pt x="736836" y="75437"/>
                </a:lnTo>
                <a:lnTo>
                  <a:pt x="772691" y="100982"/>
                </a:lnTo>
                <a:lnTo>
                  <a:pt x="806088" y="129680"/>
                </a:lnTo>
                <a:lnTo>
                  <a:pt x="836827" y="161323"/>
                </a:lnTo>
                <a:lnTo>
                  <a:pt x="864705" y="195703"/>
                </a:lnTo>
                <a:lnTo>
                  <a:pt x="889520" y="232613"/>
                </a:lnTo>
                <a:lnTo>
                  <a:pt x="911071" y="271845"/>
                </a:lnTo>
                <a:lnTo>
                  <a:pt x="929156" y="313190"/>
                </a:lnTo>
                <a:lnTo>
                  <a:pt x="943574" y="356443"/>
                </a:lnTo>
                <a:lnTo>
                  <a:pt x="954122" y="401394"/>
                </a:lnTo>
                <a:lnTo>
                  <a:pt x="960598" y="447837"/>
                </a:lnTo>
                <a:lnTo>
                  <a:pt x="962802" y="495563"/>
                </a:lnTo>
                <a:lnTo>
                  <a:pt x="960598" y="543289"/>
                </a:lnTo>
                <a:lnTo>
                  <a:pt x="954122" y="589732"/>
                </a:lnTo>
                <a:lnTo>
                  <a:pt x="943574" y="634683"/>
                </a:lnTo>
                <a:lnTo>
                  <a:pt x="929156" y="677936"/>
                </a:lnTo>
                <a:lnTo>
                  <a:pt x="911071" y="719282"/>
                </a:lnTo>
                <a:lnTo>
                  <a:pt x="889520" y="758513"/>
                </a:lnTo>
                <a:lnTo>
                  <a:pt x="864705" y="795423"/>
                </a:lnTo>
                <a:lnTo>
                  <a:pt x="836827" y="829803"/>
                </a:lnTo>
                <a:lnTo>
                  <a:pt x="806088" y="861446"/>
                </a:lnTo>
                <a:lnTo>
                  <a:pt x="772691" y="890144"/>
                </a:lnTo>
                <a:lnTo>
                  <a:pt x="736836" y="915689"/>
                </a:lnTo>
                <a:lnTo>
                  <a:pt x="698725" y="937875"/>
                </a:lnTo>
                <a:lnTo>
                  <a:pt x="658561" y="956492"/>
                </a:lnTo>
                <a:lnTo>
                  <a:pt x="616545" y="971333"/>
                </a:lnTo>
                <a:lnTo>
                  <a:pt x="572878" y="982191"/>
                </a:lnTo>
                <a:lnTo>
                  <a:pt x="527763" y="988859"/>
                </a:lnTo>
                <a:lnTo>
                  <a:pt x="481401" y="991127"/>
                </a:lnTo>
                <a:lnTo>
                  <a:pt x="435039" y="988859"/>
                </a:lnTo>
                <a:lnTo>
                  <a:pt x="389923" y="982191"/>
                </a:lnTo>
                <a:lnTo>
                  <a:pt x="346257" y="971333"/>
                </a:lnTo>
                <a:lnTo>
                  <a:pt x="304240" y="956492"/>
                </a:lnTo>
                <a:lnTo>
                  <a:pt x="264076" y="937875"/>
                </a:lnTo>
                <a:lnTo>
                  <a:pt x="225966" y="915689"/>
                </a:lnTo>
                <a:lnTo>
                  <a:pt x="190111" y="890144"/>
                </a:lnTo>
                <a:lnTo>
                  <a:pt x="156713" y="861446"/>
                </a:lnTo>
                <a:lnTo>
                  <a:pt x="125975" y="829803"/>
                </a:lnTo>
                <a:lnTo>
                  <a:pt x="98097" y="795423"/>
                </a:lnTo>
                <a:lnTo>
                  <a:pt x="73281" y="758513"/>
                </a:lnTo>
                <a:lnTo>
                  <a:pt x="51730" y="719282"/>
                </a:lnTo>
                <a:lnTo>
                  <a:pt x="33645" y="677936"/>
                </a:lnTo>
                <a:lnTo>
                  <a:pt x="19228" y="634683"/>
                </a:lnTo>
                <a:lnTo>
                  <a:pt x="8680" y="589732"/>
                </a:lnTo>
                <a:lnTo>
                  <a:pt x="2203" y="543289"/>
                </a:lnTo>
                <a:lnTo>
                  <a:pt x="0" y="495563"/>
                </a:lnTo>
                <a:close/>
              </a:path>
            </a:pathLst>
          </a:custGeom>
          <a:ln w="12700">
            <a:solidFill>
              <a:srgbClr val="F8D60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264817" y="3662776"/>
            <a:ext cx="299085" cy="100965"/>
          </a:xfrm>
          <a:custGeom>
            <a:avLst/>
            <a:gdLst/>
            <a:ahLst/>
            <a:cxnLst/>
            <a:rect l="l" t="t" r="r" b="b"/>
            <a:pathLst>
              <a:path w="299084" h="100964">
                <a:moveTo>
                  <a:pt x="0" y="100881"/>
                </a:moveTo>
                <a:lnTo>
                  <a:pt x="298484" y="0"/>
                </a:lnTo>
              </a:path>
            </a:pathLst>
          </a:custGeom>
          <a:ln w="19050">
            <a:solidFill>
              <a:srgbClr val="F8D60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26136" y="3291840"/>
            <a:ext cx="938783" cy="9418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560575" y="2377440"/>
          <a:ext cx="7784465" cy="25730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3955"/>
                <a:gridCol w="6603365"/>
              </a:tblGrid>
              <a:tr h="580390">
                <a:tc>
                  <a:txBody>
                    <a:bodyPr/>
                    <a:lstStyle/>
                    <a:p>
                      <a:pPr marL="182245">
                        <a:lnSpc>
                          <a:spcPct val="100000"/>
                        </a:lnSpc>
                        <a:spcBef>
                          <a:spcPts val="1390"/>
                        </a:spcBef>
                      </a:pPr>
                      <a:r>
                        <a:rPr dirty="0" sz="1400" spc="-45" b="1">
                          <a:latin typeface="Verdana"/>
                          <a:cs typeface="Verdana"/>
                        </a:rPr>
                        <a:t>Goal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 marT="176530">
                    <a:lnL w="12700">
                      <a:solidFill>
                        <a:srgbClr val="F8D60D"/>
                      </a:solidFill>
                      <a:prstDash val="solid"/>
                    </a:lnL>
                    <a:lnR w="9525">
                      <a:solidFill>
                        <a:srgbClr val="F8D60D"/>
                      </a:solidFill>
                      <a:prstDash val="solid"/>
                    </a:lnR>
                    <a:lnT w="12700">
                      <a:solidFill>
                        <a:srgbClr val="F8D60D"/>
                      </a:solidFill>
                      <a:prstDash val="solid"/>
                    </a:lnT>
                    <a:lnB w="9525">
                      <a:solidFill>
                        <a:srgbClr val="F8D60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5420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dirty="0" sz="1400" spc="-55">
                          <a:latin typeface="Verdana"/>
                          <a:cs typeface="Verdana"/>
                        </a:rPr>
                        <a:t>Impose</a:t>
                      </a:r>
                      <a:r>
                        <a:rPr dirty="0" sz="1400" spc="-10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110">
                          <a:latin typeface="Verdana"/>
                          <a:cs typeface="Verdana"/>
                        </a:rPr>
                        <a:t>a</a:t>
                      </a:r>
                      <a:r>
                        <a:rPr dirty="0" sz="1400" spc="-9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40">
                          <a:latin typeface="Verdana"/>
                          <a:cs typeface="Verdana"/>
                        </a:rPr>
                        <a:t>constraint</a:t>
                      </a:r>
                      <a:r>
                        <a:rPr dirty="0" sz="1400" spc="-10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10">
                          <a:latin typeface="Verdana"/>
                          <a:cs typeface="Verdana"/>
                        </a:rPr>
                        <a:t>on</a:t>
                      </a:r>
                      <a:r>
                        <a:rPr dirty="0" sz="1400" spc="-10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20">
                          <a:latin typeface="Verdana"/>
                          <a:cs typeface="Verdana"/>
                        </a:rPr>
                        <a:t>the</a:t>
                      </a:r>
                      <a:r>
                        <a:rPr dirty="0" sz="1400" spc="-10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25">
                          <a:latin typeface="Verdana"/>
                          <a:cs typeface="Verdana"/>
                        </a:rPr>
                        <a:t>required</a:t>
                      </a:r>
                      <a:r>
                        <a:rPr dirty="0" sz="1400" spc="-9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60">
                          <a:latin typeface="Verdana"/>
                          <a:cs typeface="Verdana"/>
                        </a:rPr>
                        <a:t>signatures</a:t>
                      </a:r>
                      <a:r>
                        <a:rPr dirty="0" sz="1400" spc="-11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75">
                          <a:latin typeface="Verdana"/>
                          <a:cs typeface="Verdana"/>
                        </a:rPr>
                        <a:t>in</a:t>
                      </a:r>
                      <a:r>
                        <a:rPr dirty="0" sz="1400" spc="-11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10" b="1">
                          <a:solidFill>
                            <a:srgbClr val="2B79F0"/>
                          </a:solidFill>
                          <a:latin typeface="DejaVu Sans Mono"/>
                          <a:cs typeface="DejaVu Sans Mono"/>
                        </a:rPr>
                        <a:t>IOUContract.verify</a:t>
                      </a:r>
                      <a:endParaRPr sz="14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167640">
                    <a:lnL w="9525">
                      <a:solidFill>
                        <a:srgbClr val="F8D60D"/>
                      </a:solidFill>
                      <a:prstDash val="solid"/>
                    </a:lnL>
                    <a:lnR w="12700">
                      <a:solidFill>
                        <a:srgbClr val="F8D60D"/>
                      </a:solidFill>
                      <a:prstDash val="solid"/>
                    </a:lnR>
                    <a:lnT w="12700">
                      <a:solidFill>
                        <a:srgbClr val="F8D60D"/>
                      </a:solidFill>
                      <a:prstDash val="solid"/>
                    </a:lnT>
                    <a:lnB w="9525">
                      <a:solidFill>
                        <a:srgbClr val="F8D60D"/>
                      </a:solidFill>
                      <a:prstDash val="solid"/>
                    </a:lnB>
                  </a:tcPr>
                </a:tc>
              </a:tr>
              <a:tr h="892810">
                <a:tc>
                  <a:txBody>
                    <a:bodyPr/>
                    <a:lstStyle/>
                    <a:p>
                      <a:pPr marL="182245">
                        <a:lnSpc>
                          <a:spcPct val="100000"/>
                        </a:lnSpc>
                        <a:spcBef>
                          <a:spcPts val="1380"/>
                        </a:spcBef>
                      </a:pPr>
                      <a:r>
                        <a:rPr dirty="0" sz="1400" spc="-160" b="1">
                          <a:latin typeface="Verdana"/>
                          <a:cs typeface="Verdana"/>
                        </a:rPr>
                        <a:t>Steps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 marT="175260">
                    <a:lnL w="12700">
                      <a:solidFill>
                        <a:srgbClr val="F8D60D"/>
                      </a:solidFill>
                      <a:prstDash val="solid"/>
                    </a:lnL>
                    <a:lnR w="9525">
                      <a:solidFill>
                        <a:srgbClr val="F8D60D"/>
                      </a:solidFill>
                      <a:prstDash val="solid"/>
                    </a:lnR>
                    <a:lnT w="9525">
                      <a:solidFill>
                        <a:srgbClr val="F8D60D"/>
                      </a:solidFill>
                      <a:prstDash val="solid"/>
                    </a:lnT>
                    <a:lnB w="9525">
                      <a:solidFill>
                        <a:srgbClr val="F8D60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6870" indent="-171450">
                        <a:lnSpc>
                          <a:spcPct val="100000"/>
                        </a:lnSpc>
                        <a:spcBef>
                          <a:spcPts val="1380"/>
                        </a:spcBef>
                        <a:buFont typeface="Arial"/>
                        <a:buChar char="•"/>
                        <a:tabLst>
                          <a:tab pos="357505" algn="l"/>
                        </a:tabLst>
                      </a:pPr>
                      <a:r>
                        <a:rPr dirty="0" sz="1400" spc="-50">
                          <a:latin typeface="Verdana"/>
                          <a:cs typeface="Verdana"/>
                        </a:rPr>
                        <a:t>Extract </a:t>
                      </a:r>
                      <a:r>
                        <a:rPr dirty="0" sz="1400" spc="-20">
                          <a:latin typeface="Verdana"/>
                          <a:cs typeface="Verdana"/>
                        </a:rPr>
                        <a:t>the </a:t>
                      </a:r>
                      <a:r>
                        <a:rPr dirty="0" sz="1400" spc="40">
                          <a:latin typeface="Verdana"/>
                          <a:cs typeface="Verdana"/>
                        </a:rPr>
                        <a:t>command</a:t>
                      </a:r>
                      <a:r>
                        <a:rPr dirty="0" sz="1400" spc="-35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60">
                          <a:latin typeface="Verdana"/>
                          <a:cs typeface="Verdana"/>
                        </a:rPr>
                        <a:t>from </a:t>
                      </a:r>
                      <a:r>
                        <a:rPr dirty="0" sz="1400" spc="-20">
                          <a:latin typeface="Verdana"/>
                          <a:cs typeface="Verdana"/>
                        </a:rPr>
                        <a:t>the </a:t>
                      </a:r>
                      <a:r>
                        <a:rPr dirty="0" sz="1400" spc="-25">
                          <a:latin typeface="Verdana"/>
                          <a:cs typeface="Verdana"/>
                        </a:rPr>
                        <a:t>transaction</a:t>
                      </a:r>
                      <a:endParaRPr sz="1400">
                        <a:latin typeface="Verdana"/>
                        <a:cs typeface="Verdana"/>
                      </a:endParaRPr>
                    </a:p>
                    <a:p>
                      <a:pPr marL="356870" indent="-171450">
                        <a:lnSpc>
                          <a:spcPct val="100000"/>
                        </a:lnSpc>
                        <a:spcBef>
                          <a:spcPts val="840"/>
                        </a:spcBef>
                        <a:buFont typeface="Arial"/>
                        <a:buChar char="•"/>
                        <a:tabLst>
                          <a:tab pos="357505" algn="l"/>
                        </a:tabLst>
                      </a:pPr>
                      <a:r>
                        <a:rPr dirty="0" sz="1400" spc="35">
                          <a:latin typeface="Verdana"/>
                          <a:cs typeface="Verdana"/>
                        </a:rPr>
                        <a:t>Compare</a:t>
                      </a:r>
                      <a:r>
                        <a:rPr dirty="0" sz="1400" spc="-10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20">
                          <a:latin typeface="Verdana"/>
                          <a:cs typeface="Verdana"/>
                        </a:rPr>
                        <a:t>the</a:t>
                      </a:r>
                      <a:r>
                        <a:rPr dirty="0" sz="1400" spc="-9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20">
                          <a:latin typeface="Verdana"/>
                          <a:cs typeface="Verdana"/>
                        </a:rPr>
                        <a:t>command’s</a:t>
                      </a:r>
                      <a:r>
                        <a:rPr dirty="0" sz="1400" spc="-10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85">
                          <a:latin typeface="Verdana"/>
                          <a:cs typeface="Verdana"/>
                        </a:rPr>
                        <a:t>signers</a:t>
                      </a:r>
                      <a:r>
                        <a:rPr dirty="0" sz="1400" spc="-11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10">
                          <a:latin typeface="Verdana"/>
                          <a:cs typeface="Verdana"/>
                        </a:rPr>
                        <a:t>to</a:t>
                      </a:r>
                      <a:r>
                        <a:rPr dirty="0" sz="1400" spc="-10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20">
                          <a:latin typeface="Verdana"/>
                          <a:cs typeface="Verdana"/>
                        </a:rPr>
                        <a:t>the</a:t>
                      </a:r>
                      <a:r>
                        <a:rPr dirty="0" sz="1400" spc="-10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25">
                          <a:latin typeface="Verdana"/>
                          <a:cs typeface="Verdana"/>
                        </a:rPr>
                        <a:t>transaction’s</a:t>
                      </a:r>
                      <a:r>
                        <a:rPr dirty="0" sz="1400" spc="-10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20">
                          <a:latin typeface="Verdana"/>
                          <a:cs typeface="Verdana"/>
                        </a:rPr>
                        <a:t>participants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 marT="175260">
                    <a:lnL w="9525">
                      <a:solidFill>
                        <a:srgbClr val="F8D60D"/>
                      </a:solidFill>
                      <a:prstDash val="solid"/>
                    </a:lnL>
                    <a:lnR w="12700">
                      <a:solidFill>
                        <a:srgbClr val="F8D60D"/>
                      </a:solidFill>
                      <a:prstDash val="solid"/>
                    </a:lnR>
                    <a:lnT w="9525">
                      <a:solidFill>
                        <a:srgbClr val="F8D60D"/>
                      </a:solidFill>
                      <a:prstDash val="solid"/>
                    </a:lnT>
                    <a:lnB w="9525">
                      <a:solidFill>
                        <a:srgbClr val="F8D60D"/>
                      </a:solidFill>
                      <a:prstDash val="solid"/>
                    </a:lnB>
                  </a:tcPr>
                </a:tc>
              </a:tr>
              <a:tr h="10877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marL="182245">
                        <a:lnSpc>
                          <a:spcPct val="100000"/>
                        </a:lnSpc>
                        <a:spcBef>
                          <a:spcPts val="1465"/>
                        </a:spcBef>
                      </a:pPr>
                      <a:r>
                        <a:rPr dirty="0" sz="1400" spc="-25" b="1">
                          <a:latin typeface="Verdana"/>
                          <a:cs typeface="Verdana"/>
                        </a:rPr>
                        <a:t>Code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 marT="0">
                    <a:lnL w="12700">
                      <a:solidFill>
                        <a:srgbClr val="F8D60D"/>
                      </a:solidFill>
                      <a:prstDash val="solid"/>
                    </a:lnL>
                    <a:lnR w="9525">
                      <a:solidFill>
                        <a:srgbClr val="F8D60D"/>
                      </a:solidFill>
                      <a:prstDash val="solid"/>
                    </a:lnR>
                    <a:lnT w="9525">
                      <a:solidFill>
                        <a:srgbClr val="F8D60D"/>
                      </a:solidFill>
                      <a:prstDash val="solid"/>
                    </a:lnT>
                    <a:lnB w="12700">
                      <a:solidFill>
                        <a:srgbClr val="F8D60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185420" marR="1069340">
                        <a:lnSpc>
                          <a:spcPct val="100000"/>
                        </a:lnSpc>
                      </a:pPr>
                      <a:r>
                        <a:rPr dirty="0" sz="1200">
                          <a:latin typeface="DejaVu Sans Mono"/>
                          <a:cs typeface="DejaVu Sans Mono"/>
                        </a:rPr>
                        <a:t>"Both lender and borrower together only may sign IOU issue  transaction." </a:t>
                      </a:r>
                      <a:r>
                        <a:rPr dirty="0" sz="1200" spc="165" i="1">
                          <a:latin typeface="Trebuchet MS"/>
                          <a:cs typeface="Trebuchet MS"/>
                        </a:rPr>
                        <a:t>using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  <a:p>
                      <a:pPr marL="553720">
                        <a:lnSpc>
                          <a:spcPct val="100000"/>
                        </a:lnSpc>
                      </a:pPr>
                      <a:r>
                        <a:rPr dirty="0" sz="1200" spc="30">
                          <a:latin typeface="DejaVu Sans Mono"/>
                          <a:cs typeface="DejaVu Sans Mono"/>
                        </a:rPr>
                        <a:t>(command.signers.</a:t>
                      </a:r>
                      <a:r>
                        <a:rPr dirty="0" sz="1200" spc="30" i="1">
                          <a:latin typeface="Trebuchet MS"/>
                          <a:cs typeface="Trebuchet MS"/>
                        </a:rPr>
                        <a:t>toSet</a:t>
                      </a:r>
                      <a:r>
                        <a:rPr dirty="0" sz="1200" spc="30">
                          <a:latin typeface="DejaVu Sans Mono"/>
                          <a:cs typeface="DejaVu Sans Mono"/>
                        </a:rPr>
                        <a:t>()</a:t>
                      </a:r>
                      <a:r>
                        <a:rPr dirty="0" sz="1200">
                          <a:latin typeface="DejaVu Sans Mono"/>
                          <a:cs typeface="DejaVu Sans Mono"/>
                        </a:rPr>
                        <a:t> ==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  <a:p>
                      <a:pPr marL="922019">
                        <a:lnSpc>
                          <a:spcPct val="100000"/>
                        </a:lnSpc>
                      </a:pPr>
                      <a:r>
                        <a:rPr dirty="0" sz="1200">
                          <a:latin typeface="DejaVu Sans Mono"/>
                          <a:cs typeface="DejaVu Sans Mono"/>
                        </a:rPr>
                        <a:t>iou.participants.map { it.owningKey</a:t>
                      </a:r>
                      <a:r>
                        <a:rPr dirty="0" sz="1200" spc="-5">
                          <a:latin typeface="DejaVu Sans Mono"/>
                          <a:cs typeface="DejaVu Sans Mono"/>
                        </a:rPr>
                        <a:t> </a:t>
                      </a:r>
                      <a:r>
                        <a:rPr dirty="0" sz="1200" spc="70">
                          <a:latin typeface="DejaVu Sans Mono"/>
                          <a:cs typeface="DejaVu Sans Mono"/>
                        </a:rPr>
                        <a:t>}.</a:t>
                      </a:r>
                      <a:r>
                        <a:rPr dirty="0" sz="1200" spc="70" i="1">
                          <a:latin typeface="Trebuchet MS"/>
                          <a:cs typeface="Trebuchet MS"/>
                        </a:rPr>
                        <a:t>toSet</a:t>
                      </a:r>
                      <a:r>
                        <a:rPr dirty="0" sz="1200" spc="70">
                          <a:latin typeface="DejaVu Sans Mono"/>
                          <a:cs typeface="DejaVu Sans Mono"/>
                        </a:rPr>
                        <a:t>())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5080">
                    <a:lnL w="9525">
                      <a:solidFill>
                        <a:srgbClr val="F8D60D"/>
                      </a:solidFill>
                      <a:prstDash val="solid"/>
                    </a:lnL>
                    <a:lnR w="12700">
                      <a:solidFill>
                        <a:srgbClr val="F8D60D"/>
                      </a:solidFill>
                      <a:prstDash val="solid"/>
                    </a:lnR>
                    <a:lnT w="9525">
                      <a:solidFill>
                        <a:srgbClr val="F8D60D"/>
                      </a:solidFill>
                      <a:prstDash val="solid"/>
                    </a:lnT>
                    <a:lnB w="12700">
                      <a:solidFill>
                        <a:srgbClr val="F8D60D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1" name="object 1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85"/>
              <a:t>Contracts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40"/>
              <a:t>p</a:t>
            </a:r>
            <a:fld id="{81D60167-4931-47E6-BA6A-407CBD079E47}" type="slidenum">
              <a:rPr dirty="0" spc="-150"/>
              <a:t>42</a:t>
            </a:fld>
            <a:r>
              <a:rPr dirty="0" spc="-80"/>
              <a:t>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0079393" y="734060"/>
            <a:ext cx="1881505" cy="2705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00" spc="-190" b="1">
                <a:latin typeface="Verdana"/>
                <a:cs typeface="Verdana"/>
              </a:rPr>
              <a:t>1. </a:t>
            </a:r>
            <a:r>
              <a:rPr dirty="0" sz="1600" spc="-90" b="1">
                <a:latin typeface="Verdana"/>
                <a:cs typeface="Verdana"/>
              </a:rPr>
              <a:t>CorDapp</a:t>
            </a:r>
            <a:r>
              <a:rPr dirty="0" sz="1600" spc="-55" b="1">
                <a:latin typeface="Verdana"/>
                <a:cs typeface="Verdana"/>
              </a:rPr>
              <a:t> </a:t>
            </a:r>
            <a:r>
              <a:rPr dirty="0" sz="1600" spc="-150" b="1">
                <a:latin typeface="Verdana"/>
                <a:cs typeface="Verdana"/>
              </a:rPr>
              <a:t>Design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079393" y="1343660"/>
            <a:ext cx="1875789" cy="41719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105"/>
              </a:spcBef>
              <a:buAutoNum type="arabicPeriod" startAt="2"/>
              <a:tabLst>
                <a:tab pos="241300" algn="l"/>
              </a:tabLst>
            </a:pPr>
            <a:r>
              <a:rPr dirty="0" sz="1600" spc="-175" b="1">
                <a:latin typeface="Verdana"/>
                <a:cs typeface="Verdana"/>
              </a:rPr>
              <a:t>State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AutoNum type="arabicPeriod" startAt="2"/>
            </a:pPr>
            <a:endParaRPr sz="25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buAutoNum type="arabicPeriod" startAt="2"/>
              <a:tabLst>
                <a:tab pos="241300" algn="l"/>
              </a:tabLst>
            </a:pPr>
            <a:r>
              <a:rPr dirty="0" sz="1600" spc="-110" b="1">
                <a:solidFill>
                  <a:srgbClr val="ED1C24"/>
                </a:solidFill>
                <a:latin typeface="Verdana"/>
                <a:cs typeface="Verdana"/>
              </a:rPr>
              <a:t>Contract</a:t>
            </a:r>
            <a:endParaRPr sz="1600">
              <a:latin typeface="Verdana"/>
              <a:cs typeface="Verdana"/>
            </a:endParaRPr>
          </a:p>
          <a:p>
            <a:pPr marL="184150" indent="-171450">
              <a:lnSpc>
                <a:spcPct val="100000"/>
              </a:lnSpc>
              <a:spcBef>
                <a:spcPts val="20"/>
              </a:spcBef>
              <a:buFont typeface="Arial"/>
              <a:buChar char="•"/>
              <a:tabLst>
                <a:tab pos="184785" algn="l"/>
              </a:tabLst>
            </a:pPr>
            <a:r>
              <a:rPr dirty="0" sz="1200" spc="15">
                <a:latin typeface="Verdana"/>
                <a:cs typeface="Verdana"/>
              </a:rPr>
              <a:t>Contract</a:t>
            </a:r>
            <a:r>
              <a:rPr dirty="0" sz="1200" spc="-85">
                <a:latin typeface="Verdana"/>
                <a:cs typeface="Verdana"/>
              </a:rPr>
              <a:t> </a:t>
            </a:r>
            <a:r>
              <a:rPr dirty="0" sz="1200" spc="-114">
                <a:latin typeface="Verdana"/>
                <a:cs typeface="Verdana"/>
              </a:rPr>
              <a:t>Tests</a:t>
            </a:r>
            <a:endParaRPr sz="1200">
              <a:latin typeface="Verdana"/>
              <a:cs typeface="Verdana"/>
            </a:endParaRPr>
          </a:p>
          <a:p>
            <a:pPr marL="184150" indent="-171450">
              <a:lnSpc>
                <a:spcPct val="100000"/>
              </a:lnSpc>
              <a:buFont typeface="Arial"/>
              <a:buChar char="•"/>
              <a:tabLst>
                <a:tab pos="184785" algn="l"/>
              </a:tabLst>
            </a:pPr>
            <a:r>
              <a:rPr dirty="0" sz="1200" spc="-65">
                <a:latin typeface="Verdana"/>
                <a:cs typeface="Verdana"/>
              </a:rPr>
              <a:t>The </a:t>
            </a:r>
            <a:r>
              <a:rPr dirty="0" sz="1200" spc="20">
                <a:latin typeface="Verdana"/>
                <a:cs typeface="Verdana"/>
              </a:rPr>
              <a:t>Create</a:t>
            </a:r>
            <a:r>
              <a:rPr dirty="0" sz="1200" spc="-170">
                <a:latin typeface="Verdana"/>
                <a:cs typeface="Verdana"/>
              </a:rPr>
              <a:t> </a:t>
            </a:r>
            <a:r>
              <a:rPr dirty="0" sz="1200" spc="35">
                <a:latin typeface="Verdana"/>
                <a:cs typeface="Verdana"/>
              </a:rPr>
              <a:t>Command</a:t>
            </a:r>
            <a:endParaRPr sz="1200">
              <a:latin typeface="Verdana"/>
              <a:cs typeface="Verdana"/>
            </a:endParaRPr>
          </a:p>
          <a:p>
            <a:pPr marL="184150" indent="-171450">
              <a:lnSpc>
                <a:spcPct val="100000"/>
              </a:lnSpc>
              <a:buFont typeface="Arial"/>
              <a:buChar char="•"/>
              <a:tabLst>
                <a:tab pos="184785" algn="l"/>
              </a:tabLst>
            </a:pPr>
            <a:r>
              <a:rPr dirty="0" sz="1200" spc="-70">
                <a:latin typeface="Verdana"/>
                <a:cs typeface="Verdana"/>
              </a:rPr>
              <a:t>Further</a:t>
            </a:r>
            <a:r>
              <a:rPr dirty="0" sz="1200" spc="-95">
                <a:latin typeface="Verdana"/>
                <a:cs typeface="Verdana"/>
              </a:rPr>
              <a:t> </a:t>
            </a:r>
            <a:r>
              <a:rPr dirty="0" sz="1200" spc="-40">
                <a:latin typeface="Verdana"/>
                <a:cs typeface="Verdana"/>
              </a:rPr>
              <a:t>Constraints</a:t>
            </a:r>
            <a:endParaRPr sz="1200">
              <a:latin typeface="Verdana"/>
              <a:cs typeface="Verdana"/>
            </a:endParaRPr>
          </a:p>
          <a:p>
            <a:pPr marL="184150" indent="-171450">
              <a:lnSpc>
                <a:spcPct val="100000"/>
              </a:lnSpc>
              <a:buFont typeface="Arial"/>
              <a:buChar char="•"/>
              <a:tabLst>
                <a:tab pos="184785" algn="l"/>
              </a:tabLst>
            </a:pPr>
            <a:r>
              <a:rPr dirty="0" sz="1200" spc="-85">
                <a:latin typeface="Verdana"/>
                <a:cs typeface="Verdana"/>
              </a:rPr>
              <a:t>Tx-Level</a:t>
            </a:r>
            <a:r>
              <a:rPr dirty="0" sz="1200" spc="-95">
                <a:latin typeface="Verdana"/>
                <a:cs typeface="Verdana"/>
              </a:rPr>
              <a:t> </a:t>
            </a:r>
            <a:r>
              <a:rPr dirty="0" sz="1200" spc="-45">
                <a:latin typeface="Verdana"/>
                <a:cs typeface="Verdana"/>
              </a:rPr>
              <a:t>Constraints</a:t>
            </a:r>
            <a:endParaRPr sz="1200">
              <a:latin typeface="Verdana"/>
              <a:cs typeface="Verdana"/>
            </a:endParaRPr>
          </a:p>
          <a:p>
            <a:pPr marL="184150" indent="-171450">
              <a:lnSpc>
                <a:spcPct val="100000"/>
              </a:lnSpc>
              <a:buFont typeface="Arial"/>
              <a:buChar char="•"/>
              <a:tabLst>
                <a:tab pos="184785" algn="l"/>
              </a:tabLst>
            </a:pPr>
            <a:r>
              <a:rPr dirty="0" sz="1200" spc="10">
                <a:latin typeface="Verdana"/>
                <a:cs typeface="Verdana"/>
              </a:rPr>
              <a:t>Value</a:t>
            </a:r>
            <a:r>
              <a:rPr dirty="0" sz="1200" spc="-135">
                <a:latin typeface="Verdana"/>
                <a:cs typeface="Verdana"/>
              </a:rPr>
              <a:t> </a:t>
            </a:r>
            <a:r>
              <a:rPr dirty="0" sz="1200" spc="-45">
                <a:latin typeface="Verdana"/>
                <a:cs typeface="Verdana"/>
              </a:rPr>
              <a:t>Constraints</a:t>
            </a:r>
            <a:endParaRPr sz="1200">
              <a:latin typeface="Verdana"/>
              <a:cs typeface="Verdana"/>
            </a:endParaRPr>
          </a:p>
          <a:p>
            <a:pPr marL="184150" indent="-171450">
              <a:lnSpc>
                <a:spcPct val="100000"/>
              </a:lnSpc>
              <a:buFont typeface="Arial"/>
              <a:buChar char="•"/>
              <a:tabLst>
                <a:tab pos="184785" algn="l"/>
              </a:tabLst>
            </a:pPr>
            <a:r>
              <a:rPr dirty="0" sz="1200" spc="-135" b="1">
                <a:latin typeface="Verdana"/>
                <a:cs typeface="Verdana"/>
              </a:rPr>
              <a:t>Signer</a:t>
            </a:r>
            <a:r>
              <a:rPr dirty="0" sz="1200" spc="-155" b="1">
                <a:latin typeface="Verdana"/>
                <a:cs typeface="Verdana"/>
              </a:rPr>
              <a:t> </a:t>
            </a:r>
            <a:r>
              <a:rPr dirty="0" sz="1200" spc="-125" b="1">
                <a:latin typeface="Verdana"/>
                <a:cs typeface="Verdana"/>
              </a:rPr>
              <a:t>Constraints</a:t>
            </a:r>
            <a:endParaRPr sz="1200">
              <a:latin typeface="Verdana"/>
              <a:cs typeface="Verdana"/>
            </a:endParaRPr>
          </a:p>
          <a:p>
            <a:pPr marL="184150" indent="-171450">
              <a:lnSpc>
                <a:spcPct val="100000"/>
              </a:lnSpc>
              <a:buFont typeface="Arial"/>
              <a:buChar char="•"/>
              <a:tabLst>
                <a:tab pos="184785" algn="l"/>
              </a:tabLst>
            </a:pPr>
            <a:r>
              <a:rPr dirty="0" sz="1200" spc="-15">
                <a:latin typeface="Verdana"/>
                <a:cs typeface="Verdana"/>
              </a:rPr>
              <a:t>Another</a:t>
            </a:r>
            <a:r>
              <a:rPr dirty="0" sz="1200" spc="-100">
                <a:latin typeface="Verdana"/>
                <a:cs typeface="Verdana"/>
              </a:rPr>
              <a:t> </a:t>
            </a:r>
            <a:r>
              <a:rPr dirty="0" sz="1200" spc="35">
                <a:latin typeface="Verdana"/>
                <a:cs typeface="Verdana"/>
              </a:rPr>
              <a:t>Command</a:t>
            </a:r>
            <a:endParaRPr sz="1200">
              <a:latin typeface="Verdana"/>
              <a:cs typeface="Verdana"/>
            </a:endParaRPr>
          </a:p>
          <a:p>
            <a:pPr marL="217170" indent="-204470">
              <a:lnSpc>
                <a:spcPct val="100000"/>
              </a:lnSpc>
              <a:buFont typeface="Wingdings"/>
              <a:buChar char=""/>
              <a:tabLst>
                <a:tab pos="217804" algn="l"/>
              </a:tabLst>
            </a:pPr>
            <a:r>
              <a:rPr dirty="0" sz="1200" spc="10">
                <a:latin typeface="Verdana"/>
                <a:cs typeface="Verdana"/>
              </a:rPr>
              <a:t>Checkpoint</a:t>
            </a:r>
            <a:endParaRPr sz="12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spcBef>
                <a:spcPts val="1250"/>
              </a:spcBef>
              <a:buAutoNum type="arabicPeriod" startAt="4"/>
              <a:tabLst>
                <a:tab pos="241300" algn="l"/>
              </a:tabLst>
            </a:pPr>
            <a:r>
              <a:rPr dirty="0" sz="1600" spc="-204" b="1">
                <a:latin typeface="Verdana"/>
                <a:cs typeface="Verdana"/>
              </a:rPr>
              <a:t>Flow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Verdana"/>
              <a:buAutoNum type="arabicPeriod" startAt="4"/>
            </a:pPr>
            <a:endParaRPr sz="25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buAutoNum type="arabicPeriod" startAt="4"/>
              <a:tabLst>
                <a:tab pos="241300" algn="l"/>
              </a:tabLst>
            </a:pPr>
            <a:r>
              <a:rPr dirty="0" sz="1600" spc="-185" b="1">
                <a:latin typeface="Verdana"/>
                <a:cs typeface="Verdana"/>
              </a:rPr>
              <a:t>Network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Verdana"/>
              <a:buAutoNum type="arabicPeriod" startAt="4"/>
            </a:pPr>
            <a:endParaRPr sz="25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buAutoNum type="arabicPeriod" startAt="4"/>
              <a:tabLst>
                <a:tab pos="241300" algn="l"/>
              </a:tabLst>
            </a:pPr>
            <a:r>
              <a:rPr dirty="0" sz="1600" spc="-254" b="1">
                <a:latin typeface="Verdana"/>
                <a:cs typeface="Verdana"/>
              </a:rPr>
              <a:t>API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959708" y="0"/>
            <a:ext cx="2232660" cy="6858000"/>
          </a:xfrm>
          <a:custGeom>
            <a:avLst/>
            <a:gdLst/>
            <a:ahLst/>
            <a:cxnLst/>
            <a:rect l="l" t="t" r="r" b="b"/>
            <a:pathLst>
              <a:path w="2232659" h="6858000">
                <a:moveTo>
                  <a:pt x="0" y="6858000"/>
                </a:moveTo>
                <a:lnTo>
                  <a:pt x="2232291" y="6858000"/>
                </a:lnTo>
                <a:lnTo>
                  <a:pt x="2232291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0675" y="566419"/>
            <a:ext cx="2939415" cy="512445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-370"/>
              <a:t>There’s</a:t>
            </a:r>
            <a:r>
              <a:rPr dirty="0" spc="-250"/>
              <a:t> </a:t>
            </a:r>
            <a:r>
              <a:rPr dirty="0" spc="-270"/>
              <a:t>more…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0079393" y="5243903"/>
            <a:ext cx="576580" cy="27622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600" spc="-190" b="1">
                <a:latin typeface="Verdana"/>
                <a:cs typeface="Verdana"/>
              </a:rPr>
              <a:t>6.</a:t>
            </a:r>
            <a:r>
              <a:rPr dirty="0" sz="1600" spc="-170" b="1">
                <a:latin typeface="Verdana"/>
                <a:cs typeface="Verdana"/>
              </a:rPr>
              <a:t> </a:t>
            </a:r>
            <a:r>
              <a:rPr dirty="0" sz="1600" spc="-254" b="1">
                <a:latin typeface="Verdana"/>
                <a:cs typeface="Verdana"/>
              </a:rPr>
              <a:t>API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550606" y="6372109"/>
            <a:ext cx="2675890" cy="18288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000" spc="-95" b="1">
                <a:solidFill>
                  <a:srgbClr val="959595"/>
                </a:solidFill>
                <a:latin typeface="Verdana"/>
                <a:cs typeface="Verdana"/>
              </a:rPr>
              <a:t>presentation </a:t>
            </a:r>
            <a:r>
              <a:rPr dirty="0" sz="1000" spc="-110" b="1">
                <a:solidFill>
                  <a:srgbClr val="959595"/>
                </a:solidFill>
                <a:latin typeface="Verdana"/>
                <a:cs typeface="Verdana"/>
              </a:rPr>
              <a:t>title </a:t>
            </a:r>
            <a:r>
              <a:rPr dirty="0" sz="1000" spc="-60" b="1">
                <a:solidFill>
                  <a:srgbClr val="959595"/>
                </a:solidFill>
                <a:latin typeface="Verdana"/>
                <a:cs typeface="Verdana"/>
              </a:rPr>
              <a:t>- </a:t>
            </a:r>
            <a:r>
              <a:rPr dirty="0" sz="1000" spc="-85" b="1">
                <a:solidFill>
                  <a:srgbClr val="959595"/>
                </a:solidFill>
                <a:latin typeface="Verdana"/>
                <a:cs typeface="Verdana"/>
              </a:rPr>
              <a:t>private </a:t>
            </a:r>
            <a:r>
              <a:rPr dirty="0" sz="1000" spc="-55" b="1">
                <a:solidFill>
                  <a:srgbClr val="959595"/>
                </a:solidFill>
                <a:latin typeface="Verdana"/>
                <a:cs typeface="Verdana"/>
              </a:rPr>
              <a:t>and</a:t>
            </a:r>
            <a:r>
              <a:rPr dirty="0" sz="1000" spc="-50" b="1">
                <a:solidFill>
                  <a:srgbClr val="959595"/>
                </a:solidFill>
                <a:latin typeface="Verdana"/>
                <a:cs typeface="Verdana"/>
              </a:rPr>
              <a:t> </a:t>
            </a:r>
            <a:r>
              <a:rPr dirty="0" sz="1000" spc="-80" b="1">
                <a:solidFill>
                  <a:srgbClr val="959595"/>
                </a:solidFill>
                <a:latin typeface="Verdana"/>
                <a:cs typeface="Verdana"/>
              </a:rPr>
              <a:t>confidential.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40"/>
              <a:t>p</a:t>
            </a:r>
            <a:fld id="{81D60167-4931-47E6-BA6A-407CBD079E47}" type="slidenum">
              <a:rPr dirty="0" spc="-150"/>
              <a:t>45</a:t>
            </a:fld>
            <a:r>
              <a:rPr dirty="0" spc="-80"/>
              <a:t>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44454" y="3163315"/>
            <a:ext cx="7672070" cy="10439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2400" spc="-290" b="1">
                <a:latin typeface="Verdana"/>
                <a:cs typeface="Verdana"/>
              </a:rPr>
              <a:t>There </a:t>
            </a:r>
            <a:r>
              <a:rPr dirty="0" sz="2400" spc="-310" b="1">
                <a:latin typeface="Verdana"/>
                <a:cs typeface="Verdana"/>
              </a:rPr>
              <a:t>is </a:t>
            </a:r>
            <a:r>
              <a:rPr dirty="0" sz="2400" spc="-150" b="1">
                <a:latin typeface="Verdana"/>
                <a:cs typeface="Verdana"/>
              </a:rPr>
              <a:t>one </a:t>
            </a:r>
            <a:r>
              <a:rPr dirty="0" sz="2400" spc="-225" b="1">
                <a:latin typeface="Verdana"/>
                <a:cs typeface="Verdana"/>
              </a:rPr>
              <a:t>more </a:t>
            </a:r>
            <a:r>
              <a:rPr dirty="0" sz="2400" spc="-295" b="1">
                <a:latin typeface="Verdana"/>
                <a:cs typeface="Verdana"/>
              </a:rPr>
              <a:t>test </a:t>
            </a:r>
            <a:r>
              <a:rPr dirty="0" sz="2400" spc="-245" b="1">
                <a:latin typeface="Verdana"/>
                <a:cs typeface="Verdana"/>
              </a:rPr>
              <a:t>to </a:t>
            </a:r>
            <a:r>
              <a:rPr dirty="0" sz="2400" spc="-295" b="1">
                <a:latin typeface="Verdana"/>
                <a:cs typeface="Verdana"/>
              </a:rPr>
              <a:t>finish </a:t>
            </a:r>
            <a:r>
              <a:rPr dirty="0" sz="2400" spc="-509" b="1">
                <a:latin typeface="Verdana"/>
                <a:cs typeface="Verdana"/>
              </a:rPr>
              <a:t>– </a:t>
            </a:r>
            <a:r>
              <a:rPr dirty="0" sz="2400" spc="-200" b="1">
                <a:latin typeface="Verdana"/>
                <a:cs typeface="Verdana"/>
              </a:rPr>
              <a:t>you’re </a:t>
            </a:r>
            <a:r>
              <a:rPr dirty="0" sz="2400" spc="-195" b="1">
                <a:latin typeface="Verdana"/>
                <a:cs typeface="Verdana"/>
              </a:rPr>
              <a:t>on </a:t>
            </a:r>
            <a:r>
              <a:rPr dirty="0" sz="2400" spc="-250" b="1">
                <a:latin typeface="Verdana"/>
                <a:cs typeface="Verdana"/>
              </a:rPr>
              <a:t>your</a:t>
            </a:r>
            <a:r>
              <a:rPr dirty="0" sz="2400" spc="290" b="1">
                <a:latin typeface="Verdana"/>
                <a:cs typeface="Verdana"/>
              </a:rPr>
              <a:t> </a:t>
            </a:r>
            <a:r>
              <a:rPr dirty="0" sz="2400" spc="-280" b="1">
                <a:latin typeface="Verdana"/>
                <a:cs typeface="Verdana"/>
              </a:rPr>
              <a:t>own!</a:t>
            </a:r>
            <a:endParaRPr sz="240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2255"/>
              </a:spcBef>
            </a:pPr>
            <a:r>
              <a:rPr dirty="0" sz="2400" b="1">
                <a:solidFill>
                  <a:srgbClr val="2A79F1"/>
                </a:solidFill>
                <a:latin typeface="DejaVu Sans Mono"/>
                <a:cs typeface="DejaVu Sans Mono"/>
              </a:rPr>
              <a:t>lenderAndBorrowerCannotBeTheSame()</a:t>
            </a:r>
            <a:endParaRPr sz="2400">
              <a:latin typeface="DejaVu Sans Mono"/>
              <a:cs typeface="DejaVu Sans Mon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079393" y="734060"/>
            <a:ext cx="1881505" cy="2705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00" spc="-190" b="1">
                <a:latin typeface="Verdana"/>
                <a:cs typeface="Verdana"/>
              </a:rPr>
              <a:t>1. </a:t>
            </a:r>
            <a:r>
              <a:rPr dirty="0" sz="1600" spc="-90" b="1">
                <a:latin typeface="Verdana"/>
                <a:cs typeface="Verdana"/>
              </a:rPr>
              <a:t>CorDapp</a:t>
            </a:r>
            <a:r>
              <a:rPr dirty="0" sz="1600" spc="-55" b="1">
                <a:latin typeface="Verdana"/>
                <a:cs typeface="Verdana"/>
              </a:rPr>
              <a:t> </a:t>
            </a:r>
            <a:r>
              <a:rPr dirty="0" sz="1600" spc="-150" b="1">
                <a:latin typeface="Verdana"/>
                <a:cs typeface="Verdana"/>
              </a:rPr>
              <a:t>Design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079393" y="1343660"/>
            <a:ext cx="746760" cy="2705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00" spc="-190" b="1">
                <a:latin typeface="Verdana"/>
                <a:cs typeface="Verdana"/>
              </a:rPr>
              <a:t>2.</a:t>
            </a:r>
            <a:r>
              <a:rPr dirty="0" sz="1600" spc="-160" b="1">
                <a:latin typeface="Verdana"/>
                <a:cs typeface="Verdana"/>
              </a:rPr>
              <a:t> </a:t>
            </a:r>
            <a:r>
              <a:rPr dirty="0" sz="1600" spc="-175" b="1">
                <a:latin typeface="Verdana"/>
                <a:cs typeface="Verdana"/>
              </a:rPr>
              <a:t>State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079393" y="1953260"/>
            <a:ext cx="1875789" cy="17354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00" spc="-190" b="1">
                <a:solidFill>
                  <a:srgbClr val="ED1C24"/>
                </a:solidFill>
                <a:latin typeface="Verdana"/>
                <a:cs typeface="Verdana"/>
              </a:rPr>
              <a:t>3.</a:t>
            </a:r>
            <a:r>
              <a:rPr dirty="0" sz="1600" spc="-110" b="1">
                <a:solidFill>
                  <a:srgbClr val="ED1C24"/>
                </a:solidFill>
                <a:latin typeface="Verdana"/>
                <a:cs typeface="Verdana"/>
              </a:rPr>
              <a:t> Contract</a:t>
            </a:r>
            <a:endParaRPr sz="1600">
              <a:latin typeface="Verdana"/>
              <a:cs typeface="Verdana"/>
            </a:endParaRPr>
          </a:p>
          <a:p>
            <a:pPr marL="184150" indent="-171450">
              <a:lnSpc>
                <a:spcPct val="100000"/>
              </a:lnSpc>
              <a:spcBef>
                <a:spcPts val="15"/>
              </a:spcBef>
              <a:buFont typeface="Arial"/>
              <a:buChar char="•"/>
              <a:tabLst>
                <a:tab pos="184785" algn="l"/>
              </a:tabLst>
            </a:pPr>
            <a:r>
              <a:rPr dirty="0" sz="1200" spc="15">
                <a:latin typeface="Verdana"/>
                <a:cs typeface="Verdana"/>
              </a:rPr>
              <a:t>Contract</a:t>
            </a:r>
            <a:r>
              <a:rPr dirty="0" sz="1200" spc="-85">
                <a:latin typeface="Verdana"/>
                <a:cs typeface="Verdana"/>
              </a:rPr>
              <a:t> </a:t>
            </a:r>
            <a:r>
              <a:rPr dirty="0" sz="1200" spc="-114">
                <a:latin typeface="Verdana"/>
                <a:cs typeface="Verdana"/>
              </a:rPr>
              <a:t>Tests</a:t>
            </a:r>
            <a:endParaRPr sz="1200">
              <a:latin typeface="Verdana"/>
              <a:cs typeface="Verdana"/>
            </a:endParaRPr>
          </a:p>
          <a:p>
            <a:pPr marL="184150" indent="-17145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184785" algn="l"/>
              </a:tabLst>
            </a:pPr>
            <a:r>
              <a:rPr dirty="0" sz="1200" spc="-65">
                <a:latin typeface="Verdana"/>
                <a:cs typeface="Verdana"/>
              </a:rPr>
              <a:t>The </a:t>
            </a:r>
            <a:r>
              <a:rPr dirty="0" sz="1200" spc="20">
                <a:latin typeface="Verdana"/>
                <a:cs typeface="Verdana"/>
              </a:rPr>
              <a:t>Create</a:t>
            </a:r>
            <a:r>
              <a:rPr dirty="0" sz="1200" spc="-170">
                <a:latin typeface="Verdana"/>
                <a:cs typeface="Verdana"/>
              </a:rPr>
              <a:t> </a:t>
            </a:r>
            <a:r>
              <a:rPr dirty="0" sz="1200" spc="35">
                <a:latin typeface="Verdana"/>
                <a:cs typeface="Verdana"/>
              </a:rPr>
              <a:t>Command</a:t>
            </a:r>
            <a:endParaRPr sz="1200">
              <a:latin typeface="Verdana"/>
              <a:cs typeface="Verdana"/>
            </a:endParaRPr>
          </a:p>
          <a:p>
            <a:pPr marL="184150" indent="-171450">
              <a:lnSpc>
                <a:spcPct val="100000"/>
              </a:lnSpc>
              <a:buFont typeface="Arial"/>
              <a:buChar char="•"/>
              <a:tabLst>
                <a:tab pos="184785" algn="l"/>
              </a:tabLst>
            </a:pPr>
            <a:r>
              <a:rPr dirty="0" sz="1200" spc="-70">
                <a:latin typeface="Verdana"/>
                <a:cs typeface="Verdana"/>
              </a:rPr>
              <a:t>Further</a:t>
            </a:r>
            <a:r>
              <a:rPr dirty="0" sz="1200" spc="-95">
                <a:latin typeface="Verdana"/>
                <a:cs typeface="Verdana"/>
              </a:rPr>
              <a:t> </a:t>
            </a:r>
            <a:r>
              <a:rPr dirty="0" sz="1200" spc="-40">
                <a:latin typeface="Verdana"/>
                <a:cs typeface="Verdana"/>
              </a:rPr>
              <a:t>Constraints</a:t>
            </a:r>
            <a:endParaRPr sz="1200">
              <a:latin typeface="Verdana"/>
              <a:cs typeface="Verdana"/>
            </a:endParaRPr>
          </a:p>
          <a:p>
            <a:pPr marL="184150" indent="-171450">
              <a:lnSpc>
                <a:spcPct val="100000"/>
              </a:lnSpc>
              <a:buFont typeface="Arial"/>
              <a:buChar char="•"/>
              <a:tabLst>
                <a:tab pos="184785" algn="l"/>
              </a:tabLst>
            </a:pPr>
            <a:r>
              <a:rPr dirty="0" sz="1200" spc="-85">
                <a:latin typeface="Verdana"/>
                <a:cs typeface="Verdana"/>
              </a:rPr>
              <a:t>Tx-Level</a:t>
            </a:r>
            <a:r>
              <a:rPr dirty="0" sz="1200" spc="-95">
                <a:latin typeface="Verdana"/>
                <a:cs typeface="Verdana"/>
              </a:rPr>
              <a:t> </a:t>
            </a:r>
            <a:r>
              <a:rPr dirty="0" sz="1200" spc="-45">
                <a:latin typeface="Verdana"/>
                <a:cs typeface="Verdana"/>
              </a:rPr>
              <a:t>Constraints</a:t>
            </a:r>
            <a:endParaRPr sz="1200">
              <a:latin typeface="Verdana"/>
              <a:cs typeface="Verdana"/>
            </a:endParaRPr>
          </a:p>
          <a:p>
            <a:pPr marL="184150" indent="-171450">
              <a:lnSpc>
                <a:spcPct val="100000"/>
              </a:lnSpc>
              <a:buFont typeface="Arial"/>
              <a:buChar char="•"/>
              <a:tabLst>
                <a:tab pos="184785" algn="l"/>
              </a:tabLst>
            </a:pPr>
            <a:r>
              <a:rPr dirty="0" sz="1200" spc="10">
                <a:latin typeface="Verdana"/>
                <a:cs typeface="Verdana"/>
              </a:rPr>
              <a:t>Value</a:t>
            </a:r>
            <a:r>
              <a:rPr dirty="0" sz="1200" spc="-135">
                <a:latin typeface="Verdana"/>
                <a:cs typeface="Verdana"/>
              </a:rPr>
              <a:t> </a:t>
            </a:r>
            <a:r>
              <a:rPr dirty="0" sz="1200" spc="-45">
                <a:latin typeface="Verdana"/>
                <a:cs typeface="Verdana"/>
              </a:rPr>
              <a:t>Constraints</a:t>
            </a:r>
            <a:endParaRPr sz="1200">
              <a:latin typeface="Verdana"/>
              <a:cs typeface="Verdana"/>
            </a:endParaRPr>
          </a:p>
          <a:p>
            <a:pPr marL="184150" indent="-171450">
              <a:lnSpc>
                <a:spcPct val="100000"/>
              </a:lnSpc>
              <a:buFont typeface="Arial"/>
              <a:buChar char="•"/>
              <a:tabLst>
                <a:tab pos="184785" algn="l"/>
              </a:tabLst>
            </a:pPr>
            <a:r>
              <a:rPr dirty="0" sz="1200" spc="-135" b="1">
                <a:latin typeface="Verdana"/>
                <a:cs typeface="Verdana"/>
              </a:rPr>
              <a:t>Signer</a:t>
            </a:r>
            <a:r>
              <a:rPr dirty="0" sz="1200" spc="-155" b="1">
                <a:latin typeface="Verdana"/>
                <a:cs typeface="Verdana"/>
              </a:rPr>
              <a:t> </a:t>
            </a:r>
            <a:r>
              <a:rPr dirty="0" sz="1200" spc="-125" b="1">
                <a:latin typeface="Verdana"/>
                <a:cs typeface="Verdana"/>
              </a:rPr>
              <a:t>Constraints</a:t>
            </a:r>
            <a:endParaRPr sz="1200">
              <a:latin typeface="Verdana"/>
              <a:cs typeface="Verdana"/>
            </a:endParaRPr>
          </a:p>
          <a:p>
            <a:pPr marL="184150" indent="-171450">
              <a:lnSpc>
                <a:spcPct val="100000"/>
              </a:lnSpc>
              <a:buFont typeface="Arial"/>
              <a:buChar char="•"/>
              <a:tabLst>
                <a:tab pos="184785" algn="l"/>
              </a:tabLst>
            </a:pPr>
            <a:r>
              <a:rPr dirty="0" sz="1200" spc="-15">
                <a:latin typeface="Verdana"/>
                <a:cs typeface="Verdana"/>
              </a:rPr>
              <a:t>Another</a:t>
            </a:r>
            <a:r>
              <a:rPr dirty="0" sz="1200" spc="-100">
                <a:latin typeface="Verdana"/>
                <a:cs typeface="Verdana"/>
              </a:rPr>
              <a:t> </a:t>
            </a:r>
            <a:r>
              <a:rPr dirty="0" sz="1200" spc="35">
                <a:latin typeface="Verdana"/>
                <a:cs typeface="Verdana"/>
              </a:rPr>
              <a:t>Command</a:t>
            </a:r>
            <a:endParaRPr sz="1200">
              <a:latin typeface="Verdana"/>
              <a:cs typeface="Verdana"/>
            </a:endParaRPr>
          </a:p>
          <a:p>
            <a:pPr marL="217170" indent="-204470">
              <a:lnSpc>
                <a:spcPct val="100000"/>
              </a:lnSpc>
              <a:buFont typeface="Wingdings"/>
              <a:buChar char=""/>
              <a:tabLst>
                <a:tab pos="217804" algn="l"/>
              </a:tabLst>
            </a:pPr>
            <a:r>
              <a:rPr dirty="0" sz="1200" spc="10">
                <a:latin typeface="Verdana"/>
                <a:cs typeface="Verdana"/>
              </a:rPr>
              <a:t>Checkpoint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079393" y="4025900"/>
            <a:ext cx="693420" cy="2705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00" spc="-190" b="1">
                <a:latin typeface="Verdana"/>
                <a:cs typeface="Verdana"/>
              </a:rPr>
              <a:t>4.</a:t>
            </a:r>
            <a:r>
              <a:rPr dirty="0" sz="1600" spc="-160" b="1">
                <a:latin typeface="Verdana"/>
                <a:cs typeface="Verdana"/>
              </a:rPr>
              <a:t> </a:t>
            </a:r>
            <a:r>
              <a:rPr dirty="0" sz="1600" spc="-204" b="1">
                <a:latin typeface="Verdana"/>
                <a:cs typeface="Verdana"/>
              </a:rPr>
              <a:t>Flow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079393" y="4635500"/>
            <a:ext cx="1071245" cy="2705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00" spc="-190" b="1">
                <a:latin typeface="Verdana"/>
                <a:cs typeface="Verdana"/>
              </a:rPr>
              <a:t>5.</a:t>
            </a:r>
            <a:r>
              <a:rPr dirty="0" sz="1600" spc="-145" b="1">
                <a:latin typeface="Verdana"/>
                <a:cs typeface="Verdana"/>
              </a:rPr>
              <a:t> </a:t>
            </a:r>
            <a:r>
              <a:rPr dirty="0" sz="1600" spc="-185" b="1">
                <a:latin typeface="Verdana"/>
                <a:cs typeface="Verdana"/>
              </a:rPr>
              <a:t>Network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467" y="2572003"/>
            <a:ext cx="9193530" cy="8483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400" spc="-555">
                <a:solidFill>
                  <a:srgbClr val="000000"/>
                </a:solidFill>
              </a:rPr>
              <a:t>Step </a:t>
            </a:r>
            <a:r>
              <a:rPr dirty="0" sz="5400" spc="-815">
                <a:solidFill>
                  <a:srgbClr val="000000"/>
                </a:solidFill>
              </a:rPr>
              <a:t>6 </a:t>
            </a:r>
            <a:r>
              <a:rPr dirty="0" sz="5400" spc="-1140">
                <a:solidFill>
                  <a:srgbClr val="000000"/>
                </a:solidFill>
              </a:rPr>
              <a:t>– </a:t>
            </a:r>
            <a:r>
              <a:rPr dirty="0" sz="5400" spc="-515">
                <a:solidFill>
                  <a:srgbClr val="000000"/>
                </a:solidFill>
              </a:rPr>
              <a:t>Another</a:t>
            </a:r>
            <a:r>
              <a:rPr dirty="0" sz="5400" spc="-610">
                <a:solidFill>
                  <a:srgbClr val="000000"/>
                </a:solidFill>
              </a:rPr>
              <a:t> </a:t>
            </a:r>
            <a:r>
              <a:rPr dirty="0" sz="5400" spc="-305">
                <a:solidFill>
                  <a:srgbClr val="000000"/>
                </a:solidFill>
              </a:rPr>
              <a:t>Command</a:t>
            </a:r>
            <a:endParaRPr sz="540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959708" y="0"/>
            <a:ext cx="2232660" cy="6858000"/>
          </a:xfrm>
          <a:custGeom>
            <a:avLst/>
            <a:gdLst/>
            <a:ahLst/>
            <a:cxnLst/>
            <a:rect l="l" t="t" r="r" b="b"/>
            <a:pathLst>
              <a:path w="2232659" h="6858000">
                <a:moveTo>
                  <a:pt x="0" y="6858000"/>
                </a:moveTo>
                <a:lnTo>
                  <a:pt x="2232291" y="6858000"/>
                </a:lnTo>
                <a:lnTo>
                  <a:pt x="2232291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0675" y="566419"/>
            <a:ext cx="4552950" cy="512445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-430"/>
              <a:t>The </a:t>
            </a:r>
            <a:r>
              <a:rPr dirty="0" spc="-425"/>
              <a:t>Transfer</a:t>
            </a:r>
            <a:r>
              <a:rPr dirty="0" spc="-655"/>
              <a:t> </a:t>
            </a:r>
            <a:r>
              <a:rPr dirty="0" spc="-180"/>
              <a:t>Command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85"/>
              <a:t>Contracts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40"/>
              <a:t>p</a:t>
            </a:r>
            <a:fld id="{81D60167-4931-47E6-BA6A-407CBD079E47}" type="slidenum">
              <a:rPr dirty="0" spc="-150"/>
              <a:t>47</a:t>
            </a:fld>
            <a:r>
              <a:rPr dirty="0" spc="-80"/>
              <a:t>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560131" y="1489963"/>
            <a:ext cx="7360284" cy="3295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000" spc="-135">
                <a:latin typeface="Verdana"/>
                <a:cs typeface="Verdana"/>
              </a:rPr>
              <a:t>IOU</a:t>
            </a:r>
            <a:r>
              <a:rPr dirty="0" sz="2000" spc="-155">
                <a:latin typeface="Verdana"/>
                <a:cs typeface="Verdana"/>
              </a:rPr>
              <a:t> </a:t>
            </a:r>
            <a:r>
              <a:rPr dirty="0" sz="2000" spc="-15">
                <a:latin typeface="Verdana"/>
                <a:cs typeface="Verdana"/>
              </a:rPr>
              <a:t>creation/evolution</a:t>
            </a:r>
            <a:r>
              <a:rPr dirty="0" sz="2000" spc="-145">
                <a:latin typeface="Verdana"/>
                <a:cs typeface="Verdana"/>
              </a:rPr>
              <a:t> </a:t>
            </a:r>
            <a:r>
              <a:rPr dirty="0" sz="2000" spc="-210">
                <a:latin typeface="Verdana"/>
                <a:cs typeface="Verdana"/>
              </a:rPr>
              <a:t>is</a:t>
            </a:r>
            <a:r>
              <a:rPr dirty="0" sz="2000" spc="-155">
                <a:latin typeface="Verdana"/>
                <a:cs typeface="Verdana"/>
              </a:rPr>
              <a:t> </a:t>
            </a:r>
            <a:r>
              <a:rPr dirty="0" sz="2000" spc="20">
                <a:latin typeface="Verdana"/>
                <a:cs typeface="Verdana"/>
              </a:rPr>
              <a:t>now</a:t>
            </a:r>
            <a:r>
              <a:rPr dirty="0" sz="2000" spc="-155">
                <a:latin typeface="Verdana"/>
                <a:cs typeface="Verdana"/>
              </a:rPr>
              <a:t> </a:t>
            </a:r>
            <a:r>
              <a:rPr dirty="0" sz="2000" spc="-5">
                <a:latin typeface="Verdana"/>
                <a:cs typeface="Verdana"/>
              </a:rPr>
              <a:t>controlled</a:t>
            </a:r>
            <a:r>
              <a:rPr dirty="0" sz="2000" spc="-145">
                <a:latin typeface="Verdana"/>
                <a:cs typeface="Verdana"/>
              </a:rPr>
              <a:t> </a:t>
            </a:r>
            <a:r>
              <a:rPr dirty="0" sz="2000" spc="-5">
                <a:latin typeface="Verdana"/>
                <a:cs typeface="Verdana"/>
              </a:rPr>
              <a:t>by</a:t>
            </a:r>
            <a:r>
              <a:rPr dirty="0" sz="2000" spc="-150">
                <a:latin typeface="Verdana"/>
                <a:cs typeface="Verdana"/>
              </a:rPr>
              <a:t> </a:t>
            </a:r>
            <a:r>
              <a:rPr dirty="0" sz="2000" spc="155">
                <a:latin typeface="Verdana"/>
                <a:cs typeface="Verdana"/>
              </a:rPr>
              <a:t>a</a:t>
            </a:r>
            <a:r>
              <a:rPr dirty="0" sz="2000" spc="-160">
                <a:latin typeface="Verdana"/>
                <a:cs typeface="Verdana"/>
              </a:rPr>
              <a:t> </a:t>
            </a:r>
            <a:r>
              <a:rPr dirty="0" sz="2000" spc="-95">
                <a:latin typeface="Verdana"/>
                <a:cs typeface="Verdana"/>
              </a:rPr>
              <a:t>set</a:t>
            </a:r>
            <a:r>
              <a:rPr dirty="0" sz="2000" spc="-155">
                <a:latin typeface="Verdana"/>
                <a:cs typeface="Verdana"/>
              </a:rPr>
              <a:t> </a:t>
            </a:r>
            <a:r>
              <a:rPr dirty="0" sz="2000" spc="5">
                <a:latin typeface="Verdana"/>
                <a:cs typeface="Verdana"/>
              </a:rPr>
              <a:t>of</a:t>
            </a:r>
            <a:r>
              <a:rPr dirty="0" sz="2000" spc="-155">
                <a:latin typeface="Verdana"/>
                <a:cs typeface="Verdana"/>
              </a:rPr>
              <a:t> </a:t>
            </a:r>
            <a:r>
              <a:rPr dirty="0" sz="2000" spc="-165">
                <a:latin typeface="Verdana"/>
                <a:cs typeface="Verdana"/>
              </a:rPr>
              <a:t>rules: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0414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20"/>
              </a:spcBef>
              <a:buChar char="–"/>
              <a:tabLst>
                <a:tab pos="354965" algn="l"/>
                <a:tab pos="355600" algn="l"/>
              </a:tabLst>
            </a:pPr>
            <a:r>
              <a:rPr dirty="0" spc="-55"/>
              <a:t>Non-zero </a:t>
            </a:r>
            <a:r>
              <a:rPr dirty="0" spc="-150"/>
              <a:t>IOUs</a:t>
            </a:r>
            <a:r>
              <a:rPr dirty="0" spc="-225"/>
              <a:t> </a:t>
            </a:r>
            <a:r>
              <a:rPr dirty="0" spc="-50"/>
              <a:t>only</a:t>
            </a:r>
          </a:p>
          <a:p>
            <a:pPr marL="355600" indent="-342900">
              <a:lnSpc>
                <a:spcPct val="100000"/>
              </a:lnSpc>
              <a:spcBef>
                <a:spcPts val="720"/>
              </a:spcBef>
              <a:buChar char="–"/>
              <a:tabLst>
                <a:tab pos="354965" algn="l"/>
                <a:tab pos="355600" algn="l"/>
              </a:tabLst>
            </a:pPr>
            <a:r>
              <a:rPr dirty="0" spc="-150"/>
              <a:t>IOUs</a:t>
            </a:r>
            <a:r>
              <a:rPr dirty="0" spc="-140"/>
              <a:t> </a:t>
            </a:r>
            <a:r>
              <a:rPr dirty="0" spc="105"/>
              <a:t>can</a:t>
            </a:r>
            <a:r>
              <a:rPr dirty="0" spc="-130"/>
              <a:t> </a:t>
            </a:r>
            <a:r>
              <a:rPr dirty="0" spc="-50"/>
              <a:t>only</a:t>
            </a:r>
            <a:r>
              <a:rPr dirty="0" spc="-140"/>
              <a:t> </a:t>
            </a:r>
            <a:r>
              <a:rPr dirty="0" spc="95"/>
              <a:t>be</a:t>
            </a:r>
            <a:r>
              <a:rPr dirty="0" spc="-130"/>
              <a:t> </a:t>
            </a:r>
            <a:r>
              <a:rPr dirty="0" spc="50"/>
              <a:t>created</a:t>
            </a:r>
            <a:r>
              <a:rPr dirty="0" spc="-130"/>
              <a:t> </a:t>
            </a:r>
            <a:r>
              <a:rPr dirty="0" spc="-55"/>
              <a:t>(not</a:t>
            </a:r>
            <a:r>
              <a:rPr dirty="0" spc="-130"/>
              <a:t> </a:t>
            </a:r>
            <a:r>
              <a:rPr dirty="0" spc="-65"/>
              <a:t>transferred</a:t>
            </a:r>
            <a:r>
              <a:rPr dirty="0" spc="-130"/>
              <a:t> </a:t>
            </a:r>
            <a:r>
              <a:rPr dirty="0" spc="-75"/>
              <a:t>or</a:t>
            </a:r>
            <a:r>
              <a:rPr dirty="0" spc="-140"/>
              <a:t> </a:t>
            </a:r>
            <a:r>
              <a:rPr dirty="0" spc="-35"/>
              <a:t>destroyed)</a:t>
            </a:r>
          </a:p>
          <a:p>
            <a:pPr marL="355600" indent="-342900">
              <a:lnSpc>
                <a:spcPct val="100000"/>
              </a:lnSpc>
              <a:spcBef>
                <a:spcPts val="695"/>
              </a:spcBef>
              <a:buChar char="–"/>
              <a:tabLst>
                <a:tab pos="354965" algn="l"/>
                <a:tab pos="355600" algn="l"/>
              </a:tabLst>
            </a:pPr>
            <a:r>
              <a:rPr dirty="0" spc="-114"/>
              <a:t>IOU </a:t>
            </a:r>
            <a:r>
              <a:rPr dirty="0" spc="5"/>
              <a:t>creation </a:t>
            </a:r>
            <a:r>
              <a:rPr dirty="0" spc="-50"/>
              <a:t>transactions </a:t>
            </a:r>
            <a:r>
              <a:rPr dirty="0" spc="-114"/>
              <a:t>must</a:t>
            </a:r>
            <a:r>
              <a:rPr dirty="0" spc="-375"/>
              <a:t> </a:t>
            </a:r>
            <a:r>
              <a:rPr dirty="0" spc="-40"/>
              <a:t>have:</a:t>
            </a:r>
          </a:p>
          <a:p>
            <a:pPr lvl="1" marL="433070" indent="-342900">
              <a:lnSpc>
                <a:spcPct val="100000"/>
              </a:lnSpc>
              <a:spcBef>
                <a:spcPts val="680"/>
              </a:spcBef>
              <a:buFont typeface="Verdana"/>
              <a:buChar char="-"/>
              <a:tabLst>
                <a:tab pos="432434" algn="l"/>
                <a:tab pos="433070" algn="l"/>
              </a:tabLst>
            </a:pPr>
            <a:r>
              <a:rPr dirty="0" sz="1600" spc="30" i="1">
                <a:latin typeface="Verdana"/>
                <a:cs typeface="Verdana"/>
              </a:rPr>
              <a:t>No</a:t>
            </a:r>
            <a:r>
              <a:rPr dirty="0" sz="1600" spc="-135" i="1">
                <a:latin typeface="Verdana"/>
                <a:cs typeface="Verdana"/>
              </a:rPr>
              <a:t> </a:t>
            </a:r>
            <a:r>
              <a:rPr dirty="0" sz="1600" spc="-70" i="1">
                <a:latin typeface="Verdana"/>
                <a:cs typeface="Verdana"/>
              </a:rPr>
              <a:t>inputs</a:t>
            </a:r>
            <a:endParaRPr sz="1600">
              <a:latin typeface="Verdana"/>
              <a:cs typeface="Verdana"/>
            </a:endParaRPr>
          </a:p>
          <a:p>
            <a:pPr lvl="1" marL="433070" indent="-342900">
              <a:lnSpc>
                <a:spcPct val="100000"/>
              </a:lnSpc>
              <a:spcBef>
                <a:spcPts val="625"/>
              </a:spcBef>
              <a:buFont typeface="Verdana"/>
              <a:buChar char="-"/>
              <a:tabLst>
                <a:tab pos="432434" algn="l"/>
                <a:tab pos="433070" algn="l"/>
              </a:tabLst>
            </a:pPr>
            <a:r>
              <a:rPr dirty="0" sz="1600" spc="55" i="1">
                <a:latin typeface="Verdana"/>
                <a:cs typeface="Verdana"/>
              </a:rPr>
              <a:t>One</a:t>
            </a:r>
            <a:r>
              <a:rPr dirty="0" sz="1600" spc="-140" i="1">
                <a:latin typeface="Verdana"/>
                <a:cs typeface="Verdana"/>
              </a:rPr>
              <a:t> </a:t>
            </a:r>
            <a:r>
              <a:rPr dirty="0" sz="1600" spc="-20" i="1">
                <a:latin typeface="Verdana"/>
                <a:cs typeface="Verdana"/>
              </a:rPr>
              <a:t>output</a:t>
            </a:r>
            <a:r>
              <a:rPr dirty="0" sz="1600" spc="-135" i="1">
                <a:latin typeface="Verdana"/>
                <a:cs typeface="Verdana"/>
              </a:rPr>
              <a:t> </a:t>
            </a:r>
            <a:r>
              <a:rPr dirty="0" sz="1600" spc="-50" i="1">
                <a:latin typeface="Verdana"/>
                <a:cs typeface="Verdana"/>
              </a:rPr>
              <a:t>(the</a:t>
            </a:r>
            <a:r>
              <a:rPr dirty="0" sz="1600" spc="-135" i="1">
                <a:latin typeface="Verdana"/>
                <a:cs typeface="Verdana"/>
              </a:rPr>
              <a:t> </a:t>
            </a:r>
            <a:r>
              <a:rPr dirty="0" sz="1600" spc="20" i="1">
                <a:latin typeface="Verdana"/>
                <a:cs typeface="Verdana"/>
              </a:rPr>
              <a:t>new</a:t>
            </a:r>
            <a:r>
              <a:rPr dirty="0" sz="1600" spc="-140" i="1">
                <a:latin typeface="Verdana"/>
                <a:cs typeface="Verdana"/>
              </a:rPr>
              <a:t> </a:t>
            </a:r>
            <a:r>
              <a:rPr dirty="0" sz="1600" spc="-114" i="1">
                <a:latin typeface="Verdana"/>
                <a:cs typeface="Verdana"/>
              </a:rPr>
              <a:t>IOU)</a:t>
            </a:r>
            <a:endParaRPr sz="16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685"/>
              </a:spcBef>
              <a:buChar char="–"/>
              <a:tabLst>
                <a:tab pos="354965" algn="l"/>
                <a:tab pos="355600" algn="l"/>
              </a:tabLst>
            </a:pPr>
            <a:r>
              <a:rPr dirty="0" spc="-114"/>
              <a:t>IOU</a:t>
            </a:r>
            <a:r>
              <a:rPr dirty="0" spc="-135"/>
              <a:t> </a:t>
            </a:r>
            <a:r>
              <a:rPr dirty="0" spc="5"/>
              <a:t>creation</a:t>
            </a:r>
            <a:r>
              <a:rPr dirty="0" spc="-130"/>
              <a:t> </a:t>
            </a:r>
            <a:r>
              <a:rPr dirty="0" spc="-75"/>
              <a:t>requires</a:t>
            </a:r>
            <a:r>
              <a:rPr dirty="0" spc="-130"/>
              <a:t> </a:t>
            </a:r>
            <a:r>
              <a:rPr dirty="0" spc="-35"/>
              <a:t>sender</a:t>
            </a:r>
            <a:r>
              <a:rPr dirty="0" spc="-140"/>
              <a:t> </a:t>
            </a:r>
            <a:r>
              <a:rPr dirty="0" spc="65"/>
              <a:t>and</a:t>
            </a:r>
            <a:r>
              <a:rPr dirty="0" spc="-130"/>
              <a:t> </a:t>
            </a:r>
            <a:r>
              <a:rPr dirty="0" spc="-15"/>
              <a:t>recipient</a:t>
            </a:r>
            <a:r>
              <a:rPr dirty="0" spc="-130"/>
              <a:t> </a:t>
            </a:r>
            <a:r>
              <a:rPr dirty="0" spc="-70"/>
              <a:t>signatures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560131" y="4141723"/>
            <a:ext cx="7165975" cy="606425"/>
          </a:xfrm>
          <a:prstGeom prst="rect">
            <a:avLst/>
          </a:prstGeom>
        </p:spPr>
        <p:txBody>
          <a:bodyPr wrap="square" lIns="0" tIns="43815" rIns="0" bIns="0" rtlCol="0" vert="horz">
            <a:spAutoFit/>
          </a:bodyPr>
          <a:lstStyle/>
          <a:p>
            <a:pPr marL="355600" marR="5080" indent="-342900">
              <a:lnSpc>
                <a:spcPts val="2180"/>
              </a:lnSpc>
              <a:spcBef>
                <a:spcPts val="34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000" spc="-65">
                <a:latin typeface="Verdana"/>
                <a:cs typeface="Verdana"/>
              </a:rPr>
              <a:t>Let’s</a:t>
            </a:r>
            <a:r>
              <a:rPr dirty="0" sz="2000" spc="-160">
                <a:latin typeface="Verdana"/>
                <a:cs typeface="Verdana"/>
              </a:rPr>
              <a:t> </a:t>
            </a:r>
            <a:r>
              <a:rPr dirty="0" sz="2000" spc="-80">
                <a:latin typeface="Verdana"/>
                <a:cs typeface="Verdana"/>
              </a:rPr>
              <a:t>write</a:t>
            </a:r>
            <a:r>
              <a:rPr dirty="0" sz="2000" spc="-150">
                <a:latin typeface="Verdana"/>
                <a:cs typeface="Verdana"/>
              </a:rPr>
              <a:t> </a:t>
            </a:r>
            <a:r>
              <a:rPr dirty="0" sz="2000" spc="-15">
                <a:latin typeface="Verdana"/>
                <a:cs typeface="Verdana"/>
              </a:rPr>
              <a:t>another</a:t>
            </a:r>
            <a:r>
              <a:rPr dirty="0" sz="2000" spc="-155">
                <a:latin typeface="Verdana"/>
                <a:cs typeface="Verdana"/>
              </a:rPr>
              <a:t> </a:t>
            </a:r>
            <a:r>
              <a:rPr dirty="0" sz="2000" spc="35">
                <a:latin typeface="Verdana"/>
                <a:cs typeface="Verdana"/>
              </a:rPr>
              <a:t>command,</a:t>
            </a:r>
            <a:r>
              <a:rPr dirty="0" sz="2000" spc="-160">
                <a:latin typeface="Verdana"/>
                <a:cs typeface="Verdana"/>
              </a:rPr>
              <a:t> </a:t>
            </a:r>
            <a:r>
              <a:rPr dirty="0" sz="2000" spc="-25" b="1">
                <a:solidFill>
                  <a:srgbClr val="2B79F0"/>
                </a:solidFill>
                <a:latin typeface="DejaVu Sans Mono"/>
                <a:cs typeface="DejaVu Sans Mono"/>
              </a:rPr>
              <a:t>Transfer</a:t>
            </a:r>
            <a:r>
              <a:rPr dirty="0" sz="2000" spc="-25">
                <a:latin typeface="Verdana"/>
                <a:cs typeface="Verdana"/>
              </a:rPr>
              <a:t>,</a:t>
            </a:r>
            <a:r>
              <a:rPr dirty="0" sz="2000" spc="-155">
                <a:latin typeface="Verdana"/>
                <a:cs typeface="Verdana"/>
              </a:rPr>
              <a:t> </a:t>
            </a:r>
            <a:r>
              <a:rPr dirty="0" sz="2000" spc="-30">
                <a:latin typeface="Verdana"/>
                <a:cs typeface="Verdana"/>
              </a:rPr>
              <a:t>that</a:t>
            </a:r>
            <a:r>
              <a:rPr dirty="0" sz="2000" spc="-155">
                <a:latin typeface="Verdana"/>
                <a:cs typeface="Verdana"/>
              </a:rPr>
              <a:t> </a:t>
            </a:r>
            <a:r>
              <a:rPr dirty="0" sz="2000" spc="-110">
                <a:latin typeface="Verdana"/>
                <a:cs typeface="Verdana"/>
              </a:rPr>
              <a:t>will</a:t>
            </a:r>
            <a:r>
              <a:rPr dirty="0" sz="2000" spc="-155">
                <a:latin typeface="Verdana"/>
                <a:cs typeface="Verdana"/>
              </a:rPr>
              <a:t> </a:t>
            </a:r>
            <a:r>
              <a:rPr dirty="0" sz="2000" spc="-10">
                <a:latin typeface="Verdana"/>
                <a:cs typeface="Verdana"/>
              </a:rPr>
              <a:t>allow  </a:t>
            </a:r>
            <a:r>
              <a:rPr dirty="0" sz="2000" spc="-20">
                <a:latin typeface="Verdana"/>
                <a:cs typeface="Verdana"/>
              </a:rPr>
              <a:t>the</a:t>
            </a:r>
            <a:r>
              <a:rPr dirty="0" sz="2000" spc="-155">
                <a:latin typeface="Verdana"/>
                <a:cs typeface="Verdana"/>
              </a:rPr>
              <a:t> </a:t>
            </a:r>
            <a:r>
              <a:rPr dirty="0" sz="2000" spc="-100">
                <a:latin typeface="Verdana"/>
                <a:cs typeface="Verdana"/>
              </a:rPr>
              <a:t>IOU’s</a:t>
            </a:r>
            <a:r>
              <a:rPr dirty="0" sz="2000" spc="-155">
                <a:latin typeface="Verdana"/>
                <a:cs typeface="Verdana"/>
              </a:rPr>
              <a:t> </a:t>
            </a:r>
            <a:r>
              <a:rPr dirty="0" sz="2000" spc="-15">
                <a:latin typeface="Verdana"/>
                <a:cs typeface="Verdana"/>
              </a:rPr>
              <a:t>recipient</a:t>
            </a:r>
            <a:r>
              <a:rPr dirty="0" sz="2000" spc="-155">
                <a:latin typeface="Verdana"/>
                <a:cs typeface="Verdana"/>
              </a:rPr>
              <a:t> </a:t>
            </a:r>
            <a:r>
              <a:rPr dirty="0" sz="2000" spc="-15">
                <a:latin typeface="Verdana"/>
                <a:cs typeface="Verdana"/>
              </a:rPr>
              <a:t>to</a:t>
            </a:r>
            <a:r>
              <a:rPr dirty="0" sz="2000" spc="-150">
                <a:latin typeface="Verdana"/>
                <a:cs typeface="Verdana"/>
              </a:rPr>
              <a:t> </a:t>
            </a:r>
            <a:r>
              <a:rPr dirty="0" sz="2000" spc="-95">
                <a:latin typeface="Verdana"/>
                <a:cs typeface="Verdana"/>
              </a:rPr>
              <a:t>transfer</a:t>
            </a:r>
            <a:r>
              <a:rPr dirty="0" sz="2000" spc="-155">
                <a:latin typeface="Verdana"/>
                <a:cs typeface="Verdana"/>
              </a:rPr>
              <a:t> </a:t>
            </a:r>
            <a:r>
              <a:rPr dirty="0" sz="2000" spc="-135">
                <a:latin typeface="Verdana"/>
                <a:cs typeface="Verdana"/>
              </a:rPr>
              <a:t>it</a:t>
            </a:r>
            <a:r>
              <a:rPr dirty="0" sz="2000" spc="-155">
                <a:latin typeface="Verdana"/>
                <a:cs typeface="Verdana"/>
              </a:rPr>
              <a:t> </a:t>
            </a:r>
            <a:r>
              <a:rPr dirty="0" sz="2000" spc="-15">
                <a:latin typeface="Verdana"/>
                <a:cs typeface="Verdana"/>
              </a:rPr>
              <a:t>to</a:t>
            </a:r>
            <a:r>
              <a:rPr dirty="0" sz="2000" spc="-150">
                <a:latin typeface="Verdana"/>
                <a:cs typeface="Verdana"/>
              </a:rPr>
              <a:t> </a:t>
            </a:r>
            <a:r>
              <a:rPr dirty="0" sz="2000" spc="-15">
                <a:latin typeface="Verdana"/>
                <a:cs typeface="Verdana"/>
              </a:rPr>
              <a:t>another</a:t>
            </a:r>
            <a:r>
              <a:rPr dirty="0" sz="2000" spc="-155">
                <a:latin typeface="Verdana"/>
                <a:cs typeface="Verdana"/>
              </a:rPr>
              <a:t> </a:t>
            </a:r>
            <a:r>
              <a:rPr dirty="0" sz="2000" spc="-45">
                <a:latin typeface="Verdana"/>
                <a:cs typeface="Verdana"/>
              </a:rPr>
              <a:t>party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079393" y="734060"/>
            <a:ext cx="1881505" cy="2705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00" spc="-190" b="1">
                <a:latin typeface="Verdana"/>
                <a:cs typeface="Verdana"/>
              </a:rPr>
              <a:t>1. </a:t>
            </a:r>
            <a:r>
              <a:rPr dirty="0" sz="1600" spc="-90" b="1">
                <a:latin typeface="Verdana"/>
                <a:cs typeface="Verdana"/>
              </a:rPr>
              <a:t>CorDapp</a:t>
            </a:r>
            <a:r>
              <a:rPr dirty="0" sz="1600" spc="-55" b="1">
                <a:latin typeface="Verdana"/>
                <a:cs typeface="Verdana"/>
              </a:rPr>
              <a:t> </a:t>
            </a:r>
            <a:r>
              <a:rPr dirty="0" sz="1600" spc="-150" b="1">
                <a:latin typeface="Verdana"/>
                <a:cs typeface="Verdana"/>
              </a:rPr>
              <a:t>Design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079393" y="1343660"/>
            <a:ext cx="746760" cy="2705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00" spc="-190" b="1">
                <a:latin typeface="Verdana"/>
                <a:cs typeface="Verdana"/>
              </a:rPr>
              <a:t>2.</a:t>
            </a:r>
            <a:r>
              <a:rPr dirty="0" sz="1600" spc="-160" b="1">
                <a:latin typeface="Verdana"/>
                <a:cs typeface="Verdana"/>
              </a:rPr>
              <a:t> </a:t>
            </a:r>
            <a:r>
              <a:rPr dirty="0" sz="1600" spc="-175" b="1">
                <a:latin typeface="Verdana"/>
                <a:cs typeface="Verdana"/>
              </a:rPr>
              <a:t>State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079393" y="1953260"/>
            <a:ext cx="1875789" cy="17354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00" spc="-190" b="1">
                <a:solidFill>
                  <a:srgbClr val="ED1C24"/>
                </a:solidFill>
                <a:latin typeface="Verdana"/>
                <a:cs typeface="Verdana"/>
              </a:rPr>
              <a:t>3.</a:t>
            </a:r>
            <a:r>
              <a:rPr dirty="0" sz="1600" spc="-110" b="1">
                <a:solidFill>
                  <a:srgbClr val="ED1C24"/>
                </a:solidFill>
                <a:latin typeface="Verdana"/>
                <a:cs typeface="Verdana"/>
              </a:rPr>
              <a:t> Contract</a:t>
            </a:r>
            <a:endParaRPr sz="1600">
              <a:latin typeface="Verdana"/>
              <a:cs typeface="Verdana"/>
            </a:endParaRPr>
          </a:p>
          <a:p>
            <a:pPr marL="184150" indent="-171450">
              <a:lnSpc>
                <a:spcPct val="100000"/>
              </a:lnSpc>
              <a:spcBef>
                <a:spcPts val="15"/>
              </a:spcBef>
              <a:buFont typeface="Arial"/>
              <a:buChar char="•"/>
              <a:tabLst>
                <a:tab pos="184785" algn="l"/>
              </a:tabLst>
            </a:pPr>
            <a:r>
              <a:rPr dirty="0" sz="1200" spc="15">
                <a:latin typeface="Verdana"/>
                <a:cs typeface="Verdana"/>
              </a:rPr>
              <a:t>Contract</a:t>
            </a:r>
            <a:r>
              <a:rPr dirty="0" sz="1200" spc="-85">
                <a:latin typeface="Verdana"/>
                <a:cs typeface="Verdana"/>
              </a:rPr>
              <a:t> </a:t>
            </a:r>
            <a:r>
              <a:rPr dirty="0" sz="1200" spc="-114">
                <a:latin typeface="Verdana"/>
                <a:cs typeface="Verdana"/>
              </a:rPr>
              <a:t>Tests</a:t>
            </a:r>
            <a:endParaRPr sz="1200">
              <a:latin typeface="Verdana"/>
              <a:cs typeface="Verdana"/>
            </a:endParaRPr>
          </a:p>
          <a:p>
            <a:pPr marL="184150" indent="-17145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184785" algn="l"/>
              </a:tabLst>
            </a:pPr>
            <a:r>
              <a:rPr dirty="0" sz="1200" spc="-65">
                <a:latin typeface="Verdana"/>
                <a:cs typeface="Verdana"/>
              </a:rPr>
              <a:t>The </a:t>
            </a:r>
            <a:r>
              <a:rPr dirty="0" sz="1200" spc="20">
                <a:latin typeface="Verdana"/>
                <a:cs typeface="Verdana"/>
              </a:rPr>
              <a:t>Create</a:t>
            </a:r>
            <a:r>
              <a:rPr dirty="0" sz="1200" spc="-170">
                <a:latin typeface="Verdana"/>
                <a:cs typeface="Verdana"/>
              </a:rPr>
              <a:t> </a:t>
            </a:r>
            <a:r>
              <a:rPr dirty="0" sz="1200" spc="35">
                <a:latin typeface="Verdana"/>
                <a:cs typeface="Verdana"/>
              </a:rPr>
              <a:t>Command</a:t>
            </a:r>
            <a:endParaRPr sz="1200">
              <a:latin typeface="Verdana"/>
              <a:cs typeface="Verdana"/>
            </a:endParaRPr>
          </a:p>
          <a:p>
            <a:pPr marL="184150" indent="-171450">
              <a:lnSpc>
                <a:spcPct val="100000"/>
              </a:lnSpc>
              <a:buFont typeface="Arial"/>
              <a:buChar char="•"/>
              <a:tabLst>
                <a:tab pos="184785" algn="l"/>
              </a:tabLst>
            </a:pPr>
            <a:r>
              <a:rPr dirty="0" sz="1200" spc="-70">
                <a:latin typeface="Verdana"/>
                <a:cs typeface="Verdana"/>
              </a:rPr>
              <a:t>Further</a:t>
            </a:r>
            <a:r>
              <a:rPr dirty="0" sz="1200" spc="-95">
                <a:latin typeface="Verdana"/>
                <a:cs typeface="Verdana"/>
              </a:rPr>
              <a:t> </a:t>
            </a:r>
            <a:r>
              <a:rPr dirty="0" sz="1200" spc="-40">
                <a:latin typeface="Verdana"/>
                <a:cs typeface="Verdana"/>
              </a:rPr>
              <a:t>Constraints</a:t>
            </a:r>
            <a:endParaRPr sz="1200">
              <a:latin typeface="Verdana"/>
              <a:cs typeface="Verdana"/>
            </a:endParaRPr>
          </a:p>
          <a:p>
            <a:pPr marL="184150" indent="-171450">
              <a:lnSpc>
                <a:spcPct val="100000"/>
              </a:lnSpc>
              <a:buFont typeface="Arial"/>
              <a:buChar char="•"/>
              <a:tabLst>
                <a:tab pos="184785" algn="l"/>
              </a:tabLst>
            </a:pPr>
            <a:r>
              <a:rPr dirty="0" sz="1200" spc="-85">
                <a:latin typeface="Verdana"/>
                <a:cs typeface="Verdana"/>
              </a:rPr>
              <a:t>Tx-Level</a:t>
            </a:r>
            <a:r>
              <a:rPr dirty="0" sz="1200" spc="-95">
                <a:latin typeface="Verdana"/>
                <a:cs typeface="Verdana"/>
              </a:rPr>
              <a:t> </a:t>
            </a:r>
            <a:r>
              <a:rPr dirty="0" sz="1200" spc="-45">
                <a:latin typeface="Verdana"/>
                <a:cs typeface="Verdana"/>
              </a:rPr>
              <a:t>Constraints</a:t>
            </a:r>
            <a:endParaRPr sz="1200">
              <a:latin typeface="Verdana"/>
              <a:cs typeface="Verdana"/>
            </a:endParaRPr>
          </a:p>
          <a:p>
            <a:pPr marL="184150" indent="-171450">
              <a:lnSpc>
                <a:spcPct val="100000"/>
              </a:lnSpc>
              <a:buFont typeface="Arial"/>
              <a:buChar char="•"/>
              <a:tabLst>
                <a:tab pos="184785" algn="l"/>
              </a:tabLst>
            </a:pPr>
            <a:r>
              <a:rPr dirty="0" sz="1200" spc="10">
                <a:latin typeface="Verdana"/>
                <a:cs typeface="Verdana"/>
              </a:rPr>
              <a:t>Value</a:t>
            </a:r>
            <a:r>
              <a:rPr dirty="0" sz="1200" spc="-135">
                <a:latin typeface="Verdana"/>
                <a:cs typeface="Verdana"/>
              </a:rPr>
              <a:t> </a:t>
            </a:r>
            <a:r>
              <a:rPr dirty="0" sz="1200" spc="-45">
                <a:latin typeface="Verdana"/>
                <a:cs typeface="Verdana"/>
              </a:rPr>
              <a:t>Constraints</a:t>
            </a:r>
            <a:endParaRPr sz="1200">
              <a:latin typeface="Verdana"/>
              <a:cs typeface="Verdana"/>
            </a:endParaRPr>
          </a:p>
          <a:p>
            <a:pPr marL="184150" indent="-171450">
              <a:lnSpc>
                <a:spcPct val="100000"/>
              </a:lnSpc>
              <a:buFont typeface="Arial"/>
              <a:buChar char="•"/>
              <a:tabLst>
                <a:tab pos="184785" algn="l"/>
              </a:tabLst>
            </a:pPr>
            <a:r>
              <a:rPr dirty="0" sz="1200" spc="-65">
                <a:latin typeface="Verdana"/>
                <a:cs typeface="Verdana"/>
              </a:rPr>
              <a:t>Signer</a:t>
            </a:r>
            <a:r>
              <a:rPr dirty="0" sz="1200" spc="-110">
                <a:latin typeface="Verdana"/>
                <a:cs typeface="Verdana"/>
              </a:rPr>
              <a:t> </a:t>
            </a:r>
            <a:r>
              <a:rPr dirty="0" sz="1200" spc="-45">
                <a:latin typeface="Verdana"/>
                <a:cs typeface="Verdana"/>
              </a:rPr>
              <a:t>Constraints</a:t>
            </a:r>
            <a:endParaRPr sz="1200">
              <a:latin typeface="Verdana"/>
              <a:cs typeface="Verdana"/>
            </a:endParaRPr>
          </a:p>
          <a:p>
            <a:pPr marL="184150" indent="-171450">
              <a:lnSpc>
                <a:spcPct val="100000"/>
              </a:lnSpc>
              <a:buFont typeface="Arial"/>
              <a:buChar char="•"/>
              <a:tabLst>
                <a:tab pos="184785" algn="l"/>
              </a:tabLst>
            </a:pPr>
            <a:r>
              <a:rPr dirty="0" sz="1200" spc="-120" b="1">
                <a:latin typeface="Verdana"/>
                <a:cs typeface="Verdana"/>
              </a:rPr>
              <a:t>Another</a:t>
            </a:r>
            <a:r>
              <a:rPr dirty="0" sz="1200" spc="-80" b="1">
                <a:latin typeface="Verdana"/>
                <a:cs typeface="Verdana"/>
              </a:rPr>
              <a:t> </a:t>
            </a:r>
            <a:r>
              <a:rPr dirty="0" sz="1200" spc="-70" b="1">
                <a:latin typeface="Verdana"/>
                <a:cs typeface="Verdana"/>
              </a:rPr>
              <a:t>Command</a:t>
            </a:r>
            <a:endParaRPr sz="1200">
              <a:latin typeface="Verdana"/>
              <a:cs typeface="Verdana"/>
            </a:endParaRPr>
          </a:p>
          <a:p>
            <a:pPr marL="217170" indent="-204470">
              <a:lnSpc>
                <a:spcPct val="100000"/>
              </a:lnSpc>
              <a:buFont typeface="Wingdings"/>
              <a:buChar char=""/>
              <a:tabLst>
                <a:tab pos="217804" algn="l"/>
              </a:tabLst>
            </a:pPr>
            <a:r>
              <a:rPr dirty="0" sz="1200" spc="10">
                <a:latin typeface="Verdana"/>
                <a:cs typeface="Verdana"/>
              </a:rPr>
              <a:t>Checkpoint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079393" y="4025900"/>
            <a:ext cx="693420" cy="2705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00" spc="-190" b="1">
                <a:latin typeface="Verdana"/>
                <a:cs typeface="Verdana"/>
              </a:rPr>
              <a:t>4.</a:t>
            </a:r>
            <a:r>
              <a:rPr dirty="0" sz="1600" spc="-160" b="1">
                <a:latin typeface="Verdana"/>
                <a:cs typeface="Verdana"/>
              </a:rPr>
              <a:t> </a:t>
            </a:r>
            <a:r>
              <a:rPr dirty="0" sz="1600" spc="-204" b="1">
                <a:latin typeface="Verdana"/>
                <a:cs typeface="Verdana"/>
              </a:rPr>
              <a:t>Flow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079393" y="4635500"/>
            <a:ext cx="1071245" cy="2705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00" spc="-190" b="1">
                <a:latin typeface="Verdana"/>
                <a:cs typeface="Verdana"/>
              </a:rPr>
              <a:t>5.</a:t>
            </a:r>
            <a:r>
              <a:rPr dirty="0" sz="1600" spc="-145" b="1">
                <a:latin typeface="Verdana"/>
                <a:cs typeface="Verdana"/>
              </a:rPr>
              <a:t> </a:t>
            </a:r>
            <a:r>
              <a:rPr dirty="0" sz="1600" spc="-185" b="1">
                <a:latin typeface="Verdana"/>
                <a:cs typeface="Verdana"/>
              </a:rPr>
              <a:t>Network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079393" y="5245100"/>
            <a:ext cx="576580" cy="2705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00" spc="-190" b="1">
                <a:latin typeface="Verdana"/>
                <a:cs typeface="Verdana"/>
              </a:rPr>
              <a:t>6.</a:t>
            </a:r>
            <a:r>
              <a:rPr dirty="0" sz="1600" spc="-170" b="1">
                <a:latin typeface="Verdana"/>
                <a:cs typeface="Verdana"/>
              </a:rPr>
              <a:t> </a:t>
            </a:r>
            <a:r>
              <a:rPr dirty="0" sz="1600" spc="-254" b="1">
                <a:latin typeface="Verdana"/>
                <a:cs typeface="Verdana"/>
              </a:rPr>
              <a:t>API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959708" y="0"/>
            <a:ext cx="2232660" cy="6858000"/>
          </a:xfrm>
          <a:custGeom>
            <a:avLst/>
            <a:gdLst/>
            <a:ahLst/>
            <a:cxnLst/>
            <a:rect l="l" t="t" r="r" b="b"/>
            <a:pathLst>
              <a:path w="2232659" h="6858000">
                <a:moveTo>
                  <a:pt x="0" y="6858000"/>
                </a:moveTo>
                <a:lnTo>
                  <a:pt x="2232291" y="6858000"/>
                </a:lnTo>
                <a:lnTo>
                  <a:pt x="2232291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0675" y="566419"/>
            <a:ext cx="3524250" cy="512445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-305"/>
              <a:t>Design</a:t>
            </a:r>
            <a:r>
              <a:rPr dirty="0" spc="-215"/>
              <a:t> </a:t>
            </a:r>
            <a:r>
              <a:rPr dirty="0" spc="-400"/>
              <a:t>Brainstorm</a:t>
            </a:r>
          </a:p>
        </p:txBody>
      </p:sp>
      <p:sp>
        <p:nvSpPr>
          <p:cNvPr id="4" name="object 4"/>
          <p:cNvSpPr/>
          <p:nvPr/>
        </p:nvSpPr>
        <p:spPr>
          <a:xfrm>
            <a:off x="3135236" y="2843314"/>
            <a:ext cx="5711825" cy="1241425"/>
          </a:xfrm>
          <a:custGeom>
            <a:avLst/>
            <a:gdLst/>
            <a:ahLst/>
            <a:cxnLst/>
            <a:rect l="l" t="t" r="r" b="b"/>
            <a:pathLst>
              <a:path w="5711825" h="1241425">
                <a:moveTo>
                  <a:pt x="0" y="206861"/>
                </a:moveTo>
                <a:lnTo>
                  <a:pt x="5463" y="159429"/>
                </a:lnTo>
                <a:lnTo>
                  <a:pt x="21025" y="115888"/>
                </a:lnTo>
                <a:lnTo>
                  <a:pt x="45444" y="77479"/>
                </a:lnTo>
                <a:lnTo>
                  <a:pt x="77479" y="45444"/>
                </a:lnTo>
                <a:lnTo>
                  <a:pt x="115888" y="21025"/>
                </a:lnTo>
                <a:lnTo>
                  <a:pt x="159429" y="5463"/>
                </a:lnTo>
                <a:lnTo>
                  <a:pt x="206860" y="0"/>
                </a:lnTo>
                <a:lnTo>
                  <a:pt x="5504813" y="0"/>
                </a:lnTo>
                <a:lnTo>
                  <a:pt x="5552242" y="5463"/>
                </a:lnTo>
                <a:lnTo>
                  <a:pt x="5595782" y="21025"/>
                </a:lnTo>
                <a:lnTo>
                  <a:pt x="5634191" y="45444"/>
                </a:lnTo>
                <a:lnTo>
                  <a:pt x="5666226" y="77479"/>
                </a:lnTo>
                <a:lnTo>
                  <a:pt x="5690646" y="115888"/>
                </a:lnTo>
                <a:lnTo>
                  <a:pt x="5706209" y="159429"/>
                </a:lnTo>
                <a:lnTo>
                  <a:pt x="5711673" y="206861"/>
                </a:lnTo>
                <a:lnTo>
                  <a:pt x="5711673" y="1034290"/>
                </a:lnTo>
                <a:lnTo>
                  <a:pt x="5706209" y="1081723"/>
                </a:lnTo>
                <a:lnTo>
                  <a:pt x="5690646" y="1125264"/>
                </a:lnTo>
                <a:lnTo>
                  <a:pt x="5666226" y="1163672"/>
                </a:lnTo>
                <a:lnTo>
                  <a:pt x="5634191" y="1195707"/>
                </a:lnTo>
                <a:lnTo>
                  <a:pt x="5595782" y="1220125"/>
                </a:lnTo>
                <a:lnTo>
                  <a:pt x="5552242" y="1235687"/>
                </a:lnTo>
                <a:lnTo>
                  <a:pt x="5504813" y="1241150"/>
                </a:lnTo>
                <a:lnTo>
                  <a:pt x="206860" y="1241150"/>
                </a:lnTo>
                <a:lnTo>
                  <a:pt x="159429" y="1235687"/>
                </a:lnTo>
                <a:lnTo>
                  <a:pt x="115888" y="1220125"/>
                </a:lnTo>
                <a:lnTo>
                  <a:pt x="77479" y="1195707"/>
                </a:lnTo>
                <a:lnTo>
                  <a:pt x="45444" y="1163672"/>
                </a:lnTo>
                <a:lnTo>
                  <a:pt x="21025" y="1125264"/>
                </a:lnTo>
                <a:lnTo>
                  <a:pt x="5463" y="1081723"/>
                </a:lnTo>
                <a:lnTo>
                  <a:pt x="0" y="1034290"/>
                </a:lnTo>
                <a:lnTo>
                  <a:pt x="0" y="206861"/>
                </a:lnTo>
                <a:close/>
              </a:path>
            </a:pathLst>
          </a:custGeom>
          <a:ln w="19050">
            <a:solidFill>
              <a:srgbClr val="ED1C2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3327120" y="3001772"/>
            <a:ext cx="4695825" cy="878205"/>
          </a:xfrm>
          <a:prstGeom prst="rect">
            <a:avLst/>
          </a:prstGeom>
        </p:spPr>
        <p:txBody>
          <a:bodyPr wrap="square" lIns="0" tIns="46355" rIns="0" bIns="0" rtlCol="0" vert="horz">
            <a:spAutoFit/>
          </a:bodyPr>
          <a:lstStyle/>
          <a:p>
            <a:pPr marL="184150" marR="5080" indent="-171450">
              <a:lnSpc>
                <a:spcPts val="2160"/>
              </a:lnSpc>
              <a:spcBef>
                <a:spcPts val="365"/>
              </a:spcBef>
              <a:buFont typeface="Arial"/>
              <a:buChar char="•"/>
              <a:tabLst>
                <a:tab pos="184150" algn="l"/>
              </a:tabLst>
            </a:pPr>
            <a:r>
              <a:rPr dirty="0" sz="2000" spc="-15">
                <a:latin typeface="Verdana"/>
                <a:cs typeface="Verdana"/>
              </a:rPr>
              <a:t>What </a:t>
            </a:r>
            <a:r>
              <a:rPr dirty="0" sz="2000" spc="30">
                <a:latin typeface="Verdana"/>
                <a:cs typeface="Verdana"/>
              </a:rPr>
              <a:t>contract</a:t>
            </a:r>
            <a:r>
              <a:rPr dirty="0" sz="2000" spc="-535">
                <a:latin typeface="Verdana"/>
                <a:cs typeface="Verdana"/>
              </a:rPr>
              <a:t> </a:t>
            </a:r>
            <a:r>
              <a:rPr dirty="0" sz="2000" spc="-70">
                <a:latin typeface="Verdana"/>
                <a:cs typeface="Verdana"/>
              </a:rPr>
              <a:t>constraints </a:t>
            </a:r>
            <a:r>
              <a:rPr dirty="0" sz="2000" spc="-50">
                <a:latin typeface="Verdana"/>
                <a:cs typeface="Verdana"/>
              </a:rPr>
              <a:t>should </a:t>
            </a:r>
            <a:r>
              <a:rPr dirty="0" sz="2000" spc="60">
                <a:latin typeface="Verdana"/>
                <a:cs typeface="Verdana"/>
              </a:rPr>
              <a:t>we  </a:t>
            </a:r>
            <a:r>
              <a:rPr dirty="0" sz="2000" spc="-30">
                <a:latin typeface="Verdana"/>
                <a:cs typeface="Verdana"/>
              </a:rPr>
              <a:t>impose </a:t>
            </a:r>
            <a:r>
              <a:rPr dirty="0" sz="2000" spc="-15">
                <a:latin typeface="Verdana"/>
                <a:cs typeface="Verdana"/>
              </a:rPr>
              <a:t>to </a:t>
            </a:r>
            <a:r>
              <a:rPr dirty="0" sz="2000" spc="20">
                <a:latin typeface="Verdana"/>
                <a:cs typeface="Verdana"/>
              </a:rPr>
              <a:t>model </a:t>
            </a:r>
            <a:r>
              <a:rPr dirty="0" sz="2000" spc="-25">
                <a:latin typeface="Verdana"/>
                <a:cs typeface="Verdana"/>
              </a:rPr>
              <a:t>the </a:t>
            </a:r>
            <a:r>
              <a:rPr dirty="0" sz="2000" spc="-15">
                <a:latin typeface="Verdana"/>
                <a:cs typeface="Verdana"/>
              </a:rPr>
              <a:t>behaviour </a:t>
            </a:r>
            <a:r>
              <a:rPr dirty="0" sz="2000" spc="5">
                <a:latin typeface="Verdana"/>
                <a:cs typeface="Verdana"/>
              </a:rPr>
              <a:t>of  </a:t>
            </a:r>
            <a:r>
              <a:rPr dirty="0" sz="2000" spc="-95">
                <a:latin typeface="Verdana"/>
                <a:cs typeface="Verdana"/>
              </a:rPr>
              <a:t>transferring </a:t>
            </a:r>
            <a:r>
              <a:rPr dirty="0" sz="2000" spc="50">
                <a:latin typeface="Verdana"/>
                <a:cs typeface="Verdana"/>
              </a:rPr>
              <a:t>an</a:t>
            </a:r>
            <a:r>
              <a:rPr dirty="0" sz="2000" spc="-200">
                <a:latin typeface="Verdana"/>
                <a:cs typeface="Verdana"/>
              </a:rPr>
              <a:t> </a:t>
            </a:r>
            <a:r>
              <a:rPr dirty="0" sz="2000" spc="-80">
                <a:latin typeface="Verdana"/>
                <a:cs typeface="Verdana"/>
              </a:rPr>
              <a:t>IOU?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00499" y="2605519"/>
            <a:ext cx="1717039" cy="1717039"/>
          </a:xfrm>
          <a:custGeom>
            <a:avLst/>
            <a:gdLst/>
            <a:ahLst/>
            <a:cxnLst/>
            <a:rect l="l" t="t" r="r" b="b"/>
            <a:pathLst>
              <a:path w="1717039" h="1717039">
                <a:moveTo>
                  <a:pt x="858375" y="0"/>
                </a:moveTo>
                <a:lnTo>
                  <a:pt x="809665" y="1358"/>
                </a:lnTo>
                <a:lnTo>
                  <a:pt x="761669" y="5386"/>
                </a:lnTo>
                <a:lnTo>
                  <a:pt x="714458" y="12011"/>
                </a:lnTo>
                <a:lnTo>
                  <a:pt x="668105" y="21161"/>
                </a:lnTo>
                <a:lnTo>
                  <a:pt x="622682" y="32762"/>
                </a:lnTo>
                <a:lnTo>
                  <a:pt x="578261" y="46742"/>
                </a:lnTo>
                <a:lnTo>
                  <a:pt x="534916" y="63030"/>
                </a:lnTo>
                <a:lnTo>
                  <a:pt x="492718" y="81552"/>
                </a:lnTo>
                <a:lnTo>
                  <a:pt x="451741" y="102236"/>
                </a:lnTo>
                <a:lnTo>
                  <a:pt x="412056" y="125010"/>
                </a:lnTo>
                <a:lnTo>
                  <a:pt x="373736" y="149801"/>
                </a:lnTo>
                <a:lnTo>
                  <a:pt x="336853" y="176537"/>
                </a:lnTo>
                <a:lnTo>
                  <a:pt x="301481" y="205145"/>
                </a:lnTo>
                <a:lnTo>
                  <a:pt x="267691" y="235553"/>
                </a:lnTo>
                <a:lnTo>
                  <a:pt x="235555" y="267688"/>
                </a:lnTo>
                <a:lnTo>
                  <a:pt x="205147" y="301477"/>
                </a:lnTo>
                <a:lnTo>
                  <a:pt x="176539" y="336850"/>
                </a:lnTo>
                <a:lnTo>
                  <a:pt x="149803" y="373732"/>
                </a:lnTo>
                <a:lnTo>
                  <a:pt x="125012" y="412051"/>
                </a:lnTo>
                <a:lnTo>
                  <a:pt x="102238" y="451736"/>
                </a:lnTo>
                <a:lnTo>
                  <a:pt x="81553" y="492713"/>
                </a:lnTo>
                <a:lnTo>
                  <a:pt x="63031" y="534910"/>
                </a:lnTo>
                <a:lnTo>
                  <a:pt x="46743" y="578255"/>
                </a:lnTo>
                <a:lnTo>
                  <a:pt x="32762" y="622675"/>
                </a:lnTo>
                <a:lnTo>
                  <a:pt x="21161" y="668098"/>
                </a:lnTo>
                <a:lnTo>
                  <a:pt x="12011" y="714451"/>
                </a:lnTo>
                <a:lnTo>
                  <a:pt x="5386" y="761662"/>
                </a:lnTo>
                <a:lnTo>
                  <a:pt x="1358" y="809658"/>
                </a:lnTo>
                <a:lnTo>
                  <a:pt x="0" y="858367"/>
                </a:lnTo>
                <a:lnTo>
                  <a:pt x="1358" y="907076"/>
                </a:lnTo>
                <a:lnTo>
                  <a:pt x="5386" y="955072"/>
                </a:lnTo>
                <a:lnTo>
                  <a:pt x="12011" y="1002283"/>
                </a:lnTo>
                <a:lnTo>
                  <a:pt x="21161" y="1048637"/>
                </a:lnTo>
                <a:lnTo>
                  <a:pt x="32762" y="1094060"/>
                </a:lnTo>
                <a:lnTo>
                  <a:pt x="46743" y="1138480"/>
                </a:lnTo>
                <a:lnTo>
                  <a:pt x="63031" y="1181826"/>
                </a:lnTo>
                <a:lnTo>
                  <a:pt x="81553" y="1224023"/>
                </a:lnTo>
                <a:lnTo>
                  <a:pt x="102238" y="1265001"/>
                </a:lnTo>
                <a:lnTo>
                  <a:pt x="125012" y="1304686"/>
                </a:lnTo>
                <a:lnTo>
                  <a:pt x="149803" y="1343007"/>
                </a:lnTo>
                <a:lnTo>
                  <a:pt x="176539" y="1379889"/>
                </a:lnTo>
                <a:lnTo>
                  <a:pt x="205147" y="1415262"/>
                </a:lnTo>
                <a:lnTo>
                  <a:pt x="235555" y="1449053"/>
                </a:lnTo>
                <a:lnTo>
                  <a:pt x="267691" y="1481188"/>
                </a:lnTo>
                <a:lnTo>
                  <a:pt x="301481" y="1511597"/>
                </a:lnTo>
                <a:lnTo>
                  <a:pt x="336853" y="1540205"/>
                </a:lnTo>
                <a:lnTo>
                  <a:pt x="373736" y="1566941"/>
                </a:lnTo>
                <a:lnTo>
                  <a:pt x="412056" y="1591733"/>
                </a:lnTo>
                <a:lnTo>
                  <a:pt x="451741" y="1614508"/>
                </a:lnTo>
                <a:lnTo>
                  <a:pt x="492718" y="1635192"/>
                </a:lnTo>
                <a:lnTo>
                  <a:pt x="534916" y="1653715"/>
                </a:lnTo>
                <a:lnTo>
                  <a:pt x="578261" y="1670003"/>
                </a:lnTo>
                <a:lnTo>
                  <a:pt x="622682" y="1683984"/>
                </a:lnTo>
                <a:lnTo>
                  <a:pt x="668105" y="1695586"/>
                </a:lnTo>
                <a:lnTo>
                  <a:pt x="714458" y="1704735"/>
                </a:lnTo>
                <a:lnTo>
                  <a:pt x="761669" y="1711360"/>
                </a:lnTo>
                <a:lnTo>
                  <a:pt x="809665" y="1715389"/>
                </a:lnTo>
                <a:lnTo>
                  <a:pt x="858375" y="1716747"/>
                </a:lnTo>
                <a:lnTo>
                  <a:pt x="907084" y="1715389"/>
                </a:lnTo>
                <a:lnTo>
                  <a:pt x="955080" y="1711360"/>
                </a:lnTo>
                <a:lnTo>
                  <a:pt x="1002291" y="1704735"/>
                </a:lnTo>
                <a:lnTo>
                  <a:pt x="1048644" y="1695586"/>
                </a:lnTo>
                <a:lnTo>
                  <a:pt x="1094067" y="1683984"/>
                </a:lnTo>
                <a:lnTo>
                  <a:pt x="1138488" y="1670003"/>
                </a:lnTo>
                <a:lnTo>
                  <a:pt x="1181833" y="1653715"/>
                </a:lnTo>
                <a:lnTo>
                  <a:pt x="1224031" y="1635192"/>
                </a:lnTo>
                <a:lnTo>
                  <a:pt x="1265009" y="1614508"/>
                </a:lnTo>
                <a:lnTo>
                  <a:pt x="1304694" y="1591733"/>
                </a:lnTo>
                <a:lnTo>
                  <a:pt x="1343014" y="1566941"/>
                </a:lnTo>
                <a:lnTo>
                  <a:pt x="1379897" y="1540205"/>
                </a:lnTo>
                <a:lnTo>
                  <a:pt x="1415270" y="1511597"/>
                </a:lnTo>
                <a:lnTo>
                  <a:pt x="1449060" y="1481188"/>
                </a:lnTo>
                <a:lnTo>
                  <a:pt x="1481196" y="1449053"/>
                </a:lnTo>
                <a:lnTo>
                  <a:pt x="1511604" y="1415262"/>
                </a:lnTo>
                <a:lnTo>
                  <a:pt x="1540213" y="1379889"/>
                </a:lnTo>
                <a:lnTo>
                  <a:pt x="1566949" y="1343007"/>
                </a:lnTo>
                <a:lnTo>
                  <a:pt x="1591741" y="1304686"/>
                </a:lnTo>
                <a:lnTo>
                  <a:pt x="1614515" y="1265001"/>
                </a:lnTo>
                <a:lnTo>
                  <a:pt x="1635200" y="1224023"/>
                </a:lnTo>
                <a:lnTo>
                  <a:pt x="1653723" y="1181826"/>
                </a:lnTo>
                <a:lnTo>
                  <a:pt x="1670011" y="1138480"/>
                </a:lnTo>
                <a:lnTo>
                  <a:pt x="1683992" y="1094060"/>
                </a:lnTo>
                <a:lnTo>
                  <a:pt x="1695593" y="1048637"/>
                </a:lnTo>
                <a:lnTo>
                  <a:pt x="1704743" y="1002283"/>
                </a:lnTo>
                <a:lnTo>
                  <a:pt x="1711368" y="955072"/>
                </a:lnTo>
                <a:lnTo>
                  <a:pt x="1715396" y="907076"/>
                </a:lnTo>
                <a:lnTo>
                  <a:pt x="1716755" y="858367"/>
                </a:lnTo>
                <a:lnTo>
                  <a:pt x="1715396" y="809658"/>
                </a:lnTo>
                <a:lnTo>
                  <a:pt x="1711368" y="761662"/>
                </a:lnTo>
                <a:lnTo>
                  <a:pt x="1704743" y="714451"/>
                </a:lnTo>
                <a:lnTo>
                  <a:pt x="1695593" y="668098"/>
                </a:lnTo>
                <a:lnTo>
                  <a:pt x="1683992" y="622675"/>
                </a:lnTo>
                <a:lnTo>
                  <a:pt x="1670011" y="578255"/>
                </a:lnTo>
                <a:lnTo>
                  <a:pt x="1653723" y="534910"/>
                </a:lnTo>
                <a:lnTo>
                  <a:pt x="1635200" y="492713"/>
                </a:lnTo>
                <a:lnTo>
                  <a:pt x="1614515" y="451736"/>
                </a:lnTo>
                <a:lnTo>
                  <a:pt x="1591741" y="412051"/>
                </a:lnTo>
                <a:lnTo>
                  <a:pt x="1566949" y="373732"/>
                </a:lnTo>
                <a:lnTo>
                  <a:pt x="1540213" y="336850"/>
                </a:lnTo>
                <a:lnTo>
                  <a:pt x="1511604" y="301477"/>
                </a:lnTo>
                <a:lnTo>
                  <a:pt x="1481196" y="267688"/>
                </a:lnTo>
                <a:lnTo>
                  <a:pt x="1449060" y="235553"/>
                </a:lnTo>
                <a:lnTo>
                  <a:pt x="1415270" y="205145"/>
                </a:lnTo>
                <a:lnTo>
                  <a:pt x="1379897" y="176537"/>
                </a:lnTo>
                <a:lnTo>
                  <a:pt x="1343014" y="149801"/>
                </a:lnTo>
                <a:lnTo>
                  <a:pt x="1304694" y="125010"/>
                </a:lnTo>
                <a:lnTo>
                  <a:pt x="1265009" y="102236"/>
                </a:lnTo>
                <a:lnTo>
                  <a:pt x="1224031" y="81552"/>
                </a:lnTo>
                <a:lnTo>
                  <a:pt x="1181833" y="63030"/>
                </a:lnTo>
                <a:lnTo>
                  <a:pt x="1138488" y="46742"/>
                </a:lnTo>
                <a:lnTo>
                  <a:pt x="1094067" y="32762"/>
                </a:lnTo>
                <a:lnTo>
                  <a:pt x="1048644" y="21161"/>
                </a:lnTo>
                <a:lnTo>
                  <a:pt x="1002291" y="12011"/>
                </a:lnTo>
                <a:lnTo>
                  <a:pt x="955080" y="5386"/>
                </a:lnTo>
                <a:lnTo>
                  <a:pt x="907084" y="1358"/>
                </a:lnTo>
                <a:lnTo>
                  <a:pt x="858375" y="0"/>
                </a:lnTo>
                <a:close/>
              </a:path>
            </a:pathLst>
          </a:custGeom>
          <a:solidFill>
            <a:srgbClr val="ED1C2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00499" y="2605519"/>
            <a:ext cx="1717039" cy="1717039"/>
          </a:xfrm>
          <a:custGeom>
            <a:avLst/>
            <a:gdLst/>
            <a:ahLst/>
            <a:cxnLst/>
            <a:rect l="l" t="t" r="r" b="b"/>
            <a:pathLst>
              <a:path w="1717039" h="1717039">
                <a:moveTo>
                  <a:pt x="0" y="858375"/>
                </a:moveTo>
                <a:lnTo>
                  <a:pt x="1358" y="809666"/>
                </a:lnTo>
                <a:lnTo>
                  <a:pt x="5386" y="761669"/>
                </a:lnTo>
                <a:lnTo>
                  <a:pt x="12011" y="714458"/>
                </a:lnTo>
                <a:lnTo>
                  <a:pt x="21161" y="668105"/>
                </a:lnTo>
                <a:lnTo>
                  <a:pt x="32762" y="622682"/>
                </a:lnTo>
                <a:lnTo>
                  <a:pt x="46743" y="578262"/>
                </a:lnTo>
                <a:lnTo>
                  <a:pt x="63031" y="534917"/>
                </a:lnTo>
                <a:lnTo>
                  <a:pt x="81553" y="492719"/>
                </a:lnTo>
                <a:lnTo>
                  <a:pt x="102238" y="451741"/>
                </a:lnTo>
                <a:lnTo>
                  <a:pt x="125012" y="412056"/>
                </a:lnTo>
                <a:lnTo>
                  <a:pt x="149803" y="373736"/>
                </a:lnTo>
                <a:lnTo>
                  <a:pt x="176539" y="336854"/>
                </a:lnTo>
                <a:lnTo>
                  <a:pt x="205148" y="301481"/>
                </a:lnTo>
                <a:lnTo>
                  <a:pt x="235556" y="267691"/>
                </a:lnTo>
                <a:lnTo>
                  <a:pt x="267691" y="235556"/>
                </a:lnTo>
                <a:lnTo>
                  <a:pt x="301481" y="205148"/>
                </a:lnTo>
                <a:lnTo>
                  <a:pt x="336854" y="176539"/>
                </a:lnTo>
                <a:lnTo>
                  <a:pt x="373736" y="149803"/>
                </a:lnTo>
                <a:lnTo>
                  <a:pt x="412056" y="125012"/>
                </a:lnTo>
                <a:lnTo>
                  <a:pt x="451741" y="102238"/>
                </a:lnTo>
                <a:lnTo>
                  <a:pt x="492719" y="81553"/>
                </a:lnTo>
                <a:lnTo>
                  <a:pt x="534917" y="63031"/>
                </a:lnTo>
                <a:lnTo>
                  <a:pt x="578262" y="46743"/>
                </a:lnTo>
                <a:lnTo>
                  <a:pt x="622682" y="32762"/>
                </a:lnTo>
                <a:lnTo>
                  <a:pt x="668105" y="21161"/>
                </a:lnTo>
                <a:lnTo>
                  <a:pt x="714458" y="12011"/>
                </a:lnTo>
                <a:lnTo>
                  <a:pt x="761669" y="5386"/>
                </a:lnTo>
                <a:lnTo>
                  <a:pt x="809666" y="1358"/>
                </a:lnTo>
                <a:lnTo>
                  <a:pt x="858375" y="0"/>
                </a:lnTo>
                <a:lnTo>
                  <a:pt x="907084" y="1358"/>
                </a:lnTo>
                <a:lnTo>
                  <a:pt x="955080" y="5386"/>
                </a:lnTo>
                <a:lnTo>
                  <a:pt x="1002291" y="12011"/>
                </a:lnTo>
                <a:lnTo>
                  <a:pt x="1048644" y="21161"/>
                </a:lnTo>
                <a:lnTo>
                  <a:pt x="1094067" y="32762"/>
                </a:lnTo>
                <a:lnTo>
                  <a:pt x="1138487" y="46743"/>
                </a:lnTo>
                <a:lnTo>
                  <a:pt x="1181833" y="63031"/>
                </a:lnTo>
                <a:lnTo>
                  <a:pt x="1224030" y="81553"/>
                </a:lnTo>
                <a:lnTo>
                  <a:pt x="1265008" y="102238"/>
                </a:lnTo>
                <a:lnTo>
                  <a:pt x="1304693" y="125012"/>
                </a:lnTo>
                <a:lnTo>
                  <a:pt x="1343013" y="149803"/>
                </a:lnTo>
                <a:lnTo>
                  <a:pt x="1379895" y="176539"/>
                </a:lnTo>
                <a:lnTo>
                  <a:pt x="1415268" y="205148"/>
                </a:lnTo>
                <a:lnTo>
                  <a:pt x="1449058" y="235556"/>
                </a:lnTo>
                <a:lnTo>
                  <a:pt x="1481194" y="267691"/>
                </a:lnTo>
                <a:lnTo>
                  <a:pt x="1511602" y="301481"/>
                </a:lnTo>
                <a:lnTo>
                  <a:pt x="1540210" y="336854"/>
                </a:lnTo>
                <a:lnTo>
                  <a:pt x="1566946" y="373736"/>
                </a:lnTo>
                <a:lnTo>
                  <a:pt x="1591737" y="412056"/>
                </a:lnTo>
                <a:lnTo>
                  <a:pt x="1614512" y="451741"/>
                </a:lnTo>
                <a:lnTo>
                  <a:pt x="1635196" y="492719"/>
                </a:lnTo>
                <a:lnTo>
                  <a:pt x="1653719" y="534917"/>
                </a:lnTo>
                <a:lnTo>
                  <a:pt x="1670007" y="578262"/>
                </a:lnTo>
                <a:lnTo>
                  <a:pt x="1683988" y="622682"/>
                </a:lnTo>
                <a:lnTo>
                  <a:pt x="1695589" y="668105"/>
                </a:lnTo>
                <a:lnTo>
                  <a:pt x="1704738" y="714458"/>
                </a:lnTo>
                <a:lnTo>
                  <a:pt x="1711363" y="761669"/>
                </a:lnTo>
                <a:lnTo>
                  <a:pt x="1715392" y="809666"/>
                </a:lnTo>
                <a:lnTo>
                  <a:pt x="1716750" y="858375"/>
                </a:lnTo>
                <a:lnTo>
                  <a:pt x="1715392" y="907084"/>
                </a:lnTo>
                <a:lnTo>
                  <a:pt x="1711363" y="955080"/>
                </a:lnTo>
                <a:lnTo>
                  <a:pt x="1704738" y="1002291"/>
                </a:lnTo>
                <a:lnTo>
                  <a:pt x="1695589" y="1048644"/>
                </a:lnTo>
                <a:lnTo>
                  <a:pt x="1683988" y="1094067"/>
                </a:lnTo>
                <a:lnTo>
                  <a:pt x="1670007" y="1138487"/>
                </a:lnTo>
                <a:lnTo>
                  <a:pt x="1653719" y="1181833"/>
                </a:lnTo>
                <a:lnTo>
                  <a:pt x="1635196" y="1224030"/>
                </a:lnTo>
                <a:lnTo>
                  <a:pt x="1614512" y="1265008"/>
                </a:lnTo>
                <a:lnTo>
                  <a:pt x="1591737" y="1304693"/>
                </a:lnTo>
                <a:lnTo>
                  <a:pt x="1566946" y="1343013"/>
                </a:lnTo>
                <a:lnTo>
                  <a:pt x="1540210" y="1379895"/>
                </a:lnTo>
                <a:lnTo>
                  <a:pt x="1511602" y="1415268"/>
                </a:lnTo>
                <a:lnTo>
                  <a:pt x="1481194" y="1449058"/>
                </a:lnTo>
                <a:lnTo>
                  <a:pt x="1449058" y="1481194"/>
                </a:lnTo>
                <a:lnTo>
                  <a:pt x="1415268" y="1511602"/>
                </a:lnTo>
                <a:lnTo>
                  <a:pt x="1379895" y="1540210"/>
                </a:lnTo>
                <a:lnTo>
                  <a:pt x="1343013" y="1566946"/>
                </a:lnTo>
                <a:lnTo>
                  <a:pt x="1304693" y="1591737"/>
                </a:lnTo>
                <a:lnTo>
                  <a:pt x="1265008" y="1614512"/>
                </a:lnTo>
                <a:lnTo>
                  <a:pt x="1224030" y="1635196"/>
                </a:lnTo>
                <a:lnTo>
                  <a:pt x="1181833" y="1653719"/>
                </a:lnTo>
                <a:lnTo>
                  <a:pt x="1138487" y="1670007"/>
                </a:lnTo>
                <a:lnTo>
                  <a:pt x="1094067" y="1683988"/>
                </a:lnTo>
                <a:lnTo>
                  <a:pt x="1048644" y="1695589"/>
                </a:lnTo>
                <a:lnTo>
                  <a:pt x="1002291" y="1704738"/>
                </a:lnTo>
                <a:lnTo>
                  <a:pt x="955080" y="1711363"/>
                </a:lnTo>
                <a:lnTo>
                  <a:pt x="907084" y="1715392"/>
                </a:lnTo>
                <a:lnTo>
                  <a:pt x="858375" y="1716750"/>
                </a:lnTo>
                <a:lnTo>
                  <a:pt x="809666" y="1715392"/>
                </a:lnTo>
                <a:lnTo>
                  <a:pt x="761669" y="1711363"/>
                </a:lnTo>
                <a:lnTo>
                  <a:pt x="714458" y="1704738"/>
                </a:lnTo>
                <a:lnTo>
                  <a:pt x="668105" y="1695589"/>
                </a:lnTo>
                <a:lnTo>
                  <a:pt x="622682" y="1683988"/>
                </a:lnTo>
                <a:lnTo>
                  <a:pt x="578262" y="1670007"/>
                </a:lnTo>
                <a:lnTo>
                  <a:pt x="534917" y="1653719"/>
                </a:lnTo>
                <a:lnTo>
                  <a:pt x="492719" y="1635196"/>
                </a:lnTo>
                <a:lnTo>
                  <a:pt x="451741" y="1614512"/>
                </a:lnTo>
                <a:lnTo>
                  <a:pt x="412056" y="1591737"/>
                </a:lnTo>
                <a:lnTo>
                  <a:pt x="373736" y="1566946"/>
                </a:lnTo>
                <a:lnTo>
                  <a:pt x="336854" y="1540210"/>
                </a:lnTo>
                <a:lnTo>
                  <a:pt x="301481" y="1511602"/>
                </a:lnTo>
                <a:lnTo>
                  <a:pt x="267691" y="1481194"/>
                </a:lnTo>
                <a:lnTo>
                  <a:pt x="235556" y="1449058"/>
                </a:lnTo>
                <a:lnTo>
                  <a:pt x="205148" y="1415268"/>
                </a:lnTo>
                <a:lnTo>
                  <a:pt x="176539" y="1379895"/>
                </a:lnTo>
                <a:lnTo>
                  <a:pt x="149803" y="1343013"/>
                </a:lnTo>
                <a:lnTo>
                  <a:pt x="125012" y="1304693"/>
                </a:lnTo>
                <a:lnTo>
                  <a:pt x="102238" y="1265008"/>
                </a:lnTo>
                <a:lnTo>
                  <a:pt x="81553" y="1224030"/>
                </a:lnTo>
                <a:lnTo>
                  <a:pt x="63031" y="1181833"/>
                </a:lnTo>
                <a:lnTo>
                  <a:pt x="46743" y="1138487"/>
                </a:lnTo>
                <a:lnTo>
                  <a:pt x="32762" y="1094067"/>
                </a:lnTo>
                <a:lnTo>
                  <a:pt x="21161" y="1048644"/>
                </a:lnTo>
                <a:lnTo>
                  <a:pt x="12011" y="1002291"/>
                </a:lnTo>
                <a:lnTo>
                  <a:pt x="5386" y="955080"/>
                </a:lnTo>
                <a:lnTo>
                  <a:pt x="1358" y="907084"/>
                </a:lnTo>
                <a:lnTo>
                  <a:pt x="0" y="858375"/>
                </a:lnTo>
                <a:close/>
              </a:path>
            </a:pathLst>
          </a:custGeom>
          <a:ln w="12700">
            <a:solidFill>
              <a:srgbClr val="ED1C2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17254" y="3463887"/>
            <a:ext cx="808990" cy="0"/>
          </a:xfrm>
          <a:custGeom>
            <a:avLst/>
            <a:gdLst/>
            <a:ahLst/>
            <a:cxnLst/>
            <a:rect l="l" t="t" r="r" b="b"/>
            <a:pathLst>
              <a:path w="808989" h="0">
                <a:moveTo>
                  <a:pt x="0" y="0"/>
                </a:moveTo>
                <a:lnTo>
                  <a:pt x="808659" y="1"/>
                </a:lnTo>
              </a:path>
            </a:pathLst>
          </a:custGeom>
          <a:ln w="19050">
            <a:solidFill>
              <a:srgbClr val="ED1C2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28472" y="2575560"/>
            <a:ext cx="1463040" cy="17586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0079393" y="734060"/>
            <a:ext cx="1881505" cy="2705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00" spc="-190" b="1">
                <a:latin typeface="Verdana"/>
                <a:cs typeface="Verdana"/>
              </a:rPr>
              <a:t>1. </a:t>
            </a:r>
            <a:r>
              <a:rPr dirty="0" sz="1600" spc="-90" b="1">
                <a:latin typeface="Verdana"/>
                <a:cs typeface="Verdana"/>
              </a:rPr>
              <a:t>CorDapp</a:t>
            </a:r>
            <a:r>
              <a:rPr dirty="0" sz="1600" spc="-55" b="1">
                <a:latin typeface="Verdana"/>
                <a:cs typeface="Verdana"/>
              </a:rPr>
              <a:t> </a:t>
            </a:r>
            <a:r>
              <a:rPr dirty="0" sz="1600" spc="-150" b="1">
                <a:latin typeface="Verdana"/>
                <a:cs typeface="Verdana"/>
              </a:rPr>
              <a:t>Design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85"/>
              <a:t>Contracts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40"/>
              <a:t>p</a:t>
            </a:r>
            <a:fld id="{81D60167-4931-47E6-BA6A-407CBD079E47}" type="slidenum">
              <a:rPr dirty="0" spc="-150"/>
              <a:t>47</a:t>
            </a:fld>
            <a:r>
              <a:rPr dirty="0" spc="-80"/>
              <a:t>.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0079393" y="1343660"/>
            <a:ext cx="746760" cy="2705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00" spc="-190" b="1">
                <a:latin typeface="Verdana"/>
                <a:cs typeface="Verdana"/>
              </a:rPr>
              <a:t>2.</a:t>
            </a:r>
            <a:r>
              <a:rPr dirty="0" sz="1600" spc="-160" b="1">
                <a:latin typeface="Verdana"/>
                <a:cs typeface="Verdana"/>
              </a:rPr>
              <a:t> </a:t>
            </a:r>
            <a:r>
              <a:rPr dirty="0" sz="1600" spc="-175" b="1">
                <a:latin typeface="Verdana"/>
                <a:cs typeface="Verdana"/>
              </a:rPr>
              <a:t>State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079393" y="1953260"/>
            <a:ext cx="1875789" cy="17354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00" spc="-190" b="1">
                <a:solidFill>
                  <a:srgbClr val="ED1C24"/>
                </a:solidFill>
                <a:latin typeface="Verdana"/>
                <a:cs typeface="Verdana"/>
              </a:rPr>
              <a:t>3.</a:t>
            </a:r>
            <a:r>
              <a:rPr dirty="0" sz="1600" spc="-110" b="1">
                <a:solidFill>
                  <a:srgbClr val="ED1C24"/>
                </a:solidFill>
                <a:latin typeface="Verdana"/>
                <a:cs typeface="Verdana"/>
              </a:rPr>
              <a:t> Contract</a:t>
            </a:r>
            <a:endParaRPr sz="1600">
              <a:latin typeface="Verdana"/>
              <a:cs typeface="Verdana"/>
            </a:endParaRPr>
          </a:p>
          <a:p>
            <a:pPr marL="184150" indent="-171450">
              <a:lnSpc>
                <a:spcPct val="100000"/>
              </a:lnSpc>
              <a:spcBef>
                <a:spcPts val="15"/>
              </a:spcBef>
              <a:buFont typeface="Arial"/>
              <a:buChar char="•"/>
              <a:tabLst>
                <a:tab pos="184785" algn="l"/>
              </a:tabLst>
            </a:pPr>
            <a:r>
              <a:rPr dirty="0" sz="1200" spc="15">
                <a:latin typeface="Verdana"/>
                <a:cs typeface="Verdana"/>
              </a:rPr>
              <a:t>Contract</a:t>
            </a:r>
            <a:r>
              <a:rPr dirty="0" sz="1200" spc="-85">
                <a:latin typeface="Verdana"/>
                <a:cs typeface="Verdana"/>
              </a:rPr>
              <a:t> </a:t>
            </a:r>
            <a:r>
              <a:rPr dirty="0" sz="1200" spc="-114">
                <a:latin typeface="Verdana"/>
                <a:cs typeface="Verdana"/>
              </a:rPr>
              <a:t>Tests</a:t>
            </a:r>
            <a:endParaRPr sz="1200">
              <a:latin typeface="Verdana"/>
              <a:cs typeface="Verdana"/>
            </a:endParaRPr>
          </a:p>
          <a:p>
            <a:pPr marL="184150" indent="-17145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184785" algn="l"/>
              </a:tabLst>
            </a:pPr>
            <a:r>
              <a:rPr dirty="0" sz="1200" spc="-65">
                <a:latin typeface="Verdana"/>
                <a:cs typeface="Verdana"/>
              </a:rPr>
              <a:t>The </a:t>
            </a:r>
            <a:r>
              <a:rPr dirty="0" sz="1200" spc="20">
                <a:latin typeface="Verdana"/>
                <a:cs typeface="Verdana"/>
              </a:rPr>
              <a:t>Create</a:t>
            </a:r>
            <a:r>
              <a:rPr dirty="0" sz="1200" spc="-170">
                <a:latin typeface="Verdana"/>
                <a:cs typeface="Verdana"/>
              </a:rPr>
              <a:t> </a:t>
            </a:r>
            <a:r>
              <a:rPr dirty="0" sz="1200" spc="35">
                <a:latin typeface="Verdana"/>
                <a:cs typeface="Verdana"/>
              </a:rPr>
              <a:t>Command</a:t>
            </a:r>
            <a:endParaRPr sz="1200">
              <a:latin typeface="Verdana"/>
              <a:cs typeface="Verdana"/>
            </a:endParaRPr>
          </a:p>
          <a:p>
            <a:pPr marL="184150" indent="-171450">
              <a:lnSpc>
                <a:spcPct val="100000"/>
              </a:lnSpc>
              <a:buFont typeface="Arial"/>
              <a:buChar char="•"/>
              <a:tabLst>
                <a:tab pos="184785" algn="l"/>
              </a:tabLst>
            </a:pPr>
            <a:r>
              <a:rPr dirty="0" sz="1200" spc="-70">
                <a:latin typeface="Verdana"/>
                <a:cs typeface="Verdana"/>
              </a:rPr>
              <a:t>Further</a:t>
            </a:r>
            <a:r>
              <a:rPr dirty="0" sz="1200" spc="-95">
                <a:latin typeface="Verdana"/>
                <a:cs typeface="Verdana"/>
              </a:rPr>
              <a:t> </a:t>
            </a:r>
            <a:r>
              <a:rPr dirty="0" sz="1200" spc="-40">
                <a:latin typeface="Verdana"/>
                <a:cs typeface="Verdana"/>
              </a:rPr>
              <a:t>Constraints</a:t>
            </a:r>
            <a:endParaRPr sz="1200">
              <a:latin typeface="Verdana"/>
              <a:cs typeface="Verdana"/>
            </a:endParaRPr>
          </a:p>
          <a:p>
            <a:pPr marL="184150" indent="-171450">
              <a:lnSpc>
                <a:spcPct val="100000"/>
              </a:lnSpc>
              <a:buFont typeface="Arial"/>
              <a:buChar char="•"/>
              <a:tabLst>
                <a:tab pos="184785" algn="l"/>
              </a:tabLst>
            </a:pPr>
            <a:r>
              <a:rPr dirty="0" sz="1200" spc="-85">
                <a:latin typeface="Verdana"/>
                <a:cs typeface="Verdana"/>
              </a:rPr>
              <a:t>Tx-Level</a:t>
            </a:r>
            <a:r>
              <a:rPr dirty="0" sz="1200" spc="-95">
                <a:latin typeface="Verdana"/>
                <a:cs typeface="Verdana"/>
              </a:rPr>
              <a:t> </a:t>
            </a:r>
            <a:r>
              <a:rPr dirty="0" sz="1200" spc="-45">
                <a:latin typeface="Verdana"/>
                <a:cs typeface="Verdana"/>
              </a:rPr>
              <a:t>Constraints</a:t>
            </a:r>
            <a:endParaRPr sz="1200">
              <a:latin typeface="Verdana"/>
              <a:cs typeface="Verdana"/>
            </a:endParaRPr>
          </a:p>
          <a:p>
            <a:pPr marL="184150" indent="-171450">
              <a:lnSpc>
                <a:spcPct val="100000"/>
              </a:lnSpc>
              <a:buFont typeface="Arial"/>
              <a:buChar char="•"/>
              <a:tabLst>
                <a:tab pos="184785" algn="l"/>
              </a:tabLst>
            </a:pPr>
            <a:r>
              <a:rPr dirty="0" sz="1200" spc="10">
                <a:latin typeface="Verdana"/>
                <a:cs typeface="Verdana"/>
              </a:rPr>
              <a:t>Value</a:t>
            </a:r>
            <a:r>
              <a:rPr dirty="0" sz="1200" spc="-135">
                <a:latin typeface="Verdana"/>
                <a:cs typeface="Verdana"/>
              </a:rPr>
              <a:t> </a:t>
            </a:r>
            <a:r>
              <a:rPr dirty="0" sz="1200" spc="-45">
                <a:latin typeface="Verdana"/>
                <a:cs typeface="Verdana"/>
              </a:rPr>
              <a:t>Constraints</a:t>
            </a:r>
            <a:endParaRPr sz="1200">
              <a:latin typeface="Verdana"/>
              <a:cs typeface="Verdana"/>
            </a:endParaRPr>
          </a:p>
          <a:p>
            <a:pPr marL="184150" indent="-171450">
              <a:lnSpc>
                <a:spcPct val="100000"/>
              </a:lnSpc>
              <a:buFont typeface="Arial"/>
              <a:buChar char="•"/>
              <a:tabLst>
                <a:tab pos="184785" algn="l"/>
              </a:tabLst>
            </a:pPr>
            <a:r>
              <a:rPr dirty="0" sz="1200" spc="-65">
                <a:latin typeface="Verdana"/>
                <a:cs typeface="Verdana"/>
              </a:rPr>
              <a:t>Signer</a:t>
            </a:r>
            <a:r>
              <a:rPr dirty="0" sz="1200" spc="-110">
                <a:latin typeface="Verdana"/>
                <a:cs typeface="Verdana"/>
              </a:rPr>
              <a:t> </a:t>
            </a:r>
            <a:r>
              <a:rPr dirty="0" sz="1200" spc="-45">
                <a:latin typeface="Verdana"/>
                <a:cs typeface="Verdana"/>
              </a:rPr>
              <a:t>Constraints</a:t>
            </a:r>
            <a:endParaRPr sz="1200">
              <a:latin typeface="Verdana"/>
              <a:cs typeface="Verdana"/>
            </a:endParaRPr>
          </a:p>
          <a:p>
            <a:pPr marL="184150" indent="-171450">
              <a:lnSpc>
                <a:spcPct val="100000"/>
              </a:lnSpc>
              <a:buFont typeface="Arial"/>
              <a:buChar char="•"/>
              <a:tabLst>
                <a:tab pos="184785" algn="l"/>
              </a:tabLst>
            </a:pPr>
            <a:r>
              <a:rPr dirty="0" sz="1200" spc="-120" b="1">
                <a:latin typeface="Verdana"/>
                <a:cs typeface="Verdana"/>
              </a:rPr>
              <a:t>Another</a:t>
            </a:r>
            <a:r>
              <a:rPr dirty="0" sz="1200" spc="-80" b="1">
                <a:latin typeface="Verdana"/>
                <a:cs typeface="Verdana"/>
              </a:rPr>
              <a:t> </a:t>
            </a:r>
            <a:r>
              <a:rPr dirty="0" sz="1200" spc="-70" b="1">
                <a:latin typeface="Verdana"/>
                <a:cs typeface="Verdana"/>
              </a:rPr>
              <a:t>Command</a:t>
            </a:r>
            <a:endParaRPr sz="1200">
              <a:latin typeface="Verdana"/>
              <a:cs typeface="Verdana"/>
            </a:endParaRPr>
          </a:p>
          <a:p>
            <a:pPr marL="217170" indent="-204470">
              <a:lnSpc>
                <a:spcPct val="100000"/>
              </a:lnSpc>
              <a:buFont typeface="Wingdings"/>
              <a:buChar char=""/>
              <a:tabLst>
                <a:tab pos="217804" algn="l"/>
              </a:tabLst>
            </a:pPr>
            <a:r>
              <a:rPr dirty="0" sz="1200" spc="10">
                <a:latin typeface="Verdana"/>
                <a:cs typeface="Verdana"/>
              </a:rPr>
              <a:t>Checkpoint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079393" y="4025900"/>
            <a:ext cx="1071245" cy="14897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105"/>
              </a:spcBef>
              <a:buAutoNum type="arabicPeriod" startAt="4"/>
              <a:tabLst>
                <a:tab pos="241300" algn="l"/>
              </a:tabLst>
            </a:pPr>
            <a:r>
              <a:rPr dirty="0" sz="1600" spc="-204" b="1">
                <a:latin typeface="Verdana"/>
                <a:cs typeface="Verdana"/>
              </a:rPr>
              <a:t>Flow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Verdana"/>
              <a:buAutoNum type="arabicPeriod" startAt="4"/>
            </a:pPr>
            <a:endParaRPr sz="25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buAutoNum type="arabicPeriod" startAt="4"/>
              <a:tabLst>
                <a:tab pos="241300" algn="l"/>
              </a:tabLst>
            </a:pPr>
            <a:r>
              <a:rPr dirty="0" sz="1600" spc="-185" b="1">
                <a:latin typeface="Verdana"/>
                <a:cs typeface="Verdana"/>
              </a:rPr>
              <a:t>Network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Verdana"/>
              <a:buAutoNum type="arabicPeriod" startAt="4"/>
            </a:pPr>
            <a:endParaRPr sz="25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buAutoNum type="arabicPeriod" startAt="4"/>
              <a:tabLst>
                <a:tab pos="241300" algn="l"/>
              </a:tabLst>
            </a:pPr>
            <a:r>
              <a:rPr dirty="0" sz="1600" spc="-254" b="1">
                <a:latin typeface="Verdana"/>
                <a:cs typeface="Verdana"/>
              </a:rPr>
              <a:t>API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959708" y="0"/>
            <a:ext cx="2232660" cy="6858000"/>
          </a:xfrm>
          <a:custGeom>
            <a:avLst/>
            <a:gdLst/>
            <a:ahLst/>
            <a:cxnLst/>
            <a:rect l="l" t="t" r="r" b="b"/>
            <a:pathLst>
              <a:path w="2232659" h="6858000">
                <a:moveTo>
                  <a:pt x="0" y="6858000"/>
                </a:moveTo>
                <a:lnTo>
                  <a:pt x="2232291" y="6858000"/>
                </a:lnTo>
                <a:lnTo>
                  <a:pt x="2232291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0675" y="566419"/>
            <a:ext cx="5208905" cy="512445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-425"/>
              <a:t>Transfer </a:t>
            </a:r>
            <a:r>
              <a:rPr dirty="0" spc="-180"/>
              <a:t>Command</a:t>
            </a:r>
            <a:r>
              <a:rPr dirty="0" spc="-665"/>
              <a:t> </a:t>
            </a:r>
            <a:r>
              <a:rPr dirty="0" spc="-305"/>
              <a:t>Design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560131" y="1514348"/>
            <a:ext cx="7915275" cy="170497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000" spc="-75">
                <a:latin typeface="Verdana"/>
                <a:cs typeface="Verdana"/>
              </a:rPr>
              <a:t>Transactions</a:t>
            </a:r>
            <a:r>
              <a:rPr dirty="0" sz="2000" spc="-155">
                <a:latin typeface="Verdana"/>
                <a:cs typeface="Verdana"/>
              </a:rPr>
              <a:t> </a:t>
            </a:r>
            <a:r>
              <a:rPr dirty="0" sz="2000" spc="-95">
                <a:latin typeface="Verdana"/>
                <a:cs typeface="Verdana"/>
              </a:rPr>
              <a:t>transferring</a:t>
            </a:r>
            <a:r>
              <a:rPr dirty="0" sz="2000" spc="-135">
                <a:latin typeface="Verdana"/>
                <a:cs typeface="Verdana"/>
              </a:rPr>
              <a:t> </a:t>
            </a:r>
            <a:r>
              <a:rPr dirty="0" sz="2000" spc="-35" b="1">
                <a:solidFill>
                  <a:srgbClr val="2B79F0"/>
                </a:solidFill>
                <a:latin typeface="DejaVu Sans Mono"/>
                <a:cs typeface="DejaVu Sans Mono"/>
              </a:rPr>
              <a:t>IOUState</a:t>
            </a:r>
            <a:r>
              <a:rPr dirty="0" sz="2000" spc="-35">
                <a:latin typeface="Verdana"/>
                <a:cs typeface="Verdana"/>
              </a:rPr>
              <a:t>s</a:t>
            </a:r>
            <a:r>
              <a:rPr dirty="0" sz="2000" spc="-155">
                <a:latin typeface="Verdana"/>
                <a:cs typeface="Verdana"/>
              </a:rPr>
              <a:t> </a:t>
            </a:r>
            <a:r>
              <a:rPr dirty="0" sz="2000" spc="-55">
                <a:latin typeface="Verdana"/>
                <a:cs typeface="Verdana"/>
              </a:rPr>
              <a:t>should</a:t>
            </a:r>
            <a:r>
              <a:rPr dirty="0" sz="2000" spc="-140">
                <a:latin typeface="Verdana"/>
                <a:cs typeface="Verdana"/>
              </a:rPr>
              <a:t> </a:t>
            </a:r>
            <a:r>
              <a:rPr dirty="0" sz="2000" spc="60">
                <a:latin typeface="Verdana"/>
                <a:cs typeface="Verdana"/>
              </a:rPr>
              <a:t>behave</a:t>
            </a:r>
            <a:r>
              <a:rPr dirty="0" sz="2000" spc="-150">
                <a:latin typeface="Verdana"/>
                <a:cs typeface="Verdana"/>
              </a:rPr>
              <a:t> </a:t>
            </a:r>
            <a:r>
              <a:rPr dirty="0" sz="2000" spc="-55">
                <a:latin typeface="Verdana"/>
                <a:cs typeface="Verdana"/>
              </a:rPr>
              <a:t>as</a:t>
            </a:r>
            <a:r>
              <a:rPr dirty="0" sz="2000" spc="-150">
                <a:latin typeface="Verdana"/>
                <a:cs typeface="Verdana"/>
              </a:rPr>
              <a:t> </a:t>
            </a:r>
            <a:r>
              <a:rPr dirty="0" sz="2000" spc="-100">
                <a:latin typeface="Verdana"/>
                <a:cs typeface="Verdana"/>
              </a:rPr>
              <a:t>follows:</a:t>
            </a:r>
            <a:endParaRPr sz="2000">
              <a:latin typeface="Verdana"/>
              <a:cs typeface="Verdana"/>
            </a:endParaRPr>
          </a:p>
          <a:p>
            <a:pPr lvl="1" marL="646430" indent="-342900">
              <a:lnSpc>
                <a:spcPct val="100000"/>
              </a:lnSpc>
              <a:spcBef>
                <a:spcPts val="35"/>
              </a:spcBef>
              <a:buAutoNum type="arabicPeriod"/>
              <a:tabLst>
                <a:tab pos="645795" algn="l"/>
                <a:tab pos="646430" algn="l"/>
              </a:tabLst>
            </a:pPr>
            <a:r>
              <a:rPr dirty="0" sz="1800" spc="65">
                <a:latin typeface="Verdana"/>
                <a:cs typeface="Verdana"/>
              </a:rPr>
              <a:t>One</a:t>
            </a:r>
            <a:r>
              <a:rPr dirty="0" sz="1800" spc="-135">
                <a:latin typeface="Verdana"/>
                <a:cs typeface="Verdana"/>
              </a:rPr>
              <a:t> </a:t>
            </a:r>
            <a:r>
              <a:rPr dirty="0" sz="1800" spc="-45">
                <a:latin typeface="Verdana"/>
                <a:cs typeface="Verdana"/>
              </a:rPr>
              <a:t>input</a:t>
            </a:r>
            <a:endParaRPr sz="1800">
              <a:latin typeface="Verdana"/>
              <a:cs typeface="Verdana"/>
            </a:endParaRPr>
          </a:p>
          <a:p>
            <a:pPr lvl="1" marL="646430" indent="-342900">
              <a:lnSpc>
                <a:spcPct val="100000"/>
              </a:lnSpc>
              <a:buAutoNum type="arabicPeriod"/>
              <a:tabLst>
                <a:tab pos="645795" algn="l"/>
                <a:tab pos="646430" algn="l"/>
              </a:tabLst>
            </a:pPr>
            <a:r>
              <a:rPr dirty="0" sz="1800" spc="65">
                <a:latin typeface="Verdana"/>
                <a:cs typeface="Verdana"/>
              </a:rPr>
              <a:t>One</a:t>
            </a:r>
            <a:r>
              <a:rPr dirty="0" sz="1800" spc="-135">
                <a:latin typeface="Verdana"/>
                <a:cs typeface="Verdana"/>
              </a:rPr>
              <a:t> </a:t>
            </a:r>
            <a:r>
              <a:rPr dirty="0" sz="1800" spc="-20">
                <a:latin typeface="Verdana"/>
                <a:cs typeface="Verdana"/>
              </a:rPr>
              <a:t>output</a:t>
            </a:r>
            <a:endParaRPr sz="1800">
              <a:latin typeface="Verdana"/>
              <a:cs typeface="Verdana"/>
            </a:endParaRPr>
          </a:p>
          <a:p>
            <a:pPr lvl="2" marL="723900" indent="-342900">
              <a:lnSpc>
                <a:spcPct val="100000"/>
              </a:lnSpc>
              <a:buAutoNum type="alphaLcPeriod"/>
              <a:tabLst>
                <a:tab pos="723900" algn="l"/>
              </a:tabLst>
            </a:pPr>
            <a:r>
              <a:rPr dirty="0" sz="1800" spc="-100">
                <a:latin typeface="Verdana"/>
                <a:cs typeface="Verdana"/>
              </a:rPr>
              <a:t>The</a:t>
            </a:r>
            <a:r>
              <a:rPr dirty="0" sz="1800" spc="-135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amount</a:t>
            </a:r>
            <a:r>
              <a:rPr dirty="0" sz="1800" spc="-130">
                <a:latin typeface="Verdana"/>
                <a:cs typeface="Verdana"/>
              </a:rPr>
              <a:t> </a:t>
            </a:r>
            <a:r>
              <a:rPr dirty="0" sz="1800" spc="70">
                <a:latin typeface="Verdana"/>
                <a:cs typeface="Verdana"/>
              </a:rPr>
              <a:t>and</a:t>
            </a:r>
            <a:r>
              <a:rPr dirty="0" sz="1800" spc="-130">
                <a:latin typeface="Verdana"/>
                <a:cs typeface="Verdana"/>
              </a:rPr>
              <a:t> </a:t>
            </a:r>
            <a:r>
              <a:rPr dirty="0" sz="1800" spc="-40">
                <a:latin typeface="Verdana"/>
                <a:cs typeface="Verdana"/>
              </a:rPr>
              <a:t>borrower</a:t>
            </a:r>
            <a:r>
              <a:rPr dirty="0" sz="1800" spc="-140">
                <a:latin typeface="Verdana"/>
                <a:cs typeface="Verdana"/>
              </a:rPr>
              <a:t> </a:t>
            </a:r>
            <a:r>
              <a:rPr dirty="0" sz="1800" spc="-45">
                <a:latin typeface="Verdana"/>
                <a:cs typeface="Verdana"/>
              </a:rPr>
              <a:t>should</a:t>
            </a:r>
            <a:r>
              <a:rPr dirty="0" sz="1800" spc="-130">
                <a:latin typeface="Verdana"/>
                <a:cs typeface="Verdana"/>
              </a:rPr>
              <a:t> </a:t>
            </a:r>
            <a:r>
              <a:rPr dirty="0" sz="1800" spc="-40">
                <a:latin typeface="Verdana"/>
                <a:cs typeface="Verdana"/>
              </a:rPr>
              <a:t>remain</a:t>
            </a:r>
            <a:r>
              <a:rPr dirty="0" sz="1800" spc="-130">
                <a:latin typeface="Verdana"/>
                <a:cs typeface="Verdana"/>
              </a:rPr>
              <a:t> </a:t>
            </a:r>
            <a:r>
              <a:rPr dirty="0" sz="1800" spc="-15">
                <a:latin typeface="Verdana"/>
                <a:cs typeface="Verdana"/>
              </a:rPr>
              <a:t>the</a:t>
            </a:r>
            <a:r>
              <a:rPr dirty="0" sz="1800" spc="-135">
                <a:latin typeface="Verdana"/>
                <a:cs typeface="Verdana"/>
              </a:rPr>
              <a:t> </a:t>
            </a:r>
            <a:r>
              <a:rPr dirty="0" sz="1800" spc="-20">
                <a:latin typeface="Verdana"/>
                <a:cs typeface="Verdana"/>
              </a:rPr>
              <a:t>same</a:t>
            </a:r>
            <a:endParaRPr sz="1800">
              <a:latin typeface="Verdana"/>
              <a:cs typeface="Verdana"/>
            </a:endParaRPr>
          </a:p>
          <a:p>
            <a:pPr lvl="2" marL="723900" indent="-342900">
              <a:lnSpc>
                <a:spcPct val="100000"/>
              </a:lnSpc>
              <a:buAutoNum type="alphaLcPeriod"/>
              <a:tabLst>
                <a:tab pos="723900" algn="l"/>
              </a:tabLst>
            </a:pPr>
            <a:r>
              <a:rPr dirty="0" sz="1800" spc="-100">
                <a:latin typeface="Verdana"/>
                <a:cs typeface="Verdana"/>
              </a:rPr>
              <a:t>The </a:t>
            </a:r>
            <a:r>
              <a:rPr dirty="0" sz="1800" spc="-20">
                <a:latin typeface="Verdana"/>
                <a:cs typeface="Verdana"/>
              </a:rPr>
              <a:t>lender </a:t>
            </a:r>
            <a:r>
              <a:rPr dirty="0" sz="1800" spc="-45">
                <a:latin typeface="Verdana"/>
                <a:cs typeface="Verdana"/>
              </a:rPr>
              <a:t>should </a:t>
            </a:r>
            <a:r>
              <a:rPr dirty="0" sz="1800" spc="95">
                <a:latin typeface="Verdana"/>
                <a:cs typeface="Verdana"/>
              </a:rPr>
              <a:t>be</a:t>
            </a:r>
            <a:r>
              <a:rPr dirty="0" sz="1800" spc="-395">
                <a:latin typeface="Verdana"/>
                <a:cs typeface="Verdana"/>
              </a:rPr>
              <a:t> </a:t>
            </a:r>
            <a:r>
              <a:rPr dirty="0" sz="1800" spc="-40">
                <a:latin typeface="Verdana"/>
                <a:cs typeface="Verdana"/>
              </a:rPr>
              <a:t>different</a:t>
            </a:r>
            <a:endParaRPr sz="1800">
              <a:latin typeface="Verdana"/>
              <a:cs typeface="Verdana"/>
            </a:endParaRPr>
          </a:p>
          <a:p>
            <a:pPr lvl="1" marL="646430" indent="-342900">
              <a:lnSpc>
                <a:spcPct val="100000"/>
              </a:lnSpc>
              <a:buAutoNum type="arabicPeriod"/>
              <a:tabLst>
                <a:tab pos="645795" algn="l"/>
                <a:tab pos="646430" algn="l"/>
              </a:tabLst>
            </a:pPr>
            <a:r>
              <a:rPr dirty="0" sz="1800" spc="-80">
                <a:latin typeface="Verdana"/>
                <a:cs typeface="Verdana"/>
              </a:rPr>
              <a:t>Signatures </a:t>
            </a:r>
            <a:r>
              <a:rPr dirty="0" sz="1800" spc="-75">
                <a:latin typeface="Verdana"/>
                <a:cs typeface="Verdana"/>
              </a:rPr>
              <a:t>from </a:t>
            </a:r>
            <a:r>
              <a:rPr dirty="0" sz="1800" spc="-45">
                <a:latin typeface="Verdana"/>
                <a:cs typeface="Verdana"/>
              </a:rPr>
              <a:t>all </a:t>
            </a:r>
            <a:r>
              <a:rPr dirty="0" sz="1800" spc="-35">
                <a:latin typeface="Verdana"/>
                <a:cs typeface="Verdana"/>
              </a:rPr>
              <a:t>three</a:t>
            </a:r>
            <a:r>
              <a:rPr dirty="0" sz="1800" spc="-365">
                <a:latin typeface="Verdana"/>
                <a:cs typeface="Verdana"/>
              </a:rPr>
              <a:t> </a:t>
            </a:r>
            <a:r>
              <a:rPr dirty="0" sz="1800" spc="-55">
                <a:latin typeface="Verdana"/>
                <a:cs typeface="Verdana"/>
              </a:rPr>
              <a:t>parties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206815" y="5348096"/>
            <a:ext cx="934719" cy="402590"/>
          </a:xfrm>
          <a:custGeom>
            <a:avLst/>
            <a:gdLst/>
            <a:ahLst/>
            <a:cxnLst/>
            <a:rect l="l" t="t" r="r" b="b"/>
            <a:pathLst>
              <a:path w="934719" h="402589">
                <a:moveTo>
                  <a:pt x="0" y="0"/>
                </a:moveTo>
                <a:lnTo>
                  <a:pt x="934378" y="0"/>
                </a:lnTo>
                <a:lnTo>
                  <a:pt x="934378" y="402218"/>
                </a:lnTo>
                <a:lnTo>
                  <a:pt x="0" y="402218"/>
                </a:lnTo>
                <a:lnTo>
                  <a:pt x="0" y="0"/>
                </a:lnTo>
                <a:close/>
              </a:path>
            </a:pathLst>
          </a:custGeom>
          <a:ln w="5715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232342" y="5479796"/>
            <a:ext cx="87566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76530">
              <a:lnSpc>
                <a:spcPct val="100000"/>
              </a:lnSpc>
              <a:spcBef>
                <a:spcPts val="100"/>
              </a:spcBef>
            </a:pPr>
            <a:r>
              <a:rPr dirty="0" baseline="13888" sz="1800" spc="-195" b="1">
                <a:latin typeface="Verdana"/>
                <a:cs typeface="Verdana"/>
              </a:rPr>
              <a:t>SIG</a:t>
            </a:r>
            <a:r>
              <a:rPr dirty="0" sz="800" spc="-130" b="1">
                <a:latin typeface="Verdana"/>
                <a:cs typeface="Verdana"/>
              </a:rPr>
              <a:t>ALICE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136341" y="5348109"/>
            <a:ext cx="934719" cy="402590"/>
          </a:xfrm>
          <a:custGeom>
            <a:avLst/>
            <a:gdLst/>
            <a:ahLst/>
            <a:cxnLst/>
            <a:rect l="l" t="t" r="r" b="b"/>
            <a:pathLst>
              <a:path w="934720" h="402589">
                <a:moveTo>
                  <a:pt x="0" y="402066"/>
                </a:moveTo>
                <a:lnTo>
                  <a:pt x="934378" y="402066"/>
                </a:lnTo>
                <a:lnTo>
                  <a:pt x="934378" y="0"/>
                </a:lnTo>
                <a:lnTo>
                  <a:pt x="0" y="0"/>
                </a:lnTo>
                <a:lnTo>
                  <a:pt x="0" y="40206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136341" y="5336222"/>
            <a:ext cx="934719" cy="414020"/>
          </a:xfrm>
          <a:custGeom>
            <a:avLst/>
            <a:gdLst/>
            <a:ahLst/>
            <a:cxnLst/>
            <a:rect l="l" t="t" r="r" b="b"/>
            <a:pathLst>
              <a:path w="934720" h="414020">
                <a:moveTo>
                  <a:pt x="0" y="0"/>
                </a:moveTo>
                <a:lnTo>
                  <a:pt x="934378" y="0"/>
                </a:lnTo>
                <a:lnTo>
                  <a:pt x="934378" y="413948"/>
                </a:lnTo>
                <a:lnTo>
                  <a:pt x="0" y="413948"/>
                </a:lnTo>
                <a:lnTo>
                  <a:pt x="0" y="0"/>
                </a:lnTo>
                <a:close/>
              </a:path>
            </a:pathLst>
          </a:custGeom>
          <a:ln w="5715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3169769" y="5437123"/>
            <a:ext cx="87249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06375">
              <a:lnSpc>
                <a:spcPct val="100000"/>
              </a:lnSpc>
              <a:spcBef>
                <a:spcPts val="100"/>
              </a:spcBef>
            </a:pPr>
            <a:r>
              <a:rPr dirty="0" sz="1200" spc="-140" b="1">
                <a:latin typeface="Verdana"/>
                <a:cs typeface="Verdana"/>
              </a:rPr>
              <a:t>SIG</a:t>
            </a:r>
            <a:r>
              <a:rPr dirty="0" baseline="-20833" sz="1200" spc="-209" b="1">
                <a:latin typeface="Verdana"/>
                <a:cs typeface="Verdana"/>
              </a:rPr>
              <a:t>BOB</a:t>
            </a:r>
            <a:endParaRPr baseline="-20833" sz="1200">
              <a:latin typeface="Verdana"/>
              <a:cs typeface="Verdan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203767" y="3819156"/>
            <a:ext cx="5864225" cy="1529080"/>
          </a:xfrm>
          <a:custGeom>
            <a:avLst/>
            <a:gdLst/>
            <a:ahLst/>
            <a:cxnLst/>
            <a:rect l="l" t="t" r="r" b="b"/>
            <a:pathLst>
              <a:path w="5864225" h="1529079">
                <a:moveTo>
                  <a:pt x="0" y="1528953"/>
                </a:moveTo>
                <a:lnTo>
                  <a:pt x="5864225" y="1528953"/>
                </a:lnTo>
                <a:lnTo>
                  <a:pt x="5864225" y="0"/>
                </a:lnTo>
                <a:lnTo>
                  <a:pt x="0" y="0"/>
                </a:lnTo>
                <a:lnTo>
                  <a:pt x="0" y="1528953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203767" y="3819144"/>
            <a:ext cx="5864225" cy="1529080"/>
          </a:xfrm>
          <a:custGeom>
            <a:avLst/>
            <a:gdLst/>
            <a:ahLst/>
            <a:cxnLst/>
            <a:rect l="l" t="t" r="r" b="b"/>
            <a:pathLst>
              <a:path w="5864225" h="1529079">
                <a:moveTo>
                  <a:pt x="0" y="0"/>
                </a:moveTo>
                <a:lnTo>
                  <a:pt x="5864223" y="0"/>
                </a:lnTo>
                <a:lnTo>
                  <a:pt x="5864223" y="1528960"/>
                </a:lnTo>
                <a:lnTo>
                  <a:pt x="0" y="1528960"/>
                </a:lnTo>
                <a:lnTo>
                  <a:pt x="0" y="0"/>
                </a:lnTo>
                <a:close/>
              </a:path>
            </a:pathLst>
          </a:custGeom>
          <a:ln w="5715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359249" y="4423155"/>
            <a:ext cx="1589405" cy="321310"/>
          </a:xfrm>
          <a:custGeom>
            <a:avLst/>
            <a:gdLst/>
            <a:ahLst/>
            <a:cxnLst/>
            <a:rect l="l" t="t" r="r" b="b"/>
            <a:pathLst>
              <a:path w="1589404" h="321310">
                <a:moveTo>
                  <a:pt x="1428356" y="0"/>
                </a:moveTo>
                <a:lnTo>
                  <a:pt x="1428356" y="80225"/>
                </a:lnTo>
                <a:lnTo>
                  <a:pt x="0" y="80225"/>
                </a:lnTo>
                <a:lnTo>
                  <a:pt x="0" y="240703"/>
                </a:lnTo>
                <a:lnTo>
                  <a:pt x="1428356" y="240703"/>
                </a:lnTo>
                <a:lnTo>
                  <a:pt x="1428356" y="320941"/>
                </a:lnTo>
                <a:lnTo>
                  <a:pt x="1588833" y="160464"/>
                </a:lnTo>
                <a:lnTo>
                  <a:pt x="1428356" y="0"/>
                </a:lnTo>
                <a:close/>
              </a:path>
            </a:pathLst>
          </a:custGeom>
          <a:solidFill>
            <a:srgbClr val="ED1C2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6092494" y="4098980"/>
            <a:ext cx="1705610" cy="969644"/>
          </a:xfrm>
          <a:custGeom>
            <a:avLst/>
            <a:gdLst/>
            <a:ahLst/>
            <a:cxnLst/>
            <a:rect l="l" t="t" r="r" b="b"/>
            <a:pathLst>
              <a:path w="1705609" h="969645">
                <a:moveTo>
                  <a:pt x="0" y="969297"/>
                </a:moveTo>
                <a:lnTo>
                  <a:pt x="1705254" y="969297"/>
                </a:lnTo>
                <a:lnTo>
                  <a:pt x="1705254" y="0"/>
                </a:lnTo>
                <a:lnTo>
                  <a:pt x="0" y="0"/>
                </a:lnTo>
                <a:lnTo>
                  <a:pt x="0" y="96929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6092494" y="4098975"/>
            <a:ext cx="1705610" cy="969644"/>
          </a:xfrm>
          <a:custGeom>
            <a:avLst/>
            <a:gdLst/>
            <a:ahLst/>
            <a:cxnLst/>
            <a:rect l="l" t="t" r="r" b="b"/>
            <a:pathLst>
              <a:path w="1705609" h="969645">
                <a:moveTo>
                  <a:pt x="0" y="0"/>
                </a:moveTo>
                <a:lnTo>
                  <a:pt x="1705250" y="0"/>
                </a:lnTo>
                <a:lnTo>
                  <a:pt x="1705250" y="969297"/>
                </a:lnTo>
                <a:lnTo>
                  <a:pt x="0" y="969297"/>
                </a:lnTo>
                <a:lnTo>
                  <a:pt x="0" y="0"/>
                </a:lnTo>
                <a:close/>
              </a:path>
            </a:pathLst>
          </a:custGeom>
          <a:ln w="5715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6788759" y="4141723"/>
            <a:ext cx="324485" cy="238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1400" spc="-160" b="1">
                <a:latin typeface="Verdana"/>
                <a:cs typeface="Verdana"/>
              </a:rPr>
              <a:t>I</a:t>
            </a:r>
            <a:r>
              <a:rPr dirty="0" sz="1400" spc="-240" b="1">
                <a:latin typeface="Verdana"/>
                <a:cs typeface="Verdana"/>
              </a:rPr>
              <a:t>O</a:t>
            </a:r>
            <a:r>
              <a:rPr dirty="0" sz="1400" spc="-250" b="1">
                <a:latin typeface="Verdana"/>
                <a:cs typeface="Verdana"/>
              </a:rPr>
              <a:t>U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299809" y="4355083"/>
            <a:ext cx="1302385" cy="238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1400" spc="-180" b="1">
                <a:latin typeface="Verdana"/>
                <a:cs typeface="Verdana"/>
              </a:rPr>
              <a:t>Borrower:</a:t>
            </a:r>
            <a:r>
              <a:rPr dirty="0" sz="1400" spc="-130" b="1">
                <a:latin typeface="Verdana"/>
                <a:cs typeface="Verdana"/>
              </a:rPr>
              <a:t> </a:t>
            </a:r>
            <a:r>
              <a:rPr dirty="0" sz="1400" spc="15">
                <a:solidFill>
                  <a:srgbClr val="009759"/>
                </a:solidFill>
                <a:latin typeface="Verdana"/>
                <a:cs typeface="Verdana"/>
              </a:rPr>
              <a:t>Alice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295047" y="4568444"/>
            <a:ext cx="1311910" cy="451484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ctr" marR="5080">
              <a:lnSpc>
                <a:spcPct val="100000"/>
              </a:lnSpc>
              <a:spcBef>
                <a:spcPts val="90"/>
              </a:spcBef>
            </a:pPr>
            <a:r>
              <a:rPr dirty="0" sz="1400" spc="-145" b="1">
                <a:latin typeface="Verdana"/>
                <a:cs typeface="Verdana"/>
              </a:rPr>
              <a:t>Lender: </a:t>
            </a:r>
            <a:r>
              <a:rPr dirty="0" sz="1400" spc="-15">
                <a:solidFill>
                  <a:srgbClr val="ED1C24"/>
                </a:solidFill>
                <a:latin typeface="Verdana"/>
                <a:cs typeface="Verdana"/>
              </a:rPr>
              <a:t>Charlie</a:t>
            </a:r>
            <a:endParaRPr sz="1400">
              <a:latin typeface="Verdana"/>
              <a:cs typeface="Verdana"/>
            </a:endParaRPr>
          </a:p>
          <a:p>
            <a:pPr algn="ctr" marR="3810">
              <a:lnSpc>
                <a:spcPct val="100000"/>
              </a:lnSpc>
            </a:pPr>
            <a:r>
              <a:rPr dirty="0" sz="1400" spc="-145" b="1">
                <a:latin typeface="Verdana"/>
                <a:cs typeface="Verdana"/>
              </a:rPr>
              <a:t>Amount:</a:t>
            </a:r>
            <a:r>
              <a:rPr dirty="0" sz="1400" spc="-114" b="1">
                <a:latin typeface="Verdana"/>
                <a:cs typeface="Verdana"/>
              </a:rPr>
              <a:t> </a:t>
            </a:r>
            <a:r>
              <a:rPr dirty="0" sz="1400" spc="-120">
                <a:solidFill>
                  <a:srgbClr val="009759"/>
                </a:solidFill>
                <a:latin typeface="Verdana"/>
                <a:cs typeface="Verdana"/>
              </a:rPr>
              <a:t>5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409160" y="3468116"/>
            <a:ext cx="1412240" cy="2705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00" spc="-210" b="1">
                <a:latin typeface="Verdana"/>
                <a:cs typeface="Verdana"/>
              </a:rPr>
              <a:t>TRANSACTION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7420216" y="4160227"/>
            <a:ext cx="334010" cy="334010"/>
          </a:xfrm>
          <a:custGeom>
            <a:avLst/>
            <a:gdLst/>
            <a:ahLst/>
            <a:cxnLst/>
            <a:rect l="l" t="t" r="r" b="b"/>
            <a:pathLst>
              <a:path w="334009" h="334010">
                <a:moveTo>
                  <a:pt x="166801" y="0"/>
                </a:moveTo>
                <a:lnTo>
                  <a:pt x="122457" y="5958"/>
                </a:lnTo>
                <a:lnTo>
                  <a:pt x="82612" y="22772"/>
                </a:lnTo>
                <a:lnTo>
                  <a:pt x="48853" y="48853"/>
                </a:lnTo>
                <a:lnTo>
                  <a:pt x="22772" y="82612"/>
                </a:lnTo>
                <a:lnTo>
                  <a:pt x="5958" y="122457"/>
                </a:lnTo>
                <a:lnTo>
                  <a:pt x="0" y="166801"/>
                </a:lnTo>
                <a:lnTo>
                  <a:pt x="5958" y="211140"/>
                </a:lnTo>
                <a:lnTo>
                  <a:pt x="22772" y="250982"/>
                </a:lnTo>
                <a:lnTo>
                  <a:pt x="48853" y="284738"/>
                </a:lnTo>
                <a:lnTo>
                  <a:pt x="82612" y="310818"/>
                </a:lnTo>
                <a:lnTo>
                  <a:pt x="122457" y="327632"/>
                </a:lnTo>
                <a:lnTo>
                  <a:pt x="166801" y="333590"/>
                </a:lnTo>
                <a:lnTo>
                  <a:pt x="211140" y="327632"/>
                </a:lnTo>
                <a:lnTo>
                  <a:pt x="250982" y="310818"/>
                </a:lnTo>
                <a:lnTo>
                  <a:pt x="284738" y="284738"/>
                </a:lnTo>
                <a:lnTo>
                  <a:pt x="310818" y="250982"/>
                </a:lnTo>
                <a:lnTo>
                  <a:pt x="327632" y="211140"/>
                </a:lnTo>
                <a:lnTo>
                  <a:pt x="333590" y="166801"/>
                </a:lnTo>
                <a:lnTo>
                  <a:pt x="327632" y="122457"/>
                </a:lnTo>
                <a:lnTo>
                  <a:pt x="310818" y="82612"/>
                </a:lnTo>
                <a:lnTo>
                  <a:pt x="284738" y="48853"/>
                </a:lnTo>
                <a:lnTo>
                  <a:pt x="250982" y="22772"/>
                </a:lnTo>
                <a:lnTo>
                  <a:pt x="211140" y="5958"/>
                </a:lnTo>
                <a:lnTo>
                  <a:pt x="166801" y="0"/>
                </a:lnTo>
                <a:close/>
              </a:path>
            </a:pathLst>
          </a:custGeom>
          <a:solidFill>
            <a:srgbClr val="ED1C2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7420216" y="4160227"/>
            <a:ext cx="334010" cy="334010"/>
          </a:xfrm>
          <a:custGeom>
            <a:avLst/>
            <a:gdLst/>
            <a:ahLst/>
            <a:cxnLst/>
            <a:rect l="l" t="t" r="r" b="b"/>
            <a:pathLst>
              <a:path w="334009" h="334010">
                <a:moveTo>
                  <a:pt x="0" y="166793"/>
                </a:moveTo>
                <a:lnTo>
                  <a:pt x="5957" y="122452"/>
                </a:lnTo>
                <a:lnTo>
                  <a:pt x="22772" y="82609"/>
                </a:lnTo>
                <a:lnTo>
                  <a:pt x="48852" y="48852"/>
                </a:lnTo>
                <a:lnTo>
                  <a:pt x="82609" y="22772"/>
                </a:lnTo>
                <a:lnTo>
                  <a:pt x="122452" y="5957"/>
                </a:lnTo>
                <a:lnTo>
                  <a:pt x="166793" y="0"/>
                </a:lnTo>
                <a:lnTo>
                  <a:pt x="211132" y="5957"/>
                </a:lnTo>
                <a:lnTo>
                  <a:pt x="250975" y="22772"/>
                </a:lnTo>
                <a:lnTo>
                  <a:pt x="284732" y="48852"/>
                </a:lnTo>
                <a:lnTo>
                  <a:pt x="310813" y="82609"/>
                </a:lnTo>
                <a:lnTo>
                  <a:pt x="327627" y="122452"/>
                </a:lnTo>
                <a:lnTo>
                  <a:pt x="333585" y="166793"/>
                </a:lnTo>
                <a:lnTo>
                  <a:pt x="327627" y="211132"/>
                </a:lnTo>
                <a:lnTo>
                  <a:pt x="310813" y="250975"/>
                </a:lnTo>
                <a:lnTo>
                  <a:pt x="284732" y="284732"/>
                </a:lnTo>
                <a:lnTo>
                  <a:pt x="250975" y="310813"/>
                </a:lnTo>
                <a:lnTo>
                  <a:pt x="211132" y="327627"/>
                </a:lnTo>
                <a:lnTo>
                  <a:pt x="166793" y="333585"/>
                </a:lnTo>
                <a:lnTo>
                  <a:pt x="122452" y="327627"/>
                </a:lnTo>
                <a:lnTo>
                  <a:pt x="82609" y="310813"/>
                </a:lnTo>
                <a:lnTo>
                  <a:pt x="48852" y="284732"/>
                </a:lnTo>
                <a:lnTo>
                  <a:pt x="22772" y="250975"/>
                </a:lnTo>
                <a:lnTo>
                  <a:pt x="5957" y="211132"/>
                </a:lnTo>
                <a:lnTo>
                  <a:pt x="0" y="166793"/>
                </a:lnTo>
                <a:close/>
              </a:path>
            </a:pathLst>
          </a:custGeom>
          <a:ln w="12700">
            <a:solidFill>
              <a:srgbClr val="6C6C6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7523518" y="4172204"/>
            <a:ext cx="1397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800" spc="-150">
                <a:solidFill>
                  <a:srgbClr val="FFFFFF"/>
                </a:solidFill>
                <a:latin typeface="Verdana"/>
                <a:cs typeface="Verdana"/>
              </a:rPr>
              <a:t>2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436734" y="5833922"/>
            <a:ext cx="334010" cy="334010"/>
          </a:xfrm>
          <a:custGeom>
            <a:avLst/>
            <a:gdLst/>
            <a:ahLst/>
            <a:cxnLst/>
            <a:rect l="l" t="t" r="r" b="b"/>
            <a:pathLst>
              <a:path w="334010" h="334010">
                <a:moveTo>
                  <a:pt x="166801" y="0"/>
                </a:moveTo>
                <a:lnTo>
                  <a:pt x="122457" y="5958"/>
                </a:lnTo>
                <a:lnTo>
                  <a:pt x="82612" y="22772"/>
                </a:lnTo>
                <a:lnTo>
                  <a:pt x="48853" y="48852"/>
                </a:lnTo>
                <a:lnTo>
                  <a:pt x="22772" y="82609"/>
                </a:lnTo>
                <a:lnTo>
                  <a:pt x="5958" y="122452"/>
                </a:lnTo>
                <a:lnTo>
                  <a:pt x="0" y="166792"/>
                </a:lnTo>
                <a:lnTo>
                  <a:pt x="5958" y="211132"/>
                </a:lnTo>
                <a:lnTo>
                  <a:pt x="22772" y="250976"/>
                </a:lnTo>
                <a:lnTo>
                  <a:pt x="48853" y="284732"/>
                </a:lnTo>
                <a:lnTo>
                  <a:pt x="82612" y="310812"/>
                </a:lnTo>
                <a:lnTo>
                  <a:pt x="122457" y="327626"/>
                </a:lnTo>
                <a:lnTo>
                  <a:pt x="166801" y="333584"/>
                </a:lnTo>
                <a:lnTo>
                  <a:pt x="211140" y="327626"/>
                </a:lnTo>
                <a:lnTo>
                  <a:pt x="250982" y="310812"/>
                </a:lnTo>
                <a:lnTo>
                  <a:pt x="284738" y="284732"/>
                </a:lnTo>
                <a:lnTo>
                  <a:pt x="310818" y="250976"/>
                </a:lnTo>
                <a:lnTo>
                  <a:pt x="327632" y="211132"/>
                </a:lnTo>
                <a:lnTo>
                  <a:pt x="333590" y="166792"/>
                </a:lnTo>
                <a:lnTo>
                  <a:pt x="327632" y="122452"/>
                </a:lnTo>
                <a:lnTo>
                  <a:pt x="310818" y="82609"/>
                </a:lnTo>
                <a:lnTo>
                  <a:pt x="284738" y="48852"/>
                </a:lnTo>
                <a:lnTo>
                  <a:pt x="250982" y="22772"/>
                </a:lnTo>
                <a:lnTo>
                  <a:pt x="211140" y="5958"/>
                </a:lnTo>
                <a:lnTo>
                  <a:pt x="166801" y="0"/>
                </a:lnTo>
                <a:close/>
              </a:path>
            </a:pathLst>
          </a:custGeom>
          <a:solidFill>
            <a:srgbClr val="ED1C2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3436734" y="5833922"/>
            <a:ext cx="334010" cy="334010"/>
          </a:xfrm>
          <a:custGeom>
            <a:avLst/>
            <a:gdLst/>
            <a:ahLst/>
            <a:cxnLst/>
            <a:rect l="l" t="t" r="r" b="b"/>
            <a:pathLst>
              <a:path w="334010" h="334010">
                <a:moveTo>
                  <a:pt x="0" y="166793"/>
                </a:moveTo>
                <a:lnTo>
                  <a:pt x="5957" y="122452"/>
                </a:lnTo>
                <a:lnTo>
                  <a:pt x="22772" y="82609"/>
                </a:lnTo>
                <a:lnTo>
                  <a:pt x="48852" y="48852"/>
                </a:lnTo>
                <a:lnTo>
                  <a:pt x="82609" y="22772"/>
                </a:lnTo>
                <a:lnTo>
                  <a:pt x="122452" y="5957"/>
                </a:lnTo>
                <a:lnTo>
                  <a:pt x="166793" y="0"/>
                </a:lnTo>
                <a:lnTo>
                  <a:pt x="211132" y="5957"/>
                </a:lnTo>
                <a:lnTo>
                  <a:pt x="250975" y="22772"/>
                </a:lnTo>
                <a:lnTo>
                  <a:pt x="284732" y="48852"/>
                </a:lnTo>
                <a:lnTo>
                  <a:pt x="310813" y="82609"/>
                </a:lnTo>
                <a:lnTo>
                  <a:pt x="327627" y="122452"/>
                </a:lnTo>
                <a:lnTo>
                  <a:pt x="333585" y="166793"/>
                </a:lnTo>
                <a:lnTo>
                  <a:pt x="327627" y="211132"/>
                </a:lnTo>
                <a:lnTo>
                  <a:pt x="310813" y="250975"/>
                </a:lnTo>
                <a:lnTo>
                  <a:pt x="284732" y="284732"/>
                </a:lnTo>
                <a:lnTo>
                  <a:pt x="250975" y="310813"/>
                </a:lnTo>
                <a:lnTo>
                  <a:pt x="211132" y="327627"/>
                </a:lnTo>
                <a:lnTo>
                  <a:pt x="166793" y="333585"/>
                </a:lnTo>
                <a:lnTo>
                  <a:pt x="122452" y="327627"/>
                </a:lnTo>
                <a:lnTo>
                  <a:pt x="82609" y="310813"/>
                </a:lnTo>
                <a:lnTo>
                  <a:pt x="48852" y="284732"/>
                </a:lnTo>
                <a:lnTo>
                  <a:pt x="22772" y="250975"/>
                </a:lnTo>
                <a:lnTo>
                  <a:pt x="5957" y="211132"/>
                </a:lnTo>
                <a:lnTo>
                  <a:pt x="0" y="166793"/>
                </a:lnTo>
                <a:close/>
              </a:path>
            </a:pathLst>
          </a:custGeom>
          <a:ln w="12700">
            <a:solidFill>
              <a:srgbClr val="6C6C6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3527336" y="5845555"/>
            <a:ext cx="1524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50">
                <a:solidFill>
                  <a:srgbClr val="FFFFFF"/>
                </a:solidFill>
                <a:latin typeface="Verdana"/>
                <a:cs typeface="Verdana"/>
              </a:rPr>
              <a:t>3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070718" y="5348103"/>
            <a:ext cx="934719" cy="402590"/>
          </a:xfrm>
          <a:custGeom>
            <a:avLst/>
            <a:gdLst/>
            <a:ahLst/>
            <a:cxnLst/>
            <a:rect l="l" t="t" r="r" b="b"/>
            <a:pathLst>
              <a:path w="934720" h="402589">
                <a:moveTo>
                  <a:pt x="0" y="402074"/>
                </a:moveTo>
                <a:lnTo>
                  <a:pt x="934378" y="402074"/>
                </a:lnTo>
                <a:lnTo>
                  <a:pt x="934378" y="0"/>
                </a:lnTo>
                <a:lnTo>
                  <a:pt x="0" y="0"/>
                </a:lnTo>
                <a:lnTo>
                  <a:pt x="0" y="40207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4070718" y="5348104"/>
            <a:ext cx="934719" cy="402590"/>
          </a:xfrm>
          <a:prstGeom prst="rect">
            <a:avLst/>
          </a:prstGeom>
          <a:ln w="57150">
            <a:solidFill>
              <a:srgbClr val="7F7F7F"/>
            </a:solidFill>
          </a:ln>
        </p:spPr>
        <p:txBody>
          <a:bodyPr wrap="square" lIns="0" tIns="144145" rIns="0" bIns="0" rtlCol="0" vert="horz">
            <a:spAutoFit/>
          </a:bodyPr>
          <a:lstStyle/>
          <a:p>
            <a:pPr marL="137160">
              <a:lnSpc>
                <a:spcPct val="100000"/>
              </a:lnSpc>
              <a:spcBef>
                <a:spcPts val="1135"/>
              </a:spcBef>
            </a:pPr>
            <a:r>
              <a:rPr dirty="0" baseline="13888" sz="1800" spc="-202" b="1">
                <a:latin typeface="Verdana"/>
                <a:cs typeface="Verdana"/>
              </a:rPr>
              <a:t>SIG</a:t>
            </a:r>
            <a:r>
              <a:rPr dirty="0" sz="800" spc="-135" b="1">
                <a:latin typeface="Verdana"/>
                <a:cs typeface="Verdana"/>
              </a:rPr>
              <a:t>CHARLIE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509583" y="4098980"/>
            <a:ext cx="1705610" cy="969644"/>
          </a:xfrm>
          <a:custGeom>
            <a:avLst/>
            <a:gdLst/>
            <a:ahLst/>
            <a:cxnLst/>
            <a:rect l="l" t="t" r="r" b="b"/>
            <a:pathLst>
              <a:path w="1705610" h="969645">
                <a:moveTo>
                  <a:pt x="0" y="969297"/>
                </a:moveTo>
                <a:lnTo>
                  <a:pt x="1705254" y="969297"/>
                </a:lnTo>
                <a:lnTo>
                  <a:pt x="1705254" y="0"/>
                </a:lnTo>
                <a:lnTo>
                  <a:pt x="0" y="0"/>
                </a:lnTo>
                <a:lnTo>
                  <a:pt x="0" y="96929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2509583" y="4098975"/>
            <a:ext cx="1705610" cy="969644"/>
          </a:xfrm>
          <a:custGeom>
            <a:avLst/>
            <a:gdLst/>
            <a:ahLst/>
            <a:cxnLst/>
            <a:rect l="l" t="t" r="r" b="b"/>
            <a:pathLst>
              <a:path w="1705610" h="969645">
                <a:moveTo>
                  <a:pt x="0" y="0"/>
                </a:moveTo>
                <a:lnTo>
                  <a:pt x="1705250" y="0"/>
                </a:lnTo>
                <a:lnTo>
                  <a:pt x="1705250" y="969297"/>
                </a:lnTo>
                <a:lnTo>
                  <a:pt x="0" y="969297"/>
                </a:lnTo>
                <a:lnTo>
                  <a:pt x="0" y="0"/>
                </a:lnTo>
                <a:close/>
              </a:path>
            </a:pathLst>
          </a:custGeom>
          <a:ln w="5715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3205835" y="4141723"/>
            <a:ext cx="324485" cy="238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1400" spc="-160" b="1">
                <a:latin typeface="Verdana"/>
                <a:cs typeface="Verdana"/>
              </a:rPr>
              <a:t>I</a:t>
            </a:r>
            <a:r>
              <a:rPr dirty="0" sz="1400" spc="-240" b="1">
                <a:latin typeface="Verdana"/>
                <a:cs typeface="Verdana"/>
              </a:rPr>
              <a:t>O</a:t>
            </a:r>
            <a:r>
              <a:rPr dirty="0" sz="1400" spc="-250" b="1">
                <a:latin typeface="Verdana"/>
                <a:cs typeface="Verdana"/>
              </a:rPr>
              <a:t>U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716885" y="4355083"/>
            <a:ext cx="1302385" cy="6648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ctr" marR="5080">
              <a:lnSpc>
                <a:spcPct val="100000"/>
              </a:lnSpc>
              <a:spcBef>
                <a:spcPts val="90"/>
              </a:spcBef>
            </a:pPr>
            <a:r>
              <a:rPr dirty="0" sz="1400" spc="-180" b="1">
                <a:latin typeface="Verdana"/>
                <a:cs typeface="Verdana"/>
              </a:rPr>
              <a:t>Borrower: </a:t>
            </a:r>
            <a:r>
              <a:rPr dirty="0" sz="1400" spc="15">
                <a:solidFill>
                  <a:srgbClr val="009759"/>
                </a:solidFill>
                <a:latin typeface="Verdana"/>
                <a:cs typeface="Verdana"/>
              </a:rPr>
              <a:t>Alice  </a:t>
            </a:r>
            <a:r>
              <a:rPr dirty="0" sz="1400" spc="-145" b="1">
                <a:latin typeface="Verdana"/>
                <a:cs typeface="Verdana"/>
              </a:rPr>
              <a:t>Lender: </a:t>
            </a:r>
            <a:r>
              <a:rPr dirty="0" sz="1400" spc="-10">
                <a:solidFill>
                  <a:srgbClr val="ED1C24"/>
                </a:solidFill>
                <a:latin typeface="Verdana"/>
                <a:cs typeface="Verdana"/>
              </a:rPr>
              <a:t>Bob  </a:t>
            </a:r>
            <a:r>
              <a:rPr dirty="0" sz="1400" spc="-145" b="1">
                <a:latin typeface="Verdana"/>
                <a:cs typeface="Verdana"/>
              </a:rPr>
              <a:t>Amount:</a:t>
            </a:r>
            <a:r>
              <a:rPr dirty="0" sz="1400" spc="-114" b="1">
                <a:latin typeface="Verdana"/>
                <a:cs typeface="Verdana"/>
              </a:rPr>
              <a:t> </a:t>
            </a:r>
            <a:r>
              <a:rPr dirty="0" sz="1400" spc="-120">
                <a:solidFill>
                  <a:srgbClr val="009759"/>
                </a:solidFill>
                <a:latin typeface="Verdana"/>
                <a:cs typeface="Verdana"/>
              </a:rPr>
              <a:t>5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3825151" y="4160227"/>
            <a:ext cx="334010" cy="334010"/>
          </a:xfrm>
          <a:custGeom>
            <a:avLst/>
            <a:gdLst/>
            <a:ahLst/>
            <a:cxnLst/>
            <a:rect l="l" t="t" r="r" b="b"/>
            <a:pathLst>
              <a:path w="334010" h="334010">
                <a:moveTo>
                  <a:pt x="166789" y="0"/>
                </a:moveTo>
                <a:lnTo>
                  <a:pt x="122450" y="5958"/>
                </a:lnTo>
                <a:lnTo>
                  <a:pt x="82608" y="22772"/>
                </a:lnTo>
                <a:lnTo>
                  <a:pt x="48852" y="48853"/>
                </a:lnTo>
                <a:lnTo>
                  <a:pt x="22772" y="82612"/>
                </a:lnTo>
                <a:lnTo>
                  <a:pt x="5958" y="122457"/>
                </a:lnTo>
                <a:lnTo>
                  <a:pt x="0" y="166801"/>
                </a:lnTo>
                <a:lnTo>
                  <a:pt x="5958" y="211140"/>
                </a:lnTo>
                <a:lnTo>
                  <a:pt x="22772" y="250982"/>
                </a:lnTo>
                <a:lnTo>
                  <a:pt x="48852" y="284738"/>
                </a:lnTo>
                <a:lnTo>
                  <a:pt x="82608" y="310818"/>
                </a:lnTo>
                <a:lnTo>
                  <a:pt x="122450" y="327632"/>
                </a:lnTo>
                <a:lnTo>
                  <a:pt x="166789" y="333590"/>
                </a:lnTo>
                <a:lnTo>
                  <a:pt x="211131" y="327632"/>
                </a:lnTo>
                <a:lnTo>
                  <a:pt x="250975" y="310818"/>
                </a:lnTo>
                <a:lnTo>
                  <a:pt x="284730" y="284738"/>
                </a:lnTo>
                <a:lnTo>
                  <a:pt x="310808" y="250982"/>
                </a:lnTo>
                <a:lnTo>
                  <a:pt x="327621" y="211140"/>
                </a:lnTo>
                <a:lnTo>
                  <a:pt x="333578" y="166801"/>
                </a:lnTo>
                <a:lnTo>
                  <a:pt x="327621" y="122457"/>
                </a:lnTo>
                <a:lnTo>
                  <a:pt x="310808" y="82612"/>
                </a:lnTo>
                <a:lnTo>
                  <a:pt x="284730" y="48853"/>
                </a:lnTo>
                <a:lnTo>
                  <a:pt x="250975" y="22772"/>
                </a:lnTo>
                <a:lnTo>
                  <a:pt x="211131" y="5958"/>
                </a:lnTo>
                <a:lnTo>
                  <a:pt x="166789" y="0"/>
                </a:lnTo>
                <a:close/>
              </a:path>
            </a:pathLst>
          </a:custGeom>
          <a:solidFill>
            <a:srgbClr val="ED1C2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3825151" y="4160227"/>
            <a:ext cx="334010" cy="334010"/>
          </a:xfrm>
          <a:custGeom>
            <a:avLst/>
            <a:gdLst/>
            <a:ahLst/>
            <a:cxnLst/>
            <a:rect l="l" t="t" r="r" b="b"/>
            <a:pathLst>
              <a:path w="334010" h="334010">
                <a:moveTo>
                  <a:pt x="0" y="166793"/>
                </a:moveTo>
                <a:lnTo>
                  <a:pt x="5957" y="122452"/>
                </a:lnTo>
                <a:lnTo>
                  <a:pt x="22772" y="82609"/>
                </a:lnTo>
                <a:lnTo>
                  <a:pt x="48852" y="48852"/>
                </a:lnTo>
                <a:lnTo>
                  <a:pt x="82609" y="22772"/>
                </a:lnTo>
                <a:lnTo>
                  <a:pt x="122452" y="5957"/>
                </a:lnTo>
                <a:lnTo>
                  <a:pt x="166793" y="0"/>
                </a:lnTo>
                <a:lnTo>
                  <a:pt x="211132" y="5957"/>
                </a:lnTo>
                <a:lnTo>
                  <a:pt x="250975" y="22772"/>
                </a:lnTo>
                <a:lnTo>
                  <a:pt x="284732" y="48852"/>
                </a:lnTo>
                <a:lnTo>
                  <a:pt x="310813" y="82609"/>
                </a:lnTo>
                <a:lnTo>
                  <a:pt x="327627" y="122452"/>
                </a:lnTo>
                <a:lnTo>
                  <a:pt x="333585" y="166793"/>
                </a:lnTo>
                <a:lnTo>
                  <a:pt x="327627" y="211132"/>
                </a:lnTo>
                <a:lnTo>
                  <a:pt x="310813" y="250975"/>
                </a:lnTo>
                <a:lnTo>
                  <a:pt x="284732" y="284732"/>
                </a:lnTo>
                <a:lnTo>
                  <a:pt x="250975" y="310813"/>
                </a:lnTo>
                <a:lnTo>
                  <a:pt x="211132" y="327627"/>
                </a:lnTo>
                <a:lnTo>
                  <a:pt x="166793" y="333585"/>
                </a:lnTo>
                <a:lnTo>
                  <a:pt x="122452" y="327627"/>
                </a:lnTo>
                <a:lnTo>
                  <a:pt x="82609" y="310813"/>
                </a:lnTo>
                <a:lnTo>
                  <a:pt x="48852" y="284732"/>
                </a:lnTo>
                <a:lnTo>
                  <a:pt x="22772" y="250975"/>
                </a:lnTo>
                <a:lnTo>
                  <a:pt x="5957" y="211132"/>
                </a:lnTo>
                <a:lnTo>
                  <a:pt x="0" y="166793"/>
                </a:lnTo>
                <a:close/>
              </a:path>
            </a:pathLst>
          </a:custGeom>
          <a:ln w="12700">
            <a:solidFill>
              <a:srgbClr val="6C6C6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 txBox="1"/>
          <p:nvPr/>
        </p:nvSpPr>
        <p:spPr>
          <a:xfrm>
            <a:off x="3928440" y="4172204"/>
            <a:ext cx="1397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800" spc="-150">
                <a:solidFill>
                  <a:srgbClr val="FFFFFF"/>
                </a:solidFill>
                <a:latin typeface="Verdana"/>
                <a:cs typeface="Verdana"/>
              </a:rPr>
              <a:t>1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85"/>
              <a:t>Contracts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40"/>
              <a:t>p</a:t>
            </a:r>
            <a:fld id="{81D60167-4931-47E6-BA6A-407CBD079E47}" type="slidenum">
              <a:rPr dirty="0" spc="-150"/>
              <a:t>47</a:t>
            </a:fld>
            <a:r>
              <a:rPr dirty="0" spc="-80"/>
              <a:t>.</a:t>
            </a:r>
          </a:p>
        </p:txBody>
      </p:sp>
      <p:sp>
        <p:nvSpPr>
          <p:cNvPr id="34" name="object 34"/>
          <p:cNvSpPr txBox="1"/>
          <p:nvPr/>
        </p:nvSpPr>
        <p:spPr>
          <a:xfrm>
            <a:off x="10079393" y="734060"/>
            <a:ext cx="1881505" cy="2705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00" spc="-190" b="1">
                <a:latin typeface="Verdana"/>
                <a:cs typeface="Verdana"/>
              </a:rPr>
              <a:t>1. </a:t>
            </a:r>
            <a:r>
              <a:rPr dirty="0" sz="1600" spc="-90" b="1">
                <a:latin typeface="Verdana"/>
                <a:cs typeface="Verdana"/>
              </a:rPr>
              <a:t>CorDapp</a:t>
            </a:r>
            <a:r>
              <a:rPr dirty="0" sz="1600" spc="-55" b="1">
                <a:latin typeface="Verdana"/>
                <a:cs typeface="Verdana"/>
              </a:rPr>
              <a:t> </a:t>
            </a:r>
            <a:r>
              <a:rPr dirty="0" sz="1600" spc="-150" b="1">
                <a:latin typeface="Verdana"/>
                <a:cs typeface="Verdana"/>
              </a:rPr>
              <a:t>Design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0079393" y="1343660"/>
            <a:ext cx="746760" cy="2705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00" spc="-190" b="1">
                <a:latin typeface="Verdana"/>
                <a:cs typeface="Verdana"/>
              </a:rPr>
              <a:t>2.</a:t>
            </a:r>
            <a:r>
              <a:rPr dirty="0" sz="1600" spc="-160" b="1">
                <a:latin typeface="Verdana"/>
                <a:cs typeface="Verdana"/>
              </a:rPr>
              <a:t> </a:t>
            </a:r>
            <a:r>
              <a:rPr dirty="0" sz="1600" spc="-175" b="1">
                <a:latin typeface="Verdana"/>
                <a:cs typeface="Verdana"/>
              </a:rPr>
              <a:t>State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0079393" y="1953260"/>
            <a:ext cx="1875789" cy="17354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00" spc="-190" b="1">
                <a:solidFill>
                  <a:srgbClr val="ED1C24"/>
                </a:solidFill>
                <a:latin typeface="Verdana"/>
                <a:cs typeface="Verdana"/>
              </a:rPr>
              <a:t>3.</a:t>
            </a:r>
            <a:r>
              <a:rPr dirty="0" sz="1600" spc="-110" b="1">
                <a:solidFill>
                  <a:srgbClr val="ED1C24"/>
                </a:solidFill>
                <a:latin typeface="Verdana"/>
                <a:cs typeface="Verdana"/>
              </a:rPr>
              <a:t> Contract</a:t>
            </a:r>
            <a:endParaRPr sz="1600">
              <a:latin typeface="Verdana"/>
              <a:cs typeface="Verdana"/>
            </a:endParaRPr>
          </a:p>
          <a:p>
            <a:pPr marL="184150" indent="-171450">
              <a:lnSpc>
                <a:spcPct val="100000"/>
              </a:lnSpc>
              <a:spcBef>
                <a:spcPts val="15"/>
              </a:spcBef>
              <a:buFont typeface="Arial"/>
              <a:buChar char="•"/>
              <a:tabLst>
                <a:tab pos="184785" algn="l"/>
              </a:tabLst>
            </a:pPr>
            <a:r>
              <a:rPr dirty="0" sz="1200" spc="15">
                <a:latin typeface="Verdana"/>
                <a:cs typeface="Verdana"/>
              </a:rPr>
              <a:t>Contract</a:t>
            </a:r>
            <a:r>
              <a:rPr dirty="0" sz="1200" spc="-85">
                <a:latin typeface="Verdana"/>
                <a:cs typeface="Verdana"/>
              </a:rPr>
              <a:t> </a:t>
            </a:r>
            <a:r>
              <a:rPr dirty="0" sz="1200" spc="-114">
                <a:latin typeface="Verdana"/>
                <a:cs typeface="Verdana"/>
              </a:rPr>
              <a:t>Tests</a:t>
            </a:r>
            <a:endParaRPr sz="1200">
              <a:latin typeface="Verdana"/>
              <a:cs typeface="Verdana"/>
            </a:endParaRPr>
          </a:p>
          <a:p>
            <a:pPr marL="184150" indent="-17145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184785" algn="l"/>
              </a:tabLst>
            </a:pPr>
            <a:r>
              <a:rPr dirty="0" sz="1200" spc="-65">
                <a:latin typeface="Verdana"/>
                <a:cs typeface="Verdana"/>
              </a:rPr>
              <a:t>The </a:t>
            </a:r>
            <a:r>
              <a:rPr dirty="0" sz="1200" spc="20">
                <a:latin typeface="Verdana"/>
                <a:cs typeface="Verdana"/>
              </a:rPr>
              <a:t>Create</a:t>
            </a:r>
            <a:r>
              <a:rPr dirty="0" sz="1200" spc="-170">
                <a:latin typeface="Verdana"/>
                <a:cs typeface="Verdana"/>
              </a:rPr>
              <a:t> </a:t>
            </a:r>
            <a:r>
              <a:rPr dirty="0" sz="1200" spc="35">
                <a:latin typeface="Verdana"/>
                <a:cs typeface="Verdana"/>
              </a:rPr>
              <a:t>Command</a:t>
            </a:r>
            <a:endParaRPr sz="1200">
              <a:latin typeface="Verdana"/>
              <a:cs typeface="Verdana"/>
            </a:endParaRPr>
          </a:p>
          <a:p>
            <a:pPr marL="184150" indent="-171450">
              <a:lnSpc>
                <a:spcPct val="100000"/>
              </a:lnSpc>
              <a:buFont typeface="Arial"/>
              <a:buChar char="•"/>
              <a:tabLst>
                <a:tab pos="184785" algn="l"/>
              </a:tabLst>
            </a:pPr>
            <a:r>
              <a:rPr dirty="0" sz="1200" spc="-70">
                <a:latin typeface="Verdana"/>
                <a:cs typeface="Verdana"/>
              </a:rPr>
              <a:t>Further</a:t>
            </a:r>
            <a:r>
              <a:rPr dirty="0" sz="1200" spc="-95">
                <a:latin typeface="Verdana"/>
                <a:cs typeface="Verdana"/>
              </a:rPr>
              <a:t> </a:t>
            </a:r>
            <a:r>
              <a:rPr dirty="0" sz="1200" spc="-40">
                <a:latin typeface="Verdana"/>
                <a:cs typeface="Verdana"/>
              </a:rPr>
              <a:t>Constraints</a:t>
            </a:r>
            <a:endParaRPr sz="1200">
              <a:latin typeface="Verdana"/>
              <a:cs typeface="Verdana"/>
            </a:endParaRPr>
          </a:p>
          <a:p>
            <a:pPr marL="184150" indent="-171450">
              <a:lnSpc>
                <a:spcPct val="100000"/>
              </a:lnSpc>
              <a:buFont typeface="Arial"/>
              <a:buChar char="•"/>
              <a:tabLst>
                <a:tab pos="184785" algn="l"/>
              </a:tabLst>
            </a:pPr>
            <a:r>
              <a:rPr dirty="0" sz="1200" spc="-85">
                <a:latin typeface="Verdana"/>
                <a:cs typeface="Verdana"/>
              </a:rPr>
              <a:t>Tx-Level</a:t>
            </a:r>
            <a:r>
              <a:rPr dirty="0" sz="1200" spc="-95">
                <a:latin typeface="Verdana"/>
                <a:cs typeface="Verdana"/>
              </a:rPr>
              <a:t> </a:t>
            </a:r>
            <a:r>
              <a:rPr dirty="0" sz="1200" spc="-45">
                <a:latin typeface="Verdana"/>
                <a:cs typeface="Verdana"/>
              </a:rPr>
              <a:t>Constraints</a:t>
            </a:r>
            <a:endParaRPr sz="1200">
              <a:latin typeface="Verdana"/>
              <a:cs typeface="Verdana"/>
            </a:endParaRPr>
          </a:p>
          <a:p>
            <a:pPr marL="184150" indent="-171450">
              <a:lnSpc>
                <a:spcPct val="100000"/>
              </a:lnSpc>
              <a:buFont typeface="Arial"/>
              <a:buChar char="•"/>
              <a:tabLst>
                <a:tab pos="184785" algn="l"/>
              </a:tabLst>
            </a:pPr>
            <a:r>
              <a:rPr dirty="0" sz="1200" spc="10">
                <a:latin typeface="Verdana"/>
                <a:cs typeface="Verdana"/>
              </a:rPr>
              <a:t>Value</a:t>
            </a:r>
            <a:r>
              <a:rPr dirty="0" sz="1200" spc="-135">
                <a:latin typeface="Verdana"/>
                <a:cs typeface="Verdana"/>
              </a:rPr>
              <a:t> </a:t>
            </a:r>
            <a:r>
              <a:rPr dirty="0" sz="1200" spc="-45">
                <a:latin typeface="Verdana"/>
                <a:cs typeface="Verdana"/>
              </a:rPr>
              <a:t>Constraints</a:t>
            </a:r>
            <a:endParaRPr sz="1200">
              <a:latin typeface="Verdana"/>
              <a:cs typeface="Verdana"/>
            </a:endParaRPr>
          </a:p>
          <a:p>
            <a:pPr marL="184150" indent="-171450">
              <a:lnSpc>
                <a:spcPct val="100000"/>
              </a:lnSpc>
              <a:buFont typeface="Arial"/>
              <a:buChar char="•"/>
              <a:tabLst>
                <a:tab pos="184785" algn="l"/>
              </a:tabLst>
            </a:pPr>
            <a:r>
              <a:rPr dirty="0" sz="1200" spc="-65">
                <a:latin typeface="Verdana"/>
                <a:cs typeface="Verdana"/>
              </a:rPr>
              <a:t>Signer</a:t>
            </a:r>
            <a:r>
              <a:rPr dirty="0" sz="1200" spc="-110">
                <a:latin typeface="Verdana"/>
                <a:cs typeface="Verdana"/>
              </a:rPr>
              <a:t> </a:t>
            </a:r>
            <a:r>
              <a:rPr dirty="0" sz="1200" spc="-45">
                <a:latin typeface="Verdana"/>
                <a:cs typeface="Verdana"/>
              </a:rPr>
              <a:t>Constraints</a:t>
            </a:r>
            <a:endParaRPr sz="1200">
              <a:latin typeface="Verdana"/>
              <a:cs typeface="Verdana"/>
            </a:endParaRPr>
          </a:p>
          <a:p>
            <a:pPr marL="184150" indent="-171450">
              <a:lnSpc>
                <a:spcPct val="100000"/>
              </a:lnSpc>
              <a:buFont typeface="Arial"/>
              <a:buChar char="•"/>
              <a:tabLst>
                <a:tab pos="184785" algn="l"/>
              </a:tabLst>
            </a:pPr>
            <a:r>
              <a:rPr dirty="0" sz="1200" spc="-120" b="1">
                <a:latin typeface="Verdana"/>
                <a:cs typeface="Verdana"/>
              </a:rPr>
              <a:t>Another</a:t>
            </a:r>
            <a:r>
              <a:rPr dirty="0" sz="1200" spc="-80" b="1">
                <a:latin typeface="Verdana"/>
                <a:cs typeface="Verdana"/>
              </a:rPr>
              <a:t> </a:t>
            </a:r>
            <a:r>
              <a:rPr dirty="0" sz="1200" spc="-70" b="1">
                <a:latin typeface="Verdana"/>
                <a:cs typeface="Verdana"/>
              </a:rPr>
              <a:t>Command</a:t>
            </a:r>
            <a:endParaRPr sz="1200">
              <a:latin typeface="Verdana"/>
              <a:cs typeface="Verdana"/>
            </a:endParaRPr>
          </a:p>
          <a:p>
            <a:pPr marL="217170" indent="-204470">
              <a:lnSpc>
                <a:spcPct val="100000"/>
              </a:lnSpc>
              <a:buFont typeface="Wingdings"/>
              <a:buChar char=""/>
              <a:tabLst>
                <a:tab pos="217804" algn="l"/>
              </a:tabLst>
            </a:pPr>
            <a:r>
              <a:rPr dirty="0" sz="1200" spc="10">
                <a:latin typeface="Verdana"/>
                <a:cs typeface="Verdana"/>
              </a:rPr>
              <a:t>Checkpoint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0079393" y="4025900"/>
            <a:ext cx="693420" cy="2705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00" spc="-190" b="1">
                <a:latin typeface="Verdana"/>
                <a:cs typeface="Verdana"/>
              </a:rPr>
              <a:t>4.</a:t>
            </a:r>
            <a:r>
              <a:rPr dirty="0" sz="1600" spc="-160" b="1">
                <a:latin typeface="Verdana"/>
                <a:cs typeface="Verdana"/>
              </a:rPr>
              <a:t> </a:t>
            </a:r>
            <a:r>
              <a:rPr dirty="0" sz="1600" spc="-204" b="1">
                <a:latin typeface="Verdana"/>
                <a:cs typeface="Verdana"/>
              </a:rPr>
              <a:t>Flow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0079393" y="4635500"/>
            <a:ext cx="1071245" cy="2705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00" spc="-190" b="1">
                <a:latin typeface="Verdana"/>
                <a:cs typeface="Verdana"/>
              </a:rPr>
              <a:t>5.</a:t>
            </a:r>
            <a:r>
              <a:rPr dirty="0" sz="1600" spc="-145" b="1">
                <a:latin typeface="Verdana"/>
                <a:cs typeface="Verdana"/>
              </a:rPr>
              <a:t> </a:t>
            </a:r>
            <a:r>
              <a:rPr dirty="0" sz="1600" spc="-185" b="1">
                <a:latin typeface="Verdana"/>
                <a:cs typeface="Verdana"/>
              </a:rPr>
              <a:t>Network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0079393" y="5245100"/>
            <a:ext cx="576580" cy="2705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00" spc="-190" b="1">
                <a:latin typeface="Verdana"/>
                <a:cs typeface="Verdana"/>
              </a:rPr>
              <a:t>6.</a:t>
            </a:r>
            <a:r>
              <a:rPr dirty="0" sz="1600" spc="-170" b="1">
                <a:latin typeface="Verdana"/>
                <a:cs typeface="Verdana"/>
              </a:rPr>
              <a:t> </a:t>
            </a:r>
            <a:r>
              <a:rPr dirty="0" sz="1600" spc="-254" b="1">
                <a:latin typeface="Verdana"/>
                <a:cs typeface="Verdana"/>
              </a:rPr>
              <a:t>API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0675" y="566419"/>
            <a:ext cx="1929764" cy="5124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3200" spc="20" b="1">
                <a:solidFill>
                  <a:srgbClr val="FF0000"/>
                </a:solidFill>
                <a:latin typeface="Verdana"/>
                <a:cs typeface="Verdana"/>
              </a:rPr>
              <a:t>C</a:t>
            </a:r>
            <a:r>
              <a:rPr dirty="0" sz="3200" spc="10" b="1">
                <a:solidFill>
                  <a:srgbClr val="FF0000"/>
                </a:solidFill>
                <a:latin typeface="Verdana"/>
                <a:cs typeface="Verdana"/>
              </a:rPr>
              <a:t>o</a:t>
            </a:r>
            <a:r>
              <a:rPr dirty="0" sz="3200" spc="-525" b="1">
                <a:solidFill>
                  <a:srgbClr val="FF0000"/>
                </a:solidFill>
                <a:latin typeface="Verdana"/>
                <a:cs typeface="Verdana"/>
              </a:rPr>
              <a:t>n</a:t>
            </a:r>
            <a:r>
              <a:rPr dirty="0" sz="3200" spc="-340" b="1">
                <a:solidFill>
                  <a:srgbClr val="FF0000"/>
                </a:solidFill>
                <a:latin typeface="Verdana"/>
                <a:cs typeface="Verdana"/>
              </a:rPr>
              <a:t>t</a:t>
            </a:r>
            <a:r>
              <a:rPr dirty="0" sz="3200" spc="-570" b="1">
                <a:solidFill>
                  <a:srgbClr val="FF0000"/>
                </a:solidFill>
                <a:latin typeface="Verdana"/>
                <a:cs typeface="Verdana"/>
              </a:rPr>
              <a:t>r</a:t>
            </a:r>
            <a:r>
              <a:rPr dirty="0" sz="3200" spc="-30" b="1">
                <a:solidFill>
                  <a:srgbClr val="FF0000"/>
                </a:solidFill>
                <a:latin typeface="Verdana"/>
                <a:cs typeface="Verdana"/>
              </a:rPr>
              <a:t>a</a:t>
            </a:r>
            <a:r>
              <a:rPr dirty="0" sz="3200" spc="165" b="1">
                <a:solidFill>
                  <a:srgbClr val="FF0000"/>
                </a:solidFill>
                <a:latin typeface="Verdana"/>
                <a:cs typeface="Verdana"/>
              </a:rPr>
              <a:t>c</a:t>
            </a:r>
            <a:r>
              <a:rPr dirty="0" sz="3200" spc="-505" b="1">
                <a:solidFill>
                  <a:srgbClr val="FF0000"/>
                </a:solidFill>
                <a:latin typeface="Verdana"/>
                <a:cs typeface="Verdana"/>
              </a:rPr>
              <a:t>t</a:t>
            </a:r>
            <a:r>
              <a:rPr dirty="0" sz="3200" spc="-495" b="1">
                <a:solidFill>
                  <a:srgbClr val="FF0000"/>
                </a:solidFill>
                <a:latin typeface="Verdana"/>
                <a:cs typeface="Verdana"/>
              </a:rPr>
              <a:t>s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85"/>
              <a:t>Contracts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40"/>
              <a:t>p</a:t>
            </a:r>
            <a:fld id="{81D60167-4931-47E6-BA6A-407CBD079E47}" type="slidenum">
              <a:rPr dirty="0" spc="-150"/>
              <a:t>10</a:t>
            </a:fld>
            <a:r>
              <a:rPr dirty="0" spc="-80"/>
              <a:t>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60131" y="1447291"/>
            <a:ext cx="8014334" cy="1671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dirty="0" sz="2400" spc="-10">
                <a:latin typeface="Verdana"/>
                <a:cs typeface="Verdana"/>
              </a:rPr>
              <a:t>Contracts </a:t>
            </a:r>
            <a:r>
              <a:rPr dirty="0" sz="2400" spc="-75">
                <a:latin typeface="Verdana"/>
                <a:cs typeface="Verdana"/>
              </a:rPr>
              <a:t>might </a:t>
            </a:r>
            <a:r>
              <a:rPr dirty="0" sz="2400" spc="-35">
                <a:latin typeface="Verdana"/>
                <a:cs typeface="Verdana"/>
              </a:rPr>
              <a:t>optionally </a:t>
            </a:r>
            <a:r>
              <a:rPr dirty="0" sz="2400" spc="135">
                <a:latin typeface="Verdana"/>
                <a:cs typeface="Verdana"/>
              </a:rPr>
              <a:t>be </a:t>
            </a:r>
            <a:r>
              <a:rPr dirty="0" sz="2400" spc="40">
                <a:latin typeface="Verdana"/>
                <a:cs typeface="Verdana"/>
              </a:rPr>
              <a:t>annotated </a:t>
            </a:r>
            <a:r>
              <a:rPr dirty="0" sz="2400" spc="-90">
                <a:latin typeface="Verdana"/>
                <a:cs typeface="Verdana"/>
              </a:rPr>
              <a:t>with  </a:t>
            </a:r>
            <a:r>
              <a:rPr dirty="0" sz="2400" b="1">
                <a:solidFill>
                  <a:srgbClr val="2A79F1"/>
                </a:solidFill>
                <a:latin typeface="DejaVu Sans Mono"/>
                <a:cs typeface="DejaVu Sans Mono"/>
              </a:rPr>
              <a:t>@LegalProseReference </a:t>
            </a:r>
            <a:r>
              <a:rPr dirty="0" sz="2400" spc="-5">
                <a:latin typeface="Verdana"/>
                <a:cs typeface="Verdana"/>
              </a:rPr>
              <a:t>annotation </a:t>
            </a:r>
            <a:r>
              <a:rPr dirty="0" sz="2400" spc="-95">
                <a:latin typeface="Verdana"/>
                <a:cs typeface="Verdana"/>
              </a:rPr>
              <a:t>for </a:t>
            </a:r>
            <a:r>
              <a:rPr dirty="0" sz="2400" spc="195">
                <a:latin typeface="Verdana"/>
                <a:cs typeface="Verdana"/>
              </a:rPr>
              <a:t>a</a:t>
            </a:r>
            <a:r>
              <a:rPr dirty="0" sz="2400" spc="-595">
                <a:latin typeface="Verdana"/>
                <a:cs typeface="Verdana"/>
              </a:rPr>
              <a:t> </a:t>
            </a:r>
            <a:r>
              <a:rPr dirty="0" sz="2400" spc="15">
                <a:latin typeface="Verdana"/>
                <a:cs typeface="Verdana"/>
              </a:rPr>
              <a:t>legal </a:t>
            </a:r>
            <a:r>
              <a:rPr dirty="0" sz="2400" spc="-50">
                <a:latin typeface="Verdana"/>
                <a:cs typeface="Verdana"/>
              </a:rPr>
              <a:t>prose  </a:t>
            </a:r>
            <a:r>
              <a:rPr dirty="0" sz="2400" spc="5">
                <a:latin typeface="Verdana"/>
                <a:cs typeface="Verdana"/>
              </a:rPr>
              <a:t>reference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959708" y="48062"/>
            <a:ext cx="2232660" cy="6810375"/>
          </a:xfrm>
          <a:custGeom>
            <a:avLst/>
            <a:gdLst/>
            <a:ahLst/>
            <a:cxnLst/>
            <a:rect l="l" t="t" r="r" b="b"/>
            <a:pathLst>
              <a:path w="2232659" h="6810375">
                <a:moveTo>
                  <a:pt x="2232291" y="6809937"/>
                </a:moveTo>
                <a:lnTo>
                  <a:pt x="2232291" y="0"/>
                </a:lnTo>
                <a:lnTo>
                  <a:pt x="0" y="0"/>
                </a:lnTo>
                <a:lnTo>
                  <a:pt x="0" y="6809937"/>
                </a:lnTo>
                <a:lnTo>
                  <a:pt x="2232291" y="6809937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0675" y="566419"/>
            <a:ext cx="6849109" cy="512445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-315"/>
              <a:t>Parameterizing </a:t>
            </a:r>
            <a:r>
              <a:rPr dirty="0" spc="-220"/>
              <a:t>Contract</a:t>
            </a:r>
            <a:r>
              <a:rPr dirty="0" spc="-90"/>
              <a:t> </a:t>
            </a:r>
            <a:r>
              <a:rPr dirty="0" spc="-280"/>
              <a:t>Execution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85"/>
              <a:t>Contracts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40"/>
              <a:t>p</a:t>
            </a:r>
            <a:fld id="{81D60167-4931-47E6-BA6A-407CBD079E47}" type="slidenum">
              <a:rPr dirty="0" spc="-150"/>
              <a:t>47</a:t>
            </a:fld>
            <a:r>
              <a:rPr dirty="0" spc="-80"/>
              <a:t>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560131" y="1483868"/>
            <a:ext cx="6819900" cy="3295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000" spc="-150">
                <a:latin typeface="Verdana"/>
                <a:cs typeface="Verdana"/>
              </a:rPr>
              <a:t>To </a:t>
            </a:r>
            <a:r>
              <a:rPr dirty="0" sz="2000" spc="-35">
                <a:latin typeface="Verdana"/>
                <a:cs typeface="Verdana"/>
              </a:rPr>
              <a:t>implement</a:t>
            </a:r>
            <a:r>
              <a:rPr dirty="0" sz="2000" spc="-150">
                <a:latin typeface="Verdana"/>
                <a:cs typeface="Verdana"/>
              </a:rPr>
              <a:t> </a:t>
            </a:r>
            <a:r>
              <a:rPr dirty="0" sz="2000" spc="-25">
                <a:latin typeface="Verdana"/>
                <a:cs typeface="Verdana"/>
              </a:rPr>
              <a:t>the</a:t>
            </a:r>
            <a:r>
              <a:rPr dirty="0" sz="2000" spc="-140">
                <a:latin typeface="Verdana"/>
                <a:cs typeface="Verdana"/>
              </a:rPr>
              <a:t> </a:t>
            </a:r>
            <a:r>
              <a:rPr dirty="0" sz="2000" spc="-5" b="1">
                <a:solidFill>
                  <a:srgbClr val="2B79F0"/>
                </a:solidFill>
                <a:latin typeface="DejaVu Sans Mono"/>
                <a:cs typeface="DejaVu Sans Mono"/>
              </a:rPr>
              <a:t>Transfer</a:t>
            </a:r>
            <a:r>
              <a:rPr dirty="0" sz="2000" spc="-655" b="1">
                <a:solidFill>
                  <a:srgbClr val="2B79F0"/>
                </a:solidFill>
                <a:latin typeface="DejaVu Sans Mono"/>
                <a:cs typeface="DejaVu Sans Mono"/>
              </a:rPr>
              <a:t> </a:t>
            </a:r>
            <a:r>
              <a:rPr dirty="0" sz="2000" spc="30">
                <a:latin typeface="Verdana"/>
                <a:cs typeface="Verdana"/>
              </a:rPr>
              <a:t>command,</a:t>
            </a:r>
            <a:r>
              <a:rPr dirty="0" sz="2000" spc="-155">
                <a:latin typeface="Verdana"/>
                <a:cs typeface="Verdana"/>
              </a:rPr>
              <a:t> </a:t>
            </a:r>
            <a:r>
              <a:rPr dirty="0" sz="2000" spc="60">
                <a:latin typeface="Verdana"/>
                <a:cs typeface="Verdana"/>
              </a:rPr>
              <a:t>we</a:t>
            </a:r>
            <a:r>
              <a:rPr dirty="0" sz="2000" spc="-145">
                <a:latin typeface="Verdana"/>
                <a:cs typeface="Verdana"/>
              </a:rPr>
              <a:t> </a:t>
            </a:r>
            <a:r>
              <a:rPr dirty="0" sz="2000" spc="70">
                <a:latin typeface="Verdana"/>
                <a:cs typeface="Verdana"/>
              </a:rPr>
              <a:t>need</a:t>
            </a:r>
            <a:r>
              <a:rPr dirty="0" sz="2000" spc="-145">
                <a:latin typeface="Verdana"/>
                <a:cs typeface="Verdana"/>
              </a:rPr>
              <a:t> </a:t>
            </a:r>
            <a:r>
              <a:rPr dirty="0" sz="2000" spc="-130">
                <a:latin typeface="Verdana"/>
                <a:cs typeface="Verdana"/>
              </a:rPr>
              <a:t>to: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93811" y="1752092"/>
            <a:ext cx="7065645" cy="1120140"/>
          </a:xfrm>
          <a:prstGeom prst="rect">
            <a:avLst/>
          </a:prstGeom>
        </p:spPr>
        <p:txBody>
          <a:bodyPr wrap="square" lIns="0" tIns="104140" rIns="0" bIns="0" rtlCol="0" vert="horz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82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dirty="0" sz="1800" spc="105">
                <a:latin typeface="Verdana"/>
                <a:cs typeface="Verdana"/>
              </a:rPr>
              <a:t>Add</a:t>
            </a:r>
            <a:r>
              <a:rPr dirty="0" sz="1800" spc="-135">
                <a:latin typeface="Verdana"/>
                <a:cs typeface="Verdana"/>
              </a:rPr>
              <a:t> </a:t>
            </a:r>
            <a:r>
              <a:rPr dirty="0" sz="1800" spc="145">
                <a:latin typeface="Verdana"/>
                <a:cs typeface="Verdana"/>
              </a:rPr>
              <a:t>a</a:t>
            </a:r>
            <a:r>
              <a:rPr dirty="0" sz="1800" spc="-145">
                <a:latin typeface="Verdana"/>
                <a:cs typeface="Verdana"/>
              </a:rPr>
              <a:t> </a:t>
            </a:r>
            <a:r>
              <a:rPr dirty="0" sz="1800" spc="25">
                <a:latin typeface="Verdana"/>
                <a:cs typeface="Verdana"/>
              </a:rPr>
              <a:t>new</a:t>
            </a:r>
            <a:r>
              <a:rPr dirty="0" sz="1800" spc="-130">
                <a:latin typeface="Verdana"/>
                <a:cs typeface="Verdana"/>
              </a:rPr>
              <a:t> </a:t>
            </a:r>
            <a:r>
              <a:rPr dirty="0" sz="1800" b="1">
                <a:solidFill>
                  <a:srgbClr val="2B79F0"/>
                </a:solidFill>
                <a:latin typeface="DejaVu Sans Mono"/>
                <a:cs typeface="DejaVu Sans Mono"/>
              </a:rPr>
              <a:t>CommandData</a:t>
            </a:r>
            <a:r>
              <a:rPr dirty="0" sz="1800" spc="-590" b="1">
                <a:solidFill>
                  <a:srgbClr val="2B79F0"/>
                </a:solidFill>
                <a:latin typeface="DejaVu Sans Mono"/>
                <a:cs typeface="DejaVu Sans Mono"/>
              </a:rPr>
              <a:t> </a:t>
            </a:r>
            <a:r>
              <a:rPr dirty="0" sz="1800" spc="-55">
                <a:latin typeface="Verdana"/>
                <a:cs typeface="Verdana"/>
              </a:rPr>
              <a:t>subclass</a:t>
            </a:r>
            <a:r>
              <a:rPr dirty="0" sz="1800" spc="-135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to</a:t>
            </a:r>
            <a:r>
              <a:rPr dirty="0" sz="1800" spc="-140">
                <a:latin typeface="Verdana"/>
                <a:cs typeface="Verdana"/>
              </a:rPr>
              <a:t> </a:t>
            </a:r>
            <a:r>
              <a:rPr dirty="0" sz="1800" b="1">
                <a:solidFill>
                  <a:srgbClr val="2B79F0"/>
                </a:solidFill>
                <a:latin typeface="DejaVu Sans Mono"/>
                <a:cs typeface="DejaVu Sans Mono"/>
              </a:rPr>
              <a:t>IOUContract</a:t>
            </a:r>
            <a:endParaRPr sz="1800">
              <a:latin typeface="DejaVu Sans Mono"/>
              <a:cs typeface="DejaVu Sans Mono"/>
            </a:endParaRPr>
          </a:p>
          <a:p>
            <a:pPr marL="469900" indent="-457200">
              <a:lnSpc>
                <a:spcPct val="100000"/>
              </a:lnSpc>
              <a:spcBef>
                <a:spcPts val="72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dirty="0" sz="1800" spc="-120">
                <a:latin typeface="Verdana"/>
                <a:cs typeface="Verdana"/>
              </a:rPr>
              <a:t>Fork</a:t>
            </a:r>
            <a:r>
              <a:rPr dirty="0" sz="1800" spc="-140">
                <a:latin typeface="Verdana"/>
                <a:cs typeface="Verdana"/>
              </a:rPr>
              <a:t> </a:t>
            </a:r>
            <a:r>
              <a:rPr dirty="0" sz="1800" spc="-15">
                <a:latin typeface="Verdana"/>
                <a:cs typeface="Verdana"/>
              </a:rPr>
              <a:t>the</a:t>
            </a:r>
            <a:r>
              <a:rPr dirty="0" sz="1800" spc="-130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execution</a:t>
            </a:r>
            <a:r>
              <a:rPr dirty="0" sz="1800" spc="-130">
                <a:latin typeface="Verdana"/>
                <a:cs typeface="Verdana"/>
              </a:rPr>
              <a:t> </a:t>
            </a:r>
            <a:r>
              <a:rPr dirty="0" sz="1800" spc="5">
                <a:latin typeface="Verdana"/>
                <a:cs typeface="Verdana"/>
              </a:rPr>
              <a:t>of</a:t>
            </a:r>
            <a:r>
              <a:rPr dirty="0" sz="1800" spc="-135">
                <a:latin typeface="Verdana"/>
                <a:cs typeface="Verdana"/>
              </a:rPr>
              <a:t> </a:t>
            </a:r>
            <a:r>
              <a:rPr dirty="0" sz="1800" b="1">
                <a:solidFill>
                  <a:srgbClr val="2B79F0"/>
                </a:solidFill>
                <a:latin typeface="DejaVu Sans Mono"/>
                <a:cs typeface="DejaVu Sans Mono"/>
              </a:rPr>
              <a:t>verify</a:t>
            </a:r>
            <a:r>
              <a:rPr dirty="0" sz="1800" spc="-585" b="1">
                <a:solidFill>
                  <a:srgbClr val="2B79F0"/>
                </a:solidFill>
                <a:latin typeface="DejaVu Sans Mono"/>
                <a:cs typeface="DejaVu Sans Mono"/>
              </a:rPr>
              <a:t> </a:t>
            </a:r>
            <a:r>
              <a:rPr dirty="0" sz="1800" spc="40">
                <a:latin typeface="Verdana"/>
                <a:cs typeface="Verdana"/>
              </a:rPr>
              <a:t>based</a:t>
            </a:r>
            <a:r>
              <a:rPr dirty="0" sz="1800" spc="-130">
                <a:latin typeface="Verdana"/>
                <a:cs typeface="Verdana"/>
              </a:rPr>
              <a:t> </a:t>
            </a:r>
            <a:r>
              <a:rPr dirty="0" sz="1800" spc="15">
                <a:latin typeface="Verdana"/>
                <a:cs typeface="Verdana"/>
              </a:rPr>
              <a:t>on</a:t>
            </a:r>
            <a:r>
              <a:rPr dirty="0" sz="1800" spc="-130">
                <a:latin typeface="Verdana"/>
                <a:cs typeface="Verdana"/>
              </a:rPr>
              <a:t> </a:t>
            </a:r>
            <a:r>
              <a:rPr dirty="0" sz="1800" spc="-15">
                <a:latin typeface="Verdana"/>
                <a:cs typeface="Verdana"/>
              </a:rPr>
              <a:t>the</a:t>
            </a:r>
            <a:r>
              <a:rPr dirty="0" sz="1800" spc="-125">
                <a:latin typeface="Verdana"/>
                <a:cs typeface="Verdana"/>
              </a:rPr>
              <a:t> </a:t>
            </a:r>
            <a:r>
              <a:rPr dirty="0" sz="1800" spc="50">
                <a:latin typeface="Verdana"/>
                <a:cs typeface="Verdana"/>
              </a:rPr>
              <a:t>command</a:t>
            </a:r>
            <a:r>
              <a:rPr dirty="0" sz="1800" spc="-130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type</a:t>
            </a:r>
            <a:endParaRPr sz="180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spcBef>
                <a:spcPts val="695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dirty="0" sz="1800" spc="105">
                <a:latin typeface="Verdana"/>
                <a:cs typeface="Verdana"/>
              </a:rPr>
              <a:t>Add</a:t>
            </a:r>
            <a:r>
              <a:rPr dirty="0" sz="1800" spc="-135">
                <a:latin typeface="Verdana"/>
                <a:cs typeface="Verdana"/>
              </a:rPr>
              <a:t> </a:t>
            </a:r>
            <a:r>
              <a:rPr dirty="0" sz="1800" spc="-15">
                <a:latin typeface="Verdana"/>
                <a:cs typeface="Verdana"/>
              </a:rPr>
              <a:t>the</a:t>
            </a:r>
            <a:r>
              <a:rPr dirty="0" sz="1800" spc="-130">
                <a:latin typeface="Verdana"/>
                <a:cs typeface="Verdana"/>
              </a:rPr>
              <a:t> </a:t>
            </a:r>
            <a:r>
              <a:rPr dirty="0" sz="1800" spc="25">
                <a:latin typeface="Verdana"/>
                <a:cs typeface="Verdana"/>
              </a:rPr>
              <a:t>new</a:t>
            </a:r>
            <a:r>
              <a:rPr dirty="0" sz="1800" spc="-130">
                <a:latin typeface="Verdana"/>
                <a:cs typeface="Verdana"/>
              </a:rPr>
              <a:t> </a:t>
            </a:r>
            <a:r>
              <a:rPr dirty="0" sz="1800" spc="20">
                <a:latin typeface="Verdana"/>
                <a:cs typeface="Verdana"/>
              </a:rPr>
              <a:t>contract</a:t>
            </a:r>
            <a:r>
              <a:rPr dirty="0" sz="1800" spc="-130">
                <a:latin typeface="Verdana"/>
                <a:cs typeface="Verdana"/>
              </a:rPr>
              <a:t> </a:t>
            </a:r>
            <a:r>
              <a:rPr dirty="0" sz="1800" spc="-65">
                <a:latin typeface="Verdana"/>
                <a:cs typeface="Verdana"/>
              </a:rPr>
              <a:t>constraints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60131" y="3154172"/>
            <a:ext cx="7418705" cy="258127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000" spc="20">
                <a:latin typeface="Verdana"/>
                <a:cs typeface="Verdana"/>
              </a:rPr>
              <a:t>We</a:t>
            </a:r>
            <a:r>
              <a:rPr dirty="0" sz="2000" spc="-150">
                <a:latin typeface="Verdana"/>
                <a:cs typeface="Verdana"/>
              </a:rPr>
              <a:t> </a:t>
            </a:r>
            <a:r>
              <a:rPr dirty="0" sz="2000" spc="120">
                <a:latin typeface="Verdana"/>
                <a:cs typeface="Verdana"/>
              </a:rPr>
              <a:t>can</a:t>
            </a:r>
            <a:r>
              <a:rPr dirty="0" sz="2000" spc="-145">
                <a:latin typeface="Verdana"/>
                <a:cs typeface="Verdana"/>
              </a:rPr>
              <a:t> </a:t>
            </a:r>
            <a:r>
              <a:rPr dirty="0" sz="2000" spc="-110">
                <a:latin typeface="Verdana"/>
                <a:cs typeface="Verdana"/>
              </a:rPr>
              <a:t>fork</a:t>
            </a:r>
            <a:r>
              <a:rPr dirty="0" sz="2000" spc="-155">
                <a:latin typeface="Verdana"/>
                <a:cs typeface="Verdana"/>
              </a:rPr>
              <a:t> </a:t>
            </a:r>
            <a:r>
              <a:rPr dirty="0" sz="2000" spc="-20" b="1">
                <a:solidFill>
                  <a:srgbClr val="2B79F0"/>
                </a:solidFill>
                <a:latin typeface="DejaVu Sans Mono"/>
                <a:cs typeface="DejaVu Sans Mono"/>
              </a:rPr>
              <a:t>verify</a:t>
            </a:r>
            <a:r>
              <a:rPr dirty="0" sz="2000" spc="-20">
                <a:latin typeface="Verdana"/>
                <a:cs typeface="Verdana"/>
              </a:rPr>
              <a:t>’s</a:t>
            </a:r>
            <a:r>
              <a:rPr dirty="0" sz="2000" spc="-150">
                <a:latin typeface="Verdana"/>
                <a:cs typeface="Verdana"/>
              </a:rPr>
              <a:t> </a:t>
            </a:r>
            <a:r>
              <a:rPr dirty="0" sz="2000" spc="-5">
                <a:latin typeface="Verdana"/>
                <a:cs typeface="Verdana"/>
              </a:rPr>
              <a:t>execution</a:t>
            </a:r>
            <a:r>
              <a:rPr dirty="0" sz="2000" spc="-145">
                <a:latin typeface="Verdana"/>
                <a:cs typeface="Verdana"/>
              </a:rPr>
              <a:t> </a:t>
            </a:r>
            <a:r>
              <a:rPr dirty="0" sz="2000" spc="-85">
                <a:latin typeface="Verdana"/>
                <a:cs typeface="Verdana"/>
              </a:rPr>
              <a:t>using</a:t>
            </a:r>
            <a:r>
              <a:rPr dirty="0" sz="2000" spc="-145">
                <a:latin typeface="Verdana"/>
                <a:cs typeface="Verdana"/>
              </a:rPr>
              <a:t> </a:t>
            </a:r>
            <a:r>
              <a:rPr dirty="0" sz="2000" spc="155">
                <a:latin typeface="Verdana"/>
                <a:cs typeface="Verdana"/>
              </a:rPr>
              <a:t>a</a:t>
            </a:r>
            <a:r>
              <a:rPr dirty="0" sz="2000" spc="-145">
                <a:latin typeface="Verdana"/>
                <a:cs typeface="Verdana"/>
              </a:rPr>
              <a:t> </a:t>
            </a:r>
            <a:r>
              <a:rPr dirty="0" sz="2000" spc="-5" b="1">
                <a:solidFill>
                  <a:srgbClr val="2B79F0"/>
                </a:solidFill>
                <a:latin typeface="DejaVu Sans Mono"/>
                <a:cs typeface="DejaVu Sans Mono"/>
              </a:rPr>
              <a:t>when</a:t>
            </a:r>
            <a:r>
              <a:rPr dirty="0" sz="2000" spc="-655" b="1">
                <a:solidFill>
                  <a:srgbClr val="2B79F0"/>
                </a:solidFill>
                <a:latin typeface="DejaVu Sans Mono"/>
                <a:cs typeface="DejaVu Sans Mono"/>
              </a:rPr>
              <a:t> </a:t>
            </a:r>
            <a:r>
              <a:rPr dirty="0" sz="2000" spc="-75">
                <a:latin typeface="Verdana"/>
                <a:cs typeface="Verdana"/>
              </a:rPr>
              <a:t>statement:</a:t>
            </a:r>
            <a:endParaRPr sz="2000">
              <a:latin typeface="Verdana"/>
              <a:cs typeface="Verdana"/>
            </a:endParaRPr>
          </a:p>
          <a:p>
            <a:pPr marL="927100">
              <a:lnSpc>
                <a:spcPts val="1825"/>
              </a:lnSpc>
              <a:spcBef>
                <a:spcPts val="1985"/>
              </a:spcBef>
            </a:pPr>
            <a:r>
              <a:rPr dirty="0" sz="1600" spc="-5" b="1">
                <a:solidFill>
                  <a:srgbClr val="2B79F0"/>
                </a:solidFill>
                <a:latin typeface="DejaVu Sans Mono"/>
                <a:cs typeface="DejaVu Sans Mono"/>
              </a:rPr>
              <a:t>override fun </a:t>
            </a:r>
            <a:r>
              <a:rPr dirty="0" sz="1600" spc="-5">
                <a:latin typeface="DejaVu Sans Mono"/>
                <a:cs typeface="DejaVu Sans Mono"/>
              </a:rPr>
              <a:t>verify(tx: LedgerTransaction)</a:t>
            </a:r>
            <a:r>
              <a:rPr dirty="0" sz="1600" spc="-45">
                <a:latin typeface="DejaVu Sans Mono"/>
                <a:cs typeface="DejaVu Sans Mono"/>
              </a:rPr>
              <a:t> </a:t>
            </a:r>
            <a:r>
              <a:rPr dirty="0" sz="1600">
                <a:latin typeface="DejaVu Sans Mono"/>
                <a:cs typeface="DejaVu Sans Mono"/>
              </a:rPr>
              <a:t>{</a:t>
            </a:r>
            <a:endParaRPr sz="1600">
              <a:latin typeface="DejaVu Sans Mono"/>
              <a:cs typeface="DejaVu Sans Mono"/>
            </a:endParaRPr>
          </a:p>
          <a:p>
            <a:pPr marL="1416050">
              <a:lnSpc>
                <a:spcPts val="1730"/>
              </a:lnSpc>
            </a:pPr>
            <a:r>
              <a:rPr dirty="0" sz="1600" spc="-5" b="1">
                <a:solidFill>
                  <a:srgbClr val="2A79F1"/>
                </a:solidFill>
                <a:latin typeface="DejaVu Sans Mono"/>
                <a:cs typeface="DejaVu Sans Mono"/>
              </a:rPr>
              <a:t>val </a:t>
            </a:r>
            <a:r>
              <a:rPr dirty="0" sz="1600" spc="-5">
                <a:latin typeface="DejaVu Sans Mono"/>
                <a:cs typeface="DejaVu Sans Mono"/>
              </a:rPr>
              <a:t>command </a:t>
            </a:r>
            <a:r>
              <a:rPr dirty="0" sz="1600">
                <a:latin typeface="DejaVu Sans Mono"/>
                <a:cs typeface="DejaVu Sans Mono"/>
              </a:rPr>
              <a:t>=</a:t>
            </a:r>
            <a:r>
              <a:rPr dirty="0" sz="1600" spc="-30">
                <a:latin typeface="DejaVu Sans Mono"/>
                <a:cs typeface="DejaVu Sans Mono"/>
              </a:rPr>
              <a:t> </a:t>
            </a:r>
            <a:r>
              <a:rPr dirty="0" sz="1600" spc="-10">
                <a:latin typeface="DejaVu Sans Mono"/>
                <a:cs typeface="DejaVu Sans Mono"/>
              </a:rPr>
              <a:t>tx</a:t>
            </a:r>
            <a:endParaRPr sz="1600">
              <a:latin typeface="DejaVu Sans Mono"/>
              <a:cs typeface="DejaVu Sans Mono"/>
            </a:endParaRPr>
          </a:p>
          <a:p>
            <a:pPr marL="1905000">
              <a:lnSpc>
                <a:spcPts val="1730"/>
              </a:lnSpc>
            </a:pPr>
            <a:r>
              <a:rPr dirty="0" sz="1600" spc="-10">
                <a:latin typeface="DejaVu Sans Mono"/>
                <a:cs typeface="DejaVu Sans Mono"/>
              </a:rPr>
              <a:t>.commands</a:t>
            </a:r>
            <a:endParaRPr sz="1600">
              <a:latin typeface="DejaVu Sans Mono"/>
              <a:cs typeface="DejaVu Sans Mono"/>
            </a:endParaRPr>
          </a:p>
          <a:p>
            <a:pPr marL="1905000">
              <a:lnSpc>
                <a:spcPts val="1730"/>
              </a:lnSpc>
            </a:pPr>
            <a:r>
              <a:rPr dirty="0" sz="1600" spc="50">
                <a:latin typeface="DejaVu Sans Mono"/>
                <a:cs typeface="DejaVu Sans Mono"/>
              </a:rPr>
              <a:t>.</a:t>
            </a:r>
            <a:r>
              <a:rPr dirty="0" sz="1600" spc="50" i="1">
                <a:latin typeface="Trebuchet MS"/>
                <a:cs typeface="Trebuchet MS"/>
              </a:rPr>
              <a:t>requireSingleCommand</a:t>
            </a:r>
            <a:r>
              <a:rPr dirty="0" sz="1600" spc="50">
                <a:latin typeface="DejaVu Sans Mono"/>
                <a:cs typeface="DejaVu Sans Mono"/>
              </a:rPr>
              <a:t>&lt;IOUContract.Commands&gt;()</a:t>
            </a:r>
            <a:endParaRPr sz="1600">
              <a:latin typeface="DejaVu Sans Mono"/>
              <a:cs typeface="DejaVu Sans Mono"/>
            </a:endParaRPr>
          </a:p>
          <a:p>
            <a:pPr marL="1416050">
              <a:lnSpc>
                <a:spcPts val="1730"/>
              </a:lnSpc>
            </a:pPr>
            <a:r>
              <a:rPr dirty="0" sz="1600" spc="-5" b="1">
                <a:solidFill>
                  <a:srgbClr val="2A79F1"/>
                </a:solidFill>
                <a:latin typeface="DejaVu Sans Mono"/>
                <a:cs typeface="DejaVu Sans Mono"/>
              </a:rPr>
              <a:t>when </a:t>
            </a:r>
            <a:r>
              <a:rPr dirty="0" sz="1600" spc="-5">
                <a:latin typeface="DejaVu Sans Mono"/>
                <a:cs typeface="DejaVu Sans Mono"/>
              </a:rPr>
              <a:t>(command.value)</a:t>
            </a:r>
            <a:r>
              <a:rPr dirty="0" sz="1600" spc="-25">
                <a:latin typeface="DejaVu Sans Mono"/>
                <a:cs typeface="DejaVu Sans Mono"/>
              </a:rPr>
              <a:t> </a:t>
            </a:r>
            <a:r>
              <a:rPr dirty="0" sz="1600">
                <a:latin typeface="DejaVu Sans Mono"/>
                <a:cs typeface="DejaVu Sans Mono"/>
              </a:rPr>
              <a:t>{</a:t>
            </a:r>
            <a:endParaRPr sz="1600">
              <a:latin typeface="DejaVu Sans Mono"/>
              <a:cs typeface="DejaVu Sans Mono"/>
            </a:endParaRPr>
          </a:p>
          <a:p>
            <a:pPr marL="1845945">
              <a:lnSpc>
                <a:spcPts val="1730"/>
              </a:lnSpc>
            </a:pPr>
            <a:r>
              <a:rPr dirty="0" sz="1600" spc="-5" b="1">
                <a:solidFill>
                  <a:srgbClr val="2A79F1"/>
                </a:solidFill>
                <a:latin typeface="DejaVu Sans Mono"/>
                <a:cs typeface="DejaVu Sans Mono"/>
              </a:rPr>
              <a:t>is </a:t>
            </a:r>
            <a:r>
              <a:rPr dirty="0" sz="1600" spc="-5">
                <a:latin typeface="DejaVu Sans Mono"/>
                <a:cs typeface="DejaVu Sans Mono"/>
              </a:rPr>
              <a:t>Commands.Issue -&gt; </a:t>
            </a:r>
            <a:r>
              <a:rPr dirty="0" sz="1600" spc="170" i="1">
                <a:latin typeface="Trebuchet MS"/>
                <a:cs typeface="Trebuchet MS"/>
              </a:rPr>
              <a:t>requireThat </a:t>
            </a:r>
            <a:r>
              <a:rPr dirty="0" sz="1600">
                <a:latin typeface="DejaVu Sans Mono"/>
                <a:cs typeface="DejaVu Sans Mono"/>
              </a:rPr>
              <a:t>{</a:t>
            </a:r>
            <a:r>
              <a:rPr dirty="0" sz="1600" spc="-390">
                <a:latin typeface="DejaVu Sans Mono"/>
                <a:cs typeface="DejaVu Sans Mono"/>
              </a:rPr>
              <a:t> </a:t>
            </a:r>
            <a:r>
              <a:rPr dirty="0" sz="1600">
                <a:latin typeface="DejaVu Sans Mono"/>
                <a:cs typeface="DejaVu Sans Mono"/>
              </a:rPr>
              <a:t>}</a:t>
            </a:r>
            <a:endParaRPr sz="1600">
              <a:latin typeface="DejaVu Sans Mono"/>
              <a:cs typeface="DejaVu Sans Mono"/>
            </a:endParaRPr>
          </a:p>
          <a:p>
            <a:pPr marL="1845945">
              <a:lnSpc>
                <a:spcPts val="1730"/>
              </a:lnSpc>
            </a:pPr>
            <a:r>
              <a:rPr dirty="0" sz="1600" spc="-5" b="1">
                <a:solidFill>
                  <a:srgbClr val="2B79F0"/>
                </a:solidFill>
                <a:latin typeface="DejaVu Sans Mono"/>
                <a:cs typeface="DejaVu Sans Mono"/>
              </a:rPr>
              <a:t>is </a:t>
            </a:r>
            <a:r>
              <a:rPr dirty="0" sz="1600" spc="-5">
                <a:latin typeface="DejaVu Sans Mono"/>
                <a:cs typeface="DejaVu Sans Mono"/>
              </a:rPr>
              <a:t>Commands.Transfer -&gt; </a:t>
            </a:r>
            <a:r>
              <a:rPr dirty="0" sz="1600">
                <a:latin typeface="DejaVu Sans Mono"/>
                <a:cs typeface="DejaVu Sans Mono"/>
              </a:rPr>
              <a:t>{</a:t>
            </a:r>
            <a:r>
              <a:rPr dirty="0" sz="1600" spc="-40">
                <a:latin typeface="DejaVu Sans Mono"/>
                <a:cs typeface="DejaVu Sans Mono"/>
              </a:rPr>
              <a:t> </a:t>
            </a:r>
            <a:r>
              <a:rPr dirty="0" sz="1600">
                <a:latin typeface="DejaVu Sans Mono"/>
                <a:cs typeface="DejaVu Sans Mono"/>
              </a:rPr>
              <a:t>}</a:t>
            </a:r>
            <a:endParaRPr sz="1600">
              <a:latin typeface="DejaVu Sans Mono"/>
              <a:cs typeface="DejaVu Sans Mono"/>
            </a:endParaRPr>
          </a:p>
          <a:p>
            <a:pPr marL="1356995">
              <a:lnSpc>
                <a:spcPts val="1730"/>
              </a:lnSpc>
            </a:pPr>
            <a:r>
              <a:rPr dirty="0" sz="1600">
                <a:latin typeface="DejaVu Sans Mono"/>
                <a:cs typeface="DejaVu Sans Mono"/>
              </a:rPr>
              <a:t>}</a:t>
            </a:r>
            <a:endParaRPr sz="1600">
              <a:latin typeface="DejaVu Sans Mono"/>
              <a:cs typeface="DejaVu Sans Mono"/>
            </a:endParaRPr>
          </a:p>
          <a:p>
            <a:pPr marL="868044">
              <a:lnSpc>
                <a:spcPts val="1825"/>
              </a:lnSpc>
            </a:pPr>
            <a:r>
              <a:rPr dirty="0" sz="1600">
                <a:latin typeface="DejaVu Sans Mono"/>
                <a:cs typeface="DejaVu Sans Mono"/>
              </a:rPr>
              <a:t>}</a:t>
            </a:r>
            <a:endParaRPr sz="1600">
              <a:latin typeface="DejaVu Sans Mono"/>
              <a:cs typeface="DejaVu Sans Mon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079393" y="734060"/>
            <a:ext cx="1881505" cy="2705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00" spc="-190" b="1">
                <a:latin typeface="Verdana"/>
                <a:cs typeface="Verdana"/>
              </a:rPr>
              <a:t>1. </a:t>
            </a:r>
            <a:r>
              <a:rPr dirty="0" sz="1600" spc="-90" b="1">
                <a:latin typeface="Verdana"/>
                <a:cs typeface="Verdana"/>
              </a:rPr>
              <a:t>CorDapp</a:t>
            </a:r>
            <a:r>
              <a:rPr dirty="0" sz="1600" spc="-55" b="1">
                <a:latin typeface="Verdana"/>
                <a:cs typeface="Verdana"/>
              </a:rPr>
              <a:t> </a:t>
            </a:r>
            <a:r>
              <a:rPr dirty="0" sz="1600" spc="-150" b="1">
                <a:latin typeface="Verdana"/>
                <a:cs typeface="Verdana"/>
              </a:rPr>
              <a:t>Design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079393" y="1343660"/>
            <a:ext cx="746760" cy="2705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00" spc="-190" b="1">
                <a:latin typeface="Verdana"/>
                <a:cs typeface="Verdana"/>
              </a:rPr>
              <a:t>2.</a:t>
            </a:r>
            <a:r>
              <a:rPr dirty="0" sz="1600" spc="-160" b="1">
                <a:latin typeface="Verdana"/>
                <a:cs typeface="Verdana"/>
              </a:rPr>
              <a:t> </a:t>
            </a:r>
            <a:r>
              <a:rPr dirty="0" sz="1600" spc="-175" b="1">
                <a:latin typeface="Verdana"/>
                <a:cs typeface="Verdana"/>
              </a:rPr>
              <a:t>State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079393" y="1953260"/>
            <a:ext cx="1875789" cy="17354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00" spc="-190" b="1">
                <a:solidFill>
                  <a:srgbClr val="ED1C24"/>
                </a:solidFill>
                <a:latin typeface="Verdana"/>
                <a:cs typeface="Verdana"/>
              </a:rPr>
              <a:t>3.</a:t>
            </a:r>
            <a:r>
              <a:rPr dirty="0" sz="1600" spc="-110" b="1">
                <a:solidFill>
                  <a:srgbClr val="ED1C24"/>
                </a:solidFill>
                <a:latin typeface="Verdana"/>
                <a:cs typeface="Verdana"/>
              </a:rPr>
              <a:t> Contract</a:t>
            </a:r>
            <a:endParaRPr sz="1600">
              <a:latin typeface="Verdana"/>
              <a:cs typeface="Verdana"/>
            </a:endParaRPr>
          </a:p>
          <a:p>
            <a:pPr marL="184150" indent="-171450">
              <a:lnSpc>
                <a:spcPct val="100000"/>
              </a:lnSpc>
              <a:spcBef>
                <a:spcPts val="15"/>
              </a:spcBef>
              <a:buFont typeface="Arial"/>
              <a:buChar char="•"/>
              <a:tabLst>
                <a:tab pos="184785" algn="l"/>
              </a:tabLst>
            </a:pPr>
            <a:r>
              <a:rPr dirty="0" sz="1200" spc="15">
                <a:latin typeface="Verdana"/>
                <a:cs typeface="Verdana"/>
              </a:rPr>
              <a:t>Contract</a:t>
            </a:r>
            <a:r>
              <a:rPr dirty="0" sz="1200" spc="-85">
                <a:latin typeface="Verdana"/>
                <a:cs typeface="Verdana"/>
              </a:rPr>
              <a:t> </a:t>
            </a:r>
            <a:r>
              <a:rPr dirty="0" sz="1200" spc="-114">
                <a:latin typeface="Verdana"/>
                <a:cs typeface="Verdana"/>
              </a:rPr>
              <a:t>Tests</a:t>
            </a:r>
            <a:endParaRPr sz="1200">
              <a:latin typeface="Verdana"/>
              <a:cs typeface="Verdana"/>
            </a:endParaRPr>
          </a:p>
          <a:p>
            <a:pPr marL="184150" indent="-17145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184785" algn="l"/>
              </a:tabLst>
            </a:pPr>
            <a:r>
              <a:rPr dirty="0" sz="1200" spc="-65">
                <a:latin typeface="Verdana"/>
                <a:cs typeface="Verdana"/>
              </a:rPr>
              <a:t>The </a:t>
            </a:r>
            <a:r>
              <a:rPr dirty="0" sz="1200" spc="20">
                <a:latin typeface="Verdana"/>
                <a:cs typeface="Verdana"/>
              </a:rPr>
              <a:t>Create</a:t>
            </a:r>
            <a:r>
              <a:rPr dirty="0" sz="1200" spc="-170">
                <a:latin typeface="Verdana"/>
                <a:cs typeface="Verdana"/>
              </a:rPr>
              <a:t> </a:t>
            </a:r>
            <a:r>
              <a:rPr dirty="0" sz="1200" spc="35">
                <a:latin typeface="Verdana"/>
                <a:cs typeface="Verdana"/>
              </a:rPr>
              <a:t>Command</a:t>
            </a:r>
            <a:endParaRPr sz="1200">
              <a:latin typeface="Verdana"/>
              <a:cs typeface="Verdana"/>
            </a:endParaRPr>
          </a:p>
          <a:p>
            <a:pPr marL="184150" indent="-171450">
              <a:lnSpc>
                <a:spcPct val="100000"/>
              </a:lnSpc>
              <a:buFont typeface="Arial"/>
              <a:buChar char="•"/>
              <a:tabLst>
                <a:tab pos="184785" algn="l"/>
              </a:tabLst>
            </a:pPr>
            <a:r>
              <a:rPr dirty="0" sz="1200" spc="-70">
                <a:latin typeface="Verdana"/>
                <a:cs typeface="Verdana"/>
              </a:rPr>
              <a:t>Further</a:t>
            </a:r>
            <a:r>
              <a:rPr dirty="0" sz="1200" spc="-95">
                <a:latin typeface="Verdana"/>
                <a:cs typeface="Verdana"/>
              </a:rPr>
              <a:t> </a:t>
            </a:r>
            <a:r>
              <a:rPr dirty="0" sz="1200" spc="-40">
                <a:latin typeface="Verdana"/>
                <a:cs typeface="Verdana"/>
              </a:rPr>
              <a:t>Constraints</a:t>
            </a:r>
            <a:endParaRPr sz="1200">
              <a:latin typeface="Verdana"/>
              <a:cs typeface="Verdana"/>
            </a:endParaRPr>
          </a:p>
          <a:p>
            <a:pPr marL="184150" indent="-171450">
              <a:lnSpc>
                <a:spcPct val="100000"/>
              </a:lnSpc>
              <a:buFont typeface="Arial"/>
              <a:buChar char="•"/>
              <a:tabLst>
                <a:tab pos="184785" algn="l"/>
              </a:tabLst>
            </a:pPr>
            <a:r>
              <a:rPr dirty="0" sz="1200" spc="-85">
                <a:latin typeface="Verdana"/>
                <a:cs typeface="Verdana"/>
              </a:rPr>
              <a:t>Tx-Level</a:t>
            </a:r>
            <a:r>
              <a:rPr dirty="0" sz="1200" spc="-95">
                <a:latin typeface="Verdana"/>
                <a:cs typeface="Verdana"/>
              </a:rPr>
              <a:t> </a:t>
            </a:r>
            <a:r>
              <a:rPr dirty="0" sz="1200" spc="-45">
                <a:latin typeface="Verdana"/>
                <a:cs typeface="Verdana"/>
              </a:rPr>
              <a:t>Constraints</a:t>
            </a:r>
            <a:endParaRPr sz="1200">
              <a:latin typeface="Verdana"/>
              <a:cs typeface="Verdana"/>
            </a:endParaRPr>
          </a:p>
          <a:p>
            <a:pPr marL="184150" indent="-171450">
              <a:lnSpc>
                <a:spcPct val="100000"/>
              </a:lnSpc>
              <a:buFont typeface="Arial"/>
              <a:buChar char="•"/>
              <a:tabLst>
                <a:tab pos="184785" algn="l"/>
              </a:tabLst>
            </a:pPr>
            <a:r>
              <a:rPr dirty="0" sz="1200" spc="10">
                <a:latin typeface="Verdana"/>
                <a:cs typeface="Verdana"/>
              </a:rPr>
              <a:t>Value</a:t>
            </a:r>
            <a:r>
              <a:rPr dirty="0" sz="1200" spc="-135">
                <a:latin typeface="Verdana"/>
                <a:cs typeface="Verdana"/>
              </a:rPr>
              <a:t> </a:t>
            </a:r>
            <a:r>
              <a:rPr dirty="0" sz="1200" spc="-45">
                <a:latin typeface="Verdana"/>
                <a:cs typeface="Verdana"/>
              </a:rPr>
              <a:t>Constraints</a:t>
            </a:r>
            <a:endParaRPr sz="1200">
              <a:latin typeface="Verdana"/>
              <a:cs typeface="Verdana"/>
            </a:endParaRPr>
          </a:p>
          <a:p>
            <a:pPr marL="184150" indent="-171450">
              <a:lnSpc>
                <a:spcPct val="100000"/>
              </a:lnSpc>
              <a:buFont typeface="Arial"/>
              <a:buChar char="•"/>
              <a:tabLst>
                <a:tab pos="184785" algn="l"/>
              </a:tabLst>
            </a:pPr>
            <a:r>
              <a:rPr dirty="0" sz="1200" spc="-65">
                <a:latin typeface="Verdana"/>
                <a:cs typeface="Verdana"/>
              </a:rPr>
              <a:t>Signer</a:t>
            </a:r>
            <a:r>
              <a:rPr dirty="0" sz="1200" spc="-110">
                <a:latin typeface="Verdana"/>
                <a:cs typeface="Verdana"/>
              </a:rPr>
              <a:t> </a:t>
            </a:r>
            <a:r>
              <a:rPr dirty="0" sz="1200" spc="-45">
                <a:latin typeface="Verdana"/>
                <a:cs typeface="Verdana"/>
              </a:rPr>
              <a:t>Constraints</a:t>
            </a:r>
            <a:endParaRPr sz="1200">
              <a:latin typeface="Verdana"/>
              <a:cs typeface="Verdana"/>
            </a:endParaRPr>
          </a:p>
          <a:p>
            <a:pPr marL="184150" indent="-171450">
              <a:lnSpc>
                <a:spcPct val="100000"/>
              </a:lnSpc>
              <a:buFont typeface="Arial"/>
              <a:buChar char="•"/>
              <a:tabLst>
                <a:tab pos="184785" algn="l"/>
              </a:tabLst>
            </a:pPr>
            <a:r>
              <a:rPr dirty="0" sz="1200" spc="-120" b="1">
                <a:latin typeface="Verdana"/>
                <a:cs typeface="Verdana"/>
              </a:rPr>
              <a:t>Another</a:t>
            </a:r>
            <a:r>
              <a:rPr dirty="0" sz="1200" spc="-80" b="1">
                <a:latin typeface="Verdana"/>
                <a:cs typeface="Verdana"/>
              </a:rPr>
              <a:t> </a:t>
            </a:r>
            <a:r>
              <a:rPr dirty="0" sz="1200" spc="-70" b="1">
                <a:latin typeface="Verdana"/>
                <a:cs typeface="Verdana"/>
              </a:rPr>
              <a:t>Command</a:t>
            </a:r>
            <a:endParaRPr sz="1200">
              <a:latin typeface="Verdana"/>
              <a:cs typeface="Verdana"/>
            </a:endParaRPr>
          </a:p>
          <a:p>
            <a:pPr marL="217170" indent="-204470">
              <a:lnSpc>
                <a:spcPct val="100000"/>
              </a:lnSpc>
              <a:buFont typeface="Wingdings"/>
              <a:buChar char=""/>
              <a:tabLst>
                <a:tab pos="217804" algn="l"/>
              </a:tabLst>
            </a:pPr>
            <a:r>
              <a:rPr dirty="0" sz="1200" spc="10">
                <a:latin typeface="Verdana"/>
                <a:cs typeface="Verdana"/>
              </a:rPr>
              <a:t>Checkpoint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079393" y="4025900"/>
            <a:ext cx="693420" cy="2705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00" spc="-190" b="1">
                <a:latin typeface="Verdana"/>
                <a:cs typeface="Verdana"/>
              </a:rPr>
              <a:t>4.</a:t>
            </a:r>
            <a:r>
              <a:rPr dirty="0" sz="1600" spc="-160" b="1">
                <a:latin typeface="Verdana"/>
                <a:cs typeface="Verdana"/>
              </a:rPr>
              <a:t> </a:t>
            </a:r>
            <a:r>
              <a:rPr dirty="0" sz="1600" spc="-204" b="1">
                <a:latin typeface="Verdana"/>
                <a:cs typeface="Verdana"/>
              </a:rPr>
              <a:t>Flow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079393" y="4635500"/>
            <a:ext cx="1071245" cy="2705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00" spc="-190" b="1">
                <a:latin typeface="Verdana"/>
                <a:cs typeface="Verdana"/>
              </a:rPr>
              <a:t>5.</a:t>
            </a:r>
            <a:r>
              <a:rPr dirty="0" sz="1600" spc="-145" b="1">
                <a:latin typeface="Verdana"/>
                <a:cs typeface="Verdana"/>
              </a:rPr>
              <a:t> </a:t>
            </a:r>
            <a:r>
              <a:rPr dirty="0" sz="1600" spc="-185" b="1">
                <a:latin typeface="Verdana"/>
                <a:cs typeface="Verdana"/>
              </a:rPr>
              <a:t>Network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079393" y="5245100"/>
            <a:ext cx="576580" cy="2705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00" spc="-190" b="1">
                <a:latin typeface="Verdana"/>
                <a:cs typeface="Verdana"/>
              </a:rPr>
              <a:t>6.</a:t>
            </a:r>
            <a:r>
              <a:rPr dirty="0" sz="1600" spc="-170" b="1">
                <a:latin typeface="Verdana"/>
                <a:cs typeface="Verdana"/>
              </a:rPr>
              <a:t> </a:t>
            </a:r>
            <a:r>
              <a:rPr dirty="0" sz="1600" spc="-254" b="1">
                <a:latin typeface="Verdana"/>
                <a:cs typeface="Verdana"/>
              </a:rPr>
              <a:t>API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959708" y="0"/>
            <a:ext cx="2232660" cy="6858000"/>
          </a:xfrm>
          <a:custGeom>
            <a:avLst/>
            <a:gdLst/>
            <a:ahLst/>
            <a:cxnLst/>
            <a:rect l="l" t="t" r="r" b="b"/>
            <a:pathLst>
              <a:path w="2232659" h="6858000">
                <a:moveTo>
                  <a:pt x="0" y="6858000"/>
                </a:moveTo>
                <a:lnTo>
                  <a:pt x="2232291" y="6858000"/>
                </a:lnTo>
                <a:lnTo>
                  <a:pt x="2232291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0675" y="566419"/>
            <a:ext cx="7285990" cy="512445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-425"/>
              <a:t>Transfer </a:t>
            </a:r>
            <a:r>
              <a:rPr dirty="0" spc="-180"/>
              <a:t>Command </a:t>
            </a:r>
            <a:r>
              <a:rPr dirty="0" spc="-200"/>
              <a:t>-</a:t>
            </a:r>
            <a:r>
              <a:rPr dirty="0" spc="-640"/>
              <a:t> </a:t>
            </a:r>
            <a:r>
              <a:rPr dirty="0" spc="-320"/>
              <a:t>Implementation</a:t>
            </a:r>
          </a:p>
        </p:txBody>
      </p:sp>
      <p:sp>
        <p:nvSpPr>
          <p:cNvPr id="4" name="object 4"/>
          <p:cNvSpPr/>
          <p:nvPr/>
        </p:nvSpPr>
        <p:spPr>
          <a:xfrm>
            <a:off x="294238" y="3254667"/>
            <a:ext cx="963294" cy="991235"/>
          </a:xfrm>
          <a:custGeom>
            <a:avLst/>
            <a:gdLst/>
            <a:ahLst/>
            <a:cxnLst/>
            <a:rect l="l" t="t" r="r" b="b"/>
            <a:pathLst>
              <a:path w="963294" h="991235">
                <a:moveTo>
                  <a:pt x="481399" y="0"/>
                </a:moveTo>
                <a:lnTo>
                  <a:pt x="435037" y="2268"/>
                </a:lnTo>
                <a:lnTo>
                  <a:pt x="389922" y="8935"/>
                </a:lnTo>
                <a:lnTo>
                  <a:pt x="346256" y="19793"/>
                </a:lnTo>
                <a:lnTo>
                  <a:pt x="304240" y="34635"/>
                </a:lnTo>
                <a:lnTo>
                  <a:pt x="264075" y="53252"/>
                </a:lnTo>
                <a:lnTo>
                  <a:pt x="225965" y="75437"/>
                </a:lnTo>
                <a:lnTo>
                  <a:pt x="190110" y="100982"/>
                </a:lnTo>
                <a:lnTo>
                  <a:pt x="156713" y="129680"/>
                </a:lnTo>
                <a:lnTo>
                  <a:pt x="125974" y="161323"/>
                </a:lnTo>
                <a:lnTo>
                  <a:pt x="98096" y="195703"/>
                </a:lnTo>
                <a:lnTo>
                  <a:pt x="73281" y="232613"/>
                </a:lnTo>
                <a:lnTo>
                  <a:pt x="51730" y="271845"/>
                </a:lnTo>
                <a:lnTo>
                  <a:pt x="33645" y="313191"/>
                </a:lnTo>
                <a:lnTo>
                  <a:pt x="19228" y="356444"/>
                </a:lnTo>
                <a:lnTo>
                  <a:pt x="8680" y="401396"/>
                </a:lnTo>
                <a:lnTo>
                  <a:pt x="2203" y="447839"/>
                </a:lnTo>
                <a:lnTo>
                  <a:pt x="0" y="495566"/>
                </a:lnTo>
                <a:lnTo>
                  <a:pt x="2203" y="543291"/>
                </a:lnTo>
                <a:lnTo>
                  <a:pt x="8680" y="589732"/>
                </a:lnTo>
                <a:lnTo>
                  <a:pt x="19228" y="634683"/>
                </a:lnTo>
                <a:lnTo>
                  <a:pt x="33645" y="677934"/>
                </a:lnTo>
                <a:lnTo>
                  <a:pt x="51730" y="719279"/>
                </a:lnTo>
                <a:lnTo>
                  <a:pt x="73281" y="758510"/>
                </a:lnTo>
                <a:lnTo>
                  <a:pt x="98096" y="795419"/>
                </a:lnTo>
                <a:lnTo>
                  <a:pt x="125974" y="829799"/>
                </a:lnTo>
                <a:lnTo>
                  <a:pt x="156713" y="861441"/>
                </a:lnTo>
                <a:lnTo>
                  <a:pt x="190110" y="890139"/>
                </a:lnTo>
                <a:lnTo>
                  <a:pt x="225965" y="915684"/>
                </a:lnTo>
                <a:lnTo>
                  <a:pt x="264075" y="937868"/>
                </a:lnTo>
                <a:lnTo>
                  <a:pt x="304240" y="956485"/>
                </a:lnTo>
                <a:lnTo>
                  <a:pt x="346256" y="971327"/>
                </a:lnTo>
                <a:lnTo>
                  <a:pt x="389922" y="982185"/>
                </a:lnTo>
                <a:lnTo>
                  <a:pt x="435037" y="988852"/>
                </a:lnTo>
                <a:lnTo>
                  <a:pt x="481399" y="991120"/>
                </a:lnTo>
                <a:lnTo>
                  <a:pt x="527762" y="988852"/>
                </a:lnTo>
                <a:lnTo>
                  <a:pt x="572877" y="982185"/>
                </a:lnTo>
                <a:lnTo>
                  <a:pt x="616544" y="971327"/>
                </a:lnTo>
                <a:lnTo>
                  <a:pt x="658560" y="956485"/>
                </a:lnTo>
                <a:lnTo>
                  <a:pt x="698724" y="937868"/>
                </a:lnTo>
                <a:lnTo>
                  <a:pt x="736835" y="915684"/>
                </a:lnTo>
                <a:lnTo>
                  <a:pt x="772690" y="890139"/>
                </a:lnTo>
                <a:lnTo>
                  <a:pt x="806087" y="861441"/>
                </a:lnTo>
                <a:lnTo>
                  <a:pt x="836826" y="829799"/>
                </a:lnTo>
                <a:lnTo>
                  <a:pt x="864704" y="795419"/>
                </a:lnTo>
                <a:lnTo>
                  <a:pt x="889519" y="758510"/>
                </a:lnTo>
                <a:lnTo>
                  <a:pt x="911070" y="719279"/>
                </a:lnTo>
                <a:lnTo>
                  <a:pt x="929155" y="677934"/>
                </a:lnTo>
                <a:lnTo>
                  <a:pt x="943572" y="634683"/>
                </a:lnTo>
                <a:lnTo>
                  <a:pt x="954120" y="589732"/>
                </a:lnTo>
                <a:lnTo>
                  <a:pt x="960597" y="543291"/>
                </a:lnTo>
                <a:lnTo>
                  <a:pt x="962800" y="495566"/>
                </a:lnTo>
                <a:lnTo>
                  <a:pt x="960597" y="447839"/>
                </a:lnTo>
                <a:lnTo>
                  <a:pt x="954120" y="401396"/>
                </a:lnTo>
                <a:lnTo>
                  <a:pt x="943572" y="356444"/>
                </a:lnTo>
                <a:lnTo>
                  <a:pt x="929155" y="313191"/>
                </a:lnTo>
                <a:lnTo>
                  <a:pt x="911070" y="271845"/>
                </a:lnTo>
                <a:lnTo>
                  <a:pt x="889519" y="232613"/>
                </a:lnTo>
                <a:lnTo>
                  <a:pt x="864704" y="195703"/>
                </a:lnTo>
                <a:lnTo>
                  <a:pt x="836826" y="161323"/>
                </a:lnTo>
                <a:lnTo>
                  <a:pt x="806087" y="129680"/>
                </a:lnTo>
                <a:lnTo>
                  <a:pt x="772690" y="100982"/>
                </a:lnTo>
                <a:lnTo>
                  <a:pt x="736835" y="75437"/>
                </a:lnTo>
                <a:lnTo>
                  <a:pt x="698724" y="53252"/>
                </a:lnTo>
                <a:lnTo>
                  <a:pt x="658560" y="34635"/>
                </a:lnTo>
                <a:lnTo>
                  <a:pt x="616544" y="19793"/>
                </a:lnTo>
                <a:lnTo>
                  <a:pt x="572877" y="8935"/>
                </a:lnTo>
                <a:lnTo>
                  <a:pt x="527762" y="2268"/>
                </a:lnTo>
                <a:lnTo>
                  <a:pt x="481399" y="0"/>
                </a:lnTo>
                <a:close/>
              </a:path>
            </a:pathLst>
          </a:custGeom>
          <a:solidFill>
            <a:srgbClr val="0097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94238" y="3254667"/>
            <a:ext cx="963294" cy="991235"/>
          </a:xfrm>
          <a:custGeom>
            <a:avLst/>
            <a:gdLst/>
            <a:ahLst/>
            <a:cxnLst/>
            <a:rect l="l" t="t" r="r" b="b"/>
            <a:pathLst>
              <a:path w="963294" h="991235">
                <a:moveTo>
                  <a:pt x="0" y="495563"/>
                </a:moveTo>
                <a:lnTo>
                  <a:pt x="2203" y="447837"/>
                </a:lnTo>
                <a:lnTo>
                  <a:pt x="8680" y="401394"/>
                </a:lnTo>
                <a:lnTo>
                  <a:pt x="19228" y="356443"/>
                </a:lnTo>
                <a:lnTo>
                  <a:pt x="33645" y="313190"/>
                </a:lnTo>
                <a:lnTo>
                  <a:pt x="51730" y="271845"/>
                </a:lnTo>
                <a:lnTo>
                  <a:pt x="73281" y="232613"/>
                </a:lnTo>
                <a:lnTo>
                  <a:pt x="98097" y="195703"/>
                </a:lnTo>
                <a:lnTo>
                  <a:pt x="125975" y="161323"/>
                </a:lnTo>
                <a:lnTo>
                  <a:pt x="156713" y="129680"/>
                </a:lnTo>
                <a:lnTo>
                  <a:pt x="190111" y="100982"/>
                </a:lnTo>
                <a:lnTo>
                  <a:pt x="225966" y="75437"/>
                </a:lnTo>
                <a:lnTo>
                  <a:pt x="264076" y="53252"/>
                </a:lnTo>
                <a:lnTo>
                  <a:pt x="304240" y="34635"/>
                </a:lnTo>
                <a:lnTo>
                  <a:pt x="346257" y="19793"/>
                </a:lnTo>
                <a:lnTo>
                  <a:pt x="389923" y="8935"/>
                </a:lnTo>
                <a:lnTo>
                  <a:pt x="435039" y="2268"/>
                </a:lnTo>
                <a:lnTo>
                  <a:pt x="481401" y="0"/>
                </a:lnTo>
                <a:lnTo>
                  <a:pt x="527763" y="2268"/>
                </a:lnTo>
                <a:lnTo>
                  <a:pt x="572878" y="8935"/>
                </a:lnTo>
                <a:lnTo>
                  <a:pt x="616545" y="19793"/>
                </a:lnTo>
                <a:lnTo>
                  <a:pt x="658561" y="34635"/>
                </a:lnTo>
                <a:lnTo>
                  <a:pt x="698725" y="53252"/>
                </a:lnTo>
                <a:lnTo>
                  <a:pt x="736836" y="75437"/>
                </a:lnTo>
                <a:lnTo>
                  <a:pt x="772691" y="100982"/>
                </a:lnTo>
                <a:lnTo>
                  <a:pt x="806088" y="129680"/>
                </a:lnTo>
                <a:lnTo>
                  <a:pt x="836827" y="161323"/>
                </a:lnTo>
                <a:lnTo>
                  <a:pt x="864705" y="195703"/>
                </a:lnTo>
                <a:lnTo>
                  <a:pt x="889520" y="232613"/>
                </a:lnTo>
                <a:lnTo>
                  <a:pt x="911071" y="271845"/>
                </a:lnTo>
                <a:lnTo>
                  <a:pt x="929156" y="313190"/>
                </a:lnTo>
                <a:lnTo>
                  <a:pt x="943574" y="356443"/>
                </a:lnTo>
                <a:lnTo>
                  <a:pt x="954122" y="401394"/>
                </a:lnTo>
                <a:lnTo>
                  <a:pt x="960598" y="447837"/>
                </a:lnTo>
                <a:lnTo>
                  <a:pt x="962802" y="495563"/>
                </a:lnTo>
                <a:lnTo>
                  <a:pt x="960598" y="543289"/>
                </a:lnTo>
                <a:lnTo>
                  <a:pt x="954122" y="589732"/>
                </a:lnTo>
                <a:lnTo>
                  <a:pt x="943574" y="634683"/>
                </a:lnTo>
                <a:lnTo>
                  <a:pt x="929156" y="677936"/>
                </a:lnTo>
                <a:lnTo>
                  <a:pt x="911071" y="719282"/>
                </a:lnTo>
                <a:lnTo>
                  <a:pt x="889520" y="758513"/>
                </a:lnTo>
                <a:lnTo>
                  <a:pt x="864705" y="795423"/>
                </a:lnTo>
                <a:lnTo>
                  <a:pt x="836827" y="829803"/>
                </a:lnTo>
                <a:lnTo>
                  <a:pt x="806088" y="861446"/>
                </a:lnTo>
                <a:lnTo>
                  <a:pt x="772691" y="890144"/>
                </a:lnTo>
                <a:lnTo>
                  <a:pt x="736836" y="915689"/>
                </a:lnTo>
                <a:lnTo>
                  <a:pt x="698725" y="937875"/>
                </a:lnTo>
                <a:lnTo>
                  <a:pt x="658561" y="956492"/>
                </a:lnTo>
                <a:lnTo>
                  <a:pt x="616545" y="971333"/>
                </a:lnTo>
                <a:lnTo>
                  <a:pt x="572878" y="982191"/>
                </a:lnTo>
                <a:lnTo>
                  <a:pt x="527763" y="988859"/>
                </a:lnTo>
                <a:lnTo>
                  <a:pt x="481401" y="991127"/>
                </a:lnTo>
                <a:lnTo>
                  <a:pt x="435039" y="988859"/>
                </a:lnTo>
                <a:lnTo>
                  <a:pt x="389923" y="982191"/>
                </a:lnTo>
                <a:lnTo>
                  <a:pt x="346257" y="971333"/>
                </a:lnTo>
                <a:lnTo>
                  <a:pt x="304240" y="956492"/>
                </a:lnTo>
                <a:lnTo>
                  <a:pt x="264076" y="937875"/>
                </a:lnTo>
                <a:lnTo>
                  <a:pt x="225966" y="915689"/>
                </a:lnTo>
                <a:lnTo>
                  <a:pt x="190111" y="890144"/>
                </a:lnTo>
                <a:lnTo>
                  <a:pt x="156713" y="861446"/>
                </a:lnTo>
                <a:lnTo>
                  <a:pt x="125975" y="829803"/>
                </a:lnTo>
                <a:lnTo>
                  <a:pt x="98097" y="795423"/>
                </a:lnTo>
                <a:lnTo>
                  <a:pt x="73281" y="758513"/>
                </a:lnTo>
                <a:lnTo>
                  <a:pt x="51730" y="719282"/>
                </a:lnTo>
                <a:lnTo>
                  <a:pt x="33645" y="677936"/>
                </a:lnTo>
                <a:lnTo>
                  <a:pt x="19228" y="634683"/>
                </a:lnTo>
                <a:lnTo>
                  <a:pt x="8680" y="589732"/>
                </a:lnTo>
                <a:lnTo>
                  <a:pt x="2203" y="543289"/>
                </a:lnTo>
                <a:lnTo>
                  <a:pt x="0" y="495563"/>
                </a:lnTo>
                <a:close/>
              </a:path>
            </a:pathLst>
          </a:custGeom>
          <a:ln w="12700">
            <a:solidFill>
              <a:srgbClr val="009759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250797" y="2255520"/>
          <a:ext cx="8128634" cy="29908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9880"/>
                <a:gridCol w="1183639"/>
                <a:gridCol w="6616065"/>
              </a:tblGrid>
              <a:tr h="581025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2700">
                      <a:solidFill>
                        <a:srgbClr val="009759"/>
                      </a:solidFill>
                      <a:prstDash val="solid"/>
                    </a:lnR>
                    <a:lnB w="28575">
                      <a:solidFill>
                        <a:srgbClr val="0097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2245">
                        <a:lnSpc>
                          <a:spcPct val="100000"/>
                        </a:lnSpc>
                        <a:spcBef>
                          <a:spcPts val="1410"/>
                        </a:spcBef>
                      </a:pPr>
                      <a:r>
                        <a:rPr dirty="0" sz="1400" spc="-45" b="1">
                          <a:latin typeface="Verdana"/>
                          <a:cs typeface="Verdana"/>
                        </a:rPr>
                        <a:t>Goal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 marT="179070">
                    <a:lnL w="12700">
                      <a:solidFill>
                        <a:srgbClr val="009759"/>
                      </a:solidFill>
                      <a:prstDash val="solid"/>
                    </a:lnL>
                    <a:lnR w="9525">
                      <a:solidFill>
                        <a:srgbClr val="009759"/>
                      </a:solidFill>
                      <a:prstDash val="solid"/>
                    </a:lnR>
                    <a:lnT w="12700">
                      <a:solidFill>
                        <a:srgbClr val="009759"/>
                      </a:solidFill>
                      <a:prstDash val="solid"/>
                    </a:lnT>
                    <a:lnB w="9525">
                      <a:solidFill>
                        <a:srgbClr val="0097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5420">
                        <a:lnSpc>
                          <a:spcPct val="100000"/>
                        </a:lnSpc>
                        <a:spcBef>
                          <a:spcPts val="1335"/>
                        </a:spcBef>
                      </a:pPr>
                      <a:r>
                        <a:rPr dirty="0" sz="1400" spc="-45">
                          <a:latin typeface="Verdana"/>
                          <a:cs typeface="Verdana"/>
                        </a:rPr>
                        <a:t>Implement</a:t>
                      </a:r>
                      <a:r>
                        <a:rPr dirty="0" sz="1400" spc="-10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20">
                          <a:latin typeface="Verdana"/>
                          <a:cs typeface="Verdana"/>
                        </a:rPr>
                        <a:t>the</a:t>
                      </a:r>
                      <a:r>
                        <a:rPr dirty="0" sz="1400" spc="-10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10" b="1">
                          <a:solidFill>
                            <a:srgbClr val="2B79F0"/>
                          </a:solidFill>
                          <a:latin typeface="DejaVu Sans Mono"/>
                          <a:cs typeface="DejaVu Sans Mono"/>
                        </a:rPr>
                        <a:t>Transfer</a:t>
                      </a:r>
                      <a:r>
                        <a:rPr dirty="0" sz="1400" spc="-459" b="1">
                          <a:solidFill>
                            <a:srgbClr val="2B79F0"/>
                          </a:solidFill>
                          <a:latin typeface="DejaVu Sans Mono"/>
                          <a:cs typeface="DejaVu Sans Mono"/>
                        </a:rPr>
                        <a:t> </a:t>
                      </a:r>
                      <a:r>
                        <a:rPr dirty="0" sz="1400" spc="40">
                          <a:latin typeface="Verdana"/>
                          <a:cs typeface="Verdana"/>
                        </a:rPr>
                        <a:t>command</a:t>
                      </a:r>
                      <a:r>
                        <a:rPr dirty="0" sz="1400" spc="-9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50">
                          <a:latin typeface="Verdana"/>
                          <a:cs typeface="Verdana"/>
                        </a:rPr>
                        <a:t>and</a:t>
                      </a:r>
                      <a:r>
                        <a:rPr dirty="0" sz="1400" spc="-10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15">
                          <a:latin typeface="Verdana"/>
                          <a:cs typeface="Verdana"/>
                        </a:rPr>
                        <a:t>contract</a:t>
                      </a:r>
                      <a:r>
                        <a:rPr dirty="0" sz="1400" spc="-10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55">
                          <a:latin typeface="Verdana"/>
                          <a:cs typeface="Verdana"/>
                        </a:rPr>
                        <a:t>constraints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 marT="169545">
                    <a:lnL w="9525">
                      <a:solidFill>
                        <a:srgbClr val="009759"/>
                      </a:solidFill>
                      <a:prstDash val="solid"/>
                    </a:lnL>
                    <a:lnR w="12700">
                      <a:solidFill>
                        <a:srgbClr val="009759"/>
                      </a:solidFill>
                      <a:prstDash val="solid"/>
                    </a:lnR>
                    <a:lnT w="12700">
                      <a:solidFill>
                        <a:srgbClr val="009759"/>
                      </a:solidFill>
                      <a:prstDash val="solid"/>
                    </a:lnT>
                    <a:lnB w="9525">
                      <a:solidFill>
                        <a:srgbClr val="009759"/>
                      </a:solidFill>
                      <a:prstDash val="solid"/>
                    </a:lnB>
                  </a:tcPr>
                </a:tc>
              </a:tr>
              <a:tr h="78613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12700">
                      <a:solidFill>
                        <a:srgbClr val="009759"/>
                      </a:solidFill>
                      <a:prstDash val="solid"/>
                    </a:lnR>
                    <a:lnB w="28575">
                      <a:solidFill>
                        <a:srgbClr val="0097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  <a:p>
                      <a:pPr marL="18224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400" spc="-150" b="1">
                          <a:latin typeface="Verdana"/>
                          <a:cs typeface="Verdana"/>
                        </a:rPr>
                        <a:t>Where?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 marT="5715">
                    <a:lnL w="12700">
                      <a:solidFill>
                        <a:srgbClr val="009759"/>
                      </a:solidFill>
                      <a:prstDash val="solid"/>
                    </a:lnL>
                    <a:lnR w="9525">
                      <a:solidFill>
                        <a:srgbClr val="009759"/>
                      </a:solidFill>
                      <a:prstDash val="solid"/>
                    </a:lnR>
                    <a:lnT w="9525">
                      <a:solidFill>
                        <a:srgbClr val="009759"/>
                      </a:solidFill>
                      <a:prstDash val="solid"/>
                    </a:lnT>
                    <a:lnB w="9525">
                      <a:solidFill>
                        <a:srgbClr val="0097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71170" indent="-285750">
                        <a:lnSpc>
                          <a:spcPct val="100000"/>
                        </a:lnSpc>
                        <a:spcBef>
                          <a:spcPts val="1395"/>
                        </a:spcBef>
                        <a:buFont typeface="Arial"/>
                        <a:buChar char="•"/>
                        <a:tabLst>
                          <a:tab pos="471170" algn="l"/>
                          <a:tab pos="471805" algn="l"/>
                        </a:tabLst>
                      </a:pPr>
                      <a:r>
                        <a:rPr dirty="0" sz="1400" spc="-70">
                          <a:latin typeface="Verdana"/>
                          <a:cs typeface="Verdana"/>
                        </a:rPr>
                        <a:t>test/contract/IOUTransferTests.kt</a:t>
                      </a:r>
                      <a:endParaRPr sz="1400">
                        <a:latin typeface="Verdana"/>
                        <a:cs typeface="Verdana"/>
                      </a:endParaRPr>
                    </a:p>
                    <a:p>
                      <a:pPr marL="471170" indent="-285750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471170" algn="l"/>
                          <a:tab pos="471805" algn="l"/>
                        </a:tabLst>
                      </a:pPr>
                      <a:r>
                        <a:rPr dirty="0" sz="1400" spc="-20">
                          <a:latin typeface="Verdana"/>
                          <a:cs typeface="Verdana"/>
                        </a:rPr>
                        <a:t>contract/IOUContract.kt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 marT="177165">
                    <a:lnL w="9525">
                      <a:solidFill>
                        <a:srgbClr val="009759"/>
                      </a:solidFill>
                      <a:prstDash val="solid"/>
                    </a:lnL>
                    <a:lnR w="12700">
                      <a:solidFill>
                        <a:srgbClr val="009759"/>
                      </a:solidFill>
                      <a:prstDash val="solid"/>
                    </a:lnR>
                    <a:lnT w="9525">
                      <a:solidFill>
                        <a:srgbClr val="009759"/>
                      </a:solidFill>
                      <a:prstDash val="solid"/>
                    </a:lnT>
                    <a:lnB w="9525">
                      <a:solidFill>
                        <a:srgbClr val="009759"/>
                      </a:solidFill>
                      <a:prstDash val="solid"/>
                    </a:lnB>
                  </a:tcPr>
                </a:tc>
              </a:tr>
              <a:tr h="12065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12700">
                      <a:solidFill>
                        <a:srgbClr val="009759"/>
                      </a:solidFill>
                      <a:prstDash val="solid"/>
                    </a:lnR>
                    <a:lnB w="28575">
                      <a:solidFill>
                        <a:srgbClr val="009759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182245">
                        <a:lnSpc>
                          <a:spcPct val="100000"/>
                        </a:lnSpc>
                        <a:spcBef>
                          <a:spcPts val="1390"/>
                        </a:spcBef>
                      </a:pPr>
                      <a:r>
                        <a:rPr dirty="0" sz="1400" spc="-160" b="1">
                          <a:latin typeface="Verdana"/>
                          <a:cs typeface="Verdana"/>
                        </a:rPr>
                        <a:t>Steps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 marT="176530">
                    <a:lnL w="12700">
                      <a:solidFill>
                        <a:srgbClr val="009759"/>
                      </a:solidFill>
                      <a:prstDash val="solid"/>
                    </a:lnL>
                    <a:lnR w="9525">
                      <a:solidFill>
                        <a:srgbClr val="009759"/>
                      </a:solidFill>
                      <a:prstDash val="solid"/>
                    </a:lnR>
                    <a:lnT w="9525">
                      <a:solidFill>
                        <a:srgbClr val="009759"/>
                      </a:solidFill>
                      <a:prstDash val="solid"/>
                    </a:lnT>
                    <a:lnB w="9525">
                      <a:solidFill>
                        <a:srgbClr val="009759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663575" indent="-342900">
                        <a:lnSpc>
                          <a:spcPct val="100000"/>
                        </a:lnSpc>
                        <a:spcBef>
                          <a:spcPts val="1390"/>
                        </a:spcBef>
                        <a:buAutoNum type="arabicPeriod"/>
                        <a:tabLst>
                          <a:tab pos="663575" algn="l"/>
                          <a:tab pos="664210" algn="l"/>
                        </a:tabLst>
                      </a:pPr>
                      <a:r>
                        <a:rPr dirty="0" sz="1400" spc="-10">
                          <a:latin typeface="Verdana"/>
                          <a:cs typeface="Verdana"/>
                        </a:rPr>
                        <a:t>Uncomment </a:t>
                      </a:r>
                      <a:r>
                        <a:rPr dirty="0" sz="1400" spc="-20">
                          <a:latin typeface="Verdana"/>
                          <a:cs typeface="Verdana"/>
                        </a:rPr>
                        <a:t>the </a:t>
                      </a:r>
                      <a:r>
                        <a:rPr dirty="0" sz="1400" spc="-95">
                          <a:latin typeface="Verdana"/>
                          <a:cs typeface="Verdana"/>
                        </a:rPr>
                        <a:t>tests </a:t>
                      </a:r>
                      <a:r>
                        <a:rPr dirty="0" sz="1400" spc="-75">
                          <a:latin typeface="Verdana"/>
                          <a:cs typeface="Verdana"/>
                        </a:rPr>
                        <a:t>in</a:t>
                      </a:r>
                      <a:r>
                        <a:rPr dirty="0" sz="1400" spc="-30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105">
                          <a:latin typeface="Verdana"/>
                          <a:cs typeface="Verdana"/>
                        </a:rPr>
                        <a:t>IOUTransferTests</a:t>
                      </a:r>
                      <a:endParaRPr sz="1400">
                        <a:latin typeface="Verdana"/>
                        <a:cs typeface="Verdan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  <a:buFont typeface="Verdana"/>
                        <a:buAutoNum type="arabicPeriod"/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663575" indent="-342900">
                        <a:lnSpc>
                          <a:spcPct val="100000"/>
                        </a:lnSpc>
                        <a:buAutoNum type="arabicPeriod"/>
                        <a:tabLst>
                          <a:tab pos="663575" algn="l"/>
                          <a:tab pos="664210" algn="l"/>
                        </a:tabLst>
                      </a:pPr>
                      <a:r>
                        <a:rPr dirty="0" sz="1400" spc="-70">
                          <a:latin typeface="Verdana"/>
                          <a:cs typeface="Verdana"/>
                        </a:rPr>
                        <a:t>Write</a:t>
                      </a:r>
                      <a:r>
                        <a:rPr dirty="0" sz="1400" spc="-10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20">
                          <a:latin typeface="Verdana"/>
                          <a:cs typeface="Verdana"/>
                        </a:rPr>
                        <a:t>the</a:t>
                      </a:r>
                      <a:r>
                        <a:rPr dirty="0" sz="1400" spc="-10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95">
                          <a:latin typeface="Verdana"/>
                          <a:cs typeface="Verdana"/>
                        </a:rPr>
                        <a:t>code</a:t>
                      </a:r>
                      <a:r>
                        <a:rPr dirty="0" sz="1400" spc="-10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10">
                          <a:latin typeface="Verdana"/>
                          <a:cs typeface="Verdana"/>
                        </a:rPr>
                        <a:t>to</a:t>
                      </a:r>
                      <a:r>
                        <a:rPr dirty="0" sz="1400" spc="-11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>
                          <a:latin typeface="Verdana"/>
                          <a:cs typeface="Verdana"/>
                        </a:rPr>
                        <a:t>make</a:t>
                      </a:r>
                      <a:r>
                        <a:rPr dirty="0" sz="1400" spc="-10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20">
                          <a:latin typeface="Verdana"/>
                          <a:cs typeface="Verdana"/>
                        </a:rPr>
                        <a:t>the</a:t>
                      </a:r>
                      <a:r>
                        <a:rPr dirty="0" sz="1400" spc="-10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95">
                          <a:latin typeface="Verdana"/>
                          <a:cs typeface="Verdana"/>
                        </a:rPr>
                        <a:t>tests</a:t>
                      </a:r>
                      <a:r>
                        <a:rPr dirty="0" sz="1400" spc="-11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50">
                          <a:latin typeface="Verdana"/>
                          <a:cs typeface="Verdana"/>
                        </a:rPr>
                        <a:t>pass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 marT="176530">
                    <a:lnL w="9525">
                      <a:solidFill>
                        <a:srgbClr val="009759"/>
                      </a:solidFill>
                      <a:prstDash val="solid"/>
                    </a:lnL>
                    <a:lnR w="12700">
                      <a:solidFill>
                        <a:srgbClr val="009759"/>
                      </a:solidFill>
                      <a:prstDash val="solid"/>
                    </a:lnR>
                    <a:lnT w="9525">
                      <a:solidFill>
                        <a:srgbClr val="009759"/>
                      </a:solidFill>
                      <a:prstDash val="solid"/>
                    </a:lnT>
                    <a:lnB w="9525">
                      <a:solidFill>
                        <a:srgbClr val="009759"/>
                      </a:solidFill>
                      <a:prstDash val="solid"/>
                    </a:lnB>
                  </a:tcPr>
                </a:tc>
              </a:tr>
              <a:tr h="918844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2700">
                      <a:solidFill>
                        <a:srgbClr val="009759"/>
                      </a:solidFill>
                      <a:prstDash val="solid"/>
                    </a:lnR>
                    <a:lnT w="28575">
                      <a:solidFill>
                        <a:srgbClr val="009759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76530">
                    <a:lnL w="12700">
                      <a:solidFill>
                        <a:srgbClr val="009759"/>
                      </a:solidFill>
                      <a:prstDash val="solid"/>
                    </a:lnL>
                    <a:lnR w="9525">
                      <a:solidFill>
                        <a:srgbClr val="009759"/>
                      </a:solidFill>
                      <a:prstDash val="solid"/>
                    </a:lnR>
                    <a:lnT w="9525">
                      <a:solidFill>
                        <a:srgbClr val="009759"/>
                      </a:solidFill>
                      <a:prstDash val="solid"/>
                    </a:lnT>
                    <a:lnB w="9525">
                      <a:solidFill>
                        <a:srgbClr val="009759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76530">
                    <a:lnL w="9525">
                      <a:solidFill>
                        <a:srgbClr val="009759"/>
                      </a:solidFill>
                      <a:prstDash val="solid"/>
                    </a:lnL>
                    <a:lnR w="12700">
                      <a:solidFill>
                        <a:srgbClr val="009759"/>
                      </a:solidFill>
                      <a:prstDash val="solid"/>
                    </a:lnR>
                    <a:lnT w="9525">
                      <a:solidFill>
                        <a:srgbClr val="009759"/>
                      </a:solidFill>
                      <a:prstDash val="solid"/>
                    </a:lnT>
                    <a:lnB w="9525">
                      <a:solidFill>
                        <a:srgbClr val="009759"/>
                      </a:solidFill>
                      <a:prstDash val="solid"/>
                    </a:lnB>
                  </a:tcPr>
                </a:tc>
              </a:tr>
              <a:tr h="56959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12700">
                      <a:solidFill>
                        <a:srgbClr val="009759"/>
                      </a:solidFill>
                      <a:prstDash val="solid"/>
                    </a:lnR>
                    <a:lnT w="28575">
                      <a:solidFill>
                        <a:srgbClr val="00975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82245">
                        <a:lnSpc>
                          <a:spcPct val="100000"/>
                        </a:lnSpc>
                        <a:spcBef>
                          <a:spcPts val="1380"/>
                        </a:spcBef>
                      </a:pPr>
                      <a:r>
                        <a:rPr dirty="0" sz="1400" spc="-120" b="1">
                          <a:latin typeface="Verdana"/>
                          <a:cs typeface="Verdana"/>
                        </a:rPr>
                        <a:t>Key</a:t>
                      </a:r>
                      <a:r>
                        <a:rPr dirty="0" sz="1400" spc="-110" b="1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100" b="1">
                          <a:latin typeface="Verdana"/>
                          <a:cs typeface="Verdana"/>
                        </a:rPr>
                        <a:t>Docs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 marT="175260">
                    <a:lnL w="12700">
                      <a:solidFill>
                        <a:srgbClr val="009759"/>
                      </a:solidFill>
                      <a:prstDash val="solid"/>
                    </a:lnL>
                    <a:lnR w="9525">
                      <a:solidFill>
                        <a:srgbClr val="009759"/>
                      </a:solidFill>
                      <a:prstDash val="solid"/>
                    </a:lnR>
                    <a:lnT w="9525">
                      <a:solidFill>
                        <a:srgbClr val="009759"/>
                      </a:solidFill>
                      <a:prstDash val="solid"/>
                    </a:lnT>
                    <a:lnB w="12700">
                      <a:solidFill>
                        <a:srgbClr val="0097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5420">
                        <a:lnSpc>
                          <a:spcPct val="100000"/>
                        </a:lnSpc>
                        <a:spcBef>
                          <a:spcPts val="1380"/>
                        </a:spcBef>
                      </a:pPr>
                      <a:r>
                        <a:rPr dirty="0" sz="1400" spc="10">
                          <a:latin typeface="Verdana"/>
                          <a:cs typeface="Verdana"/>
                        </a:rPr>
                        <a:t>N/A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 marT="175260">
                    <a:lnL w="9525">
                      <a:solidFill>
                        <a:srgbClr val="009759"/>
                      </a:solidFill>
                      <a:prstDash val="solid"/>
                    </a:lnL>
                    <a:lnR w="12700">
                      <a:solidFill>
                        <a:srgbClr val="009759"/>
                      </a:solidFill>
                      <a:prstDash val="solid"/>
                    </a:lnR>
                    <a:lnT w="9525">
                      <a:solidFill>
                        <a:srgbClr val="009759"/>
                      </a:solidFill>
                      <a:prstDash val="solid"/>
                    </a:lnT>
                    <a:lnB w="12700">
                      <a:solidFill>
                        <a:srgbClr val="009759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7" name="object 7"/>
          <p:cNvSpPr/>
          <p:nvPr/>
        </p:nvSpPr>
        <p:spPr>
          <a:xfrm>
            <a:off x="402336" y="3364991"/>
            <a:ext cx="746759" cy="7955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0079393" y="734060"/>
            <a:ext cx="1881505" cy="2705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00" spc="-190" b="1">
                <a:latin typeface="Verdana"/>
                <a:cs typeface="Verdana"/>
              </a:rPr>
              <a:t>1. </a:t>
            </a:r>
            <a:r>
              <a:rPr dirty="0" sz="1600" spc="-90" b="1">
                <a:latin typeface="Verdana"/>
                <a:cs typeface="Verdana"/>
              </a:rPr>
              <a:t>CorDapp</a:t>
            </a:r>
            <a:r>
              <a:rPr dirty="0" sz="1600" spc="-55" b="1">
                <a:latin typeface="Verdana"/>
                <a:cs typeface="Verdana"/>
              </a:rPr>
              <a:t> </a:t>
            </a:r>
            <a:r>
              <a:rPr dirty="0" sz="1600" spc="-150" b="1">
                <a:latin typeface="Verdana"/>
                <a:cs typeface="Verdana"/>
              </a:rPr>
              <a:t>Design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85"/>
              <a:t>Contracts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40"/>
              <a:t>p</a:t>
            </a:r>
            <a:fld id="{81D60167-4931-47E6-BA6A-407CBD079E47}" type="slidenum">
              <a:rPr dirty="0" spc="-150"/>
              <a:t>47</a:t>
            </a:fld>
            <a:r>
              <a:rPr dirty="0" spc="-80"/>
              <a:t>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0079393" y="1343660"/>
            <a:ext cx="1875789" cy="41719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105"/>
              </a:spcBef>
              <a:buAutoNum type="arabicPeriod" startAt="2"/>
              <a:tabLst>
                <a:tab pos="241300" algn="l"/>
              </a:tabLst>
            </a:pPr>
            <a:r>
              <a:rPr dirty="0" sz="1600" spc="-175" b="1">
                <a:latin typeface="Verdana"/>
                <a:cs typeface="Verdana"/>
              </a:rPr>
              <a:t>State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AutoNum type="arabicPeriod" startAt="2"/>
            </a:pPr>
            <a:endParaRPr sz="25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buAutoNum type="arabicPeriod" startAt="2"/>
              <a:tabLst>
                <a:tab pos="241300" algn="l"/>
              </a:tabLst>
            </a:pPr>
            <a:r>
              <a:rPr dirty="0" sz="1600" spc="-110" b="1">
                <a:solidFill>
                  <a:srgbClr val="ED1C24"/>
                </a:solidFill>
                <a:latin typeface="Verdana"/>
                <a:cs typeface="Verdana"/>
              </a:rPr>
              <a:t>Contract</a:t>
            </a:r>
            <a:endParaRPr sz="1600">
              <a:latin typeface="Verdana"/>
              <a:cs typeface="Verdana"/>
            </a:endParaRPr>
          </a:p>
          <a:p>
            <a:pPr marL="184150" indent="-171450">
              <a:lnSpc>
                <a:spcPct val="100000"/>
              </a:lnSpc>
              <a:spcBef>
                <a:spcPts val="20"/>
              </a:spcBef>
              <a:buFont typeface="Arial"/>
              <a:buChar char="•"/>
              <a:tabLst>
                <a:tab pos="184785" algn="l"/>
              </a:tabLst>
            </a:pPr>
            <a:r>
              <a:rPr dirty="0" sz="1200" spc="15">
                <a:latin typeface="Verdana"/>
                <a:cs typeface="Verdana"/>
              </a:rPr>
              <a:t>Contract</a:t>
            </a:r>
            <a:r>
              <a:rPr dirty="0" sz="1200" spc="-85">
                <a:latin typeface="Verdana"/>
                <a:cs typeface="Verdana"/>
              </a:rPr>
              <a:t> </a:t>
            </a:r>
            <a:r>
              <a:rPr dirty="0" sz="1200" spc="-114">
                <a:latin typeface="Verdana"/>
                <a:cs typeface="Verdana"/>
              </a:rPr>
              <a:t>Tests</a:t>
            </a:r>
            <a:endParaRPr sz="1200">
              <a:latin typeface="Verdana"/>
              <a:cs typeface="Verdana"/>
            </a:endParaRPr>
          </a:p>
          <a:p>
            <a:pPr marL="184150" indent="-171450">
              <a:lnSpc>
                <a:spcPct val="100000"/>
              </a:lnSpc>
              <a:buFont typeface="Arial"/>
              <a:buChar char="•"/>
              <a:tabLst>
                <a:tab pos="184785" algn="l"/>
              </a:tabLst>
            </a:pPr>
            <a:r>
              <a:rPr dirty="0" sz="1200" spc="-65">
                <a:latin typeface="Verdana"/>
                <a:cs typeface="Verdana"/>
              </a:rPr>
              <a:t>The </a:t>
            </a:r>
            <a:r>
              <a:rPr dirty="0" sz="1200" spc="20">
                <a:latin typeface="Verdana"/>
                <a:cs typeface="Verdana"/>
              </a:rPr>
              <a:t>Create</a:t>
            </a:r>
            <a:r>
              <a:rPr dirty="0" sz="1200" spc="-170">
                <a:latin typeface="Verdana"/>
                <a:cs typeface="Verdana"/>
              </a:rPr>
              <a:t> </a:t>
            </a:r>
            <a:r>
              <a:rPr dirty="0" sz="1200" spc="35">
                <a:latin typeface="Verdana"/>
                <a:cs typeface="Verdana"/>
              </a:rPr>
              <a:t>Command</a:t>
            </a:r>
            <a:endParaRPr sz="1200">
              <a:latin typeface="Verdana"/>
              <a:cs typeface="Verdana"/>
            </a:endParaRPr>
          </a:p>
          <a:p>
            <a:pPr marL="184150" indent="-171450">
              <a:lnSpc>
                <a:spcPct val="100000"/>
              </a:lnSpc>
              <a:buFont typeface="Arial"/>
              <a:buChar char="•"/>
              <a:tabLst>
                <a:tab pos="184785" algn="l"/>
              </a:tabLst>
            </a:pPr>
            <a:r>
              <a:rPr dirty="0" sz="1200" spc="-70">
                <a:latin typeface="Verdana"/>
                <a:cs typeface="Verdana"/>
              </a:rPr>
              <a:t>Further</a:t>
            </a:r>
            <a:r>
              <a:rPr dirty="0" sz="1200" spc="-95">
                <a:latin typeface="Verdana"/>
                <a:cs typeface="Verdana"/>
              </a:rPr>
              <a:t> </a:t>
            </a:r>
            <a:r>
              <a:rPr dirty="0" sz="1200" spc="-40">
                <a:latin typeface="Verdana"/>
                <a:cs typeface="Verdana"/>
              </a:rPr>
              <a:t>Constraints</a:t>
            </a:r>
            <a:endParaRPr sz="1200">
              <a:latin typeface="Verdana"/>
              <a:cs typeface="Verdana"/>
            </a:endParaRPr>
          </a:p>
          <a:p>
            <a:pPr marL="184150" indent="-171450">
              <a:lnSpc>
                <a:spcPct val="100000"/>
              </a:lnSpc>
              <a:buFont typeface="Arial"/>
              <a:buChar char="•"/>
              <a:tabLst>
                <a:tab pos="184785" algn="l"/>
              </a:tabLst>
            </a:pPr>
            <a:r>
              <a:rPr dirty="0" sz="1200" spc="-85">
                <a:latin typeface="Verdana"/>
                <a:cs typeface="Verdana"/>
              </a:rPr>
              <a:t>Tx-Level</a:t>
            </a:r>
            <a:r>
              <a:rPr dirty="0" sz="1200" spc="-95">
                <a:latin typeface="Verdana"/>
                <a:cs typeface="Verdana"/>
              </a:rPr>
              <a:t> </a:t>
            </a:r>
            <a:r>
              <a:rPr dirty="0" sz="1200" spc="-45">
                <a:latin typeface="Verdana"/>
                <a:cs typeface="Verdana"/>
              </a:rPr>
              <a:t>Constraints</a:t>
            </a:r>
            <a:endParaRPr sz="1200">
              <a:latin typeface="Verdana"/>
              <a:cs typeface="Verdana"/>
            </a:endParaRPr>
          </a:p>
          <a:p>
            <a:pPr marL="184150" indent="-171450">
              <a:lnSpc>
                <a:spcPct val="100000"/>
              </a:lnSpc>
              <a:buFont typeface="Arial"/>
              <a:buChar char="•"/>
              <a:tabLst>
                <a:tab pos="184785" algn="l"/>
              </a:tabLst>
            </a:pPr>
            <a:r>
              <a:rPr dirty="0" sz="1200" spc="10">
                <a:latin typeface="Verdana"/>
                <a:cs typeface="Verdana"/>
              </a:rPr>
              <a:t>Value</a:t>
            </a:r>
            <a:r>
              <a:rPr dirty="0" sz="1200" spc="-135">
                <a:latin typeface="Verdana"/>
                <a:cs typeface="Verdana"/>
              </a:rPr>
              <a:t> </a:t>
            </a:r>
            <a:r>
              <a:rPr dirty="0" sz="1200" spc="-45">
                <a:latin typeface="Verdana"/>
                <a:cs typeface="Verdana"/>
              </a:rPr>
              <a:t>Constraints</a:t>
            </a:r>
            <a:endParaRPr sz="1200">
              <a:latin typeface="Verdana"/>
              <a:cs typeface="Verdana"/>
            </a:endParaRPr>
          </a:p>
          <a:p>
            <a:pPr marL="184150" indent="-171450">
              <a:lnSpc>
                <a:spcPct val="100000"/>
              </a:lnSpc>
              <a:buFont typeface="Arial"/>
              <a:buChar char="•"/>
              <a:tabLst>
                <a:tab pos="184785" algn="l"/>
              </a:tabLst>
            </a:pPr>
            <a:r>
              <a:rPr dirty="0" sz="1200" spc="-65">
                <a:latin typeface="Verdana"/>
                <a:cs typeface="Verdana"/>
              </a:rPr>
              <a:t>Signer</a:t>
            </a:r>
            <a:r>
              <a:rPr dirty="0" sz="1200" spc="-110">
                <a:latin typeface="Verdana"/>
                <a:cs typeface="Verdana"/>
              </a:rPr>
              <a:t> </a:t>
            </a:r>
            <a:r>
              <a:rPr dirty="0" sz="1200" spc="-45">
                <a:latin typeface="Verdana"/>
                <a:cs typeface="Verdana"/>
              </a:rPr>
              <a:t>Constraints</a:t>
            </a:r>
            <a:endParaRPr sz="1200">
              <a:latin typeface="Verdana"/>
              <a:cs typeface="Verdana"/>
            </a:endParaRPr>
          </a:p>
          <a:p>
            <a:pPr marL="184150" indent="-171450">
              <a:lnSpc>
                <a:spcPct val="100000"/>
              </a:lnSpc>
              <a:buFont typeface="Arial"/>
              <a:buChar char="•"/>
              <a:tabLst>
                <a:tab pos="184785" algn="l"/>
              </a:tabLst>
            </a:pPr>
            <a:r>
              <a:rPr dirty="0" sz="1200" spc="-120" b="1">
                <a:latin typeface="Verdana"/>
                <a:cs typeface="Verdana"/>
              </a:rPr>
              <a:t>Another</a:t>
            </a:r>
            <a:r>
              <a:rPr dirty="0" sz="1200" spc="-80" b="1">
                <a:latin typeface="Verdana"/>
                <a:cs typeface="Verdana"/>
              </a:rPr>
              <a:t> </a:t>
            </a:r>
            <a:r>
              <a:rPr dirty="0" sz="1200" spc="-70" b="1">
                <a:latin typeface="Verdana"/>
                <a:cs typeface="Verdana"/>
              </a:rPr>
              <a:t>Command</a:t>
            </a:r>
            <a:endParaRPr sz="1200">
              <a:latin typeface="Verdana"/>
              <a:cs typeface="Verdana"/>
            </a:endParaRPr>
          </a:p>
          <a:p>
            <a:pPr marL="217170" indent="-204470">
              <a:lnSpc>
                <a:spcPct val="100000"/>
              </a:lnSpc>
              <a:buFont typeface="Wingdings"/>
              <a:buChar char=""/>
              <a:tabLst>
                <a:tab pos="217804" algn="l"/>
              </a:tabLst>
            </a:pPr>
            <a:r>
              <a:rPr dirty="0" sz="1200" spc="10">
                <a:latin typeface="Verdana"/>
                <a:cs typeface="Verdana"/>
              </a:rPr>
              <a:t>Checkpoint</a:t>
            </a:r>
            <a:endParaRPr sz="12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spcBef>
                <a:spcPts val="1250"/>
              </a:spcBef>
              <a:buAutoNum type="arabicPeriod" startAt="4"/>
              <a:tabLst>
                <a:tab pos="241300" algn="l"/>
              </a:tabLst>
            </a:pPr>
            <a:r>
              <a:rPr dirty="0" sz="1600" spc="-204" b="1">
                <a:latin typeface="Verdana"/>
                <a:cs typeface="Verdana"/>
              </a:rPr>
              <a:t>Flow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Verdana"/>
              <a:buAutoNum type="arabicPeriod" startAt="4"/>
            </a:pPr>
            <a:endParaRPr sz="25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buAutoNum type="arabicPeriod" startAt="4"/>
              <a:tabLst>
                <a:tab pos="241300" algn="l"/>
              </a:tabLst>
            </a:pPr>
            <a:r>
              <a:rPr dirty="0" sz="1600" spc="-185" b="1">
                <a:latin typeface="Verdana"/>
                <a:cs typeface="Verdana"/>
              </a:rPr>
              <a:t>Network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Verdana"/>
              <a:buAutoNum type="arabicPeriod" startAt="4"/>
            </a:pPr>
            <a:endParaRPr sz="25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buAutoNum type="arabicPeriod" startAt="4"/>
              <a:tabLst>
                <a:tab pos="241300" algn="l"/>
              </a:tabLst>
            </a:pPr>
            <a:r>
              <a:rPr dirty="0" sz="1600" spc="-254" b="1">
                <a:latin typeface="Verdana"/>
                <a:cs typeface="Verdana"/>
              </a:rPr>
              <a:t>API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959708" y="0"/>
            <a:ext cx="2232660" cy="6858000"/>
          </a:xfrm>
          <a:custGeom>
            <a:avLst/>
            <a:gdLst/>
            <a:ahLst/>
            <a:cxnLst/>
            <a:rect l="l" t="t" r="r" b="b"/>
            <a:pathLst>
              <a:path w="2232659" h="6858000">
                <a:moveTo>
                  <a:pt x="0" y="6858000"/>
                </a:moveTo>
                <a:lnTo>
                  <a:pt x="2232291" y="6858000"/>
                </a:lnTo>
                <a:lnTo>
                  <a:pt x="2232291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0675" y="566419"/>
            <a:ext cx="5697855" cy="512445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-425"/>
              <a:t>Transfer </a:t>
            </a:r>
            <a:r>
              <a:rPr dirty="0" spc="-180"/>
              <a:t>Command </a:t>
            </a:r>
            <a:r>
              <a:rPr dirty="0" spc="-200"/>
              <a:t>-</a:t>
            </a:r>
            <a:r>
              <a:rPr dirty="0" spc="-675"/>
              <a:t> </a:t>
            </a:r>
            <a:r>
              <a:rPr dirty="0" spc="-350"/>
              <a:t>Solution</a:t>
            </a:r>
          </a:p>
        </p:txBody>
      </p:sp>
      <p:sp>
        <p:nvSpPr>
          <p:cNvPr id="4" name="object 4"/>
          <p:cNvSpPr/>
          <p:nvPr/>
        </p:nvSpPr>
        <p:spPr>
          <a:xfrm>
            <a:off x="294238" y="3254667"/>
            <a:ext cx="963294" cy="991235"/>
          </a:xfrm>
          <a:custGeom>
            <a:avLst/>
            <a:gdLst/>
            <a:ahLst/>
            <a:cxnLst/>
            <a:rect l="l" t="t" r="r" b="b"/>
            <a:pathLst>
              <a:path w="963294" h="991235">
                <a:moveTo>
                  <a:pt x="481399" y="0"/>
                </a:moveTo>
                <a:lnTo>
                  <a:pt x="435037" y="2268"/>
                </a:lnTo>
                <a:lnTo>
                  <a:pt x="389922" y="8935"/>
                </a:lnTo>
                <a:lnTo>
                  <a:pt x="346256" y="19793"/>
                </a:lnTo>
                <a:lnTo>
                  <a:pt x="304240" y="34635"/>
                </a:lnTo>
                <a:lnTo>
                  <a:pt x="264075" y="53252"/>
                </a:lnTo>
                <a:lnTo>
                  <a:pt x="225965" y="75437"/>
                </a:lnTo>
                <a:lnTo>
                  <a:pt x="190110" y="100982"/>
                </a:lnTo>
                <a:lnTo>
                  <a:pt x="156713" y="129680"/>
                </a:lnTo>
                <a:lnTo>
                  <a:pt x="125974" y="161323"/>
                </a:lnTo>
                <a:lnTo>
                  <a:pt x="98096" y="195703"/>
                </a:lnTo>
                <a:lnTo>
                  <a:pt x="73281" y="232613"/>
                </a:lnTo>
                <a:lnTo>
                  <a:pt x="51730" y="271845"/>
                </a:lnTo>
                <a:lnTo>
                  <a:pt x="33645" y="313191"/>
                </a:lnTo>
                <a:lnTo>
                  <a:pt x="19228" y="356444"/>
                </a:lnTo>
                <a:lnTo>
                  <a:pt x="8680" y="401396"/>
                </a:lnTo>
                <a:lnTo>
                  <a:pt x="2203" y="447839"/>
                </a:lnTo>
                <a:lnTo>
                  <a:pt x="0" y="495566"/>
                </a:lnTo>
                <a:lnTo>
                  <a:pt x="2203" y="543291"/>
                </a:lnTo>
                <a:lnTo>
                  <a:pt x="8680" y="589732"/>
                </a:lnTo>
                <a:lnTo>
                  <a:pt x="19228" y="634683"/>
                </a:lnTo>
                <a:lnTo>
                  <a:pt x="33645" y="677934"/>
                </a:lnTo>
                <a:lnTo>
                  <a:pt x="51730" y="719279"/>
                </a:lnTo>
                <a:lnTo>
                  <a:pt x="73281" y="758510"/>
                </a:lnTo>
                <a:lnTo>
                  <a:pt x="98096" y="795419"/>
                </a:lnTo>
                <a:lnTo>
                  <a:pt x="125974" y="829799"/>
                </a:lnTo>
                <a:lnTo>
                  <a:pt x="156713" y="861441"/>
                </a:lnTo>
                <a:lnTo>
                  <a:pt x="190110" y="890139"/>
                </a:lnTo>
                <a:lnTo>
                  <a:pt x="225965" y="915684"/>
                </a:lnTo>
                <a:lnTo>
                  <a:pt x="264075" y="937868"/>
                </a:lnTo>
                <a:lnTo>
                  <a:pt x="304240" y="956485"/>
                </a:lnTo>
                <a:lnTo>
                  <a:pt x="346256" y="971327"/>
                </a:lnTo>
                <a:lnTo>
                  <a:pt x="389922" y="982185"/>
                </a:lnTo>
                <a:lnTo>
                  <a:pt x="435037" y="988852"/>
                </a:lnTo>
                <a:lnTo>
                  <a:pt x="481399" y="991120"/>
                </a:lnTo>
                <a:lnTo>
                  <a:pt x="527762" y="988852"/>
                </a:lnTo>
                <a:lnTo>
                  <a:pt x="572877" y="982185"/>
                </a:lnTo>
                <a:lnTo>
                  <a:pt x="616544" y="971327"/>
                </a:lnTo>
                <a:lnTo>
                  <a:pt x="658560" y="956485"/>
                </a:lnTo>
                <a:lnTo>
                  <a:pt x="698724" y="937868"/>
                </a:lnTo>
                <a:lnTo>
                  <a:pt x="736835" y="915684"/>
                </a:lnTo>
                <a:lnTo>
                  <a:pt x="772690" y="890139"/>
                </a:lnTo>
                <a:lnTo>
                  <a:pt x="806087" y="861441"/>
                </a:lnTo>
                <a:lnTo>
                  <a:pt x="836826" y="829799"/>
                </a:lnTo>
                <a:lnTo>
                  <a:pt x="864704" y="795419"/>
                </a:lnTo>
                <a:lnTo>
                  <a:pt x="889519" y="758510"/>
                </a:lnTo>
                <a:lnTo>
                  <a:pt x="911070" y="719279"/>
                </a:lnTo>
                <a:lnTo>
                  <a:pt x="929155" y="677934"/>
                </a:lnTo>
                <a:lnTo>
                  <a:pt x="943572" y="634683"/>
                </a:lnTo>
                <a:lnTo>
                  <a:pt x="954120" y="589732"/>
                </a:lnTo>
                <a:lnTo>
                  <a:pt x="960597" y="543291"/>
                </a:lnTo>
                <a:lnTo>
                  <a:pt x="962800" y="495566"/>
                </a:lnTo>
                <a:lnTo>
                  <a:pt x="960597" y="447839"/>
                </a:lnTo>
                <a:lnTo>
                  <a:pt x="954120" y="401396"/>
                </a:lnTo>
                <a:lnTo>
                  <a:pt x="943572" y="356444"/>
                </a:lnTo>
                <a:lnTo>
                  <a:pt x="929155" y="313191"/>
                </a:lnTo>
                <a:lnTo>
                  <a:pt x="911070" y="271845"/>
                </a:lnTo>
                <a:lnTo>
                  <a:pt x="889519" y="232613"/>
                </a:lnTo>
                <a:lnTo>
                  <a:pt x="864704" y="195703"/>
                </a:lnTo>
                <a:lnTo>
                  <a:pt x="836826" y="161323"/>
                </a:lnTo>
                <a:lnTo>
                  <a:pt x="806087" y="129680"/>
                </a:lnTo>
                <a:lnTo>
                  <a:pt x="772690" y="100982"/>
                </a:lnTo>
                <a:lnTo>
                  <a:pt x="736835" y="75437"/>
                </a:lnTo>
                <a:lnTo>
                  <a:pt x="698724" y="53252"/>
                </a:lnTo>
                <a:lnTo>
                  <a:pt x="658560" y="34635"/>
                </a:lnTo>
                <a:lnTo>
                  <a:pt x="616544" y="19793"/>
                </a:lnTo>
                <a:lnTo>
                  <a:pt x="572877" y="8935"/>
                </a:lnTo>
                <a:lnTo>
                  <a:pt x="527762" y="2268"/>
                </a:lnTo>
                <a:lnTo>
                  <a:pt x="481399" y="0"/>
                </a:lnTo>
                <a:close/>
              </a:path>
            </a:pathLst>
          </a:custGeom>
          <a:solidFill>
            <a:srgbClr val="F8D60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94238" y="3254667"/>
            <a:ext cx="963294" cy="991235"/>
          </a:xfrm>
          <a:custGeom>
            <a:avLst/>
            <a:gdLst/>
            <a:ahLst/>
            <a:cxnLst/>
            <a:rect l="l" t="t" r="r" b="b"/>
            <a:pathLst>
              <a:path w="963294" h="991235">
                <a:moveTo>
                  <a:pt x="0" y="495563"/>
                </a:moveTo>
                <a:lnTo>
                  <a:pt x="2203" y="447837"/>
                </a:lnTo>
                <a:lnTo>
                  <a:pt x="8680" y="401394"/>
                </a:lnTo>
                <a:lnTo>
                  <a:pt x="19228" y="356443"/>
                </a:lnTo>
                <a:lnTo>
                  <a:pt x="33645" y="313190"/>
                </a:lnTo>
                <a:lnTo>
                  <a:pt x="51730" y="271845"/>
                </a:lnTo>
                <a:lnTo>
                  <a:pt x="73281" y="232613"/>
                </a:lnTo>
                <a:lnTo>
                  <a:pt x="98097" y="195703"/>
                </a:lnTo>
                <a:lnTo>
                  <a:pt x="125975" y="161323"/>
                </a:lnTo>
                <a:lnTo>
                  <a:pt x="156713" y="129680"/>
                </a:lnTo>
                <a:lnTo>
                  <a:pt x="190111" y="100982"/>
                </a:lnTo>
                <a:lnTo>
                  <a:pt x="225966" y="75437"/>
                </a:lnTo>
                <a:lnTo>
                  <a:pt x="264076" y="53252"/>
                </a:lnTo>
                <a:lnTo>
                  <a:pt x="304240" y="34635"/>
                </a:lnTo>
                <a:lnTo>
                  <a:pt x="346257" y="19793"/>
                </a:lnTo>
                <a:lnTo>
                  <a:pt x="389923" y="8935"/>
                </a:lnTo>
                <a:lnTo>
                  <a:pt x="435039" y="2268"/>
                </a:lnTo>
                <a:lnTo>
                  <a:pt x="481401" y="0"/>
                </a:lnTo>
                <a:lnTo>
                  <a:pt x="527763" y="2268"/>
                </a:lnTo>
                <a:lnTo>
                  <a:pt x="572878" y="8935"/>
                </a:lnTo>
                <a:lnTo>
                  <a:pt x="616545" y="19793"/>
                </a:lnTo>
                <a:lnTo>
                  <a:pt x="658561" y="34635"/>
                </a:lnTo>
                <a:lnTo>
                  <a:pt x="698725" y="53252"/>
                </a:lnTo>
                <a:lnTo>
                  <a:pt x="736836" y="75437"/>
                </a:lnTo>
                <a:lnTo>
                  <a:pt x="772691" y="100982"/>
                </a:lnTo>
                <a:lnTo>
                  <a:pt x="806088" y="129680"/>
                </a:lnTo>
                <a:lnTo>
                  <a:pt x="836827" y="161323"/>
                </a:lnTo>
                <a:lnTo>
                  <a:pt x="864705" y="195703"/>
                </a:lnTo>
                <a:lnTo>
                  <a:pt x="889520" y="232613"/>
                </a:lnTo>
                <a:lnTo>
                  <a:pt x="911071" y="271845"/>
                </a:lnTo>
                <a:lnTo>
                  <a:pt x="929156" y="313190"/>
                </a:lnTo>
                <a:lnTo>
                  <a:pt x="943574" y="356443"/>
                </a:lnTo>
                <a:lnTo>
                  <a:pt x="954122" y="401394"/>
                </a:lnTo>
                <a:lnTo>
                  <a:pt x="960598" y="447837"/>
                </a:lnTo>
                <a:lnTo>
                  <a:pt x="962802" y="495563"/>
                </a:lnTo>
                <a:lnTo>
                  <a:pt x="960598" y="543289"/>
                </a:lnTo>
                <a:lnTo>
                  <a:pt x="954122" y="589732"/>
                </a:lnTo>
                <a:lnTo>
                  <a:pt x="943574" y="634683"/>
                </a:lnTo>
                <a:lnTo>
                  <a:pt x="929156" y="677936"/>
                </a:lnTo>
                <a:lnTo>
                  <a:pt x="911071" y="719282"/>
                </a:lnTo>
                <a:lnTo>
                  <a:pt x="889520" y="758513"/>
                </a:lnTo>
                <a:lnTo>
                  <a:pt x="864705" y="795423"/>
                </a:lnTo>
                <a:lnTo>
                  <a:pt x="836827" y="829803"/>
                </a:lnTo>
                <a:lnTo>
                  <a:pt x="806088" y="861446"/>
                </a:lnTo>
                <a:lnTo>
                  <a:pt x="772691" y="890144"/>
                </a:lnTo>
                <a:lnTo>
                  <a:pt x="736836" y="915689"/>
                </a:lnTo>
                <a:lnTo>
                  <a:pt x="698725" y="937875"/>
                </a:lnTo>
                <a:lnTo>
                  <a:pt x="658561" y="956492"/>
                </a:lnTo>
                <a:lnTo>
                  <a:pt x="616545" y="971333"/>
                </a:lnTo>
                <a:lnTo>
                  <a:pt x="572878" y="982191"/>
                </a:lnTo>
                <a:lnTo>
                  <a:pt x="527763" y="988859"/>
                </a:lnTo>
                <a:lnTo>
                  <a:pt x="481401" y="991127"/>
                </a:lnTo>
                <a:lnTo>
                  <a:pt x="435039" y="988859"/>
                </a:lnTo>
                <a:lnTo>
                  <a:pt x="389923" y="982191"/>
                </a:lnTo>
                <a:lnTo>
                  <a:pt x="346257" y="971333"/>
                </a:lnTo>
                <a:lnTo>
                  <a:pt x="304240" y="956492"/>
                </a:lnTo>
                <a:lnTo>
                  <a:pt x="264076" y="937875"/>
                </a:lnTo>
                <a:lnTo>
                  <a:pt x="225966" y="915689"/>
                </a:lnTo>
                <a:lnTo>
                  <a:pt x="190111" y="890144"/>
                </a:lnTo>
                <a:lnTo>
                  <a:pt x="156713" y="861446"/>
                </a:lnTo>
                <a:lnTo>
                  <a:pt x="125975" y="829803"/>
                </a:lnTo>
                <a:lnTo>
                  <a:pt x="98097" y="795423"/>
                </a:lnTo>
                <a:lnTo>
                  <a:pt x="73281" y="758513"/>
                </a:lnTo>
                <a:lnTo>
                  <a:pt x="51730" y="719282"/>
                </a:lnTo>
                <a:lnTo>
                  <a:pt x="33645" y="677936"/>
                </a:lnTo>
                <a:lnTo>
                  <a:pt x="19228" y="634683"/>
                </a:lnTo>
                <a:lnTo>
                  <a:pt x="8680" y="589732"/>
                </a:lnTo>
                <a:lnTo>
                  <a:pt x="2203" y="543289"/>
                </a:lnTo>
                <a:lnTo>
                  <a:pt x="0" y="495563"/>
                </a:lnTo>
                <a:close/>
              </a:path>
            </a:pathLst>
          </a:custGeom>
          <a:ln w="12700">
            <a:solidFill>
              <a:srgbClr val="F8D60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264817" y="3763657"/>
            <a:ext cx="299085" cy="20955"/>
          </a:xfrm>
          <a:custGeom>
            <a:avLst/>
            <a:gdLst/>
            <a:ahLst/>
            <a:cxnLst/>
            <a:rect l="l" t="t" r="r" b="b"/>
            <a:pathLst>
              <a:path w="299084" h="20954">
                <a:moveTo>
                  <a:pt x="0" y="0"/>
                </a:moveTo>
                <a:lnTo>
                  <a:pt x="298484" y="20729"/>
                </a:lnTo>
              </a:path>
            </a:pathLst>
          </a:custGeom>
          <a:ln w="19050">
            <a:solidFill>
              <a:srgbClr val="F8D60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26136" y="3291840"/>
            <a:ext cx="938783" cy="9418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560575" y="1950720"/>
          <a:ext cx="7806055" cy="36703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9165"/>
                <a:gridCol w="6848475"/>
              </a:tblGrid>
              <a:tr h="579755">
                <a:tc>
                  <a:txBody>
                    <a:bodyPr/>
                    <a:lstStyle/>
                    <a:p>
                      <a:pPr marL="182245">
                        <a:lnSpc>
                          <a:spcPct val="100000"/>
                        </a:lnSpc>
                        <a:spcBef>
                          <a:spcPts val="1395"/>
                        </a:spcBef>
                      </a:pPr>
                      <a:r>
                        <a:rPr dirty="0" sz="1400" spc="-45" b="1">
                          <a:latin typeface="Verdana"/>
                          <a:cs typeface="Verdana"/>
                        </a:rPr>
                        <a:t>Goal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 marT="177165">
                    <a:lnL w="12700">
                      <a:solidFill>
                        <a:srgbClr val="F8D60D"/>
                      </a:solidFill>
                      <a:prstDash val="solid"/>
                    </a:lnL>
                    <a:lnR w="9525">
                      <a:solidFill>
                        <a:srgbClr val="F8D60D"/>
                      </a:solidFill>
                      <a:prstDash val="solid"/>
                    </a:lnR>
                    <a:lnT w="12700">
                      <a:solidFill>
                        <a:srgbClr val="F8D60D"/>
                      </a:solidFill>
                      <a:prstDash val="solid"/>
                    </a:lnT>
                    <a:lnB w="9525">
                      <a:solidFill>
                        <a:srgbClr val="F8D60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5420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dirty="0" sz="1400" spc="-45">
                          <a:latin typeface="Verdana"/>
                          <a:cs typeface="Verdana"/>
                        </a:rPr>
                        <a:t>Implement</a:t>
                      </a:r>
                      <a:r>
                        <a:rPr dirty="0" sz="1400" spc="-10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20">
                          <a:latin typeface="Verdana"/>
                          <a:cs typeface="Verdana"/>
                        </a:rPr>
                        <a:t>the</a:t>
                      </a:r>
                      <a:r>
                        <a:rPr dirty="0" sz="1400" spc="-10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10" b="1">
                          <a:solidFill>
                            <a:srgbClr val="2B79F0"/>
                          </a:solidFill>
                          <a:latin typeface="DejaVu Sans Mono"/>
                          <a:cs typeface="DejaVu Sans Mono"/>
                        </a:rPr>
                        <a:t>Transfer</a:t>
                      </a:r>
                      <a:r>
                        <a:rPr dirty="0" sz="1400" spc="-459" b="1">
                          <a:solidFill>
                            <a:srgbClr val="2B79F0"/>
                          </a:solidFill>
                          <a:latin typeface="DejaVu Sans Mono"/>
                          <a:cs typeface="DejaVu Sans Mono"/>
                        </a:rPr>
                        <a:t> </a:t>
                      </a:r>
                      <a:r>
                        <a:rPr dirty="0" sz="1400" spc="40">
                          <a:latin typeface="Verdana"/>
                          <a:cs typeface="Verdana"/>
                        </a:rPr>
                        <a:t>command</a:t>
                      </a:r>
                      <a:r>
                        <a:rPr dirty="0" sz="1400" spc="-9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50">
                          <a:latin typeface="Verdana"/>
                          <a:cs typeface="Verdana"/>
                        </a:rPr>
                        <a:t>and</a:t>
                      </a:r>
                      <a:r>
                        <a:rPr dirty="0" sz="1400" spc="-10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15">
                          <a:latin typeface="Verdana"/>
                          <a:cs typeface="Verdana"/>
                        </a:rPr>
                        <a:t>contract</a:t>
                      </a:r>
                      <a:r>
                        <a:rPr dirty="0" sz="1400" spc="-10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55">
                          <a:latin typeface="Verdana"/>
                          <a:cs typeface="Verdana"/>
                        </a:rPr>
                        <a:t>constraints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 marT="167640">
                    <a:lnL w="9525">
                      <a:solidFill>
                        <a:srgbClr val="F8D60D"/>
                      </a:solidFill>
                      <a:prstDash val="solid"/>
                    </a:lnL>
                    <a:lnR w="12700">
                      <a:solidFill>
                        <a:srgbClr val="F8D60D"/>
                      </a:solidFill>
                      <a:prstDash val="solid"/>
                    </a:lnR>
                    <a:lnT w="12700">
                      <a:solidFill>
                        <a:srgbClr val="F8D60D"/>
                      </a:solidFill>
                      <a:prstDash val="solid"/>
                    </a:lnT>
                    <a:lnB w="9525">
                      <a:solidFill>
                        <a:srgbClr val="F8D60D"/>
                      </a:solidFill>
                      <a:prstDash val="solid"/>
                    </a:lnB>
                  </a:tcPr>
                </a:tc>
              </a:tr>
              <a:tr h="892810">
                <a:tc>
                  <a:txBody>
                    <a:bodyPr/>
                    <a:lstStyle/>
                    <a:p>
                      <a:pPr marL="182245">
                        <a:lnSpc>
                          <a:spcPct val="100000"/>
                        </a:lnSpc>
                        <a:spcBef>
                          <a:spcPts val="1385"/>
                        </a:spcBef>
                      </a:pPr>
                      <a:r>
                        <a:rPr dirty="0" sz="1400" spc="-160" b="1">
                          <a:latin typeface="Verdana"/>
                          <a:cs typeface="Verdana"/>
                        </a:rPr>
                        <a:t>Steps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 marT="175895">
                    <a:lnL w="12700">
                      <a:solidFill>
                        <a:srgbClr val="F8D60D"/>
                      </a:solidFill>
                      <a:prstDash val="solid"/>
                    </a:lnL>
                    <a:lnR w="9525">
                      <a:solidFill>
                        <a:srgbClr val="F8D60D"/>
                      </a:solidFill>
                      <a:prstDash val="solid"/>
                    </a:lnR>
                    <a:lnT w="9525">
                      <a:solidFill>
                        <a:srgbClr val="F8D60D"/>
                      </a:solidFill>
                      <a:prstDash val="solid"/>
                    </a:lnT>
                    <a:lnB w="9525">
                      <a:solidFill>
                        <a:srgbClr val="F8D60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6870" indent="-171450">
                        <a:lnSpc>
                          <a:spcPct val="100000"/>
                        </a:lnSpc>
                        <a:spcBef>
                          <a:spcPts val="1360"/>
                        </a:spcBef>
                        <a:buFont typeface="Arial"/>
                        <a:buChar char="•"/>
                        <a:tabLst>
                          <a:tab pos="357505" algn="l"/>
                        </a:tabLst>
                      </a:pPr>
                      <a:r>
                        <a:rPr dirty="0" sz="1400" spc="-20">
                          <a:latin typeface="Verdana"/>
                          <a:cs typeface="Verdana"/>
                        </a:rPr>
                        <a:t>Define the </a:t>
                      </a:r>
                      <a:r>
                        <a:rPr dirty="0" sz="1400" spc="-10" b="1">
                          <a:solidFill>
                            <a:srgbClr val="2B79F0"/>
                          </a:solidFill>
                          <a:latin typeface="DejaVu Sans Mono"/>
                          <a:cs typeface="DejaVu Sans Mono"/>
                        </a:rPr>
                        <a:t>IOUContract.Transfer</a:t>
                      </a:r>
                      <a:r>
                        <a:rPr dirty="0" sz="1400" spc="-620" b="1">
                          <a:solidFill>
                            <a:srgbClr val="2B79F0"/>
                          </a:solidFill>
                          <a:latin typeface="DejaVu Sans Mono"/>
                          <a:cs typeface="DejaVu Sans Mono"/>
                        </a:rPr>
                        <a:t> </a:t>
                      </a:r>
                      <a:r>
                        <a:rPr dirty="0" sz="1400" spc="-45">
                          <a:latin typeface="Verdana"/>
                          <a:cs typeface="Verdana"/>
                        </a:rPr>
                        <a:t>class</a:t>
                      </a:r>
                      <a:endParaRPr sz="1400">
                        <a:latin typeface="Verdana"/>
                        <a:cs typeface="Verdana"/>
                      </a:endParaRPr>
                    </a:p>
                    <a:p>
                      <a:pPr marL="356870" indent="-171450">
                        <a:lnSpc>
                          <a:spcPct val="100000"/>
                        </a:lnSpc>
                        <a:spcBef>
                          <a:spcPts val="865"/>
                        </a:spcBef>
                        <a:buFont typeface="Arial"/>
                        <a:buChar char="•"/>
                        <a:tabLst>
                          <a:tab pos="357505" algn="l"/>
                        </a:tabLst>
                      </a:pPr>
                      <a:r>
                        <a:rPr dirty="0" sz="1400" spc="-20">
                          <a:latin typeface="Verdana"/>
                          <a:cs typeface="Verdana"/>
                        </a:rPr>
                        <a:t>Define the </a:t>
                      </a:r>
                      <a:r>
                        <a:rPr dirty="0" sz="1400" spc="-15">
                          <a:latin typeface="Verdana"/>
                          <a:cs typeface="Verdana"/>
                        </a:rPr>
                        <a:t>corresponding</a:t>
                      </a:r>
                      <a:r>
                        <a:rPr dirty="0" sz="1400" spc="-26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55">
                          <a:latin typeface="Verdana"/>
                          <a:cs typeface="Verdana"/>
                        </a:rPr>
                        <a:t>constraints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 marT="172720">
                    <a:lnL w="9525">
                      <a:solidFill>
                        <a:srgbClr val="F8D60D"/>
                      </a:solidFill>
                      <a:prstDash val="solid"/>
                    </a:lnL>
                    <a:lnR w="12700">
                      <a:solidFill>
                        <a:srgbClr val="F8D60D"/>
                      </a:solidFill>
                      <a:prstDash val="solid"/>
                    </a:lnR>
                    <a:lnT w="9525">
                      <a:solidFill>
                        <a:srgbClr val="F8D60D"/>
                      </a:solidFill>
                      <a:prstDash val="solid"/>
                    </a:lnT>
                    <a:lnB w="9525">
                      <a:solidFill>
                        <a:srgbClr val="F8D60D"/>
                      </a:solidFill>
                      <a:prstDash val="solid"/>
                    </a:lnB>
                  </a:tcPr>
                </a:tc>
              </a:tr>
              <a:tr h="21850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182245">
                        <a:lnSpc>
                          <a:spcPct val="100000"/>
                        </a:lnSpc>
                      </a:pPr>
                      <a:r>
                        <a:rPr dirty="0" sz="1400" spc="-25" b="1">
                          <a:latin typeface="Verdana"/>
                          <a:cs typeface="Verdana"/>
                        </a:rPr>
                        <a:t>Code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 marT="0">
                    <a:lnL w="12700">
                      <a:solidFill>
                        <a:srgbClr val="F8D60D"/>
                      </a:solidFill>
                      <a:prstDash val="solid"/>
                    </a:lnL>
                    <a:lnR w="9525">
                      <a:solidFill>
                        <a:srgbClr val="F8D60D"/>
                      </a:solidFill>
                      <a:prstDash val="solid"/>
                    </a:lnR>
                    <a:lnT w="9525">
                      <a:solidFill>
                        <a:srgbClr val="F8D60D"/>
                      </a:solidFill>
                      <a:prstDash val="solid"/>
                    </a:lnT>
                    <a:lnB w="12700">
                      <a:solidFill>
                        <a:srgbClr val="F8D60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185420">
                        <a:lnSpc>
                          <a:spcPct val="100000"/>
                        </a:lnSpc>
                      </a:pPr>
                      <a:r>
                        <a:rPr dirty="0" sz="1200" spc="70">
                          <a:latin typeface="Verdana"/>
                          <a:cs typeface="Verdana"/>
                        </a:rPr>
                        <a:t>Add</a:t>
                      </a:r>
                      <a:r>
                        <a:rPr dirty="0" sz="1200" spc="-8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200" spc="-10">
                          <a:latin typeface="Verdana"/>
                          <a:cs typeface="Verdana"/>
                        </a:rPr>
                        <a:t>the</a:t>
                      </a:r>
                      <a:r>
                        <a:rPr dirty="0" sz="1200" spc="-9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200" spc="-80">
                          <a:latin typeface="Verdana"/>
                          <a:cs typeface="Verdana"/>
                        </a:rPr>
                        <a:t>Transfer</a:t>
                      </a:r>
                      <a:r>
                        <a:rPr dirty="0" sz="1200" spc="-8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200" spc="35">
                          <a:latin typeface="Verdana"/>
                          <a:cs typeface="Verdana"/>
                        </a:rPr>
                        <a:t>command</a:t>
                      </a:r>
                      <a:r>
                        <a:rPr dirty="0" sz="1200" spc="-8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200" spc="-5">
                          <a:latin typeface="Verdana"/>
                          <a:cs typeface="Verdana"/>
                        </a:rPr>
                        <a:t>to</a:t>
                      </a:r>
                      <a:r>
                        <a:rPr dirty="0" sz="1200" spc="-8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200" spc="-10">
                          <a:latin typeface="Verdana"/>
                          <a:cs typeface="Verdana"/>
                        </a:rPr>
                        <a:t>the</a:t>
                      </a:r>
                      <a:r>
                        <a:rPr dirty="0" sz="1200" spc="-9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200" spc="10">
                          <a:latin typeface="Verdana"/>
                          <a:cs typeface="Verdana"/>
                        </a:rPr>
                        <a:t>Commands</a:t>
                      </a:r>
                      <a:r>
                        <a:rPr dirty="0" sz="1200" spc="-9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200" spc="-25">
                          <a:latin typeface="Verdana"/>
                          <a:cs typeface="Verdana"/>
                        </a:rPr>
                        <a:t>interface:</a:t>
                      </a:r>
                      <a:endParaRPr sz="1200">
                        <a:latin typeface="Verdana"/>
                        <a:cs typeface="Verdan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185420">
                        <a:lnSpc>
                          <a:spcPct val="100000"/>
                        </a:lnSpc>
                      </a:pPr>
                      <a:r>
                        <a:rPr dirty="0" sz="1200" b="1">
                          <a:solidFill>
                            <a:srgbClr val="2A79F1"/>
                          </a:solidFill>
                          <a:latin typeface="DejaVu Sans Mono"/>
                          <a:cs typeface="DejaVu Sans Mono"/>
                        </a:rPr>
                        <a:t>interface </a:t>
                      </a:r>
                      <a:r>
                        <a:rPr dirty="0" sz="1200">
                          <a:latin typeface="DejaVu Sans Mono"/>
                          <a:cs typeface="DejaVu Sans Mono"/>
                        </a:rPr>
                        <a:t>Commands : CommandData</a:t>
                      </a:r>
                      <a:r>
                        <a:rPr dirty="0" sz="1200" spc="-5">
                          <a:latin typeface="DejaVu Sans Mono"/>
                          <a:cs typeface="DejaVu Sans Mono"/>
                        </a:rPr>
                        <a:t> </a:t>
                      </a:r>
                      <a:r>
                        <a:rPr dirty="0" sz="1200">
                          <a:latin typeface="DejaVu Sans Mono"/>
                          <a:cs typeface="DejaVu Sans Mono"/>
                        </a:rPr>
                        <a:t>{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  <a:p>
                      <a:pPr marL="553720">
                        <a:lnSpc>
                          <a:spcPct val="100000"/>
                        </a:lnSpc>
                      </a:pPr>
                      <a:r>
                        <a:rPr dirty="0" sz="1200" b="1">
                          <a:solidFill>
                            <a:srgbClr val="2A79F1"/>
                          </a:solidFill>
                          <a:latin typeface="DejaVu Sans Mono"/>
                          <a:cs typeface="DejaVu Sans Mono"/>
                        </a:rPr>
                        <a:t>class </a:t>
                      </a:r>
                      <a:r>
                        <a:rPr dirty="0" sz="1200">
                          <a:latin typeface="DejaVu Sans Mono"/>
                          <a:cs typeface="DejaVu Sans Mono"/>
                        </a:rPr>
                        <a:t>Issue : TypeOnlyCommandData(), Commands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  <a:p>
                      <a:pPr marL="553720">
                        <a:lnSpc>
                          <a:spcPct val="100000"/>
                        </a:lnSpc>
                      </a:pPr>
                      <a:r>
                        <a:rPr dirty="0" sz="1200" b="1">
                          <a:solidFill>
                            <a:srgbClr val="2A79F1"/>
                          </a:solidFill>
                          <a:latin typeface="DejaVu Sans Mono"/>
                          <a:cs typeface="DejaVu Sans Mono"/>
                        </a:rPr>
                        <a:t>class </a:t>
                      </a:r>
                      <a:r>
                        <a:rPr dirty="0" sz="1200">
                          <a:latin typeface="DejaVu Sans Mono"/>
                          <a:cs typeface="DejaVu Sans Mono"/>
                        </a:rPr>
                        <a:t>Transfer : TypeOnlyCommandData(),</a:t>
                      </a:r>
                      <a:r>
                        <a:rPr dirty="0" sz="1200" spc="-5">
                          <a:latin typeface="DejaVu Sans Mono"/>
                          <a:cs typeface="DejaVu Sans Mono"/>
                        </a:rPr>
                        <a:t> </a:t>
                      </a:r>
                      <a:r>
                        <a:rPr dirty="0" sz="1200">
                          <a:latin typeface="DejaVu Sans Mono"/>
                          <a:cs typeface="DejaVu Sans Mono"/>
                        </a:rPr>
                        <a:t>Commands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  <a:p>
                      <a:pPr marL="185420">
                        <a:lnSpc>
                          <a:spcPct val="100000"/>
                        </a:lnSpc>
                      </a:pPr>
                      <a:r>
                        <a:rPr dirty="0" sz="1200">
                          <a:latin typeface="DejaVu Sans Mono"/>
                          <a:cs typeface="DejaVu Sans Mono"/>
                        </a:rPr>
                        <a:t>}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18542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200" spc="70">
                          <a:latin typeface="Verdana"/>
                          <a:cs typeface="Verdana"/>
                        </a:rPr>
                        <a:t>Add</a:t>
                      </a:r>
                      <a:r>
                        <a:rPr dirty="0" sz="1200" spc="-9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200" spc="-10">
                          <a:latin typeface="Verdana"/>
                          <a:cs typeface="Verdana"/>
                        </a:rPr>
                        <a:t>the</a:t>
                      </a:r>
                      <a:r>
                        <a:rPr dirty="0" sz="1200" spc="-9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200" b="1">
                          <a:solidFill>
                            <a:srgbClr val="2B79F0"/>
                          </a:solidFill>
                          <a:latin typeface="DejaVu Sans Mono"/>
                          <a:cs typeface="DejaVu Sans Mono"/>
                        </a:rPr>
                        <a:t>verify</a:t>
                      </a:r>
                      <a:r>
                        <a:rPr dirty="0" sz="1200" spc="-385" b="1">
                          <a:solidFill>
                            <a:srgbClr val="2B79F0"/>
                          </a:solidFill>
                          <a:latin typeface="DejaVu Sans Mono"/>
                          <a:cs typeface="DejaVu Sans Mono"/>
                        </a:rPr>
                        <a:t> </a:t>
                      </a:r>
                      <a:r>
                        <a:rPr dirty="0" sz="1200" spc="-35">
                          <a:latin typeface="Verdana"/>
                          <a:cs typeface="Verdana"/>
                        </a:rPr>
                        <a:t>function:</a:t>
                      </a:r>
                      <a:endParaRPr sz="1200">
                        <a:latin typeface="Verdana"/>
                        <a:cs typeface="Verdan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185420">
                        <a:lnSpc>
                          <a:spcPct val="100000"/>
                        </a:lnSpc>
                      </a:pPr>
                      <a:r>
                        <a:rPr dirty="0" sz="1200" spc="-15" i="1">
                          <a:latin typeface="Verdana"/>
                          <a:cs typeface="Verdana"/>
                        </a:rPr>
                        <a:t>Over </a:t>
                      </a:r>
                      <a:r>
                        <a:rPr dirty="0" sz="1200" spc="-10" i="1">
                          <a:latin typeface="Verdana"/>
                          <a:cs typeface="Verdana"/>
                        </a:rPr>
                        <a:t>the</a:t>
                      </a:r>
                      <a:r>
                        <a:rPr dirty="0" sz="1200" spc="-165" i="1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200" spc="100" i="1">
                          <a:latin typeface="Verdana"/>
                          <a:cs typeface="Verdana"/>
                        </a:rPr>
                        <a:t>page…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B="0" marT="1270">
                    <a:lnL w="9525">
                      <a:solidFill>
                        <a:srgbClr val="F8D60D"/>
                      </a:solidFill>
                      <a:prstDash val="solid"/>
                    </a:lnL>
                    <a:lnR w="12700">
                      <a:solidFill>
                        <a:srgbClr val="F8D60D"/>
                      </a:solidFill>
                      <a:prstDash val="solid"/>
                    </a:lnR>
                    <a:lnT w="9525">
                      <a:solidFill>
                        <a:srgbClr val="F8D60D"/>
                      </a:solidFill>
                      <a:prstDash val="solid"/>
                    </a:lnT>
                    <a:lnB w="12700">
                      <a:solidFill>
                        <a:srgbClr val="F8D60D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1" name="object 1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85"/>
              <a:t>Contracts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40"/>
              <a:t>p</a:t>
            </a:r>
            <a:fld id="{81D60167-4931-47E6-BA6A-407CBD079E47}" type="slidenum">
              <a:rPr dirty="0" spc="-150"/>
              <a:t>47</a:t>
            </a:fld>
            <a:r>
              <a:rPr dirty="0" spc="-80"/>
              <a:t>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0079393" y="734060"/>
            <a:ext cx="1881505" cy="2705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00" spc="-190" b="1">
                <a:latin typeface="Verdana"/>
                <a:cs typeface="Verdana"/>
              </a:rPr>
              <a:t>1. </a:t>
            </a:r>
            <a:r>
              <a:rPr dirty="0" sz="1600" spc="-90" b="1">
                <a:latin typeface="Verdana"/>
                <a:cs typeface="Verdana"/>
              </a:rPr>
              <a:t>CorDapp</a:t>
            </a:r>
            <a:r>
              <a:rPr dirty="0" sz="1600" spc="-55" b="1">
                <a:latin typeface="Verdana"/>
                <a:cs typeface="Verdana"/>
              </a:rPr>
              <a:t> </a:t>
            </a:r>
            <a:r>
              <a:rPr dirty="0" sz="1600" spc="-150" b="1">
                <a:latin typeface="Verdana"/>
                <a:cs typeface="Verdana"/>
              </a:rPr>
              <a:t>Design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079393" y="1343660"/>
            <a:ext cx="1875789" cy="41719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105"/>
              </a:spcBef>
              <a:buAutoNum type="arabicPeriod" startAt="2"/>
              <a:tabLst>
                <a:tab pos="241300" algn="l"/>
              </a:tabLst>
            </a:pPr>
            <a:r>
              <a:rPr dirty="0" sz="1600" spc="-175" b="1">
                <a:latin typeface="Verdana"/>
                <a:cs typeface="Verdana"/>
              </a:rPr>
              <a:t>State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AutoNum type="arabicPeriod" startAt="2"/>
            </a:pPr>
            <a:endParaRPr sz="25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buAutoNum type="arabicPeriod" startAt="2"/>
              <a:tabLst>
                <a:tab pos="241300" algn="l"/>
              </a:tabLst>
            </a:pPr>
            <a:r>
              <a:rPr dirty="0" sz="1600" spc="-110" b="1">
                <a:solidFill>
                  <a:srgbClr val="ED1C24"/>
                </a:solidFill>
                <a:latin typeface="Verdana"/>
                <a:cs typeface="Verdana"/>
              </a:rPr>
              <a:t>Contract</a:t>
            </a:r>
            <a:endParaRPr sz="1600">
              <a:latin typeface="Verdana"/>
              <a:cs typeface="Verdana"/>
            </a:endParaRPr>
          </a:p>
          <a:p>
            <a:pPr marL="184150" indent="-171450">
              <a:lnSpc>
                <a:spcPct val="100000"/>
              </a:lnSpc>
              <a:spcBef>
                <a:spcPts val="20"/>
              </a:spcBef>
              <a:buFont typeface="Arial"/>
              <a:buChar char="•"/>
              <a:tabLst>
                <a:tab pos="184785" algn="l"/>
              </a:tabLst>
            </a:pPr>
            <a:r>
              <a:rPr dirty="0" sz="1200" spc="15">
                <a:latin typeface="Verdana"/>
                <a:cs typeface="Verdana"/>
              </a:rPr>
              <a:t>Contract</a:t>
            </a:r>
            <a:r>
              <a:rPr dirty="0" sz="1200" spc="-85">
                <a:latin typeface="Verdana"/>
                <a:cs typeface="Verdana"/>
              </a:rPr>
              <a:t> </a:t>
            </a:r>
            <a:r>
              <a:rPr dirty="0" sz="1200" spc="-114">
                <a:latin typeface="Verdana"/>
                <a:cs typeface="Verdana"/>
              </a:rPr>
              <a:t>Tests</a:t>
            </a:r>
            <a:endParaRPr sz="1200">
              <a:latin typeface="Verdana"/>
              <a:cs typeface="Verdana"/>
            </a:endParaRPr>
          </a:p>
          <a:p>
            <a:pPr marL="184150" indent="-171450">
              <a:lnSpc>
                <a:spcPct val="100000"/>
              </a:lnSpc>
              <a:buFont typeface="Arial"/>
              <a:buChar char="•"/>
              <a:tabLst>
                <a:tab pos="184785" algn="l"/>
              </a:tabLst>
            </a:pPr>
            <a:r>
              <a:rPr dirty="0" sz="1200" spc="-65">
                <a:latin typeface="Verdana"/>
                <a:cs typeface="Verdana"/>
              </a:rPr>
              <a:t>The </a:t>
            </a:r>
            <a:r>
              <a:rPr dirty="0" sz="1200" spc="20">
                <a:latin typeface="Verdana"/>
                <a:cs typeface="Verdana"/>
              </a:rPr>
              <a:t>Create</a:t>
            </a:r>
            <a:r>
              <a:rPr dirty="0" sz="1200" spc="-170">
                <a:latin typeface="Verdana"/>
                <a:cs typeface="Verdana"/>
              </a:rPr>
              <a:t> </a:t>
            </a:r>
            <a:r>
              <a:rPr dirty="0" sz="1200" spc="35">
                <a:latin typeface="Verdana"/>
                <a:cs typeface="Verdana"/>
              </a:rPr>
              <a:t>Command</a:t>
            </a:r>
            <a:endParaRPr sz="1200">
              <a:latin typeface="Verdana"/>
              <a:cs typeface="Verdana"/>
            </a:endParaRPr>
          </a:p>
          <a:p>
            <a:pPr marL="184150" indent="-171450">
              <a:lnSpc>
                <a:spcPct val="100000"/>
              </a:lnSpc>
              <a:buFont typeface="Arial"/>
              <a:buChar char="•"/>
              <a:tabLst>
                <a:tab pos="184785" algn="l"/>
              </a:tabLst>
            </a:pPr>
            <a:r>
              <a:rPr dirty="0" sz="1200" spc="-70">
                <a:latin typeface="Verdana"/>
                <a:cs typeface="Verdana"/>
              </a:rPr>
              <a:t>Further</a:t>
            </a:r>
            <a:r>
              <a:rPr dirty="0" sz="1200" spc="-95">
                <a:latin typeface="Verdana"/>
                <a:cs typeface="Verdana"/>
              </a:rPr>
              <a:t> </a:t>
            </a:r>
            <a:r>
              <a:rPr dirty="0" sz="1200" spc="-40">
                <a:latin typeface="Verdana"/>
                <a:cs typeface="Verdana"/>
              </a:rPr>
              <a:t>Constraints</a:t>
            </a:r>
            <a:endParaRPr sz="1200">
              <a:latin typeface="Verdana"/>
              <a:cs typeface="Verdana"/>
            </a:endParaRPr>
          </a:p>
          <a:p>
            <a:pPr marL="184150" indent="-171450">
              <a:lnSpc>
                <a:spcPct val="100000"/>
              </a:lnSpc>
              <a:buFont typeface="Arial"/>
              <a:buChar char="•"/>
              <a:tabLst>
                <a:tab pos="184785" algn="l"/>
              </a:tabLst>
            </a:pPr>
            <a:r>
              <a:rPr dirty="0" sz="1200" spc="-85">
                <a:latin typeface="Verdana"/>
                <a:cs typeface="Verdana"/>
              </a:rPr>
              <a:t>Tx-Level</a:t>
            </a:r>
            <a:r>
              <a:rPr dirty="0" sz="1200" spc="-95">
                <a:latin typeface="Verdana"/>
                <a:cs typeface="Verdana"/>
              </a:rPr>
              <a:t> </a:t>
            </a:r>
            <a:r>
              <a:rPr dirty="0" sz="1200" spc="-45">
                <a:latin typeface="Verdana"/>
                <a:cs typeface="Verdana"/>
              </a:rPr>
              <a:t>Constraints</a:t>
            </a:r>
            <a:endParaRPr sz="1200">
              <a:latin typeface="Verdana"/>
              <a:cs typeface="Verdana"/>
            </a:endParaRPr>
          </a:p>
          <a:p>
            <a:pPr marL="184150" indent="-171450">
              <a:lnSpc>
                <a:spcPct val="100000"/>
              </a:lnSpc>
              <a:buFont typeface="Arial"/>
              <a:buChar char="•"/>
              <a:tabLst>
                <a:tab pos="184785" algn="l"/>
              </a:tabLst>
            </a:pPr>
            <a:r>
              <a:rPr dirty="0" sz="1200" spc="10">
                <a:latin typeface="Verdana"/>
                <a:cs typeface="Verdana"/>
              </a:rPr>
              <a:t>Value</a:t>
            </a:r>
            <a:r>
              <a:rPr dirty="0" sz="1200" spc="-135">
                <a:latin typeface="Verdana"/>
                <a:cs typeface="Verdana"/>
              </a:rPr>
              <a:t> </a:t>
            </a:r>
            <a:r>
              <a:rPr dirty="0" sz="1200" spc="-45">
                <a:latin typeface="Verdana"/>
                <a:cs typeface="Verdana"/>
              </a:rPr>
              <a:t>Constraints</a:t>
            </a:r>
            <a:endParaRPr sz="1200">
              <a:latin typeface="Verdana"/>
              <a:cs typeface="Verdana"/>
            </a:endParaRPr>
          </a:p>
          <a:p>
            <a:pPr marL="184150" indent="-171450">
              <a:lnSpc>
                <a:spcPct val="100000"/>
              </a:lnSpc>
              <a:buFont typeface="Arial"/>
              <a:buChar char="•"/>
              <a:tabLst>
                <a:tab pos="184785" algn="l"/>
              </a:tabLst>
            </a:pPr>
            <a:r>
              <a:rPr dirty="0" sz="1200" spc="-65">
                <a:latin typeface="Verdana"/>
                <a:cs typeface="Verdana"/>
              </a:rPr>
              <a:t>Signer</a:t>
            </a:r>
            <a:r>
              <a:rPr dirty="0" sz="1200" spc="-110">
                <a:latin typeface="Verdana"/>
                <a:cs typeface="Verdana"/>
              </a:rPr>
              <a:t> </a:t>
            </a:r>
            <a:r>
              <a:rPr dirty="0" sz="1200" spc="-45">
                <a:latin typeface="Verdana"/>
                <a:cs typeface="Verdana"/>
              </a:rPr>
              <a:t>Constraints</a:t>
            </a:r>
            <a:endParaRPr sz="1200">
              <a:latin typeface="Verdana"/>
              <a:cs typeface="Verdana"/>
            </a:endParaRPr>
          </a:p>
          <a:p>
            <a:pPr marL="184150" indent="-171450">
              <a:lnSpc>
                <a:spcPct val="100000"/>
              </a:lnSpc>
              <a:buFont typeface="Arial"/>
              <a:buChar char="•"/>
              <a:tabLst>
                <a:tab pos="184785" algn="l"/>
              </a:tabLst>
            </a:pPr>
            <a:r>
              <a:rPr dirty="0" sz="1200" spc="-120" b="1">
                <a:latin typeface="Verdana"/>
                <a:cs typeface="Verdana"/>
              </a:rPr>
              <a:t>Another</a:t>
            </a:r>
            <a:r>
              <a:rPr dirty="0" sz="1200" spc="-80" b="1">
                <a:latin typeface="Verdana"/>
                <a:cs typeface="Verdana"/>
              </a:rPr>
              <a:t> </a:t>
            </a:r>
            <a:r>
              <a:rPr dirty="0" sz="1200" spc="-70" b="1">
                <a:latin typeface="Verdana"/>
                <a:cs typeface="Verdana"/>
              </a:rPr>
              <a:t>Command</a:t>
            </a:r>
            <a:endParaRPr sz="1200">
              <a:latin typeface="Verdana"/>
              <a:cs typeface="Verdana"/>
            </a:endParaRPr>
          </a:p>
          <a:p>
            <a:pPr marL="217170" indent="-204470">
              <a:lnSpc>
                <a:spcPct val="100000"/>
              </a:lnSpc>
              <a:buFont typeface="Wingdings"/>
              <a:buChar char=""/>
              <a:tabLst>
                <a:tab pos="217804" algn="l"/>
              </a:tabLst>
            </a:pPr>
            <a:r>
              <a:rPr dirty="0" sz="1200" spc="10">
                <a:latin typeface="Verdana"/>
                <a:cs typeface="Verdana"/>
              </a:rPr>
              <a:t>Checkpoint</a:t>
            </a:r>
            <a:endParaRPr sz="12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spcBef>
                <a:spcPts val="1250"/>
              </a:spcBef>
              <a:buAutoNum type="arabicPeriod" startAt="4"/>
              <a:tabLst>
                <a:tab pos="241300" algn="l"/>
              </a:tabLst>
            </a:pPr>
            <a:r>
              <a:rPr dirty="0" sz="1600" spc="-204" b="1">
                <a:latin typeface="Verdana"/>
                <a:cs typeface="Verdana"/>
              </a:rPr>
              <a:t>Flow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Verdana"/>
              <a:buAutoNum type="arabicPeriod" startAt="4"/>
            </a:pPr>
            <a:endParaRPr sz="25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buAutoNum type="arabicPeriod" startAt="4"/>
              <a:tabLst>
                <a:tab pos="241300" algn="l"/>
              </a:tabLst>
            </a:pPr>
            <a:r>
              <a:rPr dirty="0" sz="1600" spc="-185" b="1">
                <a:latin typeface="Verdana"/>
                <a:cs typeface="Verdana"/>
              </a:rPr>
              <a:t>Network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Verdana"/>
              <a:buAutoNum type="arabicPeriod" startAt="4"/>
            </a:pPr>
            <a:endParaRPr sz="25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buAutoNum type="arabicPeriod" startAt="4"/>
              <a:tabLst>
                <a:tab pos="241300" algn="l"/>
              </a:tabLst>
            </a:pPr>
            <a:r>
              <a:rPr dirty="0" sz="1600" spc="-254" b="1">
                <a:latin typeface="Verdana"/>
                <a:cs typeface="Verdana"/>
              </a:rPr>
              <a:t>API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959708" y="0"/>
            <a:ext cx="2232660" cy="6858000"/>
          </a:xfrm>
          <a:custGeom>
            <a:avLst/>
            <a:gdLst/>
            <a:ahLst/>
            <a:cxnLst/>
            <a:rect l="l" t="t" r="r" b="b"/>
            <a:pathLst>
              <a:path w="2232659" h="6858000">
                <a:moveTo>
                  <a:pt x="0" y="6858000"/>
                </a:moveTo>
                <a:lnTo>
                  <a:pt x="2232291" y="6858000"/>
                </a:lnTo>
                <a:lnTo>
                  <a:pt x="2232291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0675" y="566419"/>
            <a:ext cx="5697855" cy="512445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-425"/>
              <a:t>Transfer </a:t>
            </a:r>
            <a:r>
              <a:rPr dirty="0" spc="-180"/>
              <a:t>Command </a:t>
            </a:r>
            <a:r>
              <a:rPr dirty="0" spc="-200"/>
              <a:t>-</a:t>
            </a:r>
            <a:r>
              <a:rPr dirty="0" spc="-675"/>
              <a:t> </a:t>
            </a:r>
            <a:r>
              <a:rPr dirty="0" spc="-350"/>
              <a:t>Solution</a:t>
            </a:r>
          </a:p>
        </p:txBody>
      </p:sp>
      <p:sp>
        <p:nvSpPr>
          <p:cNvPr id="4" name="object 4"/>
          <p:cNvSpPr/>
          <p:nvPr/>
        </p:nvSpPr>
        <p:spPr>
          <a:xfrm>
            <a:off x="294238" y="3254667"/>
            <a:ext cx="963294" cy="991235"/>
          </a:xfrm>
          <a:custGeom>
            <a:avLst/>
            <a:gdLst/>
            <a:ahLst/>
            <a:cxnLst/>
            <a:rect l="l" t="t" r="r" b="b"/>
            <a:pathLst>
              <a:path w="963294" h="991235">
                <a:moveTo>
                  <a:pt x="481399" y="0"/>
                </a:moveTo>
                <a:lnTo>
                  <a:pt x="435037" y="2268"/>
                </a:lnTo>
                <a:lnTo>
                  <a:pt x="389922" y="8935"/>
                </a:lnTo>
                <a:lnTo>
                  <a:pt x="346256" y="19793"/>
                </a:lnTo>
                <a:lnTo>
                  <a:pt x="304240" y="34635"/>
                </a:lnTo>
                <a:lnTo>
                  <a:pt x="264075" y="53252"/>
                </a:lnTo>
                <a:lnTo>
                  <a:pt x="225965" y="75437"/>
                </a:lnTo>
                <a:lnTo>
                  <a:pt x="190110" y="100982"/>
                </a:lnTo>
                <a:lnTo>
                  <a:pt x="156713" y="129680"/>
                </a:lnTo>
                <a:lnTo>
                  <a:pt x="125974" y="161323"/>
                </a:lnTo>
                <a:lnTo>
                  <a:pt x="98096" y="195703"/>
                </a:lnTo>
                <a:lnTo>
                  <a:pt x="73281" y="232613"/>
                </a:lnTo>
                <a:lnTo>
                  <a:pt x="51730" y="271845"/>
                </a:lnTo>
                <a:lnTo>
                  <a:pt x="33645" y="313191"/>
                </a:lnTo>
                <a:lnTo>
                  <a:pt x="19228" y="356444"/>
                </a:lnTo>
                <a:lnTo>
                  <a:pt x="8680" y="401396"/>
                </a:lnTo>
                <a:lnTo>
                  <a:pt x="2203" y="447839"/>
                </a:lnTo>
                <a:lnTo>
                  <a:pt x="0" y="495566"/>
                </a:lnTo>
                <a:lnTo>
                  <a:pt x="2203" y="543291"/>
                </a:lnTo>
                <a:lnTo>
                  <a:pt x="8680" y="589732"/>
                </a:lnTo>
                <a:lnTo>
                  <a:pt x="19228" y="634683"/>
                </a:lnTo>
                <a:lnTo>
                  <a:pt x="33645" y="677934"/>
                </a:lnTo>
                <a:lnTo>
                  <a:pt x="51730" y="719279"/>
                </a:lnTo>
                <a:lnTo>
                  <a:pt x="73281" y="758510"/>
                </a:lnTo>
                <a:lnTo>
                  <a:pt x="98096" y="795419"/>
                </a:lnTo>
                <a:lnTo>
                  <a:pt x="125974" y="829799"/>
                </a:lnTo>
                <a:lnTo>
                  <a:pt x="156713" y="861441"/>
                </a:lnTo>
                <a:lnTo>
                  <a:pt x="190110" y="890139"/>
                </a:lnTo>
                <a:lnTo>
                  <a:pt x="225965" y="915684"/>
                </a:lnTo>
                <a:lnTo>
                  <a:pt x="264075" y="937868"/>
                </a:lnTo>
                <a:lnTo>
                  <a:pt x="304240" y="956485"/>
                </a:lnTo>
                <a:lnTo>
                  <a:pt x="346256" y="971327"/>
                </a:lnTo>
                <a:lnTo>
                  <a:pt x="389922" y="982185"/>
                </a:lnTo>
                <a:lnTo>
                  <a:pt x="435037" y="988852"/>
                </a:lnTo>
                <a:lnTo>
                  <a:pt x="481399" y="991120"/>
                </a:lnTo>
                <a:lnTo>
                  <a:pt x="527762" y="988852"/>
                </a:lnTo>
                <a:lnTo>
                  <a:pt x="572877" y="982185"/>
                </a:lnTo>
                <a:lnTo>
                  <a:pt x="616544" y="971327"/>
                </a:lnTo>
                <a:lnTo>
                  <a:pt x="658560" y="956485"/>
                </a:lnTo>
                <a:lnTo>
                  <a:pt x="698724" y="937868"/>
                </a:lnTo>
                <a:lnTo>
                  <a:pt x="736835" y="915684"/>
                </a:lnTo>
                <a:lnTo>
                  <a:pt x="772690" y="890139"/>
                </a:lnTo>
                <a:lnTo>
                  <a:pt x="806087" y="861441"/>
                </a:lnTo>
                <a:lnTo>
                  <a:pt x="836826" y="829799"/>
                </a:lnTo>
                <a:lnTo>
                  <a:pt x="864704" y="795419"/>
                </a:lnTo>
                <a:lnTo>
                  <a:pt x="889519" y="758510"/>
                </a:lnTo>
                <a:lnTo>
                  <a:pt x="911070" y="719279"/>
                </a:lnTo>
                <a:lnTo>
                  <a:pt x="929155" y="677934"/>
                </a:lnTo>
                <a:lnTo>
                  <a:pt x="943572" y="634683"/>
                </a:lnTo>
                <a:lnTo>
                  <a:pt x="954120" y="589732"/>
                </a:lnTo>
                <a:lnTo>
                  <a:pt x="960597" y="543291"/>
                </a:lnTo>
                <a:lnTo>
                  <a:pt x="962800" y="495566"/>
                </a:lnTo>
                <a:lnTo>
                  <a:pt x="960597" y="447839"/>
                </a:lnTo>
                <a:lnTo>
                  <a:pt x="954120" y="401396"/>
                </a:lnTo>
                <a:lnTo>
                  <a:pt x="943572" y="356444"/>
                </a:lnTo>
                <a:lnTo>
                  <a:pt x="929155" y="313191"/>
                </a:lnTo>
                <a:lnTo>
                  <a:pt x="911070" y="271845"/>
                </a:lnTo>
                <a:lnTo>
                  <a:pt x="889519" y="232613"/>
                </a:lnTo>
                <a:lnTo>
                  <a:pt x="864704" y="195703"/>
                </a:lnTo>
                <a:lnTo>
                  <a:pt x="836826" y="161323"/>
                </a:lnTo>
                <a:lnTo>
                  <a:pt x="806087" y="129680"/>
                </a:lnTo>
                <a:lnTo>
                  <a:pt x="772690" y="100982"/>
                </a:lnTo>
                <a:lnTo>
                  <a:pt x="736835" y="75437"/>
                </a:lnTo>
                <a:lnTo>
                  <a:pt x="698724" y="53252"/>
                </a:lnTo>
                <a:lnTo>
                  <a:pt x="658560" y="34635"/>
                </a:lnTo>
                <a:lnTo>
                  <a:pt x="616544" y="19793"/>
                </a:lnTo>
                <a:lnTo>
                  <a:pt x="572877" y="8935"/>
                </a:lnTo>
                <a:lnTo>
                  <a:pt x="527762" y="2268"/>
                </a:lnTo>
                <a:lnTo>
                  <a:pt x="481399" y="0"/>
                </a:lnTo>
                <a:close/>
              </a:path>
            </a:pathLst>
          </a:custGeom>
          <a:solidFill>
            <a:srgbClr val="F8D60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94238" y="3254667"/>
            <a:ext cx="963294" cy="991235"/>
          </a:xfrm>
          <a:custGeom>
            <a:avLst/>
            <a:gdLst/>
            <a:ahLst/>
            <a:cxnLst/>
            <a:rect l="l" t="t" r="r" b="b"/>
            <a:pathLst>
              <a:path w="963294" h="991235">
                <a:moveTo>
                  <a:pt x="0" y="495563"/>
                </a:moveTo>
                <a:lnTo>
                  <a:pt x="2203" y="447837"/>
                </a:lnTo>
                <a:lnTo>
                  <a:pt x="8680" y="401394"/>
                </a:lnTo>
                <a:lnTo>
                  <a:pt x="19228" y="356443"/>
                </a:lnTo>
                <a:lnTo>
                  <a:pt x="33645" y="313190"/>
                </a:lnTo>
                <a:lnTo>
                  <a:pt x="51730" y="271845"/>
                </a:lnTo>
                <a:lnTo>
                  <a:pt x="73281" y="232613"/>
                </a:lnTo>
                <a:lnTo>
                  <a:pt x="98097" y="195703"/>
                </a:lnTo>
                <a:lnTo>
                  <a:pt x="125975" y="161323"/>
                </a:lnTo>
                <a:lnTo>
                  <a:pt x="156713" y="129680"/>
                </a:lnTo>
                <a:lnTo>
                  <a:pt x="190111" y="100982"/>
                </a:lnTo>
                <a:lnTo>
                  <a:pt x="225966" y="75437"/>
                </a:lnTo>
                <a:lnTo>
                  <a:pt x="264076" y="53252"/>
                </a:lnTo>
                <a:lnTo>
                  <a:pt x="304240" y="34635"/>
                </a:lnTo>
                <a:lnTo>
                  <a:pt x="346257" y="19793"/>
                </a:lnTo>
                <a:lnTo>
                  <a:pt x="389923" y="8935"/>
                </a:lnTo>
                <a:lnTo>
                  <a:pt x="435039" y="2268"/>
                </a:lnTo>
                <a:lnTo>
                  <a:pt x="481401" y="0"/>
                </a:lnTo>
                <a:lnTo>
                  <a:pt x="527763" y="2268"/>
                </a:lnTo>
                <a:lnTo>
                  <a:pt x="572878" y="8935"/>
                </a:lnTo>
                <a:lnTo>
                  <a:pt x="616545" y="19793"/>
                </a:lnTo>
                <a:lnTo>
                  <a:pt x="658561" y="34635"/>
                </a:lnTo>
                <a:lnTo>
                  <a:pt x="698725" y="53252"/>
                </a:lnTo>
                <a:lnTo>
                  <a:pt x="736836" y="75437"/>
                </a:lnTo>
                <a:lnTo>
                  <a:pt x="772691" y="100982"/>
                </a:lnTo>
                <a:lnTo>
                  <a:pt x="806088" y="129680"/>
                </a:lnTo>
                <a:lnTo>
                  <a:pt x="836827" y="161323"/>
                </a:lnTo>
                <a:lnTo>
                  <a:pt x="864705" y="195703"/>
                </a:lnTo>
                <a:lnTo>
                  <a:pt x="889520" y="232613"/>
                </a:lnTo>
                <a:lnTo>
                  <a:pt x="911071" y="271845"/>
                </a:lnTo>
                <a:lnTo>
                  <a:pt x="929156" y="313190"/>
                </a:lnTo>
                <a:lnTo>
                  <a:pt x="943574" y="356443"/>
                </a:lnTo>
                <a:lnTo>
                  <a:pt x="954122" y="401394"/>
                </a:lnTo>
                <a:lnTo>
                  <a:pt x="960598" y="447837"/>
                </a:lnTo>
                <a:lnTo>
                  <a:pt x="962802" y="495563"/>
                </a:lnTo>
                <a:lnTo>
                  <a:pt x="960598" y="543289"/>
                </a:lnTo>
                <a:lnTo>
                  <a:pt x="954122" y="589732"/>
                </a:lnTo>
                <a:lnTo>
                  <a:pt x="943574" y="634683"/>
                </a:lnTo>
                <a:lnTo>
                  <a:pt x="929156" y="677936"/>
                </a:lnTo>
                <a:lnTo>
                  <a:pt x="911071" y="719282"/>
                </a:lnTo>
                <a:lnTo>
                  <a:pt x="889520" y="758513"/>
                </a:lnTo>
                <a:lnTo>
                  <a:pt x="864705" y="795423"/>
                </a:lnTo>
                <a:lnTo>
                  <a:pt x="836827" y="829803"/>
                </a:lnTo>
                <a:lnTo>
                  <a:pt x="806088" y="861446"/>
                </a:lnTo>
                <a:lnTo>
                  <a:pt x="772691" y="890144"/>
                </a:lnTo>
                <a:lnTo>
                  <a:pt x="736836" y="915689"/>
                </a:lnTo>
                <a:lnTo>
                  <a:pt x="698725" y="937875"/>
                </a:lnTo>
                <a:lnTo>
                  <a:pt x="658561" y="956492"/>
                </a:lnTo>
                <a:lnTo>
                  <a:pt x="616545" y="971333"/>
                </a:lnTo>
                <a:lnTo>
                  <a:pt x="572878" y="982191"/>
                </a:lnTo>
                <a:lnTo>
                  <a:pt x="527763" y="988859"/>
                </a:lnTo>
                <a:lnTo>
                  <a:pt x="481401" y="991127"/>
                </a:lnTo>
                <a:lnTo>
                  <a:pt x="435039" y="988859"/>
                </a:lnTo>
                <a:lnTo>
                  <a:pt x="389923" y="982191"/>
                </a:lnTo>
                <a:lnTo>
                  <a:pt x="346257" y="971333"/>
                </a:lnTo>
                <a:lnTo>
                  <a:pt x="304240" y="956492"/>
                </a:lnTo>
                <a:lnTo>
                  <a:pt x="264076" y="937875"/>
                </a:lnTo>
                <a:lnTo>
                  <a:pt x="225966" y="915689"/>
                </a:lnTo>
                <a:lnTo>
                  <a:pt x="190111" y="890144"/>
                </a:lnTo>
                <a:lnTo>
                  <a:pt x="156713" y="861446"/>
                </a:lnTo>
                <a:lnTo>
                  <a:pt x="125975" y="829803"/>
                </a:lnTo>
                <a:lnTo>
                  <a:pt x="98097" y="795423"/>
                </a:lnTo>
                <a:lnTo>
                  <a:pt x="73281" y="758513"/>
                </a:lnTo>
                <a:lnTo>
                  <a:pt x="51730" y="719282"/>
                </a:lnTo>
                <a:lnTo>
                  <a:pt x="33645" y="677936"/>
                </a:lnTo>
                <a:lnTo>
                  <a:pt x="19228" y="634683"/>
                </a:lnTo>
                <a:lnTo>
                  <a:pt x="8680" y="589732"/>
                </a:lnTo>
                <a:lnTo>
                  <a:pt x="2203" y="543289"/>
                </a:lnTo>
                <a:lnTo>
                  <a:pt x="0" y="495563"/>
                </a:lnTo>
                <a:close/>
              </a:path>
            </a:pathLst>
          </a:custGeom>
          <a:ln w="12700">
            <a:solidFill>
              <a:srgbClr val="F8D60D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258870" y="1751012"/>
          <a:ext cx="8439785" cy="402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1625"/>
                <a:gridCol w="843915"/>
                <a:gridCol w="7275830"/>
              </a:tblGrid>
              <a:tr h="2006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2700">
                      <a:solidFill>
                        <a:srgbClr val="F8D60D"/>
                      </a:solidFill>
                      <a:prstDash val="solid"/>
                    </a:lnR>
                    <a:lnB w="28575">
                      <a:solidFill>
                        <a:srgbClr val="F8D60D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marL="182245">
                        <a:lnSpc>
                          <a:spcPct val="100000"/>
                        </a:lnSpc>
                        <a:spcBef>
                          <a:spcPts val="1250"/>
                        </a:spcBef>
                      </a:pPr>
                      <a:r>
                        <a:rPr dirty="0" sz="1400" spc="-25" b="1">
                          <a:latin typeface="Verdana"/>
                          <a:cs typeface="Verdana"/>
                        </a:rPr>
                        <a:t>Code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 marT="0">
                    <a:lnL w="12700">
                      <a:solidFill>
                        <a:srgbClr val="F8D60D"/>
                      </a:solidFill>
                      <a:prstDash val="solid"/>
                    </a:lnL>
                    <a:lnR w="9525">
                      <a:solidFill>
                        <a:srgbClr val="F8D60D"/>
                      </a:solidFill>
                      <a:prstDash val="solid"/>
                    </a:lnR>
                    <a:lnT w="12700">
                      <a:solidFill>
                        <a:srgbClr val="F8D60D"/>
                      </a:solidFill>
                      <a:prstDash val="solid"/>
                    </a:lnT>
                    <a:lnB w="12700">
                      <a:solidFill>
                        <a:srgbClr val="F8D60D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186055">
                        <a:lnSpc>
                          <a:spcPct val="100000"/>
                        </a:lnSpc>
                      </a:pPr>
                      <a:r>
                        <a:rPr dirty="0" sz="1200" b="1">
                          <a:solidFill>
                            <a:srgbClr val="2A79F1"/>
                          </a:solidFill>
                          <a:latin typeface="DejaVu Sans Mono"/>
                          <a:cs typeface="DejaVu Sans Mono"/>
                        </a:rPr>
                        <a:t>val </a:t>
                      </a:r>
                      <a:r>
                        <a:rPr dirty="0" sz="1200">
                          <a:latin typeface="DejaVu Sans Mono"/>
                          <a:cs typeface="DejaVu Sans Mono"/>
                        </a:rPr>
                        <a:t>command =</a:t>
                      </a:r>
                      <a:r>
                        <a:rPr dirty="0" sz="1200" spc="50">
                          <a:latin typeface="DejaVu Sans Mono"/>
                          <a:cs typeface="DejaVu Sans Mono"/>
                        </a:rPr>
                        <a:t> </a:t>
                      </a:r>
                      <a:r>
                        <a:rPr dirty="0" sz="1200" spc="30">
                          <a:latin typeface="DejaVu Sans Mono"/>
                          <a:cs typeface="DejaVu Sans Mono"/>
                        </a:rPr>
                        <a:t>tx.commands.</a:t>
                      </a:r>
                      <a:r>
                        <a:rPr dirty="0" sz="1200" spc="30" i="1">
                          <a:latin typeface="Trebuchet MS"/>
                          <a:cs typeface="Trebuchet MS"/>
                        </a:rPr>
                        <a:t>requireSingleCommand</a:t>
                      </a:r>
                      <a:r>
                        <a:rPr dirty="0" sz="1200" spc="30">
                          <a:latin typeface="DejaVu Sans Mono"/>
                          <a:cs typeface="DejaVu Sans Mono"/>
                        </a:rPr>
                        <a:t>&lt;IOUContract.Commands&gt;()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  <a:p>
                      <a:pPr marL="186055">
                        <a:lnSpc>
                          <a:spcPct val="100000"/>
                        </a:lnSpc>
                      </a:pPr>
                      <a:r>
                        <a:rPr dirty="0" sz="1200" b="1">
                          <a:solidFill>
                            <a:srgbClr val="2A79F1"/>
                          </a:solidFill>
                          <a:latin typeface="DejaVu Sans Mono"/>
                          <a:cs typeface="DejaVu Sans Mono"/>
                        </a:rPr>
                        <a:t>when </a:t>
                      </a:r>
                      <a:r>
                        <a:rPr dirty="0" sz="1200">
                          <a:latin typeface="DejaVu Sans Mono"/>
                          <a:cs typeface="DejaVu Sans Mono"/>
                        </a:rPr>
                        <a:t>(command.value)</a:t>
                      </a:r>
                      <a:r>
                        <a:rPr dirty="0" sz="1200" spc="5">
                          <a:latin typeface="DejaVu Sans Mono"/>
                          <a:cs typeface="DejaVu Sans Mono"/>
                        </a:rPr>
                        <a:t> </a:t>
                      </a:r>
                      <a:r>
                        <a:rPr dirty="0" sz="1200">
                          <a:latin typeface="DejaVu Sans Mono"/>
                          <a:cs typeface="DejaVu Sans Mono"/>
                        </a:rPr>
                        <a:t>{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  <a:p>
                      <a:pPr marL="554355">
                        <a:lnSpc>
                          <a:spcPct val="100000"/>
                        </a:lnSpc>
                      </a:pPr>
                      <a:r>
                        <a:rPr dirty="0" sz="1200" b="1">
                          <a:solidFill>
                            <a:srgbClr val="2A79F1"/>
                          </a:solidFill>
                          <a:latin typeface="DejaVu Sans Mono"/>
                          <a:cs typeface="DejaVu Sans Mono"/>
                        </a:rPr>
                        <a:t>is </a:t>
                      </a:r>
                      <a:r>
                        <a:rPr dirty="0" sz="1200">
                          <a:latin typeface="DejaVu Sans Mono"/>
                          <a:cs typeface="DejaVu Sans Mono"/>
                        </a:rPr>
                        <a:t>Commands.Issue -&gt; </a:t>
                      </a:r>
                      <a:r>
                        <a:rPr dirty="0" sz="1200" spc="130" i="1">
                          <a:latin typeface="Trebuchet MS"/>
                          <a:cs typeface="Trebuchet MS"/>
                        </a:rPr>
                        <a:t>requireThat </a:t>
                      </a:r>
                      <a:r>
                        <a:rPr dirty="0" sz="1200">
                          <a:latin typeface="DejaVu Sans Mono"/>
                          <a:cs typeface="DejaVu Sans Mono"/>
                        </a:rPr>
                        <a:t>{ </a:t>
                      </a:r>
                      <a:r>
                        <a:rPr dirty="0" sz="1200">
                          <a:solidFill>
                            <a:srgbClr val="8B8B8B"/>
                          </a:solidFill>
                          <a:latin typeface="DejaVu Sans Mono"/>
                          <a:cs typeface="DejaVu Sans Mono"/>
                        </a:rPr>
                        <a:t>/* … */</a:t>
                      </a:r>
                      <a:r>
                        <a:rPr dirty="0" sz="1200" spc="-250">
                          <a:solidFill>
                            <a:srgbClr val="8B8B8B"/>
                          </a:solidFill>
                          <a:latin typeface="DejaVu Sans Mono"/>
                          <a:cs typeface="DejaVu Sans Mono"/>
                        </a:rPr>
                        <a:t> </a:t>
                      </a:r>
                      <a:r>
                        <a:rPr dirty="0" sz="1200">
                          <a:latin typeface="DejaVu Sans Mono"/>
                          <a:cs typeface="DejaVu Sans Mono"/>
                        </a:rPr>
                        <a:t>}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  <a:p>
                      <a:pPr marL="554355">
                        <a:lnSpc>
                          <a:spcPct val="100000"/>
                        </a:lnSpc>
                      </a:pPr>
                      <a:r>
                        <a:rPr dirty="0" sz="1200" b="1">
                          <a:solidFill>
                            <a:srgbClr val="2A79F1"/>
                          </a:solidFill>
                          <a:latin typeface="DejaVu Sans Mono"/>
                          <a:cs typeface="DejaVu Sans Mono"/>
                        </a:rPr>
                        <a:t>is </a:t>
                      </a:r>
                      <a:r>
                        <a:rPr dirty="0" sz="1200">
                          <a:latin typeface="DejaVu Sans Mono"/>
                          <a:cs typeface="DejaVu Sans Mono"/>
                        </a:rPr>
                        <a:t>Commands.Transfer -&gt; </a:t>
                      </a:r>
                      <a:r>
                        <a:rPr dirty="0" sz="1200" spc="130" i="1">
                          <a:latin typeface="Trebuchet MS"/>
                          <a:cs typeface="Trebuchet MS"/>
                        </a:rPr>
                        <a:t>requireThat</a:t>
                      </a:r>
                      <a:r>
                        <a:rPr dirty="0" sz="1200" spc="360" i="1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>
                          <a:latin typeface="DejaVu Sans Mono"/>
                          <a:cs typeface="DejaVu Sans Mono"/>
                        </a:rPr>
                        <a:t>{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  <a:p>
                      <a:pPr marL="1290955" marR="267970" indent="-368300">
                        <a:lnSpc>
                          <a:spcPct val="100000"/>
                        </a:lnSpc>
                      </a:pPr>
                      <a:r>
                        <a:rPr dirty="0" sz="1200">
                          <a:latin typeface="DejaVu Sans Mono"/>
                          <a:cs typeface="DejaVu Sans Mono"/>
                        </a:rPr>
                        <a:t>"An IOU transfer transaction should only consume one input state."  using (tx.inputs.size == 1)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  <a:p>
                      <a:pPr marL="1290955" marR="267970" indent="-368300">
                        <a:lnSpc>
                          <a:spcPct val="100000"/>
                        </a:lnSpc>
                      </a:pPr>
                      <a:r>
                        <a:rPr dirty="0" sz="1200">
                          <a:latin typeface="DejaVu Sans Mono"/>
                          <a:cs typeface="DejaVu Sans Mono"/>
                        </a:rPr>
                        <a:t>"An IOU transfer transaction should only create one output state."  using (tx.outputs.size == 1)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  <a:p>
                      <a:pPr marL="922655" marR="1833245">
                        <a:lnSpc>
                          <a:spcPct val="100000"/>
                        </a:lnSpc>
                      </a:pPr>
                      <a:r>
                        <a:rPr dirty="0" sz="1200">
                          <a:latin typeface="DejaVu Sans Mono"/>
                          <a:cs typeface="DejaVu Sans Mono"/>
                        </a:rPr>
                        <a:t>val input = tx.inputStates.single() as IOUState  val output = tx.outputStates.single() as IOUState  "Only the lender property may</a:t>
                      </a:r>
                      <a:r>
                        <a:rPr dirty="0" sz="1200" spc="-10">
                          <a:latin typeface="DejaVu Sans Mono"/>
                          <a:cs typeface="DejaVu Sans Mono"/>
                        </a:rPr>
                        <a:t> </a:t>
                      </a:r>
                      <a:r>
                        <a:rPr dirty="0" sz="1200">
                          <a:latin typeface="DejaVu Sans Mono"/>
                          <a:cs typeface="DejaVu Sans Mono"/>
                        </a:rPr>
                        <a:t>change."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  <a:p>
                      <a:pPr marL="922655" marR="1280795" indent="368300">
                        <a:lnSpc>
                          <a:spcPct val="100000"/>
                        </a:lnSpc>
                      </a:pPr>
                      <a:r>
                        <a:rPr dirty="0" sz="1200">
                          <a:latin typeface="DejaVu Sans Mono"/>
                          <a:cs typeface="DejaVu Sans Mono"/>
                        </a:rPr>
                        <a:t>using (input == output.withNewLender(input.lender))  "The lender property must change in a</a:t>
                      </a:r>
                      <a:r>
                        <a:rPr dirty="0" sz="1200" spc="-15">
                          <a:latin typeface="DejaVu Sans Mono"/>
                          <a:cs typeface="DejaVu Sans Mono"/>
                        </a:rPr>
                        <a:t> </a:t>
                      </a:r>
                      <a:r>
                        <a:rPr dirty="0" sz="1200">
                          <a:latin typeface="DejaVu Sans Mono"/>
                          <a:cs typeface="DejaVu Sans Mono"/>
                        </a:rPr>
                        <a:t>transfer."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  <a:p>
                      <a:pPr marL="1290955">
                        <a:lnSpc>
                          <a:spcPct val="100000"/>
                        </a:lnSpc>
                      </a:pPr>
                      <a:r>
                        <a:rPr dirty="0" sz="1200">
                          <a:latin typeface="DejaVu Sans Mono"/>
                          <a:cs typeface="DejaVu Sans Mono"/>
                        </a:rPr>
                        <a:t>using (input.lender != output.lender)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  <a:p>
                      <a:pPr marL="186055" marR="636270" indent="736600">
                        <a:lnSpc>
                          <a:spcPct val="100000"/>
                        </a:lnSpc>
                      </a:pPr>
                      <a:r>
                        <a:rPr dirty="0" sz="1200">
                          <a:latin typeface="DejaVu Sans Mono"/>
                          <a:cs typeface="DejaVu Sans Mono"/>
                        </a:rPr>
                        <a:t>"The borrower, old lender and new lender only must sign an IOU  transfer transaction"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  <a:p>
                      <a:pPr marL="922655" marR="1188720" indent="460375">
                        <a:lnSpc>
                          <a:spcPct val="100000"/>
                        </a:lnSpc>
                      </a:pPr>
                      <a:r>
                        <a:rPr dirty="0" sz="1200">
                          <a:latin typeface="DejaVu Sans Mono"/>
                          <a:cs typeface="DejaVu Sans Mono"/>
                        </a:rPr>
                        <a:t>using (command.signers.toSet() ==  (input.participants.map { it.owningKey }.toSet()</a:t>
                      </a:r>
                      <a:r>
                        <a:rPr dirty="0" sz="1200" spc="-90">
                          <a:latin typeface="DejaVu Sans Mono"/>
                          <a:cs typeface="DejaVu Sans Mono"/>
                        </a:rPr>
                        <a:t> </a:t>
                      </a:r>
                      <a:r>
                        <a:rPr dirty="0" sz="1200">
                          <a:latin typeface="DejaVu Sans Mono"/>
                          <a:cs typeface="DejaVu Sans Mono"/>
                        </a:rPr>
                        <a:t>`union`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  <a:p>
                      <a:pPr marL="1290955">
                        <a:lnSpc>
                          <a:spcPct val="100000"/>
                        </a:lnSpc>
                      </a:pPr>
                      <a:r>
                        <a:rPr dirty="0" sz="1200">
                          <a:latin typeface="DejaVu Sans Mono"/>
                          <a:cs typeface="DejaVu Sans Mono"/>
                        </a:rPr>
                        <a:t>output.participants.map { it.owningKey</a:t>
                      </a:r>
                      <a:r>
                        <a:rPr dirty="0" sz="1200" spc="-15">
                          <a:latin typeface="DejaVu Sans Mono"/>
                          <a:cs typeface="DejaVu Sans Mono"/>
                        </a:rPr>
                        <a:t> </a:t>
                      </a:r>
                      <a:r>
                        <a:rPr dirty="0" sz="1200">
                          <a:latin typeface="DejaVu Sans Mono"/>
                          <a:cs typeface="DejaVu Sans Mono"/>
                        </a:rPr>
                        <a:t>}.toSet()))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  <a:p>
                      <a:pPr marL="554355">
                        <a:lnSpc>
                          <a:spcPct val="100000"/>
                        </a:lnSpc>
                      </a:pPr>
                      <a:r>
                        <a:rPr dirty="0" sz="1200">
                          <a:latin typeface="DejaVu Sans Mono"/>
                          <a:cs typeface="DejaVu Sans Mono"/>
                        </a:rPr>
                        <a:t>}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4445">
                    <a:lnL w="9525">
                      <a:solidFill>
                        <a:srgbClr val="F8D60D"/>
                      </a:solidFill>
                      <a:prstDash val="solid"/>
                    </a:lnL>
                    <a:lnR w="12700">
                      <a:solidFill>
                        <a:srgbClr val="F8D60D"/>
                      </a:solidFill>
                      <a:prstDash val="solid"/>
                    </a:lnR>
                    <a:lnT w="9525">
                      <a:solidFill>
                        <a:srgbClr val="F8D60D"/>
                      </a:solidFill>
                      <a:prstDash val="solid"/>
                    </a:lnT>
                    <a:lnB w="12700">
                      <a:solidFill>
                        <a:srgbClr val="F8D60D"/>
                      </a:solidFill>
                      <a:prstDash val="solid"/>
                    </a:lnB>
                  </a:tcPr>
                </a:tc>
              </a:tr>
              <a:tr h="20040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2700">
                      <a:solidFill>
                        <a:srgbClr val="F8D60D"/>
                      </a:solidFill>
                      <a:prstDash val="solid"/>
                    </a:lnR>
                    <a:lnT w="28575">
                      <a:solidFill>
                        <a:srgbClr val="F8D60D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F8D60D"/>
                      </a:solidFill>
                      <a:prstDash val="solid"/>
                    </a:lnL>
                    <a:lnR w="9525">
                      <a:solidFill>
                        <a:srgbClr val="F8D60D"/>
                      </a:solidFill>
                      <a:prstDash val="solid"/>
                    </a:lnR>
                    <a:lnT w="12700">
                      <a:solidFill>
                        <a:srgbClr val="F8D60D"/>
                      </a:solidFill>
                      <a:prstDash val="solid"/>
                    </a:lnT>
                    <a:lnB w="12700">
                      <a:solidFill>
                        <a:srgbClr val="F8D60D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4445">
                    <a:lnL w="9525">
                      <a:solidFill>
                        <a:srgbClr val="F8D60D"/>
                      </a:solidFill>
                      <a:prstDash val="solid"/>
                    </a:lnL>
                    <a:lnR w="12700">
                      <a:solidFill>
                        <a:srgbClr val="F8D60D"/>
                      </a:solidFill>
                      <a:prstDash val="solid"/>
                    </a:lnR>
                    <a:lnT w="9525">
                      <a:solidFill>
                        <a:srgbClr val="F8D60D"/>
                      </a:solidFill>
                      <a:prstDash val="solid"/>
                    </a:lnT>
                    <a:lnB w="12700">
                      <a:solidFill>
                        <a:srgbClr val="F8D60D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7" name="object 7"/>
          <p:cNvSpPr/>
          <p:nvPr/>
        </p:nvSpPr>
        <p:spPr>
          <a:xfrm>
            <a:off x="326136" y="3291840"/>
            <a:ext cx="938783" cy="9418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0079393" y="734060"/>
            <a:ext cx="1881505" cy="2705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00" spc="-190" b="1">
                <a:latin typeface="Verdana"/>
                <a:cs typeface="Verdana"/>
              </a:rPr>
              <a:t>1. </a:t>
            </a:r>
            <a:r>
              <a:rPr dirty="0" sz="1600" spc="-90" b="1">
                <a:latin typeface="Verdana"/>
                <a:cs typeface="Verdana"/>
              </a:rPr>
              <a:t>CorDapp</a:t>
            </a:r>
            <a:r>
              <a:rPr dirty="0" sz="1600" spc="-55" b="1">
                <a:latin typeface="Verdana"/>
                <a:cs typeface="Verdana"/>
              </a:rPr>
              <a:t> </a:t>
            </a:r>
            <a:r>
              <a:rPr dirty="0" sz="1600" spc="-150" b="1">
                <a:latin typeface="Verdana"/>
                <a:cs typeface="Verdana"/>
              </a:rPr>
              <a:t>Design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85"/>
              <a:t>Contracts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40"/>
              <a:t>p</a:t>
            </a:r>
            <a:fld id="{81D60167-4931-47E6-BA6A-407CBD079E47}" type="slidenum">
              <a:rPr dirty="0" spc="-150"/>
              <a:t>47</a:t>
            </a:fld>
            <a:r>
              <a:rPr dirty="0" spc="-80"/>
              <a:t>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0079393" y="1343660"/>
            <a:ext cx="1875789" cy="41719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105"/>
              </a:spcBef>
              <a:buAutoNum type="arabicPeriod" startAt="2"/>
              <a:tabLst>
                <a:tab pos="241300" algn="l"/>
              </a:tabLst>
            </a:pPr>
            <a:r>
              <a:rPr dirty="0" sz="1600" spc="-175" b="1">
                <a:latin typeface="Verdana"/>
                <a:cs typeface="Verdana"/>
              </a:rPr>
              <a:t>State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AutoNum type="arabicPeriod" startAt="2"/>
            </a:pPr>
            <a:endParaRPr sz="25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buAutoNum type="arabicPeriod" startAt="2"/>
              <a:tabLst>
                <a:tab pos="241300" algn="l"/>
              </a:tabLst>
            </a:pPr>
            <a:r>
              <a:rPr dirty="0" sz="1600" spc="-110" b="1">
                <a:solidFill>
                  <a:srgbClr val="ED1C24"/>
                </a:solidFill>
                <a:latin typeface="Verdana"/>
                <a:cs typeface="Verdana"/>
              </a:rPr>
              <a:t>Contract</a:t>
            </a:r>
            <a:endParaRPr sz="1600">
              <a:latin typeface="Verdana"/>
              <a:cs typeface="Verdana"/>
            </a:endParaRPr>
          </a:p>
          <a:p>
            <a:pPr marL="184150" indent="-171450">
              <a:lnSpc>
                <a:spcPct val="100000"/>
              </a:lnSpc>
              <a:spcBef>
                <a:spcPts val="20"/>
              </a:spcBef>
              <a:buFont typeface="Arial"/>
              <a:buChar char="•"/>
              <a:tabLst>
                <a:tab pos="184785" algn="l"/>
              </a:tabLst>
            </a:pPr>
            <a:r>
              <a:rPr dirty="0" sz="1200" spc="15">
                <a:latin typeface="Verdana"/>
                <a:cs typeface="Verdana"/>
              </a:rPr>
              <a:t>Contract</a:t>
            </a:r>
            <a:r>
              <a:rPr dirty="0" sz="1200" spc="-85">
                <a:latin typeface="Verdana"/>
                <a:cs typeface="Verdana"/>
              </a:rPr>
              <a:t> </a:t>
            </a:r>
            <a:r>
              <a:rPr dirty="0" sz="1200" spc="-114">
                <a:latin typeface="Verdana"/>
                <a:cs typeface="Verdana"/>
              </a:rPr>
              <a:t>Tests</a:t>
            </a:r>
            <a:endParaRPr sz="1200">
              <a:latin typeface="Verdana"/>
              <a:cs typeface="Verdana"/>
            </a:endParaRPr>
          </a:p>
          <a:p>
            <a:pPr marL="184150" indent="-171450">
              <a:lnSpc>
                <a:spcPct val="100000"/>
              </a:lnSpc>
              <a:buFont typeface="Arial"/>
              <a:buChar char="•"/>
              <a:tabLst>
                <a:tab pos="184785" algn="l"/>
              </a:tabLst>
            </a:pPr>
            <a:r>
              <a:rPr dirty="0" sz="1200" spc="-65">
                <a:latin typeface="Verdana"/>
                <a:cs typeface="Verdana"/>
              </a:rPr>
              <a:t>The </a:t>
            </a:r>
            <a:r>
              <a:rPr dirty="0" sz="1200" spc="20">
                <a:latin typeface="Verdana"/>
                <a:cs typeface="Verdana"/>
              </a:rPr>
              <a:t>Create</a:t>
            </a:r>
            <a:r>
              <a:rPr dirty="0" sz="1200" spc="-170">
                <a:latin typeface="Verdana"/>
                <a:cs typeface="Verdana"/>
              </a:rPr>
              <a:t> </a:t>
            </a:r>
            <a:r>
              <a:rPr dirty="0" sz="1200" spc="35">
                <a:latin typeface="Verdana"/>
                <a:cs typeface="Verdana"/>
              </a:rPr>
              <a:t>Command</a:t>
            </a:r>
            <a:endParaRPr sz="1200">
              <a:latin typeface="Verdana"/>
              <a:cs typeface="Verdana"/>
            </a:endParaRPr>
          </a:p>
          <a:p>
            <a:pPr marL="184150" indent="-171450">
              <a:lnSpc>
                <a:spcPct val="100000"/>
              </a:lnSpc>
              <a:buFont typeface="Arial"/>
              <a:buChar char="•"/>
              <a:tabLst>
                <a:tab pos="184785" algn="l"/>
              </a:tabLst>
            </a:pPr>
            <a:r>
              <a:rPr dirty="0" sz="1200" spc="-70">
                <a:latin typeface="Verdana"/>
                <a:cs typeface="Verdana"/>
              </a:rPr>
              <a:t>Further</a:t>
            </a:r>
            <a:r>
              <a:rPr dirty="0" sz="1200" spc="-95">
                <a:latin typeface="Verdana"/>
                <a:cs typeface="Verdana"/>
              </a:rPr>
              <a:t> </a:t>
            </a:r>
            <a:r>
              <a:rPr dirty="0" sz="1200" spc="-40">
                <a:latin typeface="Verdana"/>
                <a:cs typeface="Verdana"/>
              </a:rPr>
              <a:t>Constraints</a:t>
            </a:r>
            <a:endParaRPr sz="1200">
              <a:latin typeface="Verdana"/>
              <a:cs typeface="Verdana"/>
            </a:endParaRPr>
          </a:p>
          <a:p>
            <a:pPr marL="184150" indent="-171450">
              <a:lnSpc>
                <a:spcPct val="100000"/>
              </a:lnSpc>
              <a:buFont typeface="Arial"/>
              <a:buChar char="•"/>
              <a:tabLst>
                <a:tab pos="184785" algn="l"/>
              </a:tabLst>
            </a:pPr>
            <a:r>
              <a:rPr dirty="0" sz="1200" spc="-85">
                <a:latin typeface="Verdana"/>
                <a:cs typeface="Verdana"/>
              </a:rPr>
              <a:t>Tx-Level</a:t>
            </a:r>
            <a:r>
              <a:rPr dirty="0" sz="1200" spc="-95">
                <a:latin typeface="Verdana"/>
                <a:cs typeface="Verdana"/>
              </a:rPr>
              <a:t> </a:t>
            </a:r>
            <a:r>
              <a:rPr dirty="0" sz="1200" spc="-45">
                <a:latin typeface="Verdana"/>
                <a:cs typeface="Verdana"/>
              </a:rPr>
              <a:t>Constraints</a:t>
            </a:r>
            <a:endParaRPr sz="1200">
              <a:latin typeface="Verdana"/>
              <a:cs typeface="Verdana"/>
            </a:endParaRPr>
          </a:p>
          <a:p>
            <a:pPr marL="184150" indent="-171450">
              <a:lnSpc>
                <a:spcPct val="100000"/>
              </a:lnSpc>
              <a:buFont typeface="Arial"/>
              <a:buChar char="•"/>
              <a:tabLst>
                <a:tab pos="184785" algn="l"/>
              </a:tabLst>
            </a:pPr>
            <a:r>
              <a:rPr dirty="0" sz="1200" spc="10">
                <a:latin typeface="Verdana"/>
                <a:cs typeface="Verdana"/>
              </a:rPr>
              <a:t>Value</a:t>
            </a:r>
            <a:r>
              <a:rPr dirty="0" sz="1200" spc="-135">
                <a:latin typeface="Verdana"/>
                <a:cs typeface="Verdana"/>
              </a:rPr>
              <a:t> </a:t>
            </a:r>
            <a:r>
              <a:rPr dirty="0" sz="1200" spc="-45">
                <a:latin typeface="Verdana"/>
                <a:cs typeface="Verdana"/>
              </a:rPr>
              <a:t>Constraints</a:t>
            </a:r>
            <a:endParaRPr sz="1200">
              <a:latin typeface="Verdana"/>
              <a:cs typeface="Verdana"/>
            </a:endParaRPr>
          </a:p>
          <a:p>
            <a:pPr marL="184150" indent="-171450">
              <a:lnSpc>
                <a:spcPct val="100000"/>
              </a:lnSpc>
              <a:buFont typeface="Arial"/>
              <a:buChar char="•"/>
              <a:tabLst>
                <a:tab pos="184785" algn="l"/>
              </a:tabLst>
            </a:pPr>
            <a:r>
              <a:rPr dirty="0" sz="1200" spc="-65">
                <a:latin typeface="Verdana"/>
                <a:cs typeface="Verdana"/>
              </a:rPr>
              <a:t>Signer</a:t>
            </a:r>
            <a:r>
              <a:rPr dirty="0" sz="1200" spc="-110">
                <a:latin typeface="Verdana"/>
                <a:cs typeface="Verdana"/>
              </a:rPr>
              <a:t> </a:t>
            </a:r>
            <a:r>
              <a:rPr dirty="0" sz="1200" spc="-45">
                <a:latin typeface="Verdana"/>
                <a:cs typeface="Verdana"/>
              </a:rPr>
              <a:t>Constraints</a:t>
            </a:r>
            <a:endParaRPr sz="1200">
              <a:latin typeface="Verdana"/>
              <a:cs typeface="Verdana"/>
            </a:endParaRPr>
          </a:p>
          <a:p>
            <a:pPr marL="184150" indent="-171450">
              <a:lnSpc>
                <a:spcPct val="100000"/>
              </a:lnSpc>
              <a:buFont typeface="Arial"/>
              <a:buChar char="•"/>
              <a:tabLst>
                <a:tab pos="184785" algn="l"/>
              </a:tabLst>
            </a:pPr>
            <a:r>
              <a:rPr dirty="0" sz="1200" spc="-120" b="1">
                <a:latin typeface="Verdana"/>
                <a:cs typeface="Verdana"/>
              </a:rPr>
              <a:t>Another</a:t>
            </a:r>
            <a:r>
              <a:rPr dirty="0" sz="1200" spc="-80" b="1">
                <a:latin typeface="Verdana"/>
                <a:cs typeface="Verdana"/>
              </a:rPr>
              <a:t> </a:t>
            </a:r>
            <a:r>
              <a:rPr dirty="0" sz="1200" spc="-70" b="1">
                <a:latin typeface="Verdana"/>
                <a:cs typeface="Verdana"/>
              </a:rPr>
              <a:t>Command</a:t>
            </a:r>
            <a:endParaRPr sz="1200">
              <a:latin typeface="Verdana"/>
              <a:cs typeface="Verdana"/>
            </a:endParaRPr>
          </a:p>
          <a:p>
            <a:pPr marL="217170" indent="-204470">
              <a:lnSpc>
                <a:spcPct val="100000"/>
              </a:lnSpc>
              <a:buFont typeface="Wingdings"/>
              <a:buChar char=""/>
              <a:tabLst>
                <a:tab pos="217804" algn="l"/>
              </a:tabLst>
            </a:pPr>
            <a:r>
              <a:rPr dirty="0" sz="1200" spc="10">
                <a:latin typeface="Verdana"/>
                <a:cs typeface="Verdana"/>
              </a:rPr>
              <a:t>Checkpoint</a:t>
            </a:r>
            <a:endParaRPr sz="12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spcBef>
                <a:spcPts val="1250"/>
              </a:spcBef>
              <a:buAutoNum type="arabicPeriod" startAt="4"/>
              <a:tabLst>
                <a:tab pos="241300" algn="l"/>
              </a:tabLst>
            </a:pPr>
            <a:r>
              <a:rPr dirty="0" sz="1600" spc="-204" b="1">
                <a:latin typeface="Verdana"/>
                <a:cs typeface="Verdana"/>
              </a:rPr>
              <a:t>Flow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Verdana"/>
              <a:buAutoNum type="arabicPeriod" startAt="4"/>
            </a:pPr>
            <a:endParaRPr sz="25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buAutoNum type="arabicPeriod" startAt="4"/>
              <a:tabLst>
                <a:tab pos="241300" algn="l"/>
              </a:tabLst>
            </a:pPr>
            <a:r>
              <a:rPr dirty="0" sz="1600" spc="-185" b="1">
                <a:latin typeface="Verdana"/>
                <a:cs typeface="Verdana"/>
              </a:rPr>
              <a:t>Network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Verdana"/>
              <a:buAutoNum type="arabicPeriod" startAt="4"/>
            </a:pPr>
            <a:endParaRPr sz="25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buAutoNum type="arabicPeriod" startAt="4"/>
              <a:tabLst>
                <a:tab pos="241300" algn="l"/>
              </a:tabLst>
            </a:pPr>
            <a:r>
              <a:rPr dirty="0" sz="1600" spc="-254" b="1">
                <a:latin typeface="Verdana"/>
                <a:cs typeface="Verdana"/>
              </a:rPr>
              <a:t>API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959708" y="0"/>
            <a:ext cx="2232660" cy="6858000"/>
          </a:xfrm>
          <a:custGeom>
            <a:avLst/>
            <a:gdLst/>
            <a:ahLst/>
            <a:cxnLst/>
            <a:rect l="l" t="t" r="r" b="b"/>
            <a:pathLst>
              <a:path w="2232659" h="6858000">
                <a:moveTo>
                  <a:pt x="0" y="6858000"/>
                </a:moveTo>
                <a:lnTo>
                  <a:pt x="2232291" y="6858000"/>
                </a:lnTo>
                <a:lnTo>
                  <a:pt x="2232291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0675" y="566419"/>
            <a:ext cx="9114790" cy="512445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-385"/>
              <a:t>There </a:t>
            </a:r>
            <a:r>
              <a:rPr dirty="0" spc="-229"/>
              <a:t>are </a:t>
            </a:r>
            <a:r>
              <a:rPr dirty="0" spc="-295"/>
              <a:t>more </a:t>
            </a:r>
            <a:r>
              <a:rPr dirty="0" spc="-195"/>
              <a:t>(advanced) </a:t>
            </a:r>
            <a:r>
              <a:rPr dirty="0" spc="-415"/>
              <a:t>tests </a:t>
            </a:r>
            <a:r>
              <a:rPr dirty="0" spc="-325"/>
              <a:t>to</a:t>
            </a:r>
            <a:r>
              <a:rPr dirty="0" spc="-305"/>
              <a:t> </a:t>
            </a:r>
            <a:r>
              <a:rPr dirty="0" spc="-210"/>
              <a:t>complete!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85"/>
              <a:t>Contracts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40"/>
              <a:t>p</a:t>
            </a:r>
            <a:fld id="{81D60167-4931-47E6-BA6A-407CBD079E47}" type="slidenum">
              <a:rPr dirty="0" spc="-150"/>
              <a:t>47</a:t>
            </a:fld>
            <a:r>
              <a:rPr dirty="0" spc="-80"/>
              <a:t>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996935" y="3013963"/>
            <a:ext cx="5966460" cy="13303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ctr">
              <a:lnSpc>
                <a:spcPts val="3460"/>
              </a:lnSpc>
              <a:spcBef>
                <a:spcPts val="90"/>
              </a:spcBef>
            </a:pPr>
            <a:r>
              <a:rPr dirty="0" sz="3200" spc="-80" b="1">
                <a:latin typeface="Verdana"/>
                <a:cs typeface="Verdana"/>
              </a:rPr>
              <a:t>Check </a:t>
            </a:r>
            <a:r>
              <a:rPr dirty="0" sz="3200" spc="-340" b="1">
                <a:latin typeface="Verdana"/>
                <a:cs typeface="Verdana"/>
              </a:rPr>
              <a:t>out </a:t>
            </a:r>
            <a:r>
              <a:rPr dirty="0" sz="3200" spc="-315" b="1">
                <a:latin typeface="Verdana"/>
                <a:cs typeface="Verdana"/>
              </a:rPr>
              <a:t>the </a:t>
            </a:r>
            <a:r>
              <a:rPr dirty="0" sz="3200" spc="-415" b="1">
                <a:latin typeface="Verdana"/>
                <a:cs typeface="Verdana"/>
              </a:rPr>
              <a:t>tests</a:t>
            </a:r>
            <a:r>
              <a:rPr dirty="0" sz="3200" spc="-35" b="1">
                <a:latin typeface="Verdana"/>
                <a:cs typeface="Verdana"/>
              </a:rPr>
              <a:t> </a:t>
            </a:r>
            <a:r>
              <a:rPr dirty="0" sz="3200" spc="-365" b="1">
                <a:latin typeface="Verdana"/>
                <a:cs typeface="Verdana"/>
              </a:rPr>
              <a:t>in:</a:t>
            </a:r>
            <a:endParaRPr sz="3200">
              <a:latin typeface="Verdana"/>
              <a:cs typeface="Verdana"/>
            </a:endParaRPr>
          </a:p>
          <a:p>
            <a:pPr algn="ctr">
              <a:lnSpc>
                <a:spcPts val="6820"/>
              </a:lnSpc>
            </a:pPr>
            <a:r>
              <a:rPr dirty="0" sz="6000" spc="-775" b="1">
                <a:solidFill>
                  <a:srgbClr val="2A79F1"/>
                </a:solidFill>
                <a:latin typeface="Verdana"/>
                <a:cs typeface="Verdana"/>
              </a:rPr>
              <a:t>IOUSettleTests.kt</a:t>
            </a:r>
            <a:endParaRPr sz="60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079393" y="734060"/>
            <a:ext cx="1881505" cy="2705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00" spc="-190" b="1">
                <a:latin typeface="Verdana"/>
                <a:cs typeface="Verdana"/>
              </a:rPr>
              <a:t>1. </a:t>
            </a:r>
            <a:r>
              <a:rPr dirty="0" sz="1600" spc="-90" b="1">
                <a:latin typeface="Verdana"/>
                <a:cs typeface="Verdana"/>
              </a:rPr>
              <a:t>CorDapp</a:t>
            </a:r>
            <a:r>
              <a:rPr dirty="0" sz="1600" spc="-55" b="1">
                <a:latin typeface="Verdana"/>
                <a:cs typeface="Verdana"/>
              </a:rPr>
              <a:t> </a:t>
            </a:r>
            <a:r>
              <a:rPr dirty="0" sz="1600" spc="-150" b="1">
                <a:latin typeface="Verdana"/>
                <a:cs typeface="Verdana"/>
              </a:rPr>
              <a:t>Design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079393" y="1343660"/>
            <a:ext cx="746760" cy="2705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00" spc="-190" b="1">
                <a:latin typeface="Verdana"/>
                <a:cs typeface="Verdana"/>
              </a:rPr>
              <a:t>2.</a:t>
            </a:r>
            <a:r>
              <a:rPr dirty="0" sz="1600" spc="-160" b="1">
                <a:latin typeface="Verdana"/>
                <a:cs typeface="Verdana"/>
              </a:rPr>
              <a:t> </a:t>
            </a:r>
            <a:r>
              <a:rPr dirty="0" sz="1600" spc="-175" b="1">
                <a:latin typeface="Verdana"/>
                <a:cs typeface="Verdana"/>
              </a:rPr>
              <a:t>State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079393" y="1953260"/>
            <a:ext cx="1875789" cy="17354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00" spc="-190" b="1">
                <a:solidFill>
                  <a:srgbClr val="ED1C24"/>
                </a:solidFill>
                <a:latin typeface="Verdana"/>
                <a:cs typeface="Verdana"/>
              </a:rPr>
              <a:t>3.</a:t>
            </a:r>
            <a:r>
              <a:rPr dirty="0" sz="1600" spc="-110" b="1">
                <a:solidFill>
                  <a:srgbClr val="ED1C24"/>
                </a:solidFill>
                <a:latin typeface="Verdana"/>
                <a:cs typeface="Verdana"/>
              </a:rPr>
              <a:t> Contract</a:t>
            </a:r>
            <a:endParaRPr sz="1600">
              <a:latin typeface="Verdana"/>
              <a:cs typeface="Verdana"/>
            </a:endParaRPr>
          </a:p>
          <a:p>
            <a:pPr marL="184150" indent="-171450">
              <a:lnSpc>
                <a:spcPct val="100000"/>
              </a:lnSpc>
              <a:spcBef>
                <a:spcPts val="15"/>
              </a:spcBef>
              <a:buFont typeface="Arial"/>
              <a:buChar char="•"/>
              <a:tabLst>
                <a:tab pos="184785" algn="l"/>
              </a:tabLst>
            </a:pPr>
            <a:r>
              <a:rPr dirty="0" sz="1200" spc="15">
                <a:latin typeface="Verdana"/>
                <a:cs typeface="Verdana"/>
              </a:rPr>
              <a:t>Contract</a:t>
            </a:r>
            <a:r>
              <a:rPr dirty="0" sz="1200" spc="-85">
                <a:latin typeface="Verdana"/>
                <a:cs typeface="Verdana"/>
              </a:rPr>
              <a:t> </a:t>
            </a:r>
            <a:r>
              <a:rPr dirty="0" sz="1200" spc="-114">
                <a:latin typeface="Verdana"/>
                <a:cs typeface="Verdana"/>
              </a:rPr>
              <a:t>Tests</a:t>
            </a:r>
            <a:endParaRPr sz="1200">
              <a:latin typeface="Verdana"/>
              <a:cs typeface="Verdana"/>
            </a:endParaRPr>
          </a:p>
          <a:p>
            <a:pPr marL="184150" indent="-17145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184785" algn="l"/>
              </a:tabLst>
            </a:pPr>
            <a:r>
              <a:rPr dirty="0" sz="1200" spc="-65">
                <a:latin typeface="Verdana"/>
                <a:cs typeface="Verdana"/>
              </a:rPr>
              <a:t>The </a:t>
            </a:r>
            <a:r>
              <a:rPr dirty="0" sz="1200" spc="20">
                <a:latin typeface="Verdana"/>
                <a:cs typeface="Verdana"/>
              </a:rPr>
              <a:t>Create</a:t>
            </a:r>
            <a:r>
              <a:rPr dirty="0" sz="1200" spc="-170">
                <a:latin typeface="Verdana"/>
                <a:cs typeface="Verdana"/>
              </a:rPr>
              <a:t> </a:t>
            </a:r>
            <a:r>
              <a:rPr dirty="0" sz="1200" spc="35">
                <a:latin typeface="Verdana"/>
                <a:cs typeface="Verdana"/>
              </a:rPr>
              <a:t>Command</a:t>
            </a:r>
            <a:endParaRPr sz="1200">
              <a:latin typeface="Verdana"/>
              <a:cs typeface="Verdana"/>
            </a:endParaRPr>
          </a:p>
          <a:p>
            <a:pPr marL="184150" indent="-171450">
              <a:lnSpc>
                <a:spcPct val="100000"/>
              </a:lnSpc>
              <a:buFont typeface="Arial"/>
              <a:buChar char="•"/>
              <a:tabLst>
                <a:tab pos="184785" algn="l"/>
              </a:tabLst>
            </a:pPr>
            <a:r>
              <a:rPr dirty="0" sz="1200" spc="-70">
                <a:latin typeface="Verdana"/>
                <a:cs typeface="Verdana"/>
              </a:rPr>
              <a:t>Further</a:t>
            </a:r>
            <a:r>
              <a:rPr dirty="0" sz="1200" spc="-95">
                <a:latin typeface="Verdana"/>
                <a:cs typeface="Verdana"/>
              </a:rPr>
              <a:t> </a:t>
            </a:r>
            <a:r>
              <a:rPr dirty="0" sz="1200" spc="-40">
                <a:latin typeface="Verdana"/>
                <a:cs typeface="Verdana"/>
              </a:rPr>
              <a:t>Constraints</a:t>
            </a:r>
            <a:endParaRPr sz="1200">
              <a:latin typeface="Verdana"/>
              <a:cs typeface="Verdana"/>
            </a:endParaRPr>
          </a:p>
          <a:p>
            <a:pPr marL="184150" indent="-171450">
              <a:lnSpc>
                <a:spcPct val="100000"/>
              </a:lnSpc>
              <a:buFont typeface="Arial"/>
              <a:buChar char="•"/>
              <a:tabLst>
                <a:tab pos="184785" algn="l"/>
              </a:tabLst>
            </a:pPr>
            <a:r>
              <a:rPr dirty="0" sz="1200" spc="-85">
                <a:latin typeface="Verdana"/>
                <a:cs typeface="Verdana"/>
              </a:rPr>
              <a:t>Tx-Level</a:t>
            </a:r>
            <a:r>
              <a:rPr dirty="0" sz="1200" spc="-95">
                <a:latin typeface="Verdana"/>
                <a:cs typeface="Verdana"/>
              </a:rPr>
              <a:t> </a:t>
            </a:r>
            <a:r>
              <a:rPr dirty="0" sz="1200" spc="-45">
                <a:latin typeface="Verdana"/>
                <a:cs typeface="Verdana"/>
              </a:rPr>
              <a:t>Constraints</a:t>
            </a:r>
            <a:endParaRPr sz="1200">
              <a:latin typeface="Verdana"/>
              <a:cs typeface="Verdana"/>
            </a:endParaRPr>
          </a:p>
          <a:p>
            <a:pPr marL="184150" indent="-171450">
              <a:lnSpc>
                <a:spcPct val="100000"/>
              </a:lnSpc>
              <a:buFont typeface="Arial"/>
              <a:buChar char="•"/>
              <a:tabLst>
                <a:tab pos="184785" algn="l"/>
              </a:tabLst>
            </a:pPr>
            <a:r>
              <a:rPr dirty="0" sz="1200" spc="10">
                <a:latin typeface="Verdana"/>
                <a:cs typeface="Verdana"/>
              </a:rPr>
              <a:t>Value</a:t>
            </a:r>
            <a:r>
              <a:rPr dirty="0" sz="1200" spc="-135">
                <a:latin typeface="Verdana"/>
                <a:cs typeface="Verdana"/>
              </a:rPr>
              <a:t> </a:t>
            </a:r>
            <a:r>
              <a:rPr dirty="0" sz="1200" spc="-45">
                <a:latin typeface="Verdana"/>
                <a:cs typeface="Verdana"/>
              </a:rPr>
              <a:t>Constraints</a:t>
            </a:r>
            <a:endParaRPr sz="1200">
              <a:latin typeface="Verdana"/>
              <a:cs typeface="Verdana"/>
            </a:endParaRPr>
          </a:p>
          <a:p>
            <a:pPr marL="184150" indent="-171450">
              <a:lnSpc>
                <a:spcPct val="100000"/>
              </a:lnSpc>
              <a:buFont typeface="Arial"/>
              <a:buChar char="•"/>
              <a:tabLst>
                <a:tab pos="184785" algn="l"/>
              </a:tabLst>
            </a:pPr>
            <a:r>
              <a:rPr dirty="0" sz="1200" spc="-65">
                <a:latin typeface="Verdana"/>
                <a:cs typeface="Verdana"/>
              </a:rPr>
              <a:t>Signer</a:t>
            </a:r>
            <a:r>
              <a:rPr dirty="0" sz="1200" spc="-110">
                <a:latin typeface="Verdana"/>
                <a:cs typeface="Verdana"/>
              </a:rPr>
              <a:t> </a:t>
            </a:r>
            <a:r>
              <a:rPr dirty="0" sz="1200" spc="-45">
                <a:latin typeface="Verdana"/>
                <a:cs typeface="Verdana"/>
              </a:rPr>
              <a:t>Constraints</a:t>
            </a:r>
            <a:endParaRPr sz="1200">
              <a:latin typeface="Verdana"/>
              <a:cs typeface="Verdana"/>
            </a:endParaRPr>
          </a:p>
          <a:p>
            <a:pPr marL="184150" indent="-171450">
              <a:lnSpc>
                <a:spcPct val="100000"/>
              </a:lnSpc>
              <a:buFont typeface="Arial"/>
              <a:buChar char="•"/>
              <a:tabLst>
                <a:tab pos="184785" algn="l"/>
              </a:tabLst>
            </a:pPr>
            <a:r>
              <a:rPr dirty="0" sz="1200" spc="-120" b="1">
                <a:latin typeface="Verdana"/>
                <a:cs typeface="Verdana"/>
              </a:rPr>
              <a:t>Another</a:t>
            </a:r>
            <a:r>
              <a:rPr dirty="0" sz="1200" spc="-80" b="1">
                <a:latin typeface="Verdana"/>
                <a:cs typeface="Verdana"/>
              </a:rPr>
              <a:t> </a:t>
            </a:r>
            <a:r>
              <a:rPr dirty="0" sz="1200" spc="-70" b="1">
                <a:latin typeface="Verdana"/>
                <a:cs typeface="Verdana"/>
              </a:rPr>
              <a:t>Command</a:t>
            </a:r>
            <a:endParaRPr sz="1200">
              <a:latin typeface="Verdana"/>
              <a:cs typeface="Verdana"/>
            </a:endParaRPr>
          </a:p>
          <a:p>
            <a:pPr marL="217170" indent="-204470">
              <a:lnSpc>
                <a:spcPct val="100000"/>
              </a:lnSpc>
              <a:buFont typeface="Wingdings"/>
              <a:buChar char=""/>
              <a:tabLst>
                <a:tab pos="217804" algn="l"/>
              </a:tabLst>
            </a:pPr>
            <a:r>
              <a:rPr dirty="0" sz="1200" spc="10">
                <a:latin typeface="Verdana"/>
                <a:cs typeface="Verdana"/>
              </a:rPr>
              <a:t>Checkpoint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079393" y="4025900"/>
            <a:ext cx="693420" cy="2705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00" spc="-190" b="1">
                <a:latin typeface="Verdana"/>
                <a:cs typeface="Verdana"/>
              </a:rPr>
              <a:t>4.</a:t>
            </a:r>
            <a:r>
              <a:rPr dirty="0" sz="1600" spc="-160" b="1">
                <a:latin typeface="Verdana"/>
                <a:cs typeface="Verdana"/>
              </a:rPr>
              <a:t> </a:t>
            </a:r>
            <a:r>
              <a:rPr dirty="0" sz="1600" spc="-204" b="1">
                <a:latin typeface="Verdana"/>
                <a:cs typeface="Verdana"/>
              </a:rPr>
              <a:t>Flow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079393" y="4635500"/>
            <a:ext cx="1071245" cy="8801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105"/>
              </a:spcBef>
              <a:buAutoNum type="arabicPeriod" startAt="5"/>
              <a:tabLst>
                <a:tab pos="241300" algn="l"/>
              </a:tabLst>
            </a:pPr>
            <a:r>
              <a:rPr dirty="0" sz="1600" spc="-185" b="1">
                <a:latin typeface="Verdana"/>
                <a:cs typeface="Verdana"/>
              </a:rPr>
              <a:t>Network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Verdana"/>
              <a:buAutoNum type="arabicPeriod" startAt="5"/>
            </a:pPr>
            <a:endParaRPr sz="25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buAutoNum type="arabicPeriod" startAt="5"/>
              <a:tabLst>
                <a:tab pos="241300" algn="l"/>
              </a:tabLst>
            </a:pPr>
            <a:r>
              <a:rPr dirty="0" sz="1600" spc="-254" b="1">
                <a:latin typeface="Verdana"/>
                <a:cs typeface="Verdana"/>
              </a:rPr>
              <a:t>API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467" y="2572003"/>
            <a:ext cx="9590405" cy="8483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400" spc="-310">
                <a:solidFill>
                  <a:srgbClr val="000000"/>
                </a:solidFill>
              </a:rPr>
              <a:t>Checkpoint </a:t>
            </a:r>
            <a:r>
              <a:rPr dirty="0" sz="5400" spc="-1140">
                <a:solidFill>
                  <a:srgbClr val="000000"/>
                </a:solidFill>
              </a:rPr>
              <a:t>– </a:t>
            </a:r>
            <a:r>
              <a:rPr dirty="0" sz="5400" spc="-640">
                <a:solidFill>
                  <a:srgbClr val="000000"/>
                </a:solidFill>
              </a:rPr>
              <a:t>Progress So</a:t>
            </a:r>
            <a:r>
              <a:rPr dirty="0" sz="5400" spc="-20">
                <a:solidFill>
                  <a:srgbClr val="000000"/>
                </a:solidFill>
              </a:rPr>
              <a:t> </a:t>
            </a:r>
            <a:r>
              <a:rPr dirty="0" sz="5400" spc="-645">
                <a:solidFill>
                  <a:srgbClr val="000000"/>
                </a:solidFill>
              </a:rPr>
              <a:t>Far</a:t>
            </a:r>
            <a:endParaRPr sz="540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0675" y="566419"/>
            <a:ext cx="3713479" cy="512445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-325"/>
              <a:t>Our progress so</a:t>
            </a:r>
            <a:r>
              <a:rPr dirty="0" spc="10"/>
              <a:t> </a:t>
            </a:r>
            <a:r>
              <a:rPr dirty="0" spc="-350"/>
              <a:t>far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60131" y="1480820"/>
            <a:ext cx="9000490" cy="4155440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marL="355600" marR="133350" indent="-342900">
              <a:lnSpc>
                <a:spcPts val="2590"/>
              </a:lnSpc>
              <a:spcBef>
                <a:spcPts val="42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25">
                <a:latin typeface="Verdana"/>
                <a:cs typeface="Verdana"/>
              </a:rPr>
              <a:t>We</a:t>
            </a:r>
            <a:r>
              <a:rPr dirty="0" sz="2400" spc="-180">
                <a:latin typeface="Verdana"/>
                <a:cs typeface="Verdana"/>
              </a:rPr>
              <a:t> </a:t>
            </a:r>
            <a:r>
              <a:rPr dirty="0" sz="2400" spc="40">
                <a:latin typeface="Verdana"/>
                <a:cs typeface="Verdana"/>
              </a:rPr>
              <a:t>have</a:t>
            </a:r>
            <a:r>
              <a:rPr dirty="0" sz="2400" spc="-180">
                <a:latin typeface="Verdana"/>
                <a:cs typeface="Verdana"/>
              </a:rPr>
              <a:t> </a:t>
            </a:r>
            <a:r>
              <a:rPr dirty="0" sz="2400" spc="30">
                <a:latin typeface="Verdana"/>
                <a:cs typeface="Verdana"/>
              </a:rPr>
              <a:t>defined</a:t>
            </a:r>
            <a:r>
              <a:rPr dirty="0" sz="2400" spc="-175">
                <a:latin typeface="Verdana"/>
                <a:cs typeface="Verdana"/>
              </a:rPr>
              <a:t> </a:t>
            </a:r>
            <a:r>
              <a:rPr dirty="0" sz="2400" spc="195">
                <a:latin typeface="Verdana"/>
                <a:cs typeface="Verdana"/>
              </a:rPr>
              <a:t>a</a:t>
            </a:r>
            <a:r>
              <a:rPr dirty="0" sz="2400" spc="-185">
                <a:latin typeface="Verdana"/>
                <a:cs typeface="Verdana"/>
              </a:rPr>
              <a:t> </a:t>
            </a:r>
            <a:r>
              <a:rPr dirty="0" sz="2400" spc="30">
                <a:latin typeface="Verdana"/>
                <a:cs typeface="Verdana"/>
              </a:rPr>
              <a:t>contract</a:t>
            </a:r>
            <a:r>
              <a:rPr dirty="0" sz="2400" spc="-185">
                <a:latin typeface="Verdana"/>
                <a:cs typeface="Verdana"/>
              </a:rPr>
              <a:t> </a:t>
            </a:r>
            <a:r>
              <a:rPr dirty="0" sz="2400" spc="-35">
                <a:latin typeface="Verdana"/>
                <a:cs typeface="Verdana"/>
              </a:rPr>
              <a:t>that</a:t>
            </a:r>
            <a:r>
              <a:rPr dirty="0" sz="2400" spc="-180">
                <a:latin typeface="Verdana"/>
                <a:cs typeface="Verdana"/>
              </a:rPr>
              <a:t> </a:t>
            </a:r>
            <a:r>
              <a:rPr dirty="0" sz="2400" spc="-60">
                <a:latin typeface="Verdana"/>
                <a:cs typeface="Verdana"/>
              </a:rPr>
              <a:t>allows</a:t>
            </a:r>
            <a:r>
              <a:rPr dirty="0" sz="2400" spc="-180">
                <a:latin typeface="Verdana"/>
                <a:cs typeface="Verdana"/>
              </a:rPr>
              <a:t> </a:t>
            </a:r>
            <a:r>
              <a:rPr dirty="0" sz="2400" spc="-155">
                <a:latin typeface="Verdana"/>
                <a:cs typeface="Verdana"/>
              </a:rPr>
              <a:t>IOU</a:t>
            </a:r>
            <a:r>
              <a:rPr dirty="0" sz="2400" spc="-175">
                <a:latin typeface="Verdana"/>
                <a:cs typeface="Verdana"/>
              </a:rPr>
              <a:t> </a:t>
            </a:r>
            <a:r>
              <a:rPr dirty="0" sz="2400" spc="-100">
                <a:latin typeface="Verdana"/>
                <a:cs typeface="Verdana"/>
              </a:rPr>
              <a:t>states</a:t>
            </a:r>
            <a:r>
              <a:rPr dirty="0" sz="2400" spc="-180">
                <a:latin typeface="Verdana"/>
                <a:cs typeface="Verdana"/>
              </a:rPr>
              <a:t> </a:t>
            </a:r>
            <a:r>
              <a:rPr dirty="0" sz="2400" spc="25">
                <a:latin typeface="Verdana"/>
                <a:cs typeface="Verdana"/>
              </a:rPr>
              <a:t>on</a:t>
            </a:r>
            <a:r>
              <a:rPr dirty="0" sz="2400" spc="-185">
                <a:latin typeface="Verdana"/>
                <a:cs typeface="Verdana"/>
              </a:rPr>
              <a:t> </a:t>
            </a:r>
            <a:r>
              <a:rPr dirty="0" sz="2400" spc="-25">
                <a:latin typeface="Verdana"/>
                <a:cs typeface="Verdana"/>
              </a:rPr>
              <a:t>the  </a:t>
            </a:r>
            <a:r>
              <a:rPr dirty="0" sz="2400" spc="5">
                <a:latin typeface="Verdana"/>
                <a:cs typeface="Verdana"/>
              </a:rPr>
              <a:t>ledger</a:t>
            </a:r>
            <a:r>
              <a:rPr dirty="0" sz="2400" spc="-185">
                <a:latin typeface="Verdana"/>
                <a:cs typeface="Verdana"/>
              </a:rPr>
              <a:t> </a:t>
            </a:r>
            <a:r>
              <a:rPr dirty="0" sz="2400" spc="-10">
                <a:latin typeface="Verdana"/>
                <a:cs typeface="Verdana"/>
              </a:rPr>
              <a:t>to</a:t>
            </a:r>
            <a:r>
              <a:rPr dirty="0" sz="2400" spc="-180">
                <a:latin typeface="Verdana"/>
                <a:cs typeface="Verdana"/>
              </a:rPr>
              <a:t> </a:t>
            </a:r>
            <a:r>
              <a:rPr dirty="0" sz="2400" spc="-70">
                <a:latin typeface="Verdana"/>
                <a:cs typeface="Verdana"/>
              </a:rPr>
              <a:t>only</a:t>
            </a:r>
            <a:r>
              <a:rPr dirty="0" sz="2400" spc="-180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evolve</a:t>
            </a:r>
            <a:r>
              <a:rPr dirty="0" sz="2400" spc="-180">
                <a:latin typeface="Verdana"/>
                <a:cs typeface="Verdana"/>
              </a:rPr>
              <a:t> </a:t>
            </a:r>
            <a:r>
              <a:rPr dirty="0" sz="2400" spc="-125">
                <a:latin typeface="Verdana"/>
                <a:cs typeface="Verdana"/>
              </a:rPr>
              <a:t>in</a:t>
            </a:r>
            <a:r>
              <a:rPr dirty="0" sz="2400" spc="-185">
                <a:latin typeface="Verdana"/>
                <a:cs typeface="Verdana"/>
              </a:rPr>
              <a:t> </a:t>
            </a:r>
            <a:r>
              <a:rPr dirty="0" sz="2400" spc="-50">
                <a:latin typeface="Verdana"/>
                <a:cs typeface="Verdana"/>
              </a:rPr>
              <a:t>three</a:t>
            </a:r>
            <a:r>
              <a:rPr dirty="0" sz="2400" spc="-180">
                <a:latin typeface="Verdana"/>
                <a:cs typeface="Verdana"/>
              </a:rPr>
              <a:t> </a:t>
            </a:r>
            <a:r>
              <a:rPr dirty="0" sz="2400" spc="10">
                <a:latin typeface="Verdana"/>
                <a:cs typeface="Verdana"/>
              </a:rPr>
              <a:t>specific</a:t>
            </a:r>
            <a:r>
              <a:rPr dirty="0" sz="2400" spc="-190">
                <a:latin typeface="Verdana"/>
                <a:cs typeface="Verdana"/>
              </a:rPr>
              <a:t> </a:t>
            </a:r>
            <a:r>
              <a:rPr dirty="0" sz="2400" spc="-130">
                <a:latin typeface="Verdana"/>
                <a:cs typeface="Verdana"/>
              </a:rPr>
              <a:t>ways:</a:t>
            </a:r>
            <a:endParaRPr sz="2400">
              <a:latin typeface="Verdana"/>
              <a:cs typeface="Verdana"/>
            </a:endParaRPr>
          </a:p>
          <a:p>
            <a:pPr lvl="1" marL="589280" indent="-342900">
              <a:lnSpc>
                <a:spcPct val="100000"/>
              </a:lnSpc>
              <a:spcBef>
                <a:spcPts val="495"/>
              </a:spcBef>
              <a:buFont typeface="Arial Black"/>
              <a:buChar char="–"/>
              <a:tabLst>
                <a:tab pos="588645" algn="l"/>
                <a:tab pos="589280" algn="l"/>
              </a:tabLst>
            </a:pPr>
            <a:r>
              <a:rPr dirty="0" sz="2400">
                <a:latin typeface="Verdana"/>
                <a:cs typeface="Verdana"/>
              </a:rPr>
              <a:t>Creation</a:t>
            </a:r>
            <a:endParaRPr sz="2400">
              <a:latin typeface="Verdana"/>
              <a:cs typeface="Verdana"/>
            </a:endParaRPr>
          </a:p>
          <a:p>
            <a:pPr lvl="1" marL="589280" indent="-342900">
              <a:lnSpc>
                <a:spcPct val="100000"/>
              </a:lnSpc>
              <a:spcBef>
                <a:spcPts val="935"/>
              </a:spcBef>
              <a:buFont typeface="Arial Black"/>
              <a:buChar char="–"/>
              <a:tabLst>
                <a:tab pos="588645" algn="l"/>
                <a:tab pos="589280" algn="l"/>
              </a:tabLst>
            </a:pPr>
            <a:r>
              <a:rPr dirty="0" sz="2400" spc="-155">
                <a:latin typeface="Verdana"/>
                <a:cs typeface="Verdana"/>
              </a:rPr>
              <a:t>Transfer</a:t>
            </a:r>
            <a:endParaRPr sz="2400">
              <a:latin typeface="Verdana"/>
              <a:cs typeface="Verdana"/>
            </a:endParaRPr>
          </a:p>
          <a:p>
            <a:pPr lvl="1" marL="589280" indent="-342900">
              <a:lnSpc>
                <a:spcPct val="100000"/>
              </a:lnSpc>
              <a:spcBef>
                <a:spcPts val="960"/>
              </a:spcBef>
              <a:buFont typeface="Arial Black"/>
              <a:buChar char="–"/>
              <a:tabLst>
                <a:tab pos="588645" algn="l"/>
                <a:tab pos="589280" algn="l"/>
              </a:tabLst>
            </a:pPr>
            <a:r>
              <a:rPr dirty="0" sz="2400" spc="-110">
                <a:latin typeface="Verdana"/>
                <a:cs typeface="Verdana"/>
              </a:rPr>
              <a:t>Settle</a:t>
            </a:r>
            <a:endParaRPr sz="240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  <a:buFont typeface="Arial Black"/>
              <a:buChar char="–"/>
            </a:pPr>
            <a:endParaRPr sz="2650">
              <a:latin typeface="Times New Roman"/>
              <a:cs typeface="Times New Roman"/>
            </a:endParaRPr>
          </a:p>
          <a:p>
            <a:pPr marL="355600" marR="681990" indent="-342900">
              <a:lnSpc>
                <a:spcPts val="259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25">
                <a:latin typeface="Verdana"/>
                <a:cs typeface="Verdana"/>
              </a:rPr>
              <a:t>We</a:t>
            </a:r>
            <a:r>
              <a:rPr dirty="0" sz="2400" spc="-180">
                <a:latin typeface="Verdana"/>
                <a:cs typeface="Verdana"/>
              </a:rPr>
              <a:t> </a:t>
            </a:r>
            <a:r>
              <a:rPr dirty="0" sz="2400" spc="60">
                <a:latin typeface="Verdana"/>
                <a:cs typeface="Verdana"/>
              </a:rPr>
              <a:t>could</a:t>
            </a:r>
            <a:r>
              <a:rPr dirty="0" sz="2400" spc="-175">
                <a:latin typeface="Verdana"/>
                <a:cs typeface="Verdana"/>
              </a:rPr>
              <a:t> </a:t>
            </a:r>
            <a:r>
              <a:rPr dirty="0" sz="2400" spc="-120">
                <a:latin typeface="Verdana"/>
                <a:cs typeface="Verdana"/>
              </a:rPr>
              <a:t>further</a:t>
            </a:r>
            <a:r>
              <a:rPr dirty="0" sz="2400" spc="-180">
                <a:latin typeface="Verdana"/>
                <a:cs typeface="Verdana"/>
              </a:rPr>
              <a:t> </a:t>
            </a:r>
            <a:r>
              <a:rPr dirty="0" sz="2400" spc="-15">
                <a:latin typeface="Verdana"/>
                <a:cs typeface="Verdana"/>
              </a:rPr>
              <a:t>extend</a:t>
            </a:r>
            <a:r>
              <a:rPr dirty="0" sz="2400" spc="-175">
                <a:latin typeface="Verdana"/>
                <a:cs typeface="Verdana"/>
              </a:rPr>
              <a:t> </a:t>
            </a:r>
            <a:r>
              <a:rPr dirty="0" sz="2400" spc="-25">
                <a:latin typeface="Verdana"/>
                <a:cs typeface="Verdana"/>
              </a:rPr>
              <a:t>the</a:t>
            </a:r>
            <a:r>
              <a:rPr dirty="0" sz="2400" spc="-180">
                <a:latin typeface="Verdana"/>
                <a:cs typeface="Verdana"/>
              </a:rPr>
              <a:t> </a:t>
            </a:r>
            <a:r>
              <a:rPr dirty="0" sz="2400" spc="-10">
                <a:latin typeface="Verdana"/>
                <a:cs typeface="Verdana"/>
              </a:rPr>
              <a:t>behavior</a:t>
            </a:r>
            <a:r>
              <a:rPr dirty="0" sz="2400" spc="-175">
                <a:latin typeface="Verdana"/>
                <a:cs typeface="Verdana"/>
              </a:rPr>
              <a:t> </a:t>
            </a:r>
            <a:r>
              <a:rPr dirty="0" sz="2400" spc="10">
                <a:latin typeface="Verdana"/>
                <a:cs typeface="Verdana"/>
              </a:rPr>
              <a:t>of</a:t>
            </a:r>
            <a:r>
              <a:rPr dirty="0" sz="2400" spc="-185">
                <a:latin typeface="Verdana"/>
                <a:cs typeface="Verdana"/>
              </a:rPr>
              <a:t> </a:t>
            </a:r>
            <a:r>
              <a:rPr dirty="0" sz="2400" spc="-155">
                <a:latin typeface="Verdana"/>
                <a:cs typeface="Verdana"/>
              </a:rPr>
              <a:t>IOU</a:t>
            </a:r>
            <a:r>
              <a:rPr dirty="0" sz="2400" spc="-175">
                <a:latin typeface="Verdana"/>
                <a:cs typeface="Verdana"/>
              </a:rPr>
              <a:t> </a:t>
            </a:r>
            <a:r>
              <a:rPr dirty="0" sz="2400" spc="-100">
                <a:latin typeface="Verdana"/>
                <a:cs typeface="Verdana"/>
              </a:rPr>
              <a:t>states</a:t>
            </a:r>
            <a:r>
              <a:rPr dirty="0" sz="2400" spc="-18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by  </a:t>
            </a:r>
            <a:r>
              <a:rPr dirty="0" sz="2400" spc="60">
                <a:latin typeface="Verdana"/>
                <a:cs typeface="Verdana"/>
              </a:rPr>
              <a:t>adding</a:t>
            </a:r>
            <a:r>
              <a:rPr dirty="0" sz="2400" spc="-190">
                <a:latin typeface="Verdana"/>
                <a:cs typeface="Verdana"/>
              </a:rPr>
              <a:t> </a:t>
            </a:r>
            <a:r>
              <a:rPr dirty="0" sz="2400" spc="5">
                <a:latin typeface="Verdana"/>
                <a:cs typeface="Verdana"/>
              </a:rPr>
              <a:t>additional</a:t>
            </a:r>
            <a:r>
              <a:rPr dirty="0" sz="2400" spc="-185">
                <a:latin typeface="Verdana"/>
                <a:cs typeface="Verdana"/>
              </a:rPr>
              <a:t> </a:t>
            </a:r>
            <a:r>
              <a:rPr dirty="0" sz="2400" spc="25">
                <a:latin typeface="Verdana"/>
                <a:cs typeface="Verdana"/>
              </a:rPr>
              <a:t>commands</a:t>
            </a:r>
            <a:r>
              <a:rPr dirty="0" sz="2400" spc="-180">
                <a:latin typeface="Verdana"/>
                <a:cs typeface="Verdana"/>
              </a:rPr>
              <a:t> </a:t>
            </a:r>
            <a:r>
              <a:rPr dirty="0" sz="2400" spc="90">
                <a:latin typeface="Verdana"/>
                <a:cs typeface="Verdana"/>
              </a:rPr>
              <a:t>and</a:t>
            </a:r>
            <a:r>
              <a:rPr dirty="0" sz="2400" spc="-180">
                <a:latin typeface="Verdana"/>
                <a:cs typeface="Verdana"/>
              </a:rPr>
              <a:t> </a:t>
            </a:r>
            <a:r>
              <a:rPr dirty="0" sz="2400" spc="30">
                <a:latin typeface="Verdana"/>
                <a:cs typeface="Verdana"/>
              </a:rPr>
              <a:t>contract</a:t>
            </a:r>
            <a:r>
              <a:rPr dirty="0" sz="2400" spc="-185">
                <a:latin typeface="Verdana"/>
                <a:cs typeface="Verdana"/>
              </a:rPr>
              <a:t> </a:t>
            </a:r>
            <a:r>
              <a:rPr dirty="0" sz="2400" spc="170">
                <a:latin typeface="Verdana"/>
                <a:cs typeface="Verdana"/>
              </a:rPr>
              <a:t>code</a:t>
            </a:r>
            <a:endParaRPr sz="2400">
              <a:latin typeface="Verdana"/>
              <a:cs typeface="Verdana"/>
            </a:endParaRPr>
          </a:p>
          <a:p>
            <a:pPr marL="355600" marR="5080" indent="-342900">
              <a:lnSpc>
                <a:spcPts val="2590"/>
              </a:lnSpc>
              <a:spcBef>
                <a:spcPts val="25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25">
                <a:latin typeface="Verdana"/>
                <a:cs typeface="Verdana"/>
              </a:rPr>
              <a:t>We</a:t>
            </a:r>
            <a:r>
              <a:rPr dirty="0" sz="2400" spc="-180">
                <a:latin typeface="Verdana"/>
                <a:cs typeface="Verdana"/>
              </a:rPr>
              <a:t> </a:t>
            </a:r>
            <a:r>
              <a:rPr dirty="0" sz="2400" spc="25">
                <a:latin typeface="Verdana"/>
                <a:cs typeface="Verdana"/>
              </a:rPr>
              <a:t>now</a:t>
            </a:r>
            <a:r>
              <a:rPr dirty="0" sz="2400" spc="-175">
                <a:latin typeface="Verdana"/>
                <a:cs typeface="Verdana"/>
              </a:rPr>
              <a:t> </a:t>
            </a:r>
            <a:r>
              <a:rPr dirty="0" sz="2400" spc="85">
                <a:latin typeface="Verdana"/>
                <a:cs typeface="Verdana"/>
              </a:rPr>
              <a:t>need</a:t>
            </a:r>
            <a:r>
              <a:rPr dirty="0" sz="2400" spc="-175">
                <a:latin typeface="Verdana"/>
                <a:cs typeface="Verdana"/>
              </a:rPr>
              <a:t> </a:t>
            </a:r>
            <a:r>
              <a:rPr dirty="0" sz="2400" spc="-15">
                <a:latin typeface="Verdana"/>
                <a:cs typeface="Verdana"/>
              </a:rPr>
              <a:t>to</a:t>
            </a:r>
            <a:r>
              <a:rPr dirty="0" sz="2400" spc="-180">
                <a:latin typeface="Verdana"/>
                <a:cs typeface="Verdana"/>
              </a:rPr>
              <a:t> </a:t>
            </a:r>
            <a:r>
              <a:rPr dirty="0" sz="2400" spc="-95">
                <a:latin typeface="Verdana"/>
                <a:cs typeface="Verdana"/>
              </a:rPr>
              <a:t>write</a:t>
            </a:r>
            <a:r>
              <a:rPr dirty="0" sz="2400" spc="-175">
                <a:latin typeface="Verdana"/>
                <a:cs typeface="Verdana"/>
              </a:rPr>
              <a:t> </a:t>
            </a:r>
            <a:r>
              <a:rPr dirty="0" sz="2400" spc="-25">
                <a:latin typeface="Verdana"/>
                <a:cs typeface="Verdana"/>
              </a:rPr>
              <a:t>the</a:t>
            </a:r>
            <a:r>
              <a:rPr dirty="0" sz="2400" spc="-175">
                <a:latin typeface="Verdana"/>
                <a:cs typeface="Verdana"/>
              </a:rPr>
              <a:t> </a:t>
            </a:r>
            <a:r>
              <a:rPr dirty="0" sz="2400" spc="-35">
                <a:latin typeface="Verdana"/>
                <a:cs typeface="Verdana"/>
              </a:rPr>
              <a:t>flow</a:t>
            </a:r>
            <a:r>
              <a:rPr dirty="0" sz="2400" spc="-180">
                <a:latin typeface="Verdana"/>
                <a:cs typeface="Verdana"/>
              </a:rPr>
              <a:t> </a:t>
            </a:r>
            <a:r>
              <a:rPr dirty="0" sz="2400" spc="-35">
                <a:latin typeface="Verdana"/>
                <a:cs typeface="Verdana"/>
              </a:rPr>
              <a:t>that</a:t>
            </a:r>
            <a:r>
              <a:rPr dirty="0" sz="2400" spc="-180">
                <a:latin typeface="Verdana"/>
                <a:cs typeface="Verdana"/>
              </a:rPr>
              <a:t> </a:t>
            </a:r>
            <a:r>
              <a:rPr dirty="0" sz="2400" spc="-130">
                <a:latin typeface="Verdana"/>
                <a:cs typeface="Verdana"/>
              </a:rPr>
              <a:t>will</a:t>
            </a:r>
            <a:r>
              <a:rPr dirty="0" sz="2400" spc="-185">
                <a:latin typeface="Verdana"/>
                <a:cs typeface="Verdana"/>
              </a:rPr>
              <a:t> </a:t>
            </a:r>
            <a:r>
              <a:rPr dirty="0" sz="2400" spc="-10">
                <a:latin typeface="Verdana"/>
                <a:cs typeface="Verdana"/>
              </a:rPr>
              <a:t>allow</a:t>
            </a:r>
            <a:r>
              <a:rPr dirty="0" sz="2400" spc="-18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two</a:t>
            </a:r>
            <a:r>
              <a:rPr dirty="0" sz="2400" spc="-17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nodes</a:t>
            </a:r>
            <a:r>
              <a:rPr dirty="0" sz="2400" spc="-175">
                <a:latin typeface="Verdana"/>
                <a:cs typeface="Verdana"/>
              </a:rPr>
              <a:t> </a:t>
            </a:r>
            <a:r>
              <a:rPr dirty="0" sz="2400" spc="-15">
                <a:latin typeface="Verdana"/>
                <a:cs typeface="Verdana"/>
              </a:rPr>
              <a:t>to  speak</a:t>
            </a:r>
            <a:r>
              <a:rPr dirty="0" sz="2400" spc="-190">
                <a:latin typeface="Verdana"/>
                <a:cs typeface="Verdana"/>
              </a:rPr>
              <a:t> </a:t>
            </a:r>
            <a:r>
              <a:rPr dirty="0" sz="2400" spc="-15">
                <a:latin typeface="Verdana"/>
                <a:cs typeface="Verdana"/>
              </a:rPr>
              <a:t>to</a:t>
            </a:r>
            <a:r>
              <a:rPr dirty="0" sz="2400" spc="-180">
                <a:latin typeface="Verdana"/>
                <a:cs typeface="Verdana"/>
              </a:rPr>
              <a:t> </a:t>
            </a:r>
            <a:r>
              <a:rPr dirty="0" sz="2400" spc="140">
                <a:latin typeface="Verdana"/>
                <a:cs typeface="Verdana"/>
              </a:rPr>
              <a:t>each</a:t>
            </a:r>
            <a:r>
              <a:rPr dirty="0" sz="2400" spc="-185">
                <a:latin typeface="Verdana"/>
                <a:cs typeface="Verdana"/>
              </a:rPr>
              <a:t> </a:t>
            </a:r>
            <a:r>
              <a:rPr dirty="0" sz="2400" spc="-55">
                <a:latin typeface="Verdana"/>
                <a:cs typeface="Verdana"/>
              </a:rPr>
              <a:t>other</a:t>
            </a:r>
            <a:r>
              <a:rPr dirty="0" sz="2400" spc="-185">
                <a:latin typeface="Verdana"/>
                <a:cs typeface="Verdana"/>
              </a:rPr>
              <a:t> </a:t>
            </a:r>
            <a:r>
              <a:rPr dirty="0" sz="2400" spc="90">
                <a:latin typeface="Verdana"/>
                <a:cs typeface="Verdana"/>
              </a:rPr>
              <a:t>and</a:t>
            </a:r>
            <a:r>
              <a:rPr dirty="0" sz="2400" spc="-180">
                <a:latin typeface="Verdana"/>
                <a:cs typeface="Verdana"/>
              </a:rPr>
              <a:t> </a:t>
            </a:r>
            <a:r>
              <a:rPr dirty="0" sz="2400" spc="50">
                <a:latin typeface="Verdana"/>
                <a:cs typeface="Verdana"/>
              </a:rPr>
              <a:t>agree</a:t>
            </a:r>
            <a:r>
              <a:rPr dirty="0" sz="2400" spc="-185">
                <a:latin typeface="Verdana"/>
                <a:cs typeface="Verdana"/>
              </a:rPr>
              <a:t> </a:t>
            </a:r>
            <a:r>
              <a:rPr dirty="0" sz="2400" spc="-25">
                <a:latin typeface="Verdana"/>
                <a:cs typeface="Verdana"/>
              </a:rPr>
              <a:t>the</a:t>
            </a:r>
            <a:r>
              <a:rPr dirty="0" sz="2400" spc="-185">
                <a:latin typeface="Verdana"/>
                <a:cs typeface="Verdana"/>
              </a:rPr>
              <a:t> </a:t>
            </a:r>
            <a:r>
              <a:rPr dirty="0" sz="2400" spc="5">
                <a:latin typeface="Verdana"/>
                <a:cs typeface="Verdana"/>
              </a:rPr>
              <a:t>creation</a:t>
            </a:r>
            <a:r>
              <a:rPr dirty="0" sz="2400" spc="-185">
                <a:latin typeface="Verdana"/>
                <a:cs typeface="Verdana"/>
              </a:rPr>
              <a:t> </a:t>
            </a:r>
            <a:r>
              <a:rPr dirty="0" sz="2400" spc="10">
                <a:latin typeface="Verdana"/>
                <a:cs typeface="Verdana"/>
              </a:rPr>
              <a:t>of</a:t>
            </a:r>
            <a:r>
              <a:rPr dirty="0" sz="2400" spc="-190">
                <a:latin typeface="Verdana"/>
                <a:cs typeface="Verdana"/>
              </a:rPr>
              <a:t> </a:t>
            </a:r>
            <a:r>
              <a:rPr dirty="0" sz="2400" spc="-200">
                <a:latin typeface="Verdana"/>
                <a:cs typeface="Verdana"/>
              </a:rPr>
              <a:t>IOUs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563095" y="6372859"/>
            <a:ext cx="288290" cy="1790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00" spc="-40" b="1">
                <a:solidFill>
                  <a:srgbClr val="898989"/>
                </a:solidFill>
                <a:latin typeface="Verdana"/>
                <a:cs typeface="Verdana"/>
              </a:rPr>
              <a:t>p</a:t>
            </a:r>
            <a:r>
              <a:rPr dirty="0" sz="1000" spc="-155" b="1">
                <a:solidFill>
                  <a:srgbClr val="898989"/>
                </a:solidFill>
                <a:latin typeface="Verdana"/>
                <a:cs typeface="Verdana"/>
              </a:rPr>
              <a:t>56</a:t>
            </a:r>
            <a:r>
              <a:rPr dirty="0" sz="1000" spc="-80" b="1">
                <a:solidFill>
                  <a:srgbClr val="898989"/>
                </a:solidFill>
                <a:latin typeface="Verdana"/>
                <a:cs typeface="Verdana"/>
              </a:rPr>
              <a:t>.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50606" y="6372859"/>
            <a:ext cx="620395" cy="1790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00" spc="-85" b="1">
                <a:solidFill>
                  <a:srgbClr val="959595"/>
                </a:solidFill>
                <a:latin typeface="Verdana"/>
                <a:cs typeface="Verdana"/>
              </a:rPr>
              <a:t>Contracts</a:t>
            </a:r>
            <a:endParaRPr sz="1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0675" y="566419"/>
            <a:ext cx="3841750" cy="512445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-430"/>
              <a:t>The </a:t>
            </a:r>
            <a:r>
              <a:rPr dirty="0" spc="-380"/>
              <a:t>verify()</a:t>
            </a:r>
            <a:r>
              <a:rPr dirty="0" spc="-665"/>
              <a:t> </a:t>
            </a:r>
            <a:r>
              <a:rPr dirty="0" spc="-265"/>
              <a:t>method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85"/>
              <a:t>Contracts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40"/>
              <a:t>p</a:t>
            </a:r>
            <a:fld id="{81D60167-4931-47E6-BA6A-407CBD079E47}" type="slidenum">
              <a:rPr dirty="0" spc="-150"/>
              <a:t>10</a:t>
            </a:fld>
            <a:r>
              <a:rPr dirty="0" spc="-80"/>
              <a:t>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60131" y="1447291"/>
            <a:ext cx="9190355" cy="414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217170">
              <a:lnSpc>
                <a:spcPct val="150000"/>
              </a:lnSpc>
              <a:spcBef>
                <a:spcPts val="100"/>
              </a:spcBef>
            </a:pPr>
            <a:r>
              <a:rPr dirty="0" sz="2400" spc="-130">
                <a:latin typeface="Verdana"/>
                <a:cs typeface="Verdana"/>
              </a:rPr>
              <a:t>The</a:t>
            </a:r>
            <a:r>
              <a:rPr dirty="0" sz="2400" spc="-175">
                <a:latin typeface="Verdana"/>
                <a:cs typeface="Verdana"/>
              </a:rPr>
              <a:t> </a:t>
            </a:r>
            <a:r>
              <a:rPr dirty="0" sz="2400" b="1">
                <a:solidFill>
                  <a:srgbClr val="2A79F1"/>
                </a:solidFill>
                <a:latin typeface="DejaVu Sans Mono"/>
                <a:cs typeface="DejaVu Sans Mono"/>
              </a:rPr>
              <a:t>verify()</a:t>
            </a:r>
            <a:r>
              <a:rPr dirty="0" sz="2400" spc="-760" b="1">
                <a:solidFill>
                  <a:srgbClr val="2A79F1"/>
                </a:solidFill>
                <a:latin typeface="DejaVu Sans Mono"/>
                <a:cs typeface="DejaVu Sans Mono"/>
              </a:rPr>
              <a:t> </a:t>
            </a:r>
            <a:r>
              <a:rPr dirty="0" sz="2400" spc="15">
                <a:latin typeface="Verdana"/>
                <a:cs typeface="Verdana"/>
              </a:rPr>
              <a:t>method</a:t>
            </a:r>
            <a:r>
              <a:rPr dirty="0" sz="2400" spc="-170">
                <a:latin typeface="Verdana"/>
                <a:cs typeface="Verdana"/>
              </a:rPr>
              <a:t> </a:t>
            </a:r>
            <a:r>
              <a:rPr dirty="0" sz="2400" spc="-75">
                <a:latin typeface="Verdana"/>
                <a:cs typeface="Verdana"/>
              </a:rPr>
              <a:t>takes</a:t>
            </a:r>
            <a:r>
              <a:rPr dirty="0" sz="2400" spc="-170">
                <a:latin typeface="Verdana"/>
                <a:cs typeface="Verdana"/>
              </a:rPr>
              <a:t> </a:t>
            </a:r>
            <a:r>
              <a:rPr dirty="0" sz="2400" spc="195">
                <a:latin typeface="Verdana"/>
                <a:cs typeface="Verdana"/>
              </a:rPr>
              <a:t>a</a:t>
            </a:r>
            <a:r>
              <a:rPr dirty="0" sz="2400" spc="-175">
                <a:latin typeface="Verdana"/>
                <a:cs typeface="Verdana"/>
              </a:rPr>
              <a:t> </a:t>
            </a:r>
            <a:r>
              <a:rPr dirty="0" sz="2400" b="1">
                <a:solidFill>
                  <a:srgbClr val="2A79F1"/>
                </a:solidFill>
                <a:latin typeface="DejaVu Sans Mono"/>
                <a:cs typeface="DejaVu Sans Mono"/>
              </a:rPr>
              <a:t>LedgerTransaction</a:t>
            </a:r>
            <a:r>
              <a:rPr dirty="0" sz="2400" spc="-760" b="1">
                <a:solidFill>
                  <a:srgbClr val="2A79F1"/>
                </a:solidFill>
                <a:latin typeface="DejaVu Sans Mono"/>
                <a:cs typeface="DejaVu Sans Mono"/>
              </a:rPr>
              <a:t> </a:t>
            </a:r>
            <a:r>
              <a:rPr dirty="0" sz="2400" spc="-65">
                <a:latin typeface="Verdana"/>
                <a:cs typeface="Verdana"/>
              </a:rPr>
              <a:t>as</a:t>
            </a:r>
            <a:r>
              <a:rPr dirty="0" sz="2400" spc="-175">
                <a:latin typeface="Verdana"/>
                <a:cs typeface="Verdana"/>
              </a:rPr>
              <a:t> </a:t>
            </a:r>
            <a:r>
              <a:rPr dirty="0" sz="2400" spc="-60">
                <a:latin typeface="Verdana"/>
                <a:cs typeface="Verdana"/>
              </a:rPr>
              <a:t>input  </a:t>
            </a:r>
            <a:r>
              <a:rPr dirty="0" sz="2400" spc="90">
                <a:latin typeface="Verdana"/>
                <a:cs typeface="Verdana"/>
              </a:rPr>
              <a:t>and </a:t>
            </a:r>
            <a:r>
              <a:rPr dirty="0" sz="2400" spc="-155">
                <a:latin typeface="Verdana"/>
                <a:cs typeface="Verdana"/>
              </a:rPr>
              <a:t>returns</a:t>
            </a:r>
            <a:r>
              <a:rPr dirty="0" sz="2400" spc="-450">
                <a:latin typeface="Verdana"/>
                <a:cs typeface="Verdana"/>
              </a:rPr>
              <a:t> </a:t>
            </a:r>
            <a:r>
              <a:rPr dirty="0" sz="2400" spc="-125">
                <a:latin typeface="Verdana"/>
                <a:cs typeface="Verdana"/>
              </a:rPr>
              <a:t>either:</a:t>
            </a:r>
            <a:endParaRPr sz="2400">
              <a:latin typeface="Verdana"/>
              <a:cs typeface="Verdana"/>
            </a:endParaRPr>
          </a:p>
          <a:p>
            <a:pPr marL="355600" marR="5080" indent="-342900">
              <a:lnSpc>
                <a:spcPct val="15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35">
                <a:latin typeface="Verdana"/>
                <a:cs typeface="Verdana"/>
              </a:rPr>
              <a:t>An</a:t>
            </a:r>
            <a:r>
              <a:rPr dirty="0" sz="2400" spc="-180">
                <a:latin typeface="Verdana"/>
                <a:cs typeface="Verdana"/>
              </a:rPr>
              <a:t> </a:t>
            </a:r>
            <a:r>
              <a:rPr dirty="0" sz="2400" spc="15">
                <a:latin typeface="Verdana"/>
                <a:cs typeface="Verdana"/>
              </a:rPr>
              <a:t>exception</a:t>
            </a:r>
            <a:r>
              <a:rPr dirty="0" sz="2400" spc="-180">
                <a:latin typeface="Verdana"/>
                <a:cs typeface="Verdana"/>
              </a:rPr>
              <a:t> </a:t>
            </a:r>
            <a:r>
              <a:rPr dirty="0" sz="2400" spc="-140">
                <a:latin typeface="Verdana"/>
                <a:cs typeface="Verdana"/>
              </a:rPr>
              <a:t>if</a:t>
            </a:r>
            <a:r>
              <a:rPr dirty="0" sz="2400" spc="-185">
                <a:latin typeface="Verdana"/>
                <a:cs typeface="Verdana"/>
              </a:rPr>
              <a:t> </a:t>
            </a:r>
            <a:r>
              <a:rPr dirty="0" sz="2400" spc="-25">
                <a:latin typeface="Verdana"/>
                <a:cs typeface="Verdana"/>
              </a:rPr>
              <a:t>the</a:t>
            </a:r>
            <a:r>
              <a:rPr dirty="0" sz="2400" spc="-180">
                <a:latin typeface="Verdana"/>
                <a:cs typeface="Verdana"/>
              </a:rPr>
              <a:t> </a:t>
            </a:r>
            <a:r>
              <a:rPr dirty="0" sz="2400" spc="-25">
                <a:latin typeface="Verdana"/>
                <a:cs typeface="Verdana"/>
              </a:rPr>
              <a:t>supplied</a:t>
            </a:r>
            <a:r>
              <a:rPr dirty="0" sz="2400" spc="-175">
                <a:latin typeface="Verdana"/>
                <a:cs typeface="Verdana"/>
              </a:rPr>
              <a:t> </a:t>
            </a:r>
            <a:r>
              <a:rPr dirty="0" sz="2400" spc="-40">
                <a:latin typeface="Verdana"/>
                <a:cs typeface="Verdana"/>
              </a:rPr>
              <a:t>transaction</a:t>
            </a:r>
            <a:r>
              <a:rPr dirty="0" sz="2400" spc="-180">
                <a:latin typeface="Verdana"/>
                <a:cs typeface="Verdana"/>
              </a:rPr>
              <a:t> </a:t>
            </a:r>
            <a:r>
              <a:rPr dirty="0" sz="2400" spc="-254">
                <a:latin typeface="Verdana"/>
                <a:cs typeface="Verdana"/>
              </a:rPr>
              <a:t>is</a:t>
            </a:r>
            <a:r>
              <a:rPr dirty="0" sz="2400" spc="-175">
                <a:latin typeface="Verdana"/>
                <a:cs typeface="Verdana"/>
              </a:rPr>
              <a:t> </a:t>
            </a:r>
            <a:r>
              <a:rPr dirty="0" sz="2400" spc="-55">
                <a:latin typeface="Verdana"/>
                <a:cs typeface="Verdana"/>
              </a:rPr>
              <a:t>invalid</a:t>
            </a:r>
            <a:r>
              <a:rPr dirty="0" sz="2400" spc="-175">
                <a:latin typeface="Verdana"/>
                <a:cs typeface="Verdana"/>
              </a:rPr>
              <a:t> </a:t>
            </a:r>
            <a:r>
              <a:rPr dirty="0" sz="2400" spc="65">
                <a:latin typeface="Verdana"/>
                <a:cs typeface="Verdana"/>
              </a:rPr>
              <a:t>according  </a:t>
            </a:r>
            <a:r>
              <a:rPr dirty="0" sz="2400" spc="-15">
                <a:latin typeface="Verdana"/>
                <a:cs typeface="Verdana"/>
              </a:rPr>
              <a:t>to </a:t>
            </a:r>
            <a:r>
              <a:rPr dirty="0" sz="2400" spc="-25">
                <a:latin typeface="Verdana"/>
                <a:cs typeface="Verdana"/>
              </a:rPr>
              <a:t>the </a:t>
            </a:r>
            <a:r>
              <a:rPr dirty="0" sz="2400" spc="10">
                <a:latin typeface="Verdana"/>
                <a:cs typeface="Verdana"/>
              </a:rPr>
              <a:t>contract’s</a:t>
            </a:r>
            <a:r>
              <a:rPr dirty="0" sz="2400" spc="-505">
                <a:latin typeface="Verdana"/>
                <a:cs typeface="Verdana"/>
              </a:rPr>
              <a:t> </a:t>
            </a:r>
            <a:r>
              <a:rPr dirty="0" sz="2400" spc="-150">
                <a:latin typeface="Verdana"/>
                <a:cs typeface="Verdana"/>
              </a:rPr>
              <a:t>rules</a:t>
            </a:r>
            <a:endParaRPr sz="24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1440"/>
              </a:spcBef>
              <a:buClr>
                <a:srgbClr val="000000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b="1">
                <a:solidFill>
                  <a:srgbClr val="2A79F1"/>
                </a:solidFill>
                <a:latin typeface="DejaVu Sans Mono"/>
                <a:cs typeface="DejaVu Sans Mono"/>
              </a:rPr>
              <a:t>Unit</a:t>
            </a:r>
            <a:r>
              <a:rPr dirty="0" sz="2400" spc="-1220" b="1">
                <a:solidFill>
                  <a:srgbClr val="2A79F1"/>
                </a:solidFill>
                <a:latin typeface="DejaVu Sans Mono"/>
                <a:cs typeface="DejaVu Sans Mono"/>
              </a:rPr>
              <a:t> </a:t>
            </a:r>
            <a:r>
              <a:rPr dirty="0" sz="2400" spc="-140">
                <a:latin typeface="Verdana"/>
                <a:cs typeface="Verdana"/>
              </a:rPr>
              <a:t>if </a:t>
            </a:r>
            <a:r>
              <a:rPr dirty="0" sz="2400" spc="-20">
                <a:latin typeface="Verdana"/>
                <a:cs typeface="Verdana"/>
              </a:rPr>
              <a:t>the </a:t>
            </a:r>
            <a:r>
              <a:rPr dirty="0" sz="2400" spc="-25">
                <a:latin typeface="Verdana"/>
                <a:cs typeface="Verdana"/>
              </a:rPr>
              <a:t>supplied </a:t>
            </a:r>
            <a:r>
              <a:rPr dirty="0" sz="2400" spc="-35">
                <a:latin typeface="Verdana"/>
                <a:cs typeface="Verdana"/>
              </a:rPr>
              <a:t>transaction </a:t>
            </a:r>
            <a:r>
              <a:rPr dirty="0" sz="2400" spc="-254">
                <a:latin typeface="Verdana"/>
                <a:cs typeface="Verdana"/>
              </a:rPr>
              <a:t>is </a:t>
            </a:r>
            <a:r>
              <a:rPr dirty="0" sz="2400" spc="-30">
                <a:latin typeface="Verdana"/>
                <a:cs typeface="Verdana"/>
              </a:rPr>
              <a:t>valid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400" spc="-360" b="1">
                <a:latin typeface="Verdana"/>
                <a:cs typeface="Verdana"/>
              </a:rPr>
              <a:t>IMPORTANT: </a:t>
            </a:r>
            <a:r>
              <a:rPr dirty="0" sz="2400" spc="-265">
                <a:latin typeface="Verdana"/>
                <a:cs typeface="Verdana"/>
              </a:rPr>
              <a:t>In </a:t>
            </a:r>
            <a:r>
              <a:rPr dirty="0" sz="2400" spc="-95">
                <a:latin typeface="Verdana"/>
                <a:cs typeface="Verdana"/>
              </a:rPr>
              <a:t>verifying </a:t>
            </a:r>
            <a:r>
              <a:rPr dirty="0" sz="2400" spc="195">
                <a:latin typeface="Verdana"/>
                <a:cs typeface="Verdana"/>
              </a:rPr>
              <a:t>a </a:t>
            </a:r>
            <a:r>
              <a:rPr dirty="0" sz="2400" spc="-50">
                <a:latin typeface="Verdana"/>
                <a:cs typeface="Verdana"/>
              </a:rPr>
              <a:t>transaction, </a:t>
            </a:r>
            <a:r>
              <a:rPr dirty="0" sz="2400" spc="-25">
                <a:latin typeface="Verdana"/>
                <a:cs typeface="Verdana"/>
              </a:rPr>
              <a:t>the </a:t>
            </a:r>
            <a:r>
              <a:rPr dirty="0" sz="2400" b="1">
                <a:solidFill>
                  <a:srgbClr val="2A79F1"/>
                </a:solidFill>
                <a:latin typeface="DejaVu Sans Mono"/>
                <a:cs typeface="DejaVu Sans Mono"/>
              </a:rPr>
              <a:t>verify()</a:t>
            </a:r>
            <a:r>
              <a:rPr dirty="0" sz="2400" spc="-1215" b="1">
                <a:solidFill>
                  <a:srgbClr val="2A79F1"/>
                </a:solidFill>
                <a:latin typeface="DejaVu Sans Mono"/>
                <a:cs typeface="DejaVu Sans Mono"/>
              </a:rPr>
              <a:t> </a:t>
            </a:r>
            <a:r>
              <a:rPr dirty="0" sz="2400" spc="15">
                <a:latin typeface="Verdana"/>
                <a:cs typeface="Verdana"/>
              </a:rPr>
              <a:t>method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dirty="0" sz="2400" spc="-265" b="1">
                <a:solidFill>
                  <a:srgbClr val="FF0000"/>
                </a:solidFill>
                <a:latin typeface="Verdana"/>
                <a:cs typeface="Verdana"/>
              </a:rPr>
              <a:t>ONLY </a:t>
            </a:r>
            <a:r>
              <a:rPr dirty="0" sz="2400" spc="-310" b="1">
                <a:solidFill>
                  <a:srgbClr val="FF0000"/>
                </a:solidFill>
                <a:latin typeface="Verdana"/>
                <a:cs typeface="Verdana"/>
              </a:rPr>
              <a:t>HAS </a:t>
            </a:r>
            <a:r>
              <a:rPr dirty="0" sz="2400" spc="-190" b="1">
                <a:solidFill>
                  <a:srgbClr val="FF0000"/>
                </a:solidFill>
                <a:latin typeface="Verdana"/>
                <a:cs typeface="Verdana"/>
              </a:rPr>
              <a:t>ACCESS </a:t>
            </a:r>
            <a:r>
              <a:rPr dirty="0" sz="2400" spc="-15">
                <a:latin typeface="Verdana"/>
                <a:cs typeface="Verdana"/>
              </a:rPr>
              <a:t>to </a:t>
            </a:r>
            <a:r>
              <a:rPr dirty="0" sz="2400" spc="-25">
                <a:latin typeface="Verdana"/>
                <a:cs typeface="Verdana"/>
              </a:rPr>
              <a:t>the contents </a:t>
            </a:r>
            <a:r>
              <a:rPr dirty="0" sz="2400" spc="10">
                <a:latin typeface="Verdana"/>
                <a:cs typeface="Verdana"/>
              </a:rPr>
              <a:t>of</a:t>
            </a:r>
            <a:r>
              <a:rPr dirty="0" sz="2400" spc="-335">
                <a:latin typeface="Verdana"/>
                <a:cs typeface="Verdana"/>
              </a:rPr>
              <a:t> </a:t>
            </a:r>
            <a:r>
              <a:rPr dirty="0" sz="2400" spc="-10" b="1">
                <a:solidFill>
                  <a:srgbClr val="2A79F1"/>
                </a:solidFill>
                <a:latin typeface="DejaVu Sans Mono"/>
                <a:cs typeface="DejaVu Sans Mono"/>
              </a:rPr>
              <a:t>LedgerTransaction</a:t>
            </a:r>
            <a:r>
              <a:rPr dirty="0" sz="2400" spc="-10">
                <a:latin typeface="Verdana"/>
                <a:cs typeface="Verdana"/>
              </a:rPr>
              <a:t>.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0675" y="566419"/>
            <a:ext cx="3638550" cy="512445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-300"/>
              <a:t>LedgerTransaction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85"/>
              <a:t>Contracts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40"/>
              <a:t>p</a:t>
            </a:r>
            <a:fld id="{81D60167-4931-47E6-BA6A-407CBD079E47}" type="slidenum">
              <a:rPr dirty="0" spc="-150"/>
              <a:t>10</a:t>
            </a:fld>
            <a:r>
              <a:rPr dirty="0" spc="-80"/>
              <a:t>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60131" y="1447291"/>
            <a:ext cx="9144000" cy="46888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720725" indent="-342900">
              <a:lnSpc>
                <a:spcPct val="150000"/>
              </a:lnSpc>
              <a:spcBef>
                <a:spcPts val="100"/>
              </a:spcBef>
              <a:buClr>
                <a:srgbClr val="000000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b="1">
                <a:solidFill>
                  <a:srgbClr val="2A79F1"/>
                </a:solidFill>
                <a:latin typeface="DejaVu Sans Mono"/>
                <a:cs typeface="DejaVu Sans Mono"/>
              </a:rPr>
              <a:t>LedgerTransaction</a:t>
            </a:r>
            <a:r>
              <a:rPr dirty="0" sz="2400" spc="-1230" b="1">
                <a:solidFill>
                  <a:srgbClr val="2A79F1"/>
                </a:solidFill>
                <a:latin typeface="DejaVu Sans Mono"/>
                <a:cs typeface="DejaVu Sans Mono"/>
              </a:rPr>
              <a:t> </a:t>
            </a:r>
            <a:r>
              <a:rPr dirty="0" sz="2400" spc="-65">
                <a:latin typeface="Verdana"/>
                <a:cs typeface="Verdana"/>
              </a:rPr>
              <a:t>has </a:t>
            </a:r>
            <a:r>
              <a:rPr dirty="0" sz="2400" spc="-60">
                <a:latin typeface="Verdana"/>
                <a:cs typeface="Verdana"/>
              </a:rPr>
              <a:t>all </a:t>
            </a:r>
            <a:r>
              <a:rPr dirty="0" sz="2400" spc="-25">
                <a:latin typeface="Verdana"/>
                <a:cs typeface="Verdana"/>
              </a:rPr>
              <a:t>the </a:t>
            </a:r>
            <a:r>
              <a:rPr dirty="0" sz="2400" spc="-45">
                <a:latin typeface="Verdana"/>
                <a:cs typeface="Verdana"/>
              </a:rPr>
              <a:t>transaction’s </a:t>
            </a:r>
            <a:r>
              <a:rPr dirty="0" sz="2400" spc="-25">
                <a:latin typeface="Verdana"/>
                <a:cs typeface="Verdana"/>
              </a:rPr>
              <a:t>contents  </a:t>
            </a:r>
            <a:r>
              <a:rPr dirty="0" sz="2400" spc="20">
                <a:latin typeface="Verdana"/>
                <a:cs typeface="Verdana"/>
              </a:rPr>
              <a:t>available </a:t>
            </a:r>
            <a:r>
              <a:rPr dirty="0" sz="2400" spc="-95">
                <a:latin typeface="Verdana"/>
                <a:cs typeface="Verdana"/>
              </a:rPr>
              <a:t>for</a:t>
            </a:r>
            <a:r>
              <a:rPr dirty="0" sz="2400" spc="-385">
                <a:latin typeface="Verdana"/>
                <a:cs typeface="Verdana"/>
              </a:rPr>
              <a:t> </a:t>
            </a:r>
            <a:r>
              <a:rPr dirty="0" sz="2400" spc="-75">
                <a:latin typeface="Verdana"/>
                <a:cs typeface="Verdana"/>
              </a:rPr>
              <a:t>verification:</a:t>
            </a:r>
            <a:endParaRPr sz="2400">
              <a:latin typeface="Verdana"/>
              <a:cs typeface="Verdana"/>
            </a:endParaRPr>
          </a:p>
          <a:p>
            <a:pPr marL="440055">
              <a:lnSpc>
                <a:spcPct val="100000"/>
              </a:lnSpc>
              <a:spcBef>
                <a:spcPts val="525"/>
              </a:spcBef>
            </a:pPr>
            <a:r>
              <a:rPr dirty="0" sz="1800" b="1">
                <a:solidFill>
                  <a:srgbClr val="2A79F1"/>
                </a:solidFill>
                <a:latin typeface="DejaVu Sans Mono"/>
                <a:cs typeface="DejaVu Sans Mono"/>
              </a:rPr>
              <a:t>val </a:t>
            </a:r>
            <a:r>
              <a:rPr dirty="0" sz="1800">
                <a:latin typeface="DejaVu Sans Mono"/>
                <a:cs typeface="DejaVu Sans Mono"/>
              </a:rPr>
              <a:t>inputs: List&lt;StateAndRef&gt;</a:t>
            </a:r>
            <a:endParaRPr sz="1800">
              <a:latin typeface="DejaVu Sans Mono"/>
              <a:cs typeface="DejaVu Sans Mono"/>
            </a:endParaRPr>
          </a:p>
          <a:p>
            <a:pPr marL="440055">
              <a:lnSpc>
                <a:spcPct val="100000"/>
              </a:lnSpc>
            </a:pPr>
            <a:r>
              <a:rPr dirty="0" sz="1800" b="1">
                <a:solidFill>
                  <a:srgbClr val="2A79F1"/>
                </a:solidFill>
                <a:latin typeface="DejaVu Sans Mono"/>
                <a:cs typeface="DejaVu Sans Mono"/>
              </a:rPr>
              <a:t>val </a:t>
            </a:r>
            <a:r>
              <a:rPr dirty="0" sz="1800">
                <a:latin typeface="DejaVu Sans Mono"/>
                <a:cs typeface="DejaVu Sans Mono"/>
              </a:rPr>
              <a:t>outputs:</a:t>
            </a:r>
            <a:r>
              <a:rPr dirty="0" sz="1800" spc="-5">
                <a:latin typeface="DejaVu Sans Mono"/>
                <a:cs typeface="DejaVu Sans Mono"/>
              </a:rPr>
              <a:t> </a:t>
            </a:r>
            <a:r>
              <a:rPr dirty="0" sz="1800">
                <a:latin typeface="DejaVu Sans Mono"/>
                <a:cs typeface="DejaVu Sans Mono"/>
              </a:rPr>
              <a:t>List&lt;TransactionState&lt;ContractState&gt;&gt;</a:t>
            </a:r>
            <a:endParaRPr sz="1800">
              <a:latin typeface="DejaVu Sans Mono"/>
              <a:cs typeface="DejaVu Sans Mono"/>
            </a:endParaRPr>
          </a:p>
          <a:p>
            <a:pPr marL="440055">
              <a:lnSpc>
                <a:spcPct val="100000"/>
              </a:lnSpc>
            </a:pPr>
            <a:r>
              <a:rPr dirty="0" sz="1800" b="1">
                <a:solidFill>
                  <a:srgbClr val="2A79F1"/>
                </a:solidFill>
                <a:latin typeface="DejaVu Sans Mono"/>
                <a:cs typeface="DejaVu Sans Mono"/>
              </a:rPr>
              <a:t>val </a:t>
            </a:r>
            <a:r>
              <a:rPr dirty="0" sz="1800">
                <a:latin typeface="DejaVu Sans Mono"/>
                <a:cs typeface="DejaVu Sans Mono"/>
              </a:rPr>
              <a:t>attachments: List&lt;Attachment&gt;</a:t>
            </a:r>
            <a:endParaRPr sz="1800">
              <a:latin typeface="DejaVu Sans Mono"/>
              <a:cs typeface="DejaVu Sans Mono"/>
            </a:endParaRPr>
          </a:p>
          <a:p>
            <a:pPr marL="440055">
              <a:lnSpc>
                <a:spcPct val="100000"/>
              </a:lnSpc>
            </a:pPr>
            <a:r>
              <a:rPr dirty="0" sz="1800" b="1">
                <a:solidFill>
                  <a:srgbClr val="2A79F1"/>
                </a:solidFill>
                <a:latin typeface="DejaVu Sans Mono"/>
                <a:cs typeface="DejaVu Sans Mono"/>
              </a:rPr>
              <a:t>val </a:t>
            </a:r>
            <a:r>
              <a:rPr dirty="0" sz="1800">
                <a:latin typeface="DejaVu Sans Mono"/>
                <a:cs typeface="DejaVu Sans Mono"/>
              </a:rPr>
              <a:t>commands:</a:t>
            </a:r>
            <a:r>
              <a:rPr dirty="0" sz="1800" spc="-5">
                <a:latin typeface="DejaVu Sans Mono"/>
                <a:cs typeface="DejaVu Sans Mono"/>
              </a:rPr>
              <a:t> </a:t>
            </a:r>
            <a:r>
              <a:rPr dirty="0" sz="1800">
                <a:latin typeface="DejaVu Sans Mono"/>
                <a:cs typeface="DejaVu Sans Mono"/>
              </a:rPr>
              <a:t>List&lt;CommandWithParties&lt;CommandData&gt;&gt;</a:t>
            </a:r>
            <a:endParaRPr sz="1800">
              <a:latin typeface="DejaVu Sans Mono"/>
              <a:cs typeface="DejaVu Sans Mono"/>
            </a:endParaRPr>
          </a:p>
          <a:p>
            <a:pPr marL="440055">
              <a:lnSpc>
                <a:spcPct val="100000"/>
              </a:lnSpc>
            </a:pPr>
            <a:r>
              <a:rPr dirty="0" sz="1800" b="1">
                <a:solidFill>
                  <a:srgbClr val="2A79F1"/>
                </a:solidFill>
                <a:latin typeface="DejaVu Sans Mono"/>
                <a:cs typeface="DejaVu Sans Mono"/>
              </a:rPr>
              <a:t>val </a:t>
            </a:r>
            <a:r>
              <a:rPr dirty="0" sz="1800">
                <a:latin typeface="DejaVu Sans Mono"/>
                <a:cs typeface="DejaVu Sans Mono"/>
              </a:rPr>
              <a:t>id:</a:t>
            </a:r>
            <a:r>
              <a:rPr dirty="0" sz="1800" spc="-90">
                <a:latin typeface="DejaVu Sans Mono"/>
                <a:cs typeface="DejaVu Sans Mono"/>
              </a:rPr>
              <a:t> </a:t>
            </a:r>
            <a:r>
              <a:rPr dirty="0" sz="1800">
                <a:latin typeface="DejaVu Sans Mono"/>
                <a:cs typeface="DejaVu Sans Mono"/>
              </a:rPr>
              <a:t>SecureHash</a:t>
            </a:r>
            <a:endParaRPr sz="1800">
              <a:latin typeface="DejaVu Sans Mono"/>
              <a:cs typeface="DejaVu Sans Mono"/>
            </a:endParaRPr>
          </a:p>
          <a:p>
            <a:pPr marL="440055">
              <a:lnSpc>
                <a:spcPct val="100000"/>
              </a:lnSpc>
            </a:pPr>
            <a:r>
              <a:rPr dirty="0" sz="1800" b="1">
                <a:solidFill>
                  <a:srgbClr val="2A79F1"/>
                </a:solidFill>
                <a:latin typeface="DejaVu Sans Mono"/>
                <a:cs typeface="DejaVu Sans Mono"/>
              </a:rPr>
              <a:t>val </a:t>
            </a:r>
            <a:r>
              <a:rPr dirty="0" sz="1800">
                <a:latin typeface="DejaVu Sans Mono"/>
                <a:cs typeface="DejaVu Sans Mono"/>
              </a:rPr>
              <a:t>notary:</a:t>
            </a:r>
            <a:r>
              <a:rPr dirty="0" sz="1800" spc="-90">
                <a:latin typeface="DejaVu Sans Mono"/>
                <a:cs typeface="DejaVu Sans Mono"/>
              </a:rPr>
              <a:t> </a:t>
            </a:r>
            <a:r>
              <a:rPr dirty="0" sz="1800">
                <a:latin typeface="DejaVu Sans Mono"/>
                <a:cs typeface="DejaVu Sans Mono"/>
              </a:rPr>
              <a:t>Party?</a:t>
            </a:r>
            <a:endParaRPr sz="1800">
              <a:latin typeface="DejaVu Sans Mono"/>
              <a:cs typeface="DejaVu Sans Mono"/>
            </a:endParaRPr>
          </a:p>
          <a:p>
            <a:pPr marL="440055">
              <a:lnSpc>
                <a:spcPct val="100000"/>
              </a:lnSpc>
            </a:pPr>
            <a:r>
              <a:rPr dirty="0" sz="1800" b="1">
                <a:solidFill>
                  <a:srgbClr val="2A79F1"/>
                </a:solidFill>
                <a:latin typeface="DejaVu Sans Mono"/>
                <a:cs typeface="DejaVu Sans Mono"/>
              </a:rPr>
              <a:t>val </a:t>
            </a:r>
            <a:r>
              <a:rPr dirty="0" sz="1800">
                <a:latin typeface="DejaVu Sans Mono"/>
                <a:cs typeface="DejaVu Sans Mono"/>
              </a:rPr>
              <a:t>signers: List&lt;PublicKey&gt;</a:t>
            </a:r>
            <a:endParaRPr sz="1800">
              <a:latin typeface="DejaVu Sans Mono"/>
              <a:cs typeface="DejaVu Sans Mono"/>
            </a:endParaRPr>
          </a:p>
          <a:p>
            <a:pPr marL="440055">
              <a:lnSpc>
                <a:spcPct val="100000"/>
              </a:lnSpc>
            </a:pPr>
            <a:r>
              <a:rPr dirty="0" sz="1800" b="1">
                <a:solidFill>
                  <a:srgbClr val="2A79F1"/>
                </a:solidFill>
                <a:latin typeface="DejaVu Sans Mono"/>
                <a:cs typeface="DejaVu Sans Mono"/>
              </a:rPr>
              <a:t>val </a:t>
            </a:r>
            <a:r>
              <a:rPr dirty="0" sz="1800">
                <a:latin typeface="DejaVu Sans Mono"/>
                <a:cs typeface="DejaVu Sans Mono"/>
              </a:rPr>
              <a:t>timeWindow: TimeWindow? =</a:t>
            </a:r>
            <a:r>
              <a:rPr dirty="0" sz="1800" spc="5">
                <a:latin typeface="DejaVu Sans Mono"/>
                <a:cs typeface="DejaVu Sans Mono"/>
              </a:rPr>
              <a:t> </a:t>
            </a:r>
            <a:r>
              <a:rPr dirty="0" sz="1800">
                <a:latin typeface="DejaVu Sans Mono"/>
                <a:cs typeface="DejaVu Sans Mono"/>
              </a:rPr>
              <a:t>null</a:t>
            </a:r>
            <a:endParaRPr sz="1800">
              <a:latin typeface="DejaVu Sans Mono"/>
              <a:cs typeface="DejaVu Sans Mono"/>
            </a:endParaRPr>
          </a:p>
          <a:p>
            <a:pPr marL="440055">
              <a:lnSpc>
                <a:spcPct val="100000"/>
              </a:lnSpc>
            </a:pPr>
            <a:r>
              <a:rPr dirty="0" sz="1800" b="1">
                <a:solidFill>
                  <a:srgbClr val="2A79F1"/>
                </a:solidFill>
                <a:latin typeface="DejaVu Sans Mono"/>
                <a:cs typeface="DejaVu Sans Mono"/>
              </a:rPr>
              <a:t>val </a:t>
            </a:r>
            <a:r>
              <a:rPr dirty="0" sz="1800">
                <a:latin typeface="DejaVu Sans Mono"/>
                <a:cs typeface="DejaVu Sans Mono"/>
              </a:rPr>
              <a:t>type:</a:t>
            </a:r>
            <a:r>
              <a:rPr dirty="0" sz="1800" spc="5">
                <a:latin typeface="DejaVu Sans Mono"/>
                <a:cs typeface="DejaVu Sans Mono"/>
              </a:rPr>
              <a:t> </a:t>
            </a:r>
            <a:r>
              <a:rPr dirty="0" sz="1800">
                <a:latin typeface="DejaVu Sans Mono"/>
                <a:cs typeface="DejaVu Sans Mono"/>
              </a:rPr>
              <a:t>TransactionType</a:t>
            </a:r>
            <a:endParaRPr sz="1800">
              <a:latin typeface="DejaVu Sans Mono"/>
              <a:cs typeface="DejaVu Sans Mono"/>
            </a:endParaRPr>
          </a:p>
          <a:p>
            <a:pPr marL="440055">
              <a:lnSpc>
                <a:spcPct val="100000"/>
              </a:lnSpc>
            </a:pPr>
            <a:r>
              <a:rPr dirty="0" sz="1800" b="1">
                <a:solidFill>
                  <a:srgbClr val="2A79F1"/>
                </a:solidFill>
                <a:latin typeface="DejaVu Sans Mono"/>
                <a:cs typeface="DejaVu Sans Mono"/>
              </a:rPr>
              <a:t>val </a:t>
            </a:r>
            <a:r>
              <a:rPr dirty="0" sz="1800">
                <a:latin typeface="DejaVu Sans Mono"/>
                <a:cs typeface="DejaVu Sans Mono"/>
              </a:rPr>
              <a:t>privacySalt: PrivacySalt</a:t>
            </a:r>
            <a:endParaRPr sz="1800">
              <a:latin typeface="DejaVu Sans Mono"/>
              <a:cs typeface="DejaVu Sans Mono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6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-305">
                <a:latin typeface="Verdana"/>
                <a:cs typeface="Verdana"/>
              </a:rPr>
              <a:t>It</a:t>
            </a:r>
            <a:r>
              <a:rPr dirty="0" sz="2400" spc="-180">
                <a:latin typeface="Verdana"/>
                <a:cs typeface="Verdana"/>
              </a:rPr>
              <a:t> </a:t>
            </a:r>
            <a:r>
              <a:rPr dirty="0" sz="2400" spc="-50">
                <a:latin typeface="Verdana"/>
                <a:cs typeface="Verdana"/>
              </a:rPr>
              <a:t>also</a:t>
            </a:r>
            <a:r>
              <a:rPr dirty="0" sz="2400" spc="-175">
                <a:latin typeface="Verdana"/>
                <a:cs typeface="Verdana"/>
              </a:rPr>
              <a:t> </a:t>
            </a:r>
            <a:r>
              <a:rPr dirty="0" sz="2400" spc="-65">
                <a:latin typeface="Verdana"/>
                <a:cs typeface="Verdana"/>
              </a:rPr>
              <a:t>has</a:t>
            </a:r>
            <a:r>
              <a:rPr dirty="0" sz="2400" spc="-170">
                <a:latin typeface="Verdana"/>
                <a:cs typeface="Verdana"/>
              </a:rPr>
              <a:t> </a:t>
            </a:r>
            <a:r>
              <a:rPr dirty="0" sz="2400" spc="-30">
                <a:latin typeface="Verdana"/>
                <a:cs typeface="Verdana"/>
              </a:rPr>
              <a:t>methods</a:t>
            </a:r>
            <a:r>
              <a:rPr dirty="0" sz="2400" spc="-170">
                <a:latin typeface="Verdana"/>
                <a:cs typeface="Verdana"/>
              </a:rPr>
              <a:t> </a:t>
            </a:r>
            <a:r>
              <a:rPr dirty="0" sz="2400" spc="-15">
                <a:latin typeface="Verdana"/>
                <a:cs typeface="Verdana"/>
              </a:rPr>
              <a:t>t</a:t>
            </a:r>
            <a:r>
              <a:rPr dirty="0" sz="2200" spc="-15">
                <a:latin typeface="Verdana"/>
                <a:cs typeface="Verdana"/>
              </a:rPr>
              <a:t>o</a:t>
            </a:r>
            <a:r>
              <a:rPr dirty="0" sz="2200" spc="-170">
                <a:latin typeface="Verdana"/>
                <a:cs typeface="Verdana"/>
              </a:rPr>
              <a:t> </a:t>
            </a:r>
            <a:r>
              <a:rPr dirty="0" sz="2200" spc="-80">
                <a:latin typeface="Verdana"/>
                <a:cs typeface="Verdana"/>
              </a:rPr>
              <a:t>easily</a:t>
            </a:r>
            <a:r>
              <a:rPr dirty="0" sz="2200" spc="-170">
                <a:latin typeface="Verdana"/>
                <a:cs typeface="Verdana"/>
              </a:rPr>
              <a:t> </a:t>
            </a:r>
            <a:r>
              <a:rPr dirty="0" sz="2200" spc="-35">
                <a:latin typeface="Verdana"/>
                <a:cs typeface="Verdana"/>
              </a:rPr>
              <a:t>extract</a:t>
            </a:r>
            <a:r>
              <a:rPr dirty="0" sz="2200" spc="-155">
                <a:latin typeface="Verdana"/>
                <a:cs typeface="Verdana"/>
              </a:rPr>
              <a:t> </a:t>
            </a:r>
            <a:r>
              <a:rPr dirty="0" sz="2200" spc="-50">
                <a:latin typeface="Verdana"/>
                <a:cs typeface="Verdana"/>
              </a:rPr>
              <a:t>these</a:t>
            </a:r>
            <a:r>
              <a:rPr dirty="0" sz="2200" spc="-170">
                <a:latin typeface="Verdana"/>
                <a:cs typeface="Verdana"/>
              </a:rPr>
              <a:t> </a:t>
            </a:r>
            <a:r>
              <a:rPr dirty="0" sz="2200" spc="-35">
                <a:latin typeface="Verdana"/>
                <a:cs typeface="Verdana"/>
              </a:rPr>
              <a:t>transaction</a:t>
            </a:r>
            <a:r>
              <a:rPr dirty="0" sz="2200" spc="-170">
                <a:latin typeface="Verdana"/>
                <a:cs typeface="Verdana"/>
              </a:rPr>
              <a:t> </a:t>
            </a:r>
            <a:r>
              <a:rPr dirty="0" sz="2200" spc="-50">
                <a:latin typeface="Verdana"/>
                <a:cs typeface="Verdana"/>
              </a:rPr>
              <a:t>elements</a:t>
            </a:r>
            <a:endParaRPr sz="2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0675" y="566419"/>
            <a:ext cx="4184015" cy="512445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-430"/>
              <a:t>The </a:t>
            </a:r>
            <a:r>
              <a:rPr dirty="0" spc="-345"/>
              <a:t>simplest</a:t>
            </a:r>
            <a:r>
              <a:rPr dirty="0" spc="-635"/>
              <a:t> </a:t>
            </a:r>
            <a:r>
              <a:rPr dirty="0" spc="-225"/>
              <a:t>contract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85"/>
              <a:t>Contracts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40"/>
              <a:t>p</a:t>
            </a:r>
            <a:fld id="{81D60167-4931-47E6-BA6A-407CBD079E47}" type="slidenum">
              <a:rPr dirty="0" spc="-150"/>
              <a:t>10</a:t>
            </a:fld>
            <a:r>
              <a:rPr dirty="0" spc="-80"/>
              <a:t>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60131" y="1630171"/>
            <a:ext cx="8700770" cy="4206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30">
                <a:latin typeface="Verdana"/>
                <a:cs typeface="Verdana"/>
              </a:rPr>
              <a:t>The</a:t>
            </a:r>
            <a:r>
              <a:rPr dirty="0" sz="2400" spc="-185">
                <a:latin typeface="Verdana"/>
                <a:cs typeface="Verdana"/>
              </a:rPr>
              <a:t> </a:t>
            </a:r>
            <a:r>
              <a:rPr dirty="0" sz="2400" spc="-120">
                <a:latin typeface="Verdana"/>
                <a:cs typeface="Verdana"/>
              </a:rPr>
              <a:t>simplest</a:t>
            </a:r>
            <a:r>
              <a:rPr dirty="0" sz="2400" spc="-185">
                <a:latin typeface="Verdana"/>
                <a:cs typeface="Verdana"/>
              </a:rPr>
              <a:t> </a:t>
            </a:r>
            <a:r>
              <a:rPr dirty="0" sz="2400" spc="-60">
                <a:latin typeface="Verdana"/>
                <a:cs typeface="Verdana"/>
              </a:rPr>
              <a:t>possible</a:t>
            </a:r>
            <a:r>
              <a:rPr dirty="0" sz="2400" spc="-180">
                <a:latin typeface="Verdana"/>
                <a:cs typeface="Verdana"/>
              </a:rPr>
              <a:t> </a:t>
            </a:r>
            <a:r>
              <a:rPr dirty="0" sz="2400" spc="30">
                <a:latin typeface="Verdana"/>
                <a:cs typeface="Verdana"/>
              </a:rPr>
              <a:t>contract</a:t>
            </a:r>
            <a:r>
              <a:rPr dirty="0" sz="2400" spc="-185">
                <a:latin typeface="Verdana"/>
                <a:cs typeface="Verdana"/>
              </a:rPr>
              <a:t> </a:t>
            </a:r>
            <a:r>
              <a:rPr dirty="0" sz="2400" spc="10">
                <a:latin typeface="Verdana"/>
                <a:cs typeface="Verdana"/>
              </a:rPr>
              <a:t>would</a:t>
            </a:r>
            <a:r>
              <a:rPr dirty="0" sz="2400" spc="-180">
                <a:latin typeface="Verdana"/>
                <a:cs typeface="Verdana"/>
              </a:rPr>
              <a:t> </a:t>
            </a:r>
            <a:r>
              <a:rPr dirty="0" sz="2400" spc="130">
                <a:latin typeface="Verdana"/>
                <a:cs typeface="Verdana"/>
              </a:rPr>
              <a:t>be</a:t>
            </a:r>
            <a:r>
              <a:rPr dirty="0" sz="2400" spc="-180">
                <a:latin typeface="Verdana"/>
                <a:cs typeface="Verdana"/>
              </a:rPr>
              <a:t> </a:t>
            </a:r>
            <a:r>
              <a:rPr dirty="0" sz="2400" spc="30">
                <a:latin typeface="Verdana"/>
                <a:cs typeface="Verdana"/>
              </a:rPr>
              <a:t>defined</a:t>
            </a:r>
            <a:r>
              <a:rPr dirty="0" sz="2400" spc="-180">
                <a:latin typeface="Verdana"/>
                <a:cs typeface="Verdana"/>
              </a:rPr>
              <a:t> </a:t>
            </a:r>
            <a:r>
              <a:rPr dirty="0" sz="2400" spc="-65">
                <a:latin typeface="Verdana"/>
                <a:cs typeface="Verdana"/>
              </a:rPr>
              <a:t>as</a:t>
            </a:r>
            <a:r>
              <a:rPr dirty="0" sz="2400" spc="-175">
                <a:latin typeface="Verdana"/>
                <a:cs typeface="Verdana"/>
              </a:rPr>
              <a:t> </a:t>
            </a:r>
            <a:r>
              <a:rPr dirty="0" sz="2400" spc="-120">
                <a:latin typeface="Verdana"/>
                <a:cs typeface="Verdana"/>
              </a:rPr>
              <a:t>follows:</a:t>
            </a:r>
            <a:endParaRPr sz="2400">
              <a:latin typeface="Verdana"/>
              <a:cs typeface="Verdana"/>
            </a:endParaRPr>
          </a:p>
          <a:p>
            <a:pPr marL="927100">
              <a:lnSpc>
                <a:spcPct val="100000"/>
              </a:lnSpc>
              <a:spcBef>
                <a:spcPts val="2440"/>
              </a:spcBef>
            </a:pPr>
            <a:r>
              <a:rPr dirty="0" sz="2000" spc="-5" b="1">
                <a:solidFill>
                  <a:srgbClr val="2A79F1"/>
                </a:solidFill>
                <a:latin typeface="DejaVu Sans Mono"/>
                <a:cs typeface="DejaVu Sans Mono"/>
              </a:rPr>
              <a:t>class </a:t>
            </a:r>
            <a:r>
              <a:rPr dirty="0" sz="2000" spc="-5">
                <a:latin typeface="DejaVu Sans Mono"/>
                <a:cs typeface="DejaVu Sans Mono"/>
              </a:rPr>
              <a:t>SimplestContract: Contract</a:t>
            </a:r>
            <a:r>
              <a:rPr dirty="0" sz="2000" spc="-20">
                <a:latin typeface="DejaVu Sans Mono"/>
                <a:cs typeface="DejaVu Sans Mono"/>
              </a:rPr>
              <a:t> </a:t>
            </a:r>
            <a:r>
              <a:rPr dirty="0" sz="2000" spc="-5">
                <a:latin typeface="DejaVu Sans Mono"/>
                <a:cs typeface="DejaVu Sans Mono"/>
              </a:rPr>
              <a:t>{</a:t>
            </a:r>
            <a:endParaRPr sz="2000">
              <a:latin typeface="DejaVu Sans Mono"/>
              <a:cs typeface="DejaVu Sans Mono"/>
            </a:endParaRPr>
          </a:p>
          <a:p>
            <a:pPr marL="1536700">
              <a:lnSpc>
                <a:spcPct val="100000"/>
              </a:lnSpc>
              <a:spcBef>
                <a:spcPts val="790"/>
              </a:spcBef>
            </a:pPr>
            <a:r>
              <a:rPr dirty="0" sz="2000" spc="-5" b="1">
                <a:solidFill>
                  <a:srgbClr val="2A79F1"/>
                </a:solidFill>
                <a:latin typeface="DejaVu Sans Mono"/>
                <a:cs typeface="DejaVu Sans Mono"/>
              </a:rPr>
              <a:t>companion object</a:t>
            </a:r>
            <a:r>
              <a:rPr dirty="0" sz="2000" spc="-15" b="1">
                <a:solidFill>
                  <a:srgbClr val="2A79F1"/>
                </a:solidFill>
                <a:latin typeface="DejaVu Sans Mono"/>
                <a:cs typeface="DejaVu Sans Mono"/>
              </a:rPr>
              <a:t> </a:t>
            </a:r>
            <a:r>
              <a:rPr dirty="0" sz="2000" spc="-5">
                <a:latin typeface="DejaVu Sans Mono"/>
                <a:cs typeface="DejaVu Sans Mono"/>
              </a:rPr>
              <a:t>{</a:t>
            </a:r>
            <a:endParaRPr sz="2000">
              <a:latin typeface="DejaVu Sans Mono"/>
              <a:cs typeface="DejaVu Sans Mono"/>
            </a:endParaRPr>
          </a:p>
          <a:p>
            <a:pPr marL="1993900">
              <a:lnSpc>
                <a:spcPct val="100000"/>
              </a:lnSpc>
              <a:spcBef>
                <a:spcPts val="1200"/>
              </a:spcBef>
            </a:pPr>
            <a:r>
              <a:rPr dirty="0" sz="2000" spc="-5" b="1">
                <a:solidFill>
                  <a:srgbClr val="2A79F1"/>
                </a:solidFill>
                <a:latin typeface="DejaVu Sans Mono"/>
                <a:cs typeface="DejaVu Sans Mono"/>
              </a:rPr>
              <a:t>@JvmStatic</a:t>
            </a:r>
            <a:endParaRPr sz="2000">
              <a:latin typeface="DejaVu Sans Mono"/>
              <a:cs typeface="DejaVu Sans Mono"/>
            </a:endParaRPr>
          </a:p>
          <a:p>
            <a:pPr marL="1993900">
              <a:lnSpc>
                <a:spcPct val="100000"/>
              </a:lnSpc>
              <a:spcBef>
                <a:spcPts val="1200"/>
              </a:spcBef>
            </a:pPr>
            <a:r>
              <a:rPr dirty="0" sz="2000" spc="-5" b="1">
                <a:solidFill>
                  <a:srgbClr val="2A79F1"/>
                </a:solidFill>
                <a:latin typeface="DejaVu Sans Mono"/>
                <a:cs typeface="DejaVu Sans Mono"/>
              </a:rPr>
              <a:t>val </a:t>
            </a:r>
            <a:r>
              <a:rPr dirty="0" sz="2000" spc="-5">
                <a:latin typeface="DejaVu Sans Mono"/>
                <a:cs typeface="DejaVu Sans Mono"/>
              </a:rPr>
              <a:t>CONTRACT_ID =</a:t>
            </a:r>
            <a:r>
              <a:rPr dirty="0" sz="2000" spc="-45">
                <a:latin typeface="DejaVu Sans Mono"/>
                <a:cs typeface="DejaVu Sans Mono"/>
              </a:rPr>
              <a:t> </a:t>
            </a:r>
            <a:r>
              <a:rPr dirty="0" sz="2000" spc="-5">
                <a:latin typeface="DejaVu Sans Mono"/>
                <a:cs typeface="DejaVu Sans Mono"/>
              </a:rPr>
              <a:t>“com.example.Contract”</a:t>
            </a:r>
            <a:endParaRPr sz="2000">
              <a:latin typeface="DejaVu Sans Mono"/>
              <a:cs typeface="DejaVu Sans Mono"/>
            </a:endParaRPr>
          </a:p>
          <a:p>
            <a:pPr marL="1536700">
              <a:lnSpc>
                <a:spcPct val="100000"/>
              </a:lnSpc>
              <a:spcBef>
                <a:spcPts val="1200"/>
              </a:spcBef>
            </a:pPr>
            <a:r>
              <a:rPr dirty="0" sz="2000" spc="-5">
                <a:latin typeface="DejaVu Sans Mono"/>
                <a:cs typeface="DejaVu Sans Mono"/>
              </a:rPr>
              <a:t>}</a:t>
            </a:r>
            <a:endParaRPr sz="2000">
              <a:latin typeface="DejaVu Sans Mono"/>
              <a:cs typeface="DejaVu Sans Mono"/>
            </a:endParaRPr>
          </a:p>
          <a:p>
            <a:pPr marL="1536700">
              <a:lnSpc>
                <a:spcPts val="2280"/>
              </a:lnSpc>
              <a:spcBef>
                <a:spcPts val="170"/>
              </a:spcBef>
            </a:pPr>
            <a:r>
              <a:rPr dirty="0" sz="2000" spc="-5" b="1">
                <a:solidFill>
                  <a:srgbClr val="2A79F1"/>
                </a:solidFill>
                <a:latin typeface="DejaVu Sans Mono"/>
                <a:cs typeface="DejaVu Sans Mono"/>
              </a:rPr>
              <a:t>override fun </a:t>
            </a:r>
            <a:r>
              <a:rPr dirty="0" sz="2000" spc="-5">
                <a:latin typeface="DejaVu Sans Mono"/>
                <a:cs typeface="DejaVu Sans Mono"/>
              </a:rPr>
              <a:t>verify(tx: LedgerTransaction)</a:t>
            </a:r>
            <a:r>
              <a:rPr dirty="0" sz="2000" spc="-60">
                <a:latin typeface="DejaVu Sans Mono"/>
                <a:cs typeface="DejaVu Sans Mono"/>
              </a:rPr>
              <a:t> </a:t>
            </a:r>
            <a:r>
              <a:rPr dirty="0" sz="2000" spc="-5">
                <a:latin typeface="DejaVu Sans Mono"/>
                <a:cs typeface="DejaVu Sans Mono"/>
              </a:rPr>
              <a:t>{</a:t>
            </a:r>
            <a:endParaRPr sz="2000">
              <a:latin typeface="DejaVu Sans Mono"/>
              <a:cs typeface="DejaVu Sans Mono"/>
            </a:endParaRPr>
          </a:p>
          <a:p>
            <a:pPr marL="2146300">
              <a:lnSpc>
                <a:spcPts val="2160"/>
              </a:lnSpc>
            </a:pPr>
            <a:r>
              <a:rPr dirty="0" sz="2000" spc="-5">
                <a:solidFill>
                  <a:srgbClr val="8B8B8B"/>
                </a:solidFill>
                <a:latin typeface="DejaVu Sans Mono"/>
                <a:cs typeface="DejaVu Sans Mono"/>
              </a:rPr>
              <a:t>// No constraints, so accepts</a:t>
            </a:r>
            <a:r>
              <a:rPr dirty="0" sz="2000" spc="-60">
                <a:solidFill>
                  <a:srgbClr val="8B8B8B"/>
                </a:solidFill>
                <a:latin typeface="DejaVu Sans Mono"/>
                <a:cs typeface="DejaVu Sans Mono"/>
              </a:rPr>
              <a:t> </a:t>
            </a:r>
            <a:r>
              <a:rPr dirty="0" sz="2000" spc="-5">
                <a:solidFill>
                  <a:srgbClr val="8B8B8B"/>
                </a:solidFill>
                <a:latin typeface="DejaVu Sans Mono"/>
                <a:cs typeface="DejaVu Sans Mono"/>
              </a:rPr>
              <a:t>anything.</a:t>
            </a:r>
            <a:endParaRPr sz="2000">
              <a:latin typeface="DejaVu Sans Mono"/>
              <a:cs typeface="DejaVu Sans Mono"/>
            </a:endParaRPr>
          </a:p>
          <a:p>
            <a:pPr marL="1536700">
              <a:lnSpc>
                <a:spcPts val="2280"/>
              </a:lnSpc>
            </a:pPr>
            <a:r>
              <a:rPr dirty="0" sz="2000" spc="-5">
                <a:latin typeface="DejaVu Sans Mono"/>
                <a:cs typeface="DejaVu Sans Mono"/>
              </a:rPr>
              <a:t>}</a:t>
            </a:r>
            <a:endParaRPr sz="2000">
              <a:latin typeface="DejaVu Sans Mono"/>
              <a:cs typeface="DejaVu Sans Mono"/>
            </a:endParaRPr>
          </a:p>
          <a:p>
            <a:pPr marL="927100">
              <a:lnSpc>
                <a:spcPct val="100000"/>
              </a:lnSpc>
              <a:spcBef>
                <a:spcPts val="1920"/>
              </a:spcBef>
            </a:pPr>
            <a:r>
              <a:rPr dirty="0" sz="2000" spc="-5">
                <a:latin typeface="DejaVu Sans Mono"/>
                <a:cs typeface="DejaVu Sans Mono"/>
              </a:rPr>
              <a:t>}</a:t>
            </a:r>
            <a:endParaRPr sz="2000">
              <a:latin typeface="DejaVu Sans Mono"/>
              <a:cs typeface="DejaVu Sans Mon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0675" y="566419"/>
            <a:ext cx="7263765" cy="512445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-245"/>
              <a:t>An </a:t>
            </a:r>
            <a:r>
              <a:rPr dirty="0" spc="-225"/>
              <a:t>example: </a:t>
            </a:r>
            <a:r>
              <a:rPr dirty="0" spc="-425"/>
              <a:t>Writing </a:t>
            </a:r>
            <a:r>
              <a:rPr dirty="0" spc="-35"/>
              <a:t>a </a:t>
            </a:r>
            <a:r>
              <a:rPr dirty="0" spc="-330"/>
              <a:t>verify</a:t>
            </a:r>
            <a:r>
              <a:rPr dirty="0" spc="-695"/>
              <a:t> </a:t>
            </a:r>
            <a:r>
              <a:rPr dirty="0" spc="-295"/>
              <a:t>function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85"/>
              <a:t>Contracts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40"/>
              <a:t>p</a:t>
            </a:r>
            <a:fld id="{81D60167-4931-47E6-BA6A-407CBD079E47}" type="slidenum">
              <a:rPr dirty="0" spc="-150"/>
              <a:t>10</a:t>
            </a:fld>
            <a:r>
              <a:rPr dirty="0" spc="-80"/>
              <a:t>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60131" y="1639315"/>
            <a:ext cx="7626984" cy="34759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-75">
                <a:latin typeface="Verdana"/>
                <a:cs typeface="Verdana"/>
              </a:rPr>
              <a:t>Let’s</a:t>
            </a:r>
            <a:r>
              <a:rPr dirty="0" sz="2400" spc="-180">
                <a:latin typeface="Verdana"/>
                <a:cs typeface="Verdana"/>
              </a:rPr>
              <a:t> </a:t>
            </a:r>
            <a:r>
              <a:rPr dirty="0" sz="2400" spc="-95">
                <a:latin typeface="Verdana"/>
                <a:cs typeface="Verdana"/>
              </a:rPr>
              <a:t>write</a:t>
            </a:r>
            <a:r>
              <a:rPr dirty="0" sz="2400" spc="-185">
                <a:latin typeface="Verdana"/>
                <a:cs typeface="Verdana"/>
              </a:rPr>
              <a:t> </a:t>
            </a:r>
            <a:r>
              <a:rPr dirty="0" sz="2400" spc="195">
                <a:latin typeface="Verdana"/>
                <a:cs typeface="Verdana"/>
              </a:rPr>
              <a:t>a</a:t>
            </a:r>
            <a:r>
              <a:rPr dirty="0" sz="2400" spc="-185">
                <a:latin typeface="Verdana"/>
                <a:cs typeface="Verdana"/>
              </a:rPr>
              <a:t> </a:t>
            </a:r>
            <a:r>
              <a:rPr dirty="0" sz="2400" spc="-114">
                <a:latin typeface="Verdana"/>
                <a:cs typeface="Verdana"/>
              </a:rPr>
              <a:t>verify</a:t>
            </a:r>
            <a:r>
              <a:rPr dirty="0" sz="2400" spc="-180">
                <a:latin typeface="Verdana"/>
                <a:cs typeface="Verdana"/>
              </a:rPr>
              <a:t> </a:t>
            </a:r>
            <a:r>
              <a:rPr dirty="0" sz="2400" spc="-25">
                <a:latin typeface="Verdana"/>
                <a:cs typeface="Verdana"/>
              </a:rPr>
              <a:t>function</a:t>
            </a:r>
            <a:r>
              <a:rPr dirty="0" sz="2400" spc="-185">
                <a:latin typeface="Verdana"/>
                <a:cs typeface="Verdana"/>
              </a:rPr>
              <a:t> </a:t>
            </a:r>
            <a:r>
              <a:rPr dirty="0" sz="2400" spc="-95">
                <a:latin typeface="Verdana"/>
                <a:cs typeface="Verdana"/>
              </a:rPr>
              <a:t>for</a:t>
            </a:r>
            <a:r>
              <a:rPr dirty="0" sz="2400" spc="-180">
                <a:latin typeface="Verdana"/>
                <a:cs typeface="Verdana"/>
              </a:rPr>
              <a:t> </a:t>
            </a:r>
            <a:r>
              <a:rPr dirty="0" sz="2400" spc="-25">
                <a:latin typeface="Verdana"/>
                <a:cs typeface="Verdana"/>
              </a:rPr>
              <a:t>the</a:t>
            </a:r>
            <a:r>
              <a:rPr dirty="0" sz="2400" spc="-185">
                <a:latin typeface="Verdana"/>
                <a:cs typeface="Verdana"/>
              </a:rPr>
              <a:t> </a:t>
            </a:r>
            <a:r>
              <a:rPr dirty="0" sz="2400" spc="-40">
                <a:latin typeface="Verdana"/>
                <a:cs typeface="Verdana"/>
              </a:rPr>
              <a:t>following</a:t>
            </a:r>
            <a:r>
              <a:rPr dirty="0" sz="2400" spc="-185">
                <a:latin typeface="Verdana"/>
                <a:cs typeface="Verdana"/>
              </a:rPr>
              <a:t> </a:t>
            </a:r>
            <a:r>
              <a:rPr dirty="0" sz="2400" spc="-120">
                <a:latin typeface="Verdana"/>
                <a:cs typeface="Verdana"/>
              </a:rPr>
              <a:t>state: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300">
              <a:latin typeface="Times New Roman"/>
              <a:cs typeface="Times New Roman"/>
            </a:endParaRPr>
          </a:p>
          <a:p>
            <a:pPr marL="1040130" marR="3954779" indent="-552450">
              <a:lnSpc>
                <a:spcPct val="100000"/>
              </a:lnSpc>
            </a:pPr>
            <a:r>
              <a:rPr dirty="0" sz="1800" b="1">
                <a:solidFill>
                  <a:srgbClr val="2A79F1"/>
                </a:solidFill>
                <a:latin typeface="DejaVu Sans Mono"/>
                <a:cs typeface="DejaVu Sans Mono"/>
              </a:rPr>
              <a:t>data class</a:t>
            </a:r>
            <a:r>
              <a:rPr dirty="0" sz="1800" spc="-90" b="1">
                <a:solidFill>
                  <a:srgbClr val="2A79F1"/>
                </a:solidFill>
                <a:latin typeface="DejaVu Sans Mono"/>
                <a:cs typeface="DejaVu Sans Mono"/>
              </a:rPr>
              <a:t> </a:t>
            </a:r>
            <a:r>
              <a:rPr dirty="0" sz="1800">
                <a:latin typeface="DejaVu Sans Mono"/>
                <a:cs typeface="DejaVu Sans Mono"/>
              </a:rPr>
              <a:t>NumberState(  </a:t>
            </a:r>
            <a:r>
              <a:rPr dirty="0" sz="1800" b="1">
                <a:solidFill>
                  <a:srgbClr val="2A79F1"/>
                </a:solidFill>
                <a:latin typeface="DejaVu Sans Mono"/>
                <a:cs typeface="DejaVu Sans Mono"/>
              </a:rPr>
              <a:t>val </a:t>
            </a:r>
            <a:r>
              <a:rPr dirty="0" sz="1800">
                <a:latin typeface="DejaVu Sans Mono"/>
                <a:cs typeface="DejaVu Sans Mono"/>
              </a:rPr>
              <a:t>number: Int,  </a:t>
            </a:r>
            <a:r>
              <a:rPr dirty="0" sz="1800" b="1">
                <a:solidFill>
                  <a:srgbClr val="2B79F0"/>
                </a:solidFill>
                <a:latin typeface="DejaVu Sans Mono"/>
                <a:cs typeface="DejaVu Sans Mono"/>
              </a:rPr>
              <a:t>val </a:t>
            </a:r>
            <a:r>
              <a:rPr dirty="0" sz="1800">
                <a:latin typeface="DejaVu Sans Mono"/>
                <a:cs typeface="DejaVu Sans Mono"/>
              </a:rPr>
              <a:t>alice: Party,  </a:t>
            </a:r>
            <a:r>
              <a:rPr dirty="0" sz="1800" b="1">
                <a:solidFill>
                  <a:srgbClr val="2B79F0"/>
                </a:solidFill>
                <a:latin typeface="DejaVu Sans Mono"/>
                <a:cs typeface="DejaVu Sans Mono"/>
              </a:rPr>
              <a:t>val </a:t>
            </a:r>
            <a:r>
              <a:rPr dirty="0" sz="1800">
                <a:latin typeface="DejaVu Sans Mono"/>
                <a:cs typeface="DejaVu Sans Mono"/>
              </a:rPr>
              <a:t>bob:</a:t>
            </a:r>
            <a:r>
              <a:rPr dirty="0" sz="1800" spc="-25">
                <a:latin typeface="DejaVu Sans Mono"/>
                <a:cs typeface="DejaVu Sans Mono"/>
              </a:rPr>
              <a:t> </a:t>
            </a:r>
            <a:r>
              <a:rPr dirty="0" sz="1800">
                <a:latin typeface="DejaVu Sans Mono"/>
                <a:cs typeface="DejaVu Sans Mono"/>
              </a:rPr>
              <a:t>Party,</a:t>
            </a:r>
            <a:endParaRPr sz="1800">
              <a:latin typeface="DejaVu Sans Mono"/>
              <a:cs typeface="DejaVu Sans Mono"/>
            </a:endParaRPr>
          </a:p>
          <a:p>
            <a:pPr marL="487680" marR="916305" indent="552450">
              <a:lnSpc>
                <a:spcPct val="100000"/>
              </a:lnSpc>
            </a:pPr>
            <a:r>
              <a:rPr dirty="0" sz="1800" b="1">
                <a:solidFill>
                  <a:srgbClr val="2A79F1"/>
                </a:solidFill>
                <a:latin typeface="DejaVu Sans Mono"/>
                <a:cs typeface="DejaVu Sans Mono"/>
              </a:rPr>
              <a:t>override val </a:t>
            </a:r>
            <a:r>
              <a:rPr dirty="0" sz="1800">
                <a:latin typeface="DejaVu Sans Mono"/>
                <a:cs typeface="DejaVu Sans Mono"/>
              </a:rPr>
              <a:t>linearId: UniqueIdentifier =  UniqueIdentifier()</a:t>
            </a:r>
            <a:endParaRPr sz="1800">
              <a:latin typeface="DejaVu Sans Mono"/>
              <a:cs typeface="DejaVu Sans Mono"/>
            </a:endParaRPr>
          </a:p>
          <a:p>
            <a:pPr marL="487680">
              <a:lnSpc>
                <a:spcPct val="100000"/>
              </a:lnSpc>
            </a:pPr>
            <a:r>
              <a:rPr dirty="0" sz="1800">
                <a:latin typeface="DejaVu Sans Mono"/>
                <a:cs typeface="DejaVu Sans Mono"/>
              </a:rPr>
              <a:t>) : LinearState</a:t>
            </a:r>
            <a:r>
              <a:rPr dirty="0" sz="1800" spc="5">
                <a:latin typeface="DejaVu Sans Mono"/>
                <a:cs typeface="DejaVu Sans Mono"/>
              </a:rPr>
              <a:t> </a:t>
            </a:r>
            <a:r>
              <a:rPr dirty="0" sz="1800">
                <a:latin typeface="DejaVu Sans Mono"/>
                <a:cs typeface="DejaVu Sans Mono"/>
              </a:rPr>
              <a:t>{</a:t>
            </a:r>
            <a:endParaRPr sz="1800">
              <a:latin typeface="DejaVu Sans Mono"/>
              <a:cs typeface="DejaVu Sans Mono"/>
            </a:endParaRPr>
          </a:p>
          <a:p>
            <a:pPr marL="1040130">
              <a:lnSpc>
                <a:spcPct val="100000"/>
              </a:lnSpc>
            </a:pPr>
            <a:r>
              <a:rPr dirty="0" sz="1800" b="1">
                <a:solidFill>
                  <a:srgbClr val="2A79F1"/>
                </a:solidFill>
                <a:latin typeface="DejaVu Sans Mono"/>
                <a:cs typeface="DejaVu Sans Mono"/>
              </a:rPr>
              <a:t>override val </a:t>
            </a:r>
            <a:r>
              <a:rPr dirty="0" sz="1800">
                <a:latin typeface="DejaVu Sans Mono"/>
                <a:cs typeface="DejaVu Sans Mono"/>
              </a:rPr>
              <a:t>participants</a:t>
            </a:r>
            <a:endParaRPr sz="1800">
              <a:latin typeface="DejaVu Sans Mono"/>
              <a:cs typeface="DejaVu Sans Mono"/>
            </a:endParaRPr>
          </a:p>
          <a:p>
            <a:pPr marL="1592580">
              <a:lnSpc>
                <a:spcPct val="100000"/>
              </a:lnSpc>
            </a:pPr>
            <a:r>
              <a:rPr dirty="0" sz="1800" b="1">
                <a:solidFill>
                  <a:srgbClr val="2A79F1"/>
                </a:solidFill>
                <a:latin typeface="DejaVu Sans Mono"/>
                <a:cs typeface="DejaVu Sans Mono"/>
              </a:rPr>
              <a:t>get</a:t>
            </a:r>
            <a:r>
              <a:rPr dirty="0" sz="1800">
                <a:latin typeface="DejaVu Sans Mono"/>
                <a:cs typeface="DejaVu Sans Mono"/>
              </a:rPr>
              <a:t>() = listOf(alice, bob)</a:t>
            </a:r>
            <a:endParaRPr sz="1800">
              <a:latin typeface="DejaVu Sans Mono"/>
              <a:cs typeface="DejaVu Sans Mono"/>
            </a:endParaRPr>
          </a:p>
          <a:p>
            <a:pPr marL="487680">
              <a:lnSpc>
                <a:spcPct val="100000"/>
              </a:lnSpc>
            </a:pPr>
            <a:r>
              <a:rPr dirty="0" sz="1800">
                <a:latin typeface="DejaVu Sans Mono"/>
                <a:cs typeface="DejaVu Sans Mono"/>
              </a:rPr>
              <a:t>}</a:t>
            </a:r>
            <a:endParaRPr sz="1800">
              <a:latin typeface="DejaVu Sans Mono"/>
              <a:cs typeface="DejaVu Sans Mon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2019-08-18T16:11:41Z</dcterms:created>
  <dcterms:modified xsi:type="dcterms:W3CDTF">2019-08-18T16:11:41Z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2019-08-18T00:00:00Z</vt:filetime>
  </property>
</Properties>
</file>