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800" y="304799"/>
            <a:ext cx="11582400" cy="6248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566592" y="1107819"/>
            <a:ext cx="116812" cy="117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054919" y="760463"/>
            <a:ext cx="472440" cy="701040"/>
          </a:xfrm>
          <a:custGeom>
            <a:avLst/>
            <a:gdLst/>
            <a:ahLst/>
            <a:cxnLst/>
            <a:rect l="l" t="t" r="r" b="b"/>
            <a:pathLst>
              <a:path w="472440" h="701040">
                <a:moveTo>
                  <a:pt x="117441" y="464618"/>
                </a:moveTo>
                <a:lnTo>
                  <a:pt x="0" y="464618"/>
                </a:lnTo>
                <a:lnTo>
                  <a:pt x="4783" y="512241"/>
                </a:lnTo>
                <a:lnTo>
                  <a:pt x="18508" y="556551"/>
                </a:lnTo>
                <a:lnTo>
                  <a:pt x="40238" y="596612"/>
                </a:lnTo>
                <a:lnTo>
                  <a:pt x="69036" y="631487"/>
                </a:lnTo>
                <a:lnTo>
                  <a:pt x="103963" y="660241"/>
                </a:lnTo>
                <a:lnTo>
                  <a:pt x="144083" y="681938"/>
                </a:lnTo>
                <a:lnTo>
                  <a:pt x="188459" y="695643"/>
                </a:lnTo>
                <a:lnTo>
                  <a:pt x="236153" y="700419"/>
                </a:lnTo>
                <a:lnTo>
                  <a:pt x="283667" y="695643"/>
                </a:lnTo>
                <a:lnTo>
                  <a:pt x="327958" y="681938"/>
                </a:lnTo>
                <a:lnTo>
                  <a:pt x="368069" y="660241"/>
                </a:lnTo>
                <a:lnTo>
                  <a:pt x="403038" y="631487"/>
                </a:lnTo>
                <a:lnTo>
                  <a:pt x="431907" y="596612"/>
                </a:lnTo>
                <a:lnTo>
                  <a:pt x="439232" y="583156"/>
                </a:lnTo>
                <a:lnTo>
                  <a:pt x="236153" y="583156"/>
                </a:lnTo>
                <a:lnTo>
                  <a:pt x="189752" y="573905"/>
                </a:lnTo>
                <a:lnTo>
                  <a:pt x="152039" y="548609"/>
                </a:lnTo>
                <a:lnTo>
                  <a:pt x="126705" y="510952"/>
                </a:lnTo>
                <a:lnTo>
                  <a:pt x="117441" y="464618"/>
                </a:lnTo>
                <a:close/>
              </a:path>
              <a:path w="472440" h="701040">
                <a:moveTo>
                  <a:pt x="439004" y="346087"/>
                </a:moveTo>
                <a:lnTo>
                  <a:pt x="236153" y="346087"/>
                </a:lnTo>
                <a:lnTo>
                  <a:pt x="282290" y="355427"/>
                </a:lnTo>
                <a:lnTo>
                  <a:pt x="320034" y="380871"/>
                </a:lnTo>
                <a:lnTo>
                  <a:pt x="345518" y="418556"/>
                </a:lnTo>
                <a:lnTo>
                  <a:pt x="354872" y="464618"/>
                </a:lnTo>
                <a:lnTo>
                  <a:pt x="345518" y="510952"/>
                </a:lnTo>
                <a:lnTo>
                  <a:pt x="320034" y="548609"/>
                </a:lnTo>
                <a:lnTo>
                  <a:pt x="282290" y="573905"/>
                </a:lnTo>
                <a:lnTo>
                  <a:pt x="236153" y="583156"/>
                </a:lnTo>
                <a:lnTo>
                  <a:pt x="439232" y="583156"/>
                </a:lnTo>
                <a:lnTo>
                  <a:pt x="453715" y="556551"/>
                </a:lnTo>
                <a:lnTo>
                  <a:pt x="467504" y="512241"/>
                </a:lnTo>
                <a:lnTo>
                  <a:pt x="472313" y="464618"/>
                </a:lnTo>
                <a:lnTo>
                  <a:pt x="467387" y="416544"/>
                </a:lnTo>
                <a:lnTo>
                  <a:pt x="453265" y="371851"/>
                </a:lnTo>
                <a:lnTo>
                  <a:pt x="439004" y="346087"/>
                </a:lnTo>
                <a:close/>
              </a:path>
              <a:path w="472440" h="701040">
                <a:moveTo>
                  <a:pt x="359315" y="0"/>
                </a:moveTo>
                <a:lnTo>
                  <a:pt x="105378" y="0"/>
                </a:lnTo>
                <a:lnTo>
                  <a:pt x="24753" y="117261"/>
                </a:lnTo>
                <a:lnTo>
                  <a:pt x="216477" y="117261"/>
                </a:lnTo>
                <a:lnTo>
                  <a:pt x="118076" y="260515"/>
                </a:lnTo>
                <a:lnTo>
                  <a:pt x="176482" y="361932"/>
                </a:lnTo>
                <a:lnTo>
                  <a:pt x="190270" y="355178"/>
                </a:lnTo>
                <a:lnTo>
                  <a:pt x="204890" y="350207"/>
                </a:lnTo>
                <a:lnTo>
                  <a:pt x="220224" y="347137"/>
                </a:lnTo>
                <a:lnTo>
                  <a:pt x="236153" y="346087"/>
                </a:lnTo>
                <a:lnTo>
                  <a:pt x="439004" y="346087"/>
                </a:lnTo>
                <a:lnTo>
                  <a:pt x="430937" y="331515"/>
                </a:lnTo>
                <a:lnTo>
                  <a:pt x="401391" y="296511"/>
                </a:lnTo>
                <a:lnTo>
                  <a:pt x="365615" y="267817"/>
                </a:lnTo>
                <a:lnTo>
                  <a:pt x="324597" y="246408"/>
                </a:lnTo>
                <a:lnTo>
                  <a:pt x="279326" y="233261"/>
                </a:lnTo>
                <a:lnTo>
                  <a:pt x="359315" y="117261"/>
                </a:lnTo>
                <a:lnTo>
                  <a:pt x="359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63528" y="761097"/>
            <a:ext cx="355600" cy="464184"/>
          </a:xfrm>
          <a:custGeom>
            <a:avLst/>
            <a:gdLst/>
            <a:ahLst/>
            <a:cxnLst/>
            <a:rect l="l" t="t" r="r" b="b"/>
            <a:pathLst>
              <a:path w="355600" h="464184">
                <a:moveTo>
                  <a:pt x="117443" y="0"/>
                </a:moveTo>
                <a:lnTo>
                  <a:pt x="0" y="0"/>
                </a:lnTo>
                <a:lnTo>
                  <a:pt x="0" y="463983"/>
                </a:lnTo>
                <a:lnTo>
                  <a:pt x="117443" y="463983"/>
                </a:lnTo>
                <a:lnTo>
                  <a:pt x="117443" y="235165"/>
                </a:lnTo>
                <a:lnTo>
                  <a:pt x="126787" y="189198"/>
                </a:lnTo>
                <a:lnTo>
                  <a:pt x="152201" y="151729"/>
                </a:lnTo>
                <a:lnTo>
                  <a:pt x="189755" y="126502"/>
                </a:lnTo>
                <a:lnTo>
                  <a:pt x="235520" y="117261"/>
                </a:lnTo>
                <a:lnTo>
                  <a:pt x="274886" y="116627"/>
                </a:lnTo>
                <a:lnTo>
                  <a:pt x="333598" y="31690"/>
                </a:lnTo>
                <a:lnTo>
                  <a:pt x="117443" y="31690"/>
                </a:lnTo>
                <a:lnTo>
                  <a:pt x="117443" y="0"/>
                </a:lnTo>
                <a:close/>
              </a:path>
              <a:path w="355600" h="464184">
                <a:moveTo>
                  <a:pt x="355503" y="0"/>
                </a:moveTo>
                <a:lnTo>
                  <a:pt x="235520" y="0"/>
                </a:lnTo>
                <a:lnTo>
                  <a:pt x="203770" y="2099"/>
                </a:lnTo>
                <a:lnTo>
                  <a:pt x="173388" y="8239"/>
                </a:lnTo>
                <a:lnTo>
                  <a:pt x="144553" y="18182"/>
                </a:lnTo>
                <a:lnTo>
                  <a:pt x="117443" y="31690"/>
                </a:lnTo>
                <a:lnTo>
                  <a:pt x="333598" y="31690"/>
                </a:lnTo>
                <a:lnTo>
                  <a:pt x="3555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615" y="1892553"/>
            <a:ext cx="10678769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524775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7287100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76947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189" y="67728"/>
                </a:lnTo>
                <a:lnTo>
                  <a:pt x="60526" y="60186"/>
                </a:lnTo>
                <a:lnTo>
                  <a:pt x="68286" y="49070"/>
                </a:lnTo>
                <a:lnTo>
                  <a:pt x="71163" y="35571"/>
                </a:lnTo>
                <a:lnTo>
                  <a:pt x="68286" y="21708"/>
                </a:lnTo>
                <a:lnTo>
                  <a:pt x="60526" y="10403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81025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19" y="67728"/>
                </a:lnTo>
                <a:lnTo>
                  <a:pt x="60705" y="60186"/>
                </a:lnTo>
                <a:lnTo>
                  <a:pt x="68306" y="49070"/>
                </a:lnTo>
                <a:lnTo>
                  <a:pt x="71092" y="35571"/>
                </a:lnTo>
                <a:lnTo>
                  <a:pt x="68306" y="21708"/>
                </a:lnTo>
                <a:lnTo>
                  <a:pt x="60705" y="10403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8510955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8918645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9360703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7"/>
                </a:lnTo>
                <a:lnTo>
                  <a:pt x="31609" y="22063"/>
                </a:lnTo>
                <a:lnTo>
                  <a:pt x="34295" y="35571"/>
                </a:lnTo>
                <a:lnTo>
                  <a:pt x="31609" y="48980"/>
                </a:lnTo>
                <a:lnTo>
                  <a:pt x="24274" y="59947"/>
                </a:lnTo>
                <a:lnTo>
                  <a:pt x="13376" y="67460"/>
                </a:lnTo>
                <a:lnTo>
                  <a:pt x="0" y="70507"/>
                </a:lnTo>
                <a:lnTo>
                  <a:pt x="1286" y="70507"/>
                </a:lnTo>
                <a:lnTo>
                  <a:pt x="15123" y="67728"/>
                </a:lnTo>
                <a:lnTo>
                  <a:pt x="26409" y="60186"/>
                </a:lnTo>
                <a:lnTo>
                  <a:pt x="34010" y="49070"/>
                </a:lnTo>
                <a:lnTo>
                  <a:pt x="36796" y="35571"/>
                </a:lnTo>
                <a:lnTo>
                  <a:pt x="34010" y="21708"/>
                </a:lnTo>
                <a:lnTo>
                  <a:pt x="26409" y="10403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431642" y="6463394"/>
            <a:ext cx="70499" cy="705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24775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7287100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76947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189" y="67727"/>
                </a:lnTo>
                <a:lnTo>
                  <a:pt x="60526" y="60184"/>
                </a:lnTo>
                <a:lnTo>
                  <a:pt x="68286" y="49068"/>
                </a:lnTo>
                <a:lnTo>
                  <a:pt x="71163" y="35570"/>
                </a:lnTo>
                <a:lnTo>
                  <a:pt x="68286" y="21706"/>
                </a:lnTo>
                <a:lnTo>
                  <a:pt x="60526" y="10401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81025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8510955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8918645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9360703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8"/>
                </a:lnTo>
                <a:lnTo>
                  <a:pt x="31609" y="22063"/>
                </a:lnTo>
                <a:lnTo>
                  <a:pt x="34295" y="35570"/>
                </a:lnTo>
                <a:lnTo>
                  <a:pt x="31609" y="48979"/>
                </a:lnTo>
                <a:lnTo>
                  <a:pt x="24274" y="59946"/>
                </a:lnTo>
                <a:lnTo>
                  <a:pt x="13376" y="67459"/>
                </a:lnTo>
                <a:lnTo>
                  <a:pt x="0" y="70506"/>
                </a:lnTo>
                <a:lnTo>
                  <a:pt x="1286" y="70506"/>
                </a:lnTo>
                <a:lnTo>
                  <a:pt x="15123" y="67727"/>
                </a:lnTo>
                <a:lnTo>
                  <a:pt x="26409" y="60184"/>
                </a:lnTo>
                <a:lnTo>
                  <a:pt x="34010" y="49068"/>
                </a:lnTo>
                <a:lnTo>
                  <a:pt x="36796" y="35570"/>
                </a:lnTo>
                <a:lnTo>
                  <a:pt x="34010" y="21706"/>
                </a:lnTo>
                <a:lnTo>
                  <a:pt x="26409" y="10401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9323834" y="323101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36867" y="70507"/>
                </a:lnTo>
                <a:lnTo>
                  <a:pt x="23461" y="67460"/>
                </a:lnTo>
                <a:lnTo>
                  <a:pt x="12566" y="59947"/>
                </a:lnTo>
                <a:lnTo>
                  <a:pt x="5248" y="48980"/>
                </a:lnTo>
                <a:lnTo>
                  <a:pt x="2572" y="35571"/>
                </a:lnTo>
                <a:lnTo>
                  <a:pt x="5248" y="22063"/>
                </a:lnTo>
                <a:lnTo>
                  <a:pt x="12566" y="10877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9326406" y="323101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7"/>
                </a:lnTo>
                <a:lnTo>
                  <a:pt x="2676" y="22063"/>
                </a:lnTo>
                <a:lnTo>
                  <a:pt x="0" y="35571"/>
                </a:lnTo>
                <a:lnTo>
                  <a:pt x="2676" y="48980"/>
                </a:lnTo>
                <a:lnTo>
                  <a:pt x="9993" y="59947"/>
                </a:lnTo>
                <a:lnTo>
                  <a:pt x="20888" y="67460"/>
                </a:lnTo>
                <a:lnTo>
                  <a:pt x="34295" y="70507"/>
                </a:lnTo>
                <a:lnTo>
                  <a:pt x="47672" y="67460"/>
                </a:lnTo>
                <a:lnTo>
                  <a:pt x="58570" y="59947"/>
                </a:lnTo>
                <a:lnTo>
                  <a:pt x="65905" y="48980"/>
                </a:lnTo>
                <a:lnTo>
                  <a:pt x="68591" y="35571"/>
                </a:lnTo>
                <a:lnTo>
                  <a:pt x="65905" y="22063"/>
                </a:lnTo>
                <a:lnTo>
                  <a:pt x="58570" y="10877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9323834" y="6463394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36867" y="70506"/>
                </a:lnTo>
                <a:lnTo>
                  <a:pt x="23461" y="67459"/>
                </a:lnTo>
                <a:lnTo>
                  <a:pt x="12566" y="59946"/>
                </a:lnTo>
                <a:lnTo>
                  <a:pt x="5248" y="48979"/>
                </a:lnTo>
                <a:lnTo>
                  <a:pt x="2572" y="35570"/>
                </a:lnTo>
                <a:lnTo>
                  <a:pt x="5248" y="22063"/>
                </a:lnTo>
                <a:lnTo>
                  <a:pt x="12566" y="10878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9326406" y="6463394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8"/>
                </a:lnTo>
                <a:lnTo>
                  <a:pt x="2676" y="22063"/>
                </a:lnTo>
                <a:lnTo>
                  <a:pt x="0" y="35570"/>
                </a:lnTo>
                <a:lnTo>
                  <a:pt x="2676" y="48979"/>
                </a:lnTo>
                <a:lnTo>
                  <a:pt x="9993" y="59946"/>
                </a:lnTo>
                <a:lnTo>
                  <a:pt x="20888" y="67459"/>
                </a:lnTo>
                <a:lnTo>
                  <a:pt x="34295" y="70506"/>
                </a:lnTo>
                <a:lnTo>
                  <a:pt x="47672" y="67459"/>
                </a:lnTo>
                <a:lnTo>
                  <a:pt x="58570" y="59946"/>
                </a:lnTo>
                <a:lnTo>
                  <a:pt x="65905" y="48979"/>
                </a:lnTo>
                <a:lnTo>
                  <a:pt x="68591" y="35570"/>
                </a:lnTo>
                <a:lnTo>
                  <a:pt x="65905" y="22063"/>
                </a:lnTo>
                <a:lnTo>
                  <a:pt x="58570" y="10878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9732239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3"/>
                </a:lnTo>
                <a:lnTo>
                  <a:pt x="2776" y="21708"/>
                </a:lnTo>
                <a:lnTo>
                  <a:pt x="0" y="35571"/>
                </a:lnTo>
                <a:lnTo>
                  <a:pt x="2776" y="49070"/>
                </a:lnTo>
                <a:lnTo>
                  <a:pt x="10315" y="60186"/>
                </a:lnTo>
                <a:lnTo>
                  <a:pt x="21431" y="67728"/>
                </a:lnTo>
                <a:lnTo>
                  <a:pt x="34938" y="70507"/>
                </a:lnTo>
                <a:lnTo>
                  <a:pt x="48776" y="67728"/>
                </a:lnTo>
                <a:lnTo>
                  <a:pt x="60062" y="60186"/>
                </a:lnTo>
                <a:lnTo>
                  <a:pt x="67663" y="49070"/>
                </a:lnTo>
                <a:lnTo>
                  <a:pt x="70449" y="35571"/>
                </a:lnTo>
                <a:lnTo>
                  <a:pt x="67663" y="21708"/>
                </a:lnTo>
                <a:lnTo>
                  <a:pt x="60062" y="10403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1013992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3"/>
                </a:lnTo>
                <a:lnTo>
                  <a:pt x="2796" y="21708"/>
                </a:lnTo>
                <a:lnTo>
                  <a:pt x="0" y="35571"/>
                </a:lnTo>
                <a:lnTo>
                  <a:pt x="2796" y="49070"/>
                </a:lnTo>
                <a:lnTo>
                  <a:pt x="10422" y="60186"/>
                </a:lnTo>
                <a:lnTo>
                  <a:pt x="2173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105476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30" y="67728"/>
                </a:lnTo>
                <a:lnTo>
                  <a:pt x="60740" y="60186"/>
                </a:lnTo>
                <a:lnTo>
                  <a:pt x="68366" y="49070"/>
                </a:lnTo>
                <a:lnTo>
                  <a:pt x="71163" y="35571"/>
                </a:lnTo>
                <a:lnTo>
                  <a:pt x="68366" y="21708"/>
                </a:lnTo>
                <a:lnTo>
                  <a:pt x="60740" y="10403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9732239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1"/>
                </a:lnTo>
                <a:lnTo>
                  <a:pt x="2776" y="21706"/>
                </a:lnTo>
                <a:lnTo>
                  <a:pt x="0" y="35570"/>
                </a:lnTo>
                <a:lnTo>
                  <a:pt x="2776" y="49068"/>
                </a:lnTo>
                <a:lnTo>
                  <a:pt x="10315" y="60184"/>
                </a:lnTo>
                <a:lnTo>
                  <a:pt x="21431" y="67727"/>
                </a:lnTo>
                <a:lnTo>
                  <a:pt x="34938" y="70506"/>
                </a:lnTo>
                <a:lnTo>
                  <a:pt x="48776" y="67727"/>
                </a:lnTo>
                <a:lnTo>
                  <a:pt x="60062" y="60184"/>
                </a:lnTo>
                <a:lnTo>
                  <a:pt x="67663" y="49068"/>
                </a:lnTo>
                <a:lnTo>
                  <a:pt x="70449" y="35570"/>
                </a:lnTo>
                <a:lnTo>
                  <a:pt x="67663" y="21706"/>
                </a:lnTo>
                <a:lnTo>
                  <a:pt x="60062" y="10401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1013992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1"/>
                </a:lnTo>
                <a:lnTo>
                  <a:pt x="2796" y="21706"/>
                </a:lnTo>
                <a:lnTo>
                  <a:pt x="0" y="35570"/>
                </a:lnTo>
                <a:lnTo>
                  <a:pt x="2796" y="49068"/>
                </a:lnTo>
                <a:lnTo>
                  <a:pt x="10422" y="60184"/>
                </a:lnTo>
                <a:lnTo>
                  <a:pt x="2173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105476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30" y="67727"/>
                </a:lnTo>
                <a:lnTo>
                  <a:pt x="60740" y="60184"/>
                </a:lnTo>
                <a:lnTo>
                  <a:pt x="68366" y="49068"/>
                </a:lnTo>
                <a:lnTo>
                  <a:pt x="71163" y="35570"/>
                </a:lnTo>
                <a:lnTo>
                  <a:pt x="68366" y="21706"/>
                </a:lnTo>
                <a:lnTo>
                  <a:pt x="60740" y="10401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109554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1136378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8" y="0"/>
                </a:moveTo>
                <a:lnTo>
                  <a:pt x="21461" y="2789"/>
                </a:lnTo>
                <a:lnTo>
                  <a:pt x="10342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42" y="60184"/>
                </a:lnTo>
                <a:lnTo>
                  <a:pt x="21461" y="67727"/>
                </a:lnTo>
                <a:lnTo>
                  <a:pt x="34938" y="70506"/>
                </a:lnTo>
                <a:lnTo>
                  <a:pt x="48817" y="67727"/>
                </a:lnTo>
                <a:lnTo>
                  <a:pt x="60124" y="60184"/>
                </a:lnTo>
                <a:lnTo>
                  <a:pt x="67733" y="49068"/>
                </a:lnTo>
                <a:lnTo>
                  <a:pt x="70520" y="35570"/>
                </a:lnTo>
                <a:lnTo>
                  <a:pt x="67733" y="21706"/>
                </a:lnTo>
                <a:lnTo>
                  <a:pt x="60124" y="10401"/>
                </a:lnTo>
                <a:lnTo>
                  <a:pt x="48817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524775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7287100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76947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189" y="67728"/>
                </a:lnTo>
                <a:lnTo>
                  <a:pt x="60526" y="60186"/>
                </a:lnTo>
                <a:lnTo>
                  <a:pt x="68286" y="49070"/>
                </a:lnTo>
                <a:lnTo>
                  <a:pt x="71163" y="35571"/>
                </a:lnTo>
                <a:lnTo>
                  <a:pt x="68286" y="21708"/>
                </a:lnTo>
                <a:lnTo>
                  <a:pt x="60526" y="10403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81025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19" y="67728"/>
                </a:lnTo>
                <a:lnTo>
                  <a:pt x="60705" y="60186"/>
                </a:lnTo>
                <a:lnTo>
                  <a:pt x="68306" y="49070"/>
                </a:lnTo>
                <a:lnTo>
                  <a:pt x="71092" y="35571"/>
                </a:lnTo>
                <a:lnTo>
                  <a:pt x="68306" y="21708"/>
                </a:lnTo>
                <a:lnTo>
                  <a:pt x="60705" y="10403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8510955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8918645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9360703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7"/>
                </a:lnTo>
                <a:lnTo>
                  <a:pt x="31609" y="22063"/>
                </a:lnTo>
                <a:lnTo>
                  <a:pt x="34295" y="35571"/>
                </a:lnTo>
                <a:lnTo>
                  <a:pt x="31609" y="48980"/>
                </a:lnTo>
                <a:lnTo>
                  <a:pt x="24274" y="59947"/>
                </a:lnTo>
                <a:lnTo>
                  <a:pt x="13376" y="67460"/>
                </a:lnTo>
                <a:lnTo>
                  <a:pt x="0" y="70507"/>
                </a:lnTo>
                <a:lnTo>
                  <a:pt x="1286" y="70507"/>
                </a:lnTo>
                <a:lnTo>
                  <a:pt x="15123" y="67728"/>
                </a:lnTo>
                <a:lnTo>
                  <a:pt x="26409" y="60186"/>
                </a:lnTo>
                <a:lnTo>
                  <a:pt x="34010" y="49070"/>
                </a:lnTo>
                <a:lnTo>
                  <a:pt x="36796" y="35571"/>
                </a:lnTo>
                <a:lnTo>
                  <a:pt x="34010" y="21708"/>
                </a:lnTo>
                <a:lnTo>
                  <a:pt x="26409" y="10403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524775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7287100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76947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189" y="67727"/>
                </a:lnTo>
                <a:lnTo>
                  <a:pt x="60526" y="60184"/>
                </a:lnTo>
                <a:lnTo>
                  <a:pt x="68286" y="49068"/>
                </a:lnTo>
                <a:lnTo>
                  <a:pt x="71163" y="35570"/>
                </a:lnTo>
                <a:lnTo>
                  <a:pt x="68286" y="21706"/>
                </a:lnTo>
                <a:lnTo>
                  <a:pt x="60526" y="10401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81025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8510955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8918645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k object 104"/>
          <p:cNvSpPr/>
          <p:nvPr/>
        </p:nvSpPr>
        <p:spPr>
          <a:xfrm>
            <a:off x="9360703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8"/>
                </a:lnTo>
                <a:lnTo>
                  <a:pt x="31609" y="22063"/>
                </a:lnTo>
                <a:lnTo>
                  <a:pt x="34295" y="35570"/>
                </a:lnTo>
                <a:lnTo>
                  <a:pt x="31609" y="48979"/>
                </a:lnTo>
                <a:lnTo>
                  <a:pt x="24274" y="59946"/>
                </a:lnTo>
                <a:lnTo>
                  <a:pt x="13376" y="67459"/>
                </a:lnTo>
                <a:lnTo>
                  <a:pt x="0" y="70506"/>
                </a:lnTo>
                <a:lnTo>
                  <a:pt x="1286" y="70506"/>
                </a:lnTo>
                <a:lnTo>
                  <a:pt x="15123" y="67727"/>
                </a:lnTo>
                <a:lnTo>
                  <a:pt x="26409" y="60184"/>
                </a:lnTo>
                <a:lnTo>
                  <a:pt x="34010" y="49068"/>
                </a:lnTo>
                <a:lnTo>
                  <a:pt x="36796" y="35570"/>
                </a:lnTo>
                <a:lnTo>
                  <a:pt x="34010" y="21706"/>
                </a:lnTo>
                <a:lnTo>
                  <a:pt x="26409" y="10401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k object 105"/>
          <p:cNvSpPr/>
          <p:nvPr/>
        </p:nvSpPr>
        <p:spPr>
          <a:xfrm>
            <a:off x="9323834" y="323101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36867" y="70507"/>
                </a:lnTo>
                <a:lnTo>
                  <a:pt x="23461" y="67460"/>
                </a:lnTo>
                <a:lnTo>
                  <a:pt x="12566" y="59947"/>
                </a:lnTo>
                <a:lnTo>
                  <a:pt x="5248" y="48980"/>
                </a:lnTo>
                <a:lnTo>
                  <a:pt x="2572" y="35571"/>
                </a:lnTo>
                <a:lnTo>
                  <a:pt x="5248" y="22063"/>
                </a:lnTo>
                <a:lnTo>
                  <a:pt x="12566" y="10877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k object 106"/>
          <p:cNvSpPr/>
          <p:nvPr/>
        </p:nvSpPr>
        <p:spPr>
          <a:xfrm>
            <a:off x="9326406" y="323101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7"/>
                </a:lnTo>
                <a:lnTo>
                  <a:pt x="2676" y="22063"/>
                </a:lnTo>
                <a:lnTo>
                  <a:pt x="0" y="35571"/>
                </a:lnTo>
                <a:lnTo>
                  <a:pt x="2676" y="48980"/>
                </a:lnTo>
                <a:lnTo>
                  <a:pt x="9993" y="59947"/>
                </a:lnTo>
                <a:lnTo>
                  <a:pt x="20888" y="67460"/>
                </a:lnTo>
                <a:lnTo>
                  <a:pt x="34295" y="70507"/>
                </a:lnTo>
                <a:lnTo>
                  <a:pt x="47672" y="67460"/>
                </a:lnTo>
                <a:lnTo>
                  <a:pt x="58570" y="59947"/>
                </a:lnTo>
                <a:lnTo>
                  <a:pt x="65905" y="48980"/>
                </a:lnTo>
                <a:lnTo>
                  <a:pt x="68591" y="35571"/>
                </a:lnTo>
                <a:lnTo>
                  <a:pt x="65905" y="22063"/>
                </a:lnTo>
                <a:lnTo>
                  <a:pt x="58570" y="10877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k object 107"/>
          <p:cNvSpPr/>
          <p:nvPr/>
        </p:nvSpPr>
        <p:spPr>
          <a:xfrm>
            <a:off x="9323834" y="6463394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36867" y="70506"/>
                </a:lnTo>
                <a:lnTo>
                  <a:pt x="23461" y="67459"/>
                </a:lnTo>
                <a:lnTo>
                  <a:pt x="12566" y="59946"/>
                </a:lnTo>
                <a:lnTo>
                  <a:pt x="5248" y="48979"/>
                </a:lnTo>
                <a:lnTo>
                  <a:pt x="2572" y="35570"/>
                </a:lnTo>
                <a:lnTo>
                  <a:pt x="5248" y="22063"/>
                </a:lnTo>
                <a:lnTo>
                  <a:pt x="12566" y="10878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k object 108"/>
          <p:cNvSpPr/>
          <p:nvPr/>
        </p:nvSpPr>
        <p:spPr>
          <a:xfrm>
            <a:off x="9326406" y="6463394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8"/>
                </a:lnTo>
                <a:lnTo>
                  <a:pt x="2676" y="22063"/>
                </a:lnTo>
                <a:lnTo>
                  <a:pt x="0" y="35570"/>
                </a:lnTo>
                <a:lnTo>
                  <a:pt x="2676" y="48979"/>
                </a:lnTo>
                <a:lnTo>
                  <a:pt x="9993" y="59946"/>
                </a:lnTo>
                <a:lnTo>
                  <a:pt x="20888" y="67459"/>
                </a:lnTo>
                <a:lnTo>
                  <a:pt x="34295" y="70506"/>
                </a:lnTo>
                <a:lnTo>
                  <a:pt x="47672" y="67459"/>
                </a:lnTo>
                <a:lnTo>
                  <a:pt x="58570" y="59946"/>
                </a:lnTo>
                <a:lnTo>
                  <a:pt x="65905" y="48979"/>
                </a:lnTo>
                <a:lnTo>
                  <a:pt x="68591" y="35570"/>
                </a:lnTo>
                <a:lnTo>
                  <a:pt x="65905" y="22063"/>
                </a:lnTo>
                <a:lnTo>
                  <a:pt x="58570" y="10878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k object 109"/>
          <p:cNvSpPr/>
          <p:nvPr/>
        </p:nvSpPr>
        <p:spPr>
          <a:xfrm>
            <a:off x="9732239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3"/>
                </a:lnTo>
                <a:lnTo>
                  <a:pt x="2776" y="21708"/>
                </a:lnTo>
                <a:lnTo>
                  <a:pt x="0" y="35571"/>
                </a:lnTo>
                <a:lnTo>
                  <a:pt x="2776" y="49070"/>
                </a:lnTo>
                <a:lnTo>
                  <a:pt x="10315" y="60186"/>
                </a:lnTo>
                <a:lnTo>
                  <a:pt x="21431" y="67728"/>
                </a:lnTo>
                <a:lnTo>
                  <a:pt x="34938" y="70507"/>
                </a:lnTo>
                <a:lnTo>
                  <a:pt x="48776" y="67728"/>
                </a:lnTo>
                <a:lnTo>
                  <a:pt x="60062" y="60186"/>
                </a:lnTo>
                <a:lnTo>
                  <a:pt x="67663" y="49070"/>
                </a:lnTo>
                <a:lnTo>
                  <a:pt x="70449" y="35571"/>
                </a:lnTo>
                <a:lnTo>
                  <a:pt x="67663" y="21708"/>
                </a:lnTo>
                <a:lnTo>
                  <a:pt x="60062" y="10403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k object 110"/>
          <p:cNvSpPr/>
          <p:nvPr/>
        </p:nvSpPr>
        <p:spPr>
          <a:xfrm>
            <a:off x="1013992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3"/>
                </a:lnTo>
                <a:lnTo>
                  <a:pt x="2796" y="21708"/>
                </a:lnTo>
                <a:lnTo>
                  <a:pt x="0" y="35571"/>
                </a:lnTo>
                <a:lnTo>
                  <a:pt x="2796" y="49070"/>
                </a:lnTo>
                <a:lnTo>
                  <a:pt x="10422" y="60186"/>
                </a:lnTo>
                <a:lnTo>
                  <a:pt x="2173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k object 111"/>
          <p:cNvSpPr/>
          <p:nvPr/>
        </p:nvSpPr>
        <p:spPr>
          <a:xfrm>
            <a:off x="105476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30" y="67728"/>
                </a:lnTo>
                <a:lnTo>
                  <a:pt x="60740" y="60186"/>
                </a:lnTo>
                <a:lnTo>
                  <a:pt x="68366" y="49070"/>
                </a:lnTo>
                <a:lnTo>
                  <a:pt x="71163" y="35571"/>
                </a:lnTo>
                <a:lnTo>
                  <a:pt x="68366" y="21708"/>
                </a:lnTo>
                <a:lnTo>
                  <a:pt x="60740" y="10403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k object 112"/>
          <p:cNvSpPr/>
          <p:nvPr/>
        </p:nvSpPr>
        <p:spPr>
          <a:xfrm>
            <a:off x="9732239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1"/>
                </a:lnTo>
                <a:lnTo>
                  <a:pt x="2776" y="21706"/>
                </a:lnTo>
                <a:lnTo>
                  <a:pt x="0" y="35570"/>
                </a:lnTo>
                <a:lnTo>
                  <a:pt x="2776" y="49068"/>
                </a:lnTo>
                <a:lnTo>
                  <a:pt x="10315" y="60184"/>
                </a:lnTo>
                <a:lnTo>
                  <a:pt x="21431" y="67727"/>
                </a:lnTo>
                <a:lnTo>
                  <a:pt x="34938" y="70506"/>
                </a:lnTo>
                <a:lnTo>
                  <a:pt x="48776" y="67727"/>
                </a:lnTo>
                <a:lnTo>
                  <a:pt x="60062" y="60184"/>
                </a:lnTo>
                <a:lnTo>
                  <a:pt x="67663" y="49068"/>
                </a:lnTo>
                <a:lnTo>
                  <a:pt x="70449" y="35570"/>
                </a:lnTo>
                <a:lnTo>
                  <a:pt x="67663" y="21706"/>
                </a:lnTo>
                <a:lnTo>
                  <a:pt x="60062" y="10401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k object 113"/>
          <p:cNvSpPr/>
          <p:nvPr/>
        </p:nvSpPr>
        <p:spPr>
          <a:xfrm>
            <a:off x="1013992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1"/>
                </a:lnTo>
                <a:lnTo>
                  <a:pt x="2796" y="21706"/>
                </a:lnTo>
                <a:lnTo>
                  <a:pt x="0" y="35570"/>
                </a:lnTo>
                <a:lnTo>
                  <a:pt x="2796" y="49068"/>
                </a:lnTo>
                <a:lnTo>
                  <a:pt x="10422" y="60184"/>
                </a:lnTo>
                <a:lnTo>
                  <a:pt x="2173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k object 114"/>
          <p:cNvSpPr/>
          <p:nvPr/>
        </p:nvSpPr>
        <p:spPr>
          <a:xfrm>
            <a:off x="105476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30" y="67727"/>
                </a:lnTo>
                <a:lnTo>
                  <a:pt x="60740" y="60184"/>
                </a:lnTo>
                <a:lnTo>
                  <a:pt x="68366" y="49068"/>
                </a:lnTo>
                <a:lnTo>
                  <a:pt x="71163" y="35570"/>
                </a:lnTo>
                <a:lnTo>
                  <a:pt x="68366" y="21706"/>
                </a:lnTo>
                <a:lnTo>
                  <a:pt x="60740" y="10401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k object 115"/>
          <p:cNvSpPr/>
          <p:nvPr/>
        </p:nvSpPr>
        <p:spPr>
          <a:xfrm>
            <a:off x="109554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k object 116"/>
          <p:cNvSpPr/>
          <p:nvPr/>
        </p:nvSpPr>
        <p:spPr>
          <a:xfrm>
            <a:off x="1136378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8" y="0"/>
                </a:moveTo>
                <a:lnTo>
                  <a:pt x="21461" y="2789"/>
                </a:lnTo>
                <a:lnTo>
                  <a:pt x="10342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42" y="60184"/>
                </a:lnTo>
                <a:lnTo>
                  <a:pt x="21461" y="67727"/>
                </a:lnTo>
                <a:lnTo>
                  <a:pt x="34938" y="70506"/>
                </a:lnTo>
                <a:lnTo>
                  <a:pt x="48817" y="67727"/>
                </a:lnTo>
                <a:lnTo>
                  <a:pt x="60124" y="60184"/>
                </a:lnTo>
                <a:lnTo>
                  <a:pt x="67733" y="49068"/>
                </a:lnTo>
                <a:lnTo>
                  <a:pt x="70520" y="35570"/>
                </a:lnTo>
                <a:lnTo>
                  <a:pt x="67733" y="21706"/>
                </a:lnTo>
                <a:lnTo>
                  <a:pt x="60124" y="10401"/>
                </a:lnTo>
                <a:lnTo>
                  <a:pt x="48817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k object 117"/>
          <p:cNvSpPr/>
          <p:nvPr/>
        </p:nvSpPr>
        <p:spPr>
          <a:xfrm>
            <a:off x="1784" y="6454506"/>
            <a:ext cx="1245870" cy="89535"/>
          </a:xfrm>
          <a:custGeom>
            <a:avLst/>
            <a:gdLst/>
            <a:ahLst/>
            <a:cxnLst/>
            <a:rect l="l" t="t" r="r" b="b"/>
            <a:pathLst>
              <a:path w="1245870" h="89534">
                <a:moveTo>
                  <a:pt x="1200991" y="0"/>
                </a:moveTo>
                <a:lnTo>
                  <a:pt x="0" y="0"/>
                </a:lnTo>
                <a:lnTo>
                  <a:pt x="0" y="88921"/>
                </a:lnTo>
                <a:lnTo>
                  <a:pt x="1201619" y="88921"/>
                </a:lnTo>
                <a:lnTo>
                  <a:pt x="1218648" y="85100"/>
                </a:lnTo>
                <a:lnTo>
                  <a:pt x="1226932" y="79393"/>
                </a:lnTo>
                <a:lnTo>
                  <a:pt x="386147" y="79393"/>
                </a:lnTo>
                <a:lnTo>
                  <a:pt x="372282" y="76614"/>
                </a:lnTo>
                <a:lnTo>
                  <a:pt x="360979" y="69071"/>
                </a:lnTo>
                <a:lnTo>
                  <a:pt x="353368" y="57956"/>
                </a:lnTo>
                <a:lnTo>
                  <a:pt x="350579" y="44458"/>
                </a:lnTo>
                <a:lnTo>
                  <a:pt x="353368" y="30594"/>
                </a:lnTo>
                <a:lnTo>
                  <a:pt x="360979" y="19289"/>
                </a:lnTo>
                <a:lnTo>
                  <a:pt x="372282" y="11676"/>
                </a:lnTo>
                <a:lnTo>
                  <a:pt x="386147" y="8887"/>
                </a:lnTo>
                <a:lnTo>
                  <a:pt x="1226465" y="8887"/>
                </a:lnTo>
                <a:lnTo>
                  <a:pt x="1218380" y="3461"/>
                </a:lnTo>
                <a:lnTo>
                  <a:pt x="1200991" y="0"/>
                </a:lnTo>
                <a:close/>
              </a:path>
              <a:path w="1245870" h="89534">
                <a:moveTo>
                  <a:pt x="793879" y="8887"/>
                </a:moveTo>
                <a:lnTo>
                  <a:pt x="386147" y="8887"/>
                </a:lnTo>
                <a:lnTo>
                  <a:pt x="400007" y="11676"/>
                </a:lnTo>
                <a:lnTo>
                  <a:pt x="411308" y="19289"/>
                </a:lnTo>
                <a:lnTo>
                  <a:pt x="418919" y="30594"/>
                </a:lnTo>
                <a:lnTo>
                  <a:pt x="421707" y="44458"/>
                </a:lnTo>
                <a:lnTo>
                  <a:pt x="418919" y="57956"/>
                </a:lnTo>
                <a:lnTo>
                  <a:pt x="411308" y="69071"/>
                </a:lnTo>
                <a:lnTo>
                  <a:pt x="400007" y="76614"/>
                </a:lnTo>
                <a:lnTo>
                  <a:pt x="386147" y="79393"/>
                </a:lnTo>
                <a:lnTo>
                  <a:pt x="793879" y="79393"/>
                </a:lnTo>
                <a:lnTo>
                  <a:pt x="780385" y="76614"/>
                </a:lnTo>
                <a:lnTo>
                  <a:pt x="769270" y="69071"/>
                </a:lnTo>
                <a:lnTo>
                  <a:pt x="761727" y="57956"/>
                </a:lnTo>
                <a:lnTo>
                  <a:pt x="758948" y="44458"/>
                </a:lnTo>
                <a:lnTo>
                  <a:pt x="761727" y="30594"/>
                </a:lnTo>
                <a:lnTo>
                  <a:pt x="769270" y="19289"/>
                </a:lnTo>
                <a:lnTo>
                  <a:pt x="780385" y="11676"/>
                </a:lnTo>
                <a:lnTo>
                  <a:pt x="793879" y="8887"/>
                </a:lnTo>
                <a:close/>
              </a:path>
              <a:path w="1245870" h="89534">
                <a:moveTo>
                  <a:pt x="1202255" y="8887"/>
                </a:moveTo>
                <a:lnTo>
                  <a:pt x="793879" y="8887"/>
                </a:lnTo>
                <a:lnTo>
                  <a:pt x="807744" y="11676"/>
                </a:lnTo>
                <a:lnTo>
                  <a:pt x="819047" y="19289"/>
                </a:lnTo>
                <a:lnTo>
                  <a:pt x="826659" y="30594"/>
                </a:lnTo>
                <a:lnTo>
                  <a:pt x="829447" y="44458"/>
                </a:lnTo>
                <a:lnTo>
                  <a:pt x="826659" y="57956"/>
                </a:lnTo>
                <a:lnTo>
                  <a:pt x="819047" y="69071"/>
                </a:lnTo>
                <a:lnTo>
                  <a:pt x="807744" y="76614"/>
                </a:lnTo>
                <a:lnTo>
                  <a:pt x="793879" y="79393"/>
                </a:lnTo>
                <a:lnTo>
                  <a:pt x="1202255" y="79393"/>
                </a:lnTo>
                <a:lnTo>
                  <a:pt x="1188390" y="76614"/>
                </a:lnTo>
                <a:lnTo>
                  <a:pt x="1177087" y="69071"/>
                </a:lnTo>
                <a:lnTo>
                  <a:pt x="1169476" y="57956"/>
                </a:lnTo>
                <a:lnTo>
                  <a:pt x="1166688" y="44458"/>
                </a:lnTo>
                <a:lnTo>
                  <a:pt x="1169476" y="30594"/>
                </a:lnTo>
                <a:lnTo>
                  <a:pt x="1177087" y="19289"/>
                </a:lnTo>
                <a:lnTo>
                  <a:pt x="1188390" y="11676"/>
                </a:lnTo>
                <a:lnTo>
                  <a:pt x="1202255" y="8887"/>
                </a:lnTo>
                <a:close/>
              </a:path>
              <a:path w="1245870" h="89534">
                <a:moveTo>
                  <a:pt x="1226465" y="8887"/>
                </a:moveTo>
                <a:lnTo>
                  <a:pt x="1202255" y="8887"/>
                </a:lnTo>
                <a:lnTo>
                  <a:pt x="1215749" y="11676"/>
                </a:lnTo>
                <a:lnTo>
                  <a:pt x="1226864" y="19289"/>
                </a:lnTo>
                <a:lnTo>
                  <a:pt x="1234407" y="30594"/>
                </a:lnTo>
                <a:lnTo>
                  <a:pt x="1237187" y="44458"/>
                </a:lnTo>
                <a:lnTo>
                  <a:pt x="1234407" y="57956"/>
                </a:lnTo>
                <a:lnTo>
                  <a:pt x="1226864" y="69071"/>
                </a:lnTo>
                <a:lnTo>
                  <a:pt x="1215749" y="76614"/>
                </a:lnTo>
                <a:lnTo>
                  <a:pt x="1202255" y="79393"/>
                </a:lnTo>
                <a:lnTo>
                  <a:pt x="1226932" y="79393"/>
                </a:lnTo>
                <a:lnTo>
                  <a:pt x="1232580" y="75503"/>
                </a:lnTo>
                <a:lnTo>
                  <a:pt x="1241986" y="61499"/>
                </a:lnTo>
                <a:lnTo>
                  <a:pt x="1245439" y="44458"/>
                </a:lnTo>
                <a:lnTo>
                  <a:pt x="1241976" y="27061"/>
                </a:lnTo>
                <a:lnTo>
                  <a:pt x="1232501" y="12939"/>
                </a:lnTo>
                <a:lnTo>
                  <a:pt x="1226465" y="8887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k object 118"/>
          <p:cNvSpPr/>
          <p:nvPr/>
        </p:nvSpPr>
        <p:spPr>
          <a:xfrm>
            <a:off x="352364" y="6463394"/>
            <a:ext cx="71127" cy="705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bk object 119"/>
          <p:cNvSpPr/>
          <p:nvPr/>
        </p:nvSpPr>
        <p:spPr>
          <a:xfrm>
            <a:off x="760732" y="6463394"/>
            <a:ext cx="70499" cy="705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bk object 120"/>
          <p:cNvSpPr/>
          <p:nvPr/>
        </p:nvSpPr>
        <p:spPr>
          <a:xfrm>
            <a:off x="1168472" y="6463394"/>
            <a:ext cx="70499" cy="705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bk object 121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bk object 122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k object 123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751" y="566115"/>
            <a:ext cx="1155049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0357" y="1447927"/>
            <a:ext cx="9511284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50924" y="6375471"/>
            <a:ext cx="78168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567286" y="6375471"/>
            <a:ext cx="28511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615" y="1892553"/>
            <a:ext cx="312674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35" b="1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r>
              <a:rPr dirty="0" sz="5400" spc="-4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-815" b="1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615" y="3615309"/>
            <a:ext cx="2661920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280" i="1">
                <a:solidFill>
                  <a:srgbClr val="FFFFFF"/>
                </a:solidFill>
                <a:latin typeface="Verdana"/>
                <a:cs typeface="Verdana"/>
              </a:rPr>
              <a:t>Tran</a:t>
            </a:r>
            <a:r>
              <a:rPr dirty="0" sz="3500" spc="-270" i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500" spc="75" i="1">
                <a:solidFill>
                  <a:srgbClr val="FFFFFF"/>
                </a:solidFill>
                <a:latin typeface="Verdana"/>
                <a:cs typeface="Verdana"/>
              </a:rPr>
              <a:t>acti</a:t>
            </a:r>
            <a:r>
              <a:rPr dirty="0" sz="3500" spc="100" i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500" spc="-275" i="1">
                <a:solidFill>
                  <a:srgbClr val="FFFFFF"/>
                </a:solidFill>
                <a:latin typeface="Verdana"/>
                <a:cs typeface="Verdana"/>
              </a:rPr>
              <a:t>ns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64980" y="5251703"/>
            <a:ext cx="2033016" cy="83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16217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65"/>
              <a:t>StateRef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0924" y="6375471"/>
            <a:ext cx="387985" cy="18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30" b="1">
                <a:solidFill>
                  <a:srgbClr val="949494"/>
                </a:solidFill>
                <a:latin typeface="Verdana"/>
                <a:cs typeface="Verdana"/>
              </a:rPr>
              <a:t>Stat</a:t>
            </a:r>
            <a:r>
              <a:rPr dirty="0" sz="1000" spc="-100" b="1">
                <a:solidFill>
                  <a:srgbClr val="949494"/>
                </a:solidFill>
                <a:latin typeface="Verdana"/>
                <a:cs typeface="Verdana"/>
              </a:rPr>
              <a:t>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10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8923655" cy="36017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338455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0">
                <a:latin typeface="Verdana"/>
                <a:cs typeface="Verdana"/>
              </a:rPr>
              <a:t>Because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85">
                <a:latin typeface="Verdana"/>
                <a:cs typeface="Verdana"/>
              </a:rPr>
              <a:t>Corda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45">
                <a:latin typeface="Verdana"/>
                <a:cs typeface="Verdana"/>
              </a:rPr>
              <a:t>uses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70">
                <a:latin typeface="Verdana"/>
                <a:cs typeface="Verdana"/>
              </a:rPr>
              <a:t>UTXO</a:t>
            </a:r>
            <a:r>
              <a:rPr dirty="0" sz="2400" spc="-13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model,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transaction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take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as  </a:t>
            </a:r>
            <a:r>
              <a:rPr dirty="0" sz="2400" spc="-100">
                <a:latin typeface="Verdana"/>
                <a:cs typeface="Verdana"/>
              </a:rPr>
              <a:t>inputs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unconsumed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outputs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previous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transactions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Verdana"/>
                <a:cs typeface="Verdana"/>
              </a:rPr>
              <a:t>We</a:t>
            </a:r>
            <a:r>
              <a:rPr dirty="0" sz="2400" spc="-14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reference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these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unconsumed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outputs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using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90" b="1">
                <a:solidFill>
                  <a:srgbClr val="2B79EF"/>
                </a:solidFill>
                <a:latin typeface="Trebuchet MS"/>
                <a:cs typeface="Trebuchet MS"/>
              </a:rPr>
              <a:t>StateRef</a:t>
            </a:r>
            <a:r>
              <a:rPr dirty="0" sz="2400" spc="-190">
                <a:latin typeface="Verdana"/>
                <a:cs typeface="Verdana"/>
              </a:rPr>
              <a:t>s: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095"/>
              </a:spcBef>
            </a:pPr>
            <a:r>
              <a:rPr dirty="0" sz="1800" spc="-85" b="1">
                <a:solidFill>
                  <a:srgbClr val="2B79EF"/>
                </a:solidFill>
                <a:latin typeface="Trebuchet MS"/>
                <a:cs typeface="Trebuchet MS"/>
              </a:rPr>
              <a:t>data 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class </a:t>
            </a:r>
            <a:r>
              <a:rPr dirty="0" sz="1800" spc="-110">
                <a:latin typeface="Arial"/>
                <a:cs typeface="Arial"/>
              </a:rPr>
              <a:t>StateRef(</a:t>
            </a:r>
            <a:r>
              <a:rPr dirty="0" sz="1800" spc="-110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70">
                <a:latin typeface="Arial"/>
                <a:cs typeface="Arial"/>
              </a:rPr>
              <a:t>txhash: </a:t>
            </a:r>
            <a:r>
              <a:rPr dirty="0" sz="1800" spc="-130">
                <a:latin typeface="Arial"/>
                <a:cs typeface="Arial"/>
              </a:rPr>
              <a:t>SecureHash, 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65">
                <a:latin typeface="Arial"/>
                <a:cs typeface="Arial"/>
              </a:rPr>
              <a:t>index:</a:t>
            </a:r>
            <a:r>
              <a:rPr dirty="0" sz="1800" spc="-25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Int)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marL="355600" marR="852805" indent="-342900">
              <a:lnSpc>
                <a:spcPts val="268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 b="1">
                <a:solidFill>
                  <a:srgbClr val="2B79EF"/>
                </a:solidFill>
                <a:latin typeface="Trebuchet MS"/>
                <a:cs typeface="Trebuchet MS"/>
              </a:rPr>
              <a:t>txhash</a:t>
            </a:r>
            <a:r>
              <a:rPr dirty="0" sz="2400" spc="-5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hash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transaction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that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created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  </a:t>
            </a:r>
            <a:r>
              <a:rPr dirty="0" sz="2400" spc="5">
                <a:latin typeface="Verdana"/>
                <a:cs typeface="Verdana"/>
              </a:rPr>
              <a:t>unconsumed </a:t>
            </a:r>
            <a:r>
              <a:rPr dirty="0" sz="2400" spc="-25">
                <a:latin typeface="Verdana"/>
                <a:cs typeface="Verdana"/>
              </a:rPr>
              <a:t>output</a:t>
            </a:r>
            <a:r>
              <a:rPr dirty="0" sz="2400" spc="-36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state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ts val="268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65" b="1">
                <a:solidFill>
                  <a:srgbClr val="2B79EF"/>
                </a:solidFill>
                <a:latin typeface="Trebuchet MS"/>
                <a:cs typeface="Trebuchet MS"/>
              </a:rPr>
              <a:t>index</a:t>
            </a:r>
            <a:r>
              <a:rPr dirty="0" sz="2400" spc="-6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index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output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state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among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outputs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 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transaction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that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created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it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4345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0"/>
              <a:t>StateAndRef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8483600" cy="162750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dirty="0" sz="2400" spc="130">
                <a:latin typeface="Verdana"/>
                <a:cs typeface="Verdana"/>
              </a:rPr>
              <a:t>A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35" b="1">
                <a:solidFill>
                  <a:srgbClr val="2B79EF"/>
                </a:solidFill>
                <a:latin typeface="Trebuchet MS"/>
                <a:cs typeface="Trebuchet MS"/>
              </a:rPr>
              <a:t>StateAndRef</a:t>
            </a:r>
            <a:r>
              <a:rPr dirty="0" sz="2400" spc="-3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class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that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pairs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45" b="1">
                <a:solidFill>
                  <a:srgbClr val="2B79EF"/>
                </a:solidFill>
                <a:latin typeface="Trebuchet MS"/>
                <a:cs typeface="Trebuchet MS"/>
              </a:rPr>
              <a:t>StateRef</a:t>
            </a:r>
            <a:r>
              <a:rPr dirty="0" sz="2400" spc="-5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-85">
                <a:latin typeface="Verdana"/>
                <a:cs typeface="Verdana"/>
              </a:rPr>
              <a:t>with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state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it  </a:t>
            </a:r>
            <a:r>
              <a:rPr dirty="0" sz="2400" spc="-75">
                <a:latin typeface="Verdana"/>
                <a:cs typeface="Verdana"/>
              </a:rPr>
              <a:t>points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to: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ts val="2050"/>
              </a:lnSpc>
              <a:spcBef>
                <a:spcPts val="950"/>
              </a:spcBef>
            </a:pPr>
            <a:r>
              <a:rPr dirty="0" sz="1800" spc="-85" b="1">
                <a:solidFill>
                  <a:srgbClr val="2B79EF"/>
                </a:solidFill>
                <a:latin typeface="Trebuchet MS"/>
                <a:cs typeface="Trebuchet MS"/>
              </a:rPr>
              <a:t>data 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class </a:t>
            </a:r>
            <a:r>
              <a:rPr dirty="0" sz="1800" spc="-110">
                <a:latin typeface="Arial"/>
                <a:cs typeface="Arial"/>
              </a:rPr>
              <a:t>StateAndRef&lt;</a:t>
            </a:r>
            <a:r>
              <a:rPr dirty="0" sz="1800" spc="-110" b="1">
                <a:solidFill>
                  <a:srgbClr val="2B79EF"/>
                </a:solidFill>
                <a:latin typeface="Trebuchet MS"/>
                <a:cs typeface="Trebuchet MS"/>
              </a:rPr>
              <a:t>out </a:t>
            </a:r>
            <a:r>
              <a:rPr dirty="0" sz="1800" spc="-225">
                <a:latin typeface="Arial"/>
                <a:cs typeface="Arial"/>
              </a:rPr>
              <a:t>T </a:t>
            </a:r>
            <a:r>
              <a:rPr dirty="0" sz="1800" spc="-20">
                <a:latin typeface="Arial"/>
                <a:cs typeface="Arial"/>
              </a:rPr>
              <a:t>: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 spc="-85">
                <a:latin typeface="Arial"/>
                <a:cs typeface="Arial"/>
              </a:rPr>
              <a:t>ContractState&gt;(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ts val="1945"/>
              </a:lnSpc>
            </a:pP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60">
                <a:latin typeface="Arial"/>
                <a:cs typeface="Arial"/>
              </a:rPr>
              <a:t>state:</a:t>
            </a:r>
            <a:r>
              <a:rPr dirty="0" sz="1800" spc="-125">
                <a:latin typeface="Arial"/>
                <a:cs typeface="Arial"/>
              </a:rPr>
              <a:t> </a:t>
            </a:r>
            <a:r>
              <a:rPr dirty="0" sz="1800" spc="-110">
                <a:latin typeface="Arial"/>
                <a:cs typeface="Arial"/>
              </a:rPr>
              <a:t>TransactionState&lt;T&gt;,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ts val="2055"/>
              </a:lnSpc>
            </a:pP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25">
                <a:latin typeface="Arial"/>
                <a:cs typeface="Arial"/>
              </a:rPr>
              <a:t>ref: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 spc="-110">
                <a:latin typeface="Arial"/>
                <a:cs typeface="Arial"/>
              </a:rPr>
              <a:t>StateRef)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4950" y="3461384"/>
            <a:ext cx="14039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15" b="1">
                <a:latin typeface="Verdana"/>
                <a:cs typeface="Verdana"/>
              </a:rPr>
              <a:t>TRANSACTION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43800" y="3799332"/>
            <a:ext cx="2969260" cy="2162810"/>
          </a:xfrm>
          <a:custGeom>
            <a:avLst/>
            <a:gdLst/>
            <a:ahLst/>
            <a:cxnLst/>
            <a:rect l="l" t="t" r="r" b="b"/>
            <a:pathLst>
              <a:path w="2969259" h="2162810">
                <a:moveTo>
                  <a:pt x="0" y="2162556"/>
                </a:moveTo>
                <a:lnTo>
                  <a:pt x="2968752" y="2162556"/>
                </a:lnTo>
                <a:lnTo>
                  <a:pt x="2968752" y="0"/>
                </a:lnTo>
                <a:lnTo>
                  <a:pt x="0" y="0"/>
                </a:lnTo>
                <a:lnTo>
                  <a:pt x="0" y="21625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43800" y="3799332"/>
            <a:ext cx="2969260" cy="2162810"/>
          </a:xfrm>
          <a:custGeom>
            <a:avLst/>
            <a:gdLst/>
            <a:ahLst/>
            <a:cxnLst/>
            <a:rect l="l" t="t" r="r" b="b"/>
            <a:pathLst>
              <a:path w="2969259" h="2162810">
                <a:moveTo>
                  <a:pt x="0" y="2162556"/>
                </a:moveTo>
                <a:lnTo>
                  <a:pt x="2968752" y="2162556"/>
                </a:lnTo>
                <a:lnTo>
                  <a:pt x="2968752" y="0"/>
                </a:lnTo>
                <a:lnTo>
                  <a:pt x="0" y="0"/>
                </a:lnTo>
                <a:lnTo>
                  <a:pt x="0" y="2162556"/>
                </a:lnTo>
                <a:close/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734300" y="5334000"/>
            <a:ext cx="2588260" cy="431800"/>
          </a:xfrm>
          <a:prstGeom prst="rect">
            <a:avLst/>
          </a:prstGeom>
          <a:solidFill>
            <a:srgbClr val="FFFFFF"/>
          </a:solidFill>
          <a:ln w="57911">
            <a:solidFill>
              <a:srgbClr val="7E7E7E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590"/>
              </a:spcBef>
            </a:pPr>
            <a:r>
              <a:rPr dirty="0" sz="1800" spc="-330" b="1">
                <a:latin typeface="Verdana"/>
                <a:cs typeface="Verdana"/>
              </a:rPr>
              <a:t>STATE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67827" y="3443985"/>
            <a:ext cx="152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70" b="1">
                <a:latin typeface="Verdana"/>
                <a:cs typeface="Verdana"/>
              </a:rPr>
              <a:t>STATE_AND_REF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19300" y="3799332"/>
            <a:ext cx="2914015" cy="2162810"/>
          </a:xfrm>
          <a:custGeom>
            <a:avLst/>
            <a:gdLst/>
            <a:ahLst/>
            <a:cxnLst/>
            <a:rect l="l" t="t" r="r" b="b"/>
            <a:pathLst>
              <a:path w="2914015" h="2162810">
                <a:moveTo>
                  <a:pt x="0" y="2162556"/>
                </a:moveTo>
                <a:lnTo>
                  <a:pt x="2913888" y="2162556"/>
                </a:lnTo>
                <a:lnTo>
                  <a:pt x="2913888" y="0"/>
                </a:lnTo>
                <a:lnTo>
                  <a:pt x="0" y="0"/>
                </a:lnTo>
                <a:lnTo>
                  <a:pt x="0" y="21625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19300" y="3799332"/>
            <a:ext cx="2914015" cy="2162810"/>
          </a:xfrm>
          <a:custGeom>
            <a:avLst/>
            <a:gdLst/>
            <a:ahLst/>
            <a:cxnLst/>
            <a:rect l="l" t="t" r="r" b="b"/>
            <a:pathLst>
              <a:path w="2914015" h="2162810">
                <a:moveTo>
                  <a:pt x="0" y="2162556"/>
                </a:moveTo>
                <a:lnTo>
                  <a:pt x="2913888" y="2162556"/>
                </a:lnTo>
                <a:lnTo>
                  <a:pt x="2913888" y="0"/>
                </a:lnTo>
                <a:lnTo>
                  <a:pt x="0" y="0"/>
                </a:lnTo>
                <a:lnTo>
                  <a:pt x="0" y="2162556"/>
                </a:lnTo>
                <a:close/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88891" y="4767071"/>
            <a:ext cx="721360" cy="433070"/>
          </a:xfrm>
          <a:prstGeom prst="rect">
            <a:avLst/>
          </a:prstGeom>
          <a:solidFill>
            <a:srgbClr val="FFFFFF"/>
          </a:solidFill>
          <a:ln w="57911">
            <a:solidFill>
              <a:srgbClr val="7E7E7E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595"/>
              </a:spcBef>
            </a:pPr>
            <a:r>
              <a:rPr dirty="0" sz="1800" spc="-250" b="1">
                <a:latin typeface="Verdana"/>
                <a:cs typeface="Verdana"/>
              </a:rPr>
              <a:t>OUT</a:t>
            </a:r>
            <a:r>
              <a:rPr dirty="0" baseline="-20833" sz="1800" spc="-375" b="1">
                <a:latin typeface="Verdana"/>
                <a:cs typeface="Verdana"/>
              </a:rPr>
              <a:t>1</a:t>
            </a:r>
            <a:endParaRPr baseline="-20833"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2744" y="4005071"/>
            <a:ext cx="2667000" cy="645160"/>
          </a:xfrm>
          <a:prstGeom prst="rect">
            <a:avLst/>
          </a:prstGeom>
          <a:solidFill>
            <a:srgbClr val="FFFFFF"/>
          </a:solidFill>
          <a:ln w="57911">
            <a:solidFill>
              <a:srgbClr val="7E7E7E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dirty="0" sz="1800" spc="-275" b="1">
                <a:latin typeface="Verdana"/>
                <a:cs typeface="Verdana"/>
              </a:rPr>
              <a:t>TX_HASH: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800" spc="-160" b="1">
                <a:solidFill>
                  <a:srgbClr val="EC1C23"/>
                </a:solidFill>
                <a:latin typeface="Verdana"/>
                <a:cs typeface="Verdana"/>
              </a:rPr>
              <a:t>c6167d0dc8e3b0a1…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87623" y="5047488"/>
            <a:ext cx="814069" cy="431800"/>
          </a:xfrm>
          <a:custGeom>
            <a:avLst/>
            <a:gdLst/>
            <a:ahLst/>
            <a:cxnLst/>
            <a:rect l="l" t="t" r="r" b="b"/>
            <a:pathLst>
              <a:path w="814070" h="431800">
                <a:moveTo>
                  <a:pt x="598170" y="0"/>
                </a:moveTo>
                <a:lnTo>
                  <a:pt x="598170" y="107823"/>
                </a:lnTo>
                <a:lnTo>
                  <a:pt x="0" y="107823"/>
                </a:lnTo>
                <a:lnTo>
                  <a:pt x="0" y="323469"/>
                </a:lnTo>
                <a:lnTo>
                  <a:pt x="598170" y="323469"/>
                </a:lnTo>
                <a:lnTo>
                  <a:pt x="598170" y="431292"/>
                </a:lnTo>
                <a:lnTo>
                  <a:pt x="813815" y="215646"/>
                </a:lnTo>
                <a:lnTo>
                  <a:pt x="598170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94988" y="5334000"/>
            <a:ext cx="715010" cy="431800"/>
          </a:xfrm>
          <a:prstGeom prst="rect">
            <a:avLst/>
          </a:prstGeom>
          <a:solidFill>
            <a:srgbClr val="FFFFFF"/>
          </a:solidFill>
          <a:ln w="57911">
            <a:solidFill>
              <a:srgbClr val="7E7E7E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590"/>
              </a:spcBef>
            </a:pPr>
            <a:r>
              <a:rPr dirty="0" sz="1800" spc="-250" b="1">
                <a:latin typeface="Verdana"/>
                <a:cs typeface="Verdana"/>
              </a:rPr>
              <a:t>OUT</a:t>
            </a:r>
            <a:r>
              <a:rPr dirty="0" baseline="-20833" sz="1800" spc="-375" b="1">
                <a:solidFill>
                  <a:srgbClr val="EC1C23"/>
                </a:solidFill>
                <a:latin typeface="Verdana"/>
                <a:cs typeface="Verdana"/>
              </a:rPr>
              <a:t>2</a:t>
            </a:r>
            <a:endParaRPr baseline="-20833"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54935" y="4788408"/>
            <a:ext cx="721360" cy="433070"/>
          </a:xfrm>
          <a:prstGeom prst="rect">
            <a:avLst/>
          </a:prstGeom>
          <a:solidFill>
            <a:srgbClr val="FFFFFF"/>
          </a:solidFill>
          <a:ln w="57912">
            <a:solidFill>
              <a:srgbClr val="7E7E7E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595"/>
              </a:spcBef>
            </a:pPr>
            <a:r>
              <a:rPr dirty="0" sz="1800" spc="-285" b="1">
                <a:latin typeface="Verdana"/>
                <a:cs typeface="Verdana"/>
              </a:rPr>
              <a:t>IN</a:t>
            </a:r>
            <a:r>
              <a:rPr dirty="0" baseline="-20833" sz="1800" spc="-427" b="1">
                <a:latin typeface="Verdana"/>
                <a:cs typeface="Verdana"/>
              </a:rPr>
              <a:t>1</a:t>
            </a:r>
            <a:endParaRPr baseline="-20833"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4935" y="5344667"/>
            <a:ext cx="721360" cy="433070"/>
          </a:xfrm>
          <a:prstGeom prst="rect">
            <a:avLst/>
          </a:prstGeom>
          <a:solidFill>
            <a:srgbClr val="FFFFFF"/>
          </a:solidFill>
          <a:ln w="57912">
            <a:solidFill>
              <a:srgbClr val="7E7E7E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600"/>
              </a:spcBef>
            </a:pPr>
            <a:r>
              <a:rPr dirty="0" sz="1800" spc="-285" b="1">
                <a:latin typeface="Verdana"/>
                <a:cs typeface="Verdana"/>
              </a:rPr>
              <a:t>IN</a:t>
            </a:r>
            <a:r>
              <a:rPr dirty="0" baseline="-20833" sz="1800" spc="-427" b="1">
                <a:latin typeface="Verdana"/>
                <a:cs typeface="Verdana"/>
              </a:rPr>
              <a:t>2</a:t>
            </a:r>
            <a:endParaRPr baseline="-20833" sz="18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09744" y="5463540"/>
            <a:ext cx="2925445" cy="173990"/>
          </a:xfrm>
          <a:custGeom>
            <a:avLst/>
            <a:gdLst/>
            <a:ahLst/>
            <a:cxnLst/>
            <a:rect l="l" t="t" r="r" b="b"/>
            <a:pathLst>
              <a:path w="2925445" h="173989">
                <a:moveTo>
                  <a:pt x="173735" y="0"/>
                </a:moveTo>
                <a:lnTo>
                  <a:pt x="0" y="86868"/>
                </a:lnTo>
                <a:lnTo>
                  <a:pt x="173735" y="173736"/>
                </a:lnTo>
                <a:lnTo>
                  <a:pt x="173735" y="115824"/>
                </a:lnTo>
                <a:lnTo>
                  <a:pt x="144779" y="115824"/>
                </a:lnTo>
                <a:lnTo>
                  <a:pt x="144779" y="57912"/>
                </a:lnTo>
                <a:lnTo>
                  <a:pt x="173735" y="57912"/>
                </a:lnTo>
                <a:lnTo>
                  <a:pt x="173735" y="0"/>
                </a:lnTo>
                <a:close/>
              </a:path>
              <a:path w="2925445" h="173989">
                <a:moveTo>
                  <a:pt x="173735" y="57912"/>
                </a:moveTo>
                <a:lnTo>
                  <a:pt x="144779" y="57912"/>
                </a:lnTo>
                <a:lnTo>
                  <a:pt x="144779" y="115824"/>
                </a:lnTo>
                <a:lnTo>
                  <a:pt x="173735" y="115824"/>
                </a:lnTo>
                <a:lnTo>
                  <a:pt x="173735" y="57912"/>
                </a:lnTo>
                <a:close/>
              </a:path>
              <a:path w="2925445" h="173989">
                <a:moveTo>
                  <a:pt x="2925063" y="57912"/>
                </a:moveTo>
                <a:lnTo>
                  <a:pt x="173735" y="57912"/>
                </a:lnTo>
                <a:lnTo>
                  <a:pt x="173735" y="115824"/>
                </a:lnTo>
                <a:lnTo>
                  <a:pt x="2925063" y="115824"/>
                </a:lnTo>
                <a:lnTo>
                  <a:pt x="2925063" y="57912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734300" y="3970020"/>
            <a:ext cx="2588260" cy="1213485"/>
          </a:xfrm>
          <a:prstGeom prst="rect">
            <a:avLst/>
          </a:prstGeom>
          <a:solidFill>
            <a:srgbClr val="FFFFFF"/>
          </a:solidFill>
          <a:ln w="57911">
            <a:solidFill>
              <a:srgbClr val="7E7E7E"/>
            </a:solidFill>
          </a:ln>
        </p:spPr>
        <p:txBody>
          <a:bodyPr wrap="square" lIns="0" tIns="222250" rIns="0" bIns="0" rtlCol="0" vert="horz">
            <a:spAutoFit/>
          </a:bodyPr>
          <a:lstStyle/>
          <a:p>
            <a:pPr marL="756920">
              <a:lnSpc>
                <a:spcPct val="100000"/>
              </a:lnSpc>
              <a:spcBef>
                <a:spcPts val="1750"/>
              </a:spcBef>
            </a:pPr>
            <a:r>
              <a:rPr dirty="0" sz="1800" spc="-335" b="1">
                <a:latin typeface="Verdana"/>
                <a:cs typeface="Verdana"/>
              </a:rPr>
              <a:t>STATE_REF</a:t>
            </a:r>
            <a:endParaRPr sz="1800">
              <a:latin typeface="Verdana"/>
              <a:cs typeface="Verdana"/>
            </a:endParaRPr>
          </a:p>
          <a:p>
            <a:pPr algn="ctr" marL="101600" marR="93345">
              <a:lnSpc>
                <a:spcPct val="100000"/>
              </a:lnSpc>
              <a:spcBef>
                <a:spcPts val="10"/>
              </a:spcBef>
            </a:pPr>
            <a:r>
              <a:rPr dirty="0" sz="1600" spc="-250" b="1">
                <a:latin typeface="Verdana"/>
                <a:cs typeface="Verdana"/>
              </a:rPr>
              <a:t>TX_HASH: </a:t>
            </a:r>
            <a:r>
              <a:rPr dirty="0" sz="1600" spc="-140" b="1">
                <a:solidFill>
                  <a:srgbClr val="EC1C23"/>
                </a:solidFill>
                <a:latin typeface="Verdana"/>
                <a:cs typeface="Verdana"/>
              </a:rPr>
              <a:t>c6167d0dc8…  </a:t>
            </a:r>
            <a:r>
              <a:rPr dirty="0" sz="1600" spc="-240" b="1">
                <a:latin typeface="Verdana"/>
                <a:cs typeface="Verdana"/>
              </a:rPr>
              <a:t>INDEX:</a:t>
            </a:r>
            <a:r>
              <a:rPr dirty="0" sz="1600" spc="-60" b="1">
                <a:latin typeface="Verdana"/>
                <a:cs typeface="Verdana"/>
              </a:rPr>
              <a:t> </a:t>
            </a:r>
            <a:r>
              <a:rPr dirty="0" sz="1600" spc="-245" b="1">
                <a:solidFill>
                  <a:srgbClr val="EC1C23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50924" y="6375471"/>
            <a:ext cx="387985" cy="18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30" b="1">
                <a:solidFill>
                  <a:srgbClr val="949494"/>
                </a:solidFill>
                <a:latin typeface="Verdana"/>
                <a:cs typeface="Verdana"/>
              </a:rPr>
              <a:t>Stat</a:t>
            </a:r>
            <a:r>
              <a:rPr dirty="0" sz="1000" spc="-100" b="1">
                <a:solidFill>
                  <a:srgbClr val="949494"/>
                </a:solidFill>
                <a:latin typeface="Verdana"/>
                <a:cs typeface="Verdana"/>
              </a:rPr>
              <a:t>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10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3291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5"/>
              <a:t>Comm</a:t>
            </a:r>
            <a:r>
              <a:rPr dirty="0" spc="-135"/>
              <a:t>a</a:t>
            </a:r>
            <a:r>
              <a:rPr dirty="0" spc="-330"/>
              <a:t>nds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12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0924" y="1447927"/>
            <a:ext cx="9133205" cy="4380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20" b="1">
                <a:solidFill>
                  <a:srgbClr val="2A79F0"/>
                </a:solidFill>
                <a:latin typeface="Trebuchet MS"/>
                <a:cs typeface="Trebuchet MS"/>
              </a:rPr>
              <a:t>Command</a:t>
            </a:r>
            <a:r>
              <a:rPr dirty="0" sz="2400" spc="-70" b="1">
                <a:solidFill>
                  <a:srgbClr val="2A79F0"/>
                </a:solidFill>
                <a:latin typeface="Trebuchet MS"/>
                <a:cs typeface="Trebuchet MS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class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pairing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114" b="1">
                <a:solidFill>
                  <a:srgbClr val="2A79F0"/>
                </a:solidFill>
                <a:latin typeface="Trebuchet MS"/>
                <a:cs typeface="Trebuchet MS"/>
              </a:rPr>
              <a:t>CommandData</a:t>
            </a:r>
            <a:r>
              <a:rPr dirty="0" sz="2400" spc="-45" b="1">
                <a:solidFill>
                  <a:srgbClr val="2A79F0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latin typeface="Verdana"/>
                <a:cs typeface="Verdana"/>
              </a:rPr>
              <a:t>instance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with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204">
                <a:latin typeface="Verdana"/>
                <a:cs typeface="Verdana"/>
              </a:rPr>
              <a:t>list 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625">
                <a:latin typeface="Verdana"/>
                <a:cs typeface="Verdana"/>
              </a:rPr>
              <a:t> </a:t>
            </a:r>
            <a:r>
              <a:rPr dirty="0" sz="2400" spc="-175" b="1">
                <a:solidFill>
                  <a:srgbClr val="2A79F0"/>
                </a:solidFill>
                <a:latin typeface="Trebuchet MS"/>
                <a:cs typeface="Trebuchet MS"/>
              </a:rPr>
              <a:t>PublicKey</a:t>
            </a:r>
            <a:r>
              <a:rPr dirty="0" sz="2400" spc="-175">
                <a:latin typeface="Verdana"/>
                <a:cs typeface="Verdana"/>
              </a:rPr>
              <a:t>s </a:t>
            </a:r>
            <a:r>
              <a:rPr dirty="0" sz="2400" spc="-60">
                <a:latin typeface="Verdana"/>
                <a:cs typeface="Verdana"/>
              </a:rPr>
              <a:t>representing </a:t>
            </a:r>
            <a:r>
              <a:rPr dirty="0" sz="2400" spc="-20">
                <a:latin typeface="Verdana"/>
                <a:cs typeface="Verdana"/>
              </a:rPr>
              <a:t>the </a:t>
            </a:r>
            <a:r>
              <a:rPr dirty="0" sz="2400" spc="-35">
                <a:latin typeface="Verdana"/>
                <a:cs typeface="Verdana"/>
              </a:rPr>
              <a:t>required </a:t>
            </a:r>
            <a:r>
              <a:rPr dirty="0" sz="2400" spc="-170">
                <a:latin typeface="Verdana"/>
                <a:cs typeface="Verdana"/>
              </a:rPr>
              <a:t>signers: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1309370" marR="3257550" indent="-914400">
              <a:lnSpc>
                <a:spcPct val="100000"/>
              </a:lnSpc>
              <a:spcBef>
                <a:spcPts val="5"/>
              </a:spcBef>
            </a:pPr>
            <a:r>
              <a:rPr dirty="0" sz="1800" spc="-85" b="1">
                <a:solidFill>
                  <a:srgbClr val="2A79F0"/>
                </a:solidFill>
                <a:latin typeface="Trebuchet MS"/>
                <a:cs typeface="Trebuchet MS"/>
              </a:rPr>
              <a:t>data </a:t>
            </a:r>
            <a:r>
              <a:rPr dirty="0" sz="1800" spc="-95" b="1">
                <a:solidFill>
                  <a:srgbClr val="2A79F0"/>
                </a:solidFill>
                <a:latin typeface="Trebuchet MS"/>
                <a:cs typeface="Trebuchet MS"/>
              </a:rPr>
              <a:t>class </a:t>
            </a:r>
            <a:r>
              <a:rPr dirty="0" sz="1800" spc="-105">
                <a:latin typeface="Arial"/>
                <a:cs typeface="Arial"/>
              </a:rPr>
              <a:t>Command(</a:t>
            </a:r>
            <a:r>
              <a:rPr dirty="0" sz="1800" spc="-105" b="1">
                <a:solidFill>
                  <a:srgbClr val="2A79F0"/>
                </a:solidFill>
                <a:latin typeface="Trebuchet MS"/>
                <a:cs typeface="Trebuchet MS"/>
              </a:rPr>
              <a:t>val </a:t>
            </a:r>
            <a:r>
              <a:rPr dirty="0" sz="1800" spc="-70">
                <a:latin typeface="Arial"/>
                <a:cs typeface="Arial"/>
              </a:rPr>
              <a:t>value: </a:t>
            </a:r>
            <a:r>
              <a:rPr dirty="0" sz="1800" spc="-105">
                <a:latin typeface="Arial"/>
                <a:cs typeface="Arial"/>
              </a:rPr>
              <a:t>CommandData, </a:t>
            </a:r>
            <a:r>
              <a:rPr dirty="0" sz="1800" spc="-95" b="1">
                <a:solidFill>
                  <a:srgbClr val="2A79F0"/>
                </a:solidFill>
                <a:latin typeface="Trebuchet MS"/>
                <a:cs typeface="Trebuchet MS"/>
              </a:rPr>
              <a:t>val</a:t>
            </a:r>
            <a:r>
              <a:rPr dirty="0" sz="1800" spc="-300" b="1">
                <a:solidFill>
                  <a:srgbClr val="2A79F0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latin typeface="Arial"/>
                <a:cs typeface="Arial"/>
              </a:rPr>
              <a:t>signers:  </a:t>
            </a:r>
            <a:r>
              <a:rPr dirty="0" sz="1800" spc="-114">
                <a:latin typeface="Arial"/>
                <a:cs typeface="Arial"/>
              </a:rPr>
              <a:t>List&lt;PublicKey&gt;)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4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03250">
              <a:lnSpc>
                <a:spcPct val="100000"/>
              </a:lnSpc>
            </a:pPr>
            <a:r>
              <a:rPr dirty="0" sz="1800" spc="-95" b="1">
                <a:solidFill>
                  <a:srgbClr val="2A79F0"/>
                </a:solidFill>
                <a:latin typeface="Trebuchet MS"/>
                <a:cs typeface="Trebuchet MS"/>
              </a:rPr>
              <a:t>init </a:t>
            </a:r>
            <a:r>
              <a:rPr dirty="0" sz="1800" spc="-40">
                <a:latin typeface="Arial"/>
                <a:cs typeface="Arial"/>
              </a:rPr>
              <a:t>{ </a:t>
            </a:r>
            <a:r>
              <a:rPr dirty="0" sz="1800" spc="-95" i="1">
                <a:latin typeface="Trebuchet MS"/>
                <a:cs typeface="Trebuchet MS"/>
              </a:rPr>
              <a:t>require</a:t>
            </a:r>
            <a:r>
              <a:rPr dirty="0" sz="1800" spc="-95">
                <a:latin typeface="Arial"/>
                <a:cs typeface="Arial"/>
              </a:rPr>
              <a:t>(signers.</a:t>
            </a:r>
            <a:r>
              <a:rPr dirty="0" sz="1800" spc="-95" i="1">
                <a:latin typeface="Trebuchet MS"/>
                <a:cs typeface="Trebuchet MS"/>
              </a:rPr>
              <a:t>isNotEmpty</a:t>
            </a:r>
            <a:r>
              <a:rPr dirty="0" sz="1800" spc="-95">
                <a:latin typeface="Arial"/>
                <a:cs typeface="Arial"/>
              </a:rPr>
              <a:t>())</a:t>
            </a:r>
            <a:r>
              <a:rPr dirty="0" sz="1800" spc="-165">
                <a:latin typeface="Arial"/>
                <a:cs typeface="Arial"/>
              </a:rPr>
              <a:t> </a:t>
            </a:r>
            <a:r>
              <a:rPr dirty="0" sz="1800" spc="-4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603250">
              <a:lnSpc>
                <a:spcPct val="100000"/>
              </a:lnSpc>
            </a:pPr>
            <a:r>
              <a:rPr dirty="0" sz="1800" spc="-95" b="1">
                <a:solidFill>
                  <a:srgbClr val="2A79F0"/>
                </a:solidFill>
                <a:latin typeface="Trebuchet MS"/>
                <a:cs typeface="Trebuchet MS"/>
              </a:rPr>
              <a:t>constructor</a:t>
            </a:r>
            <a:r>
              <a:rPr dirty="0" sz="1800" spc="-95">
                <a:latin typeface="Arial"/>
                <a:cs typeface="Arial"/>
              </a:rPr>
              <a:t>(data: </a:t>
            </a:r>
            <a:r>
              <a:rPr dirty="0" sz="1800" spc="-105">
                <a:latin typeface="Arial"/>
                <a:cs typeface="Arial"/>
              </a:rPr>
              <a:t>CommandData, </a:t>
            </a:r>
            <a:r>
              <a:rPr dirty="0" sz="1800" spc="-95">
                <a:latin typeface="Arial"/>
                <a:cs typeface="Arial"/>
              </a:rPr>
              <a:t>key: </a:t>
            </a:r>
            <a:r>
              <a:rPr dirty="0" sz="1800" spc="-110">
                <a:latin typeface="Arial"/>
                <a:cs typeface="Arial"/>
              </a:rPr>
              <a:t>PublicKey)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814069">
              <a:lnSpc>
                <a:spcPct val="100000"/>
              </a:lnSpc>
              <a:spcBef>
                <a:spcPts val="5"/>
              </a:spcBef>
            </a:pPr>
            <a:r>
              <a:rPr dirty="0" sz="1800" spc="-75" b="1">
                <a:solidFill>
                  <a:srgbClr val="2A79F0"/>
                </a:solidFill>
                <a:latin typeface="Trebuchet MS"/>
                <a:cs typeface="Trebuchet MS"/>
              </a:rPr>
              <a:t>this</a:t>
            </a:r>
            <a:r>
              <a:rPr dirty="0" sz="1800" spc="-75">
                <a:latin typeface="Arial"/>
                <a:cs typeface="Arial"/>
              </a:rPr>
              <a:t>(data,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105" i="1">
                <a:latin typeface="Trebuchet MS"/>
                <a:cs typeface="Trebuchet MS"/>
              </a:rPr>
              <a:t>listOf</a:t>
            </a:r>
            <a:r>
              <a:rPr dirty="0" sz="1800" spc="-105">
                <a:latin typeface="Arial"/>
                <a:cs typeface="Arial"/>
              </a:rPr>
              <a:t>(key))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603250" marR="3485515">
              <a:lnSpc>
                <a:spcPct val="100000"/>
              </a:lnSpc>
            </a:pPr>
            <a:r>
              <a:rPr dirty="0" sz="1800" spc="-114" b="1">
                <a:solidFill>
                  <a:srgbClr val="2A79F0"/>
                </a:solidFill>
                <a:latin typeface="Trebuchet MS"/>
                <a:cs typeface="Trebuchet MS"/>
              </a:rPr>
              <a:t>private </a:t>
            </a:r>
            <a:r>
              <a:rPr dirty="0" sz="1800" spc="-100" b="1">
                <a:solidFill>
                  <a:srgbClr val="2A79F0"/>
                </a:solidFill>
                <a:latin typeface="Trebuchet MS"/>
                <a:cs typeface="Trebuchet MS"/>
              </a:rPr>
              <a:t>fun </a:t>
            </a:r>
            <a:r>
              <a:rPr dirty="0" sz="1800" spc="-100">
                <a:latin typeface="Arial"/>
                <a:cs typeface="Arial"/>
              </a:rPr>
              <a:t>commandDataToString() </a:t>
            </a:r>
            <a:r>
              <a:rPr dirty="0" sz="1800" spc="-155">
                <a:latin typeface="Arial"/>
                <a:cs typeface="Arial"/>
              </a:rPr>
              <a:t>= </a:t>
            </a:r>
            <a:r>
              <a:rPr dirty="0" sz="1800" spc="90" b="1">
                <a:solidFill>
                  <a:srgbClr val="8A8A8A"/>
                </a:solidFill>
                <a:latin typeface="Trebuchet MS"/>
                <a:cs typeface="Trebuchet MS"/>
              </a:rPr>
              <a:t>/* </a:t>
            </a:r>
            <a:r>
              <a:rPr dirty="0" sz="1800" spc="-120" b="1">
                <a:solidFill>
                  <a:srgbClr val="8A8A8A"/>
                </a:solidFill>
                <a:latin typeface="Trebuchet MS"/>
                <a:cs typeface="Trebuchet MS"/>
              </a:rPr>
              <a:t>Redacted.</a:t>
            </a:r>
            <a:r>
              <a:rPr dirty="0" sz="1800" spc="-335" b="1">
                <a:solidFill>
                  <a:srgbClr val="8A8A8A"/>
                </a:solidFill>
                <a:latin typeface="Trebuchet MS"/>
                <a:cs typeface="Trebuchet MS"/>
              </a:rPr>
              <a:t> </a:t>
            </a:r>
            <a:r>
              <a:rPr dirty="0" sz="1800" spc="85" b="1">
                <a:solidFill>
                  <a:srgbClr val="8A8A8A"/>
                </a:solidFill>
                <a:latin typeface="Trebuchet MS"/>
                <a:cs typeface="Trebuchet MS"/>
              </a:rPr>
              <a:t>*/  </a:t>
            </a:r>
            <a:r>
              <a:rPr dirty="0" sz="1800" spc="-110" b="1">
                <a:solidFill>
                  <a:srgbClr val="2A79F0"/>
                </a:solidFill>
                <a:latin typeface="Trebuchet MS"/>
                <a:cs typeface="Trebuchet MS"/>
              </a:rPr>
              <a:t>override </a:t>
            </a:r>
            <a:r>
              <a:rPr dirty="0" sz="1800" spc="-100" b="1">
                <a:solidFill>
                  <a:srgbClr val="2A79F0"/>
                </a:solidFill>
                <a:latin typeface="Trebuchet MS"/>
                <a:cs typeface="Trebuchet MS"/>
              </a:rPr>
              <a:t>fun </a:t>
            </a:r>
            <a:r>
              <a:rPr dirty="0" sz="1800" spc="-55">
                <a:latin typeface="Arial"/>
                <a:cs typeface="Arial"/>
              </a:rPr>
              <a:t>toString() </a:t>
            </a:r>
            <a:r>
              <a:rPr dirty="0" sz="1800" spc="-155">
                <a:latin typeface="Arial"/>
                <a:cs typeface="Arial"/>
              </a:rPr>
              <a:t>= </a:t>
            </a:r>
            <a:r>
              <a:rPr dirty="0" sz="1800" spc="90" b="1">
                <a:solidFill>
                  <a:srgbClr val="8A8A8A"/>
                </a:solidFill>
                <a:latin typeface="Trebuchet MS"/>
                <a:cs typeface="Trebuchet MS"/>
              </a:rPr>
              <a:t>/*</a:t>
            </a:r>
            <a:r>
              <a:rPr dirty="0" sz="1800" spc="-250" b="1">
                <a:solidFill>
                  <a:srgbClr val="8A8A8A"/>
                </a:solidFill>
                <a:latin typeface="Trebuchet MS"/>
                <a:cs typeface="Trebuchet MS"/>
              </a:rPr>
              <a:t> </a:t>
            </a:r>
            <a:r>
              <a:rPr dirty="0" sz="1800" spc="-120" b="1">
                <a:solidFill>
                  <a:srgbClr val="8A8A8A"/>
                </a:solidFill>
                <a:latin typeface="Trebuchet MS"/>
                <a:cs typeface="Trebuchet MS"/>
              </a:rPr>
              <a:t>Redacted. </a:t>
            </a:r>
            <a:r>
              <a:rPr dirty="0" sz="1800" spc="85" b="1">
                <a:solidFill>
                  <a:srgbClr val="8A8A8A"/>
                </a:solidFill>
                <a:latin typeface="Trebuchet MS"/>
                <a:cs typeface="Trebuchet MS"/>
              </a:rPr>
              <a:t>*/</a:t>
            </a:r>
            <a:endParaRPr sz="1800">
              <a:latin typeface="Trebuchet MS"/>
              <a:cs typeface="Trebuchet MS"/>
            </a:endParaRPr>
          </a:p>
          <a:p>
            <a:pPr marL="394335">
              <a:lnSpc>
                <a:spcPct val="100000"/>
              </a:lnSpc>
            </a:pPr>
            <a:r>
              <a:rPr dirty="0" sz="1800" spc="-4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3291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5"/>
              <a:t>Comm</a:t>
            </a:r>
            <a:r>
              <a:rPr dirty="0" spc="-135"/>
              <a:t>a</a:t>
            </a:r>
            <a:r>
              <a:rPr dirty="0" spc="-330"/>
              <a:t>nds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12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47927"/>
            <a:ext cx="9149080" cy="4468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485775" indent="-34290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14" b="1">
                <a:solidFill>
                  <a:srgbClr val="2A79F0"/>
                </a:solidFill>
                <a:latin typeface="Trebuchet MS"/>
                <a:cs typeface="Trebuchet MS"/>
              </a:rPr>
              <a:t>CommandData </a:t>
            </a:r>
            <a:r>
              <a:rPr dirty="0" sz="2400" spc="-240">
                <a:latin typeface="Verdana"/>
                <a:cs typeface="Verdana"/>
              </a:rPr>
              <a:t>is </a:t>
            </a:r>
            <a:r>
              <a:rPr dirty="0" sz="2400" spc="195">
                <a:latin typeface="Verdana"/>
                <a:cs typeface="Verdana"/>
              </a:rPr>
              <a:t>a </a:t>
            </a:r>
            <a:r>
              <a:rPr dirty="0" sz="2400" spc="-75">
                <a:latin typeface="Verdana"/>
                <a:cs typeface="Verdana"/>
              </a:rPr>
              <a:t>featureless </a:t>
            </a:r>
            <a:r>
              <a:rPr dirty="0" sz="2400" spc="-100">
                <a:latin typeface="Verdana"/>
                <a:cs typeface="Verdana"/>
              </a:rPr>
              <a:t>marker </a:t>
            </a:r>
            <a:r>
              <a:rPr dirty="0" sz="2400">
                <a:latin typeface="Verdana"/>
                <a:cs typeface="Verdana"/>
              </a:rPr>
              <a:t>interface </a:t>
            </a:r>
            <a:r>
              <a:rPr dirty="0" sz="2400" spc="-30">
                <a:latin typeface="Verdana"/>
                <a:cs typeface="Verdana"/>
              </a:rPr>
              <a:t>that  designates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class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as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command.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Commands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can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also  </a:t>
            </a:r>
            <a:r>
              <a:rPr dirty="0" sz="2400" spc="15">
                <a:latin typeface="Verdana"/>
                <a:cs typeface="Verdana"/>
              </a:rPr>
              <a:t>include</a:t>
            </a:r>
            <a:r>
              <a:rPr dirty="0" sz="2400" spc="-6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any </a:t>
            </a:r>
            <a:r>
              <a:rPr dirty="0" sz="2400" spc="-50">
                <a:latin typeface="Verdana"/>
                <a:cs typeface="Verdana"/>
              </a:rPr>
              <a:t>other </a:t>
            </a:r>
            <a:r>
              <a:rPr dirty="0" sz="2400" spc="-90">
                <a:latin typeface="Verdana"/>
                <a:cs typeface="Verdana"/>
              </a:rPr>
              <a:t>arbitrary </a:t>
            </a:r>
            <a:r>
              <a:rPr dirty="0" sz="2400" spc="100"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For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commands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without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any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additional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data,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you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should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use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dirty="0" sz="2400" spc="-145" b="1">
                <a:solidFill>
                  <a:srgbClr val="2A79F0"/>
                </a:solidFill>
                <a:latin typeface="Trebuchet MS"/>
                <a:cs typeface="Trebuchet MS"/>
              </a:rPr>
              <a:t>TypeOnlyCommandData</a:t>
            </a:r>
            <a:r>
              <a:rPr dirty="0" sz="2400" spc="-145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374650">
              <a:lnSpc>
                <a:spcPct val="100000"/>
              </a:lnSpc>
              <a:spcBef>
                <a:spcPts val="2580"/>
              </a:spcBef>
            </a:pPr>
            <a:r>
              <a:rPr dirty="0" sz="1800" spc="-105" b="1">
                <a:solidFill>
                  <a:srgbClr val="2A79F0"/>
                </a:solidFill>
                <a:latin typeface="Trebuchet MS"/>
                <a:cs typeface="Trebuchet MS"/>
              </a:rPr>
              <a:t>abstract </a:t>
            </a:r>
            <a:r>
              <a:rPr dirty="0" sz="1800" spc="-95" b="1">
                <a:solidFill>
                  <a:srgbClr val="2A79F0"/>
                </a:solidFill>
                <a:latin typeface="Trebuchet MS"/>
                <a:cs typeface="Trebuchet MS"/>
              </a:rPr>
              <a:t>class </a:t>
            </a:r>
            <a:r>
              <a:rPr dirty="0" sz="1800" spc="-110">
                <a:latin typeface="Arial"/>
                <a:cs typeface="Arial"/>
              </a:rPr>
              <a:t>TypeOnlyCommandData </a:t>
            </a:r>
            <a:r>
              <a:rPr dirty="0" sz="1800" spc="-20">
                <a:latin typeface="Arial"/>
                <a:cs typeface="Arial"/>
              </a:rPr>
              <a:t>: </a:t>
            </a:r>
            <a:r>
              <a:rPr dirty="0" sz="1800" spc="-110">
                <a:latin typeface="Arial"/>
                <a:cs typeface="Arial"/>
              </a:rPr>
              <a:t>CommandData</a:t>
            </a:r>
            <a:r>
              <a:rPr dirty="0" sz="1800" spc="-235">
                <a:latin typeface="Arial"/>
                <a:cs typeface="Arial"/>
              </a:rPr>
              <a:t> </a:t>
            </a:r>
            <a:r>
              <a:rPr dirty="0" sz="1800" spc="-35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</a:pPr>
            <a:r>
              <a:rPr dirty="0" sz="1800" spc="-110" b="1">
                <a:solidFill>
                  <a:srgbClr val="2A79F0"/>
                </a:solidFill>
                <a:latin typeface="Trebuchet MS"/>
                <a:cs typeface="Trebuchet MS"/>
              </a:rPr>
              <a:t>override </a:t>
            </a:r>
            <a:r>
              <a:rPr dirty="0" sz="1800" spc="-100" b="1">
                <a:solidFill>
                  <a:srgbClr val="2A79F0"/>
                </a:solidFill>
                <a:latin typeface="Trebuchet MS"/>
                <a:cs typeface="Trebuchet MS"/>
              </a:rPr>
              <a:t>fun </a:t>
            </a:r>
            <a:r>
              <a:rPr dirty="0" sz="1800" spc="-60">
                <a:latin typeface="Arial"/>
                <a:cs typeface="Arial"/>
              </a:rPr>
              <a:t>equals(other: </a:t>
            </a:r>
            <a:r>
              <a:rPr dirty="0" sz="1800" spc="-110">
                <a:latin typeface="Arial"/>
                <a:cs typeface="Arial"/>
              </a:rPr>
              <a:t>Any?) </a:t>
            </a:r>
            <a:r>
              <a:rPr dirty="0" sz="1800" spc="-155">
                <a:latin typeface="Arial"/>
                <a:cs typeface="Arial"/>
              </a:rPr>
              <a:t>= </a:t>
            </a:r>
            <a:r>
              <a:rPr dirty="0" sz="1800" spc="-100">
                <a:latin typeface="Arial"/>
                <a:cs typeface="Arial"/>
              </a:rPr>
              <a:t>other?.javaClass </a:t>
            </a:r>
            <a:r>
              <a:rPr dirty="0" sz="1800" spc="-160">
                <a:latin typeface="Arial"/>
                <a:cs typeface="Arial"/>
              </a:rPr>
              <a:t>==</a:t>
            </a:r>
            <a:r>
              <a:rPr dirty="0" sz="1800" spc="-135">
                <a:latin typeface="Arial"/>
                <a:cs typeface="Arial"/>
              </a:rPr>
              <a:t> </a:t>
            </a:r>
            <a:r>
              <a:rPr dirty="0" sz="1800" spc="-140">
                <a:latin typeface="Arial"/>
                <a:cs typeface="Arial"/>
              </a:rPr>
              <a:t>javaClass</a:t>
            </a:r>
            <a:endParaRPr sz="18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</a:pPr>
            <a:r>
              <a:rPr dirty="0" sz="1800" spc="-110" b="1">
                <a:solidFill>
                  <a:srgbClr val="2A79F0"/>
                </a:solidFill>
                <a:latin typeface="Trebuchet MS"/>
                <a:cs typeface="Trebuchet MS"/>
              </a:rPr>
              <a:t>override </a:t>
            </a:r>
            <a:r>
              <a:rPr dirty="0" sz="1800" spc="-100" b="1">
                <a:solidFill>
                  <a:srgbClr val="2A79F0"/>
                </a:solidFill>
                <a:latin typeface="Trebuchet MS"/>
                <a:cs typeface="Trebuchet MS"/>
              </a:rPr>
              <a:t>fun </a:t>
            </a:r>
            <a:r>
              <a:rPr dirty="0" sz="1800" spc="-114">
                <a:latin typeface="Arial"/>
                <a:cs typeface="Arial"/>
              </a:rPr>
              <a:t>hashCode() </a:t>
            </a:r>
            <a:r>
              <a:rPr dirty="0" sz="1800" spc="-155">
                <a:latin typeface="Arial"/>
                <a:cs typeface="Arial"/>
              </a:rPr>
              <a:t>=</a:t>
            </a:r>
            <a:r>
              <a:rPr dirty="0" sz="1800" spc="-160">
                <a:latin typeface="Arial"/>
                <a:cs typeface="Arial"/>
              </a:rPr>
              <a:t> </a:t>
            </a:r>
            <a:r>
              <a:rPr dirty="0" sz="1800" spc="-114">
                <a:latin typeface="Arial"/>
                <a:cs typeface="Arial"/>
              </a:rPr>
              <a:t>javaClass.name.hashCode()</a:t>
            </a:r>
            <a:endParaRPr sz="18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</a:pPr>
            <a:r>
              <a:rPr dirty="0" sz="1800" spc="-4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8105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70"/>
              <a:t>Time-windows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0924" y="6375471"/>
            <a:ext cx="640715" cy="18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90" b="1">
                <a:solidFill>
                  <a:srgbClr val="949494"/>
                </a:solidFill>
                <a:latin typeface="Verdana"/>
                <a:cs typeface="Verdana"/>
              </a:rPr>
              <a:t>Key</a:t>
            </a:r>
            <a:r>
              <a:rPr dirty="0" sz="1000" spc="-120" b="1">
                <a:solidFill>
                  <a:srgbClr val="949494"/>
                </a:solidFill>
                <a:latin typeface="Verdana"/>
                <a:cs typeface="Verdana"/>
              </a:rPr>
              <a:t> </a:t>
            </a:r>
            <a:r>
              <a:rPr dirty="0" sz="1000" spc="-114" b="1">
                <a:solidFill>
                  <a:srgbClr val="949494"/>
                </a:solidFill>
                <a:latin typeface="Verdana"/>
                <a:cs typeface="Verdana"/>
              </a:rPr>
              <a:t>Types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16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630807"/>
            <a:ext cx="9026525" cy="3409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30">
                <a:latin typeface="Verdana"/>
                <a:cs typeface="Verdana"/>
              </a:rPr>
              <a:t>A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transaction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can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include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50" b="1">
                <a:solidFill>
                  <a:srgbClr val="2B79EF"/>
                </a:solidFill>
                <a:latin typeface="Trebuchet MS"/>
                <a:cs typeface="Trebuchet MS"/>
              </a:rPr>
              <a:t>TimeWindow</a:t>
            </a:r>
            <a:r>
              <a:rPr dirty="0" sz="2400" spc="-15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800" spc="-85" b="1">
                <a:solidFill>
                  <a:srgbClr val="2B79EF"/>
                </a:solidFill>
                <a:latin typeface="Trebuchet MS"/>
                <a:cs typeface="Trebuchet MS"/>
              </a:rPr>
              <a:t>data 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class</a:t>
            </a:r>
            <a:r>
              <a:rPr dirty="0" sz="1800" spc="-22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latin typeface="Arial"/>
                <a:cs typeface="Arial"/>
              </a:rPr>
              <a:t>TimeWindow(</a:t>
            </a:r>
            <a:endParaRPr sz="1800">
              <a:latin typeface="Arial"/>
              <a:cs typeface="Arial"/>
            </a:endParaRPr>
          </a:p>
          <a:p>
            <a:pPr marL="2477135">
              <a:lnSpc>
                <a:spcPct val="100000"/>
              </a:lnSpc>
              <a:spcBef>
                <a:spcPts val="1085"/>
              </a:spcBef>
            </a:pP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55">
                <a:latin typeface="Arial"/>
                <a:cs typeface="Arial"/>
              </a:rPr>
              <a:t>fromTime: </a:t>
            </a:r>
            <a:r>
              <a:rPr dirty="0" sz="1800" spc="-65">
                <a:latin typeface="Arial"/>
                <a:cs typeface="Arial"/>
              </a:rPr>
              <a:t>Instant?, 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45">
                <a:latin typeface="Arial"/>
                <a:cs typeface="Arial"/>
              </a:rPr>
              <a:t>untilTime:</a:t>
            </a:r>
            <a:r>
              <a:rPr dirty="0" sz="1800" spc="-250">
                <a:latin typeface="Arial"/>
                <a:cs typeface="Arial"/>
              </a:rPr>
              <a:t> </a:t>
            </a:r>
            <a:r>
              <a:rPr dirty="0" sz="1800" spc="-65">
                <a:latin typeface="Arial"/>
                <a:cs typeface="Arial"/>
              </a:rPr>
              <a:t>Instant?)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355600" marR="654685" indent="-342900">
              <a:lnSpc>
                <a:spcPct val="1501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The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notary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will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only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sign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transaction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if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it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processes</a:t>
            </a:r>
            <a:r>
              <a:rPr dirty="0" sz="2400" spc="-150">
                <a:latin typeface="Verdana"/>
                <a:cs typeface="Verdana"/>
              </a:rPr>
              <a:t> it  </a:t>
            </a:r>
            <a:r>
              <a:rPr dirty="0" sz="2400" spc="-95">
                <a:latin typeface="Verdana"/>
                <a:cs typeface="Verdana"/>
              </a:rPr>
              <a:t>within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window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14">
                <a:latin typeface="Verdana"/>
                <a:cs typeface="Verdana"/>
              </a:rPr>
              <a:t>set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out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by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120" b="1">
                <a:solidFill>
                  <a:srgbClr val="2B79EF"/>
                </a:solidFill>
                <a:latin typeface="Trebuchet MS"/>
                <a:cs typeface="Trebuchet MS"/>
              </a:rPr>
              <a:t>TimeWindow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90">
                <a:latin typeface="Verdana"/>
                <a:cs typeface="Verdana"/>
              </a:rPr>
              <a:t>If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time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window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invalid,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notary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114">
                <a:latin typeface="Verdana"/>
                <a:cs typeface="Verdana"/>
              </a:rPr>
              <a:t>throws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40" b="1">
                <a:solidFill>
                  <a:srgbClr val="3366FF"/>
                </a:solidFill>
                <a:latin typeface="Trebuchet MS"/>
                <a:cs typeface="Trebuchet MS"/>
              </a:rPr>
              <a:t>NotaryException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2304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95"/>
              <a:t>Windows </a:t>
            </a:r>
            <a:r>
              <a:rPr dirty="0" spc="-350"/>
              <a:t>vs.</a:t>
            </a:r>
            <a:r>
              <a:rPr dirty="0" spc="-85"/>
              <a:t> </a:t>
            </a:r>
            <a:r>
              <a:rPr dirty="0" spc="-310"/>
              <a:t>points-in-time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0924" y="6375471"/>
            <a:ext cx="640715" cy="18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90" b="1">
                <a:solidFill>
                  <a:srgbClr val="949494"/>
                </a:solidFill>
                <a:latin typeface="Verdana"/>
                <a:cs typeface="Verdana"/>
              </a:rPr>
              <a:t>Key</a:t>
            </a:r>
            <a:r>
              <a:rPr dirty="0" sz="1000" spc="-120" b="1">
                <a:solidFill>
                  <a:srgbClr val="949494"/>
                </a:solidFill>
                <a:latin typeface="Verdana"/>
                <a:cs typeface="Verdana"/>
              </a:rPr>
              <a:t> </a:t>
            </a:r>
            <a:r>
              <a:rPr dirty="0" sz="1000" spc="-114" b="1">
                <a:solidFill>
                  <a:srgbClr val="949494"/>
                </a:solidFill>
                <a:latin typeface="Verdana"/>
                <a:cs typeface="Verdana"/>
              </a:rPr>
              <a:t>Types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16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47927"/>
            <a:ext cx="8800465" cy="427863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95">
                <a:latin typeface="Verdana"/>
                <a:cs typeface="Verdana"/>
              </a:rPr>
              <a:t>Time-windows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windows,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rather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than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points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in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time,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dirty="0" sz="2400" spc="70">
                <a:latin typeface="Verdana"/>
                <a:cs typeface="Verdana"/>
              </a:rPr>
              <a:t>because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there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45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no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“true”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time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in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distributed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145">
                <a:latin typeface="Verdana"/>
                <a:cs typeface="Verdana"/>
              </a:rPr>
              <a:t>system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20" b="1">
                <a:solidFill>
                  <a:srgbClr val="2B79EF"/>
                </a:solidFill>
                <a:latin typeface="Trebuchet MS"/>
                <a:cs typeface="Trebuchet MS"/>
              </a:rPr>
              <a:t>midpoint</a:t>
            </a:r>
            <a:r>
              <a:rPr dirty="0" sz="2400" spc="-4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provided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for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when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an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absolute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time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needed:</a:t>
            </a:r>
            <a:endParaRPr sz="2400">
              <a:latin typeface="Verdana"/>
              <a:cs typeface="Verdana"/>
            </a:endParaRPr>
          </a:p>
          <a:p>
            <a:pPr marL="1135380" marR="5285740" indent="-208915">
              <a:lnSpc>
                <a:spcPct val="150100"/>
              </a:lnSpc>
              <a:spcBef>
                <a:spcPts val="2315"/>
              </a:spcBef>
            </a:pP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25">
                <a:latin typeface="Arial"/>
                <a:cs typeface="Arial"/>
              </a:rPr>
              <a:t>midpoint: </a:t>
            </a:r>
            <a:r>
              <a:rPr dirty="0" sz="1800" spc="-50">
                <a:latin typeface="Arial"/>
                <a:cs typeface="Arial"/>
              </a:rPr>
              <a:t>Instant </a:t>
            </a:r>
            <a:r>
              <a:rPr dirty="0" sz="1800" spc="-60">
                <a:latin typeface="Arial"/>
                <a:cs typeface="Arial"/>
              </a:rPr>
              <a:t>get()</a:t>
            </a:r>
            <a:r>
              <a:rPr dirty="0" sz="1800" spc="-280">
                <a:latin typeface="Arial"/>
                <a:cs typeface="Arial"/>
              </a:rPr>
              <a:t> </a:t>
            </a:r>
            <a:r>
              <a:rPr dirty="0" sz="1800" spc="-155">
                <a:latin typeface="Arial"/>
                <a:cs typeface="Arial"/>
              </a:rPr>
              <a:t>=  </a:t>
            </a:r>
            <a:r>
              <a:rPr dirty="0" sz="1800" spc="5">
                <a:latin typeface="Arial"/>
                <a:cs typeface="Arial"/>
              </a:rPr>
              <a:t>after!!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155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ct val="100000"/>
              </a:lnSpc>
              <a:spcBef>
                <a:spcPts val="1080"/>
              </a:spcBef>
            </a:pPr>
            <a:r>
              <a:rPr dirty="0" sz="1800" spc="-55">
                <a:latin typeface="Arial"/>
                <a:cs typeface="Arial"/>
              </a:rPr>
              <a:t>Duration.between(after, before!!).dividedBy(2)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The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window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150">
                <a:latin typeface="Verdana"/>
                <a:cs typeface="Verdana"/>
              </a:rPr>
              <a:t>can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optionally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135">
                <a:latin typeface="Verdana"/>
                <a:cs typeface="Verdana"/>
              </a:rPr>
              <a:t>be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open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at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one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end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1988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4"/>
              <a:t>Valid </a:t>
            </a:r>
            <a:r>
              <a:rPr dirty="0" spc="-170"/>
              <a:t>and </a:t>
            </a:r>
            <a:r>
              <a:rPr dirty="0" spc="-254"/>
              <a:t>invalid</a:t>
            </a:r>
            <a:r>
              <a:rPr dirty="0" spc="-300"/>
              <a:t> </a:t>
            </a:r>
            <a:r>
              <a:rPr dirty="0" spc="-340"/>
              <a:t>time-windows</a:t>
            </a:r>
          </a:p>
        </p:txBody>
      </p:sp>
      <p:sp>
        <p:nvSpPr>
          <p:cNvPr id="3" name="object 3"/>
          <p:cNvSpPr/>
          <p:nvPr/>
        </p:nvSpPr>
        <p:spPr>
          <a:xfrm>
            <a:off x="7627619" y="2052827"/>
            <a:ext cx="2639060" cy="289560"/>
          </a:xfrm>
          <a:custGeom>
            <a:avLst/>
            <a:gdLst/>
            <a:ahLst/>
            <a:cxnLst/>
            <a:rect l="l" t="t" r="r" b="b"/>
            <a:pathLst>
              <a:path w="2639059" h="289560">
                <a:moveTo>
                  <a:pt x="2465197" y="0"/>
                </a:moveTo>
                <a:lnTo>
                  <a:pt x="2465197" y="289560"/>
                </a:lnTo>
                <a:lnTo>
                  <a:pt x="2604185" y="173736"/>
                </a:lnTo>
                <a:lnTo>
                  <a:pt x="2494153" y="173736"/>
                </a:lnTo>
                <a:lnTo>
                  <a:pt x="2494153" y="115824"/>
                </a:lnTo>
                <a:lnTo>
                  <a:pt x="2604185" y="115824"/>
                </a:lnTo>
                <a:lnTo>
                  <a:pt x="2465197" y="0"/>
                </a:lnTo>
                <a:close/>
              </a:path>
              <a:path w="2639059" h="289560">
                <a:moveTo>
                  <a:pt x="2465197" y="115824"/>
                </a:moveTo>
                <a:lnTo>
                  <a:pt x="0" y="115824"/>
                </a:lnTo>
                <a:lnTo>
                  <a:pt x="0" y="173736"/>
                </a:lnTo>
                <a:lnTo>
                  <a:pt x="2465197" y="173736"/>
                </a:lnTo>
                <a:lnTo>
                  <a:pt x="2465197" y="115824"/>
                </a:lnTo>
                <a:close/>
              </a:path>
              <a:path w="2639059" h="289560">
                <a:moveTo>
                  <a:pt x="2604185" y="115824"/>
                </a:moveTo>
                <a:lnTo>
                  <a:pt x="2494153" y="115824"/>
                </a:lnTo>
                <a:lnTo>
                  <a:pt x="2494153" y="173736"/>
                </a:lnTo>
                <a:lnTo>
                  <a:pt x="2604185" y="173736"/>
                </a:lnTo>
                <a:lnTo>
                  <a:pt x="2638932" y="144780"/>
                </a:lnTo>
                <a:lnTo>
                  <a:pt x="2604185" y="115824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76173" y="1948434"/>
            <a:ext cx="74295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latin typeface="Verdana"/>
                <a:cs typeface="Verdana"/>
              </a:rPr>
              <a:t>After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60">
                <a:latin typeface="Verdana"/>
                <a:cs typeface="Verdana"/>
              </a:rPr>
              <a:t>B</a:t>
            </a:r>
            <a:r>
              <a:rPr dirty="0" sz="1800" spc="-65">
                <a:latin typeface="Verdana"/>
                <a:cs typeface="Verdana"/>
              </a:rPr>
              <a:t>e</a:t>
            </a:r>
            <a:r>
              <a:rPr dirty="0" sz="1800" spc="5">
                <a:latin typeface="Verdana"/>
                <a:cs typeface="Verdana"/>
              </a:rPr>
              <a:t>f</a:t>
            </a:r>
            <a:r>
              <a:rPr dirty="0" sz="1800">
                <a:latin typeface="Verdana"/>
                <a:cs typeface="Verdana"/>
              </a:rPr>
              <a:t>o</a:t>
            </a:r>
            <a:r>
              <a:rPr dirty="0" sz="1800" spc="-65">
                <a:latin typeface="Verdana"/>
                <a:cs typeface="Verdana"/>
              </a:rPr>
              <a:t>re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0599" y="1948434"/>
            <a:ext cx="16802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85">
                <a:latin typeface="Verdana"/>
                <a:cs typeface="Verdana"/>
              </a:rPr>
              <a:t>=</a:t>
            </a:r>
            <a:r>
              <a:rPr dirty="0" sz="1800" spc="-235">
                <a:latin typeface="Verdana"/>
                <a:cs typeface="Verdana"/>
              </a:rPr>
              <a:t> </a:t>
            </a:r>
            <a:r>
              <a:rPr dirty="0" sz="1800" spc="-155">
                <a:latin typeface="Verdana"/>
                <a:cs typeface="Verdana"/>
              </a:rPr>
              <a:t>1,400,000,000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385">
                <a:latin typeface="Verdana"/>
                <a:cs typeface="Verdana"/>
              </a:rPr>
              <a:t>=</a:t>
            </a:r>
            <a:r>
              <a:rPr dirty="0" sz="1800" spc="-225">
                <a:latin typeface="Verdana"/>
                <a:cs typeface="Verdana"/>
              </a:rPr>
              <a:t> </a:t>
            </a:r>
            <a:r>
              <a:rPr dirty="0" sz="1800" spc="-155">
                <a:latin typeface="Verdana"/>
                <a:cs typeface="Verdana"/>
              </a:rPr>
              <a:t>1,500,000,000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173" y="3322446"/>
            <a:ext cx="742950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-40">
                <a:latin typeface="Verdana"/>
                <a:cs typeface="Verdana"/>
              </a:rPr>
              <a:t>After  </a:t>
            </a:r>
            <a:r>
              <a:rPr dirty="0" sz="1800" spc="-60">
                <a:latin typeface="Verdana"/>
                <a:cs typeface="Verdana"/>
              </a:rPr>
              <a:t>B</a:t>
            </a:r>
            <a:r>
              <a:rPr dirty="0" sz="1800" spc="-60">
                <a:latin typeface="Verdana"/>
                <a:cs typeface="Verdana"/>
              </a:rPr>
              <a:t>e</a:t>
            </a:r>
            <a:r>
              <a:rPr dirty="0" sz="1800" spc="-75">
                <a:latin typeface="Verdana"/>
                <a:cs typeface="Verdana"/>
              </a:rPr>
              <a:t>fo</a:t>
            </a:r>
            <a:r>
              <a:rPr dirty="0" sz="1800" spc="-75">
                <a:latin typeface="Verdana"/>
                <a:cs typeface="Verdana"/>
              </a:rPr>
              <a:t>r</a:t>
            </a:r>
            <a:r>
              <a:rPr dirty="0" sz="1800" spc="95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0599" y="3322446"/>
            <a:ext cx="1680210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385">
                <a:latin typeface="Verdana"/>
                <a:cs typeface="Verdana"/>
              </a:rPr>
              <a:t>=</a:t>
            </a:r>
            <a:r>
              <a:rPr dirty="0" sz="1800" spc="-215">
                <a:latin typeface="Verdana"/>
                <a:cs typeface="Verdana"/>
              </a:rPr>
              <a:t> </a:t>
            </a:r>
            <a:r>
              <a:rPr dirty="0" sz="1800" spc="-155">
                <a:latin typeface="Verdana"/>
                <a:cs typeface="Verdana"/>
              </a:rPr>
              <a:t>1,400,000,000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30"/>
              </a:lnSpc>
            </a:pPr>
            <a:r>
              <a:rPr dirty="0" sz="1800" spc="-385">
                <a:latin typeface="Verdana"/>
                <a:cs typeface="Verdana"/>
              </a:rPr>
              <a:t>=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25">
                <a:latin typeface="Arial"/>
                <a:cs typeface="Arial"/>
              </a:rPr>
              <a:t>null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173" y="4688585"/>
            <a:ext cx="742950" cy="58166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40"/>
              </a:spcBef>
            </a:pPr>
            <a:r>
              <a:rPr dirty="0" sz="1800" spc="-40">
                <a:latin typeface="Verdana"/>
                <a:cs typeface="Verdana"/>
              </a:rPr>
              <a:t>After  </a:t>
            </a:r>
            <a:r>
              <a:rPr dirty="0" sz="1800" spc="-60">
                <a:latin typeface="Verdana"/>
                <a:cs typeface="Verdana"/>
              </a:rPr>
              <a:t>B</a:t>
            </a:r>
            <a:r>
              <a:rPr dirty="0" sz="1800" spc="-60">
                <a:latin typeface="Verdana"/>
                <a:cs typeface="Verdana"/>
              </a:rPr>
              <a:t>e</a:t>
            </a:r>
            <a:r>
              <a:rPr dirty="0" sz="1800" spc="-75">
                <a:latin typeface="Verdana"/>
                <a:cs typeface="Verdana"/>
              </a:rPr>
              <a:t>fo</a:t>
            </a:r>
            <a:r>
              <a:rPr dirty="0" sz="1800" spc="-75">
                <a:latin typeface="Verdana"/>
                <a:cs typeface="Verdana"/>
              </a:rPr>
              <a:t>r</a:t>
            </a:r>
            <a:r>
              <a:rPr dirty="0" sz="1800" spc="95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0599" y="4688585"/>
            <a:ext cx="1743075" cy="581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85">
                <a:latin typeface="Verdana"/>
                <a:cs typeface="Verdana"/>
              </a:rPr>
              <a:t>=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25">
                <a:latin typeface="Arial"/>
                <a:cs typeface="Arial"/>
              </a:rPr>
              <a:t>null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800" spc="-385">
                <a:latin typeface="Verdana"/>
                <a:cs typeface="Verdana"/>
              </a:rPr>
              <a:t>=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160">
                <a:latin typeface="Verdana"/>
                <a:cs typeface="Verdana"/>
              </a:rPr>
              <a:t>1,500,000,000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7951" y="5808675"/>
            <a:ext cx="14776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60">
                <a:latin typeface="Verdana"/>
                <a:cs typeface="Verdana"/>
              </a:rPr>
              <a:t>1,400,000,000</a:t>
            </a:r>
            <a:endParaRPr sz="1800">
              <a:latin typeface="Verdana"/>
              <a:cs typeface="Verdana"/>
            </a:endParaRPr>
          </a:p>
          <a:p>
            <a:pPr algn="ctr" marL="22860">
              <a:lnSpc>
                <a:spcPct val="100000"/>
              </a:lnSpc>
            </a:pPr>
            <a:r>
              <a:rPr dirty="0" sz="1800" spc="-130">
                <a:latin typeface="Verdana"/>
                <a:cs typeface="Verdana"/>
              </a:rPr>
              <a:t>20/07/2016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77939" y="5808675"/>
            <a:ext cx="14776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60">
                <a:latin typeface="Verdana"/>
                <a:cs typeface="Verdana"/>
              </a:rPr>
              <a:t>1,500,000,000</a:t>
            </a:r>
            <a:endParaRPr sz="1800">
              <a:latin typeface="Verdana"/>
              <a:cs typeface="Verdana"/>
            </a:endParaRPr>
          </a:p>
          <a:p>
            <a:pPr algn="ctr" marL="22860">
              <a:lnSpc>
                <a:spcPct val="100000"/>
              </a:lnSpc>
            </a:pPr>
            <a:r>
              <a:rPr dirty="0" sz="1800" spc="-130">
                <a:latin typeface="Verdana"/>
                <a:cs typeface="Verdana"/>
              </a:rPr>
              <a:t>21/07/2016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27619" y="3435096"/>
            <a:ext cx="2663825" cy="289560"/>
          </a:xfrm>
          <a:custGeom>
            <a:avLst/>
            <a:gdLst/>
            <a:ahLst/>
            <a:cxnLst/>
            <a:rect l="l" t="t" r="r" b="b"/>
            <a:pathLst>
              <a:path w="2663825" h="289560">
                <a:moveTo>
                  <a:pt x="2489834" y="0"/>
                </a:moveTo>
                <a:lnTo>
                  <a:pt x="2489834" y="289559"/>
                </a:lnTo>
                <a:lnTo>
                  <a:pt x="2628823" y="173735"/>
                </a:lnTo>
                <a:lnTo>
                  <a:pt x="2518790" y="173735"/>
                </a:lnTo>
                <a:lnTo>
                  <a:pt x="2518790" y="115824"/>
                </a:lnTo>
                <a:lnTo>
                  <a:pt x="2628823" y="115824"/>
                </a:lnTo>
                <a:lnTo>
                  <a:pt x="2489834" y="0"/>
                </a:lnTo>
                <a:close/>
              </a:path>
              <a:path w="2663825" h="289560">
                <a:moveTo>
                  <a:pt x="2489834" y="115824"/>
                </a:moveTo>
                <a:lnTo>
                  <a:pt x="0" y="115824"/>
                </a:lnTo>
                <a:lnTo>
                  <a:pt x="0" y="173735"/>
                </a:lnTo>
                <a:lnTo>
                  <a:pt x="2489834" y="173735"/>
                </a:lnTo>
                <a:lnTo>
                  <a:pt x="2489834" y="115824"/>
                </a:lnTo>
                <a:close/>
              </a:path>
              <a:path w="2663825" h="289560">
                <a:moveTo>
                  <a:pt x="2628823" y="115824"/>
                </a:moveTo>
                <a:lnTo>
                  <a:pt x="2518790" y="115824"/>
                </a:lnTo>
                <a:lnTo>
                  <a:pt x="2518790" y="173735"/>
                </a:lnTo>
                <a:lnTo>
                  <a:pt x="2628823" y="173735"/>
                </a:lnTo>
                <a:lnTo>
                  <a:pt x="2663571" y="144779"/>
                </a:lnTo>
                <a:lnTo>
                  <a:pt x="2628823" y="115824"/>
                </a:lnTo>
                <a:close/>
              </a:path>
            </a:pathLst>
          </a:custGeom>
          <a:solidFill>
            <a:srgbClr val="009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27619" y="4806696"/>
            <a:ext cx="2663825" cy="289560"/>
          </a:xfrm>
          <a:custGeom>
            <a:avLst/>
            <a:gdLst/>
            <a:ahLst/>
            <a:cxnLst/>
            <a:rect l="l" t="t" r="r" b="b"/>
            <a:pathLst>
              <a:path w="2663825" h="289560">
                <a:moveTo>
                  <a:pt x="2489834" y="0"/>
                </a:moveTo>
                <a:lnTo>
                  <a:pt x="2489834" y="289559"/>
                </a:lnTo>
                <a:lnTo>
                  <a:pt x="2628823" y="173735"/>
                </a:lnTo>
                <a:lnTo>
                  <a:pt x="2518790" y="173735"/>
                </a:lnTo>
                <a:lnTo>
                  <a:pt x="2518790" y="115823"/>
                </a:lnTo>
                <a:lnTo>
                  <a:pt x="2628823" y="115823"/>
                </a:lnTo>
                <a:lnTo>
                  <a:pt x="2489834" y="0"/>
                </a:lnTo>
                <a:close/>
              </a:path>
              <a:path w="2663825" h="289560">
                <a:moveTo>
                  <a:pt x="2489834" y="115823"/>
                </a:moveTo>
                <a:lnTo>
                  <a:pt x="0" y="115823"/>
                </a:lnTo>
                <a:lnTo>
                  <a:pt x="0" y="173735"/>
                </a:lnTo>
                <a:lnTo>
                  <a:pt x="2489834" y="173735"/>
                </a:lnTo>
                <a:lnTo>
                  <a:pt x="2489834" y="115823"/>
                </a:lnTo>
                <a:close/>
              </a:path>
              <a:path w="2663825" h="289560">
                <a:moveTo>
                  <a:pt x="2628823" y="115823"/>
                </a:moveTo>
                <a:lnTo>
                  <a:pt x="2518790" y="115823"/>
                </a:lnTo>
                <a:lnTo>
                  <a:pt x="2518790" y="173735"/>
                </a:lnTo>
                <a:lnTo>
                  <a:pt x="2628823" y="173735"/>
                </a:lnTo>
                <a:lnTo>
                  <a:pt x="2663571" y="144779"/>
                </a:lnTo>
                <a:lnTo>
                  <a:pt x="2628823" y="115823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573779" y="1684020"/>
          <a:ext cx="4060190" cy="4097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0550"/>
                <a:gridCol w="2189479"/>
              </a:tblGrid>
              <a:tr h="51308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800" spc="-65">
                          <a:latin typeface="Verdana"/>
                          <a:cs typeface="Verdana"/>
                        </a:rPr>
                        <a:t>Invalid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53670">
                    <a:lnR w="6350">
                      <a:solidFill>
                        <a:srgbClr val="949494"/>
                      </a:solidFill>
                      <a:prstDash val="solid"/>
                    </a:lnR>
                    <a:lnB w="76200">
                      <a:solidFill>
                        <a:srgbClr val="EC1C2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5247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800" spc="-20">
                          <a:latin typeface="Verdana"/>
                          <a:cs typeface="Verdana"/>
                        </a:rPr>
                        <a:t>V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800" spc="10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800" spc="2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53670">
                    <a:lnL w="6350">
                      <a:solidFill>
                        <a:srgbClr val="949494"/>
                      </a:solidFill>
                      <a:prstDash val="solid"/>
                    </a:lnL>
                    <a:lnR w="6350">
                      <a:solidFill>
                        <a:srgbClr val="949494"/>
                      </a:solidFill>
                      <a:prstDash val="solid"/>
                    </a:lnR>
                    <a:lnB w="7620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1381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</a:pPr>
                      <a:r>
                        <a:rPr dirty="0" sz="1800" spc="-65">
                          <a:latin typeface="Verdana"/>
                          <a:cs typeface="Verdana"/>
                        </a:rPr>
                        <a:t>Invalid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R w="6350">
                      <a:solidFill>
                        <a:srgbClr val="949494"/>
                      </a:solidFill>
                      <a:prstDash val="solid"/>
                    </a:lnR>
                    <a:lnT w="76200">
                      <a:solidFill>
                        <a:srgbClr val="EC1C23"/>
                      </a:solidFill>
                      <a:prstDash val="solid"/>
                    </a:lnT>
                    <a:lnB w="76200">
                      <a:solidFill>
                        <a:srgbClr val="EC1C2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r" marR="752475">
                        <a:lnSpc>
                          <a:spcPct val="100000"/>
                        </a:lnSpc>
                      </a:pPr>
                      <a:r>
                        <a:rPr dirty="0" sz="1800" spc="-20">
                          <a:latin typeface="Verdana"/>
                          <a:cs typeface="Verdana"/>
                        </a:rPr>
                        <a:t>V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800" spc="10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800" spc="2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6350">
                      <a:solidFill>
                        <a:srgbClr val="949494"/>
                      </a:solidFill>
                      <a:prstDash val="solid"/>
                    </a:lnL>
                    <a:lnR w="6350">
                      <a:solidFill>
                        <a:srgbClr val="949494"/>
                      </a:solidFill>
                      <a:prstDash val="solid"/>
                    </a:lnR>
                    <a:lnT w="76200">
                      <a:solidFill>
                        <a:srgbClr val="009658"/>
                      </a:solidFill>
                      <a:prstDash val="solid"/>
                    </a:lnT>
                    <a:lnB w="7620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algn="ctr" marL="7620">
                        <a:lnSpc>
                          <a:spcPct val="100000"/>
                        </a:lnSpc>
                      </a:pPr>
                      <a:r>
                        <a:rPr dirty="0" sz="1800" spc="5">
                          <a:latin typeface="Verdana"/>
                          <a:cs typeface="Verdana"/>
                        </a:rPr>
                        <a:t>Valid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R w="6350">
                      <a:solidFill>
                        <a:srgbClr val="949494"/>
                      </a:solidFill>
                      <a:prstDash val="solid"/>
                    </a:lnR>
                    <a:lnT w="76200">
                      <a:solidFill>
                        <a:srgbClr val="EC1C23"/>
                      </a:solidFill>
                      <a:prstDash val="solid"/>
                    </a:lnT>
                    <a:lnB w="7620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algn="r" marR="752475">
                        <a:lnSpc>
                          <a:spcPct val="100000"/>
                        </a:lnSpc>
                      </a:pPr>
                      <a:r>
                        <a:rPr dirty="0" sz="1800" spc="-20">
                          <a:latin typeface="Verdana"/>
                          <a:cs typeface="Verdana"/>
                        </a:rPr>
                        <a:t>V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800" spc="10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800" spc="2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6350">
                      <a:solidFill>
                        <a:srgbClr val="949494"/>
                      </a:solidFill>
                      <a:prstDash val="solid"/>
                    </a:lnL>
                    <a:lnR w="6350">
                      <a:solidFill>
                        <a:srgbClr val="949494"/>
                      </a:solidFill>
                      <a:prstDash val="solid"/>
                    </a:lnR>
                    <a:lnT w="76200">
                      <a:solidFill>
                        <a:srgbClr val="009658"/>
                      </a:solidFill>
                      <a:prstDash val="solid"/>
                    </a:lnT>
                    <a:lnB w="7620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826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949494"/>
                      </a:solidFill>
                      <a:prstDash val="solid"/>
                    </a:lnR>
                    <a:lnT w="76200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49494"/>
                      </a:solidFill>
                      <a:prstDash val="solid"/>
                    </a:lnL>
                    <a:lnR w="6350">
                      <a:solidFill>
                        <a:srgbClr val="949494"/>
                      </a:solidFill>
                      <a:prstDash val="solid"/>
                    </a:lnR>
                    <a:lnT w="76200">
                      <a:solidFill>
                        <a:srgbClr val="009658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550924" y="6375471"/>
            <a:ext cx="640715" cy="18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90" b="1">
                <a:solidFill>
                  <a:srgbClr val="949494"/>
                </a:solidFill>
                <a:latin typeface="Verdana"/>
                <a:cs typeface="Verdana"/>
              </a:rPr>
              <a:t>Key</a:t>
            </a:r>
            <a:r>
              <a:rPr dirty="0" sz="1000" spc="-120" b="1">
                <a:solidFill>
                  <a:srgbClr val="949494"/>
                </a:solidFill>
                <a:latin typeface="Verdana"/>
                <a:cs typeface="Verdana"/>
              </a:rPr>
              <a:t> </a:t>
            </a:r>
            <a:r>
              <a:rPr dirty="0" sz="1000" spc="-114" b="1">
                <a:solidFill>
                  <a:srgbClr val="949494"/>
                </a:solidFill>
                <a:latin typeface="Verdana"/>
                <a:cs typeface="Verdana"/>
              </a:rPr>
              <a:t>Types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16</a:t>
            </a:fld>
            <a:r>
              <a:rPr dirty="0" spc="-85"/>
              <a:t>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501253" y="1819147"/>
            <a:ext cx="753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5">
                <a:latin typeface="Verdana"/>
                <a:cs typeface="Verdana"/>
              </a:rPr>
              <a:t>I</a:t>
            </a:r>
            <a:r>
              <a:rPr dirty="0" sz="1800" spc="-55">
                <a:latin typeface="Verdana"/>
                <a:cs typeface="Verdana"/>
              </a:rPr>
              <a:t>n</a:t>
            </a:r>
            <a:r>
              <a:rPr dirty="0" sz="1800" spc="-50">
                <a:latin typeface="Verdana"/>
                <a:cs typeface="Verdana"/>
              </a:rPr>
              <a:t>v</a:t>
            </a:r>
            <a:r>
              <a:rPr dirty="0" sz="1800" spc="135">
                <a:latin typeface="Verdana"/>
                <a:cs typeface="Verdana"/>
              </a:rPr>
              <a:t>a</a:t>
            </a:r>
            <a:r>
              <a:rPr dirty="0" sz="1800" spc="-140">
                <a:latin typeface="Verdana"/>
                <a:cs typeface="Verdana"/>
              </a:rPr>
              <a:t>l</a:t>
            </a:r>
            <a:r>
              <a:rPr dirty="0" sz="1800" spc="-125">
                <a:latin typeface="Verdana"/>
                <a:cs typeface="Verdana"/>
              </a:rPr>
              <a:t>i</a:t>
            </a:r>
            <a:r>
              <a:rPr dirty="0" sz="1800" spc="11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82025" y="3216021"/>
            <a:ext cx="591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Verdana"/>
                <a:cs typeface="Verdana"/>
              </a:rPr>
              <a:t>V</a:t>
            </a:r>
            <a:r>
              <a:rPr dirty="0" sz="1800" spc="135">
                <a:latin typeface="Verdana"/>
                <a:cs typeface="Verdana"/>
              </a:rPr>
              <a:t>a</a:t>
            </a:r>
            <a:r>
              <a:rPr dirty="0" sz="1800" spc="-125">
                <a:latin typeface="Verdana"/>
                <a:cs typeface="Verdana"/>
              </a:rPr>
              <a:t>l</a:t>
            </a:r>
            <a:r>
              <a:rPr dirty="0" sz="1800" spc="-114">
                <a:latin typeface="Verdana"/>
                <a:cs typeface="Verdana"/>
              </a:rPr>
              <a:t>i</a:t>
            </a:r>
            <a:r>
              <a:rPr dirty="0" sz="1800" spc="11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01253" y="4573016"/>
            <a:ext cx="753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5">
                <a:latin typeface="Verdana"/>
                <a:cs typeface="Verdana"/>
              </a:rPr>
              <a:t>I</a:t>
            </a:r>
            <a:r>
              <a:rPr dirty="0" sz="1800" spc="-55">
                <a:latin typeface="Verdana"/>
                <a:cs typeface="Verdana"/>
              </a:rPr>
              <a:t>n</a:t>
            </a:r>
            <a:r>
              <a:rPr dirty="0" sz="1800" spc="-50">
                <a:latin typeface="Verdana"/>
                <a:cs typeface="Verdana"/>
              </a:rPr>
              <a:t>v</a:t>
            </a:r>
            <a:r>
              <a:rPr dirty="0" sz="1800" spc="135">
                <a:latin typeface="Verdana"/>
                <a:cs typeface="Verdana"/>
              </a:rPr>
              <a:t>a</a:t>
            </a:r>
            <a:r>
              <a:rPr dirty="0" sz="1800" spc="-140">
                <a:latin typeface="Verdana"/>
                <a:cs typeface="Verdana"/>
              </a:rPr>
              <a:t>l</a:t>
            </a:r>
            <a:r>
              <a:rPr dirty="0" sz="1800" spc="-125">
                <a:latin typeface="Verdana"/>
                <a:cs typeface="Verdana"/>
              </a:rPr>
              <a:t>i</a:t>
            </a:r>
            <a:r>
              <a:rPr dirty="0" sz="1800" spc="11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1498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75"/>
              <a:t>Using </a:t>
            </a:r>
            <a:r>
              <a:rPr dirty="0" spc="-25"/>
              <a:t>a</a:t>
            </a:r>
            <a:r>
              <a:rPr dirty="0" spc="-45"/>
              <a:t> </a:t>
            </a:r>
            <a:r>
              <a:rPr dirty="0" spc="-330"/>
              <a:t>TransactionBuilder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17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630807"/>
            <a:ext cx="9326245" cy="41675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latin typeface="Verdana"/>
                <a:cs typeface="Verdana"/>
              </a:rPr>
              <a:t>We </a:t>
            </a:r>
            <a:r>
              <a:rPr dirty="0" sz="2400" spc="50">
                <a:latin typeface="Verdana"/>
                <a:cs typeface="Verdana"/>
              </a:rPr>
              <a:t>create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565">
                <a:latin typeface="Verdana"/>
                <a:cs typeface="Verdana"/>
              </a:rPr>
              <a:t> </a:t>
            </a:r>
            <a:r>
              <a:rPr dirty="0" sz="2400" spc="-150" b="1">
                <a:solidFill>
                  <a:srgbClr val="2A79F0"/>
                </a:solidFill>
                <a:latin typeface="Trebuchet MS"/>
                <a:cs typeface="Trebuchet MS"/>
              </a:rPr>
              <a:t>TransactionBuilder </a:t>
            </a:r>
            <a:r>
              <a:rPr dirty="0" sz="2400" spc="-65">
                <a:latin typeface="Verdana"/>
                <a:cs typeface="Verdana"/>
              </a:rPr>
              <a:t>as </a:t>
            </a:r>
            <a:r>
              <a:rPr dirty="0" sz="2400" spc="-120">
                <a:latin typeface="Verdana"/>
                <a:cs typeface="Verdana"/>
              </a:rPr>
              <a:t>follows: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439420">
              <a:lnSpc>
                <a:spcPct val="100000"/>
              </a:lnSpc>
            </a:pPr>
            <a:r>
              <a:rPr dirty="0" sz="1800" spc="-95" b="1">
                <a:solidFill>
                  <a:srgbClr val="2A79F0"/>
                </a:solidFill>
                <a:latin typeface="Trebuchet MS"/>
                <a:cs typeface="Trebuchet MS"/>
              </a:rPr>
              <a:t>val </a:t>
            </a:r>
            <a:r>
              <a:rPr dirty="0" sz="1800" spc="-40">
                <a:latin typeface="Arial"/>
                <a:cs typeface="Arial"/>
              </a:rPr>
              <a:t>notary </a:t>
            </a:r>
            <a:r>
              <a:rPr dirty="0" sz="1800" spc="-155">
                <a:latin typeface="Arial"/>
                <a:cs typeface="Arial"/>
              </a:rPr>
              <a:t>=</a:t>
            </a:r>
            <a:r>
              <a:rPr dirty="0" sz="1800" spc="-185">
                <a:latin typeface="Arial"/>
                <a:cs typeface="Arial"/>
              </a:rPr>
              <a:t> </a:t>
            </a:r>
            <a:r>
              <a:rPr dirty="0" sz="1800" spc="-60">
                <a:latin typeface="Arial"/>
                <a:cs typeface="Arial"/>
              </a:rPr>
              <a:t>serviceHub.networkMapCache.notaryIdentities.first()</a:t>
            </a:r>
            <a:endParaRPr sz="1800">
              <a:latin typeface="Arial"/>
              <a:cs typeface="Arial"/>
            </a:endParaRPr>
          </a:p>
          <a:p>
            <a:pPr marL="439420">
              <a:lnSpc>
                <a:spcPct val="100000"/>
              </a:lnSpc>
              <a:spcBef>
                <a:spcPts val="710"/>
              </a:spcBef>
            </a:pPr>
            <a:r>
              <a:rPr dirty="0" sz="1800" spc="-95" b="1">
                <a:solidFill>
                  <a:srgbClr val="2A79F0"/>
                </a:solidFill>
                <a:latin typeface="Trebuchet MS"/>
                <a:cs typeface="Trebuchet MS"/>
              </a:rPr>
              <a:t>val </a:t>
            </a:r>
            <a:r>
              <a:rPr dirty="0" sz="1800" spc="-50">
                <a:latin typeface="Arial"/>
                <a:cs typeface="Arial"/>
              </a:rPr>
              <a:t>txBuilder </a:t>
            </a:r>
            <a:r>
              <a:rPr dirty="0" sz="1800" spc="-155">
                <a:latin typeface="Arial"/>
                <a:cs typeface="Arial"/>
              </a:rPr>
              <a:t>= </a:t>
            </a:r>
            <a:r>
              <a:rPr dirty="0" sz="1800" spc="-70">
                <a:latin typeface="Arial"/>
                <a:cs typeface="Arial"/>
              </a:rPr>
              <a:t>TransactionBuilder(notary </a:t>
            </a:r>
            <a:r>
              <a:rPr dirty="0" sz="1800" spc="-155">
                <a:latin typeface="Arial"/>
                <a:cs typeface="Arial"/>
              </a:rPr>
              <a:t>=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 spc="-45">
                <a:latin typeface="Arial"/>
                <a:cs typeface="Arial"/>
              </a:rPr>
              <a:t>notary)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50100"/>
              </a:lnSpc>
            </a:pPr>
            <a:r>
              <a:rPr dirty="0" sz="2400" spc="-180">
                <a:latin typeface="Verdana"/>
                <a:cs typeface="Verdana"/>
              </a:rPr>
              <a:t>Items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50">
                <a:latin typeface="Verdana"/>
                <a:cs typeface="Verdana"/>
              </a:rPr>
              <a:t>added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transaction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using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125" b="1">
                <a:solidFill>
                  <a:srgbClr val="3366FF"/>
                </a:solidFill>
                <a:latin typeface="Trebuchet MS"/>
                <a:cs typeface="Trebuchet MS"/>
              </a:rPr>
              <a:t>withItems</a:t>
            </a:r>
            <a:r>
              <a:rPr dirty="0" sz="2400" spc="-125">
                <a:latin typeface="Verdana"/>
                <a:cs typeface="Verdana"/>
              </a:rPr>
              <a:t>,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which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takes  </a:t>
            </a:r>
            <a:r>
              <a:rPr dirty="0" sz="2400" spc="-5">
                <a:latin typeface="Verdana"/>
                <a:cs typeface="Verdana"/>
              </a:rPr>
              <a:t>any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number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transaction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components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any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type: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487680">
              <a:lnSpc>
                <a:spcPct val="100000"/>
              </a:lnSpc>
            </a:pPr>
            <a:r>
              <a:rPr dirty="0" sz="1800" spc="-95" b="1">
                <a:solidFill>
                  <a:srgbClr val="2A79F0"/>
                </a:solidFill>
                <a:latin typeface="Trebuchet MS"/>
                <a:cs typeface="Trebuchet MS"/>
              </a:rPr>
              <a:t>val </a:t>
            </a:r>
            <a:r>
              <a:rPr dirty="0" sz="1800" spc="-70">
                <a:latin typeface="Arial"/>
                <a:cs typeface="Arial"/>
              </a:rPr>
              <a:t>state </a:t>
            </a:r>
            <a:r>
              <a:rPr dirty="0" sz="1800" spc="-155">
                <a:latin typeface="Arial"/>
                <a:cs typeface="Arial"/>
              </a:rPr>
              <a:t>= </a:t>
            </a:r>
            <a:r>
              <a:rPr dirty="0" sz="1800" spc="-90">
                <a:latin typeface="Arial"/>
                <a:cs typeface="Arial"/>
              </a:rPr>
              <a:t>Cash.StateAndContract(amount, </a:t>
            </a:r>
            <a:r>
              <a:rPr dirty="0" sz="1800" spc="-45">
                <a:latin typeface="Arial"/>
                <a:cs typeface="Arial"/>
              </a:rPr>
              <a:t>owner)</a:t>
            </a:r>
            <a:endParaRPr sz="1800">
              <a:latin typeface="Arial"/>
              <a:cs typeface="Arial"/>
            </a:endParaRPr>
          </a:p>
          <a:p>
            <a:pPr marL="487680" marR="2322830">
              <a:lnSpc>
                <a:spcPct val="132900"/>
              </a:lnSpc>
              <a:spcBef>
                <a:spcPts val="10"/>
              </a:spcBef>
            </a:pPr>
            <a:r>
              <a:rPr dirty="0" sz="1800" spc="-95" b="1">
                <a:solidFill>
                  <a:srgbClr val="2A79F0"/>
                </a:solidFill>
                <a:latin typeface="Trebuchet MS"/>
                <a:cs typeface="Trebuchet MS"/>
              </a:rPr>
              <a:t>val </a:t>
            </a:r>
            <a:r>
              <a:rPr dirty="0" sz="1800" spc="-90">
                <a:latin typeface="Arial"/>
                <a:cs typeface="Arial"/>
              </a:rPr>
              <a:t>command </a:t>
            </a:r>
            <a:r>
              <a:rPr dirty="0" sz="1800" spc="-155">
                <a:latin typeface="Arial"/>
                <a:cs typeface="Arial"/>
              </a:rPr>
              <a:t>= </a:t>
            </a:r>
            <a:r>
              <a:rPr dirty="0" sz="1800" spc="-120">
                <a:latin typeface="Arial"/>
                <a:cs typeface="Arial"/>
              </a:rPr>
              <a:t>Command(Cash.Commands.Issue(), </a:t>
            </a:r>
            <a:r>
              <a:rPr dirty="0" sz="1800" spc="-55">
                <a:latin typeface="Arial"/>
                <a:cs typeface="Arial"/>
              </a:rPr>
              <a:t>state.participants)  </a:t>
            </a:r>
            <a:r>
              <a:rPr dirty="0" sz="1800" spc="-60">
                <a:latin typeface="Arial"/>
                <a:cs typeface="Arial"/>
              </a:rPr>
              <a:t>txBuilder.withItems(state, </a:t>
            </a:r>
            <a:r>
              <a:rPr dirty="0" sz="1800" spc="-85">
                <a:latin typeface="Arial"/>
                <a:cs typeface="Arial"/>
              </a:rPr>
              <a:t>command) </a:t>
            </a:r>
            <a:r>
              <a:rPr dirty="0" sz="1800" spc="190">
                <a:solidFill>
                  <a:srgbClr val="8A8A8A"/>
                </a:solidFill>
                <a:latin typeface="Arial"/>
                <a:cs typeface="Arial"/>
              </a:rPr>
              <a:t>// </a:t>
            </a:r>
            <a:r>
              <a:rPr dirty="0" sz="1800" spc="-60">
                <a:solidFill>
                  <a:srgbClr val="8A8A8A"/>
                </a:solidFill>
                <a:latin typeface="Arial"/>
                <a:cs typeface="Arial"/>
              </a:rPr>
              <a:t>Builder </a:t>
            </a:r>
            <a:r>
              <a:rPr dirty="0" sz="1800" spc="-35">
                <a:solidFill>
                  <a:srgbClr val="8A8A8A"/>
                </a:solidFill>
                <a:latin typeface="Arial"/>
                <a:cs typeface="Arial"/>
              </a:rPr>
              <a:t>modified</a:t>
            </a:r>
            <a:r>
              <a:rPr dirty="0" sz="1800" spc="-36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dirty="0" sz="1800" spc="-70">
                <a:solidFill>
                  <a:srgbClr val="8A8A8A"/>
                </a:solidFill>
                <a:latin typeface="Arial"/>
                <a:cs typeface="Arial"/>
              </a:rPr>
              <a:t>in-place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75742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40"/>
              <a:t>Additional </a:t>
            </a:r>
            <a:r>
              <a:rPr dirty="0" spc="-330"/>
              <a:t>TransactionBuilder</a:t>
            </a:r>
            <a:r>
              <a:rPr dirty="0" spc="-175"/>
              <a:t> </a:t>
            </a:r>
            <a:r>
              <a:rPr dirty="0" spc="-295"/>
              <a:t>methods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17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47927"/>
            <a:ext cx="9156700" cy="359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75260" indent="-34290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50" b="1">
                <a:solidFill>
                  <a:srgbClr val="2A79F0"/>
                </a:solidFill>
                <a:latin typeface="Trebuchet MS"/>
                <a:cs typeface="Trebuchet MS"/>
              </a:rPr>
              <a:t>TransactionBuilder </a:t>
            </a:r>
            <a:r>
              <a:rPr dirty="0" sz="2400" spc="-50">
                <a:latin typeface="Verdana"/>
                <a:cs typeface="Verdana"/>
              </a:rPr>
              <a:t>also </a:t>
            </a:r>
            <a:r>
              <a:rPr dirty="0" sz="2400" spc="-60">
                <a:latin typeface="Verdana"/>
                <a:cs typeface="Verdana"/>
              </a:rPr>
              <a:t>has </a:t>
            </a:r>
            <a:r>
              <a:rPr dirty="0" sz="2400" spc="-20">
                <a:latin typeface="Verdana"/>
                <a:cs typeface="Verdana"/>
              </a:rPr>
              <a:t>many </a:t>
            </a:r>
            <a:r>
              <a:rPr dirty="0" sz="2400" spc="-50">
                <a:latin typeface="Verdana"/>
                <a:cs typeface="Verdana"/>
              </a:rPr>
              <a:t>other </a:t>
            </a:r>
            <a:r>
              <a:rPr dirty="0" sz="2400" spc="-30">
                <a:latin typeface="Verdana"/>
                <a:cs typeface="Verdana"/>
              </a:rPr>
              <a:t>methods </a:t>
            </a:r>
            <a:r>
              <a:rPr dirty="0" sz="2400" spc="-10">
                <a:latin typeface="Verdana"/>
                <a:cs typeface="Verdana"/>
              </a:rPr>
              <a:t>to </a:t>
            </a:r>
            <a:r>
              <a:rPr dirty="0" sz="2400" spc="160">
                <a:latin typeface="Verdana"/>
                <a:cs typeface="Verdana"/>
              </a:rPr>
              <a:t>add  </a:t>
            </a:r>
            <a:r>
              <a:rPr dirty="0" sz="2400" spc="-35">
                <a:latin typeface="Verdana"/>
                <a:cs typeface="Verdana"/>
              </a:rPr>
              <a:t>transaction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components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individually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295">
                <a:latin typeface="Verdana"/>
                <a:cs typeface="Verdana"/>
              </a:rPr>
              <a:t>-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refer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API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docs  </a:t>
            </a:r>
            <a:r>
              <a:rPr dirty="0" sz="2400" spc="-95">
                <a:latin typeface="Verdana"/>
                <a:cs typeface="Verdana"/>
              </a:rPr>
              <a:t>for </a:t>
            </a:r>
            <a:r>
              <a:rPr dirty="0" sz="2400" spc="-40">
                <a:latin typeface="Verdana"/>
                <a:cs typeface="Verdana"/>
              </a:rPr>
              <a:t>more</a:t>
            </a:r>
            <a:r>
              <a:rPr dirty="0" sz="2400" spc="-27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information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ct val="150100"/>
              </a:lnSpc>
              <a:spcBef>
                <a:spcPts val="21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Verdana"/>
                <a:cs typeface="Verdana"/>
              </a:rPr>
              <a:t>You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can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check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that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transaction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you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building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valid  </a:t>
            </a:r>
            <a:r>
              <a:rPr dirty="0" sz="2400" spc="-95">
                <a:latin typeface="Verdana"/>
                <a:cs typeface="Verdana"/>
              </a:rPr>
              <a:t>using </a:t>
            </a:r>
            <a:r>
              <a:rPr dirty="0" sz="2400" spc="-165" b="1">
                <a:solidFill>
                  <a:srgbClr val="2A79F0"/>
                </a:solidFill>
                <a:latin typeface="Trebuchet MS"/>
                <a:cs typeface="Trebuchet MS"/>
              </a:rPr>
              <a:t>TransactionBuilder.verify()</a:t>
            </a:r>
            <a:r>
              <a:rPr dirty="0" sz="2400" spc="-165">
                <a:latin typeface="Verdana"/>
                <a:cs typeface="Verdana"/>
              </a:rPr>
              <a:t>, </a:t>
            </a:r>
            <a:r>
              <a:rPr dirty="0" sz="2400" spc="5">
                <a:latin typeface="Verdana"/>
                <a:cs typeface="Verdana"/>
              </a:rPr>
              <a:t>which </a:t>
            </a:r>
            <a:r>
              <a:rPr dirty="0" sz="2400" spc="-125">
                <a:latin typeface="Verdana"/>
                <a:cs typeface="Verdana"/>
              </a:rPr>
              <a:t>will </a:t>
            </a:r>
            <a:r>
              <a:rPr dirty="0" sz="2400" spc="-114">
                <a:latin typeface="Verdana"/>
                <a:cs typeface="Verdana"/>
              </a:rPr>
              <a:t>test </a:t>
            </a:r>
            <a:r>
              <a:rPr dirty="0" sz="2400" spc="-20">
                <a:latin typeface="Verdana"/>
                <a:cs typeface="Verdana"/>
              </a:rPr>
              <a:t>the </a:t>
            </a:r>
            <a:r>
              <a:rPr dirty="0" sz="2400" spc="-35">
                <a:latin typeface="Verdana"/>
                <a:cs typeface="Verdana"/>
              </a:rPr>
              <a:t>transaction  </a:t>
            </a:r>
            <a:r>
              <a:rPr dirty="0" sz="2400" spc="-25">
                <a:latin typeface="Verdana"/>
                <a:cs typeface="Verdana"/>
              </a:rPr>
              <a:t>against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140">
                <a:latin typeface="Verdana"/>
                <a:cs typeface="Verdana"/>
              </a:rPr>
              <a:t>each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input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output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state’s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contract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6207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5"/>
              <a:t>SignedTransaction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17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47927"/>
            <a:ext cx="9118600" cy="455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428625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35">
                <a:latin typeface="Verdana"/>
                <a:cs typeface="Verdana"/>
              </a:rPr>
              <a:t>Once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you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happy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with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50" b="1">
                <a:solidFill>
                  <a:srgbClr val="2A79F0"/>
                </a:solidFill>
                <a:latin typeface="Trebuchet MS"/>
                <a:cs typeface="Trebuchet MS"/>
              </a:rPr>
              <a:t>TransactionBuilder</a:t>
            </a:r>
            <a:r>
              <a:rPr dirty="0" sz="2400" spc="-150">
                <a:latin typeface="Verdana"/>
                <a:cs typeface="Verdana"/>
              </a:rPr>
              <a:t>,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you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55">
                <a:latin typeface="Verdana"/>
                <a:cs typeface="Verdana"/>
              </a:rPr>
              <a:t>must  </a:t>
            </a:r>
            <a:r>
              <a:rPr dirty="0" sz="2400" spc="-85">
                <a:latin typeface="Verdana"/>
                <a:cs typeface="Verdana"/>
              </a:rPr>
              <a:t>finalise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it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by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applying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your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signature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Verdana"/>
                <a:cs typeface="Verdana"/>
              </a:rPr>
              <a:t>You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sign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builder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via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150" b="1">
                <a:solidFill>
                  <a:srgbClr val="2A79F0"/>
                </a:solidFill>
                <a:latin typeface="Trebuchet MS"/>
                <a:cs typeface="Trebuchet MS"/>
              </a:rPr>
              <a:t>ServiceHub</a:t>
            </a:r>
            <a:r>
              <a:rPr dirty="0" sz="2400" spc="-75" b="1">
                <a:solidFill>
                  <a:srgbClr val="2A79F0"/>
                </a:solidFill>
                <a:latin typeface="Trebuchet MS"/>
                <a:cs typeface="Trebuchet MS"/>
              </a:rPr>
              <a:t> </a:t>
            </a:r>
            <a:r>
              <a:rPr dirty="0" sz="2400" spc="-40">
                <a:latin typeface="Verdana"/>
                <a:cs typeface="Verdana"/>
              </a:rPr>
              <a:t>(we’ll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discuss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dirty="0" sz="2400" spc="-150" b="1">
                <a:solidFill>
                  <a:srgbClr val="2A79F0"/>
                </a:solidFill>
                <a:latin typeface="Trebuchet MS"/>
                <a:cs typeface="Trebuchet MS"/>
              </a:rPr>
              <a:t>ServiceHub </a:t>
            </a:r>
            <a:r>
              <a:rPr dirty="0" sz="2400" spc="-110">
                <a:latin typeface="Verdana"/>
                <a:cs typeface="Verdana"/>
              </a:rPr>
              <a:t>in </a:t>
            </a:r>
            <a:r>
              <a:rPr dirty="0" sz="2400" spc="-20">
                <a:latin typeface="Verdana"/>
                <a:cs typeface="Verdana"/>
              </a:rPr>
              <a:t>the </a:t>
            </a:r>
            <a:r>
              <a:rPr dirty="0" sz="2400" spc="10">
                <a:latin typeface="Verdana"/>
                <a:cs typeface="Verdana"/>
              </a:rPr>
              <a:t>module </a:t>
            </a:r>
            <a:r>
              <a:rPr dirty="0" sz="2400" spc="25">
                <a:latin typeface="Verdana"/>
                <a:cs typeface="Verdana"/>
              </a:rPr>
              <a:t>on</a:t>
            </a:r>
            <a:r>
              <a:rPr dirty="0" sz="2400" spc="-555">
                <a:latin typeface="Verdana"/>
                <a:cs typeface="Verdana"/>
              </a:rPr>
              <a:t> </a:t>
            </a:r>
            <a:r>
              <a:rPr dirty="0" sz="2400" spc="-160">
                <a:latin typeface="Verdana"/>
                <a:cs typeface="Verdana"/>
              </a:rPr>
              <a:t>flows):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537845">
              <a:lnSpc>
                <a:spcPct val="100000"/>
              </a:lnSpc>
              <a:spcBef>
                <a:spcPts val="5"/>
              </a:spcBef>
            </a:pPr>
            <a:r>
              <a:rPr dirty="0" sz="1800" spc="-75">
                <a:latin typeface="Arial"/>
                <a:cs typeface="Arial"/>
              </a:rPr>
              <a:t>ServiceHub.signInitialTransaction(builder: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80">
                <a:latin typeface="Arial"/>
                <a:cs typeface="Arial"/>
              </a:rPr>
              <a:t>TransactionBuilder)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1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54">
                <a:latin typeface="Verdana"/>
                <a:cs typeface="Verdana"/>
              </a:rPr>
              <a:t>This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returns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an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immutable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40" b="1">
                <a:solidFill>
                  <a:srgbClr val="2A79F0"/>
                </a:solidFill>
                <a:latin typeface="Trebuchet MS"/>
                <a:cs typeface="Trebuchet MS"/>
              </a:rPr>
              <a:t>SignedTransaction</a:t>
            </a:r>
            <a:r>
              <a:rPr dirty="0" sz="2400" spc="-80" b="1">
                <a:solidFill>
                  <a:srgbClr val="2A79F0"/>
                </a:solidFill>
                <a:latin typeface="Trebuchet MS"/>
                <a:cs typeface="Trebuchet MS"/>
              </a:rPr>
              <a:t> </a:t>
            </a:r>
            <a:r>
              <a:rPr dirty="0" sz="2400" spc="-95">
                <a:latin typeface="Verdana"/>
                <a:cs typeface="Verdana"/>
              </a:rPr>
              <a:t>for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which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we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can  </a:t>
            </a:r>
            <a:r>
              <a:rPr dirty="0" sz="2400" spc="-145">
                <a:latin typeface="Verdana"/>
                <a:cs typeface="Verdana"/>
              </a:rPr>
              <a:t>start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gathering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remaining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required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signatures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8030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10"/>
              <a:t>Learning</a:t>
            </a:r>
            <a:r>
              <a:rPr dirty="0" spc="-254"/>
              <a:t> </a:t>
            </a:r>
            <a:r>
              <a:rPr dirty="0" spc="-245"/>
              <a:t>outcomes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37391" y="6375471"/>
            <a:ext cx="215265" cy="18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0322" y="1447927"/>
            <a:ext cx="7875270" cy="222059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>
                <a:latin typeface="Verdana"/>
                <a:cs typeface="Verdana"/>
              </a:rPr>
              <a:t>Learn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what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states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can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transaction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105">
                <a:latin typeface="Verdana"/>
                <a:cs typeface="Verdana"/>
              </a:rPr>
              <a:t>occupy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>
                <a:latin typeface="Verdana"/>
                <a:cs typeface="Verdana"/>
              </a:rPr>
              <a:t>Learn </a:t>
            </a:r>
            <a:r>
              <a:rPr dirty="0" sz="2400" spc="30">
                <a:latin typeface="Verdana"/>
                <a:cs typeface="Verdana"/>
              </a:rPr>
              <a:t>how</a:t>
            </a:r>
            <a:r>
              <a:rPr dirty="0" sz="2400" spc="-63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transactions </a:t>
            </a:r>
            <a:r>
              <a:rPr dirty="0" sz="2400" spc="5">
                <a:latin typeface="Verdana"/>
                <a:cs typeface="Verdana"/>
              </a:rPr>
              <a:t>are </a:t>
            </a:r>
            <a:r>
              <a:rPr dirty="0" sz="2400" spc="-5">
                <a:latin typeface="Verdana"/>
                <a:cs typeface="Verdana"/>
              </a:rPr>
              <a:t>constructed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>
                <a:latin typeface="Verdana"/>
                <a:cs typeface="Verdana"/>
              </a:rPr>
              <a:t>Learn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how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we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gather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signatures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over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transaction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>
                <a:latin typeface="Verdana"/>
                <a:cs typeface="Verdana"/>
              </a:rPr>
              <a:t>Learn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how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we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verify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transaction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8508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0"/>
              <a:t>Verifying </a:t>
            </a:r>
            <a:r>
              <a:rPr dirty="0" spc="-25"/>
              <a:t>a</a:t>
            </a:r>
            <a:r>
              <a:rPr dirty="0" spc="-125"/>
              <a:t> </a:t>
            </a:r>
            <a:r>
              <a:rPr dirty="0" spc="-305"/>
              <a:t>SignedTransaction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17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630807"/>
            <a:ext cx="8408035" cy="4115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30">
                <a:latin typeface="Verdana"/>
                <a:cs typeface="Verdana"/>
              </a:rPr>
              <a:t>A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40" b="1">
                <a:solidFill>
                  <a:srgbClr val="2A79F0"/>
                </a:solidFill>
                <a:latin typeface="Trebuchet MS"/>
                <a:cs typeface="Trebuchet MS"/>
              </a:rPr>
              <a:t>SignedTransaction</a:t>
            </a:r>
            <a:r>
              <a:rPr dirty="0" sz="2400" spc="-65" b="1">
                <a:solidFill>
                  <a:srgbClr val="2A79F0"/>
                </a:solidFill>
                <a:latin typeface="Trebuchet MS"/>
                <a:cs typeface="Trebuchet MS"/>
              </a:rPr>
              <a:t> </a:t>
            </a:r>
            <a:r>
              <a:rPr dirty="0" sz="2400" spc="-90">
                <a:latin typeface="Verdana"/>
                <a:cs typeface="Verdana"/>
              </a:rPr>
              <a:t>pairs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transaction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with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204">
                <a:latin typeface="Verdana"/>
                <a:cs typeface="Verdana"/>
              </a:rPr>
              <a:t>its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signatures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Verdana"/>
                <a:cs typeface="Verdana"/>
              </a:rPr>
              <a:t>You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150">
                <a:latin typeface="Verdana"/>
                <a:cs typeface="Verdana"/>
              </a:rPr>
              <a:t>can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verify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transaction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itself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using: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15"/>
              </a:spcBef>
            </a:pPr>
            <a:r>
              <a:rPr dirty="0" sz="1800" spc="-85">
                <a:latin typeface="Arial"/>
                <a:cs typeface="Arial"/>
              </a:rPr>
              <a:t>SignedTransaction.verify()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75">
                <a:latin typeface="Verdana"/>
                <a:cs typeface="Verdana"/>
              </a:rPr>
              <a:t>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you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can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verify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transaction’s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signatures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using:</a:t>
            </a:r>
            <a:endParaRPr sz="2400">
              <a:latin typeface="Verdana"/>
              <a:cs typeface="Verdana"/>
            </a:endParaRPr>
          </a:p>
          <a:p>
            <a:pPr marL="12700" marR="1722755">
              <a:lnSpc>
                <a:spcPct val="150000"/>
              </a:lnSpc>
              <a:spcBef>
                <a:spcPts val="1235"/>
              </a:spcBef>
              <a:tabLst>
                <a:tab pos="2740660" algn="l"/>
              </a:tabLst>
            </a:pPr>
            <a:r>
              <a:rPr dirty="0" sz="1800" spc="-95">
                <a:latin typeface="Arial"/>
                <a:cs typeface="Arial"/>
              </a:rPr>
              <a:t>stx.checkSignaturesAreValid() </a:t>
            </a:r>
            <a:r>
              <a:rPr dirty="0" sz="1800" spc="190">
                <a:solidFill>
                  <a:srgbClr val="8A8A8A"/>
                </a:solidFill>
                <a:latin typeface="Arial"/>
                <a:cs typeface="Arial"/>
              </a:rPr>
              <a:t>// </a:t>
            </a:r>
            <a:r>
              <a:rPr dirty="0" sz="1800" spc="-90">
                <a:solidFill>
                  <a:srgbClr val="8A8A8A"/>
                </a:solidFill>
                <a:latin typeface="Arial"/>
                <a:cs typeface="Arial"/>
              </a:rPr>
              <a:t>Are </a:t>
            </a:r>
            <a:r>
              <a:rPr dirty="0" sz="1800" spc="-75">
                <a:solidFill>
                  <a:srgbClr val="8A8A8A"/>
                </a:solidFill>
                <a:latin typeface="Arial"/>
                <a:cs typeface="Arial"/>
              </a:rPr>
              <a:t>existing </a:t>
            </a:r>
            <a:r>
              <a:rPr dirty="0" sz="1800" spc="-140">
                <a:solidFill>
                  <a:srgbClr val="8A8A8A"/>
                </a:solidFill>
                <a:latin typeface="Arial"/>
                <a:cs typeface="Arial"/>
              </a:rPr>
              <a:t>sigs </a:t>
            </a:r>
            <a:r>
              <a:rPr dirty="0" sz="1800" spc="-80">
                <a:solidFill>
                  <a:srgbClr val="8A8A8A"/>
                </a:solidFill>
                <a:latin typeface="Arial"/>
                <a:cs typeface="Arial"/>
              </a:rPr>
              <a:t>valid?  </a:t>
            </a:r>
            <a:r>
              <a:rPr dirty="0" sz="1800" spc="-95">
                <a:latin typeface="Arial"/>
                <a:cs typeface="Arial"/>
              </a:rPr>
              <a:t>stx.checkRequiredSignatures() </a:t>
            </a:r>
            <a:r>
              <a:rPr dirty="0" sz="1800" spc="190">
                <a:solidFill>
                  <a:srgbClr val="8A8A8A"/>
                </a:solidFill>
                <a:latin typeface="Arial"/>
                <a:cs typeface="Arial"/>
              </a:rPr>
              <a:t>// </a:t>
            </a:r>
            <a:r>
              <a:rPr dirty="0" sz="1800" spc="-90">
                <a:solidFill>
                  <a:srgbClr val="8A8A8A"/>
                </a:solidFill>
                <a:latin typeface="Arial"/>
                <a:cs typeface="Arial"/>
              </a:rPr>
              <a:t>Are </a:t>
            </a:r>
            <a:r>
              <a:rPr dirty="0" sz="1800" spc="-40">
                <a:solidFill>
                  <a:srgbClr val="8A8A8A"/>
                </a:solidFill>
                <a:latin typeface="Arial"/>
                <a:cs typeface="Arial"/>
              </a:rPr>
              <a:t>all </a:t>
            </a:r>
            <a:r>
              <a:rPr dirty="0" sz="1800" spc="-50">
                <a:solidFill>
                  <a:srgbClr val="8A8A8A"/>
                </a:solidFill>
                <a:latin typeface="Arial"/>
                <a:cs typeface="Arial"/>
              </a:rPr>
              <a:t>required </a:t>
            </a:r>
            <a:r>
              <a:rPr dirty="0" sz="1800" spc="-140">
                <a:solidFill>
                  <a:srgbClr val="8A8A8A"/>
                </a:solidFill>
                <a:latin typeface="Arial"/>
                <a:cs typeface="Arial"/>
              </a:rPr>
              <a:t>sigs </a:t>
            </a:r>
            <a:r>
              <a:rPr dirty="0" sz="1800" spc="-65">
                <a:solidFill>
                  <a:srgbClr val="8A8A8A"/>
                </a:solidFill>
                <a:latin typeface="Arial"/>
                <a:cs typeface="Arial"/>
              </a:rPr>
              <a:t>present </a:t>
            </a:r>
            <a:r>
              <a:rPr dirty="0" sz="1800" spc="-85">
                <a:solidFill>
                  <a:srgbClr val="8A8A8A"/>
                </a:solidFill>
                <a:latin typeface="Arial"/>
                <a:cs typeface="Arial"/>
              </a:rPr>
              <a:t>and</a:t>
            </a:r>
            <a:r>
              <a:rPr dirty="0" sz="1800" spc="-31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8A8A8A"/>
                </a:solidFill>
                <a:latin typeface="Arial"/>
                <a:cs typeface="Arial"/>
              </a:rPr>
              <a:t>valid?  </a:t>
            </a:r>
            <a:r>
              <a:rPr dirty="0" sz="1800" spc="-100">
                <a:latin typeface="Arial"/>
                <a:cs typeface="Arial"/>
              </a:rPr>
              <a:t>stx.checkSignaturesExcept()	</a:t>
            </a:r>
            <a:r>
              <a:rPr dirty="0" sz="1800" spc="190">
                <a:solidFill>
                  <a:srgbClr val="8A8A8A"/>
                </a:solidFill>
                <a:latin typeface="Arial"/>
                <a:cs typeface="Arial"/>
              </a:rPr>
              <a:t>//</a:t>
            </a:r>
            <a:r>
              <a:rPr dirty="0" sz="1800" spc="-155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dirty="0" sz="1800" spc="-90">
                <a:solidFill>
                  <a:srgbClr val="8A8A8A"/>
                </a:solidFill>
                <a:latin typeface="Arial"/>
                <a:cs typeface="Arial"/>
              </a:rPr>
              <a:t>Are </a:t>
            </a:r>
            <a:r>
              <a:rPr dirty="0" sz="1800" spc="-40">
                <a:solidFill>
                  <a:srgbClr val="8A8A8A"/>
                </a:solidFill>
                <a:latin typeface="Arial"/>
                <a:cs typeface="Arial"/>
              </a:rPr>
              <a:t>all </a:t>
            </a:r>
            <a:r>
              <a:rPr dirty="0" sz="1800" spc="-50">
                <a:solidFill>
                  <a:srgbClr val="8A8A8A"/>
                </a:solidFill>
                <a:latin typeface="Arial"/>
                <a:cs typeface="Arial"/>
              </a:rPr>
              <a:t>required </a:t>
            </a:r>
            <a:r>
              <a:rPr dirty="0" sz="1800" spc="-120">
                <a:solidFill>
                  <a:srgbClr val="8A8A8A"/>
                </a:solidFill>
                <a:latin typeface="Arial"/>
                <a:cs typeface="Arial"/>
              </a:rPr>
              <a:t>sigs, </a:t>
            </a:r>
            <a:r>
              <a:rPr dirty="0" sz="1800" spc="-85">
                <a:solidFill>
                  <a:srgbClr val="8A8A8A"/>
                </a:solidFill>
                <a:latin typeface="Arial"/>
                <a:cs typeface="Arial"/>
              </a:rPr>
              <a:t>except </a:t>
            </a:r>
            <a:r>
              <a:rPr dirty="0" sz="1800" spc="-65">
                <a:solidFill>
                  <a:srgbClr val="8A8A8A"/>
                </a:solidFill>
                <a:latin typeface="Arial"/>
                <a:cs typeface="Arial"/>
              </a:rPr>
              <a:t>those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dirty="0" sz="1800" spc="-50">
                <a:solidFill>
                  <a:srgbClr val="8A8A8A"/>
                </a:solidFill>
                <a:latin typeface="Arial"/>
                <a:cs typeface="Arial"/>
              </a:rPr>
              <a:t>listed, </a:t>
            </a:r>
            <a:r>
              <a:rPr dirty="0" sz="1800" spc="-65">
                <a:solidFill>
                  <a:srgbClr val="8A8A8A"/>
                </a:solidFill>
                <a:latin typeface="Arial"/>
                <a:cs typeface="Arial"/>
              </a:rPr>
              <a:t>present </a:t>
            </a:r>
            <a:r>
              <a:rPr dirty="0" sz="1800" spc="-85">
                <a:solidFill>
                  <a:srgbClr val="8A8A8A"/>
                </a:solidFill>
                <a:latin typeface="Arial"/>
                <a:cs typeface="Arial"/>
              </a:rPr>
              <a:t>and</a:t>
            </a:r>
            <a:r>
              <a:rPr dirty="0" sz="1800" spc="-155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8A8A8A"/>
                </a:solidFill>
                <a:latin typeface="Arial"/>
                <a:cs typeface="Arial"/>
              </a:rPr>
              <a:t>valid?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5486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5"/>
              <a:t>Signing </a:t>
            </a:r>
            <a:r>
              <a:rPr dirty="0" spc="-25"/>
              <a:t>a</a:t>
            </a:r>
            <a:r>
              <a:rPr dirty="0" spc="-100"/>
              <a:t> </a:t>
            </a:r>
            <a:r>
              <a:rPr dirty="0" spc="-305"/>
              <a:t>SignedTransaction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17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47927"/>
            <a:ext cx="7828915" cy="402399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400" spc="-114">
                <a:latin typeface="Verdana"/>
                <a:cs typeface="Verdana"/>
              </a:rPr>
              <a:t>There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two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ways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60">
                <a:latin typeface="Verdana"/>
                <a:cs typeface="Verdana"/>
              </a:rPr>
              <a:t>add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signature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an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existing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-160" b="1">
                <a:solidFill>
                  <a:srgbClr val="2A79F0"/>
                </a:solidFill>
                <a:latin typeface="Trebuchet MS"/>
                <a:cs typeface="Trebuchet MS"/>
              </a:rPr>
              <a:t>SignedTransaction</a:t>
            </a:r>
            <a:r>
              <a:rPr dirty="0" sz="2400" spc="-16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25">
                <a:latin typeface="Verdana"/>
                <a:cs typeface="Verdana"/>
              </a:rPr>
              <a:t>Using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ServiceHub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60">
                <a:latin typeface="Verdana"/>
                <a:cs typeface="Verdana"/>
              </a:rPr>
              <a:t>add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signature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directly:</a:t>
            </a:r>
            <a:endParaRPr sz="2400">
              <a:latin typeface="Verdana"/>
              <a:cs typeface="Verdana"/>
            </a:endParaRPr>
          </a:p>
          <a:p>
            <a:pPr marL="487680">
              <a:lnSpc>
                <a:spcPct val="100000"/>
              </a:lnSpc>
              <a:spcBef>
                <a:spcPts val="1235"/>
              </a:spcBef>
            </a:pPr>
            <a:r>
              <a:rPr dirty="0" sz="1800" spc="-95" b="1">
                <a:solidFill>
                  <a:srgbClr val="2A79F0"/>
                </a:solidFill>
                <a:latin typeface="Trebuchet MS"/>
                <a:cs typeface="Trebuchet MS"/>
              </a:rPr>
              <a:t>val </a:t>
            </a:r>
            <a:r>
              <a:rPr dirty="0" sz="1800" spc="-85">
                <a:latin typeface="Arial"/>
                <a:cs typeface="Arial"/>
              </a:rPr>
              <a:t>stx2 </a:t>
            </a:r>
            <a:r>
              <a:rPr dirty="0" sz="1800" spc="-155">
                <a:latin typeface="Arial"/>
                <a:cs typeface="Arial"/>
              </a:rPr>
              <a:t>=</a:t>
            </a:r>
            <a:r>
              <a:rPr dirty="0" sz="1800" spc="-165">
                <a:latin typeface="Arial"/>
                <a:cs typeface="Arial"/>
              </a:rPr>
              <a:t> </a:t>
            </a:r>
            <a:r>
              <a:rPr dirty="0" sz="1800" spc="-90">
                <a:latin typeface="Arial"/>
                <a:cs typeface="Arial"/>
              </a:rPr>
              <a:t>ServiceHub.addSignature(stx)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5">
                <a:latin typeface="Verdana"/>
                <a:cs typeface="Verdana"/>
              </a:rPr>
              <a:t>Generating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signature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adding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it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manually:</a:t>
            </a:r>
            <a:endParaRPr sz="2400">
              <a:latin typeface="Verdana"/>
              <a:cs typeface="Verdana"/>
            </a:endParaRPr>
          </a:p>
          <a:p>
            <a:pPr marL="487680">
              <a:lnSpc>
                <a:spcPct val="100000"/>
              </a:lnSpc>
              <a:spcBef>
                <a:spcPts val="1235"/>
              </a:spcBef>
            </a:pPr>
            <a:r>
              <a:rPr dirty="0" sz="1800" spc="-95" b="1">
                <a:solidFill>
                  <a:srgbClr val="2A79F0"/>
                </a:solidFill>
                <a:latin typeface="Trebuchet MS"/>
                <a:cs typeface="Trebuchet MS"/>
              </a:rPr>
              <a:t>val </a:t>
            </a:r>
            <a:r>
              <a:rPr dirty="0" sz="1800" spc="-120">
                <a:latin typeface="Arial"/>
                <a:cs typeface="Arial"/>
              </a:rPr>
              <a:t>sig </a:t>
            </a:r>
            <a:r>
              <a:rPr dirty="0" sz="1800" spc="-155">
                <a:latin typeface="Arial"/>
                <a:cs typeface="Arial"/>
              </a:rPr>
              <a:t>=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90">
                <a:latin typeface="Arial"/>
                <a:cs typeface="Arial"/>
              </a:rPr>
              <a:t>ServiceHub.createSignature(stx)</a:t>
            </a:r>
            <a:endParaRPr sz="1800">
              <a:latin typeface="Arial"/>
              <a:cs typeface="Arial"/>
            </a:endParaRPr>
          </a:p>
          <a:p>
            <a:pPr marL="487680">
              <a:lnSpc>
                <a:spcPct val="100000"/>
              </a:lnSpc>
              <a:spcBef>
                <a:spcPts val="1080"/>
              </a:spcBef>
            </a:pPr>
            <a:r>
              <a:rPr dirty="0" sz="1800" spc="-95" b="1">
                <a:solidFill>
                  <a:srgbClr val="2A79F0"/>
                </a:solidFill>
                <a:latin typeface="Trebuchet MS"/>
                <a:cs typeface="Trebuchet MS"/>
              </a:rPr>
              <a:t>val </a:t>
            </a:r>
            <a:r>
              <a:rPr dirty="0" sz="1800" spc="-85">
                <a:latin typeface="Arial"/>
                <a:cs typeface="Arial"/>
              </a:rPr>
              <a:t>stx2 </a:t>
            </a:r>
            <a:r>
              <a:rPr dirty="0" sz="1800" spc="-155">
                <a:latin typeface="Arial"/>
                <a:cs typeface="Arial"/>
              </a:rPr>
              <a:t>=</a:t>
            </a:r>
            <a:r>
              <a:rPr dirty="0" sz="1800" spc="-160">
                <a:latin typeface="Arial"/>
                <a:cs typeface="Arial"/>
              </a:rPr>
              <a:t> </a:t>
            </a:r>
            <a:r>
              <a:rPr dirty="0" sz="1800" spc="-65">
                <a:latin typeface="Arial"/>
                <a:cs typeface="Arial"/>
              </a:rPr>
              <a:t>stx.withAdditionalSignature(sig)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6360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5"/>
              <a:t>LedgerTransaction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17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47927"/>
            <a:ext cx="9582785" cy="386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 spc="130">
                <a:latin typeface="Verdana"/>
                <a:cs typeface="Verdana"/>
              </a:rPr>
              <a:t>A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60" b="1">
                <a:solidFill>
                  <a:srgbClr val="2A79F0"/>
                </a:solidFill>
                <a:latin typeface="Trebuchet MS"/>
                <a:cs typeface="Trebuchet MS"/>
              </a:rPr>
              <a:t>LedgerTransaction</a:t>
            </a:r>
            <a:r>
              <a:rPr dirty="0" sz="2400" spc="-80" b="1">
                <a:solidFill>
                  <a:srgbClr val="2A79F0"/>
                </a:solidFill>
                <a:latin typeface="Trebuchet MS"/>
                <a:cs typeface="Trebuchet MS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derived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from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45" b="1">
                <a:solidFill>
                  <a:srgbClr val="2A79F0"/>
                </a:solidFill>
                <a:latin typeface="Trebuchet MS"/>
                <a:cs typeface="Trebuchet MS"/>
              </a:rPr>
              <a:t>SignedTransaction</a:t>
            </a:r>
            <a:r>
              <a:rPr dirty="0" sz="2400" spc="-145">
                <a:latin typeface="Verdana"/>
                <a:cs typeface="Verdana"/>
              </a:rPr>
              <a:t>.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305">
                <a:latin typeface="Verdana"/>
                <a:cs typeface="Verdana"/>
              </a:rPr>
              <a:t>It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45">
                <a:latin typeface="Verdana"/>
                <a:cs typeface="Verdana"/>
              </a:rPr>
              <a:t>result  </a:t>
            </a:r>
            <a:r>
              <a:rPr dirty="0" sz="2400" spc="10">
                <a:latin typeface="Verdana"/>
                <a:cs typeface="Verdana"/>
              </a:rPr>
              <a:t>of </a:t>
            </a:r>
            <a:r>
              <a:rPr dirty="0" sz="2400" spc="30">
                <a:latin typeface="Verdana"/>
                <a:cs typeface="Verdana"/>
              </a:rPr>
              <a:t>doing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610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following: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5">
                <a:latin typeface="Verdana"/>
                <a:cs typeface="Verdana"/>
              </a:rPr>
              <a:t>Downloading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storing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transaction’s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dependencies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dirty="0" sz="2400" spc="-15">
                <a:latin typeface="Verdana"/>
                <a:cs typeface="Verdana"/>
              </a:rPr>
              <a:t>attachments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75">
                <a:latin typeface="Verdana"/>
                <a:cs typeface="Verdana"/>
              </a:rPr>
              <a:t>Resolving</a:t>
            </a:r>
            <a:r>
              <a:rPr dirty="0" sz="2400" spc="-23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input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165" b="1">
                <a:solidFill>
                  <a:srgbClr val="2A79F0"/>
                </a:solidFill>
                <a:latin typeface="Trebuchet MS"/>
                <a:cs typeface="Trebuchet MS"/>
              </a:rPr>
              <a:t>StateRef</a:t>
            </a:r>
            <a:r>
              <a:rPr dirty="0" sz="2400" spc="-165">
                <a:latin typeface="Verdana"/>
                <a:cs typeface="Verdana"/>
              </a:rPr>
              <a:t>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into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150" b="1">
                <a:solidFill>
                  <a:srgbClr val="2A79F0"/>
                </a:solidFill>
                <a:latin typeface="Trebuchet MS"/>
                <a:cs typeface="Trebuchet MS"/>
              </a:rPr>
              <a:t>StateAndRef</a:t>
            </a:r>
            <a:r>
              <a:rPr dirty="0" sz="2400" spc="-15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355600" marR="506095" indent="-34290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70">
                <a:latin typeface="Verdana"/>
                <a:cs typeface="Verdana"/>
              </a:rPr>
              <a:t>Performing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lookups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on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45" b="1">
                <a:solidFill>
                  <a:srgbClr val="2A79F0"/>
                </a:solidFill>
                <a:latin typeface="Trebuchet MS"/>
                <a:cs typeface="Trebuchet MS"/>
              </a:rPr>
              <a:t>Command</a:t>
            </a:r>
            <a:r>
              <a:rPr dirty="0" sz="2400" spc="-145">
                <a:latin typeface="Verdana"/>
                <a:cs typeface="Verdana"/>
              </a:rPr>
              <a:t>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identify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anonymous  </a:t>
            </a:r>
            <a:r>
              <a:rPr dirty="0" sz="2400" spc="-85">
                <a:latin typeface="Verdana"/>
                <a:cs typeface="Verdana"/>
              </a:rPr>
              <a:t>parties,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converting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45" b="1">
                <a:solidFill>
                  <a:srgbClr val="2A79F0"/>
                </a:solidFill>
                <a:latin typeface="Trebuchet MS"/>
                <a:cs typeface="Trebuchet MS"/>
              </a:rPr>
              <a:t>Command</a:t>
            </a:r>
            <a:r>
              <a:rPr dirty="0" sz="2400" spc="-145">
                <a:latin typeface="Verdana"/>
                <a:cs typeface="Verdana"/>
              </a:rPr>
              <a:t>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into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60" b="1">
                <a:solidFill>
                  <a:srgbClr val="2A79F0"/>
                </a:solidFill>
                <a:latin typeface="Trebuchet MS"/>
                <a:cs typeface="Trebuchet MS"/>
              </a:rPr>
              <a:t>AuthenticatedObject</a:t>
            </a:r>
            <a:r>
              <a:rPr dirty="0" sz="2400" spc="-16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1918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35"/>
              <a:t>Purpose </a:t>
            </a:r>
            <a:r>
              <a:rPr dirty="0" spc="-305"/>
              <a:t>of </a:t>
            </a:r>
            <a:r>
              <a:rPr dirty="0" spc="-25"/>
              <a:t>a</a:t>
            </a:r>
            <a:r>
              <a:rPr dirty="0" spc="40"/>
              <a:t> </a:t>
            </a:r>
            <a:r>
              <a:rPr dirty="0" spc="-305"/>
              <a:t>LedgerTransaction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17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2410" marR="957580">
              <a:lnSpc>
                <a:spcPct val="150000"/>
              </a:lnSpc>
              <a:spcBef>
                <a:spcPts val="100"/>
              </a:spcBef>
            </a:pPr>
            <a:r>
              <a:rPr dirty="0" spc="-135"/>
              <a:t>The</a:t>
            </a:r>
            <a:r>
              <a:rPr dirty="0" spc="-170"/>
              <a:t> </a:t>
            </a:r>
            <a:r>
              <a:rPr dirty="0" spc="75"/>
              <a:t>advantage</a:t>
            </a:r>
            <a:r>
              <a:rPr dirty="0" spc="-220"/>
              <a:t> </a:t>
            </a:r>
            <a:r>
              <a:rPr dirty="0" spc="10"/>
              <a:t>of</a:t>
            </a:r>
            <a:r>
              <a:rPr dirty="0" spc="-185"/>
              <a:t> </a:t>
            </a:r>
            <a:r>
              <a:rPr dirty="0" spc="195"/>
              <a:t>a</a:t>
            </a:r>
            <a:r>
              <a:rPr dirty="0" spc="-180"/>
              <a:t> </a:t>
            </a:r>
            <a:r>
              <a:rPr dirty="0" spc="-160" b="1">
                <a:solidFill>
                  <a:srgbClr val="2A79F0"/>
                </a:solidFill>
                <a:latin typeface="Trebuchet MS"/>
                <a:cs typeface="Trebuchet MS"/>
              </a:rPr>
              <a:t>LedgerTransaction</a:t>
            </a:r>
            <a:r>
              <a:rPr dirty="0" spc="-80" b="1">
                <a:solidFill>
                  <a:srgbClr val="2A79F0"/>
                </a:solidFill>
                <a:latin typeface="Trebuchet MS"/>
                <a:cs typeface="Trebuchet MS"/>
              </a:rPr>
              <a:t> </a:t>
            </a:r>
            <a:r>
              <a:rPr dirty="0" spc="-240"/>
              <a:t>is</a:t>
            </a:r>
            <a:r>
              <a:rPr dirty="0" spc="-204"/>
              <a:t> </a:t>
            </a:r>
            <a:r>
              <a:rPr dirty="0" spc="-30"/>
              <a:t>that</a:t>
            </a:r>
            <a:r>
              <a:rPr dirty="0" spc="-195"/>
              <a:t> </a:t>
            </a:r>
            <a:r>
              <a:rPr dirty="0" spc="-150"/>
              <a:t>it</a:t>
            </a:r>
            <a:r>
              <a:rPr dirty="0" spc="-225"/>
              <a:t> </a:t>
            </a:r>
            <a:r>
              <a:rPr dirty="0" spc="-60"/>
              <a:t>allows</a:t>
            </a:r>
            <a:r>
              <a:rPr dirty="0" spc="-175"/>
              <a:t> </a:t>
            </a:r>
            <a:r>
              <a:rPr dirty="0" spc="-190"/>
              <a:t>us</a:t>
            </a:r>
            <a:r>
              <a:rPr dirty="0" spc="-185"/>
              <a:t> </a:t>
            </a:r>
            <a:r>
              <a:rPr dirty="0" spc="-10"/>
              <a:t>to  </a:t>
            </a:r>
            <a:r>
              <a:rPr dirty="0" spc="-65"/>
              <a:t>perform</a:t>
            </a:r>
            <a:r>
              <a:rPr dirty="0" spc="-180"/>
              <a:t> </a:t>
            </a:r>
            <a:r>
              <a:rPr dirty="0" spc="5"/>
              <a:t>additional</a:t>
            </a:r>
            <a:r>
              <a:rPr dirty="0" spc="-204"/>
              <a:t> </a:t>
            </a:r>
            <a:r>
              <a:rPr dirty="0" spc="-20"/>
              <a:t>validation</a:t>
            </a:r>
            <a:r>
              <a:rPr dirty="0" spc="-229"/>
              <a:t> </a:t>
            </a:r>
            <a:r>
              <a:rPr dirty="0" spc="-35"/>
              <a:t>over</a:t>
            </a:r>
            <a:r>
              <a:rPr dirty="0" spc="-200"/>
              <a:t> </a:t>
            </a:r>
            <a:r>
              <a:rPr dirty="0" spc="-20"/>
              <a:t>the</a:t>
            </a:r>
            <a:r>
              <a:rPr dirty="0" spc="-180"/>
              <a:t> </a:t>
            </a:r>
            <a:r>
              <a:rPr dirty="0" spc="-65"/>
              <a:t>transaction:</a:t>
            </a:r>
          </a:p>
          <a:p>
            <a:pPr marL="57531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574675" algn="l"/>
                <a:tab pos="575310" algn="l"/>
              </a:tabLst>
            </a:pPr>
            <a:r>
              <a:rPr dirty="0" spc="5"/>
              <a:t>We</a:t>
            </a:r>
            <a:r>
              <a:rPr dirty="0" spc="-145"/>
              <a:t> </a:t>
            </a:r>
            <a:r>
              <a:rPr dirty="0" spc="145"/>
              <a:t>can</a:t>
            </a:r>
            <a:r>
              <a:rPr dirty="0" spc="-180"/>
              <a:t> </a:t>
            </a:r>
            <a:r>
              <a:rPr dirty="0" spc="-15"/>
              <a:t>inspect</a:t>
            </a:r>
            <a:r>
              <a:rPr dirty="0" spc="-215"/>
              <a:t> </a:t>
            </a:r>
            <a:r>
              <a:rPr dirty="0" spc="-20"/>
              <a:t>the</a:t>
            </a:r>
            <a:r>
              <a:rPr dirty="0" spc="-180"/>
              <a:t> </a:t>
            </a:r>
            <a:r>
              <a:rPr dirty="0" spc="-20"/>
              <a:t>contents</a:t>
            </a:r>
            <a:r>
              <a:rPr dirty="0" spc="-180"/>
              <a:t> </a:t>
            </a:r>
            <a:r>
              <a:rPr dirty="0" spc="10"/>
              <a:t>of</a:t>
            </a:r>
            <a:r>
              <a:rPr dirty="0" spc="-185"/>
              <a:t> </a:t>
            </a:r>
            <a:r>
              <a:rPr dirty="0" spc="-20"/>
              <a:t>the</a:t>
            </a:r>
            <a:r>
              <a:rPr dirty="0" spc="-180"/>
              <a:t> </a:t>
            </a:r>
            <a:r>
              <a:rPr dirty="0" spc="-55"/>
              <a:t>input</a:t>
            </a:r>
            <a:r>
              <a:rPr dirty="0" spc="-204"/>
              <a:t> </a:t>
            </a:r>
            <a:r>
              <a:rPr dirty="0" spc="-100"/>
              <a:t>states</a:t>
            </a:r>
          </a:p>
          <a:p>
            <a:pPr marL="575310" marR="5080" indent="-342900">
              <a:lnSpc>
                <a:spcPct val="150000"/>
              </a:lnSpc>
              <a:buFont typeface="Arial"/>
              <a:buChar char="•"/>
              <a:tabLst>
                <a:tab pos="574675" algn="l"/>
                <a:tab pos="575310" algn="l"/>
              </a:tabLst>
            </a:pPr>
            <a:r>
              <a:rPr dirty="0" spc="5"/>
              <a:t>We</a:t>
            </a:r>
            <a:r>
              <a:rPr dirty="0" spc="-145"/>
              <a:t> </a:t>
            </a:r>
            <a:r>
              <a:rPr dirty="0" spc="145"/>
              <a:t>can</a:t>
            </a:r>
            <a:r>
              <a:rPr dirty="0" spc="-180"/>
              <a:t> </a:t>
            </a:r>
            <a:r>
              <a:rPr dirty="0" spc="-125"/>
              <a:t>assert</a:t>
            </a:r>
            <a:r>
              <a:rPr dirty="0" spc="-180"/>
              <a:t> </a:t>
            </a:r>
            <a:r>
              <a:rPr dirty="0" spc="-25"/>
              <a:t>conditions</a:t>
            </a:r>
            <a:r>
              <a:rPr dirty="0" spc="-215"/>
              <a:t> </a:t>
            </a:r>
            <a:r>
              <a:rPr dirty="0" spc="55"/>
              <a:t>based</a:t>
            </a:r>
            <a:r>
              <a:rPr dirty="0" spc="-170"/>
              <a:t> </a:t>
            </a:r>
            <a:r>
              <a:rPr dirty="0" spc="25"/>
              <a:t>on</a:t>
            </a:r>
            <a:r>
              <a:rPr dirty="0" spc="-180"/>
              <a:t> </a:t>
            </a:r>
            <a:r>
              <a:rPr dirty="0" spc="-20"/>
              <a:t>the</a:t>
            </a:r>
            <a:r>
              <a:rPr dirty="0" spc="-180"/>
              <a:t> </a:t>
            </a:r>
            <a:r>
              <a:rPr dirty="0" spc="-100"/>
              <a:t>inputs</a:t>
            </a:r>
            <a:r>
              <a:rPr dirty="0" spc="-204"/>
              <a:t> vs.</a:t>
            </a:r>
            <a:r>
              <a:rPr dirty="0" spc="-210"/>
              <a:t> </a:t>
            </a:r>
            <a:r>
              <a:rPr dirty="0" spc="-20"/>
              <a:t>the</a:t>
            </a:r>
            <a:r>
              <a:rPr dirty="0" spc="-180"/>
              <a:t> </a:t>
            </a:r>
            <a:r>
              <a:rPr dirty="0" spc="-65"/>
              <a:t>outputs  </a:t>
            </a:r>
            <a:r>
              <a:rPr dirty="0" spc="-80"/>
              <a:t>(e.g.</a:t>
            </a:r>
            <a:r>
              <a:rPr dirty="0" spc="-180"/>
              <a:t> </a:t>
            </a:r>
            <a:r>
              <a:rPr dirty="0" spc="-20"/>
              <a:t>the</a:t>
            </a:r>
            <a:r>
              <a:rPr dirty="0" spc="-180"/>
              <a:t> </a:t>
            </a:r>
            <a:r>
              <a:rPr dirty="0" spc="-55"/>
              <a:t>amounts</a:t>
            </a:r>
            <a:r>
              <a:rPr dirty="0" spc="-195"/>
              <a:t> </a:t>
            </a:r>
            <a:r>
              <a:rPr dirty="0" spc="10"/>
              <a:t>of</a:t>
            </a:r>
            <a:r>
              <a:rPr dirty="0" spc="-180"/>
              <a:t> </a:t>
            </a:r>
            <a:r>
              <a:rPr dirty="0" spc="-55"/>
              <a:t>input</a:t>
            </a:r>
            <a:r>
              <a:rPr dirty="0" spc="-200"/>
              <a:t> </a:t>
            </a:r>
            <a:r>
              <a:rPr dirty="0" spc="95"/>
              <a:t>and</a:t>
            </a:r>
            <a:r>
              <a:rPr dirty="0" spc="-180"/>
              <a:t> </a:t>
            </a:r>
            <a:r>
              <a:rPr dirty="0" spc="-25"/>
              <a:t>output</a:t>
            </a:r>
            <a:r>
              <a:rPr dirty="0" spc="-180"/>
              <a:t> </a:t>
            </a:r>
            <a:r>
              <a:rPr dirty="0" spc="30"/>
              <a:t>cash</a:t>
            </a:r>
            <a:r>
              <a:rPr dirty="0" spc="-180"/>
              <a:t> </a:t>
            </a:r>
            <a:r>
              <a:rPr dirty="0" spc="5"/>
              <a:t>are</a:t>
            </a:r>
            <a:r>
              <a:rPr dirty="0" spc="-185"/>
              <a:t> </a:t>
            </a:r>
            <a:r>
              <a:rPr dirty="0" spc="-20"/>
              <a:t>the</a:t>
            </a:r>
            <a:r>
              <a:rPr dirty="0" spc="-190"/>
              <a:t> </a:t>
            </a:r>
            <a:r>
              <a:rPr dirty="0" spc="-60"/>
              <a:t>same)</a:t>
            </a:r>
          </a:p>
          <a:p>
            <a:pPr marL="575310" indent="-3429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574675" algn="l"/>
                <a:tab pos="575310" algn="l"/>
              </a:tabLst>
            </a:pPr>
            <a:r>
              <a:rPr dirty="0" spc="5"/>
              <a:t>We</a:t>
            </a:r>
            <a:r>
              <a:rPr dirty="0" spc="-145"/>
              <a:t> </a:t>
            </a:r>
            <a:r>
              <a:rPr dirty="0" spc="145"/>
              <a:t>can</a:t>
            </a:r>
            <a:r>
              <a:rPr dirty="0" spc="-180"/>
              <a:t> </a:t>
            </a:r>
            <a:r>
              <a:rPr dirty="0" spc="-15"/>
              <a:t>inspect</a:t>
            </a:r>
            <a:r>
              <a:rPr dirty="0" spc="-210"/>
              <a:t> </a:t>
            </a:r>
            <a:r>
              <a:rPr dirty="0" spc="-20"/>
              <a:t>the</a:t>
            </a:r>
            <a:r>
              <a:rPr dirty="0" spc="-180"/>
              <a:t> </a:t>
            </a:r>
            <a:r>
              <a:rPr dirty="0" spc="-15"/>
              <a:t>attachments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8108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30"/>
              <a:t>New </a:t>
            </a:r>
            <a:r>
              <a:rPr dirty="0" spc="-345"/>
              <a:t>in </a:t>
            </a:r>
            <a:r>
              <a:rPr dirty="0" spc="-355"/>
              <a:t>v4.x: </a:t>
            </a:r>
            <a:r>
              <a:rPr dirty="0" spc="-245"/>
              <a:t>Reference</a:t>
            </a:r>
            <a:r>
              <a:rPr dirty="0" spc="160"/>
              <a:t> </a:t>
            </a:r>
            <a:r>
              <a:rPr dirty="0" spc="-37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507363"/>
            <a:ext cx="8919210" cy="1865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145">
                <a:solidFill>
                  <a:srgbClr val="2B79EF"/>
                </a:solidFill>
                <a:latin typeface="Arial"/>
                <a:cs typeface="Arial"/>
              </a:rPr>
              <a:t>Reference</a:t>
            </a:r>
            <a:r>
              <a:rPr dirty="0" sz="2400" spc="-140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400" spc="-150">
                <a:solidFill>
                  <a:srgbClr val="2B79EF"/>
                </a:solidFill>
                <a:latin typeface="Arial"/>
                <a:cs typeface="Arial"/>
              </a:rPr>
              <a:t>States</a:t>
            </a:r>
            <a:r>
              <a:rPr dirty="0" sz="2400" spc="-15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400" spc="-60">
                <a:latin typeface="Verdana"/>
                <a:cs typeface="Verdana"/>
              </a:rPr>
              <a:t>allows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one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‘read’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ordinary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states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inside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80"/>
              </a:spcBef>
            </a:pPr>
            <a:r>
              <a:rPr dirty="0" sz="2400" spc="35">
                <a:latin typeface="Verdana"/>
                <a:cs typeface="Verdana"/>
              </a:rPr>
              <a:t>contract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170">
                <a:latin typeface="Verdana"/>
                <a:cs typeface="Verdana"/>
              </a:rPr>
              <a:t>code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without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having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consume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it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For </a:t>
            </a:r>
            <a:r>
              <a:rPr dirty="0" sz="2400" spc="-20">
                <a:latin typeface="Verdana"/>
                <a:cs typeface="Verdana"/>
              </a:rPr>
              <a:t>example, </a:t>
            </a:r>
            <a:r>
              <a:rPr dirty="0" sz="2400" spc="-125">
                <a:latin typeface="Verdana"/>
                <a:cs typeface="Verdana"/>
              </a:rPr>
              <a:t>if </a:t>
            </a:r>
            <a:r>
              <a:rPr dirty="0" sz="2400" spc="-30">
                <a:latin typeface="Verdana"/>
                <a:cs typeface="Verdana"/>
              </a:rPr>
              <a:t>you </a:t>
            </a:r>
            <a:r>
              <a:rPr dirty="0" sz="2400" spc="85">
                <a:latin typeface="Verdana"/>
                <a:cs typeface="Verdana"/>
              </a:rPr>
              <a:t>need </a:t>
            </a:r>
            <a:r>
              <a:rPr dirty="0" sz="2400" spc="-10">
                <a:latin typeface="Verdana"/>
                <a:cs typeface="Verdana"/>
              </a:rPr>
              <a:t>to </a:t>
            </a:r>
            <a:r>
              <a:rPr dirty="0" sz="2400" spc="5">
                <a:latin typeface="Verdana"/>
                <a:cs typeface="Verdana"/>
              </a:rPr>
              <a:t>reference </a:t>
            </a:r>
            <a:r>
              <a:rPr dirty="0" sz="2400" spc="65">
                <a:latin typeface="Verdana"/>
                <a:cs typeface="Verdana"/>
              </a:rPr>
              <a:t>an </a:t>
            </a:r>
            <a:r>
              <a:rPr dirty="0" sz="2400" spc="-35">
                <a:latin typeface="Verdana"/>
                <a:cs typeface="Verdana"/>
              </a:rPr>
              <a:t>insurance  </a:t>
            </a:r>
            <a:r>
              <a:rPr dirty="0" sz="2400" spc="35">
                <a:latin typeface="Verdana"/>
                <a:cs typeface="Verdana"/>
              </a:rPr>
              <a:t>contract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state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for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4">
                <a:latin typeface="Verdana"/>
                <a:cs typeface="Verdana"/>
              </a:rPr>
              <a:t>its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contents,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you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40">
                <a:latin typeface="Verdana"/>
                <a:cs typeface="Verdana"/>
              </a:rPr>
              <a:t>can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use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that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insurance  </a:t>
            </a:r>
            <a:r>
              <a:rPr dirty="0" sz="2400" spc="35">
                <a:latin typeface="Verdana"/>
                <a:cs typeface="Verdana"/>
              </a:rPr>
              <a:t>contract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state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as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reference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state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inside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your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transaction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7286" y="6376212"/>
            <a:ext cx="2851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r>
              <a:rPr dirty="0" sz="1000" spc="-165" b="1">
                <a:solidFill>
                  <a:srgbClr val="888888"/>
                </a:solidFill>
                <a:latin typeface="Verdana"/>
                <a:cs typeface="Verdana"/>
              </a:rPr>
              <a:t>24</a:t>
            </a:r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0924" y="6376212"/>
            <a:ext cx="3879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30" b="1">
                <a:solidFill>
                  <a:srgbClr val="949494"/>
                </a:solidFill>
                <a:latin typeface="Verdana"/>
                <a:cs typeface="Verdana"/>
              </a:rPr>
              <a:t>Stat</a:t>
            </a:r>
            <a:r>
              <a:rPr dirty="0" sz="1000" spc="-100" b="1">
                <a:solidFill>
                  <a:srgbClr val="949494"/>
                </a:solidFill>
                <a:latin typeface="Verdana"/>
                <a:cs typeface="Verdana"/>
              </a:rPr>
              <a:t>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30907" y="4241291"/>
            <a:ext cx="3647440" cy="2045335"/>
          </a:xfrm>
          <a:custGeom>
            <a:avLst/>
            <a:gdLst/>
            <a:ahLst/>
            <a:cxnLst/>
            <a:rect l="l" t="t" r="r" b="b"/>
            <a:pathLst>
              <a:path w="3647440" h="2045335">
                <a:moveTo>
                  <a:pt x="0" y="2045207"/>
                </a:moveTo>
                <a:lnTo>
                  <a:pt x="3646932" y="2045207"/>
                </a:lnTo>
                <a:lnTo>
                  <a:pt x="3646932" y="0"/>
                </a:lnTo>
                <a:lnTo>
                  <a:pt x="0" y="0"/>
                </a:lnTo>
                <a:lnTo>
                  <a:pt x="0" y="204520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30907" y="4241291"/>
            <a:ext cx="3647440" cy="2045335"/>
          </a:xfrm>
          <a:custGeom>
            <a:avLst/>
            <a:gdLst/>
            <a:ahLst/>
            <a:cxnLst/>
            <a:rect l="l" t="t" r="r" b="b"/>
            <a:pathLst>
              <a:path w="3647440" h="2045335">
                <a:moveTo>
                  <a:pt x="0" y="2045207"/>
                </a:moveTo>
                <a:lnTo>
                  <a:pt x="3646932" y="2045207"/>
                </a:lnTo>
                <a:lnTo>
                  <a:pt x="3646932" y="0"/>
                </a:lnTo>
                <a:lnTo>
                  <a:pt x="0" y="0"/>
                </a:lnTo>
                <a:lnTo>
                  <a:pt x="0" y="2045207"/>
                </a:lnTo>
                <a:close/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61003" y="4683252"/>
            <a:ext cx="622300" cy="288290"/>
          </a:xfrm>
          <a:custGeom>
            <a:avLst/>
            <a:gdLst/>
            <a:ahLst/>
            <a:cxnLst/>
            <a:rect l="l" t="t" r="r" b="b"/>
            <a:pathLst>
              <a:path w="622300" h="288289">
                <a:moveTo>
                  <a:pt x="477774" y="0"/>
                </a:moveTo>
                <a:lnTo>
                  <a:pt x="477774" y="72009"/>
                </a:lnTo>
                <a:lnTo>
                  <a:pt x="0" y="72009"/>
                </a:lnTo>
                <a:lnTo>
                  <a:pt x="0" y="216027"/>
                </a:lnTo>
                <a:lnTo>
                  <a:pt x="477774" y="216027"/>
                </a:lnTo>
                <a:lnTo>
                  <a:pt x="477774" y="288036"/>
                </a:lnTo>
                <a:lnTo>
                  <a:pt x="621792" y="144018"/>
                </a:lnTo>
                <a:lnTo>
                  <a:pt x="477774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32660" y="4538471"/>
            <a:ext cx="1097280" cy="585470"/>
          </a:xfrm>
          <a:prstGeom prst="rect">
            <a:avLst/>
          </a:prstGeom>
          <a:solidFill>
            <a:srgbClr val="FFFFFF"/>
          </a:solidFill>
          <a:ln w="57911">
            <a:solidFill>
              <a:srgbClr val="FF0000"/>
            </a:solidFill>
          </a:ln>
        </p:spPr>
        <p:txBody>
          <a:bodyPr wrap="square" lIns="0" tIns="151765" rIns="0" bIns="0" rtlCol="0" vert="horz">
            <a:spAutoFit/>
          </a:bodyPr>
          <a:lstStyle/>
          <a:p>
            <a:pPr marL="257175">
              <a:lnSpc>
                <a:spcPct val="100000"/>
              </a:lnSpc>
              <a:spcBef>
                <a:spcPts val="1195"/>
              </a:spcBef>
            </a:pPr>
            <a:r>
              <a:rPr dirty="0" sz="1800" spc="-130" b="1">
                <a:latin typeface="Verdana"/>
                <a:cs typeface="Verdana"/>
              </a:rPr>
              <a:t>Read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3859" y="4538471"/>
            <a:ext cx="1099185" cy="585470"/>
          </a:xfrm>
          <a:prstGeom prst="rect">
            <a:avLst/>
          </a:prstGeom>
          <a:solidFill>
            <a:srgbClr val="FFFFFF"/>
          </a:solidFill>
          <a:ln w="57911">
            <a:solidFill>
              <a:srgbClr val="FF0000"/>
            </a:solidFill>
          </a:ln>
        </p:spPr>
        <p:txBody>
          <a:bodyPr wrap="square" lIns="0" tIns="151765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1195"/>
              </a:spcBef>
            </a:pPr>
            <a:r>
              <a:rPr dirty="0" sz="1800" spc="-130" b="1">
                <a:latin typeface="Verdana"/>
                <a:cs typeface="Verdana"/>
              </a:rPr>
              <a:t>Read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65576" y="5561076"/>
            <a:ext cx="622300" cy="288290"/>
          </a:xfrm>
          <a:custGeom>
            <a:avLst/>
            <a:gdLst/>
            <a:ahLst/>
            <a:cxnLst/>
            <a:rect l="l" t="t" r="r" b="b"/>
            <a:pathLst>
              <a:path w="622300" h="288289">
                <a:moveTo>
                  <a:pt x="477774" y="0"/>
                </a:moveTo>
                <a:lnTo>
                  <a:pt x="477774" y="72009"/>
                </a:lnTo>
                <a:lnTo>
                  <a:pt x="0" y="72009"/>
                </a:lnTo>
                <a:lnTo>
                  <a:pt x="0" y="216027"/>
                </a:lnTo>
                <a:lnTo>
                  <a:pt x="477774" y="216027"/>
                </a:lnTo>
                <a:lnTo>
                  <a:pt x="477774" y="288036"/>
                </a:lnTo>
                <a:lnTo>
                  <a:pt x="621791" y="144018"/>
                </a:lnTo>
                <a:lnTo>
                  <a:pt x="477774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237232" y="5416296"/>
            <a:ext cx="1097280" cy="585470"/>
          </a:xfrm>
          <a:prstGeom prst="rect">
            <a:avLst/>
          </a:prstGeom>
          <a:solidFill>
            <a:srgbClr val="FFFFFF"/>
          </a:solidFill>
          <a:ln w="57911">
            <a:solidFill>
              <a:srgbClr val="7E7E7E"/>
            </a:solidFill>
          </a:ln>
        </p:spPr>
        <p:txBody>
          <a:bodyPr wrap="square" lIns="0" tIns="1524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dirty="0" sz="1800" spc="-40" b="1">
                <a:latin typeface="Verdana"/>
                <a:cs typeface="Verdana"/>
              </a:rPr>
              <a:t>C</a:t>
            </a:r>
            <a:r>
              <a:rPr dirty="0" baseline="-20833" sz="1800" spc="-60" b="1">
                <a:latin typeface="Verdana"/>
                <a:cs typeface="Verdana"/>
              </a:rPr>
              <a:t>0</a:t>
            </a:r>
            <a:endParaRPr baseline="-20833"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8432" y="5416296"/>
            <a:ext cx="1097280" cy="585470"/>
          </a:xfrm>
          <a:prstGeom prst="rect">
            <a:avLst/>
          </a:prstGeom>
          <a:solidFill>
            <a:srgbClr val="FFFFFF"/>
          </a:solidFill>
          <a:ln w="57911">
            <a:solidFill>
              <a:srgbClr val="7E7E7E"/>
            </a:solidFill>
          </a:ln>
        </p:spPr>
        <p:txBody>
          <a:bodyPr wrap="square" lIns="0" tIns="1524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dirty="0" sz="1800" spc="-40" b="1">
                <a:latin typeface="Verdana"/>
                <a:cs typeface="Verdana"/>
              </a:rPr>
              <a:t>C</a:t>
            </a:r>
            <a:r>
              <a:rPr dirty="0" baseline="-20833" sz="1800" spc="-60" b="1">
                <a:latin typeface="Verdana"/>
                <a:cs typeface="Verdana"/>
              </a:rPr>
              <a:t>1</a:t>
            </a:r>
            <a:endParaRPr baseline="-20833" sz="18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04304" y="4241291"/>
            <a:ext cx="3648710" cy="2045335"/>
          </a:xfrm>
          <a:custGeom>
            <a:avLst/>
            <a:gdLst/>
            <a:ahLst/>
            <a:cxnLst/>
            <a:rect l="l" t="t" r="r" b="b"/>
            <a:pathLst>
              <a:path w="3648709" h="2045335">
                <a:moveTo>
                  <a:pt x="0" y="2045207"/>
                </a:moveTo>
                <a:lnTo>
                  <a:pt x="3648455" y="2045207"/>
                </a:lnTo>
                <a:lnTo>
                  <a:pt x="3648455" y="0"/>
                </a:lnTo>
                <a:lnTo>
                  <a:pt x="0" y="0"/>
                </a:lnTo>
                <a:lnTo>
                  <a:pt x="0" y="204520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04304" y="4241291"/>
            <a:ext cx="3648710" cy="2045335"/>
          </a:xfrm>
          <a:custGeom>
            <a:avLst/>
            <a:gdLst/>
            <a:ahLst/>
            <a:cxnLst/>
            <a:rect l="l" t="t" r="r" b="b"/>
            <a:pathLst>
              <a:path w="3648709" h="2045335">
                <a:moveTo>
                  <a:pt x="0" y="2045207"/>
                </a:moveTo>
                <a:lnTo>
                  <a:pt x="3648455" y="2045207"/>
                </a:lnTo>
                <a:lnTo>
                  <a:pt x="3648455" y="0"/>
                </a:lnTo>
                <a:lnTo>
                  <a:pt x="0" y="0"/>
                </a:lnTo>
                <a:lnTo>
                  <a:pt x="0" y="2045207"/>
                </a:lnTo>
                <a:close/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302752" y="4573523"/>
            <a:ext cx="1097280" cy="585470"/>
          </a:xfrm>
          <a:prstGeom prst="rect">
            <a:avLst/>
          </a:prstGeom>
          <a:solidFill>
            <a:srgbClr val="FFFFFF"/>
          </a:solidFill>
          <a:ln w="57911">
            <a:solidFill>
              <a:srgbClr val="FF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257175">
              <a:lnSpc>
                <a:spcPct val="100000"/>
              </a:lnSpc>
              <a:spcBef>
                <a:spcPts val="1190"/>
              </a:spcBef>
            </a:pPr>
            <a:r>
              <a:rPr dirty="0" sz="1800" spc="-130" b="1">
                <a:latin typeface="Verdana"/>
                <a:cs typeface="Verdana"/>
              </a:rPr>
              <a:t>Read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40495" y="5561076"/>
            <a:ext cx="622300" cy="288290"/>
          </a:xfrm>
          <a:custGeom>
            <a:avLst/>
            <a:gdLst/>
            <a:ahLst/>
            <a:cxnLst/>
            <a:rect l="l" t="t" r="r" b="b"/>
            <a:pathLst>
              <a:path w="622300" h="288289">
                <a:moveTo>
                  <a:pt x="477774" y="0"/>
                </a:moveTo>
                <a:lnTo>
                  <a:pt x="477774" y="72009"/>
                </a:lnTo>
                <a:lnTo>
                  <a:pt x="0" y="72009"/>
                </a:lnTo>
                <a:lnTo>
                  <a:pt x="0" y="216027"/>
                </a:lnTo>
                <a:lnTo>
                  <a:pt x="477774" y="216027"/>
                </a:lnTo>
                <a:lnTo>
                  <a:pt x="477774" y="288036"/>
                </a:lnTo>
                <a:lnTo>
                  <a:pt x="621792" y="144018"/>
                </a:lnTo>
                <a:lnTo>
                  <a:pt x="477774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310628" y="5416296"/>
            <a:ext cx="1099185" cy="585470"/>
          </a:xfrm>
          <a:prstGeom prst="rect">
            <a:avLst/>
          </a:prstGeom>
          <a:solidFill>
            <a:srgbClr val="FFFFFF"/>
          </a:solidFill>
          <a:ln w="57911">
            <a:solidFill>
              <a:srgbClr val="7E7E7E"/>
            </a:solidFill>
          </a:ln>
        </p:spPr>
        <p:txBody>
          <a:bodyPr wrap="square" lIns="0" tIns="1524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dirty="0" sz="1800" spc="-40" b="1">
                <a:latin typeface="Verdana"/>
                <a:cs typeface="Verdana"/>
              </a:rPr>
              <a:t>C</a:t>
            </a:r>
            <a:r>
              <a:rPr dirty="0" baseline="-20833" sz="1800" spc="-60" b="1">
                <a:latin typeface="Verdana"/>
                <a:cs typeface="Verdana"/>
              </a:rPr>
              <a:t>0</a:t>
            </a:r>
            <a:endParaRPr baseline="-20833" sz="1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93352" y="5416296"/>
            <a:ext cx="1097280" cy="585470"/>
          </a:xfrm>
          <a:prstGeom prst="rect">
            <a:avLst/>
          </a:prstGeom>
          <a:solidFill>
            <a:srgbClr val="FFFFFF"/>
          </a:solidFill>
          <a:ln w="57911">
            <a:solidFill>
              <a:srgbClr val="7E7E7E"/>
            </a:solidFill>
          </a:ln>
        </p:spPr>
        <p:txBody>
          <a:bodyPr wrap="square" lIns="0" tIns="1524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dirty="0" sz="1800" spc="-40" b="1">
                <a:latin typeface="Verdana"/>
                <a:cs typeface="Verdana"/>
              </a:rPr>
              <a:t>C</a:t>
            </a:r>
            <a:r>
              <a:rPr dirty="0" baseline="-20833" sz="1800" spc="-60" b="1">
                <a:latin typeface="Verdana"/>
                <a:cs typeface="Verdana"/>
              </a:rPr>
              <a:t>1</a:t>
            </a:r>
            <a:endParaRPr baseline="-20833" sz="1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82873" y="3812235"/>
            <a:ext cx="12452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5" b="1">
                <a:latin typeface="Verdana"/>
                <a:cs typeface="Verdana"/>
              </a:rPr>
              <a:t>Before </a:t>
            </a:r>
            <a:r>
              <a:rPr dirty="0" sz="1800" spc="-220" b="1">
                <a:latin typeface="Verdana"/>
                <a:cs typeface="Verdana"/>
              </a:rPr>
              <a:t>v4.0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51850" y="3882644"/>
            <a:ext cx="737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45" b="1">
                <a:latin typeface="Verdana"/>
                <a:cs typeface="Verdana"/>
              </a:rPr>
              <a:t>In</a:t>
            </a:r>
            <a:r>
              <a:rPr dirty="0" sz="1800" spc="-195" b="1">
                <a:latin typeface="Verdana"/>
                <a:cs typeface="Verdana"/>
              </a:rPr>
              <a:t> </a:t>
            </a:r>
            <a:r>
              <a:rPr dirty="0" sz="1800" spc="-220" b="1">
                <a:latin typeface="Verdana"/>
                <a:cs typeface="Verdana"/>
              </a:rPr>
              <a:t>v4.0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82740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65"/>
              <a:t>Where </a:t>
            </a:r>
            <a:r>
              <a:rPr dirty="0" spc="-215"/>
              <a:t>does </a:t>
            </a:r>
            <a:r>
              <a:rPr dirty="0" spc="-290"/>
              <a:t>transaction </a:t>
            </a:r>
            <a:r>
              <a:rPr dirty="0" spc="-265"/>
              <a:t>building</a:t>
            </a:r>
            <a:r>
              <a:rPr dirty="0" spc="95"/>
              <a:t> </a:t>
            </a:r>
            <a:r>
              <a:rPr dirty="0" spc="-185"/>
              <a:t>happen?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25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47927"/>
            <a:ext cx="8223250" cy="112268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85">
                <a:latin typeface="Verdana"/>
                <a:cs typeface="Verdana"/>
              </a:rPr>
              <a:t>Transactions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built,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signed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verified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215" b="1">
                <a:latin typeface="Verdana"/>
                <a:cs typeface="Verdana"/>
              </a:rPr>
              <a:t>inside</a:t>
            </a:r>
            <a:r>
              <a:rPr dirty="0" sz="2400" spc="-155" b="1">
                <a:latin typeface="Verdana"/>
                <a:cs typeface="Verdana"/>
              </a:rPr>
              <a:t> </a:t>
            </a:r>
            <a:r>
              <a:rPr dirty="0" sz="2400" spc="-300" b="1">
                <a:latin typeface="Verdana"/>
                <a:cs typeface="Verdana"/>
              </a:rPr>
              <a:t>flows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5">
                <a:latin typeface="Verdana"/>
                <a:cs typeface="Verdana"/>
              </a:rPr>
              <a:t>We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will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look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at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flow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API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next…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3627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29"/>
              <a:t>Creating </a:t>
            </a:r>
            <a:r>
              <a:rPr dirty="0" spc="-25"/>
              <a:t>a </a:t>
            </a:r>
            <a:r>
              <a:rPr dirty="0" spc="-290"/>
              <a:t>transaction</a:t>
            </a:r>
            <a:r>
              <a:rPr dirty="0" spc="-350"/>
              <a:t> 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25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47927"/>
            <a:ext cx="8735060" cy="441579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45">
                <a:latin typeface="Verdana"/>
                <a:cs typeface="Verdana"/>
              </a:rPr>
              <a:t>Create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61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transaction </a:t>
            </a:r>
            <a:r>
              <a:rPr dirty="0" sz="2400" spc="-45">
                <a:latin typeface="Verdana"/>
                <a:cs typeface="Verdana"/>
              </a:rPr>
              <a:t>builder</a:t>
            </a:r>
            <a:endParaRPr sz="2400">
              <a:latin typeface="Verdana"/>
              <a:cs typeface="Verdana"/>
            </a:endParaRPr>
          </a:p>
          <a:p>
            <a:pPr marL="355600" marR="179705" indent="-342900">
              <a:lnSpc>
                <a:spcPts val="432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5">
                <a:latin typeface="Verdana"/>
                <a:cs typeface="Verdana"/>
              </a:rPr>
              <a:t>Gather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60">
                <a:latin typeface="Verdana"/>
                <a:cs typeface="Verdana"/>
              </a:rPr>
              <a:t>add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any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required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14">
                <a:latin typeface="Verdana"/>
                <a:cs typeface="Verdana"/>
              </a:rPr>
              <a:t>inputs,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outputs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95">
                <a:latin typeface="Verdana"/>
                <a:cs typeface="Verdana"/>
              </a:rPr>
              <a:t>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other  </a:t>
            </a:r>
            <a:r>
              <a:rPr dirty="0" sz="2400" spc="15">
                <a:latin typeface="Verdana"/>
                <a:cs typeface="Verdana"/>
              </a:rPr>
              <a:t>components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90">
                <a:latin typeface="Verdana"/>
                <a:cs typeface="Verdana"/>
              </a:rPr>
              <a:t>Verify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565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sign </a:t>
            </a:r>
            <a:r>
              <a:rPr dirty="0" sz="2400" spc="-20">
                <a:latin typeface="Verdana"/>
                <a:cs typeface="Verdana"/>
              </a:rPr>
              <a:t>the </a:t>
            </a:r>
            <a:r>
              <a:rPr dirty="0" sz="2400" spc="-45">
                <a:latin typeface="Verdana"/>
                <a:cs typeface="Verdana"/>
              </a:rPr>
              <a:t>builder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5">
                <a:latin typeface="Verdana"/>
                <a:cs typeface="Verdana"/>
              </a:rPr>
              <a:t>Gather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additional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signatures,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with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counterparties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445"/>
              </a:spcBef>
            </a:pPr>
            <a:r>
              <a:rPr dirty="0" sz="2400" spc="-90">
                <a:latin typeface="Verdana"/>
                <a:cs typeface="Verdana"/>
              </a:rPr>
              <a:t>verifying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it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4">
                <a:latin typeface="Verdana"/>
                <a:cs typeface="Verdana"/>
              </a:rPr>
              <a:t>its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existing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signatures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as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required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4320"/>
              </a:lnSpc>
              <a:spcBef>
                <a:spcPts val="380"/>
              </a:spcBef>
            </a:pPr>
            <a:r>
              <a:rPr dirty="0" sz="2400" spc="135">
                <a:latin typeface="Verdana"/>
                <a:cs typeface="Verdana"/>
              </a:rPr>
              <a:t>Once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70">
                <a:latin typeface="Verdana"/>
                <a:cs typeface="Verdana"/>
              </a:rPr>
              <a:t>this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process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complete,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we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have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valid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transaction  </a:t>
            </a:r>
            <a:r>
              <a:rPr dirty="0" sz="2400" spc="5">
                <a:latin typeface="Verdana"/>
                <a:cs typeface="Verdana"/>
              </a:rPr>
              <a:t>ready </a:t>
            </a:r>
            <a:r>
              <a:rPr dirty="0" sz="2400" spc="-10">
                <a:latin typeface="Verdana"/>
                <a:cs typeface="Verdana"/>
              </a:rPr>
              <a:t>to </a:t>
            </a:r>
            <a:r>
              <a:rPr dirty="0" sz="2400" spc="130">
                <a:latin typeface="Verdana"/>
                <a:cs typeface="Verdana"/>
              </a:rPr>
              <a:t>be</a:t>
            </a:r>
            <a:r>
              <a:rPr dirty="0" sz="2400" spc="-53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notarised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8780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 </a:t>
            </a:r>
            <a:r>
              <a:rPr dirty="0" spc="-290"/>
              <a:t>transaction</a:t>
            </a:r>
            <a:r>
              <a:rPr dirty="0" spc="-665"/>
              <a:t> </a:t>
            </a:r>
            <a:r>
              <a:rPr dirty="0" spc="-385"/>
              <a:t>workflow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37391" y="6375471"/>
            <a:ext cx="215265" cy="18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0322" y="1447927"/>
            <a:ext cx="9173845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80">
                <a:latin typeface="Verdana"/>
                <a:cs typeface="Verdana"/>
              </a:rPr>
              <a:t>To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70">
                <a:latin typeface="Verdana"/>
                <a:cs typeface="Verdana"/>
              </a:rPr>
              <a:t>update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ledger,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transactions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114">
                <a:latin typeface="Verdana"/>
                <a:cs typeface="Verdana"/>
              </a:rPr>
              <a:t>go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through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following  </a:t>
            </a:r>
            <a:r>
              <a:rPr dirty="0" sz="2400" spc="-110">
                <a:latin typeface="Verdana"/>
                <a:cs typeface="Verdana"/>
              </a:rPr>
              <a:t>stages:</a:t>
            </a:r>
            <a:endParaRPr sz="2400">
              <a:latin typeface="Verdana"/>
              <a:cs typeface="Verdana"/>
            </a:endParaRPr>
          </a:p>
          <a:p>
            <a:pPr lvl="1" marL="702945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dirty="0" sz="2400" spc="-85">
                <a:latin typeface="Verdana"/>
                <a:cs typeface="Verdana"/>
              </a:rPr>
              <a:t>Building</a:t>
            </a:r>
            <a:endParaRPr sz="2400">
              <a:latin typeface="Verdana"/>
              <a:cs typeface="Verdana"/>
            </a:endParaRPr>
          </a:p>
          <a:p>
            <a:pPr lvl="1" marL="702945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dirty="0" sz="2400" spc="-145">
                <a:latin typeface="Verdana"/>
                <a:cs typeface="Verdana"/>
              </a:rPr>
              <a:t>Initial </a:t>
            </a:r>
            <a:r>
              <a:rPr dirty="0" sz="2400" spc="35">
                <a:latin typeface="Verdana"/>
                <a:cs typeface="Verdana"/>
              </a:rPr>
              <a:t>node’s </a:t>
            </a:r>
            <a:r>
              <a:rPr dirty="0" sz="2400" spc="-45">
                <a:latin typeface="Verdana"/>
                <a:cs typeface="Verdana"/>
              </a:rPr>
              <a:t>verification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63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signature</a:t>
            </a:r>
            <a:endParaRPr sz="2400">
              <a:latin typeface="Verdana"/>
              <a:cs typeface="Verdana"/>
            </a:endParaRPr>
          </a:p>
          <a:p>
            <a:pPr lvl="1" marL="702945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dirty="0" sz="2400" spc="-40">
                <a:latin typeface="Verdana"/>
                <a:cs typeface="Verdana"/>
              </a:rPr>
              <a:t>Other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nodes’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verification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95">
                <a:latin typeface="Verdana"/>
                <a:cs typeface="Verdana"/>
              </a:rPr>
              <a:t>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signature</a:t>
            </a:r>
            <a:endParaRPr sz="2400">
              <a:latin typeface="Verdana"/>
              <a:cs typeface="Verdana"/>
            </a:endParaRPr>
          </a:p>
          <a:p>
            <a:pPr lvl="1" marL="702945" indent="-457200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dirty="0" sz="2400" spc="-85">
                <a:latin typeface="Verdana"/>
                <a:cs typeface="Verdana"/>
              </a:rPr>
              <a:t>Finalisation </a:t>
            </a:r>
            <a:r>
              <a:rPr dirty="0" sz="2400" spc="-75">
                <a:latin typeface="Verdana"/>
                <a:cs typeface="Verdana"/>
              </a:rPr>
              <a:t>(notarisation </a:t>
            </a:r>
            <a:r>
              <a:rPr dirty="0" sz="2400" spc="95">
                <a:latin typeface="Verdana"/>
                <a:cs typeface="Verdana"/>
              </a:rPr>
              <a:t>and</a:t>
            </a:r>
            <a:r>
              <a:rPr dirty="0" sz="2400" spc="-44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recording)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8133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 </a:t>
            </a:r>
            <a:r>
              <a:rPr dirty="0" spc="-290"/>
              <a:t>transaction</a:t>
            </a:r>
            <a:r>
              <a:rPr dirty="0" spc="-660"/>
              <a:t> </a:t>
            </a:r>
            <a:r>
              <a:rPr dirty="0" spc="-165"/>
              <a:t>lifecycle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444" y="4523232"/>
            <a:ext cx="1996439" cy="1045844"/>
          </a:xfrm>
          <a:prstGeom prst="rect">
            <a:avLst/>
          </a:prstGeom>
          <a:ln w="57911">
            <a:solidFill>
              <a:srgbClr val="7E7E7E"/>
            </a:solidFill>
          </a:ln>
        </p:spPr>
        <p:txBody>
          <a:bodyPr wrap="square" lIns="0" tIns="244475" rIns="0" bIns="0" rtlCol="0" vert="horz">
            <a:spAutoFit/>
          </a:bodyPr>
          <a:lstStyle/>
          <a:p>
            <a:pPr marL="622935" marR="359410" indent="-256540">
              <a:lnSpc>
                <a:spcPct val="100000"/>
              </a:lnSpc>
              <a:spcBef>
                <a:spcPts val="1925"/>
              </a:spcBef>
            </a:pPr>
            <a:r>
              <a:rPr dirty="0" sz="1800" spc="-170" b="1">
                <a:latin typeface="Verdana"/>
                <a:cs typeface="Verdana"/>
              </a:rPr>
              <a:t>Transaction  </a:t>
            </a:r>
            <a:r>
              <a:rPr dirty="0" sz="1800" spc="-195" b="1">
                <a:latin typeface="Verdana"/>
                <a:cs typeface="Verdana"/>
              </a:rPr>
              <a:t>Builder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7111" y="4184903"/>
            <a:ext cx="2133600" cy="1541145"/>
          </a:xfrm>
          <a:prstGeom prst="rect">
            <a:avLst/>
          </a:prstGeom>
          <a:ln w="57911">
            <a:solidFill>
              <a:srgbClr val="7E7E7E"/>
            </a:solidFill>
          </a:ln>
        </p:spPr>
        <p:txBody>
          <a:bodyPr wrap="square" lIns="0" tIns="217804" rIns="0" bIns="0" rtlCol="0" vert="horz">
            <a:spAutoFit/>
          </a:bodyPr>
          <a:lstStyle/>
          <a:p>
            <a:pPr algn="ctr" marL="337820" marR="328930" indent="-1905">
              <a:lnSpc>
                <a:spcPct val="100000"/>
              </a:lnSpc>
              <a:spcBef>
                <a:spcPts val="1714"/>
              </a:spcBef>
            </a:pPr>
            <a:r>
              <a:rPr dirty="0" sz="1800" spc="-155" b="1">
                <a:latin typeface="Verdana"/>
                <a:cs typeface="Verdana"/>
              </a:rPr>
              <a:t>Signed  </a:t>
            </a:r>
            <a:r>
              <a:rPr dirty="0" sz="1800" spc="-180" b="1">
                <a:latin typeface="Verdana"/>
                <a:cs typeface="Verdana"/>
              </a:rPr>
              <a:t>Transaction  </a:t>
            </a:r>
            <a:r>
              <a:rPr dirty="0" sz="1800" spc="-220" b="1">
                <a:latin typeface="Verdana"/>
                <a:cs typeface="Verdana"/>
              </a:rPr>
              <a:t>(CONTAINS</a:t>
            </a:r>
            <a:r>
              <a:rPr dirty="0" sz="1800" spc="-190" b="1">
                <a:latin typeface="Verdana"/>
                <a:cs typeface="Verdana"/>
              </a:rPr>
              <a:t> </a:t>
            </a:r>
            <a:r>
              <a:rPr dirty="0" sz="1800" spc="-15" b="1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800" spc="-204" b="1">
                <a:latin typeface="Verdana"/>
                <a:cs typeface="Verdana"/>
              </a:rPr>
              <a:t>WireTransaction)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18092" y="4523232"/>
            <a:ext cx="1996439" cy="1045844"/>
          </a:xfrm>
          <a:prstGeom prst="rect">
            <a:avLst/>
          </a:prstGeom>
          <a:ln w="57911">
            <a:solidFill>
              <a:srgbClr val="7E7E7E"/>
            </a:solidFill>
          </a:ln>
        </p:spPr>
        <p:txBody>
          <a:bodyPr wrap="square" lIns="0" tIns="244475" rIns="0" bIns="0" rtlCol="0" vert="horz">
            <a:spAutoFit/>
          </a:bodyPr>
          <a:lstStyle/>
          <a:p>
            <a:pPr marL="367665" marR="358775" indent="246379">
              <a:lnSpc>
                <a:spcPct val="100000"/>
              </a:lnSpc>
              <a:spcBef>
                <a:spcPts val="1925"/>
              </a:spcBef>
            </a:pPr>
            <a:r>
              <a:rPr dirty="0" sz="1800" spc="-155" b="1">
                <a:latin typeface="Verdana"/>
                <a:cs typeface="Verdana"/>
              </a:rPr>
              <a:t>Ledger  </a:t>
            </a:r>
            <a:r>
              <a:rPr dirty="0" sz="1800" spc="-180" b="1">
                <a:latin typeface="Verdana"/>
                <a:cs typeface="Verdana"/>
              </a:rPr>
              <a:t>Transaction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19315" y="4927091"/>
            <a:ext cx="1899285" cy="198120"/>
          </a:xfrm>
          <a:custGeom>
            <a:avLst/>
            <a:gdLst/>
            <a:ahLst/>
            <a:cxnLst/>
            <a:rect l="l" t="t" r="r" b="b"/>
            <a:pathLst>
              <a:path w="1899284" h="198120">
                <a:moveTo>
                  <a:pt x="1729866" y="24383"/>
                </a:moveTo>
                <a:lnTo>
                  <a:pt x="1727116" y="82187"/>
                </a:lnTo>
                <a:lnTo>
                  <a:pt x="1756028" y="83565"/>
                </a:lnTo>
                <a:lnTo>
                  <a:pt x="1753234" y="141477"/>
                </a:lnTo>
                <a:lnTo>
                  <a:pt x="1724295" y="141477"/>
                </a:lnTo>
                <a:lnTo>
                  <a:pt x="1721611" y="197865"/>
                </a:lnTo>
                <a:lnTo>
                  <a:pt x="1849260" y="141477"/>
                </a:lnTo>
                <a:lnTo>
                  <a:pt x="1753234" y="141477"/>
                </a:lnTo>
                <a:lnTo>
                  <a:pt x="1724360" y="140101"/>
                </a:lnTo>
                <a:lnTo>
                  <a:pt x="1852376" y="140101"/>
                </a:lnTo>
                <a:lnTo>
                  <a:pt x="1899284" y="119379"/>
                </a:lnTo>
                <a:lnTo>
                  <a:pt x="1729866" y="24383"/>
                </a:lnTo>
                <a:close/>
              </a:path>
              <a:path w="1899284" h="198120">
                <a:moveTo>
                  <a:pt x="1727116" y="82187"/>
                </a:moveTo>
                <a:lnTo>
                  <a:pt x="1724360" y="140101"/>
                </a:lnTo>
                <a:lnTo>
                  <a:pt x="1753234" y="141477"/>
                </a:lnTo>
                <a:lnTo>
                  <a:pt x="1756028" y="83565"/>
                </a:lnTo>
                <a:lnTo>
                  <a:pt x="1727116" y="82187"/>
                </a:lnTo>
                <a:close/>
              </a:path>
              <a:path w="1899284" h="198120">
                <a:moveTo>
                  <a:pt x="2793" y="0"/>
                </a:moveTo>
                <a:lnTo>
                  <a:pt x="0" y="57911"/>
                </a:lnTo>
                <a:lnTo>
                  <a:pt x="1724360" y="140101"/>
                </a:lnTo>
                <a:lnTo>
                  <a:pt x="1727116" y="82187"/>
                </a:lnTo>
                <a:lnTo>
                  <a:pt x="2793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48329" y="3013075"/>
            <a:ext cx="21590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330" b="1">
                <a:solidFill>
                  <a:srgbClr val="EC1C23"/>
                </a:solidFill>
                <a:latin typeface="Verdana"/>
                <a:cs typeface="Verdana"/>
              </a:rPr>
              <a:t>FINISHED  </a:t>
            </a:r>
            <a:r>
              <a:rPr dirty="0" sz="1800" spc="-240" b="1">
                <a:solidFill>
                  <a:srgbClr val="EC1C23"/>
                </a:solidFill>
                <a:latin typeface="Verdana"/>
                <a:cs typeface="Verdana"/>
              </a:rPr>
              <a:t>TRANSACTION  </a:t>
            </a:r>
            <a:r>
              <a:rPr dirty="0" sz="1800" spc="-280" b="1">
                <a:solidFill>
                  <a:srgbClr val="EC1C23"/>
                </a:solidFill>
                <a:latin typeface="Verdana"/>
                <a:cs typeface="Verdana"/>
              </a:rPr>
              <a:t>BUILDING, </a:t>
            </a:r>
            <a:r>
              <a:rPr dirty="0" sz="1800" spc="-245" b="1">
                <a:solidFill>
                  <a:srgbClr val="EC1C23"/>
                </a:solidFill>
                <a:latin typeface="Verdana"/>
                <a:cs typeface="Verdana"/>
              </a:rPr>
              <a:t>SIGN </a:t>
            </a:r>
            <a:r>
              <a:rPr dirty="0" sz="1800" spc="-350" b="1">
                <a:solidFill>
                  <a:srgbClr val="EC1C23"/>
                </a:solidFill>
                <a:latin typeface="Verdana"/>
                <a:cs typeface="Verdana"/>
              </a:rPr>
              <a:t>THE  </a:t>
            </a:r>
            <a:r>
              <a:rPr dirty="0" sz="1800" spc="-235" b="1">
                <a:solidFill>
                  <a:srgbClr val="EC1C23"/>
                </a:solidFill>
                <a:latin typeface="Verdana"/>
                <a:cs typeface="Verdana"/>
              </a:rPr>
              <a:t>TRANSACTION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3575" y="3013075"/>
            <a:ext cx="228028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800" spc="-290" b="1">
                <a:solidFill>
                  <a:srgbClr val="EC1C23"/>
                </a:solidFill>
                <a:latin typeface="Verdana"/>
                <a:cs typeface="Verdana"/>
              </a:rPr>
              <a:t>WANT </a:t>
            </a:r>
            <a:r>
              <a:rPr dirty="0" sz="1800" spc="-245" b="1">
                <a:solidFill>
                  <a:srgbClr val="EC1C23"/>
                </a:solidFill>
                <a:latin typeface="Verdana"/>
                <a:cs typeface="Verdana"/>
              </a:rPr>
              <a:t>TO </a:t>
            </a:r>
            <a:r>
              <a:rPr dirty="0" sz="1800" spc="-260" b="1">
                <a:solidFill>
                  <a:srgbClr val="EC1C23"/>
                </a:solidFill>
                <a:latin typeface="Verdana"/>
                <a:cs typeface="Verdana"/>
              </a:rPr>
              <a:t>RESOLVE  </a:t>
            </a:r>
            <a:r>
              <a:rPr dirty="0" sz="1800" spc="-355" b="1">
                <a:solidFill>
                  <a:srgbClr val="EC1C23"/>
                </a:solidFill>
                <a:latin typeface="Verdana"/>
                <a:cs typeface="Verdana"/>
              </a:rPr>
              <a:t>INPUTS </a:t>
            </a:r>
            <a:r>
              <a:rPr dirty="0" sz="1800" spc="-165" b="1">
                <a:solidFill>
                  <a:srgbClr val="EC1C23"/>
                </a:solidFill>
                <a:latin typeface="Verdana"/>
                <a:cs typeface="Verdana"/>
              </a:rPr>
              <a:t>AND  </a:t>
            </a:r>
            <a:r>
              <a:rPr dirty="0" sz="1800" spc="-245" b="1">
                <a:solidFill>
                  <a:srgbClr val="EC1C23"/>
                </a:solidFill>
                <a:latin typeface="Verdana"/>
                <a:cs typeface="Verdana"/>
              </a:rPr>
              <a:t>ATTACHMENTS </a:t>
            </a:r>
            <a:r>
              <a:rPr dirty="0" sz="1800" spc="-229" b="1">
                <a:solidFill>
                  <a:srgbClr val="EC1C23"/>
                </a:solidFill>
                <a:latin typeface="Verdana"/>
                <a:cs typeface="Verdana"/>
              </a:rPr>
              <a:t>FOR  </a:t>
            </a:r>
            <a:r>
              <a:rPr dirty="0" sz="1800" spc="-345" b="1">
                <a:solidFill>
                  <a:srgbClr val="EC1C23"/>
                </a:solidFill>
                <a:latin typeface="Verdana"/>
                <a:cs typeface="Verdana"/>
              </a:rPr>
              <a:t>FURTHER</a:t>
            </a:r>
            <a:r>
              <a:rPr dirty="0" sz="1800" spc="-170" b="1">
                <a:solidFill>
                  <a:srgbClr val="EC1C23"/>
                </a:solidFill>
                <a:latin typeface="Verdana"/>
                <a:cs typeface="Verdana"/>
              </a:rPr>
              <a:t> </a:t>
            </a:r>
            <a:r>
              <a:rPr dirty="0" sz="1800" spc="-270" b="1">
                <a:solidFill>
                  <a:srgbClr val="EC1C23"/>
                </a:solidFill>
                <a:latin typeface="Verdana"/>
                <a:cs typeface="Verdana"/>
              </a:rPr>
              <a:t>INSPECTION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61486" y="4877942"/>
            <a:ext cx="1826260" cy="197485"/>
          </a:xfrm>
          <a:custGeom>
            <a:avLst/>
            <a:gdLst/>
            <a:ahLst/>
            <a:cxnLst/>
            <a:rect l="l" t="t" r="r" b="b"/>
            <a:pathLst>
              <a:path w="1826260" h="197485">
                <a:moveTo>
                  <a:pt x="1650957" y="57817"/>
                </a:moveTo>
                <a:lnTo>
                  <a:pt x="0" y="139572"/>
                </a:lnTo>
                <a:lnTo>
                  <a:pt x="2793" y="197484"/>
                </a:lnTo>
                <a:lnTo>
                  <a:pt x="1653833" y="115606"/>
                </a:lnTo>
                <a:lnTo>
                  <a:pt x="1650957" y="57817"/>
                </a:lnTo>
                <a:close/>
              </a:path>
              <a:path w="1826260" h="197485">
                <a:moveTo>
                  <a:pt x="1776441" y="56387"/>
                </a:moveTo>
                <a:lnTo>
                  <a:pt x="1679828" y="56387"/>
                </a:lnTo>
                <a:lnTo>
                  <a:pt x="1682750" y="114172"/>
                </a:lnTo>
                <a:lnTo>
                  <a:pt x="1653833" y="115606"/>
                </a:lnTo>
                <a:lnTo>
                  <a:pt x="1656714" y="173481"/>
                </a:lnTo>
                <a:lnTo>
                  <a:pt x="1825878" y="78104"/>
                </a:lnTo>
                <a:lnTo>
                  <a:pt x="1776441" y="56387"/>
                </a:lnTo>
                <a:close/>
              </a:path>
              <a:path w="1826260" h="197485">
                <a:moveTo>
                  <a:pt x="1679828" y="56387"/>
                </a:moveTo>
                <a:lnTo>
                  <a:pt x="1650957" y="57817"/>
                </a:lnTo>
                <a:lnTo>
                  <a:pt x="1653833" y="115606"/>
                </a:lnTo>
                <a:lnTo>
                  <a:pt x="1682750" y="114172"/>
                </a:lnTo>
                <a:lnTo>
                  <a:pt x="1679828" y="56387"/>
                </a:lnTo>
                <a:close/>
              </a:path>
              <a:path w="1826260" h="197485">
                <a:moveTo>
                  <a:pt x="1648078" y="0"/>
                </a:moveTo>
                <a:lnTo>
                  <a:pt x="1650957" y="57817"/>
                </a:lnTo>
                <a:lnTo>
                  <a:pt x="1679828" y="56387"/>
                </a:lnTo>
                <a:lnTo>
                  <a:pt x="1776441" y="56387"/>
                </a:lnTo>
                <a:lnTo>
                  <a:pt x="1648078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60322" y="1447927"/>
            <a:ext cx="884809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90">
                <a:latin typeface="Verdana"/>
                <a:cs typeface="Verdana"/>
              </a:rPr>
              <a:t>During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70">
                <a:latin typeface="Verdana"/>
                <a:cs typeface="Verdana"/>
              </a:rPr>
              <a:t>this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process,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transaction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will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be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represented</a:t>
            </a:r>
            <a:r>
              <a:rPr dirty="0" sz="2400" spc="-1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by  </a:t>
            </a:r>
            <a:r>
              <a:rPr dirty="0" sz="2400" spc="60">
                <a:latin typeface="Verdana"/>
                <a:cs typeface="Verdana"/>
              </a:rPr>
              <a:t>one </a:t>
            </a:r>
            <a:r>
              <a:rPr dirty="0" sz="2400" spc="10">
                <a:latin typeface="Verdana"/>
                <a:cs typeface="Verdana"/>
              </a:rPr>
              <a:t>of </a:t>
            </a:r>
            <a:r>
              <a:rPr dirty="0" sz="2400" spc="-50">
                <a:latin typeface="Verdana"/>
                <a:cs typeface="Verdana"/>
              </a:rPr>
              <a:t>three</a:t>
            </a:r>
            <a:r>
              <a:rPr dirty="0" sz="2400" spc="-620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classes: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637391" y="6375471"/>
            <a:ext cx="215265" cy="18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6029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30"/>
              <a:t>TransactionBuilder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37391" y="6375471"/>
            <a:ext cx="215265" cy="18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0322" y="1447927"/>
            <a:ext cx="9279255" cy="331787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50" b="1">
                <a:solidFill>
                  <a:srgbClr val="2B79EF"/>
                </a:solidFill>
                <a:latin typeface="Trebuchet MS"/>
                <a:cs typeface="Trebuchet MS"/>
              </a:rPr>
              <a:t>TransactionBuilder </a:t>
            </a:r>
            <a:r>
              <a:rPr dirty="0" sz="2400" spc="-240">
                <a:latin typeface="Verdana"/>
                <a:cs typeface="Verdana"/>
              </a:rPr>
              <a:t>is </a:t>
            </a:r>
            <a:r>
              <a:rPr dirty="0" sz="2400" spc="195">
                <a:latin typeface="Verdana"/>
                <a:cs typeface="Verdana"/>
              </a:rPr>
              <a:t>a </a:t>
            </a:r>
            <a:r>
              <a:rPr dirty="0" sz="2400" spc="-195" b="1">
                <a:latin typeface="Verdana"/>
                <a:cs typeface="Verdana"/>
              </a:rPr>
              <a:t>mutable </a:t>
            </a:r>
            <a:r>
              <a:rPr dirty="0" sz="2400" spc="-35">
                <a:latin typeface="Verdana"/>
                <a:cs typeface="Verdana"/>
              </a:rPr>
              <a:t>transaction</a:t>
            </a:r>
            <a:r>
              <a:rPr dirty="0" sz="2400" spc="-409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class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54">
                <a:latin typeface="Verdana"/>
                <a:cs typeface="Verdana"/>
              </a:rPr>
              <a:t>This </a:t>
            </a:r>
            <a:r>
              <a:rPr dirty="0" sz="2400" spc="-240">
                <a:latin typeface="Verdana"/>
                <a:cs typeface="Verdana"/>
              </a:rPr>
              <a:t>is </a:t>
            </a:r>
            <a:r>
              <a:rPr dirty="0" sz="2400" spc="-225" b="1">
                <a:latin typeface="Verdana"/>
                <a:cs typeface="Verdana"/>
              </a:rPr>
              <a:t>unlike </a:t>
            </a:r>
            <a:r>
              <a:rPr dirty="0" sz="2400" spc="-20">
                <a:latin typeface="Verdana"/>
                <a:cs typeface="Verdana"/>
              </a:rPr>
              <a:t>the </a:t>
            </a:r>
            <a:r>
              <a:rPr dirty="0" sz="2400" spc="-95">
                <a:latin typeface="Verdana"/>
                <a:cs typeface="Verdana"/>
              </a:rPr>
              <a:t>others </a:t>
            </a:r>
            <a:r>
              <a:rPr dirty="0" sz="2400" spc="5">
                <a:latin typeface="Verdana"/>
                <a:cs typeface="Verdana"/>
              </a:rPr>
              <a:t>which are</a:t>
            </a:r>
            <a:r>
              <a:rPr dirty="0" sz="2400" spc="-60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all </a:t>
            </a:r>
            <a:r>
              <a:rPr dirty="0" sz="2400" spc="-215" b="1">
                <a:latin typeface="Verdana"/>
                <a:cs typeface="Verdana"/>
              </a:rPr>
              <a:t>immutable</a:t>
            </a:r>
            <a:r>
              <a:rPr dirty="0" sz="2400" spc="-215">
                <a:latin typeface="Verdana"/>
                <a:cs typeface="Verdana"/>
              </a:rPr>
              <a:t>!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ct val="15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80">
                <a:latin typeface="Verdana"/>
                <a:cs typeface="Verdana"/>
              </a:rPr>
              <a:t>Peers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can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60">
                <a:latin typeface="Verdana"/>
                <a:cs typeface="Verdana"/>
              </a:rPr>
              <a:t>add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any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14">
                <a:latin typeface="Verdana"/>
                <a:cs typeface="Verdana"/>
              </a:rPr>
              <a:t>states,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commands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other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transaction  </a:t>
            </a:r>
            <a:r>
              <a:rPr dirty="0" sz="2400" spc="15">
                <a:latin typeface="Verdana"/>
                <a:cs typeface="Verdana"/>
              </a:rPr>
              <a:t>components </a:t>
            </a:r>
            <a:r>
              <a:rPr dirty="0" sz="2400" spc="-10">
                <a:latin typeface="Verdana"/>
                <a:cs typeface="Verdana"/>
              </a:rPr>
              <a:t>to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54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builder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40">
                <a:latin typeface="Verdana"/>
                <a:cs typeface="Verdana"/>
              </a:rPr>
              <a:t>Once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50" b="1">
                <a:solidFill>
                  <a:srgbClr val="2B79EF"/>
                </a:solidFill>
                <a:latin typeface="Trebuchet MS"/>
                <a:cs typeface="Trebuchet MS"/>
              </a:rPr>
              <a:t>TransactionBuilder</a:t>
            </a:r>
            <a:r>
              <a:rPr dirty="0" sz="2400" spc="-5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ready,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we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make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45">
                <a:latin typeface="Verdana"/>
                <a:cs typeface="Verdana"/>
              </a:rPr>
              <a:t>it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immutable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445"/>
              </a:spcBef>
            </a:pPr>
            <a:r>
              <a:rPr dirty="0" sz="2400">
                <a:latin typeface="Verdana"/>
                <a:cs typeface="Verdana"/>
              </a:rPr>
              <a:t>by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signing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it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create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140" b="1">
                <a:solidFill>
                  <a:srgbClr val="2B79EF"/>
                </a:solidFill>
                <a:latin typeface="Trebuchet MS"/>
                <a:cs typeface="Trebuchet MS"/>
              </a:rPr>
              <a:t>SignedTransaction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4127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30"/>
              <a:t>TransactionBuilder</a:t>
            </a:r>
            <a:r>
              <a:rPr dirty="0" spc="-204"/>
              <a:t> </a:t>
            </a:r>
            <a:r>
              <a:rPr dirty="0" spc="-285"/>
              <a:t>contents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37391" y="6375471"/>
            <a:ext cx="215265" cy="18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0322" y="1630807"/>
            <a:ext cx="7078980" cy="325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">
                <a:latin typeface="Verdana"/>
                <a:cs typeface="Verdana"/>
              </a:rPr>
              <a:t>The </a:t>
            </a:r>
            <a:r>
              <a:rPr dirty="0" sz="2400" spc="-150" b="1">
                <a:solidFill>
                  <a:srgbClr val="2A79F0"/>
                </a:solidFill>
                <a:latin typeface="Trebuchet MS"/>
                <a:cs typeface="Trebuchet MS"/>
              </a:rPr>
              <a:t>TransactionBuilder </a:t>
            </a:r>
            <a:r>
              <a:rPr dirty="0" sz="2400" spc="-60">
                <a:latin typeface="Verdana"/>
                <a:cs typeface="Verdana"/>
              </a:rPr>
              <a:t>has </a:t>
            </a:r>
            <a:r>
              <a:rPr dirty="0" sz="2400" spc="-20">
                <a:latin typeface="Verdana"/>
                <a:cs typeface="Verdana"/>
              </a:rPr>
              <a:t>the </a:t>
            </a:r>
            <a:r>
              <a:rPr dirty="0" sz="2400" spc="-35">
                <a:latin typeface="Verdana"/>
                <a:cs typeface="Verdana"/>
              </a:rPr>
              <a:t>following </a:t>
            </a:r>
            <a:r>
              <a:rPr dirty="0" sz="2400" spc="-80">
                <a:latin typeface="Verdana"/>
                <a:cs typeface="Verdana"/>
              </a:rPr>
              <a:t>key</a:t>
            </a:r>
            <a:r>
              <a:rPr dirty="0" sz="2400" spc="-535">
                <a:latin typeface="Verdana"/>
                <a:cs typeface="Verdana"/>
              </a:rPr>
              <a:t> </a:t>
            </a:r>
            <a:r>
              <a:rPr dirty="0" sz="2400" spc="-130">
                <a:latin typeface="Verdana"/>
                <a:cs typeface="Verdana"/>
              </a:rPr>
              <a:t>fields: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448309">
              <a:lnSpc>
                <a:spcPct val="100000"/>
              </a:lnSpc>
            </a:pPr>
            <a:r>
              <a:rPr dirty="0" sz="1800" spc="-95" b="1">
                <a:solidFill>
                  <a:srgbClr val="2A79F0"/>
                </a:solidFill>
                <a:latin typeface="Trebuchet MS"/>
                <a:cs typeface="Trebuchet MS"/>
              </a:rPr>
              <a:t>val </a:t>
            </a:r>
            <a:r>
              <a:rPr dirty="0" sz="1800" spc="-45">
                <a:latin typeface="Arial"/>
                <a:cs typeface="Arial"/>
              </a:rPr>
              <a:t>inputs: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 spc="-90">
                <a:latin typeface="Arial"/>
                <a:cs typeface="Arial"/>
              </a:rPr>
              <a:t>MutableList&lt;StateRef&gt;</a:t>
            </a:r>
            <a:endParaRPr sz="1800">
              <a:latin typeface="Arial"/>
              <a:cs typeface="Arial"/>
            </a:endParaRPr>
          </a:p>
          <a:p>
            <a:pPr marL="448309">
              <a:lnSpc>
                <a:spcPct val="100000"/>
              </a:lnSpc>
              <a:spcBef>
                <a:spcPts val="710"/>
              </a:spcBef>
            </a:pPr>
            <a:r>
              <a:rPr dirty="0" sz="1800" spc="-95" b="1">
                <a:solidFill>
                  <a:srgbClr val="2A79F0"/>
                </a:solidFill>
                <a:latin typeface="Trebuchet MS"/>
                <a:cs typeface="Trebuchet MS"/>
              </a:rPr>
              <a:t>val </a:t>
            </a:r>
            <a:r>
              <a:rPr dirty="0" sz="1800" spc="-35">
                <a:latin typeface="Arial"/>
                <a:cs typeface="Arial"/>
              </a:rPr>
              <a:t>outputs:</a:t>
            </a:r>
            <a:r>
              <a:rPr dirty="0" sz="1800" spc="-125">
                <a:latin typeface="Arial"/>
                <a:cs typeface="Arial"/>
              </a:rPr>
              <a:t> </a:t>
            </a:r>
            <a:r>
              <a:rPr dirty="0" sz="1800" spc="-90">
                <a:latin typeface="Arial"/>
                <a:cs typeface="Arial"/>
              </a:rPr>
              <a:t>MutableList&lt;TransactionState&lt;ContractState&gt;&gt;</a:t>
            </a:r>
            <a:endParaRPr sz="1800">
              <a:latin typeface="Arial"/>
              <a:cs typeface="Arial"/>
            </a:endParaRPr>
          </a:p>
          <a:p>
            <a:pPr marL="448309">
              <a:lnSpc>
                <a:spcPct val="100000"/>
              </a:lnSpc>
              <a:spcBef>
                <a:spcPts val="705"/>
              </a:spcBef>
            </a:pPr>
            <a:r>
              <a:rPr dirty="0" sz="1800" spc="-95" b="1">
                <a:solidFill>
                  <a:srgbClr val="2A79F0"/>
                </a:solidFill>
                <a:latin typeface="Trebuchet MS"/>
                <a:cs typeface="Trebuchet MS"/>
              </a:rPr>
              <a:t>val </a:t>
            </a:r>
            <a:r>
              <a:rPr dirty="0" sz="1800" spc="-60">
                <a:latin typeface="Arial"/>
                <a:cs typeface="Arial"/>
              </a:rPr>
              <a:t>attachments:</a:t>
            </a:r>
            <a:r>
              <a:rPr dirty="0" sz="1800" spc="-150">
                <a:latin typeface="Arial"/>
                <a:cs typeface="Arial"/>
              </a:rPr>
              <a:t> </a:t>
            </a:r>
            <a:r>
              <a:rPr dirty="0" sz="1800" spc="-100">
                <a:latin typeface="Arial"/>
                <a:cs typeface="Arial"/>
              </a:rPr>
              <a:t>MutableList&lt;SecureHash&gt;</a:t>
            </a:r>
            <a:endParaRPr sz="1800">
              <a:latin typeface="Arial"/>
              <a:cs typeface="Arial"/>
            </a:endParaRPr>
          </a:p>
          <a:p>
            <a:pPr marL="448309">
              <a:lnSpc>
                <a:spcPct val="100000"/>
              </a:lnSpc>
              <a:spcBef>
                <a:spcPts val="720"/>
              </a:spcBef>
            </a:pPr>
            <a:r>
              <a:rPr dirty="0" sz="1800" spc="-95" b="1">
                <a:solidFill>
                  <a:srgbClr val="2A79F0"/>
                </a:solidFill>
                <a:latin typeface="Trebuchet MS"/>
                <a:cs typeface="Trebuchet MS"/>
              </a:rPr>
              <a:t>val </a:t>
            </a:r>
            <a:r>
              <a:rPr dirty="0" sz="1800" spc="-95">
                <a:latin typeface="Arial"/>
                <a:cs typeface="Arial"/>
              </a:rPr>
              <a:t>commands:</a:t>
            </a:r>
            <a:r>
              <a:rPr dirty="0" sz="1800" spc="-135">
                <a:latin typeface="Arial"/>
                <a:cs typeface="Arial"/>
              </a:rPr>
              <a:t> </a:t>
            </a:r>
            <a:r>
              <a:rPr dirty="0" sz="1800" spc="-85">
                <a:latin typeface="Arial"/>
                <a:cs typeface="Arial"/>
              </a:rPr>
              <a:t>MutableList&lt;Command&gt;</a:t>
            </a:r>
            <a:endParaRPr sz="1800">
              <a:latin typeface="Arial"/>
              <a:cs typeface="Arial"/>
            </a:endParaRPr>
          </a:p>
          <a:p>
            <a:pPr marL="448309">
              <a:lnSpc>
                <a:spcPct val="100000"/>
              </a:lnSpc>
              <a:spcBef>
                <a:spcPts val="710"/>
              </a:spcBef>
            </a:pPr>
            <a:r>
              <a:rPr dirty="0" sz="1800" spc="-110" b="1">
                <a:solidFill>
                  <a:srgbClr val="2A79F0"/>
                </a:solidFill>
                <a:latin typeface="Trebuchet MS"/>
                <a:cs typeface="Trebuchet MS"/>
              </a:rPr>
              <a:t>var </a:t>
            </a:r>
            <a:r>
              <a:rPr dirty="0" sz="1800" spc="-35">
                <a:latin typeface="Arial"/>
                <a:cs typeface="Arial"/>
              </a:rPr>
              <a:t>window: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80">
                <a:latin typeface="Arial"/>
                <a:cs typeface="Arial"/>
              </a:rPr>
              <a:t>TimeWindow?</a:t>
            </a:r>
            <a:endParaRPr sz="1800">
              <a:latin typeface="Arial"/>
              <a:cs typeface="Arial"/>
            </a:endParaRPr>
          </a:p>
          <a:p>
            <a:pPr marL="448309">
              <a:lnSpc>
                <a:spcPct val="100000"/>
              </a:lnSpc>
              <a:spcBef>
                <a:spcPts val="725"/>
              </a:spcBef>
            </a:pPr>
            <a:r>
              <a:rPr dirty="0" sz="1800" spc="-95" b="1">
                <a:solidFill>
                  <a:srgbClr val="2A79F0"/>
                </a:solidFill>
                <a:latin typeface="Trebuchet MS"/>
                <a:cs typeface="Trebuchet MS"/>
              </a:rPr>
              <a:t>val </a:t>
            </a:r>
            <a:r>
              <a:rPr dirty="0" sz="1800" spc="-95">
                <a:latin typeface="Arial"/>
                <a:cs typeface="Arial"/>
              </a:rPr>
              <a:t>signers:</a:t>
            </a:r>
            <a:r>
              <a:rPr dirty="0" sz="1800" spc="-135">
                <a:latin typeface="Arial"/>
                <a:cs typeface="Arial"/>
              </a:rPr>
              <a:t> </a:t>
            </a:r>
            <a:r>
              <a:rPr dirty="0" sz="1800" spc="-95">
                <a:latin typeface="Arial"/>
                <a:cs typeface="Arial"/>
              </a:rPr>
              <a:t>MutableSet&lt;PublicKey&gt;</a:t>
            </a:r>
            <a:endParaRPr sz="1800">
              <a:latin typeface="Arial"/>
              <a:cs typeface="Arial"/>
            </a:endParaRPr>
          </a:p>
          <a:p>
            <a:pPr marL="448309">
              <a:lnSpc>
                <a:spcPct val="100000"/>
              </a:lnSpc>
              <a:spcBef>
                <a:spcPts val="705"/>
              </a:spcBef>
            </a:pPr>
            <a:r>
              <a:rPr dirty="0" sz="1800" spc="-110" b="1">
                <a:solidFill>
                  <a:srgbClr val="2A79F0"/>
                </a:solidFill>
                <a:latin typeface="Trebuchet MS"/>
                <a:cs typeface="Trebuchet MS"/>
              </a:rPr>
              <a:t>var </a:t>
            </a:r>
            <a:r>
              <a:rPr dirty="0" sz="1800" spc="-40">
                <a:latin typeface="Arial"/>
                <a:cs typeface="Arial"/>
              </a:rPr>
              <a:t>notary: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 spc="-100">
                <a:latin typeface="Arial"/>
                <a:cs typeface="Arial"/>
              </a:rPr>
              <a:t>Party?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4127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30"/>
              <a:t>TransactionBuilder</a:t>
            </a:r>
            <a:r>
              <a:rPr dirty="0" spc="-204"/>
              <a:t> </a:t>
            </a:r>
            <a:r>
              <a:rPr dirty="0" spc="-285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47927"/>
            <a:ext cx="866711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 spc="-254">
                <a:latin typeface="Verdana"/>
                <a:cs typeface="Verdana"/>
              </a:rPr>
              <a:t>This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corresponds</a:t>
            </a:r>
            <a:r>
              <a:rPr dirty="0" sz="2400" spc="-14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transaction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elements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we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saw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in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  </a:t>
            </a:r>
            <a:r>
              <a:rPr dirty="0" sz="2400" spc="-35">
                <a:latin typeface="Verdana"/>
                <a:cs typeface="Verdana"/>
              </a:rPr>
              <a:t>transaction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diagram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in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Key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Concepts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section: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9103" y="5513832"/>
            <a:ext cx="864235" cy="520065"/>
          </a:xfrm>
          <a:custGeom>
            <a:avLst/>
            <a:gdLst/>
            <a:ahLst/>
            <a:cxnLst/>
            <a:rect l="l" t="t" r="r" b="b"/>
            <a:pathLst>
              <a:path w="864235" h="520064">
                <a:moveTo>
                  <a:pt x="0" y="519684"/>
                </a:moveTo>
                <a:lnTo>
                  <a:pt x="864108" y="519684"/>
                </a:lnTo>
                <a:lnTo>
                  <a:pt x="864108" y="0"/>
                </a:lnTo>
                <a:lnTo>
                  <a:pt x="0" y="0"/>
                </a:lnTo>
                <a:lnTo>
                  <a:pt x="0" y="519684"/>
                </a:lnTo>
                <a:close/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92982" y="5668467"/>
            <a:ext cx="2755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75" b="1">
                <a:latin typeface="Verdana"/>
                <a:cs typeface="Verdana"/>
              </a:rPr>
              <a:t>SIG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58640" y="5513832"/>
            <a:ext cx="864235" cy="520065"/>
          </a:xfrm>
          <a:custGeom>
            <a:avLst/>
            <a:gdLst/>
            <a:ahLst/>
            <a:cxnLst/>
            <a:rect l="l" t="t" r="r" b="b"/>
            <a:pathLst>
              <a:path w="864235" h="520064">
                <a:moveTo>
                  <a:pt x="0" y="519684"/>
                </a:moveTo>
                <a:lnTo>
                  <a:pt x="864108" y="519684"/>
                </a:lnTo>
                <a:lnTo>
                  <a:pt x="864108" y="0"/>
                </a:lnTo>
                <a:lnTo>
                  <a:pt x="0" y="0"/>
                </a:lnTo>
                <a:lnTo>
                  <a:pt x="0" y="5196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58640" y="5513832"/>
            <a:ext cx="864235" cy="520065"/>
          </a:xfrm>
          <a:custGeom>
            <a:avLst/>
            <a:gdLst/>
            <a:ahLst/>
            <a:cxnLst/>
            <a:rect l="l" t="t" r="r" b="b"/>
            <a:pathLst>
              <a:path w="864235" h="520064">
                <a:moveTo>
                  <a:pt x="0" y="519684"/>
                </a:moveTo>
                <a:lnTo>
                  <a:pt x="864108" y="519684"/>
                </a:lnTo>
                <a:lnTo>
                  <a:pt x="864108" y="0"/>
                </a:lnTo>
                <a:lnTo>
                  <a:pt x="0" y="0"/>
                </a:lnTo>
                <a:lnTo>
                  <a:pt x="0" y="519684"/>
                </a:lnTo>
                <a:close/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653153" y="5668467"/>
            <a:ext cx="2755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75" b="1">
                <a:latin typeface="Verdana"/>
                <a:cs typeface="Verdana"/>
              </a:rPr>
              <a:t>SIG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99103" y="3067811"/>
            <a:ext cx="5424170" cy="2428240"/>
          </a:xfrm>
          <a:custGeom>
            <a:avLst/>
            <a:gdLst/>
            <a:ahLst/>
            <a:cxnLst/>
            <a:rect l="l" t="t" r="r" b="b"/>
            <a:pathLst>
              <a:path w="5424170" h="2428240">
                <a:moveTo>
                  <a:pt x="0" y="2427732"/>
                </a:moveTo>
                <a:lnTo>
                  <a:pt x="5423915" y="2427732"/>
                </a:lnTo>
                <a:lnTo>
                  <a:pt x="5423915" y="0"/>
                </a:lnTo>
                <a:lnTo>
                  <a:pt x="0" y="0"/>
                </a:lnTo>
                <a:lnTo>
                  <a:pt x="0" y="24277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99103" y="3067811"/>
            <a:ext cx="5424170" cy="2428240"/>
          </a:xfrm>
          <a:custGeom>
            <a:avLst/>
            <a:gdLst/>
            <a:ahLst/>
            <a:cxnLst/>
            <a:rect l="l" t="t" r="r" b="b"/>
            <a:pathLst>
              <a:path w="5424170" h="2428240">
                <a:moveTo>
                  <a:pt x="0" y="2427732"/>
                </a:moveTo>
                <a:lnTo>
                  <a:pt x="5423915" y="2427732"/>
                </a:lnTo>
                <a:lnTo>
                  <a:pt x="5423915" y="0"/>
                </a:lnTo>
                <a:lnTo>
                  <a:pt x="0" y="0"/>
                </a:lnTo>
                <a:lnTo>
                  <a:pt x="0" y="2427732"/>
                </a:lnTo>
                <a:close/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45991" y="4759452"/>
            <a:ext cx="1705610" cy="520065"/>
          </a:xfrm>
          <a:custGeom>
            <a:avLst/>
            <a:gdLst/>
            <a:ahLst/>
            <a:cxnLst/>
            <a:rect l="l" t="t" r="r" b="b"/>
            <a:pathLst>
              <a:path w="1705610" h="520064">
                <a:moveTo>
                  <a:pt x="0" y="519684"/>
                </a:moveTo>
                <a:lnTo>
                  <a:pt x="1705356" y="519684"/>
                </a:lnTo>
                <a:lnTo>
                  <a:pt x="1705356" y="0"/>
                </a:lnTo>
                <a:lnTo>
                  <a:pt x="0" y="0"/>
                </a:lnTo>
                <a:lnTo>
                  <a:pt x="0" y="5196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45991" y="4759452"/>
            <a:ext cx="1705610" cy="520065"/>
          </a:xfrm>
          <a:custGeom>
            <a:avLst/>
            <a:gdLst/>
            <a:ahLst/>
            <a:cxnLst/>
            <a:rect l="l" t="t" r="r" b="b"/>
            <a:pathLst>
              <a:path w="1705610" h="520064">
                <a:moveTo>
                  <a:pt x="0" y="519684"/>
                </a:moveTo>
                <a:lnTo>
                  <a:pt x="1705356" y="519684"/>
                </a:lnTo>
                <a:lnTo>
                  <a:pt x="1705356" y="0"/>
                </a:lnTo>
                <a:lnTo>
                  <a:pt x="0" y="0"/>
                </a:lnTo>
                <a:lnTo>
                  <a:pt x="0" y="519684"/>
                </a:lnTo>
                <a:close/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093209" y="4913757"/>
            <a:ext cx="10134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10" b="1">
                <a:latin typeface="Verdana"/>
                <a:cs typeface="Verdana"/>
              </a:rPr>
              <a:t>TIMEWINDOW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51576" y="4754879"/>
            <a:ext cx="2903220" cy="520065"/>
          </a:xfrm>
          <a:custGeom>
            <a:avLst/>
            <a:gdLst/>
            <a:ahLst/>
            <a:cxnLst/>
            <a:rect l="l" t="t" r="r" b="b"/>
            <a:pathLst>
              <a:path w="2903220" h="520064">
                <a:moveTo>
                  <a:pt x="0" y="519684"/>
                </a:moveTo>
                <a:lnTo>
                  <a:pt x="2903220" y="519684"/>
                </a:lnTo>
                <a:lnTo>
                  <a:pt x="2903220" y="0"/>
                </a:lnTo>
                <a:lnTo>
                  <a:pt x="0" y="0"/>
                </a:lnTo>
                <a:lnTo>
                  <a:pt x="0" y="5196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51576" y="4754879"/>
            <a:ext cx="2903220" cy="520065"/>
          </a:xfrm>
          <a:custGeom>
            <a:avLst/>
            <a:gdLst/>
            <a:ahLst/>
            <a:cxnLst/>
            <a:rect l="l" t="t" r="r" b="b"/>
            <a:pathLst>
              <a:path w="2903220" h="520064">
                <a:moveTo>
                  <a:pt x="0" y="519684"/>
                </a:moveTo>
                <a:lnTo>
                  <a:pt x="2903220" y="519684"/>
                </a:lnTo>
                <a:lnTo>
                  <a:pt x="2903220" y="0"/>
                </a:lnTo>
                <a:lnTo>
                  <a:pt x="0" y="0"/>
                </a:lnTo>
                <a:lnTo>
                  <a:pt x="0" y="519684"/>
                </a:lnTo>
                <a:close/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831585" y="4908295"/>
            <a:ext cx="10744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5" b="1">
                <a:latin typeface="Verdana"/>
                <a:cs typeface="Verdana"/>
              </a:rPr>
              <a:t>ATTACHMENTS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40168" y="4873752"/>
            <a:ext cx="998219" cy="280670"/>
          </a:xfrm>
          <a:custGeom>
            <a:avLst/>
            <a:gdLst/>
            <a:ahLst/>
            <a:cxnLst/>
            <a:rect l="l" t="t" r="r" b="b"/>
            <a:pathLst>
              <a:path w="998220" h="280670">
                <a:moveTo>
                  <a:pt x="0" y="280416"/>
                </a:moveTo>
                <a:lnTo>
                  <a:pt x="998220" y="280416"/>
                </a:lnTo>
                <a:lnTo>
                  <a:pt x="998220" y="0"/>
                </a:lnTo>
                <a:lnTo>
                  <a:pt x="0" y="0"/>
                </a:lnTo>
                <a:lnTo>
                  <a:pt x="0" y="28041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40168" y="4873752"/>
            <a:ext cx="998219" cy="280670"/>
          </a:xfrm>
          <a:custGeom>
            <a:avLst/>
            <a:gdLst/>
            <a:ahLst/>
            <a:cxnLst/>
            <a:rect l="l" t="t" r="r" b="b"/>
            <a:pathLst>
              <a:path w="998220" h="280670">
                <a:moveTo>
                  <a:pt x="0" y="280416"/>
                </a:moveTo>
                <a:lnTo>
                  <a:pt x="998220" y="280416"/>
                </a:lnTo>
                <a:lnTo>
                  <a:pt x="998220" y="0"/>
                </a:lnTo>
                <a:lnTo>
                  <a:pt x="0" y="0"/>
                </a:lnTo>
                <a:lnTo>
                  <a:pt x="0" y="280416"/>
                </a:lnTo>
                <a:close/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594472" y="4906517"/>
            <a:ext cx="6915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25" b="1">
                <a:latin typeface="Verdana"/>
                <a:cs typeface="Verdana"/>
              </a:rPr>
              <a:t>3hefwl7n…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22035" y="4055364"/>
            <a:ext cx="1160145" cy="466725"/>
          </a:xfrm>
          <a:custGeom>
            <a:avLst/>
            <a:gdLst/>
            <a:ahLst/>
            <a:cxnLst/>
            <a:rect l="l" t="t" r="r" b="b"/>
            <a:pathLst>
              <a:path w="1160145" h="466725">
                <a:moveTo>
                  <a:pt x="926591" y="0"/>
                </a:moveTo>
                <a:lnTo>
                  <a:pt x="926591" y="116586"/>
                </a:lnTo>
                <a:lnTo>
                  <a:pt x="0" y="116586"/>
                </a:lnTo>
                <a:lnTo>
                  <a:pt x="0" y="349758"/>
                </a:lnTo>
                <a:lnTo>
                  <a:pt x="926591" y="349758"/>
                </a:lnTo>
                <a:lnTo>
                  <a:pt x="926591" y="466344"/>
                </a:lnTo>
                <a:lnTo>
                  <a:pt x="1159764" y="233172"/>
                </a:lnTo>
                <a:lnTo>
                  <a:pt x="926591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88760" y="4324730"/>
            <a:ext cx="106045" cy="16510"/>
          </a:xfrm>
          <a:custGeom>
            <a:avLst/>
            <a:gdLst/>
            <a:ahLst/>
            <a:cxnLst/>
            <a:rect l="l" t="t" r="r" b="b"/>
            <a:pathLst>
              <a:path w="106045" h="16510">
                <a:moveTo>
                  <a:pt x="99694" y="0"/>
                </a:moveTo>
                <a:lnTo>
                  <a:pt x="95250" y="0"/>
                </a:lnTo>
                <a:lnTo>
                  <a:pt x="93344" y="762"/>
                </a:lnTo>
                <a:lnTo>
                  <a:pt x="91821" y="2413"/>
                </a:lnTo>
                <a:lnTo>
                  <a:pt x="90169" y="3937"/>
                </a:lnTo>
                <a:lnTo>
                  <a:pt x="89408" y="5842"/>
                </a:lnTo>
                <a:lnTo>
                  <a:pt x="89408" y="10414"/>
                </a:lnTo>
                <a:lnTo>
                  <a:pt x="90169" y="12319"/>
                </a:lnTo>
                <a:lnTo>
                  <a:pt x="91821" y="13843"/>
                </a:lnTo>
                <a:lnTo>
                  <a:pt x="93344" y="15494"/>
                </a:lnTo>
                <a:lnTo>
                  <a:pt x="95250" y="16256"/>
                </a:lnTo>
                <a:lnTo>
                  <a:pt x="99694" y="16256"/>
                </a:lnTo>
                <a:lnTo>
                  <a:pt x="101473" y="15494"/>
                </a:lnTo>
                <a:lnTo>
                  <a:pt x="103124" y="13843"/>
                </a:lnTo>
                <a:lnTo>
                  <a:pt x="104775" y="12319"/>
                </a:lnTo>
                <a:lnTo>
                  <a:pt x="105537" y="10414"/>
                </a:lnTo>
                <a:lnTo>
                  <a:pt x="105537" y="5842"/>
                </a:lnTo>
                <a:lnTo>
                  <a:pt x="104775" y="3937"/>
                </a:lnTo>
                <a:lnTo>
                  <a:pt x="103124" y="2413"/>
                </a:lnTo>
                <a:lnTo>
                  <a:pt x="101473" y="762"/>
                </a:lnTo>
                <a:lnTo>
                  <a:pt x="99694" y="0"/>
                </a:lnTo>
                <a:close/>
              </a:path>
              <a:path w="106045" h="16510">
                <a:moveTo>
                  <a:pt x="54990" y="0"/>
                </a:moveTo>
                <a:lnTo>
                  <a:pt x="50546" y="0"/>
                </a:lnTo>
                <a:lnTo>
                  <a:pt x="48640" y="762"/>
                </a:lnTo>
                <a:lnTo>
                  <a:pt x="45465" y="3937"/>
                </a:lnTo>
                <a:lnTo>
                  <a:pt x="44703" y="5842"/>
                </a:lnTo>
                <a:lnTo>
                  <a:pt x="44703" y="10414"/>
                </a:lnTo>
                <a:lnTo>
                  <a:pt x="45465" y="12319"/>
                </a:lnTo>
                <a:lnTo>
                  <a:pt x="48640" y="15494"/>
                </a:lnTo>
                <a:lnTo>
                  <a:pt x="50546" y="16256"/>
                </a:lnTo>
                <a:lnTo>
                  <a:pt x="54990" y="16256"/>
                </a:lnTo>
                <a:lnTo>
                  <a:pt x="56896" y="15494"/>
                </a:lnTo>
                <a:lnTo>
                  <a:pt x="58419" y="13843"/>
                </a:lnTo>
                <a:lnTo>
                  <a:pt x="59943" y="12319"/>
                </a:lnTo>
                <a:lnTo>
                  <a:pt x="60833" y="10414"/>
                </a:lnTo>
                <a:lnTo>
                  <a:pt x="60833" y="5842"/>
                </a:lnTo>
                <a:lnTo>
                  <a:pt x="59943" y="3937"/>
                </a:lnTo>
                <a:lnTo>
                  <a:pt x="58419" y="2413"/>
                </a:lnTo>
                <a:lnTo>
                  <a:pt x="56896" y="762"/>
                </a:lnTo>
                <a:lnTo>
                  <a:pt x="54990" y="0"/>
                </a:lnTo>
                <a:close/>
              </a:path>
              <a:path w="106045" h="16510">
                <a:moveTo>
                  <a:pt x="10287" y="0"/>
                </a:moveTo>
                <a:lnTo>
                  <a:pt x="5714" y="0"/>
                </a:lnTo>
                <a:lnTo>
                  <a:pt x="3937" y="762"/>
                </a:lnTo>
                <a:lnTo>
                  <a:pt x="762" y="3937"/>
                </a:lnTo>
                <a:lnTo>
                  <a:pt x="0" y="5842"/>
                </a:lnTo>
                <a:lnTo>
                  <a:pt x="0" y="10414"/>
                </a:lnTo>
                <a:lnTo>
                  <a:pt x="762" y="12319"/>
                </a:lnTo>
                <a:lnTo>
                  <a:pt x="3937" y="15494"/>
                </a:lnTo>
                <a:lnTo>
                  <a:pt x="5714" y="16256"/>
                </a:lnTo>
                <a:lnTo>
                  <a:pt x="10287" y="16256"/>
                </a:lnTo>
                <a:lnTo>
                  <a:pt x="12191" y="15494"/>
                </a:lnTo>
                <a:lnTo>
                  <a:pt x="13715" y="13843"/>
                </a:lnTo>
                <a:lnTo>
                  <a:pt x="15239" y="12319"/>
                </a:lnTo>
                <a:lnTo>
                  <a:pt x="16001" y="10414"/>
                </a:lnTo>
                <a:lnTo>
                  <a:pt x="16001" y="5842"/>
                </a:lnTo>
                <a:lnTo>
                  <a:pt x="15239" y="3937"/>
                </a:lnTo>
                <a:lnTo>
                  <a:pt x="13715" y="2413"/>
                </a:lnTo>
                <a:lnTo>
                  <a:pt x="12191" y="762"/>
                </a:lnTo>
                <a:lnTo>
                  <a:pt x="102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78169" y="4324730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10" h="16510">
                <a:moveTo>
                  <a:pt x="8000" y="0"/>
                </a:moveTo>
                <a:lnTo>
                  <a:pt x="10286" y="0"/>
                </a:lnTo>
                <a:lnTo>
                  <a:pt x="12064" y="762"/>
                </a:lnTo>
                <a:lnTo>
                  <a:pt x="13715" y="2413"/>
                </a:lnTo>
                <a:lnTo>
                  <a:pt x="15366" y="3937"/>
                </a:lnTo>
                <a:lnTo>
                  <a:pt x="16128" y="5842"/>
                </a:lnTo>
                <a:lnTo>
                  <a:pt x="16128" y="8128"/>
                </a:lnTo>
                <a:lnTo>
                  <a:pt x="16128" y="10414"/>
                </a:lnTo>
                <a:lnTo>
                  <a:pt x="15366" y="12319"/>
                </a:lnTo>
                <a:lnTo>
                  <a:pt x="13715" y="13843"/>
                </a:lnTo>
                <a:lnTo>
                  <a:pt x="12064" y="15494"/>
                </a:lnTo>
                <a:lnTo>
                  <a:pt x="10286" y="16256"/>
                </a:lnTo>
                <a:lnTo>
                  <a:pt x="8000" y="16256"/>
                </a:lnTo>
                <a:lnTo>
                  <a:pt x="5841" y="16256"/>
                </a:lnTo>
                <a:lnTo>
                  <a:pt x="3936" y="15494"/>
                </a:lnTo>
                <a:lnTo>
                  <a:pt x="2412" y="13843"/>
                </a:lnTo>
                <a:lnTo>
                  <a:pt x="761" y="12319"/>
                </a:lnTo>
                <a:lnTo>
                  <a:pt x="0" y="10414"/>
                </a:lnTo>
                <a:lnTo>
                  <a:pt x="0" y="8128"/>
                </a:lnTo>
                <a:lnTo>
                  <a:pt x="0" y="5842"/>
                </a:lnTo>
                <a:lnTo>
                  <a:pt x="761" y="3937"/>
                </a:lnTo>
                <a:lnTo>
                  <a:pt x="2412" y="2413"/>
                </a:lnTo>
                <a:lnTo>
                  <a:pt x="3936" y="762"/>
                </a:lnTo>
                <a:lnTo>
                  <a:pt x="5841" y="0"/>
                </a:lnTo>
                <a:lnTo>
                  <a:pt x="8000" y="0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33465" y="4324730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10" h="16510">
                <a:moveTo>
                  <a:pt x="8000" y="0"/>
                </a:moveTo>
                <a:lnTo>
                  <a:pt x="10287" y="0"/>
                </a:lnTo>
                <a:lnTo>
                  <a:pt x="12192" y="762"/>
                </a:lnTo>
                <a:lnTo>
                  <a:pt x="13715" y="2413"/>
                </a:lnTo>
                <a:lnTo>
                  <a:pt x="15239" y="3937"/>
                </a:lnTo>
                <a:lnTo>
                  <a:pt x="16129" y="5842"/>
                </a:lnTo>
                <a:lnTo>
                  <a:pt x="16129" y="8128"/>
                </a:lnTo>
                <a:lnTo>
                  <a:pt x="16129" y="10414"/>
                </a:lnTo>
                <a:lnTo>
                  <a:pt x="15239" y="12319"/>
                </a:lnTo>
                <a:lnTo>
                  <a:pt x="13715" y="13843"/>
                </a:lnTo>
                <a:lnTo>
                  <a:pt x="12192" y="15494"/>
                </a:lnTo>
                <a:lnTo>
                  <a:pt x="10287" y="16256"/>
                </a:lnTo>
                <a:lnTo>
                  <a:pt x="8000" y="16256"/>
                </a:lnTo>
                <a:lnTo>
                  <a:pt x="5842" y="16256"/>
                </a:lnTo>
                <a:lnTo>
                  <a:pt x="3937" y="15494"/>
                </a:lnTo>
                <a:lnTo>
                  <a:pt x="2286" y="13843"/>
                </a:lnTo>
                <a:lnTo>
                  <a:pt x="762" y="12319"/>
                </a:lnTo>
                <a:lnTo>
                  <a:pt x="0" y="10414"/>
                </a:lnTo>
                <a:lnTo>
                  <a:pt x="0" y="8128"/>
                </a:lnTo>
                <a:lnTo>
                  <a:pt x="0" y="5842"/>
                </a:lnTo>
                <a:lnTo>
                  <a:pt x="762" y="3937"/>
                </a:lnTo>
                <a:lnTo>
                  <a:pt x="2286" y="2413"/>
                </a:lnTo>
                <a:lnTo>
                  <a:pt x="3937" y="762"/>
                </a:lnTo>
                <a:lnTo>
                  <a:pt x="5842" y="0"/>
                </a:lnTo>
                <a:lnTo>
                  <a:pt x="800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88760" y="4324730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10" h="16510">
                <a:moveTo>
                  <a:pt x="8000" y="0"/>
                </a:moveTo>
                <a:lnTo>
                  <a:pt x="10287" y="0"/>
                </a:lnTo>
                <a:lnTo>
                  <a:pt x="12191" y="762"/>
                </a:lnTo>
                <a:lnTo>
                  <a:pt x="13715" y="2413"/>
                </a:lnTo>
                <a:lnTo>
                  <a:pt x="15239" y="3937"/>
                </a:lnTo>
                <a:lnTo>
                  <a:pt x="16001" y="5842"/>
                </a:lnTo>
                <a:lnTo>
                  <a:pt x="16001" y="8128"/>
                </a:lnTo>
                <a:lnTo>
                  <a:pt x="16001" y="10414"/>
                </a:lnTo>
                <a:lnTo>
                  <a:pt x="15239" y="12319"/>
                </a:lnTo>
                <a:lnTo>
                  <a:pt x="13715" y="13843"/>
                </a:lnTo>
                <a:lnTo>
                  <a:pt x="12191" y="15494"/>
                </a:lnTo>
                <a:lnTo>
                  <a:pt x="10287" y="16256"/>
                </a:lnTo>
                <a:lnTo>
                  <a:pt x="8000" y="16256"/>
                </a:lnTo>
                <a:lnTo>
                  <a:pt x="5714" y="16256"/>
                </a:lnTo>
                <a:lnTo>
                  <a:pt x="3937" y="15494"/>
                </a:lnTo>
                <a:lnTo>
                  <a:pt x="2286" y="13843"/>
                </a:lnTo>
                <a:lnTo>
                  <a:pt x="762" y="12319"/>
                </a:lnTo>
                <a:lnTo>
                  <a:pt x="0" y="10414"/>
                </a:lnTo>
                <a:lnTo>
                  <a:pt x="0" y="8128"/>
                </a:lnTo>
                <a:lnTo>
                  <a:pt x="0" y="5842"/>
                </a:lnTo>
                <a:lnTo>
                  <a:pt x="762" y="3937"/>
                </a:lnTo>
                <a:lnTo>
                  <a:pt x="2286" y="2413"/>
                </a:lnTo>
                <a:lnTo>
                  <a:pt x="3937" y="762"/>
                </a:lnTo>
                <a:lnTo>
                  <a:pt x="5714" y="0"/>
                </a:lnTo>
                <a:lnTo>
                  <a:pt x="800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22035" y="3346703"/>
            <a:ext cx="1160145" cy="464820"/>
          </a:xfrm>
          <a:custGeom>
            <a:avLst/>
            <a:gdLst/>
            <a:ahLst/>
            <a:cxnLst/>
            <a:rect l="l" t="t" r="r" b="b"/>
            <a:pathLst>
              <a:path w="1160145" h="464820">
                <a:moveTo>
                  <a:pt x="927354" y="0"/>
                </a:moveTo>
                <a:lnTo>
                  <a:pt x="927354" y="116205"/>
                </a:lnTo>
                <a:lnTo>
                  <a:pt x="0" y="116205"/>
                </a:lnTo>
                <a:lnTo>
                  <a:pt x="0" y="348615"/>
                </a:lnTo>
                <a:lnTo>
                  <a:pt x="927354" y="348615"/>
                </a:lnTo>
                <a:lnTo>
                  <a:pt x="927354" y="464820"/>
                </a:lnTo>
                <a:lnTo>
                  <a:pt x="1159764" y="232410"/>
                </a:lnTo>
                <a:lnTo>
                  <a:pt x="927354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66180" y="3531361"/>
            <a:ext cx="755015" cy="101600"/>
          </a:xfrm>
          <a:custGeom>
            <a:avLst/>
            <a:gdLst/>
            <a:ahLst/>
            <a:cxnLst/>
            <a:rect l="l" t="t" r="r" b="b"/>
            <a:pathLst>
              <a:path w="755015" h="101600">
                <a:moveTo>
                  <a:pt x="516255" y="2412"/>
                </a:moveTo>
                <a:lnTo>
                  <a:pt x="513969" y="2412"/>
                </a:lnTo>
                <a:lnTo>
                  <a:pt x="468376" y="98806"/>
                </a:lnTo>
                <a:lnTo>
                  <a:pt x="479171" y="98806"/>
                </a:lnTo>
                <a:lnTo>
                  <a:pt x="494157" y="67055"/>
                </a:lnTo>
                <a:lnTo>
                  <a:pt x="546404" y="67055"/>
                </a:lnTo>
                <a:lnTo>
                  <a:pt x="542080" y="57785"/>
                </a:lnTo>
                <a:lnTo>
                  <a:pt x="498602" y="57785"/>
                </a:lnTo>
                <a:lnTo>
                  <a:pt x="515112" y="22987"/>
                </a:lnTo>
                <a:lnTo>
                  <a:pt x="525850" y="22987"/>
                </a:lnTo>
                <a:lnTo>
                  <a:pt x="516255" y="2412"/>
                </a:lnTo>
                <a:close/>
              </a:path>
              <a:path w="755015" h="101600">
                <a:moveTo>
                  <a:pt x="546404" y="67055"/>
                </a:moveTo>
                <a:lnTo>
                  <a:pt x="535686" y="67055"/>
                </a:lnTo>
                <a:lnTo>
                  <a:pt x="550799" y="98806"/>
                </a:lnTo>
                <a:lnTo>
                  <a:pt x="561213" y="98806"/>
                </a:lnTo>
                <a:lnTo>
                  <a:pt x="546404" y="67055"/>
                </a:lnTo>
                <a:close/>
              </a:path>
              <a:path w="755015" h="101600">
                <a:moveTo>
                  <a:pt x="525850" y="22987"/>
                </a:moveTo>
                <a:lnTo>
                  <a:pt x="515112" y="22987"/>
                </a:lnTo>
                <a:lnTo>
                  <a:pt x="531495" y="57785"/>
                </a:lnTo>
                <a:lnTo>
                  <a:pt x="542080" y="57785"/>
                </a:lnTo>
                <a:lnTo>
                  <a:pt x="525850" y="22987"/>
                </a:lnTo>
                <a:close/>
              </a:path>
              <a:path w="755015" h="101600">
                <a:moveTo>
                  <a:pt x="693547" y="2412"/>
                </a:moveTo>
                <a:lnTo>
                  <a:pt x="673481" y="2412"/>
                </a:lnTo>
                <a:lnTo>
                  <a:pt x="673481" y="98806"/>
                </a:lnTo>
                <a:lnTo>
                  <a:pt x="704215" y="98806"/>
                </a:lnTo>
                <a:lnTo>
                  <a:pt x="712688" y="98474"/>
                </a:lnTo>
                <a:lnTo>
                  <a:pt x="739258" y="89662"/>
                </a:lnTo>
                <a:lnTo>
                  <a:pt x="682752" y="89662"/>
                </a:lnTo>
                <a:lnTo>
                  <a:pt x="682752" y="11937"/>
                </a:lnTo>
                <a:lnTo>
                  <a:pt x="736309" y="11937"/>
                </a:lnTo>
                <a:lnTo>
                  <a:pt x="731508" y="8824"/>
                </a:lnTo>
                <a:lnTo>
                  <a:pt x="724916" y="5968"/>
                </a:lnTo>
                <a:lnTo>
                  <a:pt x="719300" y="4395"/>
                </a:lnTo>
                <a:lnTo>
                  <a:pt x="712184" y="3286"/>
                </a:lnTo>
                <a:lnTo>
                  <a:pt x="703591" y="2629"/>
                </a:lnTo>
                <a:lnTo>
                  <a:pt x="693547" y="2412"/>
                </a:lnTo>
                <a:close/>
              </a:path>
              <a:path w="755015" h="101600">
                <a:moveTo>
                  <a:pt x="736309" y="11937"/>
                </a:moveTo>
                <a:lnTo>
                  <a:pt x="689610" y="11937"/>
                </a:lnTo>
                <a:lnTo>
                  <a:pt x="699254" y="12104"/>
                </a:lnTo>
                <a:lnTo>
                  <a:pt x="707421" y="12604"/>
                </a:lnTo>
                <a:lnTo>
                  <a:pt x="738124" y="28193"/>
                </a:lnTo>
                <a:lnTo>
                  <a:pt x="742696" y="34798"/>
                </a:lnTo>
                <a:lnTo>
                  <a:pt x="744982" y="42672"/>
                </a:lnTo>
                <a:lnTo>
                  <a:pt x="744982" y="60833"/>
                </a:lnTo>
                <a:lnTo>
                  <a:pt x="716966" y="88322"/>
                </a:lnTo>
                <a:lnTo>
                  <a:pt x="693928" y="89662"/>
                </a:lnTo>
                <a:lnTo>
                  <a:pt x="739258" y="89662"/>
                </a:lnTo>
                <a:lnTo>
                  <a:pt x="754634" y="51815"/>
                </a:lnTo>
                <a:lnTo>
                  <a:pt x="754153" y="43721"/>
                </a:lnTo>
                <a:lnTo>
                  <a:pt x="737337" y="12604"/>
                </a:lnTo>
                <a:lnTo>
                  <a:pt x="736309" y="11937"/>
                </a:lnTo>
                <a:close/>
              </a:path>
              <a:path w="755015" h="101600">
                <a:moveTo>
                  <a:pt x="160147" y="0"/>
                </a:moveTo>
                <a:lnTo>
                  <a:pt x="124618" y="14716"/>
                </a:lnTo>
                <a:lnTo>
                  <a:pt x="109982" y="51053"/>
                </a:lnTo>
                <a:lnTo>
                  <a:pt x="110908" y="61055"/>
                </a:lnTo>
                <a:lnTo>
                  <a:pt x="132476" y="92914"/>
                </a:lnTo>
                <a:lnTo>
                  <a:pt x="160909" y="101218"/>
                </a:lnTo>
                <a:lnTo>
                  <a:pt x="171076" y="100292"/>
                </a:lnTo>
                <a:lnTo>
                  <a:pt x="180435" y="97520"/>
                </a:lnTo>
                <a:lnTo>
                  <a:pt x="188983" y="92914"/>
                </a:lnTo>
                <a:lnTo>
                  <a:pt x="190300" y="91820"/>
                </a:lnTo>
                <a:lnTo>
                  <a:pt x="160528" y="91820"/>
                </a:lnTo>
                <a:lnTo>
                  <a:pt x="152453" y="91082"/>
                </a:lnTo>
                <a:lnTo>
                  <a:pt x="122904" y="66865"/>
                </a:lnTo>
                <a:lnTo>
                  <a:pt x="119888" y="51053"/>
                </a:lnTo>
                <a:lnTo>
                  <a:pt x="119984" y="42925"/>
                </a:lnTo>
                <a:lnTo>
                  <a:pt x="121666" y="36322"/>
                </a:lnTo>
                <a:lnTo>
                  <a:pt x="125421" y="29845"/>
                </a:lnTo>
                <a:lnTo>
                  <a:pt x="128905" y="23749"/>
                </a:lnTo>
                <a:lnTo>
                  <a:pt x="133858" y="18668"/>
                </a:lnTo>
                <a:lnTo>
                  <a:pt x="140208" y="14986"/>
                </a:lnTo>
                <a:lnTo>
                  <a:pt x="146685" y="11302"/>
                </a:lnTo>
                <a:lnTo>
                  <a:pt x="153416" y="9398"/>
                </a:lnTo>
                <a:lnTo>
                  <a:pt x="190341" y="9398"/>
                </a:lnTo>
                <a:lnTo>
                  <a:pt x="188936" y="8251"/>
                </a:lnTo>
                <a:lnTo>
                  <a:pt x="180244" y="3683"/>
                </a:lnTo>
                <a:lnTo>
                  <a:pt x="170648" y="924"/>
                </a:lnTo>
                <a:lnTo>
                  <a:pt x="160147" y="0"/>
                </a:lnTo>
                <a:close/>
              </a:path>
              <a:path w="755015" h="101600">
                <a:moveTo>
                  <a:pt x="190341" y="9398"/>
                </a:moveTo>
                <a:lnTo>
                  <a:pt x="167767" y="9398"/>
                </a:lnTo>
                <a:lnTo>
                  <a:pt x="174625" y="11302"/>
                </a:lnTo>
                <a:lnTo>
                  <a:pt x="187579" y="18668"/>
                </a:lnTo>
                <a:lnTo>
                  <a:pt x="192659" y="23622"/>
                </a:lnTo>
                <a:lnTo>
                  <a:pt x="196289" y="29972"/>
                </a:lnTo>
                <a:lnTo>
                  <a:pt x="199771" y="35940"/>
                </a:lnTo>
                <a:lnTo>
                  <a:pt x="201549" y="42925"/>
                </a:lnTo>
                <a:lnTo>
                  <a:pt x="201549" y="58292"/>
                </a:lnTo>
                <a:lnTo>
                  <a:pt x="199771" y="65277"/>
                </a:lnTo>
                <a:lnTo>
                  <a:pt x="196215" y="71500"/>
                </a:lnTo>
                <a:lnTo>
                  <a:pt x="192659" y="77850"/>
                </a:lnTo>
                <a:lnTo>
                  <a:pt x="187706" y="82804"/>
                </a:lnTo>
                <a:lnTo>
                  <a:pt x="181229" y="86360"/>
                </a:lnTo>
                <a:lnTo>
                  <a:pt x="174879" y="90043"/>
                </a:lnTo>
                <a:lnTo>
                  <a:pt x="168021" y="91820"/>
                </a:lnTo>
                <a:lnTo>
                  <a:pt x="190300" y="91820"/>
                </a:lnTo>
                <a:lnTo>
                  <a:pt x="211455" y="50546"/>
                </a:lnTo>
                <a:lnTo>
                  <a:pt x="210546" y="40304"/>
                </a:lnTo>
                <a:lnTo>
                  <a:pt x="207803" y="30908"/>
                </a:lnTo>
                <a:lnTo>
                  <a:pt x="203203" y="22346"/>
                </a:lnTo>
                <a:lnTo>
                  <a:pt x="196723" y="14604"/>
                </a:lnTo>
                <a:lnTo>
                  <a:pt x="190341" y="9398"/>
                </a:lnTo>
                <a:close/>
              </a:path>
              <a:path w="755015" h="101600">
                <a:moveTo>
                  <a:pt x="576707" y="2412"/>
                </a:moveTo>
                <a:lnTo>
                  <a:pt x="574548" y="2412"/>
                </a:lnTo>
                <a:lnTo>
                  <a:pt x="574548" y="98806"/>
                </a:lnTo>
                <a:lnTo>
                  <a:pt x="584454" y="98806"/>
                </a:lnTo>
                <a:lnTo>
                  <a:pt x="584454" y="25908"/>
                </a:lnTo>
                <a:lnTo>
                  <a:pt x="597053" y="25908"/>
                </a:lnTo>
                <a:lnTo>
                  <a:pt x="576707" y="2412"/>
                </a:lnTo>
                <a:close/>
              </a:path>
              <a:path w="755015" h="101600">
                <a:moveTo>
                  <a:pt x="597053" y="25908"/>
                </a:moveTo>
                <a:lnTo>
                  <a:pt x="584454" y="25908"/>
                </a:lnTo>
                <a:lnTo>
                  <a:pt x="648081" y="98806"/>
                </a:lnTo>
                <a:lnTo>
                  <a:pt x="650240" y="98806"/>
                </a:lnTo>
                <a:lnTo>
                  <a:pt x="650240" y="76326"/>
                </a:lnTo>
                <a:lnTo>
                  <a:pt x="640715" y="76326"/>
                </a:lnTo>
                <a:lnTo>
                  <a:pt x="597053" y="25908"/>
                </a:lnTo>
                <a:close/>
              </a:path>
              <a:path w="755015" h="101600">
                <a:moveTo>
                  <a:pt x="650240" y="2412"/>
                </a:moveTo>
                <a:lnTo>
                  <a:pt x="640715" y="2412"/>
                </a:lnTo>
                <a:lnTo>
                  <a:pt x="640715" y="76326"/>
                </a:lnTo>
                <a:lnTo>
                  <a:pt x="650240" y="76326"/>
                </a:lnTo>
                <a:lnTo>
                  <a:pt x="650240" y="2412"/>
                </a:lnTo>
                <a:close/>
              </a:path>
              <a:path w="755015" h="101600">
                <a:moveTo>
                  <a:pt x="364490" y="2412"/>
                </a:moveTo>
                <a:lnTo>
                  <a:pt x="362966" y="2412"/>
                </a:lnTo>
                <a:lnTo>
                  <a:pt x="349123" y="98806"/>
                </a:lnTo>
                <a:lnTo>
                  <a:pt x="358394" y="98806"/>
                </a:lnTo>
                <a:lnTo>
                  <a:pt x="367919" y="29337"/>
                </a:lnTo>
                <a:lnTo>
                  <a:pt x="377800" y="29337"/>
                </a:lnTo>
                <a:lnTo>
                  <a:pt x="364490" y="2412"/>
                </a:lnTo>
                <a:close/>
              </a:path>
              <a:path w="755015" h="101600">
                <a:moveTo>
                  <a:pt x="377800" y="29337"/>
                </a:moveTo>
                <a:lnTo>
                  <a:pt x="367919" y="29337"/>
                </a:lnTo>
                <a:lnTo>
                  <a:pt x="402336" y="98806"/>
                </a:lnTo>
                <a:lnTo>
                  <a:pt x="404749" y="98806"/>
                </a:lnTo>
                <a:lnTo>
                  <a:pt x="413305" y="81533"/>
                </a:lnTo>
                <a:lnTo>
                  <a:pt x="403606" y="81533"/>
                </a:lnTo>
                <a:lnTo>
                  <a:pt x="377800" y="29337"/>
                </a:lnTo>
                <a:close/>
              </a:path>
              <a:path w="755015" h="101600">
                <a:moveTo>
                  <a:pt x="447931" y="29845"/>
                </a:moveTo>
                <a:lnTo>
                  <a:pt x="438912" y="29845"/>
                </a:lnTo>
                <a:lnTo>
                  <a:pt x="448437" y="98806"/>
                </a:lnTo>
                <a:lnTo>
                  <a:pt x="457835" y="98806"/>
                </a:lnTo>
                <a:lnTo>
                  <a:pt x="447931" y="29845"/>
                </a:lnTo>
                <a:close/>
              </a:path>
              <a:path w="755015" h="101600">
                <a:moveTo>
                  <a:pt x="443992" y="2412"/>
                </a:moveTo>
                <a:lnTo>
                  <a:pt x="442468" y="2412"/>
                </a:lnTo>
                <a:lnTo>
                  <a:pt x="403606" y="81533"/>
                </a:lnTo>
                <a:lnTo>
                  <a:pt x="413305" y="81533"/>
                </a:lnTo>
                <a:lnTo>
                  <a:pt x="438912" y="29845"/>
                </a:lnTo>
                <a:lnTo>
                  <a:pt x="447931" y="29845"/>
                </a:lnTo>
                <a:lnTo>
                  <a:pt x="443992" y="2412"/>
                </a:lnTo>
                <a:close/>
              </a:path>
              <a:path w="755015" h="101600">
                <a:moveTo>
                  <a:pt x="241046" y="2412"/>
                </a:moveTo>
                <a:lnTo>
                  <a:pt x="239522" y="2412"/>
                </a:lnTo>
                <a:lnTo>
                  <a:pt x="225679" y="98806"/>
                </a:lnTo>
                <a:lnTo>
                  <a:pt x="234950" y="98806"/>
                </a:lnTo>
                <a:lnTo>
                  <a:pt x="244475" y="29337"/>
                </a:lnTo>
                <a:lnTo>
                  <a:pt x="254356" y="29337"/>
                </a:lnTo>
                <a:lnTo>
                  <a:pt x="241046" y="2412"/>
                </a:lnTo>
                <a:close/>
              </a:path>
              <a:path w="755015" h="101600">
                <a:moveTo>
                  <a:pt x="254356" y="29337"/>
                </a:moveTo>
                <a:lnTo>
                  <a:pt x="244475" y="29337"/>
                </a:lnTo>
                <a:lnTo>
                  <a:pt x="278892" y="98806"/>
                </a:lnTo>
                <a:lnTo>
                  <a:pt x="281305" y="98806"/>
                </a:lnTo>
                <a:lnTo>
                  <a:pt x="289861" y="81533"/>
                </a:lnTo>
                <a:lnTo>
                  <a:pt x="280162" y="81533"/>
                </a:lnTo>
                <a:lnTo>
                  <a:pt x="254356" y="29337"/>
                </a:lnTo>
                <a:close/>
              </a:path>
              <a:path w="755015" h="101600">
                <a:moveTo>
                  <a:pt x="324487" y="29845"/>
                </a:moveTo>
                <a:lnTo>
                  <a:pt x="315468" y="29845"/>
                </a:lnTo>
                <a:lnTo>
                  <a:pt x="324993" y="98806"/>
                </a:lnTo>
                <a:lnTo>
                  <a:pt x="334391" y="98806"/>
                </a:lnTo>
                <a:lnTo>
                  <a:pt x="324487" y="29845"/>
                </a:lnTo>
                <a:close/>
              </a:path>
              <a:path w="755015" h="101600">
                <a:moveTo>
                  <a:pt x="320548" y="2412"/>
                </a:moveTo>
                <a:lnTo>
                  <a:pt x="319024" y="2412"/>
                </a:lnTo>
                <a:lnTo>
                  <a:pt x="280162" y="81533"/>
                </a:lnTo>
                <a:lnTo>
                  <a:pt x="289861" y="81533"/>
                </a:lnTo>
                <a:lnTo>
                  <a:pt x="315468" y="29845"/>
                </a:lnTo>
                <a:lnTo>
                  <a:pt x="324487" y="29845"/>
                </a:lnTo>
                <a:lnTo>
                  <a:pt x="320548" y="2412"/>
                </a:lnTo>
                <a:close/>
              </a:path>
              <a:path w="755015" h="101600">
                <a:moveTo>
                  <a:pt x="61087" y="0"/>
                </a:moveTo>
                <a:lnTo>
                  <a:pt x="52070" y="0"/>
                </a:lnTo>
                <a:lnTo>
                  <a:pt x="41380" y="904"/>
                </a:lnTo>
                <a:lnTo>
                  <a:pt x="8358" y="22123"/>
                </a:lnTo>
                <a:lnTo>
                  <a:pt x="0" y="50037"/>
                </a:lnTo>
                <a:lnTo>
                  <a:pt x="781" y="59753"/>
                </a:lnTo>
                <a:lnTo>
                  <a:pt x="29590" y="97012"/>
                </a:lnTo>
                <a:lnTo>
                  <a:pt x="52197" y="101218"/>
                </a:lnTo>
                <a:lnTo>
                  <a:pt x="61087" y="101218"/>
                </a:lnTo>
                <a:lnTo>
                  <a:pt x="69088" y="99568"/>
                </a:lnTo>
                <a:lnTo>
                  <a:pt x="76200" y="96138"/>
                </a:lnTo>
                <a:lnTo>
                  <a:pt x="83439" y="92837"/>
                </a:lnTo>
                <a:lnTo>
                  <a:pt x="84406" y="92075"/>
                </a:lnTo>
                <a:lnTo>
                  <a:pt x="52832" y="92075"/>
                </a:lnTo>
                <a:lnTo>
                  <a:pt x="43995" y="91336"/>
                </a:lnTo>
                <a:lnTo>
                  <a:pt x="13192" y="67071"/>
                </a:lnTo>
                <a:lnTo>
                  <a:pt x="10160" y="50926"/>
                </a:lnTo>
                <a:lnTo>
                  <a:pt x="10160" y="43179"/>
                </a:lnTo>
                <a:lnTo>
                  <a:pt x="12065" y="36195"/>
                </a:lnTo>
                <a:lnTo>
                  <a:pt x="19177" y="23749"/>
                </a:lnTo>
                <a:lnTo>
                  <a:pt x="24257" y="18796"/>
                </a:lnTo>
                <a:lnTo>
                  <a:pt x="30861" y="15112"/>
                </a:lnTo>
                <a:lnTo>
                  <a:pt x="37338" y="11429"/>
                </a:lnTo>
                <a:lnTo>
                  <a:pt x="44450" y="9525"/>
                </a:lnTo>
                <a:lnTo>
                  <a:pt x="84423" y="9525"/>
                </a:lnTo>
                <a:lnTo>
                  <a:pt x="83693" y="8889"/>
                </a:lnTo>
                <a:lnTo>
                  <a:pt x="69215" y="1777"/>
                </a:lnTo>
                <a:lnTo>
                  <a:pt x="61087" y="0"/>
                </a:lnTo>
                <a:close/>
              </a:path>
              <a:path w="755015" h="101600">
                <a:moveTo>
                  <a:pt x="86614" y="76200"/>
                </a:moveTo>
                <a:lnTo>
                  <a:pt x="79424" y="83181"/>
                </a:lnTo>
                <a:lnTo>
                  <a:pt x="71389" y="88137"/>
                </a:lnTo>
                <a:lnTo>
                  <a:pt x="62521" y="91094"/>
                </a:lnTo>
                <a:lnTo>
                  <a:pt x="52832" y="92075"/>
                </a:lnTo>
                <a:lnTo>
                  <a:pt x="84406" y="92075"/>
                </a:lnTo>
                <a:lnTo>
                  <a:pt x="89408" y="88137"/>
                </a:lnTo>
                <a:lnTo>
                  <a:pt x="94234" y="82042"/>
                </a:lnTo>
                <a:lnTo>
                  <a:pt x="86614" y="76200"/>
                </a:lnTo>
                <a:close/>
              </a:path>
              <a:path w="755015" h="101600">
                <a:moveTo>
                  <a:pt x="84423" y="9525"/>
                </a:moveTo>
                <a:lnTo>
                  <a:pt x="59182" y="9525"/>
                </a:lnTo>
                <a:lnTo>
                  <a:pt x="65659" y="10922"/>
                </a:lnTo>
                <a:lnTo>
                  <a:pt x="77343" y="16510"/>
                </a:lnTo>
                <a:lnTo>
                  <a:pt x="82423" y="20700"/>
                </a:lnTo>
                <a:lnTo>
                  <a:pt x="86614" y="26162"/>
                </a:lnTo>
                <a:lnTo>
                  <a:pt x="94234" y="20320"/>
                </a:lnTo>
                <a:lnTo>
                  <a:pt x="89535" y="13970"/>
                </a:lnTo>
                <a:lnTo>
                  <a:pt x="8442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64783" y="3554348"/>
            <a:ext cx="33020" cy="34925"/>
          </a:xfrm>
          <a:custGeom>
            <a:avLst/>
            <a:gdLst/>
            <a:ahLst/>
            <a:cxnLst/>
            <a:rect l="l" t="t" r="r" b="b"/>
            <a:pathLst>
              <a:path w="33020" h="34925">
                <a:moveTo>
                  <a:pt x="16509" y="0"/>
                </a:moveTo>
                <a:lnTo>
                  <a:pt x="0" y="34798"/>
                </a:lnTo>
                <a:lnTo>
                  <a:pt x="32892" y="34798"/>
                </a:lnTo>
                <a:lnTo>
                  <a:pt x="16509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48933" y="3543300"/>
            <a:ext cx="62230" cy="78105"/>
          </a:xfrm>
          <a:custGeom>
            <a:avLst/>
            <a:gdLst/>
            <a:ahLst/>
            <a:cxnLst/>
            <a:rect l="l" t="t" r="r" b="b"/>
            <a:pathLst>
              <a:path w="62229" h="78104">
                <a:moveTo>
                  <a:pt x="0" y="0"/>
                </a:moveTo>
                <a:lnTo>
                  <a:pt x="0" y="77724"/>
                </a:lnTo>
                <a:lnTo>
                  <a:pt x="11175" y="77724"/>
                </a:lnTo>
                <a:lnTo>
                  <a:pt x="51815" y="68706"/>
                </a:lnTo>
                <a:lnTo>
                  <a:pt x="62230" y="48895"/>
                </a:lnTo>
                <a:lnTo>
                  <a:pt x="62230" y="40004"/>
                </a:lnTo>
                <a:lnTo>
                  <a:pt x="62230" y="30734"/>
                </a:lnTo>
                <a:lnTo>
                  <a:pt x="59943" y="22860"/>
                </a:lnTo>
                <a:lnTo>
                  <a:pt x="55371" y="16255"/>
                </a:lnTo>
                <a:lnTo>
                  <a:pt x="50926" y="9651"/>
                </a:lnTo>
                <a:lnTo>
                  <a:pt x="6857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86069" y="3540759"/>
            <a:ext cx="81915" cy="82550"/>
          </a:xfrm>
          <a:custGeom>
            <a:avLst/>
            <a:gdLst/>
            <a:ahLst/>
            <a:cxnLst/>
            <a:rect l="l" t="t" r="r" b="b"/>
            <a:pathLst>
              <a:path w="81914" h="82550">
                <a:moveTo>
                  <a:pt x="40639" y="0"/>
                </a:moveTo>
                <a:lnTo>
                  <a:pt x="33527" y="0"/>
                </a:lnTo>
                <a:lnTo>
                  <a:pt x="26796" y="1904"/>
                </a:lnTo>
                <a:lnTo>
                  <a:pt x="20319" y="5587"/>
                </a:lnTo>
                <a:lnTo>
                  <a:pt x="13969" y="9270"/>
                </a:lnTo>
                <a:lnTo>
                  <a:pt x="9016" y="14350"/>
                </a:lnTo>
                <a:lnTo>
                  <a:pt x="5460" y="20574"/>
                </a:lnTo>
                <a:lnTo>
                  <a:pt x="1777" y="26924"/>
                </a:lnTo>
                <a:lnTo>
                  <a:pt x="0" y="33909"/>
                </a:lnTo>
                <a:lnTo>
                  <a:pt x="0" y="41655"/>
                </a:lnTo>
                <a:lnTo>
                  <a:pt x="18226" y="75779"/>
                </a:lnTo>
                <a:lnTo>
                  <a:pt x="40639" y="82422"/>
                </a:lnTo>
                <a:lnTo>
                  <a:pt x="48132" y="82422"/>
                </a:lnTo>
                <a:lnTo>
                  <a:pt x="54990" y="80644"/>
                </a:lnTo>
                <a:lnTo>
                  <a:pt x="61340" y="76962"/>
                </a:lnTo>
                <a:lnTo>
                  <a:pt x="67817" y="73406"/>
                </a:lnTo>
                <a:lnTo>
                  <a:pt x="72770" y="68452"/>
                </a:lnTo>
                <a:lnTo>
                  <a:pt x="76326" y="62102"/>
                </a:lnTo>
                <a:lnTo>
                  <a:pt x="79882" y="55879"/>
                </a:lnTo>
                <a:lnTo>
                  <a:pt x="81660" y="48894"/>
                </a:lnTo>
                <a:lnTo>
                  <a:pt x="81660" y="41148"/>
                </a:lnTo>
                <a:lnTo>
                  <a:pt x="81660" y="33527"/>
                </a:lnTo>
                <a:lnTo>
                  <a:pt x="79882" y="26542"/>
                </a:lnTo>
                <a:lnTo>
                  <a:pt x="76326" y="20447"/>
                </a:lnTo>
                <a:lnTo>
                  <a:pt x="72770" y="14224"/>
                </a:lnTo>
                <a:lnTo>
                  <a:pt x="67690" y="9270"/>
                </a:lnTo>
                <a:lnTo>
                  <a:pt x="61213" y="5587"/>
                </a:lnTo>
                <a:lnTo>
                  <a:pt x="54736" y="1904"/>
                </a:lnTo>
                <a:lnTo>
                  <a:pt x="47878" y="0"/>
                </a:lnTo>
                <a:lnTo>
                  <a:pt x="40639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439661" y="3533775"/>
            <a:ext cx="81280" cy="96520"/>
          </a:xfrm>
          <a:custGeom>
            <a:avLst/>
            <a:gdLst/>
            <a:ahLst/>
            <a:cxnLst/>
            <a:rect l="l" t="t" r="r" b="b"/>
            <a:pathLst>
              <a:path w="81279" h="96520">
                <a:moveTo>
                  <a:pt x="0" y="0"/>
                </a:moveTo>
                <a:lnTo>
                  <a:pt x="20065" y="0"/>
                </a:lnTo>
                <a:lnTo>
                  <a:pt x="30110" y="216"/>
                </a:lnTo>
                <a:lnTo>
                  <a:pt x="68972" y="14932"/>
                </a:lnTo>
                <a:lnTo>
                  <a:pt x="81153" y="49402"/>
                </a:lnTo>
                <a:lnTo>
                  <a:pt x="80770" y="56427"/>
                </a:lnTo>
                <a:lnTo>
                  <a:pt x="58674" y="91186"/>
                </a:lnTo>
                <a:lnTo>
                  <a:pt x="30734" y="96393"/>
                </a:lnTo>
                <a:lnTo>
                  <a:pt x="0" y="9639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40728" y="3533775"/>
            <a:ext cx="76200" cy="96520"/>
          </a:xfrm>
          <a:custGeom>
            <a:avLst/>
            <a:gdLst/>
            <a:ahLst/>
            <a:cxnLst/>
            <a:rect l="l" t="t" r="r" b="b"/>
            <a:pathLst>
              <a:path w="76200" h="96520">
                <a:moveTo>
                  <a:pt x="0" y="0"/>
                </a:moveTo>
                <a:lnTo>
                  <a:pt x="2159" y="0"/>
                </a:lnTo>
                <a:lnTo>
                  <a:pt x="66167" y="73913"/>
                </a:lnTo>
                <a:lnTo>
                  <a:pt x="66167" y="0"/>
                </a:lnTo>
                <a:lnTo>
                  <a:pt x="75692" y="0"/>
                </a:lnTo>
                <a:lnTo>
                  <a:pt x="75692" y="96393"/>
                </a:lnTo>
                <a:lnTo>
                  <a:pt x="73533" y="96393"/>
                </a:lnTo>
                <a:lnTo>
                  <a:pt x="9906" y="23495"/>
                </a:lnTo>
                <a:lnTo>
                  <a:pt x="9906" y="96393"/>
                </a:lnTo>
                <a:lnTo>
                  <a:pt x="0" y="9639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234557" y="3533775"/>
            <a:ext cx="93345" cy="96520"/>
          </a:xfrm>
          <a:custGeom>
            <a:avLst/>
            <a:gdLst/>
            <a:ahLst/>
            <a:cxnLst/>
            <a:rect l="l" t="t" r="r" b="b"/>
            <a:pathLst>
              <a:path w="93345" h="96520">
                <a:moveTo>
                  <a:pt x="45592" y="0"/>
                </a:moveTo>
                <a:lnTo>
                  <a:pt x="47878" y="0"/>
                </a:lnTo>
                <a:lnTo>
                  <a:pt x="92837" y="96393"/>
                </a:lnTo>
                <a:lnTo>
                  <a:pt x="82422" y="96393"/>
                </a:lnTo>
                <a:lnTo>
                  <a:pt x="67309" y="64642"/>
                </a:lnTo>
                <a:lnTo>
                  <a:pt x="25780" y="64642"/>
                </a:lnTo>
                <a:lnTo>
                  <a:pt x="10794" y="96393"/>
                </a:lnTo>
                <a:lnTo>
                  <a:pt x="0" y="96393"/>
                </a:lnTo>
                <a:lnTo>
                  <a:pt x="45592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115303" y="3533775"/>
            <a:ext cx="109220" cy="96520"/>
          </a:xfrm>
          <a:custGeom>
            <a:avLst/>
            <a:gdLst/>
            <a:ahLst/>
            <a:cxnLst/>
            <a:rect l="l" t="t" r="r" b="b"/>
            <a:pathLst>
              <a:path w="109220" h="96520">
                <a:moveTo>
                  <a:pt x="13843" y="0"/>
                </a:moveTo>
                <a:lnTo>
                  <a:pt x="15367" y="0"/>
                </a:lnTo>
                <a:lnTo>
                  <a:pt x="54483" y="79120"/>
                </a:lnTo>
                <a:lnTo>
                  <a:pt x="93345" y="0"/>
                </a:lnTo>
                <a:lnTo>
                  <a:pt x="94869" y="0"/>
                </a:lnTo>
                <a:lnTo>
                  <a:pt x="108712" y="96393"/>
                </a:lnTo>
                <a:lnTo>
                  <a:pt x="99313" y="96393"/>
                </a:lnTo>
                <a:lnTo>
                  <a:pt x="89788" y="27432"/>
                </a:lnTo>
                <a:lnTo>
                  <a:pt x="55625" y="96393"/>
                </a:lnTo>
                <a:lnTo>
                  <a:pt x="53212" y="96393"/>
                </a:lnTo>
                <a:lnTo>
                  <a:pt x="18796" y="26924"/>
                </a:lnTo>
                <a:lnTo>
                  <a:pt x="9271" y="96393"/>
                </a:lnTo>
                <a:lnTo>
                  <a:pt x="0" y="96393"/>
                </a:lnTo>
                <a:lnTo>
                  <a:pt x="13843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991859" y="3533775"/>
            <a:ext cx="109220" cy="96520"/>
          </a:xfrm>
          <a:custGeom>
            <a:avLst/>
            <a:gdLst/>
            <a:ahLst/>
            <a:cxnLst/>
            <a:rect l="l" t="t" r="r" b="b"/>
            <a:pathLst>
              <a:path w="109220" h="96520">
                <a:moveTo>
                  <a:pt x="13842" y="0"/>
                </a:moveTo>
                <a:lnTo>
                  <a:pt x="15366" y="0"/>
                </a:lnTo>
                <a:lnTo>
                  <a:pt x="54482" y="79120"/>
                </a:lnTo>
                <a:lnTo>
                  <a:pt x="93344" y="0"/>
                </a:lnTo>
                <a:lnTo>
                  <a:pt x="94868" y="0"/>
                </a:lnTo>
                <a:lnTo>
                  <a:pt x="108712" y="96393"/>
                </a:lnTo>
                <a:lnTo>
                  <a:pt x="99313" y="96393"/>
                </a:lnTo>
                <a:lnTo>
                  <a:pt x="89788" y="27432"/>
                </a:lnTo>
                <a:lnTo>
                  <a:pt x="55625" y="96393"/>
                </a:lnTo>
                <a:lnTo>
                  <a:pt x="53212" y="96393"/>
                </a:lnTo>
                <a:lnTo>
                  <a:pt x="18795" y="26924"/>
                </a:lnTo>
                <a:lnTo>
                  <a:pt x="9270" y="96393"/>
                </a:lnTo>
                <a:lnTo>
                  <a:pt x="0" y="96393"/>
                </a:lnTo>
                <a:lnTo>
                  <a:pt x="13842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76163" y="353136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164" y="0"/>
                </a:moveTo>
                <a:lnTo>
                  <a:pt x="86740" y="14604"/>
                </a:lnTo>
                <a:lnTo>
                  <a:pt x="101473" y="50546"/>
                </a:lnTo>
                <a:lnTo>
                  <a:pt x="100564" y="60733"/>
                </a:lnTo>
                <a:lnTo>
                  <a:pt x="79001" y="92914"/>
                </a:lnTo>
                <a:lnTo>
                  <a:pt x="50926" y="101218"/>
                </a:lnTo>
                <a:lnTo>
                  <a:pt x="40592" y="100292"/>
                </a:lnTo>
                <a:lnTo>
                  <a:pt x="8304" y="78771"/>
                </a:lnTo>
                <a:lnTo>
                  <a:pt x="0" y="51053"/>
                </a:lnTo>
                <a:lnTo>
                  <a:pt x="426" y="44239"/>
                </a:lnTo>
                <a:lnTo>
                  <a:pt x="19518" y="10396"/>
                </a:lnTo>
                <a:lnTo>
                  <a:pt x="50164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66180" y="3531361"/>
            <a:ext cx="94615" cy="101600"/>
          </a:xfrm>
          <a:custGeom>
            <a:avLst/>
            <a:gdLst/>
            <a:ahLst/>
            <a:cxnLst/>
            <a:rect l="l" t="t" r="r" b="b"/>
            <a:pathLst>
              <a:path w="94614" h="101600">
                <a:moveTo>
                  <a:pt x="52070" y="0"/>
                </a:moveTo>
                <a:lnTo>
                  <a:pt x="61087" y="0"/>
                </a:lnTo>
                <a:lnTo>
                  <a:pt x="69215" y="1777"/>
                </a:lnTo>
                <a:lnTo>
                  <a:pt x="76454" y="5334"/>
                </a:lnTo>
                <a:lnTo>
                  <a:pt x="83693" y="8889"/>
                </a:lnTo>
                <a:lnTo>
                  <a:pt x="89535" y="13970"/>
                </a:lnTo>
                <a:lnTo>
                  <a:pt x="94234" y="20320"/>
                </a:lnTo>
                <a:lnTo>
                  <a:pt x="86614" y="26162"/>
                </a:lnTo>
                <a:lnTo>
                  <a:pt x="82423" y="20700"/>
                </a:lnTo>
                <a:lnTo>
                  <a:pt x="77343" y="16510"/>
                </a:lnTo>
                <a:lnTo>
                  <a:pt x="71501" y="13715"/>
                </a:lnTo>
                <a:lnTo>
                  <a:pt x="65659" y="10922"/>
                </a:lnTo>
                <a:lnTo>
                  <a:pt x="59182" y="9525"/>
                </a:lnTo>
                <a:lnTo>
                  <a:pt x="52197" y="9525"/>
                </a:lnTo>
                <a:lnTo>
                  <a:pt x="44450" y="9525"/>
                </a:lnTo>
                <a:lnTo>
                  <a:pt x="37338" y="11429"/>
                </a:lnTo>
                <a:lnTo>
                  <a:pt x="30861" y="15112"/>
                </a:lnTo>
                <a:lnTo>
                  <a:pt x="24257" y="18796"/>
                </a:lnTo>
                <a:lnTo>
                  <a:pt x="19177" y="23749"/>
                </a:lnTo>
                <a:lnTo>
                  <a:pt x="15621" y="29972"/>
                </a:lnTo>
                <a:lnTo>
                  <a:pt x="12065" y="36195"/>
                </a:lnTo>
                <a:lnTo>
                  <a:pt x="10160" y="43179"/>
                </a:lnTo>
                <a:lnTo>
                  <a:pt x="10160" y="50926"/>
                </a:lnTo>
                <a:lnTo>
                  <a:pt x="28703" y="85431"/>
                </a:lnTo>
                <a:lnTo>
                  <a:pt x="52832" y="92075"/>
                </a:lnTo>
                <a:lnTo>
                  <a:pt x="62521" y="91094"/>
                </a:lnTo>
                <a:lnTo>
                  <a:pt x="71389" y="88137"/>
                </a:lnTo>
                <a:lnTo>
                  <a:pt x="79424" y="83181"/>
                </a:lnTo>
                <a:lnTo>
                  <a:pt x="86614" y="76200"/>
                </a:lnTo>
                <a:lnTo>
                  <a:pt x="94234" y="82042"/>
                </a:lnTo>
                <a:lnTo>
                  <a:pt x="89408" y="88137"/>
                </a:lnTo>
                <a:lnTo>
                  <a:pt x="83439" y="92837"/>
                </a:lnTo>
                <a:lnTo>
                  <a:pt x="76200" y="96138"/>
                </a:lnTo>
                <a:lnTo>
                  <a:pt x="69088" y="99568"/>
                </a:lnTo>
                <a:lnTo>
                  <a:pt x="61087" y="101218"/>
                </a:lnTo>
                <a:lnTo>
                  <a:pt x="52197" y="101218"/>
                </a:lnTo>
                <a:lnTo>
                  <a:pt x="12319" y="84327"/>
                </a:lnTo>
                <a:lnTo>
                  <a:pt x="0" y="50037"/>
                </a:lnTo>
                <a:lnTo>
                  <a:pt x="928" y="39891"/>
                </a:lnTo>
                <a:lnTo>
                  <a:pt x="22762" y="8143"/>
                </a:lnTo>
                <a:lnTo>
                  <a:pt x="41380" y="904"/>
                </a:lnTo>
                <a:lnTo>
                  <a:pt x="5207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45991" y="3342132"/>
            <a:ext cx="1705610" cy="474345"/>
          </a:xfrm>
          <a:custGeom>
            <a:avLst/>
            <a:gdLst/>
            <a:ahLst/>
            <a:cxnLst/>
            <a:rect l="l" t="t" r="r" b="b"/>
            <a:pathLst>
              <a:path w="1705610" h="474345">
                <a:moveTo>
                  <a:pt x="0" y="473964"/>
                </a:moveTo>
                <a:lnTo>
                  <a:pt x="1705356" y="473964"/>
                </a:lnTo>
                <a:lnTo>
                  <a:pt x="1705356" y="0"/>
                </a:lnTo>
                <a:lnTo>
                  <a:pt x="0" y="0"/>
                </a:lnTo>
                <a:lnTo>
                  <a:pt x="0" y="47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45991" y="3342132"/>
            <a:ext cx="1705610" cy="474345"/>
          </a:xfrm>
          <a:custGeom>
            <a:avLst/>
            <a:gdLst/>
            <a:ahLst/>
            <a:cxnLst/>
            <a:rect l="l" t="t" r="r" b="b"/>
            <a:pathLst>
              <a:path w="1705610" h="474345">
                <a:moveTo>
                  <a:pt x="0" y="473964"/>
                </a:moveTo>
                <a:lnTo>
                  <a:pt x="1705356" y="473964"/>
                </a:lnTo>
                <a:lnTo>
                  <a:pt x="1705356" y="0"/>
                </a:lnTo>
                <a:lnTo>
                  <a:pt x="0" y="0"/>
                </a:lnTo>
                <a:lnTo>
                  <a:pt x="0" y="473964"/>
                </a:lnTo>
                <a:close/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928617" y="3457447"/>
            <a:ext cx="13404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75" b="1">
                <a:latin typeface="Verdana"/>
                <a:cs typeface="Verdana"/>
              </a:rPr>
              <a:t>INPUT </a:t>
            </a:r>
            <a:r>
              <a:rPr dirty="0" sz="1400" spc="-254" b="1">
                <a:latin typeface="Verdana"/>
                <a:cs typeface="Verdana"/>
              </a:rPr>
              <a:t>STATE</a:t>
            </a:r>
            <a:r>
              <a:rPr dirty="0" sz="1400" spc="-220" b="1">
                <a:latin typeface="Verdana"/>
                <a:cs typeface="Verdana"/>
              </a:rPr>
              <a:t> </a:t>
            </a:r>
            <a:r>
              <a:rPr dirty="0" sz="1400" spc="-254" b="1">
                <a:latin typeface="Verdana"/>
                <a:cs typeface="Verdana"/>
              </a:rPr>
              <a:t>REF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50964" y="3342132"/>
            <a:ext cx="1705610" cy="474345"/>
          </a:xfrm>
          <a:custGeom>
            <a:avLst/>
            <a:gdLst/>
            <a:ahLst/>
            <a:cxnLst/>
            <a:rect l="l" t="t" r="r" b="b"/>
            <a:pathLst>
              <a:path w="1705609" h="474345">
                <a:moveTo>
                  <a:pt x="0" y="473964"/>
                </a:moveTo>
                <a:lnTo>
                  <a:pt x="1705355" y="473964"/>
                </a:lnTo>
                <a:lnTo>
                  <a:pt x="1705355" y="0"/>
                </a:lnTo>
                <a:lnTo>
                  <a:pt x="0" y="0"/>
                </a:lnTo>
                <a:lnTo>
                  <a:pt x="0" y="47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950964" y="3342132"/>
            <a:ext cx="1705610" cy="474345"/>
          </a:xfrm>
          <a:custGeom>
            <a:avLst/>
            <a:gdLst/>
            <a:ahLst/>
            <a:cxnLst/>
            <a:rect l="l" t="t" r="r" b="b"/>
            <a:pathLst>
              <a:path w="1705609" h="474345">
                <a:moveTo>
                  <a:pt x="0" y="473964"/>
                </a:moveTo>
                <a:lnTo>
                  <a:pt x="1705355" y="473964"/>
                </a:lnTo>
                <a:lnTo>
                  <a:pt x="1705355" y="0"/>
                </a:lnTo>
                <a:lnTo>
                  <a:pt x="0" y="0"/>
                </a:lnTo>
                <a:lnTo>
                  <a:pt x="0" y="473964"/>
                </a:lnTo>
                <a:close/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219315" y="3457447"/>
            <a:ext cx="11703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45" b="1">
                <a:latin typeface="Verdana"/>
                <a:cs typeface="Verdana"/>
              </a:rPr>
              <a:t>OUTPUT</a:t>
            </a:r>
            <a:r>
              <a:rPr dirty="0" sz="1400" spc="-160" b="1">
                <a:latin typeface="Verdana"/>
                <a:cs typeface="Verdana"/>
              </a:rPr>
              <a:t> </a:t>
            </a:r>
            <a:r>
              <a:rPr dirty="0" sz="1400" spc="-254" b="1">
                <a:latin typeface="Verdana"/>
                <a:cs typeface="Verdana"/>
              </a:rPr>
              <a:t>STATE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745991" y="4050791"/>
            <a:ext cx="1705610" cy="474345"/>
          </a:xfrm>
          <a:custGeom>
            <a:avLst/>
            <a:gdLst/>
            <a:ahLst/>
            <a:cxnLst/>
            <a:rect l="l" t="t" r="r" b="b"/>
            <a:pathLst>
              <a:path w="1705610" h="474345">
                <a:moveTo>
                  <a:pt x="0" y="473963"/>
                </a:moveTo>
                <a:lnTo>
                  <a:pt x="1705356" y="473963"/>
                </a:lnTo>
                <a:lnTo>
                  <a:pt x="1705356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745991" y="4050791"/>
            <a:ext cx="1705610" cy="474345"/>
          </a:xfrm>
          <a:custGeom>
            <a:avLst/>
            <a:gdLst/>
            <a:ahLst/>
            <a:cxnLst/>
            <a:rect l="l" t="t" r="r" b="b"/>
            <a:pathLst>
              <a:path w="1705610" h="474345">
                <a:moveTo>
                  <a:pt x="0" y="473963"/>
                </a:moveTo>
                <a:lnTo>
                  <a:pt x="1705356" y="473963"/>
                </a:lnTo>
                <a:lnTo>
                  <a:pt x="1705356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497070" y="4166742"/>
            <a:ext cx="2038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5" b="1">
                <a:latin typeface="Verdana"/>
                <a:cs typeface="Verdana"/>
              </a:rPr>
              <a:t>…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50964" y="4050791"/>
            <a:ext cx="1705610" cy="474345"/>
          </a:xfrm>
          <a:custGeom>
            <a:avLst/>
            <a:gdLst/>
            <a:ahLst/>
            <a:cxnLst/>
            <a:rect l="l" t="t" r="r" b="b"/>
            <a:pathLst>
              <a:path w="1705609" h="474345">
                <a:moveTo>
                  <a:pt x="0" y="473963"/>
                </a:moveTo>
                <a:lnTo>
                  <a:pt x="1705355" y="473963"/>
                </a:lnTo>
                <a:lnTo>
                  <a:pt x="1705355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950964" y="4050791"/>
            <a:ext cx="1705610" cy="474345"/>
          </a:xfrm>
          <a:custGeom>
            <a:avLst/>
            <a:gdLst/>
            <a:ahLst/>
            <a:cxnLst/>
            <a:rect l="l" t="t" r="r" b="b"/>
            <a:pathLst>
              <a:path w="1705609" h="474345">
                <a:moveTo>
                  <a:pt x="0" y="473963"/>
                </a:moveTo>
                <a:lnTo>
                  <a:pt x="1705355" y="473963"/>
                </a:lnTo>
                <a:lnTo>
                  <a:pt x="1705355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7702422" y="4166742"/>
            <a:ext cx="2038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5" b="1">
                <a:latin typeface="Verdana"/>
                <a:cs typeface="Verdana"/>
              </a:rPr>
              <a:t>…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1637391" y="6375471"/>
            <a:ext cx="215265" cy="18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4127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30"/>
              <a:t>TransactionBuilder</a:t>
            </a:r>
            <a:r>
              <a:rPr dirty="0" spc="-204"/>
              <a:t> </a:t>
            </a:r>
            <a:r>
              <a:rPr dirty="0" spc="-285"/>
              <a:t>contents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37391" y="6375471"/>
            <a:ext cx="215265" cy="18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0322" y="1447927"/>
            <a:ext cx="8316595" cy="276923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400" spc="-150" b="1">
                <a:solidFill>
                  <a:srgbClr val="2B79EF"/>
                </a:solidFill>
                <a:latin typeface="Trebuchet MS"/>
                <a:cs typeface="Trebuchet MS"/>
              </a:rPr>
              <a:t>TransactionBuilder</a:t>
            </a:r>
            <a:r>
              <a:rPr dirty="0" sz="2400" spc="-6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-130">
                <a:latin typeface="Verdana"/>
                <a:cs typeface="Verdana"/>
              </a:rPr>
              <a:t>fields:</a:t>
            </a:r>
            <a:endParaRPr sz="2400">
              <a:latin typeface="Verdana"/>
              <a:cs typeface="Verdana"/>
            </a:endParaRPr>
          </a:p>
          <a:p>
            <a:pPr marL="469900" marR="5080" indent="-457200">
              <a:lnSpc>
                <a:spcPts val="4320"/>
              </a:lnSpc>
              <a:spcBef>
                <a:spcPts val="380"/>
              </a:spcBef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 spc="-120" b="1">
                <a:solidFill>
                  <a:srgbClr val="2A79F0"/>
                </a:solidFill>
                <a:latin typeface="Trebuchet MS"/>
                <a:cs typeface="Trebuchet MS"/>
              </a:rPr>
              <a:t>inputs</a:t>
            </a:r>
            <a:r>
              <a:rPr dirty="0" sz="2400" spc="-50" b="1">
                <a:solidFill>
                  <a:srgbClr val="2A79F0"/>
                </a:solidFill>
                <a:latin typeface="Trebuchet MS"/>
                <a:cs typeface="Trebuchet MS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200">
                <a:latin typeface="Verdana"/>
                <a:cs typeface="Verdana"/>
              </a:rPr>
              <a:t>list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input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state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references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70">
                <a:latin typeface="Verdana"/>
                <a:cs typeface="Verdana"/>
              </a:rPr>
              <a:t>(</a:t>
            </a:r>
            <a:r>
              <a:rPr dirty="0" sz="2400" spc="-170" b="1">
                <a:solidFill>
                  <a:srgbClr val="2A79F0"/>
                </a:solidFill>
                <a:latin typeface="Trebuchet MS"/>
                <a:cs typeface="Trebuchet MS"/>
              </a:rPr>
              <a:t>StateRef</a:t>
            </a:r>
            <a:r>
              <a:rPr dirty="0" sz="2400" spc="-170">
                <a:latin typeface="Verdana"/>
                <a:cs typeface="Verdana"/>
              </a:rPr>
              <a:t>s)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be  </a:t>
            </a:r>
            <a:r>
              <a:rPr dirty="0" sz="2400" spc="20">
                <a:latin typeface="Verdana"/>
                <a:cs typeface="Verdana"/>
              </a:rPr>
              <a:t>consumed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when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transaction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committed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 spc="-114" b="1">
                <a:solidFill>
                  <a:srgbClr val="2A79F0"/>
                </a:solidFill>
                <a:latin typeface="Trebuchet MS"/>
                <a:cs typeface="Trebuchet MS"/>
              </a:rPr>
              <a:t>outputs</a:t>
            </a:r>
            <a:r>
              <a:rPr dirty="0" sz="2400" spc="-40" b="1">
                <a:solidFill>
                  <a:srgbClr val="2A79F0"/>
                </a:solidFill>
                <a:latin typeface="Trebuchet MS"/>
                <a:cs typeface="Trebuchet MS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0">
                <a:latin typeface="Verdana"/>
                <a:cs typeface="Verdana"/>
              </a:rPr>
              <a:t>list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output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states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type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50" b="1">
                <a:solidFill>
                  <a:srgbClr val="2A79F0"/>
                </a:solidFill>
                <a:latin typeface="Trebuchet MS"/>
                <a:cs typeface="Trebuchet MS"/>
              </a:rPr>
              <a:t>TransactionState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 spc="-140" b="1">
                <a:solidFill>
                  <a:srgbClr val="2A79F0"/>
                </a:solidFill>
                <a:latin typeface="Trebuchet MS"/>
                <a:cs typeface="Trebuchet MS"/>
              </a:rPr>
              <a:t>attachments </a:t>
            </a:r>
            <a:r>
              <a:rPr dirty="0" sz="2400" spc="-240">
                <a:latin typeface="Verdana"/>
                <a:cs typeface="Verdana"/>
              </a:rPr>
              <a:t>is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495">
                <a:latin typeface="Verdana"/>
                <a:cs typeface="Verdana"/>
              </a:rPr>
              <a:t> </a:t>
            </a:r>
            <a:r>
              <a:rPr dirty="0" sz="2400" spc="-200">
                <a:latin typeface="Verdana"/>
                <a:cs typeface="Verdana"/>
              </a:rPr>
              <a:t>list </a:t>
            </a:r>
            <a:r>
              <a:rPr dirty="0" sz="2400" spc="10">
                <a:latin typeface="Verdana"/>
                <a:cs typeface="Verdana"/>
              </a:rPr>
              <a:t>of </a:t>
            </a:r>
            <a:r>
              <a:rPr dirty="0" sz="2400" spc="20">
                <a:latin typeface="Verdana"/>
                <a:cs typeface="Verdana"/>
              </a:rPr>
              <a:t>attachment </a:t>
            </a:r>
            <a:r>
              <a:rPr dirty="0" sz="2400" spc="-70">
                <a:latin typeface="Verdana"/>
                <a:cs typeface="Verdana"/>
              </a:rPr>
              <a:t>hashes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4127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30"/>
              <a:t>TransactionBuilder</a:t>
            </a:r>
            <a:r>
              <a:rPr dirty="0" spc="-204"/>
              <a:t> </a:t>
            </a:r>
            <a:r>
              <a:rPr dirty="0" spc="-285"/>
              <a:t>contents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Transactions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37391" y="6375471"/>
            <a:ext cx="215265" cy="18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0322" y="1447927"/>
            <a:ext cx="8411845" cy="432435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40"/>
              </a:spcBef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 spc="-120" b="1">
                <a:solidFill>
                  <a:srgbClr val="2A79F0"/>
                </a:solidFill>
                <a:latin typeface="Trebuchet MS"/>
                <a:cs typeface="Trebuchet MS"/>
              </a:rPr>
              <a:t>commands </a:t>
            </a:r>
            <a:r>
              <a:rPr dirty="0" sz="2400" spc="-240">
                <a:latin typeface="Verdana"/>
                <a:cs typeface="Verdana"/>
              </a:rPr>
              <a:t>is </a:t>
            </a:r>
            <a:r>
              <a:rPr dirty="0" sz="2400" spc="195">
                <a:latin typeface="Verdana"/>
                <a:cs typeface="Verdana"/>
              </a:rPr>
              <a:t>a </a:t>
            </a:r>
            <a:r>
              <a:rPr dirty="0" sz="2400" spc="-200">
                <a:latin typeface="Verdana"/>
                <a:cs typeface="Verdana"/>
              </a:rPr>
              <a:t>list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500">
                <a:latin typeface="Verdana"/>
                <a:cs typeface="Verdana"/>
              </a:rPr>
              <a:t> </a:t>
            </a:r>
            <a:r>
              <a:rPr dirty="0" sz="2400" spc="-145" b="1">
                <a:solidFill>
                  <a:srgbClr val="2A79F0"/>
                </a:solidFill>
                <a:latin typeface="Trebuchet MS"/>
                <a:cs typeface="Trebuchet MS"/>
              </a:rPr>
              <a:t>Command</a:t>
            </a:r>
            <a:r>
              <a:rPr dirty="0" sz="2400" spc="-145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 spc="-125" b="1">
                <a:solidFill>
                  <a:srgbClr val="2A79F0"/>
                </a:solidFill>
                <a:latin typeface="Trebuchet MS"/>
                <a:cs typeface="Trebuchet MS"/>
              </a:rPr>
              <a:t>signers</a:t>
            </a:r>
            <a:r>
              <a:rPr dirty="0" sz="2400" spc="-65" b="1">
                <a:solidFill>
                  <a:srgbClr val="2A79F0"/>
                </a:solidFill>
                <a:latin typeface="Trebuchet MS"/>
                <a:cs typeface="Trebuchet MS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0">
                <a:latin typeface="Verdana"/>
                <a:cs typeface="Verdana"/>
              </a:rPr>
              <a:t>list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transaction’s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required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30">
                <a:latin typeface="Verdana"/>
                <a:cs typeface="Verdana"/>
              </a:rPr>
              <a:t>signers</a:t>
            </a:r>
            <a:endParaRPr sz="2400">
              <a:latin typeface="Verdana"/>
              <a:cs typeface="Verdana"/>
            </a:endParaRPr>
          </a:p>
          <a:p>
            <a:pPr marL="702945" marR="259079" indent="-457200">
              <a:lnSpc>
                <a:spcPct val="150000"/>
              </a:lnSpc>
              <a:spcBef>
                <a:spcPts val="55"/>
              </a:spcBef>
              <a:tabLst>
                <a:tab pos="702945" algn="l"/>
              </a:tabLst>
            </a:pPr>
            <a:r>
              <a:rPr dirty="0" sz="2200" spc="85">
                <a:latin typeface="Arial Black"/>
                <a:cs typeface="Arial Black"/>
              </a:rPr>
              <a:t>–	</a:t>
            </a:r>
            <a:r>
              <a:rPr dirty="0" sz="2200" spc="-280">
                <a:latin typeface="Verdana"/>
                <a:cs typeface="Verdana"/>
              </a:rPr>
              <a:t>It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corresponds</a:t>
            </a:r>
            <a:r>
              <a:rPr dirty="0" sz="2200" spc="-15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to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union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5">
                <a:latin typeface="Verdana"/>
                <a:cs typeface="Verdana"/>
              </a:rPr>
              <a:t>of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-125">
                <a:latin typeface="Verdana"/>
                <a:cs typeface="Verdana"/>
              </a:rPr>
              <a:t>signers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85">
                <a:latin typeface="Verdana"/>
                <a:cs typeface="Verdana"/>
              </a:rPr>
              <a:t>listed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20">
                <a:latin typeface="Verdana"/>
                <a:cs typeface="Verdana"/>
              </a:rPr>
              <a:t>on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125">
                <a:latin typeface="Verdana"/>
                <a:cs typeface="Verdana"/>
              </a:rPr>
              <a:t>each  </a:t>
            </a:r>
            <a:r>
              <a:rPr dirty="0" sz="2200" spc="65">
                <a:latin typeface="Verdana"/>
                <a:cs typeface="Verdana"/>
              </a:rPr>
              <a:t>command</a:t>
            </a:r>
            <a:endParaRPr sz="22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385"/>
              </a:spcBef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 spc="-110" b="1">
                <a:solidFill>
                  <a:srgbClr val="2A79F0"/>
                </a:solidFill>
                <a:latin typeface="Trebuchet MS"/>
                <a:cs typeface="Trebuchet MS"/>
              </a:rPr>
              <a:t>window</a:t>
            </a:r>
            <a:r>
              <a:rPr dirty="0" sz="2400" spc="-70" b="1">
                <a:solidFill>
                  <a:srgbClr val="2A79F0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latin typeface="Verdana"/>
                <a:cs typeface="Verdana"/>
              </a:rPr>
              <a:t>specifies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time-window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during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which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445"/>
              </a:spcBef>
            </a:pPr>
            <a:r>
              <a:rPr dirty="0" sz="2400" spc="-35">
                <a:latin typeface="Verdana"/>
                <a:cs typeface="Verdana"/>
              </a:rPr>
              <a:t>transaction </a:t>
            </a:r>
            <a:r>
              <a:rPr dirty="0" sz="2400" spc="-150">
                <a:latin typeface="Verdana"/>
                <a:cs typeface="Verdana"/>
              </a:rPr>
              <a:t>must </a:t>
            </a:r>
            <a:r>
              <a:rPr dirty="0" sz="2400" spc="130">
                <a:latin typeface="Verdana"/>
                <a:cs typeface="Verdana"/>
              </a:rPr>
              <a:t>be</a:t>
            </a:r>
            <a:r>
              <a:rPr dirty="0" sz="2400" spc="-39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notarised</a:t>
            </a:r>
            <a:endParaRPr sz="2400">
              <a:latin typeface="Verdana"/>
              <a:cs typeface="Verdana"/>
            </a:endParaRPr>
          </a:p>
          <a:p>
            <a:pPr marL="469900" marR="5080" indent="-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 spc="-110" b="1">
                <a:solidFill>
                  <a:srgbClr val="2A79F0"/>
                </a:solidFill>
                <a:latin typeface="Trebuchet MS"/>
                <a:cs typeface="Trebuchet MS"/>
              </a:rPr>
              <a:t>Notary</a:t>
            </a:r>
            <a:r>
              <a:rPr dirty="0" sz="2400" spc="-70" b="1">
                <a:solidFill>
                  <a:srgbClr val="2A79F0"/>
                </a:solidFill>
                <a:latin typeface="Trebuchet MS"/>
                <a:cs typeface="Trebuchet MS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identity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notary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who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will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notarise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  </a:t>
            </a:r>
            <a:r>
              <a:rPr dirty="0" sz="2400" spc="-35">
                <a:latin typeface="Verdana"/>
                <a:cs typeface="Verdana"/>
              </a:rPr>
              <a:t>transaction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Roger Willis</dc:creator>
  <dc:title>PowerPoint Presentation</dc:title>
  <dcterms:created xsi:type="dcterms:W3CDTF">2019-08-18T16:11:40Z</dcterms:created>
  <dcterms:modified xsi:type="dcterms:W3CDTF">2019-08-18T16:11:40Z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2019-08-18T00:00:00Z</vt:filetime>
  </property>
</Properties>
</file>