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0751" y="566115"/>
            <a:ext cx="11550497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49494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#</a:t>
            </a:fld>
            <a:r>
              <a:rPr dirty="0" spc="-85"/>
              <a:t>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49494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#</a:t>
            </a:fld>
            <a:r>
              <a:rPr dirty="0" spc="-85"/>
              <a:t>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49494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#</a:t>
            </a:fld>
            <a:r>
              <a:rPr dirty="0" spc="-85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800" y="304799"/>
            <a:ext cx="11582400" cy="6248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49494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#</a:t>
            </a:fld>
            <a:r>
              <a:rPr dirty="0" spc="-85"/>
              <a:t>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49494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#</a:t>
            </a:fld>
            <a:r>
              <a:rPr dirty="0" spc="-85"/>
              <a:t>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524775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7287100" y="323101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867" y="0"/>
                </a:moveTo>
                <a:lnTo>
                  <a:pt x="21401" y="2789"/>
                </a:lnTo>
                <a:lnTo>
                  <a:pt x="10306" y="10403"/>
                </a:lnTo>
                <a:lnTo>
                  <a:pt x="2775" y="21708"/>
                </a:lnTo>
                <a:lnTo>
                  <a:pt x="0" y="35571"/>
                </a:lnTo>
                <a:lnTo>
                  <a:pt x="2775" y="49070"/>
                </a:lnTo>
                <a:lnTo>
                  <a:pt x="10306" y="60186"/>
                </a:lnTo>
                <a:lnTo>
                  <a:pt x="21401" y="67728"/>
                </a:lnTo>
                <a:lnTo>
                  <a:pt x="34867" y="70507"/>
                </a:lnTo>
                <a:lnTo>
                  <a:pt x="48746" y="67728"/>
                </a:lnTo>
                <a:lnTo>
                  <a:pt x="60053" y="60186"/>
                </a:lnTo>
                <a:lnTo>
                  <a:pt x="67662" y="49070"/>
                </a:lnTo>
                <a:lnTo>
                  <a:pt x="70449" y="35571"/>
                </a:lnTo>
                <a:lnTo>
                  <a:pt x="67662" y="21708"/>
                </a:lnTo>
                <a:lnTo>
                  <a:pt x="60053" y="10403"/>
                </a:lnTo>
                <a:lnTo>
                  <a:pt x="48746" y="2789"/>
                </a:lnTo>
                <a:lnTo>
                  <a:pt x="34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7694790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1" y="0"/>
                </a:move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49189" y="67728"/>
                </a:lnTo>
                <a:lnTo>
                  <a:pt x="60526" y="60186"/>
                </a:lnTo>
                <a:lnTo>
                  <a:pt x="68286" y="49070"/>
                </a:lnTo>
                <a:lnTo>
                  <a:pt x="71163" y="35571"/>
                </a:lnTo>
                <a:lnTo>
                  <a:pt x="68286" y="21708"/>
                </a:lnTo>
                <a:lnTo>
                  <a:pt x="60526" y="10403"/>
                </a:lnTo>
                <a:lnTo>
                  <a:pt x="491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81025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49419" y="67728"/>
                </a:lnTo>
                <a:lnTo>
                  <a:pt x="60705" y="60186"/>
                </a:lnTo>
                <a:lnTo>
                  <a:pt x="68306" y="49070"/>
                </a:lnTo>
                <a:lnTo>
                  <a:pt x="71092" y="35571"/>
                </a:lnTo>
                <a:lnTo>
                  <a:pt x="68306" y="21708"/>
                </a:lnTo>
                <a:lnTo>
                  <a:pt x="60705" y="10403"/>
                </a:lnTo>
                <a:lnTo>
                  <a:pt x="4941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8510955" y="323101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867" y="0"/>
                </a:moveTo>
                <a:lnTo>
                  <a:pt x="21401" y="2789"/>
                </a:lnTo>
                <a:lnTo>
                  <a:pt x="10306" y="10403"/>
                </a:lnTo>
                <a:lnTo>
                  <a:pt x="2775" y="21708"/>
                </a:lnTo>
                <a:lnTo>
                  <a:pt x="0" y="35571"/>
                </a:lnTo>
                <a:lnTo>
                  <a:pt x="2775" y="49070"/>
                </a:lnTo>
                <a:lnTo>
                  <a:pt x="10306" y="60186"/>
                </a:lnTo>
                <a:lnTo>
                  <a:pt x="21401" y="67728"/>
                </a:lnTo>
                <a:lnTo>
                  <a:pt x="34867" y="70507"/>
                </a:lnTo>
                <a:lnTo>
                  <a:pt x="48746" y="67728"/>
                </a:lnTo>
                <a:lnTo>
                  <a:pt x="60053" y="60186"/>
                </a:lnTo>
                <a:lnTo>
                  <a:pt x="67662" y="49070"/>
                </a:lnTo>
                <a:lnTo>
                  <a:pt x="70449" y="35571"/>
                </a:lnTo>
                <a:lnTo>
                  <a:pt x="67662" y="21708"/>
                </a:lnTo>
                <a:lnTo>
                  <a:pt x="60053" y="10403"/>
                </a:lnTo>
                <a:lnTo>
                  <a:pt x="48746" y="2789"/>
                </a:lnTo>
                <a:lnTo>
                  <a:pt x="34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8918645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49089" y="67728"/>
                </a:lnTo>
                <a:lnTo>
                  <a:pt x="60204" y="60186"/>
                </a:lnTo>
                <a:lnTo>
                  <a:pt x="67744" y="49070"/>
                </a:lnTo>
                <a:lnTo>
                  <a:pt x="70520" y="35571"/>
                </a:lnTo>
                <a:lnTo>
                  <a:pt x="67744" y="21708"/>
                </a:lnTo>
                <a:lnTo>
                  <a:pt x="60204" y="10403"/>
                </a:lnTo>
                <a:lnTo>
                  <a:pt x="490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9360703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86" y="0"/>
                </a:moveTo>
                <a:lnTo>
                  <a:pt x="0" y="0"/>
                </a:lnTo>
                <a:lnTo>
                  <a:pt x="13376" y="3146"/>
                </a:lnTo>
                <a:lnTo>
                  <a:pt x="24274" y="10877"/>
                </a:lnTo>
                <a:lnTo>
                  <a:pt x="31609" y="22063"/>
                </a:lnTo>
                <a:lnTo>
                  <a:pt x="34295" y="35571"/>
                </a:lnTo>
                <a:lnTo>
                  <a:pt x="31609" y="48980"/>
                </a:lnTo>
                <a:lnTo>
                  <a:pt x="24274" y="59947"/>
                </a:lnTo>
                <a:lnTo>
                  <a:pt x="13376" y="67460"/>
                </a:lnTo>
                <a:lnTo>
                  <a:pt x="0" y="70507"/>
                </a:lnTo>
                <a:lnTo>
                  <a:pt x="1286" y="70507"/>
                </a:lnTo>
                <a:lnTo>
                  <a:pt x="15123" y="67728"/>
                </a:lnTo>
                <a:lnTo>
                  <a:pt x="26409" y="60186"/>
                </a:lnTo>
                <a:lnTo>
                  <a:pt x="34010" y="49070"/>
                </a:lnTo>
                <a:lnTo>
                  <a:pt x="36796" y="35571"/>
                </a:lnTo>
                <a:lnTo>
                  <a:pt x="34010" y="21708"/>
                </a:lnTo>
                <a:lnTo>
                  <a:pt x="26409" y="10403"/>
                </a:lnTo>
                <a:lnTo>
                  <a:pt x="15123" y="2789"/>
                </a:lnTo>
                <a:lnTo>
                  <a:pt x="1286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4431642" y="6463394"/>
            <a:ext cx="70499" cy="705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524775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7287100" y="6463394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867" y="0"/>
                </a:moveTo>
                <a:lnTo>
                  <a:pt x="21401" y="2789"/>
                </a:lnTo>
                <a:lnTo>
                  <a:pt x="10306" y="10401"/>
                </a:lnTo>
                <a:lnTo>
                  <a:pt x="2775" y="21706"/>
                </a:lnTo>
                <a:lnTo>
                  <a:pt x="0" y="35570"/>
                </a:lnTo>
                <a:lnTo>
                  <a:pt x="2775" y="49068"/>
                </a:lnTo>
                <a:lnTo>
                  <a:pt x="10306" y="60184"/>
                </a:lnTo>
                <a:lnTo>
                  <a:pt x="21401" y="67727"/>
                </a:lnTo>
                <a:lnTo>
                  <a:pt x="34867" y="70506"/>
                </a:lnTo>
                <a:lnTo>
                  <a:pt x="48746" y="67727"/>
                </a:lnTo>
                <a:lnTo>
                  <a:pt x="60053" y="60184"/>
                </a:lnTo>
                <a:lnTo>
                  <a:pt x="67662" y="49068"/>
                </a:lnTo>
                <a:lnTo>
                  <a:pt x="70449" y="35570"/>
                </a:lnTo>
                <a:lnTo>
                  <a:pt x="67662" y="21706"/>
                </a:lnTo>
                <a:lnTo>
                  <a:pt x="60053" y="10401"/>
                </a:lnTo>
                <a:lnTo>
                  <a:pt x="48746" y="2789"/>
                </a:lnTo>
                <a:lnTo>
                  <a:pt x="34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7694790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189" y="67727"/>
                </a:lnTo>
                <a:lnTo>
                  <a:pt x="60526" y="60184"/>
                </a:lnTo>
                <a:lnTo>
                  <a:pt x="68286" y="49068"/>
                </a:lnTo>
                <a:lnTo>
                  <a:pt x="71163" y="35570"/>
                </a:lnTo>
                <a:lnTo>
                  <a:pt x="68286" y="21706"/>
                </a:lnTo>
                <a:lnTo>
                  <a:pt x="60526" y="10401"/>
                </a:lnTo>
                <a:lnTo>
                  <a:pt x="491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81025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419" y="67727"/>
                </a:lnTo>
                <a:lnTo>
                  <a:pt x="60705" y="60184"/>
                </a:lnTo>
                <a:lnTo>
                  <a:pt x="68306" y="49068"/>
                </a:lnTo>
                <a:lnTo>
                  <a:pt x="71092" y="35570"/>
                </a:lnTo>
                <a:lnTo>
                  <a:pt x="68306" y="21706"/>
                </a:lnTo>
                <a:lnTo>
                  <a:pt x="60705" y="10401"/>
                </a:lnTo>
                <a:lnTo>
                  <a:pt x="4941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8510955" y="6463394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867" y="0"/>
                </a:moveTo>
                <a:lnTo>
                  <a:pt x="21401" y="2789"/>
                </a:lnTo>
                <a:lnTo>
                  <a:pt x="10306" y="10401"/>
                </a:lnTo>
                <a:lnTo>
                  <a:pt x="2775" y="21706"/>
                </a:lnTo>
                <a:lnTo>
                  <a:pt x="0" y="35570"/>
                </a:lnTo>
                <a:lnTo>
                  <a:pt x="2775" y="49068"/>
                </a:lnTo>
                <a:lnTo>
                  <a:pt x="10306" y="60184"/>
                </a:lnTo>
                <a:lnTo>
                  <a:pt x="21401" y="67727"/>
                </a:lnTo>
                <a:lnTo>
                  <a:pt x="34867" y="70506"/>
                </a:lnTo>
                <a:lnTo>
                  <a:pt x="48746" y="67727"/>
                </a:lnTo>
                <a:lnTo>
                  <a:pt x="60053" y="60184"/>
                </a:lnTo>
                <a:lnTo>
                  <a:pt x="67662" y="49068"/>
                </a:lnTo>
                <a:lnTo>
                  <a:pt x="70449" y="35570"/>
                </a:lnTo>
                <a:lnTo>
                  <a:pt x="67662" y="21706"/>
                </a:lnTo>
                <a:lnTo>
                  <a:pt x="60053" y="10401"/>
                </a:lnTo>
                <a:lnTo>
                  <a:pt x="48746" y="2789"/>
                </a:lnTo>
                <a:lnTo>
                  <a:pt x="34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8918645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089" y="67727"/>
                </a:lnTo>
                <a:lnTo>
                  <a:pt x="60204" y="60184"/>
                </a:lnTo>
                <a:lnTo>
                  <a:pt x="67744" y="49068"/>
                </a:lnTo>
                <a:lnTo>
                  <a:pt x="70520" y="35570"/>
                </a:lnTo>
                <a:lnTo>
                  <a:pt x="67744" y="21706"/>
                </a:lnTo>
                <a:lnTo>
                  <a:pt x="60204" y="10401"/>
                </a:lnTo>
                <a:lnTo>
                  <a:pt x="490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9360703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86" y="0"/>
                </a:moveTo>
                <a:lnTo>
                  <a:pt x="0" y="0"/>
                </a:lnTo>
                <a:lnTo>
                  <a:pt x="13376" y="3146"/>
                </a:lnTo>
                <a:lnTo>
                  <a:pt x="24274" y="10878"/>
                </a:lnTo>
                <a:lnTo>
                  <a:pt x="31609" y="22063"/>
                </a:lnTo>
                <a:lnTo>
                  <a:pt x="34295" y="35570"/>
                </a:lnTo>
                <a:lnTo>
                  <a:pt x="31609" y="48979"/>
                </a:lnTo>
                <a:lnTo>
                  <a:pt x="24274" y="59946"/>
                </a:lnTo>
                <a:lnTo>
                  <a:pt x="13376" y="67459"/>
                </a:lnTo>
                <a:lnTo>
                  <a:pt x="0" y="70506"/>
                </a:lnTo>
                <a:lnTo>
                  <a:pt x="1286" y="70506"/>
                </a:lnTo>
                <a:lnTo>
                  <a:pt x="15123" y="67727"/>
                </a:lnTo>
                <a:lnTo>
                  <a:pt x="26409" y="60184"/>
                </a:lnTo>
                <a:lnTo>
                  <a:pt x="34010" y="49068"/>
                </a:lnTo>
                <a:lnTo>
                  <a:pt x="36796" y="35570"/>
                </a:lnTo>
                <a:lnTo>
                  <a:pt x="34010" y="21706"/>
                </a:lnTo>
                <a:lnTo>
                  <a:pt x="26409" y="10401"/>
                </a:lnTo>
                <a:lnTo>
                  <a:pt x="15123" y="2789"/>
                </a:lnTo>
                <a:lnTo>
                  <a:pt x="1286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9323834" y="323101"/>
            <a:ext cx="37465" cy="71120"/>
          </a:xfrm>
          <a:custGeom>
            <a:avLst/>
            <a:gdLst/>
            <a:ahLst/>
            <a:cxnLst/>
            <a:rect l="l" t="t" r="r" b="b"/>
            <a:pathLst>
              <a:path w="37465" h="71120">
                <a:moveTo>
                  <a:pt x="36867" y="0"/>
                </a:moveTo>
                <a:lnTo>
                  <a:pt x="35581" y="0"/>
                </a:ln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36867" y="70507"/>
                </a:lnTo>
                <a:lnTo>
                  <a:pt x="23461" y="67460"/>
                </a:lnTo>
                <a:lnTo>
                  <a:pt x="12566" y="59947"/>
                </a:lnTo>
                <a:lnTo>
                  <a:pt x="5248" y="48980"/>
                </a:lnTo>
                <a:lnTo>
                  <a:pt x="2572" y="35571"/>
                </a:lnTo>
                <a:lnTo>
                  <a:pt x="5248" y="22063"/>
                </a:lnTo>
                <a:lnTo>
                  <a:pt x="12566" y="10877"/>
                </a:lnTo>
                <a:lnTo>
                  <a:pt x="23461" y="3146"/>
                </a:lnTo>
                <a:lnTo>
                  <a:pt x="36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9326406" y="323101"/>
            <a:ext cx="69215" cy="71120"/>
          </a:xfrm>
          <a:custGeom>
            <a:avLst/>
            <a:gdLst/>
            <a:ahLst/>
            <a:cxnLst/>
            <a:rect l="l" t="t" r="r" b="b"/>
            <a:pathLst>
              <a:path w="69215" h="71120">
                <a:moveTo>
                  <a:pt x="34295" y="0"/>
                </a:moveTo>
                <a:lnTo>
                  <a:pt x="20888" y="3146"/>
                </a:lnTo>
                <a:lnTo>
                  <a:pt x="9993" y="10877"/>
                </a:lnTo>
                <a:lnTo>
                  <a:pt x="2676" y="22063"/>
                </a:lnTo>
                <a:lnTo>
                  <a:pt x="0" y="35571"/>
                </a:lnTo>
                <a:lnTo>
                  <a:pt x="2676" y="48980"/>
                </a:lnTo>
                <a:lnTo>
                  <a:pt x="9993" y="59947"/>
                </a:lnTo>
                <a:lnTo>
                  <a:pt x="20888" y="67460"/>
                </a:lnTo>
                <a:lnTo>
                  <a:pt x="34295" y="70507"/>
                </a:lnTo>
                <a:lnTo>
                  <a:pt x="47672" y="67460"/>
                </a:lnTo>
                <a:lnTo>
                  <a:pt x="58570" y="59947"/>
                </a:lnTo>
                <a:lnTo>
                  <a:pt x="65905" y="48980"/>
                </a:lnTo>
                <a:lnTo>
                  <a:pt x="68591" y="35571"/>
                </a:lnTo>
                <a:lnTo>
                  <a:pt x="65905" y="22063"/>
                </a:lnTo>
                <a:lnTo>
                  <a:pt x="58570" y="10877"/>
                </a:lnTo>
                <a:lnTo>
                  <a:pt x="47672" y="3146"/>
                </a:lnTo>
                <a:lnTo>
                  <a:pt x="34295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9323834" y="6463394"/>
            <a:ext cx="37465" cy="71120"/>
          </a:xfrm>
          <a:custGeom>
            <a:avLst/>
            <a:gdLst/>
            <a:ahLst/>
            <a:cxnLst/>
            <a:rect l="l" t="t" r="r" b="b"/>
            <a:pathLst>
              <a:path w="37465" h="71120">
                <a:moveTo>
                  <a:pt x="36867" y="0"/>
                </a:moveTo>
                <a:lnTo>
                  <a:pt x="35581" y="0"/>
                </a:ln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36867" y="70506"/>
                </a:lnTo>
                <a:lnTo>
                  <a:pt x="23461" y="67459"/>
                </a:lnTo>
                <a:lnTo>
                  <a:pt x="12566" y="59946"/>
                </a:lnTo>
                <a:lnTo>
                  <a:pt x="5248" y="48979"/>
                </a:lnTo>
                <a:lnTo>
                  <a:pt x="2572" y="35570"/>
                </a:lnTo>
                <a:lnTo>
                  <a:pt x="5248" y="22063"/>
                </a:lnTo>
                <a:lnTo>
                  <a:pt x="12566" y="10878"/>
                </a:lnTo>
                <a:lnTo>
                  <a:pt x="23461" y="3146"/>
                </a:lnTo>
                <a:lnTo>
                  <a:pt x="36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k object 58"/>
          <p:cNvSpPr/>
          <p:nvPr/>
        </p:nvSpPr>
        <p:spPr>
          <a:xfrm>
            <a:off x="9326406" y="6463394"/>
            <a:ext cx="69215" cy="71120"/>
          </a:xfrm>
          <a:custGeom>
            <a:avLst/>
            <a:gdLst/>
            <a:ahLst/>
            <a:cxnLst/>
            <a:rect l="l" t="t" r="r" b="b"/>
            <a:pathLst>
              <a:path w="69215" h="71120">
                <a:moveTo>
                  <a:pt x="34295" y="0"/>
                </a:moveTo>
                <a:lnTo>
                  <a:pt x="20888" y="3146"/>
                </a:lnTo>
                <a:lnTo>
                  <a:pt x="9993" y="10878"/>
                </a:lnTo>
                <a:lnTo>
                  <a:pt x="2676" y="22063"/>
                </a:lnTo>
                <a:lnTo>
                  <a:pt x="0" y="35570"/>
                </a:lnTo>
                <a:lnTo>
                  <a:pt x="2676" y="48979"/>
                </a:lnTo>
                <a:lnTo>
                  <a:pt x="9993" y="59946"/>
                </a:lnTo>
                <a:lnTo>
                  <a:pt x="20888" y="67459"/>
                </a:lnTo>
                <a:lnTo>
                  <a:pt x="34295" y="70506"/>
                </a:lnTo>
                <a:lnTo>
                  <a:pt x="47672" y="67459"/>
                </a:lnTo>
                <a:lnTo>
                  <a:pt x="58570" y="59946"/>
                </a:lnTo>
                <a:lnTo>
                  <a:pt x="65905" y="48979"/>
                </a:lnTo>
                <a:lnTo>
                  <a:pt x="68591" y="35570"/>
                </a:lnTo>
                <a:lnTo>
                  <a:pt x="65905" y="22063"/>
                </a:lnTo>
                <a:lnTo>
                  <a:pt x="58570" y="10878"/>
                </a:lnTo>
                <a:lnTo>
                  <a:pt x="47672" y="3146"/>
                </a:lnTo>
                <a:lnTo>
                  <a:pt x="34295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k object 59"/>
          <p:cNvSpPr/>
          <p:nvPr/>
        </p:nvSpPr>
        <p:spPr>
          <a:xfrm>
            <a:off x="9732239" y="323101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38" y="0"/>
                </a:moveTo>
                <a:lnTo>
                  <a:pt x="21431" y="2789"/>
                </a:lnTo>
                <a:lnTo>
                  <a:pt x="10315" y="10403"/>
                </a:lnTo>
                <a:lnTo>
                  <a:pt x="2776" y="21708"/>
                </a:lnTo>
                <a:lnTo>
                  <a:pt x="0" y="35571"/>
                </a:lnTo>
                <a:lnTo>
                  <a:pt x="2776" y="49070"/>
                </a:lnTo>
                <a:lnTo>
                  <a:pt x="10315" y="60186"/>
                </a:lnTo>
                <a:lnTo>
                  <a:pt x="21431" y="67728"/>
                </a:lnTo>
                <a:lnTo>
                  <a:pt x="34938" y="70507"/>
                </a:lnTo>
                <a:lnTo>
                  <a:pt x="48776" y="67728"/>
                </a:lnTo>
                <a:lnTo>
                  <a:pt x="60062" y="60186"/>
                </a:lnTo>
                <a:lnTo>
                  <a:pt x="67663" y="49070"/>
                </a:lnTo>
                <a:lnTo>
                  <a:pt x="70449" y="35571"/>
                </a:lnTo>
                <a:lnTo>
                  <a:pt x="67663" y="21708"/>
                </a:lnTo>
                <a:lnTo>
                  <a:pt x="60062" y="10403"/>
                </a:lnTo>
                <a:lnTo>
                  <a:pt x="48776" y="2789"/>
                </a:lnTo>
                <a:lnTo>
                  <a:pt x="34938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k object 60"/>
          <p:cNvSpPr/>
          <p:nvPr/>
        </p:nvSpPr>
        <p:spPr>
          <a:xfrm>
            <a:off x="1013992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32" y="2789"/>
                </a:lnTo>
                <a:lnTo>
                  <a:pt x="10422" y="10403"/>
                </a:lnTo>
                <a:lnTo>
                  <a:pt x="2796" y="21708"/>
                </a:lnTo>
                <a:lnTo>
                  <a:pt x="0" y="35571"/>
                </a:lnTo>
                <a:lnTo>
                  <a:pt x="2796" y="49070"/>
                </a:lnTo>
                <a:lnTo>
                  <a:pt x="10422" y="60186"/>
                </a:lnTo>
                <a:lnTo>
                  <a:pt x="21732" y="67728"/>
                </a:lnTo>
                <a:lnTo>
                  <a:pt x="35581" y="70507"/>
                </a:lnTo>
                <a:lnTo>
                  <a:pt x="49089" y="67728"/>
                </a:lnTo>
                <a:lnTo>
                  <a:pt x="60204" y="60186"/>
                </a:lnTo>
                <a:lnTo>
                  <a:pt x="67744" y="49070"/>
                </a:lnTo>
                <a:lnTo>
                  <a:pt x="70520" y="35571"/>
                </a:lnTo>
                <a:lnTo>
                  <a:pt x="67744" y="21708"/>
                </a:lnTo>
                <a:lnTo>
                  <a:pt x="60204" y="10403"/>
                </a:lnTo>
                <a:lnTo>
                  <a:pt x="490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k object 61"/>
          <p:cNvSpPr/>
          <p:nvPr/>
        </p:nvSpPr>
        <p:spPr>
          <a:xfrm>
            <a:off x="10547690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1" y="0"/>
                </a:move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49430" y="67728"/>
                </a:lnTo>
                <a:lnTo>
                  <a:pt x="60740" y="60186"/>
                </a:lnTo>
                <a:lnTo>
                  <a:pt x="68366" y="49070"/>
                </a:lnTo>
                <a:lnTo>
                  <a:pt x="71163" y="35571"/>
                </a:lnTo>
                <a:lnTo>
                  <a:pt x="68366" y="21708"/>
                </a:lnTo>
                <a:lnTo>
                  <a:pt x="60740" y="10403"/>
                </a:lnTo>
                <a:lnTo>
                  <a:pt x="49430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k object 62"/>
          <p:cNvSpPr/>
          <p:nvPr/>
        </p:nvSpPr>
        <p:spPr>
          <a:xfrm>
            <a:off x="9732239" y="6463394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38" y="0"/>
                </a:moveTo>
                <a:lnTo>
                  <a:pt x="21431" y="2789"/>
                </a:lnTo>
                <a:lnTo>
                  <a:pt x="10315" y="10401"/>
                </a:lnTo>
                <a:lnTo>
                  <a:pt x="2776" y="21706"/>
                </a:lnTo>
                <a:lnTo>
                  <a:pt x="0" y="35570"/>
                </a:lnTo>
                <a:lnTo>
                  <a:pt x="2776" y="49068"/>
                </a:lnTo>
                <a:lnTo>
                  <a:pt x="10315" y="60184"/>
                </a:lnTo>
                <a:lnTo>
                  <a:pt x="21431" y="67727"/>
                </a:lnTo>
                <a:lnTo>
                  <a:pt x="34938" y="70506"/>
                </a:lnTo>
                <a:lnTo>
                  <a:pt x="48776" y="67727"/>
                </a:lnTo>
                <a:lnTo>
                  <a:pt x="60062" y="60184"/>
                </a:lnTo>
                <a:lnTo>
                  <a:pt x="67663" y="49068"/>
                </a:lnTo>
                <a:lnTo>
                  <a:pt x="70449" y="35570"/>
                </a:lnTo>
                <a:lnTo>
                  <a:pt x="67663" y="21706"/>
                </a:lnTo>
                <a:lnTo>
                  <a:pt x="60062" y="10401"/>
                </a:lnTo>
                <a:lnTo>
                  <a:pt x="48776" y="2789"/>
                </a:lnTo>
                <a:lnTo>
                  <a:pt x="34938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k object 63"/>
          <p:cNvSpPr/>
          <p:nvPr/>
        </p:nvSpPr>
        <p:spPr>
          <a:xfrm>
            <a:off x="1013992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32" y="2789"/>
                </a:lnTo>
                <a:lnTo>
                  <a:pt x="10422" y="10401"/>
                </a:lnTo>
                <a:lnTo>
                  <a:pt x="2796" y="21706"/>
                </a:lnTo>
                <a:lnTo>
                  <a:pt x="0" y="35570"/>
                </a:lnTo>
                <a:lnTo>
                  <a:pt x="2796" y="49068"/>
                </a:lnTo>
                <a:lnTo>
                  <a:pt x="10422" y="60184"/>
                </a:lnTo>
                <a:lnTo>
                  <a:pt x="21732" y="67727"/>
                </a:lnTo>
                <a:lnTo>
                  <a:pt x="35581" y="70506"/>
                </a:lnTo>
                <a:lnTo>
                  <a:pt x="49089" y="67727"/>
                </a:lnTo>
                <a:lnTo>
                  <a:pt x="60204" y="60184"/>
                </a:lnTo>
                <a:lnTo>
                  <a:pt x="67744" y="49068"/>
                </a:lnTo>
                <a:lnTo>
                  <a:pt x="70520" y="35570"/>
                </a:lnTo>
                <a:lnTo>
                  <a:pt x="67744" y="21706"/>
                </a:lnTo>
                <a:lnTo>
                  <a:pt x="60204" y="10401"/>
                </a:lnTo>
                <a:lnTo>
                  <a:pt x="490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k object 64"/>
          <p:cNvSpPr/>
          <p:nvPr/>
        </p:nvSpPr>
        <p:spPr>
          <a:xfrm>
            <a:off x="10547690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430" y="67727"/>
                </a:lnTo>
                <a:lnTo>
                  <a:pt x="60740" y="60184"/>
                </a:lnTo>
                <a:lnTo>
                  <a:pt x="68366" y="49068"/>
                </a:lnTo>
                <a:lnTo>
                  <a:pt x="71163" y="35570"/>
                </a:lnTo>
                <a:lnTo>
                  <a:pt x="68366" y="21706"/>
                </a:lnTo>
                <a:lnTo>
                  <a:pt x="60740" y="10401"/>
                </a:lnTo>
                <a:lnTo>
                  <a:pt x="49430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k object 65"/>
          <p:cNvSpPr/>
          <p:nvPr/>
        </p:nvSpPr>
        <p:spPr>
          <a:xfrm>
            <a:off x="109554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419" y="67727"/>
                </a:lnTo>
                <a:lnTo>
                  <a:pt x="60705" y="60184"/>
                </a:lnTo>
                <a:lnTo>
                  <a:pt x="68306" y="49068"/>
                </a:lnTo>
                <a:lnTo>
                  <a:pt x="71092" y="35570"/>
                </a:lnTo>
                <a:lnTo>
                  <a:pt x="68306" y="21706"/>
                </a:lnTo>
                <a:lnTo>
                  <a:pt x="60705" y="10401"/>
                </a:lnTo>
                <a:lnTo>
                  <a:pt x="4941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k object 66"/>
          <p:cNvSpPr/>
          <p:nvPr/>
        </p:nvSpPr>
        <p:spPr>
          <a:xfrm>
            <a:off x="1136378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8" y="0"/>
                </a:moveTo>
                <a:lnTo>
                  <a:pt x="21461" y="2789"/>
                </a:lnTo>
                <a:lnTo>
                  <a:pt x="10342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42" y="60184"/>
                </a:lnTo>
                <a:lnTo>
                  <a:pt x="21461" y="67727"/>
                </a:lnTo>
                <a:lnTo>
                  <a:pt x="34938" y="70506"/>
                </a:lnTo>
                <a:lnTo>
                  <a:pt x="48817" y="67727"/>
                </a:lnTo>
                <a:lnTo>
                  <a:pt x="60124" y="60184"/>
                </a:lnTo>
                <a:lnTo>
                  <a:pt x="67733" y="49068"/>
                </a:lnTo>
                <a:lnTo>
                  <a:pt x="70520" y="35570"/>
                </a:lnTo>
                <a:lnTo>
                  <a:pt x="67733" y="21706"/>
                </a:lnTo>
                <a:lnTo>
                  <a:pt x="60124" y="10401"/>
                </a:lnTo>
                <a:lnTo>
                  <a:pt x="48817" y="2789"/>
                </a:lnTo>
                <a:lnTo>
                  <a:pt x="34938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k object 67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k object 68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k object 69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k object 70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k object 71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k object 72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k object 73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k object 74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k object 75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k object 76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k object 77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k object 78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k object 79"/>
          <p:cNvSpPr/>
          <p:nvPr/>
        </p:nvSpPr>
        <p:spPr>
          <a:xfrm>
            <a:off x="524775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bk object 80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bk object 81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bk object 82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bk object 83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bk object 84"/>
          <p:cNvSpPr/>
          <p:nvPr/>
        </p:nvSpPr>
        <p:spPr>
          <a:xfrm>
            <a:off x="7287100" y="323101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867" y="0"/>
                </a:moveTo>
                <a:lnTo>
                  <a:pt x="21401" y="2789"/>
                </a:lnTo>
                <a:lnTo>
                  <a:pt x="10306" y="10403"/>
                </a:lnTo>
                <a:lnTo>
                  <a:pt x="2775" y="21708"/>
                </a:lnTo>
                <a:lnTo>
                  <a:pt x="0" y="35571"/>
                </a:lnTo>
                <a:lnTo>
                  <a:pt x="2775" y="49070"/>
                </a:lnTo>
                <a:lnTo>
                  <a:pt x="10306" y="60186"/>
                </a:lnTo>
                <a:lnTo>
                  <a:pt x="21401" y="67728"/>
                </a:lnTo>
                <a:lnTo>
                  <a:pt x="34867" y="70507"/>
                </a:lnTo>
                <a:lnTo>
                  <a:pt x="48746" y="67728"/>
                </a:lnTo>
                <a:lnTo>
                  <a:pt x="60053" y="60186"/>
                </a:lnTo>
                <a:lnTo>
                  <a:pt x="67662" y="49070"/>
                </a:lnTo>
                <a:lnTo>
                  <a:pt x="70449" y="35571"/>
                </a:lnTo>
                <a:lnTo>
                  <a:pt x="67662" y="21708"/>
                </a:lnTo>
                <a:lnTo>
                  <a:pt x="60053" y="10403"/>
                </a:lnTo>
                <a:lnTo>
                  <a:pt x="48746" y="2789"/>
                </a:lnTo>
                <a:lnTo>
                  <a:pt x="34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bk object 85"/>
          <p:cNvSpPr/>
          <p:nvPr/>
        </p:nvSpPr>
        <p:spPr>
          <a:xfrm>
            <a:off x="7694790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1" y="0"/>
                </a:move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49189" y="67728"/>
                </a:lnTo>
                <a:lnTo>
                  <a:pt x="60526" y="60186"/>
                </a:lnTo>
                <a:lnTo>
                  <a:pt x="68286" y="49070"/>
                </a:lnTo>
                <a:lnTo>
                  <a:pt x="71163" y="35571"/>
                </a:lnTo>
                <a:lnTo>
                  <a:pt x="68286" y="21708"/>
                </a:lnTo>
                <a:lnTo>
                  <a:pt x="60526" y="10403"/>
                </a:lnTo>
                <a:lnTo>
                  <a:pt x="491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bk object 86"/>
          <p:cNvSpPr/>
          <p:nvPr/>
        </p:nvSpPr>
        <p:spPr>
          <a:xfrm>
            <a:off x="81025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49419" y="67728"/>
                </a:lnTo>
                <a:lnTo>
                  <a:pt x="60705" y="60186"/>
                </a:lnTo>
                <a:lnTo>
                  <a:pt x="68306" y="49070"/>
                </a:lnTo>
                <a:lnTo>
                  <a:pt x="71092" y="35571"/>
                </a:lnTo>
                <a:lnTo>
                  <a:pt x="68306" y="21708"/>
                </a:lnTo>
                <a:lnTo>
                  <a:pt x="60705" y="10403"/>
                </a:lnTo>
                <a:lnTo>
                  <a:pt x="4941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bk object 87"/>
          <p:cNvSpPr/>
          <p:nvPr/>
        </p:nvSpPr>
        <p:spPr>
          <a:xfrm>
            <a:off x="8510955" y="323101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867" y="0"/>
                </a:moveTo>
                <a:lnTo>
                  <a:pt x="21401" y="2789"/>
                </a:lnTo>
                <a:lnTo>
                  <a:pt x="10306" y="10403"/>
                </a:lnTo>
                <a:lnTo>
                  <a:pt x="2775" y="21708"/>
                </a:lnTo>
                <a:lnTo>
                  <a:pt x="0" y="35571"/>
                </a:lnTo>
                <a:lnTo>
                  <a:pt x="2775" y="49070"/>
                </a:lnTo>
                <a:lnTo>
                  <a:pt x="10306" y="60186"/>
                </a:lnTo>
                <a:lnTo>
                  <a:pt x="21401" y="67728"/>
                </a:lnTo>
                <a:lnTo>
                  <a:pt x="34867" y="70507"/>
                </a:lnTo>
                <a:lnTo>
                  <a:pt x="48746" y="67728"/>
                </a:lnTo>
                <a:lnTo>
                  <a:pt x="60053" y="60186"/>
                </a:lnTo>
                <a:lnTo>
                  <a:pt x="67662" y="49070"/>
                </a:lnTo>
                <a:lnTo>
                  <a:pt x="70449" y="35571"/>
                </a:lnTo>
                <a:lnTo>
                  <a:pt x="67662" y="21708"/>
                </a:lnTo>
                <a:lnTo>
                  <a:pt x="60053" y="10403"/>
                </a:lnTo>
                <a:lnTo>
                  <a:pt x="48746" y="2789"/>
                </a:lnTo>
                <a:lnTo>
                  <a:pt x="34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bk object 88"/>
          <p:cNvSpPr/>
          <p:nvPr/>
        </p:nvSpPr>
        <p:spPr>
          <a:xfrm>
            <a:off x="8918645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49089" y="67728"/>
                </a:lnTo>
                <a:lnTo>
                  <a:pt x="60204" y="60186"/>
                </a:lnTo>
                <a:lnTo>
                  <a:pt x="67744" y="49070"/>
                </a:lnTo>
                <a:lnTo>
                  <a:pt x="70520" y="35571"/>
                </a:lnTo>
                <a:lnTo>
                  <a:pt x="67744" y="21708"/>
                </a:lnTo>
                <a:lnTo>
                  <a:pt x="60204" y="10403"/>
                </a:lnTo>
                <a:lnTo>
                  <a:pt x="490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bk object 89"/>
          <p:cNvSpPr/>
          <p:nvPr/>
        </p:nvSpPr>
        <p:spPr>
          <a:xfrm>
            <a:off x="9360703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86" y="0"/>
                </a:moveTo>
                <a:lnTo>
                  <a:pt x="0" y="0"/>
                </a:lnTo>
                <a:lnTo>
                  <a:pt x="13376" y="3146"/>
                </a:lnTo>
                <a:lnTo>
                  <a:pt x="24274" y="10877"/>
                </a:lnTo>
                <a:lnTo>
                  <a:pt x="31609" y="22063"/>
                </a:lnTo>
                <a:lnTo>
                  <a:pt x="34295" y="35571"/>
                </a:lnTo>
                <a:lnTo>
                  <a:pt x="31609" y="48980"/>
                </a:lnTo>
                <a:lnTo>
                  <a:pt x="24274" y="59947"/>
                </a:lnTo>
                <a:lnTo>
                  <a:pt x="13376" y="67460"/>
                </a:lnTo>
                <a:lnTo>
                  <a:pt x="0" y="70507"/>
                </a:lnTo>
                <a:lnTo>
                  <a:pt x="1286" y="70507"/>
                </a:lnTo>
                <a:lnTo>
                  <a:pt x="15123" y="67728"/>
                </a:lnTo>
                <a:lnTo>
                  <a:pt x="26409" y="60186"/>
                </a:lnTo>
                <a:lnTo>
                  <a:pt x="34010" y="49070"/>
                </a:lnTo>
                <a:lnTo>
                  <a:pt x="36796" y="35571"/>
                </a:lnTo>
                <a:lnTo>
                  <a:pt x="34010" y="21708"/>
                </a:lnTo>
                <a:lnTo>
                  <a:pt x="26409" y="10403"/>
                </a:lnTo>
                <a:lnTo>
                  <a:pt x="15123" y="2789"/>
                </a:lnTo>
                <a:lnTo>
                  <a:pt x="1286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bk object 90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bk object 91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bk object 92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bk object 93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bk object 94"/>
          <p:cNvSpPr/>
          <p:nvPr/>
        </p:nvSpPr>
        <p:spPr>
          <a:xfrm>
            <a:off x="524775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bk object 95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bk object 96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bk object 97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bk object 98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bk object 99"/>
          <p:cNvSpPr/>
          <p:nvPr/>
        </p:nvSpPr>
        <p:spPr>
          <a:xfrm>
            <a:off x="7287100" y="6463394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867" y="0"/>
                </a:moveTo>
                <a:lnTo>
                  <a:pt x="21401" y="2789"/>
                </a:lnTo>
                <a:lnTo>
                  <a:pt x="10306" y="10401"/>
                </a:lnTo>
                <a:lnTo>
                  <a:pt x="2775" y="21706"/>
                </a:lnTo>
                <a:lnTo>
                  <a:pt x="0" y="35570"/>
                </a:lnTo>
                <a:lnTo>
                  <a:pt x="2775" y="49068"/>
                </a:lnTo>
                <a:lnTo>
                  <a:pt x="10306" y="60184"/>
                </a:lnTo>
                <a:lnTo>
                  <a:pt x="21401" y="67727"/>
                </a:lnTo>
                <a:lnTo>
                  <a:pt x="34867" y="70506"/>
                </a:lnTo>
                <a:lnTo>
                  <a:pt x="48746" y="67727"/>
                </a:lnTo>
                <a:lnTo>
                  <a:pt x="60053" y="60184"/>
                </a:lnTo>
                <a:lnTo>
                  <a:pt x="67662" y="49068"/>
                </a:lnTo>
                <a:lnTo>
                  <a:pt x="70449" y="35570"/>
                </a:lnTo>
                <a:lnTo>
                  <a:pt x="67662" y="21706"/>
                </a:lnTo>
                <a:lnTo>
                  <a:pt x="60053" y="10401"/>
                </a:lnTo>
                <a:lnTo>
                  <a:pt x="48746" y="2789"/>
                </a:lnTo>
                <a:lnTo>
                  <a:pt x="34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bk object 100"/>
          <p:cNvSpPr/>
          <p:nvPr/>
        </p:nvSpPr>
        <p:spPr>
          <a:xfrm>
            <a:off x="7694790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189" y="67727"/>
                </a:lnTo>
                <a:lnTo>
                  <a:pt x="60526" y="60184"/>
                </a:lnTo>
                <a:lnTo>
                  <a:pt x="68286" y="49068"/>
                </a:lnTo>
                <a:lnTo>
                  <a:pt x="71163" y="35570"/>
                </a:lnTo>
                <a:lnTo>
                  <a:pt x="68286" y="21706"/>
                </a:lnTo>
                <a:lnTo>
                  <a:pt x="60526" y="10401"/>
                </a:lnTo>
                <a:lnTo>
                  <a:pt x="491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bk object 101"/>
          <p:cNvSpPr/>
          <p:nvPr/>
        </p:nvSpPr>
        <p:spPr>
          <a:xfrm>
            <a:off x="81025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419" y="67727"/>
                </a:lnTo>
                <a:lnTo>
                  <a:pt x="60705" y="60184"/>
                </a:lnTo>
                <a:lnTo>
                  <a:pt x="68306" y="49068"/>
                </a:lnTo>
                <a:lnTo>
                  <a:pt x="71092" y="35570"/>
                </a:lnTo>
                <a:lnTo>
                  <a:pt x="68306" y="21706"/>
                </a:lnTo>
                <a:lnTo>
                  <a:pt x="60705" y="10401"/>
                </a:lnTo>
                <a:lnTo>
                  <a:pt x="4941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bk object 102"/>
          <p:cNvSpPr/>
          <p:nvPr/>
        </p:nvSpPr>
        <p:spPr>
          <a:xfrm>
            <a:off x="8510955" y="6463394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867" y="0"/>
                </a:moveTo>
                <a:lnTo>
                  <a:pt x="21401" y="2789"/>
                </a:lnTo>
                <a:lnTo>
                  <a:pt x="10306" y="10401"/>
                </a:lnTo>
                <a:lnTo>
                  <a:pt x="2775" y="21706"/>
                </a:lnTo>
                <a:lnTo>
                  <a:pt x="0" y="35570"/>
                </a:lnTo>
                <a:lnTo>
                  <a:pt x="2775" y="49068"/>
                </a:lnTo>
                <a:lnTo>
                  <a:pt x="10306" y="60184"/>
                </a:lnTo>
                <a:lnTo>
                  <a:pt x="21401" y="67727"/>
                </a:lnTo>
                <a:lnTo>
                  <a:pt x="34867" y="70506"/>
                </a:lnTo>
                <a:lnTo>
                  <a:pt x="48746" y="67727"/>
                </a:lnTo>
                <a:lnTo>
                  <a:pt x="60053" y="60184"/>
                </a:lnTo>
                <a:lnTo>
                  <a:pt x="67662" y="49068"/>
                </a:lnTo>
                <a:lnTo>
                  <a:pt x="70449" y="35570"/>
                </a:lnTo>
                <a:lnTo>
                  <a:pt x="67662" y="21706"/>
                </a:lnTo>
                <a:lnTo>
                  <a:pt x="60053" y="10401"/>
                </a:lnTo>
                <a:lnTo>
                  <a:pt x="48746" y="2789"/>
                </a:lnTo>
                <a:lnTo>
                  <a:pt x="34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bk object 103"/>
          <p:cNvSpPr/>
          <p:nvPr/>
        </p:nvSpPr>
        <p:spPr>
          <a:xfrm>
            <a:off x="8918645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089" y="67727"/>
                </a:lnTo>
                <a:lnTo>
                  <a:pt x="60204" y="60184"/>
                </a:lnTo>
                <a:lnTo>
                  <a:pt x="67744" y="49068"/>
                </a:lnTo>
                <a:lnTo>
                  <a:pt x="70520" y="35570"/>
                </a:lnTo>
                <a:lnTo>
                  <a:pt x="67744" y="21706"/>
                </a:lnTo>
                <a:lnTo>
                  <a:pt x="60204" y="10401"/>
                </a:lnTo>
                <a:lnTo>
                  <a:pt x="490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bk object 104"/>
          <p:cNvSpPr/>
          <p:nvPr/>
        </p:nvSpPr>
        <p:spPr>
          <a:xfrm>
            <a:off x="9360703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86" y="0"/>
                </a:moveTo>
                <a:lnTo>
                  <a:pt x="0" y="0"/>
                </a:lnTo>
                <a:lnTo>
                  <a:pt x="13376" y="3146"/>
                </a:lnTo>
                <a:lnTo>
                  <a:pt x="24274" y="10878"/>
                </a:lnTo>
                <a:lnTo>
                  <a:pt x="31609" y="22063"/>
                </a:lnTo>
                <a:lnTo>
                  <a:pt x="34295" y="35570"/>
                </a:lnTo>
                <a:lnTo>
                  <a:pt x="31609" y="48979"/>
                </a:lnTo>
                <a:lnTo>
                  <a:pt x="24274" y="59946"/>
                </a:lnTo>
                <a:lnTo>
                  <a:pt x="13376" y="67459"/>
                </a:lnTo>
                <a:lnTo>
                  <a:pt x="0" y="70506"/>
                </a:lnTo>
                <a:lnTo>
                  <a:pt x="1286" y="70506"/>
                </a:lnTo>
                <a:lnTo>
                  <a:pt x="15123" y="67727"/>
                </a:lnTo>
                <a:lnTo>
                  <a:pt x="26409" y="60184"/>
                </a:lnTo>
                <a:lnTo>
                  <a:pt x="34010" y="49068"/>
                </a:lnTo>
                <a:lnTo>
                  <a:pt x="36796" y="35570"/>
                </a:lnTo>
                <a:lnTo>
                  <a:pt x="34010" y="21706"/>
                </a:lnTo>
                <a:lnTo>
                  <a:pt x="26409" y="10401"/>
                </a:lnTo>
                <a:lnTo>
                  <a:pt x="15123" y="2789"/>
                </a:lnTo>
                <a:lnTo>
                  <a:pt x="1286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bk object 105"/>
          <p:cNvSpPr/>
          <p:nvPr/>
        </p:nvSpPr>
        <p:spPr>
          <a:xfrm>
            <a:off x="9323834" y="323101"/>
            <a:ext cx="37465" cy="71120"/>
          </a:xfrm>
          <a:custGeom>
            <a:avLst/>
            <a:gdLst/>
            <a:ahLst/>
            <a:cxnLst/>
            <a:rect l="l" t="t" r="r" b="b"/>
            <a:pathLst>
              <a:path w="37465" h="71120">
                <a:moveTo>
                  <a:pt x="36867" y="0"/>
                </a:moveTo>
                <a:lnTo>
                  <a:pt x="35581" y="0"/>
                </a:ln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36867" y="70507"/>
                </a:lnTo>
                <a:lnTo>
                  <a:pt x="23461" y="67460"/>
                </a:lnTo>
                <a:lnTo>
                  <a:pt x="12566" y="59947"/>
                </a:lnTo>
                <a:lnTo>
                  <a:pt x="5248" y="48980"/>
                </a:lnTo>
                <a:lnTo>
                  <a:pt x="2572" y="35571"/>
                </a:lnTo>
                <a:lnTo>
                  <a:pt x="5248" y="22063"/>
                </a:lnTo>
                <a:lnTo>
                  <a:pt x="12566" y="10877"/>
                </a:lnTo>
                <a:lnTo>
                  <a:pt x="23461" y="3146"/>
                </a:lnTo>
                <a:lnTo>
                  <a:pt x="36867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bk object 106"/>
          <p:cNvSpPr/>
          <p:nvPr/>
        </p:nvSpPr>
        <p:spPr>
          <a:xfrm>
            <a:off x="9326406" y="323101"/>
            <a:ext cx="69215" cy="71120"/>
          </a:xfrm>
          <a:custGeom>
            <a:avLst/>
            <a:gdLst/>
            <a:ahLst/>
            <a:cxnLst/>
            <a:rect l="l" t="t" r="r" b="b"/>
            <a:pathLst>
              <a:path w="69215" h="71120">
                <a:moveTo>
                  <a:pt x="34295" y="0"/>
                </a:moveTo>
                <a:lnTo>
                  <a:pt x="20888" y="3146"/>
                </a:lnTo>
                <a:lnTo>
                  <a:pt x="9993" y="10877"/>
                </a:lnTo>
                <a:lnTo>
                  <a:pt x="2676" y="22063"/>
                </a:lnTo>
                <a:lnTo>
                  <a:pt x="0" y="35571"/>
                </a:lnTo>
                <a:lnTo>
                  <a:pt x="2676" y="48980"/>
                </a:lnTo>
                <a:lnTo>
                  <a:pt x="9993" y="59947"/>
                </a:lnTo>
                <a:lnTo>
                  <a:pt x="20888" y="67460"/>
                </a:lnTo>
                <a:lnTo>
                  <a:pt x="34295" y="70507"/>
                </a:lnTo>
                <a:lnTo>
                  <a:pt x="47672" y="67460"/>
                </a:lnTo>
                <a:lnTo>
                  <a:pt x="58570" y="59947"/>
                </a:lnTo>
                <a:lnTo>
                  <a:pt x="65905" y="48980"/>
                </a:lnTo>
                <a:lnTo>
                  <a:pt x="68591" y="35571"/>
                </a:lnTo>
                <a:lnTo>
                  <a:pt x="65905" y="22063"/>
                </a:lnTo>
                <a:lnTo>
                  <a:pt x="58570" y="10877"/>
                </a:lnTo>
                <a:lnTo>
                  <a:pt x="47672" y="3146"/>
                </a:lnTo>
                <a:lnTo>
                  <a:pt x="34295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bk object 107"/>
          <p:cNvSpPr/>
          <p:nvPr/>
        </p:nvSpPr>
        <p:spPr>
          <a:xfrm>
            <a:off x="9323834" y="6463394"/>
            <a:ext cx="37465" cy="71120"/>
          </a:xfrm>
          <a:custGeom>
            <a:avLst/>
            <a:gdLst/>
            <a:ahLst/>
            <a:cxnLst/>
            <a:rect l="l" t="t" r="r" b="b"/>
            <a:pathLst>
              <a:path w="37465" h="71120">
                <a:moveTo>
                  <a:pt x="36867" y="0"/>
                </a:moveTo>
                <a:lnTo>
                  <a:pt x="35581" y="0"/>
                </a:ln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36867" y="70506"/>
                </a:lnTo>
                <a:lnTo>
                  <a:pt x="23461" y="67459"/>
                </a:lnTo>
                <a:lnTo>
                  <a:pt x="12566" y="59946"/>
                </a:lnTo>
                <a:lnTo>
                  <a:pt x="5248" y="48979"/>
                </a:lnTo>
                <a:lnTo>
                  <a:pt x="2572" y="35570"/>
                </a:lnTo>
                <a:lnTo>
                  <a:pt x="5248" y="22063"/>
                </a:lnTo>
                <a:lnTo>
                  <a:pt x="12566" y="10878"/>
                </a:lnTo>
                <a:lnTo>
                  <a:pt x="23461" y="3146"/>
                </a:lnTo>
                <a:lnTo>
                  <a:pt x="36867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bk object 108"/>
          <p:cNvSpPr/>
          <p:nvPr/>
        </p:nvSpPr>
        <p:spPr>
          <a:xfrm>
            <a:off x="9326406" y="6463394"/>
            <a:ext cx="69215" cy="71120"/>
          </a:xfrm>
          <a:custGeom>
            <a:avLst/>
            <a:gdLst/>
            <a:ahLst/>
            <a:cxnLst/>
            <a:rect l="l" t="t" r="r" b="b"/>
            <a:pathLst>
              <a:path w="69215" h="71120">
                <a:moveTo>
                  <a:pt x="34295" y="0"/>
                </a:moveTo>
                <a:lnTo>
                  <a:pt x="20888" y="3146"/>
                </a:lnTo>
                <a:lnTo>
                  <a:pt x="9993" y="10878"/>
                </a:lnTo>
                <a:lnTo>
                  <a:pt x="2676" y="22063"/>
                </a:lnTo>
                <a:lnTo>
                  <a:pt x="0" y="35570"/>
                </a:lnTo>
                <a:lnTo>
                  <a:pt x="2676" y="48979"/>
                </a:lnTo>
                <a:lnTo>
                  <a:pt x="9993" y="59946"/>
                </a:lnTo>
                <a:lnTo>
                  <a:pt x="20888" y="67459"/>
                </a:lnTo>
                <a:lnTo>
                  <a:pt x="34295" y="70506"/>
                </a:lnTo>
                <a:lnTo>
                  <a:pt x="47672" y="67459"/>
                </a:lnTo>
                <a:lnTo>
                  <a:pt x="58570" y="59946"/>
                </a:lnTo>
                <a:lnTo>
                  <a:pt x="65905" y="48979"/>
                </a:lnTo>
                <a:lnTo>
                  <a:pt x="68591" y="35570"/>
                </a:lnTo>
                <a:lnTo>
                  <a:pt x="65905" y="22063"/>
                </a:lnTo>
                <a:lnTo>
                  <a:pt x="58570" y="10878"/>
                </a:lnTo>
                <a:lnTo>
                  <a:pt x="47672" y="3146"/>
                </a:lnTo>
                <a:lnTo>
                  <a:pt x="34295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bk object 109"/>
          <p:cNvSpPr/>
          <p:nvPr/>
        </p:nvSpPr>
        <p:spPr>
          <a:xfrm>
            <a:off x="9732239" y="323101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38" y="0"/>
                </a:moveTo>
                <a:lnTo>
                  <a:pt x="21431" y="2789"/>
                </a:lnTo>
                <a:lnTo>
                  <a:pt x="10315" y="10403"/>
                </a:lnTo>
                <a:lnTo>
                  <a:pt x="2776" y="21708"/>
                </a:lnTo>
                <a:lnTo>
                  <a:pt x="0" y="35571"/>
                </a:lnTo>
                <a:lnTo>
                  <a:pt x="2776" y="49070"/>
                </a:lnTo>
                <a:lnTo>
                  <a:pt x="10315" y="60186"/>
                </a:lnTo>
                <a:lnTo>
                  <a:pt x="21431" y="67728"/>
                </a:lnTo>
                <a:lnTo>
                  <a:pt x="34938" y="70507"/>
                </a:lnTo>
                <a:lnTo>
                  <a:pt x="48776" y="67728"/>
                </a:lnTo>
                <a:lnTo>
                  <a:pt x="60062" y="60186"/>
                </a:lnTo>
                <a:lnTo>
                  <a:pt x="67663" y="49070"/>
                </a:lnTo>
                <a:lnTo>
                  <a:pt x="70449" y="35571"/>
                </a:lnTo>
                <a:lnTo>
                  <a:pt x="67663" y="21708"/>
                </a:lnTo>
                <a:lnTo>
                  <a:pt x="60062" y="10403"/>
                </a:lnTo>
                <a:lnTo>
                  <a:pt x="48776" y="2789"/>
                </a:lnTo>
                <a:lnTo>
                  <a:pt x="34938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bk object 110"/>
          <p:cNvSpPr/>
          <p:nvPr/>
        </p:nvSpPr>
        <p:spPr>
          <a:xfrm>
            <a:off x="1013992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32" y="2789"/>
                </a:lnTo>
                <a:lnTo>
                  <a:pt x="10422" y="10403"/>
                </a:lnTo>
                <a:lnTo>
                  <a:pt x="2796" y="21708"/>
                </a:lnTo>
                <a:lnTo>
                  <a:pt x="0" y="35571"/>
                </a:lnTo>
                <a:lnTo>
                  <a:pt x="2796" y="49070"/>
                </a:lnTo>
                <a:lnTo>
                  <a:pt x="10422" y="60186"/>
                </a:lnTo>
                <a:lnTo>
                  <a:pt x="21732" y="67728"/>
                </a:lnTo>
                <a:lnTo>
                  <a:pt x="35581" y="70507"/>
                </a:lnTo>
                <a:lnTo>
                  <a:pt x="49089" y="67728"/>
                </a:lnTo>
                <a:lnTo>
                  <a:pt x="60204" y="60186"/>
                </a:lnTo>
                <a:lnTo>
                  <a:pt x="67744" y="49070"/>
                </a:lnTo>
                <a:lnTo>
                  <a:pt x="70520" y="35571"/>
                </a:lnTo>
                <a:lnTo>
                  <a:pt x="67744" y="21708"/>
                </a:lnTo>
                <a:lnTo>
                  <a:pt x="60204" y="10403"/>
                </a:lnTo>
                <a:lnTo>
                  <a:pt x="490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bk object 111"/>
          <p:cNvSpPr/>
          <p:nvPr/>
        </p:nvSpPr>
        <p:spPr>
          <a:xfrm>
            <a:off x="10547690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1" y="0"/>
                </a:move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49430" y="67728"/>
                </a:lnTo>
                <a:lnTo>
                  <a:pt x="60740" y="60186"/>
                </a:lnTo>
                <a:lnTo>
                  <a:pt x="68366" y="49070"/>
                </a:lnTo>
                <a:lnTo>
                  <a:pt x="71163" y="35571"/>
                </a:lnTo>
                <a:lnTo>
                  <a:pt x="68366" y="21708"/>
                </a:lnTo>
                <a:lnTo>
                  <a:pt x="60740" y="10403"/>
                </a:lnTo>
                <a:lnTo>
                  <a:pt x="49430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EB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bk object 112"/>
          <p:cNvSpPr/>
          <p:nvPr/>
        </p:nvSpPr>
        <p:spPr>
          <a:xfrm>
            <a:off x="9732239" y="6463394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38" y="0"/>
                </a:moveTo>
                <a:lnTo>
                  <a:pt x="21431" y="2789"/>
                </a:lnTo>
                <a:lnTo>
                  <a:pt x="10315" y="10401"/>
                </a:lnTo>
                <a:lnTo>
                  <a:pt x="2776" y="21706"/>
                </a:lnTo>
                <a:lnTo>
                  <a:pt x="0" y="35570"/>
                </a:lnTo>
                <a:lnTo>
                  <a:pt x="2776" y="49068"/>
                </a:lnTo>
                <a:lnTo>
                  <a:pt x="10315" y="60184"/>
                </a:lnTo>
                <a:lnTo>
                  <a:pt x="21431" y="67727"/>
                </a:lnTo>
                <a:lnTo>
                  <a:pt x="34938" y="70506"/>
                </a:lnTo>
                <a:lnTo>
                  <a:pt x="48776" y="67727"/>
                </a:lnTo>
                <a:lnTo>
                  <a:pt x="60062" y="60184"/>
                </a:lnTo>
                <a:lnTo>
                  <a:pt x="67663" y="49068"/>
                </a:lnTo>
                <a:lnTo>
                  <a:pt x="70449" y="35570"/>
                </a:lnTo>
                <a:lnTo>
                  <a:pt x="67663" y="21706"/>
                </a:lnTo>
                <a:lnTo>
                  <a:pt x="60062" y="10401"/>
                </a:lnTo>
                <a:lnTo>
                  <a:pt x="48776" y="2789"/>
                </a:lnTo>
                <a:lnTo>
                  <a:pt x="34938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bk object 113"/>
          <p:cNvSpPr/>
          <p:nvPr/>
        </p:nvSpPr>
        <p:spPr>
          <a:xfrm>
            <a:off x="1013992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32" y="2789"/>
                </a:lnTo>
                <a:lnTo>
                  <a:pt x="10422" y="10401"/>
                </a:lnTo>
                <a:lnTo>
                  <a:pt x="2796" y="21706"/>
                </a:lnTo>
                <a:lnTo>
                  <a:pt x="0" y="35570"/>
                </a:lnTo>
                <a:lnTo>
                  <a:pt x="2796" y="49068"/>
                </a:lnTo>
                <a:lnTo>
                  <a:pt x="10422" y="60184"/>
                </a:lnTo>
                <a:lnTo>
                  <a:pt x="21732" y="67727"/>
                </a:lnTo>
                <a:lnTo>
                  <a:pt x="35581" y="70506"/>
                </a:lnTo>
                <a:lnTo>
                  <a:pt x="49089" y="67727"/>
                </a:lnTo>
                <a:lnTo>
                  <a:pt x="60204" y="60184"/>
                </a:lnTo>
                <a:lnTo>
                  <a:pt x="67744" y="49068"/>
                </a:lnTo>
                <a:lnTo>
                  <a:pt x="70520" y="35570"/>
                </a:lnTo>
                <a:lnTo>
                  <a:pt x="67744" y="21706"/>
                </a:lnTo>
                <a:lnTo>
                  <a:pt x="60204" y="10401"/>
                </a:lnTo>
                <a:lnTo>
                  <a:pt x="490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bk object 114"/>
          <p:cNvSpPr/>
          <p:nvPr/>
        </p:nvSpPr>
        <p:spPr>
          <a:xfrm>
            <a:off x="10547690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430" y="67727"/>
                </a:lnTo>
                <a:lnTo>
                  <a:pt x="60740" y="60184"/>
                </a:lnTo>
                <a:lnTo>
                  <a:pt x="68366" y="49068"/>
                </a:lnTo>
                <a:lnTo>
                  <a:pt x="71163" y="35570"/>
                </a:lnTo>
                <a:lnTo>
                  <a:pt x="68366" y="21706"/>
                </a:lnTo>
                <a:lnTo>
                  <a:pt x="60740" y="10401"/>
                </a:lnTo>
                <a:lnTo>
                  <a:pt x="49430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bk object 115"/>
          <p:cNvSpPr/>
          <p:nvPr/>
        </p:nvSpPr>
        <p:spPr>
          <a:xfrm>
            <a:off x="109554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419" y="67727"/>
                </a:lnTo>
                <a:lnTo>
                  <a:pt x="60705" y="60184"/>
                </a:lnTo>
                <a:lnTo>
                  <a:pt x="68306" y="49068"/>
                </a:lnTo>
                <a:lnTo>
                  <a:pt x="71092" y="35570"/>
                </a:lnTo>
                <a:lnTo>
                  <a:pt x="68306" y="21706"/>
                </a:lnTo>
                <a:lnTo>
                  <a:pt x="60705" y="10401"/>
                </a:lnTo>
                <a:lnTo>
                  <a:pt x="4941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bk object 116"/>
          <p:cNvSpPr/>
          <p:nvPr/>
        </p:nvSpPr>
        <p:spPr>
          <a:xfrm>
            <a:off x="1136378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8" y="0"/>
                </a:moveTo>
                <a:lnTo>
                  <a:pt x="21461" y="2789"/>
                </a:lnTo>
                <a:lnTo>
                  <a:pt x="10342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42" y="60184"/>
                </a:lnTo>
                <a:lnTo>
                  <a:pt x="21461" y="67727"/>
                </a:lnTo>
                <a:lnTo>
                  <a:pt x="34938" y="70506"/>
                </a:lnTo>
                <a:lnTo>
                  <a:pt x="48817" y="67727"/>
                </a:lnTo>
                <a:lnTo>
                  <a:pt x="60124" y="60184"/>
                </a:lnTo>
                <a:lnTo>
                  <a:pt x="67733" y="49068"/>
                </a:lnTo>
                <a:lnTo>
                  <a:pt x="70520" y="35570"/>
                </a:lnTo>
                <a:lnTo>
                  <a:pt x="67733" y="21706"/>
                </a:lnTo>
                <a:lnTo>
                  <a:pt x="60124" y="10401"/>
                </a:lnTo>
                <a:lnTo>
                  <a:pt x="48817" y="2789"/>
                </a:lnTo>
                <a:lnTo>
                  <a:pt x="34938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bk object 117"/>
          <p:cNvSpPr/>
          <p:nvPr/>
        </p:nvSpPr>
        <p:spPr>
          <a:xfrm>
            <a:off x="1784" y="6454506"/>
            <a:ext cx="1245870" cy="89535"/>
          </a:xfrm>
          <a:custGeom>
            <a:avLst/>
            <a:gdLst/>
            <a:ahLst/>
            <a:cxnLst/>
            <a:rect l="l" t="t" r="r" b="b"/>
            <a:pathLst>
              <a:path w="1245870" h="89534">
                <a:moveTo>
                  <a:pt x="1200991" y="0"/>
                </a:moveTo>
                <a:lnTo>
                  <a:pt x="0" y="0"/>
                </a:lnTo>
                <a:lnTo>
                  <a:pt x="0" y="88921"/>
                </a:lnTo>
                <a:lnTo>
                  <a:pt x="1201619" y="88921"/>
                </a:lnTo>
                <a:lnTo>
                  <a:pt x="1218648" y="85100"/>
                </a:lnTo>
                <a:lnTo>
                  <a:pt x="1226932" y="79393"/>
                </a:lnTo>
                <a:lnTo>
                  <a:pt x="386147" y="79393"/>
                </a:lnTo>
                <a:lnTo>
                  <a:pt x="372282" y="76614"/>
                </a:lnTo>
                <a:lnTo>
                  <a:pt x="360979" y="69071"/>
                </a:lnTo>
                <a:lnTo>
                  <a:pt x="353368" y="57956"/>
                </a:lnTo>
                <a:lnTo>
                  <a:pt x="350579" y="44458"/>
                </a:lnTo>
                <a:lnTo>
                  <a:pt x="353368" y="30594"/>
                </a:lnTo>
                <a:lnTo>
                  <a:pt x="360979" y="19289"/>
                </a:lnTo>
                <a:lnTo>
                  <a:pt x="372282" y="11676"/>
                </a:lnTo>
                <a:lnTo>
                  <a:pt x="386147" y="8887"/>
                </a:lnTo>
                <a:lnTo>
                  <a:pt x="1226465" y="8887"/>
                </a:lnTo>
                <a:lnTo>
                  <a:pt x="1218380" y="3461"/>
                </a:lnTo>
                <a:lnTo>
                  <a:pt x="1200991" y="0"/>
                </a:lnTo>
                <a:close/>
              </a:path>
              <a:path w="1245870" h="89534">
                <a:moveTo>
                  <a:pt x="793879" y="8887"/>
                </a:moveTo>
                <a:lnTo>
                  <a:pt x="386147" y="8887"/>
                </a:lnTo>
                <a:lnTo>
                  <a:pt x="400007" y="11676"/>
                </a:lnTo>
                <a:lnTo>
                  <a:pt x="411308" y="19289"/>
                </a:lnTo>
                <a:lnTo>
                  <a:pt x="418919" y="30594"/>
                </a:lnTo>
                <a:lnTo>
                  <a:pt x="421707" y="44458"/>
                </a:lnTo>
                <a:lnTo>
                  <a:pt x="418919" y="57956"/>
                </a:lnTo>
                <a:lnTo>
                  <a:pt x="411308" y="69071"/>
                </a:lnTo>
                <a:lnTo>
                  <a:pt x="400007" y="76614"/>
                </a:lnTo>
                <a:lnTo>
                  <a:pt x="386147" y="79393"/>
                </a:lnTo>
                <a:lnTo>
                  <a:pt x="793879" y="79393"/>
                </a:lnTo>
                <a:lnTo>
                  <a:pt x="780385" y="76614"/>
                </a:lnTo>
                <a:lnTo>
                  <a:pt x="769270" y="69071"/>
                </a:lnTo>
                <a:lnTo>
                  <a:pt x="761727" y="57956"/>
                </a:lnTo>
                <a:lnTo>
                  <a:pt x="758948" y="44458"/>
                </a:lnTo>
                <a:lnTo>
                  <a:pt x="761727" y="30594"/>
                </a:lnTo>
                <a:lnTo>
                  <a:pt x="769270" y="19289"/>
                </a:lnTo>
                <a:lnTo>
                  <a:pt x="780385" y="11676"/>
                </a:lnTo>
                <a:lnTo>
                  <a:pt x="793879" y="8887"/>
                </a:lnTo>
                <a:close/>
              </a:path>
              <a:path w="1245870" h="89534">
                <a:moveTo>
                  <a:pt x="1202255" y="8887"/>
                </a:moveTo>
                <a:lnTo>
                  <a:pt x="793879" y="8887"/>
                </a:lnTo>
                <a:lnTo>
                  <a:pt x="807744" y="11676"/>
                </a:lnTo>
                <a:lnTo>
                  <a:pt x="819047" y="19289"/>
                </a:lnTo>
                <a:lnTo>
                  <a:pt x="826659" y="30594"/>
                </a:lnTo>
                <a:lnTo>
                  <a:pt x="829447" y="44458"/>
                </a:lnTo>
                <a:lnTo>
                  <a:pt x="826659" y="57956"/>
                </a:lnTo>
                <a:lnTo>
                  <a:pt x="819047" y="69071"/>
                </a:lnTo>
                <a:lnTo>
                  <a:pt x="807744" y="76614"/>
                </a:lnTo>
                <a:lnTo>
                  <a:pt x="793879" y="79393"/>
                </a:lnTo>
                <a:lnTo>
                  <a:pt x="1202255" y="79393"/>
                </a:lnTo>
                <a:lnTo>
                  <a:pt x="1188390" y="76614"/>
                </a:lnTo>
                <a:lnTo>
                  <a:pt x="1177087" y="69071"/>
                </a:lnTo>
                <a:lnTo>
                  <a:pt x="1169476" y="57956"/>
                </a:lnTo>
                <a:lnTo>
                  <a:pt x="1166688" y="44458"/>
                </a:lnTo>
                <a:lnTo>
                  <a:pt x="1169476" y="30594"/>
                </a:lnTo>
                <a:lnTo>
                  <a:pt x="1177087" y="19289"/>
                </a:lnTo>
                <a:lnTo>
                  <a:pt x="1188390" y="11676"/>
                </a:lnTo>
                <a:lnTo>
                  <a:pt x="1202255" y="8887"/>
                </a:lnTo>
                <a:close/>
              </a:path>
              <a:path w="1245870" h="89534">
                <a:moveTo>
                  <a:pt x="1226465" y="8887"/>
                </a:moveTo>
                <a:lnTo>
                  <a:pt x="1202255" y="8887"/>
                </a:lnTo>
                <a:lnTo>
                  <a:pt x="1215749" y="11676"/>
                </a:lnTo>
                <a:lnTo>
                  <a:pt x="1226864" y="19289"/>
                </a:lnTo>
                <a:lnTo>
                  <a:pt x="1234407" y="30594"/>
                </a:lnTo>
                <a:lnTo>
                  <a:pt x="1237187" y="44458"/>
                </a:lnTo>
                <a:lnTo>
                  <a:pt x="1234407" y="57956"/>
                </a:lnTo>
                <a:lnTo>
                  <a:pt x="1226864" y="69071"/>
                </a:lnTo>
                <a:lnTo>
                  <a:pt x="1215749" y="76614"/>
                </a:lnTo>
                <a:lnTo>
                  <a:pt x="1202255" y="79393"/>
                </a:lnTo>
                <a:lnTo>
                  <a:pt x="1226932" y="79393"/>
                </a:lnTo>
                <a:lnTo>
                  <a:pt x="1232580" y="75503"/>
                </a:lnTo>
                <a:lnTo>
                  <a:pt x="1241986" y="61499"/>
                </a:lnTo>
                <a:lnTo>
                  <a:pt x="1245439" y="44458"/>
                </a:lnTo>
                <a:lnTo>
                  <a:pt x="1241976" y="27061"/>
                </a:lnTo>
                <a:lnTo>
                  <a:pt x="1232501" y="12939"/>
                </a:lnTo>
                <a:lnTo>
                  <a:pt x="1226465" y="8887"/>
                </a:lnTo>
                <a:close/>
              </a:path>
            </a:pathLst>
          </a:custGeom>
          <a:solidFill>
            <a:srgbClr val="EB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bk object 118"/>
          <p:cNvSpPr/>
          <p:nvPr/>
        </p:nvSpPr>
        <p:spPr>
          <a:xfrm>
            <a:off x="352364" y="6463394"/>
            <a:ext cx="71127" cy="705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9" name="bk object 119"/>
          <p:cNvSpPr/>
          <p:nvPr/>
        </p:nvSpPr>
        <p:spPr>
          <a:xfrm>
            <a:off x="760732" y="6463394"/>
            <a:ext cx="70499" cy="7050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bk object 120"/>
          <p:cNvSpPr/>
          <p:nvPr/>
        </p:nvSpPr>
        <p:spPr>
          <a:xfrm>
            <a:off x="1168472" y="6463394"/>
            <a:ext cx="70499" cy="705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1" name="bk object 121"/>
          <p:cNvSpPr/>
          <p:nvPr/>
        </p:nvSpPr>
        <p:spPr>
          <a:xfrm>
            <a:off x="811499" y="5884536"/>
            <a:ext cx="67211" cy="673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bk object 122"/>
          <p:cNvSpPr/>
          <p:nvPr/>
        </p:nvSpPr>
        <p:spPr>
          <a:xfrm>
            <a:off x="517914" y="5684507"/>
            <a:ext cx="271145" cy="403860"/>
          </a:xfrm>
          <a:custGeom>
            <a:avLst/>
            <a:gdLst/>
            <a:ahLst/>
            <a:cxnLst/>
            <a:rect l="l" t="t" r="r" b="b"/>
            <a:pathLst>
              <a:path w="271145" h="403860">
                <a:moveTo>
                  <a:pt x="67211" y="267338"/>
                </a:moveTo>
                <a:lnTo>
                  <a:pt x="0" y="267338"/>
                </a:lnTo>
                <a:lnTo>
                  <a:pt x="6929" y="310245"/>
                </a:lnTo>
                <a:lnTo>
                  <a:pt x="26214" y="347543"/>
                </a:lnTo>
                <a:lnTo>
                  <a:pt x="55605" y="376977"/>
                </a:lnTo>
                <a:lnTo>
                  <a:pt x="92848" y="396292"/>
                </a:lnTo>
                <a:lnTo>
                  <a:pt x="135693" y="403231"/>
                </a:lnTo>
                <a:lnTo>
                  <a:pt x="178471" y="396292"/>
                </a:lnTo>
                <a:lnTo>
                  <a:pt x="215559" y="376977"/>
                </a:lnTo>
                <a:lnTo>
                  <a:pt x="244764" y="347543"/>
                </a:lnTo>
                <a:lnTo>
                  <a:pt x="250725" y="335920"/>
                </a:lnTo>
                <a:lnTo>
                  <a:pt x="135693" y="335920"/>
                </a:lnTo>
                <a:lnTo>
                  <a:pt x="108943" y="330562"/>
                </a:lnTo>
                <a:lnTo>
                  <a:pt x="87186" y="315916"/>
                </a:lnTo>
                <a:lnTo>
                  <a:pt x="72562" y="294127"/>
                </a:lnTo>
                <a:lnTo>
                  <a:pt x="67211" y="267338"/>
                </a:lnTo>
                <a:close/>
              </a:path>
              <a:path w="271145" h="403860">
                <a:moveTo>
                  <a:pt x="250165" y="199393"/>
                </a:moveTo>
                <a:lnTo>
                  <a:pt x="135693" y="199393"/>
                </a:lnTo>
                <a:lnTo>
                  <a:pt x="162078" y="204741"/>
                </a:lnTo>
                <a:lnTo>
                  <a:pt x="183647" y="219317"/>
                </a:lnTo>
                <a:lnTo>
                  <a:pt x="198200" y="240917"/>
                </a:lnTo>
                <a:lnTo>
                  <a:pt x="203539" y="267338"/>
                </a:lnTo>
                <a:lnTo>
                  <a:pt x="198200" y="294127"/>
                </a:lnTo>
                <a:lnTo>
                  <a:pt x="183647" y="315916"/>
                </a:lnTo>
                <a:lnTo>
                  <a:pt x="162078" y="330562"/>
                </a:lnTo>
                <a:lnTo>
                  <a:pt x="135693" y="335920"/>
                </a:lnTo>
                <a:lnTo>
                  <a:pt x="250725" y="335920"/>
                </a:lnTo>
                <a:lnTo>
                  <a:pt x="263894" y="310245"/>
                </a:lnTo>
                <a:lnTo>
                  <a:pt x="270758" y="267338"/>
                </a:lnTo>
                <a:lnTo>
                  <a:pt x="262346" y="220338"/>
                </a:lnTo>
                <a:lnTo>
                  <a:pt x="250165" y="199393"/>
                </a:lnTo>
                <a:close/>
              </a:path>
              <a:path w="271145" h="403860">
                <a:moveTo>
                  <a:pt x="206079" y="0"/>
                </a:moveTo>
                <a:lnTo>
                  <a:pt x="60869" y="0"/>
                </a:lnTo>
                <a:lnTo>
                  <a:pt x="14580" y="67309"/>
                </a:lnTo>
                <a:lnTo>
                  <a:pt x="124279" y="67309"/>
                </a:lnTo>
                <a:lnTo>
                  <a:pt x="67846" y="149864"/>
                </a:lnTo>
                <a:lnTo>
                  <a:pt x="101452" y="208280"/>
                </a:lnTo>
                <a:lnTo>
                  <a:pt x="109298" y="204480"/>
                </a:lnTo>
                <a:lnTo>
                  <a:pt x="117620" y="201693"/>
                </a:lnTo>
                <a:lnTo>
                  <a:pt x="126418" y="199977"/>
                </a:lnTo>
                <a:lnTo>
                  <a:pt x="135693" y="199393"/>
                </a:lnTo>
                <a:lnTo>
                  <a:pt x="250165" y="199393"/>
                </a:lnTo>
                <a:lnTo>
                  <a:pt x="239132" y="180421"/>
                </a:lnTo>
                <a:lnTo>
                  <a:pt x="204147" y="150624"/>
                </a:lnTo>
                <a:lnTo>
                  <a:pt x="160424" y="133983"/>
                </a:lnTo>
                <a:lnTo>
                  <a:pt x="206079" y="67309"/>
                </a:lnTo>
                <a:lnTo>
                  <a:pt x="206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bk object 123"/>
          <p:cNvSpPr/>
          <p:nvPr/>
        </p:nvSpPr>
        <p:spPr>
          <a:xfrm>
            <a:off x="350515" y="5684507"/>
            <a:ext cx="204470" cy="267335"/>
          </a:xfrm>
          <a:custGeom>
            <a:avLst/>
            <a:gdLst/>
            <a:ahLst/>
            <a:cxnLst/>
            <a:rect l="l" t="t" r="r" b="b"/>
            <a:pathLst>
              <a:path w="204470" h="267335">
                <a:moveTo>
                  <a:pt x="67847" y="0"/>
                </a:moveTo>
                <a:lnTo>
                  <a:pt x="0" y="0"/>
                </a:lnTo>
                <a:lnTo>
                  <a:pt x="0" y="267338"/>
                </a:lnTo>
                <a:lnTo>
                  <a:pt x="67847" y="267338"/>
                </a:lnTo>
                <a:lnTo>
                  <a:pt x="67847" y="135891"/>
                </a:lnTo>
                <a:lnTo>
                  <a:pt x="73187" y="109470"/>
                </a:lnTo>
                <a:lnTo>
                  <a:pt x="87741" y="87869"/>
                </a:lnTo>
                <a:lnTo>
                  <a:pt x="109311" y="73293"/>
                </a:lnTo>
                <a:lnTo>
                  <a:pt x="135697" y="67945"/>
                </a:lnTo>
                <a:lnTo>
                  <a:pt x="157889" y="67309"/>
                </a:lnTo>
                <a:lnTo>
                  <a:pt x="191513" y="18416"/>
                </a:lnTo>
                <a:lnTo>
                  <a:pt x="67847" y="18416"/>
                </a:lnTo>
                <a:lnTo>
                  <a:pt x="67847" y="0"/>
                </a:lnTo>
                <a:close/>
              </a:path>
              <a:path w="204470" h="267335">
                <a:moveTo>
                  <a:pt x="204178" y="0"/>
                </a:moveTo>
                <a:lnTo>
                  <a:pt x="135697" y="0"/>
                </a:lnTo>
                <a:lnTo>
                  <a:pt x="117426" y="1270"/>
                </a:lnTo>
                <a:lnTo>
                  <a:pt x="99869" y="4922"/>
                </a:lnTo>
                <a:lnTo>
                  <a:pt x="83263" y="10717"/>
                </a:lnTo>
                <a:lnTo>
                  <a:pt x="67847" y="18416"/>
                </a:lnTo>
                <a:lnTo>
                  <a:pt x="191513" y="18416"/>
                </a:lnTo>
                <a:lnTo>
                  <a:pt x="2041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0751" y="566115"/>
            <a:ext cx="242760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42287" y="1481454"/>
            <a:ext cx="9107424" cy="3749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50924" y="6375471"/>
            <a:ext cx="354330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949494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567286" y="6375471"/>
            <a:ext cx="285115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#</a:t>
            </a:fld>
            <a:r>
              <a:rPr dirty="0" spc="-85"/>
              <a:t>.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Relationship Id="rId3" Type="http://schemas.openxmlformats.org/officeDocument/2006/relationships/image" Target="../media/image8.png"/><Relationship Id="rId4" Type="http://schemas.openxmlformats.org/officeDocument/2006/relationships/image" Target="../media/image9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slide" Target="slide27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slide" Target="slide27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7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7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7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7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7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7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7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7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7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slide" Target="slide27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7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7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slide" Target="slide27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slide" Target="slide27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7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slide" Target="slide27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slide" Target="slide27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7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slide" Target="slide27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slide" Target="slide27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7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7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slide" Target="slide27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slide" Target="slide27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7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slide" Target="slide27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slide" Target="slide27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7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7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slide" Target="slide27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slide" Target="slide27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7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7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7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slide" Target="slide27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slide" Target="slide27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7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304799"/>
            <a:ext cx="11582400" cy="6248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66592" y="1107819"/>
            <a:ext cx="116812" cy="1172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54919" y="760463"/>
            <a:ext cx="472440" cy="701040"/>
          </a:xfrm>
          <a:custGeom>
            <a:avLst/>
            <a:gdLst/>
            <a:ahLst/>
            <a:cxnLst/>
            <a:rect l="l" t="t" r="r" b="b"/>
            <a:pathLst>
              <a:path w="472440" h="701040">
                <a:moveTo>
                  <a:pt x="117441" y="464618"/>
                </a:moveTo>
                <a:lnTo>
                  <a:pt x="0" y="464618"/>
                </a:lnTo>
                <a:lnTo>
                  <a:pt x="4783" y="512241"/>
                </a:lnTo>
                <a:lnTo>
                  <a:pt x="18508" y="556551"/>
                </a:lnTo>
                <a:lnTo>
                  <a:pt x="40238" y="596612"/>
                </a:lnTo>
                <a:lnTo>
                  <a:pt x="69036" y="631487"/>
                </a:lnTo>
                <a:lnTo>
                  <a:pt x="103963" y="660241"/>
                </a:lnTo>
                <a:lnTo>
                  <a:pt x="144083" y="681938"/>
                </a:lnTo>
                <a:lnTo>
                  <a:pt x="188459" y="695643"/>
                </a:lnTo>
                <a:lnTo>
                  <a:pt x="236153" y="700419"/>
                </a:lnTo>
                <a:lnTo>
                  <a:pt x="283667" y="695643"/>
                </a:lnTo>
                <a:lnTo>
                  <a:pt x="327958" y="681938"/>
                </a:lnTo>
                <a:lnTo>
                  <a:pt x="368069" y="660241"/>
                </a:lnTo>
                <a:lnTo>
                  <a:pt x="403038" y="631487"/>
                </a:lnTo>
                <a:lnTo>
                  <a:pt x="431907" y="596612"/>
                </a:lnTo>
                <a:lnTo>
                  <a:pt x="439232" y="583156"/>
                </a:lnTo>
                <a:lnTo>
                  <a:pt x="236153" y="583156"/>
                </a:lnTo>
                <a:lnTo>
                  <a:pt x="189752" y="573905"/>
                </a:lnTo>
                <a:lnTo>
                  <a:pt x="152039" y="548609"/>
                </a:lnTo>
                <a:lnTo>
                  <a:pt x="126705" y="510952"/>
                </a:lnTo>
                <a:lnTo>
                  <a:pt x="117441" y="464618"/>
                </a:lnTo>
                <a:close/>
              </a:path>
              <a:path w="472440" h="701040">
                <a:moveTo>
                  <a:pt x="439004" y="346087"/>
                </a:moveTo>
                <a:lnTo>
                  <a:pt x="236153" y="346087"/>
                </a:lnTo>
                <a:lnTo>
                  <a:pt x="282290" y="355427"/>
                </a:lnTo>
                <a:lnTo>
                  <a:pt x="320034" y="380871"/>
                </a:lnTo>
                <a:lnTo>
                  <a:pt x="345518" y="418556"/>
                </a:lnTo>
                <a:lnTo>
                  <a:pt x="354872" y="464618"/>
                </a:lnTo>
                <a:lnTo>
                  <a:pt x="345518" y="510952"/>
                </a:lnTo>
                <a:lnTo>
                  <a:pt x="320034" y="548609"/>
                </a:lnTo>
                <a:lnTo>
                  <a:pt x="282290" y="573905"/>
                </a:lnTo>
                <a:lnTo>
                  <a:pt x="236153" y="583156"/>
                </a:lnTo>
                <a:lnTo>
                  <a:pt x="439232" y="583156"/>
                </a:lnTo>
                <a:lnTo>
                  <a:pt x="453715" y="556551"/>
                </a:lnTo>
                <a:lnTo>
                  <a:pt x="467504" y="512241"/>
                </a:lnTo>
                <a:lnTo>
                  <a:pt x="472313" y="464618"/>
                </a:lnTo>
                <a:lnTo>
                  <a:pt x="467387" y="416544"/>
                </a:lnTo>
                <a:lnTo>
                  <a:pt x="453265" y="371851"/>
                </a:lnTo>
                <a:lnTo>
                  <a:pt x="439004" y="346087"/>
                </a:lnTo>
                <a:close/>
              </a:path>
              <a:path w="472440" h="701040">
                <a:moveTo>
                  <a:pt x="359315" y="0"/>
                </a:moveTo>
                <a:lnTo>
                  <a:pt x="105378" y="0"/>
                </a:lnTo>
                <a:lnTo>
                  <a:pt x="24753" y="117261"/>
                </a:lnTo>
                <a:lnTo>
                  <a:pt x="216477" y="117261"/>
                </a:lnTo>
                <a:lnTo>
                  <a:pt x="118076" y="260515"/>
                </a:lnTo>
                <a:lnTo>
                  <a:pt x="176482" y="361932"/>
                </a:lnTo>
                <a:lnTo>
                  <a:pt x="190270" y="355178"/>
                </a:lnTo>
                <a:lnTo>
                  <a:pt x="204890" y="350207"/>
                </a:lnTo>
                <a:lnTo>
                  <a:pt x="220224" y="347137"/>
                </a:lnTo>
                <a:lnTo>
                  <a:pt x="236153" y="346087"/>
                </a:lnTo>
                <a:lnTo>
                  <a:pt x="439004" y="346087"/>
                </a:lnTo>
                <a:lnTo>
                  <a:pt x="430937" y="331515"/>
                </a:lnTo>
                <a:lnTo>
                  <a:pt x="401391" y="296511"/>
                </a:lnTo>
                <a:lnTo>
                  <a:pt x="365615" y="267817"/>
                </a:lnTo>
                <a:lnTo>
                  <a:pt x="324597" y="246408"/>
                </a:lnTo>
                <a:lnTo>
                  <a:pt x="279326" y="233261"/>
                </a:lnTo>
                <a:lnTo>
                  <a:pt x="359315" y="117261"/>
                </a:lnTo>
                <a:lnTo>
                  <a:pt x="3593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3528" y="761097"/>
            <a:ext cx="355600" cy="464184"/>
          </a:xfrm>
          <a:custGeom>
            <a:avLst/>
            <a:gdLst/>
            <a:ahLst/>
            <a:cxnLst/>
            <a:rect l="l" t="t" r="r" b="b"/>
            <a:pathLst>
              <a:path w="355600" h="464184">
                <a:moveTo>
                  <a:pt x="117443" y="0"/>
                </a:moveTo>
                <a:lnTo>
                  <a:pt x="0" y="0"/>
                </a:lnTo>
                <a:lnTo>
                  <a:pt x="0" y="463983"/>
                </a:lnTo>
                <a:lnTo>
                  <a:pt x="117443" y="463983"/>
                </a:lnTo>
                <a:lnTo>
                  <a:pt x="117443" y="235165"/>
                </a:lnTo>
                <a:lnTo>
                  <a:pt x="126787" y="189198"/>
                </a:lnTo>
                <a:lnTo>
                  <a:pt x="152201" y="151729"/>
                </a:lnTo>
                <a:lnTo>
                  <a:pt x="189755" y="126502"/>
                </a:lnTo>
                <a:lnTo>
                  <a:pt x="235520" y="117261"/>
                </a:lnTo>
                <a:lnTo>
                  <a:pt x="274886" y="116627"/>
                </a:lnTo>
                <a:lnTo>
                  <a:pt x="333598" y="31690"/>
                </a:lnTo>
                <a:lnTo>
                  <a:pt x="117443" y="31690"/>
                </a:lnTo>
                <a:lnTo>
                  <a:pt x="117443" y="0"/>
                </a:lnTo>
                <a:close/>
              </a:path>
              <a:path w="355600" h="464184">
                <a:moveTo>
                  <a:pt x="355503" y="0"/>
                </a:moveTo>
                <a:lnTo>
                  <a:pt x="235520" y="0"/>
                </a:lnTo>
                <a:lnTo>
                  <a:pt x="203770" y="2099"/>
                </a:lnTo>
                <a:lnTo>
                  <a:pt x="173388" y="8239"/>
                </a:lnTo>
                <a:lnTo>
                  <a:pt x="144553" y="18182"/>
                </a:lnTo>
                <a:lnTo>
                  <a:pt x="117443" y="31690"/>
                </a:lnTo>
                <a:lnTo>
                  <a:pt x="333598" y="31690"/>
                </a:lnTo>
                <a:lnTo>
                  <a:pt x="3555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56615" y="1892553"/>
            <a:ext cx="312674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335" b="1">
                <a:solidFill>
                  <a:srgbClr val="FFFFFF"/>
                </a:solidFill>
                <a:latin typeface="Verdana"/>
                <a:cs typeface="Verdana"/>
              </a:rPr>
              <a:t>Module</a:t>
            </a:r>
            <a:r>
              <a:rPr dirty="0" sz="5400" spc="-42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400" spc="-815" b="1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endParaRPr sz="5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615" y="3615309"/>
            <a:ext cx="1164590" cy="559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165" i="1">
                <a:solidFill>
                  <a:srgbClr val="FFFFFF"/>
                </a:solidFill>
                <a:latin typeface="Verdana"/>
                <a:cs typeface="Verdana"/>
              </a:rPr>
              <a:t>Flows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64980" y="5251703"/>
            <a:ext cx="2033016" cy="8305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58902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95"/>
              <a:t>UntrustworthyData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23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81454"/>
            <a:ext cx="8905240" cy="3510279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756285" indent="-3429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Verdana"/>
                <a:cs typeface="Verdana"/>
              </a:rPr>
              <a:t>You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60">
                <a:latin typeface="Verdana"/>
                <a:cs typeface="Verdana"/>
              </a:rPr>
              <a:t>cannot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90">
                <a:latin typeface="Verdana"/>
                <a:cs typeface="Verdana"/>
              </a:rPr>
              <a:t>trust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95">
                <a:latin typeface="Verdana"/>
                <a:cs typeface="Verdana"/>
              </a:rPr>
              <a:t>data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35">
                <a:latin typeface="Verdana"/>
                <a:cs typeface="Verdana"/>
              </a:rPr>
              <a:t>received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from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other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nodes</a:t>
            </a:r>
            <a:r>
              <a:rPr dirty="0" sz="2400" spc="-150">
                <a:latin typeface="Verdana"/>
                <a:cs typeface="Verdana"/>
              </a:rPr>
              <a:t> </a:t>
            </a:r>
            <a:r>
              <a:rPr dirty="0" sz="2400" spc="-330">
                <a:latin typeface="Verdana"/>
                <a:cs typeface="Verdana"/>
              </a:rPr>
              <a:t>–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  </a:t>
            </a:r>
            <a:r>
              <a:rPr dirty="0" sz="2400" spc="-20">
                <a:latin typeface="Verdana"/>
                <a:cs typeface="Verdana"/>
              </a:rPr>
              <a:t>counterparty </a:t>
            </a:r>
            <a:r>
              <a:rPr dirty="0" sz="2400" spc="65">
                <a:latin typeface="Verdana"/>
                <a:cs typeface="Verdana"/>
              </a:rPr>
              <a:t>could</a:t>
            </a:r>
            <a:r>
              <a:rPr dirty="0" sz="2400" spc="-63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send you </a:t>
            </a:r>
            <a:r>
              <a:rPr dirty="0" sz="2400" spc="-40">
                <a:latin typeface="Verdana"/>
                <a:cs typeface="Verdana"/>
              </a:rPr>
              <a:t>anything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ts val="2695"/>
              </a:lnSpc>
              <a:spcBef>
                <a:spcPts val="22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95">
                <a:latin typeface="Verdana"/>
                <a:cs typeface="Verdana"/>
              </a:rPr>
              <a:t>As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55">
                <a:latin typeface="Verdana"/>
                <a:cs typeface="Verdana"/>
              </a:rPr>
              <a:t>result,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100">
                <a:latin typeface="Verdana"/>
                <a:cs typeface="Verdana"/>
              </a:rPr>
              <a:t>data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35">
                <a:latin typeface="Verdana"/>
                <a:cs typeface="Verdana"/>
              </a:rPr>
              <a:t>received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90">
                <a:latin typeface="Verdana"/>
                <a:cs typeface="Verdana"/>
              </a:rPr>
              <a:t>from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other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parties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240">
                <a:latin typeface="Verdana"/>
                <a:cs typeface="Verdana"/>
              </a:rPr>
              <a:t>is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65">
                <a:latin typeface="Verdana"/>
                <a:cs typeface="Verdana"/>
              </a:rPr>
              <a:t>wrapped</a:t>
            </a:r>
            <a:r>
              <a:rPr dirty="0" sz="2400" spc="-155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in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ts val="2695"/>
              </a:lnSpc>
            </a:pPr>
            <a:r>
              <a:rPr dirty="0" sz="2400" spc="65">
                <a:latin typeface="Verdana"/>
                <a:cs typeface="Verdana"/>
              </a:rPr>
              <a:t>an </a:t>
            </a:r>
            <a:r>
              <a:rPr dirty="0" sz="2400" spc="-125" b="1">
                <a:solidFill>
                  <a:srgbClr val="2B79EF"/>
                </a:solidFill>
                <a:latin typeface="Trebuchet MS"/>
                <a:cs typeface="Trebuchet MS"/>
              </a:rPr>
              <a:t>UntrustworthyData</a:t>
            </a:r>
            <a:r>
              <a:rPr dirty="0" sz="2400" spc="-280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400" spc="-60">
                <a:latin typeface="Verdana"/>
                <a:cs typeface="Verdana"/>
              </a:rPr>
              <a:t>instance:</a:t>
            </a:r>
            <a:endParaRPr sz="2400">
              <a:latin typeface="Verdana"/>
              <a:cs typeface="Verdana"/>
            </a:endParaRPr>
          </a:p>
          <a:p>
            <a:pPr marL="927100">
              <a:lnSpc>
                <a:spcPts val="2130"/>
              </a:lnSpc>
              <a:spcBef>
                <a:spcPts val="1585"/>
              </a:spcBef>
            </a:pPr>
            <a:r>
              <a:rPr dirty="0" sz="1800" spc="-95" b="1">
                <a:solidFill>
                  <a:srgbClr val="2B79EF"/>
                </a:solidFill>
                <a:latin typeface="Trebuchet MS"/>
                <a:cs typeface="Trebuchet MS"/>
              </a:rPr>
              <a:t>class </a:t>
            </a:r>
            <a:r>
              <a:rPr dirty="0" sz="1800" spc="-60">
                <a:latin typeface="Arial"/>
                <a:cs typeface="Arial"/>
              </a:rPr>
              <a:t>UntrustworthyData&lt;</a:t>
            </a:r>
            <a:r>
              <a:rPr dirty="0" sz="1800" spc="-60" b="1">
                <a:solidFill>
                  <a:srgbClr val="2B79EF"/>
                </a:solidFill>
                <a:latin typeface="Trebuchet MS"/>
                <a:cs typeface="Trebuchet MS"/>
              </a:rPr>
              <a:t>out</a:t>
            </a:r>
            <a:r>
              <a:rPr dirty="0" sz="1800" spc="-210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1800" spc="-150">
                <a:latin typeface="Arial"/>
                <a:cs typeface="Arial"/>
              </a:rPr>
              <a:t>T&gt;(</a:t>
            </a:r>
            <a:endParaRPr sz="1800">
              <a:latin typeface="Arial"/>
              <a:cs typeface="Arial"/>
            </a:endParaRPr>
          </a:p>
          <a:p>
            <a:pPr marL="1135380">
              <a:lnSpc>
                <a:spcPts val="2130"/>
              </a:lnSpc>
            </a:pPr>
            <a:r>
              <a:rPr dirty="0" sz="1800" spc="-114" b="1">
                <a:solidFill>
                  <a:srgbClr val="2B79EF"/>
                </a:solidFill>
                <a:latin typeface="Trebuchet MS"/>
                <a:cs typeface="Trebuchet MS"/>
              </a:rPr>
              <a:t>private </a:t>
            </a:r>
            <a:r>
              <a:rPr dirty="0" sz="1800" spc="-95" b="1">
                <a:solidFill>
                  <a:srgbClr val="2B79EF"/>
                </a:solidFill>
                <a:latin typeface="Trebuchet MS"/>
                <a:cs typeface="Trebuchet MS"/>
              </a:rPr>
              <a:t>val </a:t>
            </a:r>
            <a:r>
              <a:rPr dirty="0" sz="1800" spc="-45">
                <a:latin typeface="Arial"/>
                <a:cs typeface="Arial"/>
              </a:rPr>
              <a:t>fromUntrustedWorld:</a:t>
            </a:r>
            <a:r>
              <a:rPr dirty="0" sz="1800" spc="-165">
                <a:latin typeface="Arial"/>
                <a:cs typeface="Arial"/>
              </a:rPr>
              <a:t> </a:t>
            </a:r>
            <a:r>
              <a:rPr dirty="0" sz="1800" spc="-145">
                <a:latin typeface="Arial"/>
                <a:cs typeface="Arial"/>
              </a:rPr>
              <a:t>T)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35">
                <a:latin typeface="Verdana"/>
                <a:cs typeface="Verdana"/>
              </a:rPr>
              <a:t>The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underlying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100">
                <a:latin typeface="Verdana"/>
                <a:cs typeface="Verdana"/>
              </a:rPr>
              <a:t>data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240">
                <a:latin typeface="Verdana"/>
                <a:cs typeface="Verdana"/>
              </a:rPr>
              <a:t>is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65">
                <a:latin typeface="Verdana"/>
                <a:cs typeface="Verdana"/>
              </a:rPr>
              <a:t>accessed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using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180" b="1">
                <a:solidFill>
                  <a:srgbClr val="2B79EF"/>
                </a:solidFill>
                <a:latin typeface="Trebuchet MS"/>
                <a:cs typeface="Trebuchet MS"/>
              </a:rPr>
              <a:t>unwrap</a:t>
            </a:r>
            <a:r>
              <a:rPr dirty="0" sz="2400" spc="-180"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1095"/>
              </a:spcBef>
            </a:pPr>
            <a:r>
              <a:rPr dirty="0" sz="1800" spc="-100" b="1">
                <a:solidFill>
                  <a:srgbClr val="2B79EF"/>
                </a:solidFill>
                <a:latin typeface="Trebuchet MS"/>
                <a:cs typeface="Trebuchet MS"/>
              </a:rPr>
              <a:t>inline fun </a:t>
            </a:r>
            <a:r>
              <a:rPr dirty="0" sz="1800" spc="-215">
                <a:latin typeface="Arial"/>
                <a:cs typeface="Arial"/>
              </a:rPr>
              <a:t>&lt;R&gt; </a:t>
            </a:r>
            <a:r>
              <a:rPr dirty="0" sz="1800" spc="-50">
                <a:latin typeface="Arial"/>
                <a:cs typeface="Arial"/>
              </a:rPr>
              <a:t>unwrap(validator: </a:t>
            </a:r>
            <a:r>
              <a:rPr dirty="0" sz="1800" spc="-114">
                <a:latin typeface="Arial"/>
                <a:cs typeface="Arial"/>
              </a:rPr>
              <a:t>(T) </a:t>
            </a:r>
            <a:r>
              <a:rPr dirty="0" sz="1800" spc="-105">
                <a:latin typeface="Arial"/>
                <a:cs typeface="Arial"/>
              </a:rPr>
              <a:t>-&gt; </a:t>
            </a:r>
            <a:r>
              <a:rPr dirty="0" sz="1800" spc="-190">
                <a:latin typeface="Arial"/>
                <a:cs typeface="Arial"/>
              </a:rPr>
              <a:t>R) </a:t>
            </a:r>
            <a:r>
              <a:rPr dirty="0" sz="1800" spc="-155">
                <a:latin typeface="Arial"/>
                <a:cs typeface="Arial"/>
              </a:rPr>
              <a:t>=</a:t>
            </a:r>
            <a:r>
              <a:rPr dirty="0" sz="1800" spc="-220">
                <a:latin typeface="Arial"/>
                <a:cs typeface="Arial"/>
              </a:rPr>
              <a:t> </a:t>
            </a:r>
            <a:r>
              <a:rPr dirty="0" sz="1800" spc="-55">
                <a:latin typeface="Arial"/>
                <a:cs typeface="Arial"/>
              </a:rPr>
              <a:t>validator(data)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181356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90"/>
              <a:t>unwrap()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23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81454"/>
            <a:ext cx="9143365" cy="301625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295" b="1">
                <a:solidFill>
                  <a:srgbClr val="2B79EF"/>
                </a:solidFill>
                <a:latin typeface="Verdana"/>
                <a:cs typeface="Verdana"/>
              </a:rPr>
              <a:t>unwrap()</a:t>
            </a:r>
            <a:r>
              <a:rPr dirty="0" sz="2400" spc="-160" b="1">
                <a:solidFill>
                  <a:srgbClr val="2B79EF"/>
                </a:solidFill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takes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65">
                <a:latin typeface="Verdana"/>
                <a:cs typeface="Verdana"/>
              </a:rPr>
              <a:t>lambda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40">
                <a:latin typeface="Verdana"/>
                <a:cs typeface="Verdana"/>
              </a:rPr>
              <a:t>checking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95">
                <a:latin typeface="Verdana"/>
                <a:cs typeface="Verdana"/>
              </a:rPr>
              <a:t>data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35">
                <a:latin typeface="Verdana"/>
                <a:cs typeface="Verdana"/>
              </a:rPr>
              <a:t>received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from 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counterparty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2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95">
                <a:latin typeface="Verdana"/>
                <a:cs typeface="Verdana"/>
              </a:rPr>
              <a:t>Example:</a:t>
            </a:r>
            <a:endParaRPr sz="2400">
              <a:latin typeface="Verdana"/>
              <a:cs typeface="Verdana"/>
            </a:endParaRPr>
          </a:p>
          <a:p>
            <a:pPr marL="927100">
              <a:lnSpc>
                <a:spcPts val="2050"/>
              </a:lnSpc>
              <a:spcBef>
                <a:spcPts val="1010"/>
              </a:spcBef>
            </a:pPr>
            <a:r>
              <a:rPr dirty="0" sz="1800" spc="-60">
                <a:latin typeface="Arial"/>
                <a:cs typeface="Arial"/>
              </a:rPr>
              <a:t>unwrap </a:t>
            </a:r>
            <a:r>
              <a:rPr dirty="0" sz="1800" spc="-40">
                <a:latin typeface="Arial"/>
                <a:cs typeface="Arial"/>
              </a:rPr>
              <a:t>{ </a:t>
            </a:r>
            <a:r>
              <a:rPr dirty="0" sz="1800" spc="-15">
                <a:latin typeface="Arial"/>
                <a:cs typeface="Arial"/>
              </a:rPr>
              <a:t>tx</a:t>
            </a:r>
            <a:r>
              <a:rPr dirty="0" sz="1800" spc="-175">
                <a:latin typeface="Arial"/>
                <a:cs typeface="Arial"/>
              </a:rPr>
              <a:t> </a:t>
            </a:r>
            <a:r>
              <a:rPr dirty="0" sz="1800" spc="-105">
                <a:latin typeface="Arial"/>
                <a:cs typeface="Arial"/>
              </a:rPr>
              <a:t>-&gt;</a:t>
            </a:r>
            <a:endParaRPr sz="1800">
              <a:latin typeface="Arial"/>
              <a:cs typeface="Arial"/>
            </a:endParaRPr>
          </a:p>
          <a:p>
            <a:pPr marL="1135380">
              <a:lnSpc>
                <a:spcPts val="1945"/>
              </a:lnSpc>
            </a:pPr>
            <a:r>
              <a:rPr dirty="0" sz="1800" spc="190">
                <a:solidFill>
                  <a:srgbClr val="949494"/>
                </a:solidFill>
                <a:latin typeface="Arial"/>
                <a:cs typeface="Arial"/>
              </a:rPr>
              <a:t>// </a:t>
            </a:r>
            <a:r>
              <a:rPr dirty="0" sz="1800" spc="-150">
                <a:solidFill>
                  <a:srgbClr val="949494"/>
                </a:solidFill>
                <a:latin typeface="Arial"/>
                <a:cs typeface="Arial"/>
              </a:rPr>
              <a:t>Check </a:t>
            </a:r>
            <a:r>
              <a:rPr dirty="0" sz="1800" spc="-140">
                <a:solidFill>
                  <a:srgbClr val="949494"/>
                </a:solidFill>
                <a:latin typeface="Arial"/>
                <a:cs typeface="Arial"/>
              </a:rPr>
              <a:t>sigs </a:t>
            </a:r>
            <a:r>
              <a:rPr dirty="0" sz="1800" spc="-85">
                <a:solidFill>
                  <a:srgbClr val="949494"/>
                </a:solidFill>
                <a:latin typeface="Arial"/>
                <a:cs typeface="Arial"/>
              </a:rPr>
              <a:t>and </a:t>
            </a:r>
            <a:r>
              <a:rPr dirty="0" sz="1800" spc="-35">
                <a:solidFill>
                  <a:srgbClr val="949494"/>
                </a:solidFill>
                <a:latin typeface="Arial"/>
                <a:cs typeface="Arial"/>
              </a:rPr>
              <a:t>verify</a:t>
            </a:r>
            <a:r>
              <a:rPr dirty="0" sz="1800" spc="-240">
                <a:solidFill>
                  <a:srgbClr val="949494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949494"/>
                </a:solidFill>
                <a:latin typeface="Arial"/>
                <a:cs typeface="Arial"/>
              </a:rPr>
              <a:t>tx</a:t>
            </a:r>
            <a:endParaRPr sz="1800">
              <a:latin typeface="Arial"/>
              <a:cs typeface="Arial"/>
            </a:endParaRPr>
          </a:p>
          <a:p>
            <a:pPr marL="1135380" marR="3349625">
              <a:lnSpc>
                <a:spcPts val="1939"/>
              </a:lnSpc>
              <a:spcBef>
                <a:spcPts val="140"/>
              </a:spcBef>
            </a:pPr>
            <a:r>
              <a:rPr dirty="0" sz="1800" spc="-95" b="1">
                <a:solidFill>
                  <a:srgbClr val="2B79EF"/>
                </a:solidFill>
                <a:latin typeface="Trebuchet MS"/>
                <a:cs typeface="Trebuchet MS"/>
              </a:rPr>
              <a:t>val </a:t>
            </a:r>
            <a:r>
              <a:rPr dirty="0" sz="1800" spc="-95">
                <a:latin typeface="Arial"/>
                <a:cs typeface="Arial"/>
              </a:rPr>
              <a:t>wireTx </a:t>
            </a:r>
            <a:r>
              <a:rPr dirty="0" sz="1800" spc="-155">
                <a:latin typeface="Arial"/>
                <a:cs typeface="Arial"/>
              </a:rPr>
              <a:t>= </a:t>
            </a:r>
            <a:r>
              <a:rPr dirty="0" sz="1800" spc="-90">
                <a:latin typeface="Arial"/>
                <a:cs typeface="Arial"/>
              </a:rPr>
              <a:t>tx.verifySignatures(myKey, </a:t>
            </a:r>
            <a:r>
              <a:rPr dirty="0" sz="1800" spc="-80">
                <a:latin typeface="Arial"/>
                <a:cs typeface="Arial"/>
              </a:rPr>
              <a:t>notaryKey)  wireTx.toLedgerTransaction(serviceHub).verify()  </a:t>
            </a:r>
            <a:r>
              <a:rPr dirty="0" sz="1800" spc="-15">
                <a:latin typeface="Arial"/>
                <a:cs typeface="Arial"/>
              </a:rPr>
              <a:t>tx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ts val="1925"/>
              </a:lnSpc>
            </a:pPr>
            <a:r>
              <a:rPr dirty="0" sz="1800" spc="-4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278384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80"/>
              <a:t>Starting </a:t>
            </a:r>
            <a:r>
              <a:rPr dirty="0" spc="-25"/>
              <a:t>a</a:t>
            </a:r>
            <a:r>
              <a:rPr dirty="0" spc="-95"/>
              <a:t> </a:t>
            </a:r>
            <a:r>
              <a:rPr dirty="0" spc="-375"/>
              <a:t>flow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23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81454"/>
            <a:ext cx="8811895" cy="393065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45">
                <a:latin typeface="Verdana"/>
                <a:cs typeface="Verdana"/>
              </a:rPr>
              <a:t>Each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80">
                <a:latin typeface="Verdana"/>
                <a:cs typeface="Verdana"/>
              </a:rPr>
              <a:t>node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exposes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14">
                <a:latin typeface="Verdana"/>
                <a:cs typeface="Verdana"/>
              </a:rPr>
              <a:t>set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of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RPC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(remote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procedure</a:t>
            </a:r>
            <a:r>
              <a:rPr dirty="0" sz="2400" spc="-150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call)  </a:t>
            </a:r>
            <a:r>
              <a:rPr dirty="0" sz="2400" spc="-30">
                <a:latin typeface="Verdana"/>
                <a:cs typeface="Verdana"/>
              </a:rPr>
              <a:t>operations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345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clients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1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35">
                <a:latin typeface="Verdana"/>
                <a:cs typeface="Verdana"/>
              </a:rPr>
              <a:t>The </a:t>
            </a:r>
            <a:r>
              <a:rPr dirty="0" sz="2400" spc="-130" b="1">
                <a:solidFill>
                  <a:srgbClr val="2B79EF"/>
                </a:solidFill>
                <a:latin typeface="Trebuchet MS"/>
                <a:cs typeface="Trebuchet MS"/>
              </a:rPr>
              <a:t>startFlowDynamic </a:t>
            </a:r>
            <a:r>
              <a:rPr dirty="0" sz="2400" spc="5">
                <a:latin typeface="Verdana"/>
                <a:cs typeface="Verdana"/>
              </a:rPr>
              <a:t>RPC operation </a:t>
            </a:r>
            <a:r>
              <a:rPr dirty="0" sz="2400" spc="-170">
                <a:latin typeface="Verdana"/>
                <a:cs typeface="Verdana"/>
              </a:rPr>
              <a:t>starts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590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flow-logic:</a:t>
            </a:r>
            <a:endParaRPr sz="2400">
              <a:latin typeface="Verdana"/>
              <a:cs typeface="Verdana"/>
            </a:endParaRPr>
          </a:p>
          <a:p>
            <a:pPr marL="927100">
              <a:lnSpc>
                <a:spcPts val="2050"/>
              </a:lnSpc>
              <a:spcBef>
                <a:spcPts val="2390"/>
              </a:spcBef>
            </a:pPr>
            <a:r>
              <a:rPr dirty="0" sz="1800" spc="-140">
                <a:latin typeface="Arial"/>
                <a:cs typeface="Arial"/>
              </a:rPr>
              <a:t>@RPCReturnsObservables</a:t>
            </a:r>
            <a:endParaRPr sz="1800">
              <a:latin typeface="Arial"/>
              <a:cs typeface="Arial"/>
            </a:endParaRPr>
          </a:p>
          <a:p>
            <a:pPr marL="1135380" marR="4304665" indent="-208915">
              <a:lnSpc>
                <a:spcPts val="1939"/>
              </a:lnSpc>
              <a:spcBef>
                <a:spcPts val="140"/>
              </a:spcBef>
            </a:pPr>
            <a:r>
              <a:rPr dirty="0" sz="1800" spc="-100" b="1">
                <a:solidFill>
                  <a:srgbClr val="2B79EF"/>
                </a:solidFill>
                <a:latin typeface="Trebuchet MS"/>
                <a:cs typeface="Trebuchet MS"/>
              </a:rPr>
              <a:t>fun </a:t>
            </a:r>
            <a:r>
              <a:rPr dirty="0" sz="1800" spc="-185">
                <a:latin typeface="Arial"/>
                <a:cs typeface="Arial"/>
              </a:rPr>
              <a:t>&lt;</a:t>
            </a:r>
            <a:r>
              <a:rPr dirty="0" sz="1800" spc="-185" b="1">
                <a:solidFill>
                  <a:srgbClr val="00AFEF"/>
                </a:solidFill>
                <a:latin typeface="Trebuchet MS"/>
                <a:cs typeface="Trebuchet MS"/>
              </a:rPr>
              <a:t>T </a:t>
            </a:r>
            <a:r>
              <a:rPr dirty="0" sz="1800" spc="-20">
                <a:latin typeface="Arial"/>
                <a:cs typeface="Arial"/>
              </a:rPr>
              <a:t>: </a:t>
            </a:r>
            <a:r>
              <a:rPr dirty="0" sz="1800" spc="-125">
                <a:latin typeface="Arial"/>
                <a:cs typeface="Arial"/>
              </a:rPr>
              <a:t>Any&gt; </a:t>
            </a:r>
            <a:r>
              <a:rPr dirty="0" sz="1800" spc="-75">
                <a:latin typeface="Arial"/>
                <a:cs typeface="Arial"/>
              </a:rPr>
              <a:t>startFlowDynamic(  </a:t>
            </a:r>
            <a:r>
              <a:rPr dirty="0" sz="1800" spc="-95">
                <a:latin typeface="Arial"/>
                <a:cs typeface="Arial"/>
              </a:rPr>
              <a:t>logicType: </a:t>
            </a:r>
            <a:r>
              <a:rPr dirty="0" sz="1800" spc="-70" b="1">
                <a:solidFill>
                  <a:srgbClr val="2B79EF"/>
                </a:solidFill>
                <a:latin typeface="Trebuchet MS"/>
                <a:cs typeface="Trebuchet MS"/>
              </a:rPr>
              <a:t>Class</a:t>
            </a:r>
            <a:r>
              <a:rPr dirty="0" sz="1800" spc="-70">
                <a:latin typeface="Arial"/>
                <a:cs typeface="Arial"/>
              </a:rPr>
              <a:t>&lt;out </a:t>
            </a:r>
            <a:r>
              <a:rPr dirty="0" sz="1800" spc="-120">
                <a:latin typeface="Arial"/>
                <a:cs typeface="Arial"/>
              </a:rPr>
              <a:t>FlowLogic&lt;</a:t>
            </a:r>
            <a:r>
              <a:rPr dirty="0" sz="1800" spc="-120" b="1">
                <a:solidFill>
                  <a:srgbClr val="00AFEF"/>
                </a:solidFill>
                <a:latin typeface="Trebuchet MS"/>
                <a:cs typeface="Trebuchet MS"/>
              </a:rPr>
              <a:t>T</a:t>
            </a:r>
            <a:r>
              <a:rPr dirty="0" sz="1800" spc="-120">
                <a:latin typeface="Arial"/>
                <a:cs typeface="Arial"/>
              </a:rPr>
              <a:t>&gt;&gt;,  </a:t>
            </a:r>
            <a:r>
              <a:rPr dirty="0" sz="1800" spc="-110" b="1">
                <a:solidFill>
                  <a:srgbClr val="2B79EF"/>
                </a:solidFill>
                <a:latin typeface="Trebuchet MS"/>
                <a:cs typeface="Trebuchet MS"/>
              </a:rPr>
              <a:t>vararg </a:t>
            </a:r>
            <a:r>
              <a:rPr dirty="0" sz="1800" spc="-105">
                <a:latin typeface="Arial"/>
                <a:cs typeface="Arial"/>
              </a:rPr>
              <a:t>args:</a:t>
            </a:r>
            <a:r>
              <a:rPr dirty="0" sz="1800" spc="-120">
                <a:latin typeface="Arial"/>
                <a:cs typeface="Arial"/>
              </a:rPr>
              <a:t> </a:t>
            </a:r>
            <a:r>
              <a:rPr dirty="0" sz="1800" spc="-110">
                <a:latin typeface="Arial"/>
                <a:cs typeface="Arial"/>
              </a:rPr>
              <a:t>Any?)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ts val="1925"/>
              </a:lnSpc>
            </a:pPr>
            <a:r>
              <a:rPr dirty="0" sz="1800" spc="-20">
                <a:latin typeface="Arial"/>
                <a:cs typeface="Arial"/>
              </a:rPr>
              <a:t>: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110">
                <a:latin typeface="Arial"/>
                <a:cs typeface="Arial"/>
              </a:rPr>
              <a:t>FlowHandle&lt;</a:t>
            </a:r>
            <a:r>
              <a:rPr dirty="0" sz="1800" spc="-110" b="1">
                <a:solidFill>
                  <a:srgbClr val="00AFEF"/>
                </a:solidFill>
                <a:latin typeface="Trebuchet MS"/>
                <a:cs typeface="Trebuchet MS"/>
              </a:rPr>
              <a:t>T</a:t>
            </a:r>
            <a:r>
              <a:rPr dirty="0" sz="1800" spc="-11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Times New Roman"/>
              <a:cs typeface="Times New Roman"/>
            </a:endParaRPr>
          </a:p>
          <a:p>
            <a:pPr marL="355600" indent="-342900">
              <a:lnSpc>
                <a:spcPts val="278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35">
                <a:latin typeface="Verdana"/>
                <a:cs typeface="Verdana"/>
              </a:rPr>
              <a:t>The </a:t>
            </a:r>
            <a:r>
              <a:rPr dirty="0" sz="2400" spc="-30">
                <a:latin typeface="Verdana"/>
                <a:cs typeface="Verdana"/>
              </a:rPr>
              <a:t>flow-logic’s </a:t>
            </a:r>
            <a:r>
              <a:rPr dirty="0" sz="2400" spc="-145" b="1">
                <a:solidFill>
                  <a:srgbClr val="2B79EF"/>
                </a:solidFill>
                <a:latin typeface="Trebuchet MS"/>
                <a:cs typeface="Trebuchet MS"/>
              </a:rPr>
              <a:t>call </a:t>
            </a:r>
            <a:r>
              <a:rPr dirty="0" sz="2400" spc="20">
                <a:latin typeface="Verdana"/>
                <a:cs typeface="Verdana"/>
              </a:rPr>
              <a:t>method </a:t>
            </a:r>
            <a:r>
              <a:rPr dirty="0" sz="2400" spc="-245">
                <a:latin typeface="Verdana"/>
                <a:cs typeface="Verdana"/>
              </a:rPr>
              <a:t>is </a:t>
            </a:r>
            <a:r>
              <a:rPr dirty="0" sz="2400" spc="-45">
                <a:latin typeface="Verdana"/>
                <a:cs typeface="Verdana"/>
              </a:rPr>
              <a:t>invoked,</a:t>
            </a:r>
            <a:r>
              <a:rPr dirty="0" sz="2400" spc="-625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returning </a:t>
            </a:r>
            <a:r>
              <a:rPr dirty="0" sz="2400" spc="65">
                <a:latin typeface="Verdana"/>
                <a:cs typeface="Verdana"/>
              </a:rPr>
              <a:t>an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ts val="2780"/>
              </a:lnSpc>
            </a:pPr>
            <a:r>
              <a:rPr dirty="0" sz="2400" spc="-5">
                <a:latin typeface="Verdana"/>
                <a:cs typeface="Verdana"/>
              </a:rPr>
              <a:t>observable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that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allows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90">
                <a:latin typeface="Verdana"/>
                <a:cs typeface="Verdana"/>
              </a:rPr>
              <a:t>us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observe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flow’s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45">
                <a:latin typeface="Verdana"/>
                <a:cs typeface="Verdana"/>
              </a:rPr>
              <a:t>result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241681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0"/>
              <a:t>Flow</a:t>
            </a:r>
            <a:r>
              <a:rPr dirty="0" spc="-280"/>
              <a:t> </a:t>
            </a:r>
            <a:r>
              <a:rPr dirty="0" spc="-340"/>
              <a:t>session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23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81454"/>
            <a:ext cx="9237345" cy="20377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2735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10">
                <a:latin typeface="Verdana"/>
                <a:cs typeface="Verdana"/>
              </a:rPr>
              <a:t>Interflow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communications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80">
                <a:latin typeface="Verdana"/>
                <a:cs typeface="Verdana"/>
              </a:rPr>
              <a:t>happen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within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flow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35">
                <a:latin typeface="Verdana"/>
                <a:cs typeface="Verdana"/>
              </a:rPr>
              <a:t>session</a:t>
            </a:r>
            <a:endParaRPr sz="2400">
              <a:latin typeface="Verdana"/>
              <a:cs typeface="Verdana"/>
            </a:endParaRPr>
          </a:p>
          <a:p>
            <a:pPr marL="355600" marR="5080" indent="-342900">
              <a:lnSpc>
                <a:spcPts val="2590"/>
              </a:lnSpc>
              <a:spcBef>
                <a:spcPts val="1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135">
                <a:latin typeface="Verdana"/>
                <a:cs typeface="Verdana"/>
              </a:rPr>
              <a:t>Once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created,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flow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35">
                <a:latin typeface="Verdana"/>
                <a:cs typeface="Verdana"/>
              </a:rPr>
              <a:t>session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145">
                <a:latin typeface="Verdana"/>
                <a:cs typeface="Verdana"/>
              </a:rPr>
              <a:t>can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90">
                <a:latin typeface="Verdana"/>
                <a:cs typeface="Verdana"/>
              </a:rPr>
              <a:t>and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should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130">
                <a:latin typeface="Verdana"/>
                <a:cs typeface="Verdana"/>
              </a:rPr>
              <a:t>be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reused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for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all  </a:t>
            </a:r>
            <a:r>
              <a:rPr dirty="0" sz="2400" spc="-35">
                <a:latin typeface="Verdana"/>
                <a:cs typeface="Verdana"/>
              </a:rPr>
              <a:t>following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communications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ts val="237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65">
                <a:latin typeface="Verdana"/>
                <a:cs typeface="Verdana"/>
              </a:rPr>
              <a:t>Flow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130">
                <a:latin typeface="Verdana"/>
                <a:cs typeface="Verdana"/>
              </a:rPr>
              <a:t>session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50">
                <a:latin typeface="Verdana"/>
                <a:cs typeface="Verdana"/>
              </a:rPr>
              <a:t>can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135">
                <a:latin typeface="Verdana"/>
                <a:cs typeface="Verdana"/>
              </a:rPr>
              <a:t>be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initiated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by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invoking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140" b="1">
                <a:solidFill>
                  <a:srgbClr val="2B79EF"/>
                </a:solidFill>
                <a:latin typeface="Trebuchet MS"/>
                <a:cs typeface="Trebuchet MS"/>
              </a:rPr>
              <a:t>initiateFlow(Party)</a:t>
            </a:r>
            <a:endParaRPr sz="2400">
              <a:latin typeface="Trebuchet MS"/>
              <a:cs typeface="Trebuchet MS"/>
            </a:endParaRPr>
          </a:p>
          <a:p>
            <a:pPr marL="355600" marR="1229995" indent="-342900">
              <a:lnSpc>
                <a:spcPts val="2590"/>
              </a:lnSpc>
              <a:spcBef>
                <a:spcPts val="2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65">
                <a:latin typeface="Verdana"/>
                <a:cs typeface="Verdana"/>
              </a:rPr>
              <a:t>Flow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35">
                <a:latin typeface="Verdana"/>
                <a:cs typeface="Verdana"/>
              </a:rPr>
              <a:t>session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240">
                <a:latin typeface="Verdana"/>
                <a:cs typeface="Verdana"/>
              </a:rPr>
              <a:t>is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injected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through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constructor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on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  </a:t>
            </a:r>
            <a:r>
              <a:rPr dirty="0" sz="2400" spc="-15">
                <a:latin typeface="Verdana"/>
                <a:cs typeface="Verdana"/>
              </a:rPr>
              <a:t>receiving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side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11531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55"/>
              <a:t>ProgressTracker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23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81454"/>
            <a:ext cx="8429625" cy="4500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2695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130">
                <a:latin typeface="Verdana"/>
                <a:cs typeface="Verdana"/>
              </a:rPr>
              <a:t>A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flow-logic’s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progress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240">
                <a:latin typeface="Verdana"/>
                <a:cs typeface="Verdana"/>
              </a:rPr>
              <a:t>is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40">
                <a:latin typeface="Verdana"/>
                <a:cs typeface="Verdana"/>
              </a:rPr>
              <a:t>charted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by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overriding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ts val="2695"/>
              </a:lnSpc>
            </a:pPr>
            <a:r>
              <a:rPr dirty="0" sz="2400" spc="-180" b="1">
                <a:solidFill>
                  <a:srgbClr val="2B79EF"/>
                </a:solidFill>
                <a:latin typeface="Trebuchet MS"/>
                <a:cs typeface="Trebuchet MS"/>
              </a:rPr>
              <a:t>FlowLogic.progressTracker</a:t>
            </a:r>
            <a:r>
              <a:rPr dirty="0" sz="2400" spc="-180"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1689"/>
              </a:spcBef>
            </a:pPr>
            <a:r>
              <a:rPr dirty="0" sz="1800" spc="-90" b="1">
                <a:solidFill>
                  <a:srgbClr val="2B79EF"/>
                </a:solidFill>
                <a:latin typeface="Trebuchet MS"/>
                <a:cs typeface="Trebuchet MS"/>
              </a:rPr>
              <a:t>open </a:t>
            </a:r>
            <a:r>
              <a:rPr dirty="0" sz="1800" spc="-95" b="1">
                <a:solidFill>
                  <a:srgbClr val="2B79EF"/>
                </a:solidFill>
                <a:latin typeface="Trebuchet MS"/>
                <a:cs typeface="Trebuchet MS"/>
              </a:rPr>
              <a:t>val </a:t>
            </a:r>
            <a:r>
              <a:rPr dirty="0" sz="1800" spc="-105">
                <a:latin typeface="Arial"/>
                <a:cs typeface="Arial"/>
              </a:rPr>
              <a:t>progressTracker: </a:t>
            </a:r>
            <a:r>
              <a:rPr dirty="0" sz="1800" spc="-130">
                <a:latin typeface="Arial"/>
                <a:cs typeface="Arial"/>
              </a:rPr>
              <a:t>ProgressTracker? </a:t>
            </a:r>
            <a:r>
              <a:rPr dirty="0" sz="1800" spc="-155">
                <a:latin typeface="Arial"/>
                <a:cs typeface="Arial"/>
              </a:rPr>
              <a:t>=</a:t>
            </a:r>
            <a:r>
              <a:rPr dirty="0" sz="1800" spc="-18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null</a:t>
            </a:r>
            <a:endParaRPr sz="1800">
              <a:latin typeface="Arial"/>
              <a:cs typeface="Arial"/>
            </a:endParaRPr>
          </a:p>
          <a:p>
            <a:pPr marL="355600" marR="567055" indent="-342900">
              <a:lnSpc>
                <a:spcPts val="268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130">
                <a:latin typeface="Verdana"/>
                <a:cs typeface="Verdana"/>
              </a:rPr>
              <a:t>A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70" b="1">
                <a:solidFill>
                  <a:srgbClr val="2B79EF"/>
                </a:solidFill>
                <a:latin typeface="Trebuchet MS"/>
                <a:cs typeface="Trebuchet MS"/>
              </a:rPr>
              <a:t>ProgressTracker</a:t>
            </a:r>
            <a:r>
              <a:rPr dirty="0" sz="2400" spc="-80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400" spc="-240">
                <a:latin typeface="Verdana"/>
                <a:cs typeface="Verdana"/>
              </a:rPr>
              <a:t>is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constructed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with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145">
                <a:latin typeface="Verdana"/>
                <a:cs typeface="Verdana"/>
              </a:rPr>
              <a:t>series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of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105">
                <a:latin typeface="Verdana"/>
                <a:cs typeface="Verdana"/>
              </a:rPr>
              <a:t>steps  </a:t>
            </a:r>
            <a:r>
              <a:rPr dirty="0" sz="2400" spc="-10">
                <a:latin typeface="Verdana"/>
                <a:cs typeface="Verdana"/>
              </a:rPr>
              <a:t>corresponding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105">
                <a:latin typeface="Verdana"/>
                <a:cs typeface="Verdana"/>
              </a:rPr>
              <a:t>steps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in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flow</a:t>
            </a:r>
            <a:endParaRPr sz="24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1550"/>
              </a:spcBef>
            </a:pPr>
            <a:r>
              <a:rPr dirty="0" sz="1800" spc="-95" b="1">
                <a:solidFill>
                  <a:srgbClr val="2B79EF"/>
                </a:solidFill>
                <a:latin typeface="Trebuchet MS"/>
                <a:cs typeface="Trebuchet MS"/>
              </a:rPr>
              <a:t>class </a:t>
            </a:r>
            <a:r>
              <a:rPr dirty="0" sz="1800" spc="-120">
                <a:latin typeface="Arial"/>
                <a:cs typeface="Arial"/>
              </a:rPr>
              <a:t>ProgressTracker(</a:t>
            </a:r>
            <a:r>
              <a:rPr dirty="0" sz="1800" spc="-120" b="1">
                <a:solidFill>
                  <a:srgbClr val="2B79EF"/>
                </a:solidFill>
                <a:latin typeface="Trebuchet MS"/>
                <a:cs typeface="Trebuchet MS"/>
              </a:rPr>
              <a:t>vararg </a:t>
            </a:r>
            <a:r>
              <a:rPr dirty="0" sz="1800" spc="-90">
                <a:latin typeface="Arial"/>
                <a:cs typeface="Arial"/>
              </a:rPr>
              <a:t>steps:</a:t>
            </a:r>
            <a:r>
              <a:rPr dirty="0" sz="1800" spc="-180">
                <a:latin typeface="Arial"/>
                <a:cs typeface="Arial"/>
              </a:rPr>
              <a:t> </a:t>
            </a:r>
            <a:r>
              <a:rPr dirty="0" sz="1800" spc="-105">
                <a:latin typeface="Arial"/>
                <a:cs typeface="Arial"/>
              </a:rPr>
              <a:t>Step)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75">
                <a:latin typeface="Verdana"/>
                <a:cs typeface="Verdana"/>
              </a:rPr>
              <a:t>And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140">
                <a:latin typeface="Verdana"/>
                <a:cs typeface="Verdana"/>
              </a:rPr>
              <a:t>each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180" b="1">
                <a:solidFill>
                  <a:srgbClr val="2B79EF"/>
                </a:solidFill>
                <a:latin typeface="Trebuchet MS"/>
                <a:cs typeface="Trebuchet MS"/>
              </a:rPr>
              <a:t>ProgressTracker.Step</a:t>
            </a:r>
            <a:r>
              <a:rPr dirty="0" sz="2400" spc="-70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400" spc="-240">
                <a:latin typeface="Verdana"/>
                <a:cs typeface="Verdana"/>
              </a:rPr>
              <a:t>is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defined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using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label:</a:t>
            </a:r>
            <a:endParaRPr sz="24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1695"/>
              </a:spcBef>
            </a:pPr>
            <a:r>
              <a:rPr dirty="0" sz="1800" spc="-90" b="1">
                <a:solidFill>
                  <a:srgbClr val="2B79EF"/>
                </a:solidFill>
                <a:latin typeface="Trebuchet MS"/>
                <a:cs typeface="Trebuchet MS"/>
              </a:rPr>
              <a:t>open </a:t>
            </a:r>
            <a:r>
              <a:rPr dirty="0" sz="1800" spc="-95" b="1">
                <a:solidFill>
                  <a:srgbClr val="2B79EF"/>
                </a:solidFill>
                <a:latin typeface="Trebuchet MS"/>
                <a:cs typeface="Trebuchet MS"/>
              </a:rPr>
              <a:t>class </a:t>
            </a:r>
            <a:r>
              <a:rPr dirty="0" sz="1800" spc="-100">
                <a:latin typeface="Arial"/>
                <a:cs typeface="Arial"/>
              </a:rPr>
              <a:t>Step(</a:t>
            </a:r>
            <a:r>
              <a:rPr dirty="0" sz="1800" spc="-100" b="1">
                <a:solidFill>
                  <a:srgbClr val="2B79EF"/>
                </a:solidFill>
                <a:latin typeface="Trebuchet MS"/>
                <a:cs typeface="Trebuchet MS"/>
              </a:rPr>
              <a:t>open </a:t>
            </a:r>
            <a:r>
              <a:rPr dirty="0" sz="1800" spc="-95" b="1">
                <a:solidFill>
                  <a:srgbClr val="2B79EF"/>
                </a:solidFill>
                <a:latin typeface="Trebuchet MS"/>
                <a:cs typeface="Trebuchet MS"/>
              </a:rPr>
              <a:t>val </a:t>
            </a:r>
            <a:r>
              <a:rPr dirty="0" sz="1800" spc="-50">
                <a:latin typeface="Arial"/>
                <a:cs typeface="Arial"/>
              </a:rPr>
              <a:t>label:</a:t>
            </a:r>
            <a:r>
              <a:rPr dirty="0" sz="1800" spc="-310">
                <a:latin typeface="Arial"/>
                <a:cs typeface="Arial"/>
              </a:rPr>
              <a:t> </a:t>
            </a:r>
            <a:r>
              <a:rPr dirty="0" sz="1800" spc="-75">
                <a:latin typeface="Arial"/>
                <a:cs typeface="Arial"/>
              </a:rPr>
              <a:t>String)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Verdana"/>
                <a:cs typeface="Verdana"/>
              </a:rPr>
              <a:t>You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114">
                <a:latin typeface="Verdana"/>
                <a:cs typeface="Verdana"/>
              </a:rPr>
              <a:t>advance</a:t>
            </a:r>
            <a:r>
              <a:rPr dirty="0" sz="2400" spc="-229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through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progress-tracker</a:t>
            </a:r>
            <a:r>
              <a:rPr dirty="0" sz="2400" spc="-155">
                <a:latin typeface="Verdana"/>
                <a:cs typeface="Verdana"/>
              </a:rPr>
              <a:t> </a:t>
            </a:r>
            <a:r>
              <a:rPr dirty="0" sz="2400" spc="-105">
                <a:latin typeface="Verdana"/>
                <a:cs typeface="Verdana"/>
              </a:rPr>
              <a:t>steps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50">
                <a:latin typeface="Verdana"/>
                <a:cs typeface="Verdana"/>
              </a:rPr>
              <a:t>using:</a:t>
            </a:r>
            <a:endParaRPr sz="24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1035"/>
              </a:spcBef>
            </a:pPr>
            <a:r>
              <a:rPr dirty="0" sz="1800" spc="-100">
                <a:latin typeface="Arial"/>
                <a:cs typeface="Arial"/>
              </a:rPr>
              <a:t>progressTracker.currentStep </a:t>
            </a:r>
            <a:r>
              <a:rPr dirty="0" sz="1800" spc="-155">
                <a:latin typeface="Arial"/>
                <a:cs typeface="Arial"/>
              </a:rPr>
              <a:t>=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110">
                <a:latin typeface="Arial"/>
                <a:cs typeface="Arial"/>
              </a:rPr>
              <a:t>myStep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499935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55"/>
              <a:t>ProgressTracker</a:t>
            </a:r>
            <a:r>
              <a:rPr dirty="0" spc="-204"/>
              <a:t> </a:t>
            </a:r>
            <a:r>
              <a:rPr dirty="0" spc="-195"/>
              <a:t>example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23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285874"/>
            <a:ext cx="7920355" cy="411734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35">
                <a:latin typeface="Verdana"/>
                <a:cs typeface="Verdana"/>
              </a:rPr>
              <a:t>An </a:t>
            </a:r>
            <a:r>
              <a:rPr dirty="0" sz="2400" spc="10">
                <a:latin typeface="Verdana"/>
                <a:cs typeface="Verdana"/>
              </a:rPr>
              <a:t>example </a:t>
            </a:r>
            <a:r>
              <a:rPr dirty="0" sz="2400" spc="-170" b="1">
                <a:solidFill>
                  <a:srgbClr val="2B79EF"/>
                </a:solidFill>
                <a:latin typeface="Trebuchet MS"/>
                <a:cs typeface="Trebuchet MS"/>
              </a:rPr>
              <a:t>ProgressTracker</a:t>
            </a:r>
            <a:r>
              <a:rPr dirty="0" sz="2400" spc="-525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400" spc="-85">
                <a:latin typeface="Verdana"/>
                <a:cs typeface="Verdana"/>
              </a:rPr>
              <a:t>definition:</a:t>
            </a:r>
            <a:endParaRPr sz="2400">
              <a:latin typeface="Verdana"/>
              <a:cs typeface="Verdana"/>
            </a:endParaRPr>
          </a:p>
          <a:p>
            <a:pPr marL="927100">
              <a:lnSpc>
                <a:spcPts val="2050"/>
              </a:lnSpc>
              <a:spcBef>
                <a:spcPts val="1090"/>
              </a:spcBef>
            </a:pPr>
            <a:r>
              <a:rPr dirty="0" sz="1800" spc="-90" b="1">
                <a:solidFill>
                  <a:srgbClr val="2B79EF"/>
                </a:solidFill>
                <a:latin typeface="Trebuchet MS"/>
                <a:cs typeface="Trebuchet MS"/>
              </a:rPr>
              <a:t>companion </a:t>
            </a:r>
            <a:r>
              <a:rPr dirty="0" sz="1800" spc="-125" b="1">
                <a:solidFill>
                  <a:srgbClr val="2B79EF"/>
                </a:solidFill>
                <a:latin typeface="Trebuchet MS"/>
                <a:cs typeface="Trebuchet MS"/>
              </a:rPr>
              <a:t>object</a:t>
            </a:r>
            <a:r>
              <a:rPr dirty="0" sz="1800" spc="-250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135380">
              <a:lnSpc>
                <a:spcPts val="1945"/>
              </a:lnSpc>
            </a:pPr>
            <a:r>
              <a:rPr dirty="0" sz="1800" spc="-125" b="1">
                <a:solidFill>
                  <a:srgbClr val="2B79EF"/>
                </a:solidFill>
                <a:latin typeface="Trebuchet MS"/>
                <a:cs typeface="Trebuchet MS"/>
              </a:rPr>
              <a:t>object </a:t>
            </a:r>
            <a:r>
              <a:rPr dirty="0" sz="1800" spc="-229">
                <a:latin typeface="Arial"/>
                <a:cs typeface="Arial"/>
              </a:rPr>
              <a:t>GENERATING_TX </a:t>
            </a:r>
            <a:r>
              <a:rPr dirty="0" sz="1800" spc="-20">
                <a:latin typeface="Arial"/>
                <a:cs typeface="Arial"/>
              </a:rPr>
              <a:t>: </a:t>
            </a:r>
            <a:r>
              <a:rPr dirty="0" sz="1800" spc="-80">
                <a:latin typeface="Arial"/>
                <a:cs typeface="Arial"/>
              </a:rPr>
              <a:t>Step("Generating</a:t>
            </a:r>
            <a:r>
              <a:rPr dirty="0" sz="1800" spc="-310">
                <a:latin typeface="Arial"/>
                <a:cs typeface="Arial"/>
              </a:rPr>
              <a:t> </a:t>
            </a:r>
            <a:r>
              <a:rPr dirty="0" sz="1800" spc="-45">
                <a:latin typeface="Arial"/>
                <a:cs typeface="Arial"/>
              </a:rPr>
              <a:t>transaction.")</a:t>
            </a:r>
            <a:endParaRPr sz="1800">
              <a:latin typeface="Arial"/>
              <a:cs typeface="Arial"/>
            </a:endParaRPr>
          </a:p>
          <a:p>
            <a:pPr marL="1135380">
              <a:lnSpc>
                <a:spcPts val="1945"/>
              </a:lnSpc>
            </a:pPr>
            <a:r>
              <a:rPr dirty="0" sz="1800" spc="-125" b="1">
                <a:solidFill>
                  <a:srgbClr val="2B79EF"/>
                </a:solidFill>
                <a:latin typeface="Trebuchet MS"/>
                <a:cs typeface="Trebuchet MS"/>
              </a:rPr>
              <a:t>object </a:t>
            </a:r>
            <a:r>
              <a:rPr dirty="0" sz="1800" spc="-210">
                <a:latin typeface="Arial"/>
                <a:cs typeface="Arial"/>
              </a:rPr>
              <a:t>VERIFYING_TX </a:t>
            </a:r>
            <a:r>
              <a:rPr dirty="0" sz="1800" spc="-20">
                <a:latin typeface="Arial"/>
                <a:cs typeface="Arial"/>
              </a:rPr>
              <a:t>: </a:t>
            </a:r>
            <a:r>
              <a:rPr dirty="0" sz="1800" spc="-70">
                <a:latin typeface="Arial"/>
                <a:cs typeface="Arial"/>
              </a:rPr>
              <a:t>Step("Verifying</a:t>
            </a:r>
            <a:r>
              <a:rPr dirty="0" sz="1800" spc="-225">
                <a:latin typeface="Arial"/>
                <a:cs typeface="Arial"/>
              </a:rPr>
              <a:t> </a:t>
            </a:r>
            <a:r>
              <a:rPr dirty="0" sz="1800" spc="-45">
                <a:latin typeface="Arial"/>
                <a:cs typeface="Arial"/>
              </a:rPr>
              <a:t>contract.”)</a:t>
            </a:r>
            <a:endParaRPr sz="1800">
              <a:latin typeface="Arial"/>
              <a:cs typeface="Arial"/>
            </a:endParaRPr>
          </a:p>
          <a:p>
            <a:pPr marL="1135380">
              <a:lnSpc>
                <a:spcPts val="2055"/>
              </a:lnSpc>
            </a:pPr>
            <a:r>
              <a:rPr dirty="0" sz="1800" spc="-56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 marL="1346200" marR="3230245" indent="-210820">
              <a:lnSpc>
                <a:spcPts val="1939"/>
              </a:lnSpc>
              <a:spcBef>
                <a:spcPts val="1005"/>
              </a:spcBef>
            </a:pPr>
            <a:r>
              <a:rPr dirty="0" sz="1800" spc="-100" b="1">
                <a:solidFill>
                  <a:srgbClr val="2B79EF"/>
                </a:solidFill>
                <a:latin typeface="Trebuchet MS"/>
                <a:cs typeface="Trebuchet MS"/>
              </a:rPr>
              <a:t>fun </a:t>
            </a:r>
            <a:r>
              <a:rPr dirty="0" sz="1800" spc="-60">
                <a:latin typeface="Arial"/>
                <a:cs typeface="Arial"/>
              </a:rPr>
              <a:t>tracker() </a:t>
            </a:r>
            <a:r>
              <a:rPr dirty="0" sz="1800" spc="-155">
                <a:latin typeface="Arial"/>
                <a:cs typeface="Arial"/>
              </a:rPr>
              <a:t>= </a:t>
            </a:r>
            <a:r>
              <a:rPr dirty="0" sz="1800" spc="-120">
                <a:latin typeface="Arial"/>
                <a:cs typeface="Arial"/>
              </a:rPr>
              <a:t>ProgressTracker(  </a:t>
            </a:r>
            <a:r>
              <a:rPr dirty="0" sz="1800" spc="-220">
                <a:latin typeface="Arial"/>
                <a:cs typeface="Arial"/>
              </a:rPr>
              <a:t>GENERATING_TX, </a:t>
            </a:r>
            <a:r>
              <a:rPr dirty="0" sz="1800" spc="-200">
                <a:latin typeface="Arial"/>
                <a:cs typeface="Arial"/>
              </a:rPr>
              <a:t>VERIFYING_TX,</a:t>
            </a:r>
            <a:r>
              <a:rPr dirty="0" sz="1800" spc="-285">
                <a:latin typeface="Arial"/>
                <a:cs typeface="Arial"/>
              </a:rPr>
              <a:t> </a:t>
            </a:r>
            <a:r>
              <a:rPr dirty="0" sz="1800" spc="-305">
                <a:latin typeface="Arial"/>
                <a:cs typeface="Arial"/>
              </a:rPr>
              <a:t>…)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ts val="1920"/>
              </a:lnSpc>
            </a:pPr>
            <a:r>
              <a:rPr dirty="0" sz="1800" spc="-4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755"/>
              </a:spcBef>
            </a:pPr>
            <a:r>
              <a:rPr dirty="0" sz="1800" spc="-110" b="1">
                <a:solidFill>
                  <a:srgbClr val="2B79EF"/>
                </a:solidFill>
                <a:latin typeface="Trebuchet MS"/>
                <a:cs typeface="Trebuchet MS"/>
              </a:rPr>
              <a:t>override </a:t>
            </a:r>
            <a:r>
              <a:rPr dirty="0" sz="1800" spc="-95" b="1">
                <a:solidFill>
                  <a:srgbClr val="2B79EF"/>
                </a:solidFill>
                <a:latin typeface="Trebuchet MS"/>
                <a:cs typeface="Trebuchet MS"/>
              </a:rPr>
              <a:t>val </a:t>
            </a:r>
            <a:r>
              <a:rPr dirty="0" sz="1800" spc="-110">
                <a:latin typeface="Arial"/>
                <a:cs typeface="Arial"/>
              </a:rPr>
              <a:t>progressTracker </a:t>
            </a:r>
            <a:r>
              <a:rPr dirty="0" sz="1800" spc="-155">
                <a:latin typeface="Arial"/>
                <a:cs typeface="Arial"/>
              </a:rPr>
              <a:t>=</a:t>
            </a:r>
            <a:r>
              <a:rPr dirty="0" sz="1800" spc="-200">
                <a:latin typeface="Arial"/>
                <a:cs typeface="Arial"/>
              </a:rPr>
              <a:t> </a:t>
            </a:r>
            <a:r>
              <a:rPr dirty="0" sz="1800" spc="-60">
                <a:latin typeface="Arial"/>
                <a:cs typeface="Arial"/>
              </a:rPr>
              <a:t>tracker()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35">
                <a:latin typeface="Verdana"/>
                <a:cs typeface="Verdana"/>
              </a:rPr>
              <a:t>The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90">
                <a:latin typeface="Verdana"/>
                <a:cs typeface="Verdana"/>
              </a:rPr>
              <a:t>progress-tracker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would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then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130">
                <a:latin typeface="Verdana"/>
                <a:cs typeface="Verdana"/>
              </a:rPr>
              <a:t>be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80">
                <a:latin typeface="Verdana"/>
                <a:cs typeface="Verdana"/>
              </a:rPr>
              <a:t>updated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150">
                <a:latin typeface="Verdana"/>
                <a:cs typeface="Verdana"/>
              </a:rPr>
              <a:t>using:</a:t>
            </a:r>
            <a:endParaRPr sz="2400">
              <a:latin typeface="Verdana"/>
              <a:cs typeface="Verdana"/>
            </a:endParaRPr>
          </a:p>
          <a:p>
            <a:pPr marL="927100" marR="2616835">
              <a:lnSpc>
                <a:spcPts val="1939"/>
              </a:lnSpc>
              <a:spcBef>
                <a:spcPts val="1255"/>
              </a:spcBef>
            </a:pPr>
            <a:r>
              <a:rPr dirty="0" sz="1800" spc="190">
                <a:latin typeface="Arial"/>
                <a:cs typeface="Arial"/>
              </a:rPr>
              <a:t>// </a:t>
            </a:r>
            <a:r>
              <a:rPr dirty="0" sz="1800" spc="-145">
                <a:latin typeface="Arial"/>
                <a:cs typeface="Arial"/>
              </a:rPr>
              <a:t>Stage </a:t>
            </a:r>
            <a:r>
              <a:rPr dirty="0" sz="1800" spc="-90">
                <a:latin typeface="Arial"/>
                <a:cs typeface="Arial"/>
              </a:rPr>
              <a:t>1 </a:t>
            </a:r>
            <a:r>
              <a:rPr dirty="0" sz="1800" spc="-105">
                <a:latin typeface="Arial"/>
                <a:cs typeface="Arial"/>
              </a:rPr>
              <a:t>– </a:t>
            </a:r>
            <a:r>
              <a:rPr dirty="0" sz="1800" spc="-85">
                <a:latin typeface="Arial"/>
                <a:cs typeface="Arial"/>
              </a:rPr>
              <a:t>Generating </a:t>
            </a:r>
            <a:r>
              <a:rPr dirty="0" sz="1800" spc="-140">
                <a:latin typeface="Arial"/>
                <a:cs typeface="Arial"/>
              </a:rPr>
              <a:t>a </a:t>
            </a:r>
            <a:r>
              <a:rPr dirty="0" sz="1800" spc="-90">
                <a:latin typeface="Arial"/>
                <a:cs typeface="Arial"/>
              </a:rPr>
              <a:t>Transaction.  </a:t>
            </a:r>
            <a:r>
              <a:rPr dirty="0" sz="1800" spc="-100">
                <a:latin typeface="Arial"/>
                <a:cs typeface="Arial"/>
              </a:rPr>
              <a:t>progressTracker.currentStep </a:t>
            </a:r>
            <a:r>
              <a:rPr dirty="0" sz="1800" spc="-155">
                <a:latin typeface="Arial"/>
                <a:cs typeface="Arial"/>
              </a:rPr>
              <a:t>=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229">
                <a:latin typeface="Arial"/>
                <a:cs typeface="Arial"/>
              </a:rPr>
              <a:t>GENERATING_TX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751" y="566115"/>
            <a:ext cx="449326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355" b="1">
                <a:solidFill>
                  <a:srgbClr val="FF0000"/>
                </a:solidFill>
                <a:latin typeface="Verdana"/>
                <a:cs typeface="Verdana"/>
              </a:rPr>
              <a:t>ProgressTracker</a:t>
            </a:r>
            <a:r>
              <a:rPr dirty="0" sz="3200" spc="-204" b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3200" spc="-335" b="1">
                <a:solidFill>
                  <a:srgbClr val="FF0000"/>
                </a:solidFill>
                <a:latin typeface="Verdana"/>
                <a:cs typeface="Verdana"/>
              </a:rPr>
              <a:t>output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0322" y="1481454"/>
            <a:ext cx="84575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20">
                <a:latin typeface="Verdana"/>
                <a:cs typeface="Verdana"/>
              </a:rPr>
              <a:t>These</a:t>
            </a:r>
            <a:r>
              <a:rPr dirty="0" sz="2400" spc="-155">
                <a:latin typeface="Verdana"/>
                <a:cs typeface="Verdana"/>
              </a:rPr>
              <a:t> </a:t>
            </a:r>
            <a:r>
              <a:rPr dirty="0" sz="2400" spc="-90">
                <a:latin typeface="Verdana"/>
                <a:cs typeface="Verdana"/>
              </a:rPr>
              <a:t>progress-tracker</a:t>
            </a:r>
            <a:r>
              <a:rPr dirty="0" sz="2400" spc="-155">
                <a:latin typeface="Verdana"/>
                <a:cs typeface="Verdana"/>
              </a:rPr>
              <a:t> </a:t>
            </a:r>
            <a:r>
              <a:rPr dirty="0" sz="2400" spc="-105">
                <a:latin typeface="Verdana"/>
                <a:cs typeface="Verdana"/>
              </a:rPr>
              <a:t>steps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125">
                <a:latin typeface="Verdana"/>
                <a:cs typeface="Verdana"/>
              </a:rPr>
              <a:t>will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30">
                <a:latin typeface="Verdana"/>
                <a:cs typeface="Verdana"/>
              </a:rPr>
              <a:t>be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shown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05">
                <a:latin typeface="Verdana"/>
                <a:cs typeface="Verdana"/>
              </a:rPr>
              <a:t>in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114">
                <a:latin typeface="Verdana"/>
                <a:cs typeface="Verdana"/>
              </a:rPr>
              <a:t>terminal: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3708" y="2235707"/>
            <a:ext cx="9474707" cy="3860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23</a:t>
            </a:fld>
            <a:r>
              <a:rPr dirty="0" spc="-85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286004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95"/>
              <a:t>FlowException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23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81454"/>
            <a:ext cx="8967470" cy="444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2695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14">
                <a:latin typeface="Verdana"/>
                <a:cs typeface="Verdana"/>
              </a:rPr>
              <a:t>Flows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145">
                <a:latin typeface="Verdana"/>
                <a:cs typeface="Verdana"/>
              </a:rPr>
              <a:t>can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throw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special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75">
                <a:latin typeface="Verdana"/>
                <a:cs typeface="Verdana"/>
              </a:rPr>
              <a:t>kind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of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20">
                <a:latin typeface="Verdana"/>
                <a:cs typeface="Verdana"/>
              </a:rPr>
              <a:t>exception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70">
                <a:latin typeface="Verdana"/>
                <a:cs typeface="Verdana"/>
              </a:rPr>
              <a:t>called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ts val="2695"/>
              </a:lnSpc>
            </a:pPr>
            <a:r>
              <a:rPr dirty="0" sz="2400" spc="-175" b="1">
                <a:solidFill>
                  <a:srgbClr val="2B79EF"/>
                </a:solidFill>
                <a:latin typeface="Trebuchet MS"/>
                <a:cs typeface="Trebuchet MS"/>
              </a:rPr>
              <a:t>FlowException</a:t>
            </a:r>
            <a:r>
              <a:rPr dirty="0" sz="2400" spc="-175"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  <a:p>
            <a:pPr marL="927100">
              <a:lnSpc>
                <a:spcPts val="2050"/>
              </a:lnSpc>
              <a:spcBef>
                <a:spcPts val="1090"/>
              </a:spcBef>
            </a:pPr>
            <a:r>
              <a:rPr dirty="0" sz="1800" spc="-90" b="1">
                <a:solidFill>
                  <a:srgbClr val="2B79EF"/>
                </a:solidFill>
                <a:latin typeface="Trebuchet MS"/>
                <a:cs typeface="Trebuchet MS"/>
              </a:rPr>
              <a:t>open </a:t>
            </a:r>
            <a:r>
              <a:rPr dirty="0" sz="1800" spc="-95" b="1">
                <a:solidFill>
                  <a:srgbClr val="2B79EF"/>
                </a:solidFill>
                <a:latin typeface="Trebuchet MS"/>
                <a:cs typeface="Trebuchet MS"/>
              </a:rPr>
              <a:t>class </a:t>
            </a:r>
            <a:r>
              <a:rPr dirty="0" sz="1800" spc="-90">
                <a:latin typeface="Arial"/>
                <a:cs typeface="Arial"/>
              </a:rPr>
              <a:t>FlowException </a:t>
            </a:r>
            <a:r>
              <a:rPr dirty="0" sz="1800" spc="-120">
                <a:latin typeface="Arial"/>
                <a:cs typeface="Arial"/>
              </a:rPr>
              <a:t>@JvmOverloads</a:t>
            </a:r>
            <a:r>
              <a:rPr dirty="0" sz="1800" spc="-195">
                <a:latin typeface="Arial"/>
                <a:cs typeface="Arial"/>
              </a:rPr>
              <a:t> </a:t>
            </a:r>
            <a:r>
              <a:rPr dirty="0" sz="1800" spc="-105" b="1">
                <a:solidFill>
                  <a:srgbClr val="2B79EF"/>
                </a:solidFill>
                <a:latin typeface="Trebuchet MS"/>
                <a:cs typeface="Trebuchet MS"/>
              </a:rPr>
              <a:t>constructor</a:t>
            </a:r>
            <a:r>
              <a:rPr dirty="0" sz="1800" spc="-105">
                <a:latin typeface="Arial"/>
                <a:cs typeface="Arial"/>
              </a:rPr>
              <a:t>(</a:t>
            </a:r>
            <a:endParaRPr sz="1800">
              <a:latin typeface="Arial"/>
              <a:cs typeface="Arial"/>
            </a:endParaRPr>
          </a:p>
          <a:p>
            <a:pPr algn="ctr" marR="2078989">
              <a:lnSpc>
                <a:spcPts val="1945"/>
              </a:lnSpc>
            </a:pPr>
            <a:r>
              <a:rPr dirty="0" sz="1800" spc="-125">
                <a:latin typeface="Arial"/>
                <a:cs typeface="Arial"/>
              </a:rPr>
              <a:t>message: </a:t>
            </a:r>
            <a:r>
              <a:rPr dirty="0" sz="1800" spc="-95">
                <a:latin typeface="Arial"/>
                <a:cs typeface="Arial"/>
              </a:rPr>
              <a:t>String? </a:t>
            </a:r>
            <a:r>
              <a:rPr dirty="0" sz="1800" spc="-155">
                <a:latin typeface="Arial"/>
                <a:cs typeface="Arial"/>
              </a:rPr>
              <a:t>= </a:t>
            </a:r>
            <a:r>
              <a:rPr dirty="0" sz="1800" spc="-35">
                <a:latin typeface="Arial"/>
                <a:cs typeface="Arial"/>
              </a:rPr>
              <a:t>null, </a:t>
            </a:r>
            <a:r>
              <a:rPr dirty="0" sz="1800" spc="-114">
                <a:latin typeface="Arial"/>
                <a:cs typeface="Arial"/>
              </a:rPr>
              <a:t>cause: </a:t>
            </a:r>
            <a:r>
              <a:rPr dirty="0" sz="1800" spc="-85">
                <a:latin typeface="Arial"/>
                <a:cs typeface="Arial"/>
              </a:rPr>
              <a:t>Throwable? </a:t>
            </a:r>
            <a:r>
              <a:rPr dirty="0" sz="1800" spc="-155">
                <a:latin typeface="Arial"/>
                <a:cs typeface="Arial"/>
              </a:rPr>
              <a:t>=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35">
                <a:latin typeface="Arial"/>
                <a:cs typeface="Arial"/>
              </a:rPr>
              <a:t>null)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ts val="2055"/>
              </a:lnSpc>
            </a:pPr>
            <a:r>
              <a:rPr dirty="0" sz="1800" spc="-20">
                <a:latin typeface="Arial"/>
                <a:cs typeface="Arial"/>
              </a:rPr>
              <a:t>: </a:t>
            </a:r>
            <a:r>
              <a:rPr dirty="0" sz="1800" spc="-110">
                <a:latin typeface="Arial"/>
                <a:cs typeface="Arial"/>
              </a:rPr>
              <a:t>Exception(message,</a:t>
            </a:r>
            <a:r>
              <a:rPr dirty="0" sz="1800" spc="-155">
                <a:latin typeface="Arial"/>
                <a:cs typeface="Arial"/>
              </a:rPr>
              <a:t> </a:t>
            </a:r>
            <a:r>
              <a:rPr dirty="0" sz="1800" spc="-120">
                <a:latin typeface="Arial"/>
                <a:cs typeface="Arial"/>
              </a:rPr>
              <a:t>cause)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2780"/>
              </a:lnSpc>
              <a:spcBef>
                <a:spcPts val="9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14">
                <a:latin typeface="Verdana"/>
                <a:cs typeface="Verdana"/>
              </a:rPr>
              <a:t>Unlike </a:t>
            </a:r>
            <a:r>
              <a:rPr dirty="0" sz="2400" spc="-50">
                <a:latin typeface="Verdana"/>
                <a:cs typeface="Verdana"/>
              </a:rPr>
              <a:t>other </a:t>
            </a:r>
            <a:r>
              <a:rPr dirty="0" sz="2400" spc="-35">
                <a:latin typeface="Verdana"/>
                <a:cs typeface="Verdana"/>
              </a:rPr>
              <a:t>exceptions, </a:t>
            </a:r>
            <a:r>
              <a:rPr dirty="0" sz="2400" spc="-155" b="1">
                <a:solidFill>
                  <a:srgbClr val="2B79EF"/>
                </a:solidFill>
                <a:latin typeface="Trebuchet MS"/>
                <a:cs typeface="Trebuchet MS"/>
              </a:rPr>
              <a:t>FlowExceptions </a:t>
            </a:r>
            <a:r>
              <a:rPr dirty="0" sz="2400" spc="5">
                <a:latin typeface="Verdana"/>
                <a:cs typeface="Verdana"/>
              </a:rPr>
              <a:t>are </a:t>
            </a:r>
            <a:r>
              <a:rPr dirty="0" sz="2400" spc="70">
                <a:latin typeface="Verdana"/>
                <a:cs typeface="Verdana"/>
              </a:rPr>
              <a:t>propagated</a:t>
            </a:r>
            <a:r>
              <a:rPr dirty="0" sz="2400" spc="-60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ts val="2780"/>
              </a:lnSpc>
            </a:pPr>
            <a:r>
              <a:rPr dirty="0" sz="2400" spc="-20">
                <a:latin typeface="Verdana"/>
                <a:cs typeface="Verdana"/>
              </a:rPr>
              <a:t>the </a:t>
            </a:r>
            <a:r>
              <a:rPr dirty="0" sz="2400" spc="-45">
                <a:latin typeface="Verdana"/>
                <a:cs typeface="Verdana"/>
              </a:rPr>
              <a:t>flow’s </a:t>
            </a:r>
            <a:r>
              <a:rPr dirty="0" sz="2400" spc="-50">
                <a:latin typeface="Verdana"/>
                <a:cs typeface="Verdana"/>
              </a:rPr>
              <a:t>other </a:t>
            </a:r>
            <a:r>
              <a:rPr dirty="0" sz="2400" spc="35">
                <a:latin typeface="Verdana"/>
                <a:cs typeface="Verdana"/>
              </a:rPr>
              <a:t>active</a:t>
            </a:r>
            <a:r>
              <a:rPr dirty="0" sz="2400" spc="-63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counterparties</a:t>
            </a:r>
            <a:endParaRPr sz="2400">
              <a:latin typeface="Verdana"/>
              <a:cs typeface="Verdana"/>
            </a:endParaRPr>
          </a:p>
          <a:p>
            <a:pPr marL="355600" marR="5080" indent="-342900">
              <a:lnSpc>
                <a:spcPts val="2680"/>
              </a:lnSpc>
              <a:spcBef>
                <a:spcPts val="11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90">
                <a:latin typeface="Verdana"/>
                <a:cs typeface="Verdana"/>
              </a:rPr>
              <a:t>Parties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145">
                <a:latin typeface="Verdana"/>
                <a:cs typeface="Verdana"/>
              </a:rPr>
              <a:t>can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use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155" b="1">
                <a:solidFill>
                  <a:srgbClr val="2B79EF"/>
                </a:solidFill>
                <a:latin typeface="Trebuchet MS"/>
                <a:cs typeface="Trebuchet MS"/>
              </a:rPr>
              <a:t>FlowExceptions</a:t>
            </a:r>
            <a:r>
              <a:rPr dirty="0" sz="2400" spc="-55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let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other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parties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know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that  </a:t>
            </a:r>
            <a:r>
              <a:rPr dirty="0" sz="2400" spc="-50">
                <a:latin typeface="Verdana"/>
                <a:cs typeface="Verdana"/>
              </a:rPr>
              <a:t>they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are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not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90">
                <a:latin typeface="Verdana"/>
                <a:cs typeface="Verdana"/>
              </a:rPr>
              <a:t>willing</a:t>
            </a:r>
            <a:r>
              <a:rPr dirty="0" sz="2400" spc="-229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90">
                <a:latin typeface="Verdana"/>
                <a:cs typeface="Verdana"/>
              </a:rPr>
              <a:t>proceed</a:t>
            </a:r>
            <a:r>
              <a:rPr dirty="0" sz="2400" spc="-155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with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flow:</a:t>
            </a:r>
            <a:endParaRPr sz="2400">
              <a:latin typeface="Verdana"/>
              <a:cs typeface="Verdana"/>
            </a:endParaRPr>
          </a:p>
          <a:p>
            <a:pPr lvl="1" marL="588645" indent="-342900">
              <a:lnSpc>
                <a:spcPct val="100000"/>
              </a:lnSpc>
              <a:spcBef>
                <a:spcPts val="385"/>
              </a:spcBef>
              <a:buFont typeface="Arial"/>
              <a:buChar char="–"/>
              <a:tabLst>
                <a:tab pos="588645" algn="l"/>
                <a:tab pos="589280" algn="l"/>
              </a:tabLst>
            </a:pPr>
            <a:r>
              <a:rPr dirty="0" sz="2000" spc="-85">
                <a:latin typeface="Verdana"/>
                <a:cs typeface="Verdana"/>
              </a:rPr>
              <a:t>Signatures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are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not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valid,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or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the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transaction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10">
                <a:latin typeface="Verdana"/>
                <a:cs typeface="Verdana"/>
              </a:rPr>
              <a:t>doesn’t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90">
                <a:latin typeface="Verdana"/>
                <a:cs typeface="Verdana"/>
              </a:rPr>
              <a:t>verify</a:t>
            </a:r>
            <a:endParaRPr sz="2000">
              <a:latin typeface="Verdana"/>
              <a:cs typeface="Verdana"/>
            </a:endParaRPr>
          </a:p>
          <a:p>
            <a:pPr lvl="1" marL="588645" indent="-342900">
              <a:lnSpc>
                <a:spcPct val="100000"/>
              </a:lnSpc>
              <a:spcBef>
                <a:spcPts val="795"/>
              </a:spcBef>
              <a:buFont typeface="Arial"/>
              <a:buChar char="–"/>
              <a:tabLst>
                <a:tab pos="588645" algn="l"/>
                <a:tab pos="589280" algn="l"/>
              </a:tabLst>
            </a:pPr>
            <a:r>
              <a:rPr dirty="0" sz="2000" spc="-105">
                <a:latin typeface="Verdana"/>
                <a:cs typeface="Verdana"/>
              </a:rPr>
              <a:t>The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parameters</a:t>
            </a:r>
            <a:r>
              <a:rPr dirty="0" sz="2000" spc="-204">
                <a:latin typeface="Verdana"/>
                <a:cs typeface="Verdana"/>
              </a:rPr>
              <a:t> </a:t>
            </a:r>
            <a:r>
              <a:rPr dirty="0" sz="2000" spc="10">
                <a:latin typeface="Verdana"/>
                <a:cs typeface="Verdana"/>
              </a:rPr>
              <a:t>of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60">
                <a:latin typeface="Verdana"/>
                <a:cs typeface="Verdana"/>
              </a:rPr>
              <a:t>deal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are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not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as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discussed</a:t>
            </a:r>
            <a:endParaRPr sz="2000">
              <a:latin typeface="Verdana"/>
              <a:cs typeface="Verdana"/>
            </a:endParaRPr>
          </a:p>
          <a:p>
            <a:pPr lvl="1" marL="588645" indent="-342900">
              <a:lnSpc>
                <a:spcPct val="100000"/>
              </a:lnSpc>
              <a:spcBef>
                <a:spcPts val="795"/>
              </a:spcBef>
              <a:buFont typeface="Arial"/>
              <a:buChar char="–"/>
              <a:tabLst>
                <a:tab pos="588645" algn="l"/>
                <a:tab pos="589280" algn="l"/>
              </a:tabLst>
            </a:pPr>
            <a:r>
              <a:rPr dirty="0" sz="2000" spc="-110">
                <a:latin typeface="Verdana"/>
                <a:cs typeface="Verdana"/>
              </a:rPr>
              <a:t>They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are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reneging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25">
                <a:latin typeface="Verdana"/>
                <a:cs typeface="Verdana"/>
              </a:rPr>
              <a:t>on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the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120">
                <a:latin typeface="Verdana"/>
                <a:cs typeface="Verdana"/>
              </a:rPr>
              <a:t>deal…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465201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95"/>
              <a:t>FlowException</a:t>
            </a:r>
            <a:r>
              <a:rPr dirty="0" spc="-280"/>
              <a:t> </a:t>
            </a:r>
            <a:r>
              <a:rPr dirty="0" spc="-229"/>
              <a:t>diagram</a:t>
            </a:r>
          </a:p>
        </p:txBody>
      </p:sp>
      <p:sp>
        <p:nvSpPr>
          <p:cNvPr id="3" name="object 3"/>
          <p:cNvSpPr/>
          <p:nvPr/>
        </p:nvSpPr>
        <p:spPr>
          <a:xfrm>
            <a:off x="4067428" y="2930651"/>
            <a:ext cx="2680970" cy="1185545"/>
          </a:xfrm>
          <a:custGeom>
            <a:avLst/>
            <a:gdLst/>
            <a:ahLst/>
            <a:cxnLst/>
            <a:rect l="l" t="t" r="r" b="b"/>
            <a:pathLst>
              <a:path w="2680970" h="1185545">
                <a:moveTo>
                  <a:pt x="2506979" y="1011682"/>
                </a:moveTo>
                <a:lnTo>
                  <a:pt x="2506979" y="1185418"/>
                </a:lnTo>
                <a:lnTo>
                  <a:pt x="2622804" y="1127506"/>
                </a:lnTo>
                <a:lnTo>
                  <a:pt x="2535936" y="1127506"/>
                </a:lnTo>
                <a:lnTo>
                  <a:pt x="2535936" y="1069594"/>
                </a:lnTo>
                <a:lnTo>
                  <a:pt x="2622804" y="1069594"/>
                </a:lnTo>
                <a:lnTo>
                  <a:pt x="2506979" y="1011682"/>
                </a:lnTo>
                <a:close/>
              </a:path>
              <a:path w="2680970" h="1185545">
                <a:moveTo>
                  <a:pt x="0" y="28956"/>
                </a:moveTo>
                <a:lnTo>
                  <a:pt x="0" y="1127506"/>
                </a:lnTo>
                <a:lnTo>
                  <a:pt x="2506979" y="1127506"/>
                </a:lnTo>
                <a:lnTo>
                  <a:pt x="2506979" y="1098550"/>
                </a:lnTo>
                <a:lnTo>
                  <a:pt x="57912" y="1098550"/>
                </a:lnTo>
                <a:lnTo>
                  <a:pt x="28956" y="1069594"/>
                </a:lnTo>
                <a:lnTo>
                  <a:pt x="57912" y="1069594"/>
                </a:lnTo>
                <a:lnTo>
                  <a:pt x="57912" y="57912"/>
                </a:lnTo>
                <a:lnTo>
                  <a:pt x="27559" y="57912"/>
                </a:lnTo>
                <a:lnTo>
                  <a:pt x="27559" y="56514"/>
                </a:lnTo>
                <a:lnTo>
                  <a:pt x="0" y="28956"/>
                </a:lnTo>
                <a:close/>
              </a:path>
              <a:path w="2680970" h="1185545">
                <a:moveTo>
                  <a:pt x="2622804" y="1069594"/>
                </a:moveTo>
                <a:lnTo>
                  <a:pt x="2535936" y="1069594"/>
                </a:lnTo>
                <a:lnTo>
                  <a:pt x="2535936" y="1127506"/>
                </a:lnTo>
                <a:lnTo>
                  <a:pt x="2622804" y="1127506"/>
                </a:lnTo>
                <a:lnTo>
                  <a:pt x="2680716" y="1098550"/>
                </a:lnTo>
                <a:lnTo>
                  <a:pt x="2622804" y="1069594"/>
                </a:lnTo>
                <a:close/>
              </a:path>
              <a:path w="2680970" h="1185545">
                <a:moveTo>
                  <a:pt x="57912" y="1069594"/>
                </a:moveTo>
                <a:lnTo>
                  <a:pt x="28956" y="1069594"/>
                </a:lnTo>
                <a:lnTo>
                  <a:pt x="57912" y="1098550"/>
                </a:lnTo>
                <a:lnTo>
                  <a:pt x="57912" y="1069594"/>
                </a:lnTo>
                <a:close/>
              </a:path>
              <a:path w="2680970" h="1185545">
                <a:moveTo>
                  <a:pt x="2506979" y="1069594"/>
                </a:moveTo>
                <a:lnTo>
                  <a:pt x="57912" y="1069594"/>
                </a:lnTo>
                <a:lnTo>
                  <a:pt x="57912" y="1098550"/>
                </a:lnTo>
                <a:lnTo>
                  <a:pt x="2506979" y="1098550"/>
                </a:lnTo>
                <a:lnTo>
                  <a:pt x="2506979" y="1069594"/>
                </a:lnTo>
                <a:close/>
              </a:path>
              <a:path w="2680970" h="1185545">
                <a:moveTo>
                  <a:pt x="27559" y="56514"/>
                </a:moveTo>
                <a:lnTo>
                  <a:pt x="27559" y="57912"/>
                </a:lnTo>
                <a:lnTo>
                  <a:pt x="28956" y="57912"/>
                </a:lnTo>
                <a:lnTo>
                  <a:pt x="27559" y="56514"/>
                </a:lnTo>
                <a:close/>
              </a:path>
              <a:path w="2680970" h="1185545">
                <a:moveTo>
                  <a:pt x="57912" y="0"/>
                </a:moveTo>
                <a:lnTo>
                  <a:pt x="27559" y="0"/>
                </a:lnTo>
                <a:lnTo>
                  <a:pt x="27559" y="56514"/>
                </a:lnTo>
                <a:lnTo>
                  <a:pt x="28956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04259" y="3121151"/>
            <a:ext cx="1003300" cy="227329"/>
          </a:xfrm>
          <a:prstGeom prst="rect">
            <a:avLst/>
          </a:prstGeom>
          <a:solidFill>
            <a:srgbClr val="EC1C23"/>
          </a:solidFill>
        </p:spPr>
        <p:txBody>
          <a:bodyPr wrap="square" lIns="0" tIns="19050" rIns="0" bIns="0" rtlCol="0" vert="horz">
            <a:spAutoFit/>
          </a:bodyPr>
          <a:lstStyle/>
          <a:p>
            <a:pPr marL="226695">
              <a:lnSpc>
                <a:spcPct val="100000"/>
              </a:lnSpc>
              <a:spcBef>
                <a:spcPts val="150"/>
              </a:spcBef>
            </a:pPr>
            <a:r>
              <a:rPr dirty="0" sz="1200" spc="-100" b="1">
                <a:solidFill>
                  <a:srgbClr val="FFFFFF"/>
                </a:solidFill>
                <a:latin typeface="Verdana"/>
                <a:cs typeface="Verdana"/>
              </a:rPr>
              <a:t>Actions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90415" y="4073652"/>
            <a:ext cx="0" cy="782955"/>
          </a:xfrm>
          <a:custGeom>
            <a:avLst/>
            <a:gdLst/>
            <a:ahLst/>
            <a:cxnLst/>
            <a:rect l="l" t="t" r="r" b="b"/>
            <a:pathLst>
              <a:path w="0" h="782954">
                <a:moveTo>
                  <a:pt x="0" y="0"/>
                </a:moveTo>
                <a:lnTo>
                  <a:pt x="0" y="782955"/>
                </a:lnTo>
              </a:path>
            </a:pathLst>
          </a:custGeom>
          <a:ln w="57912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749795" y="2955035"/>
            <a:ext cx="0" cy="1062355"/>
          </a:xfrm>
          <a:custGeom>
            <a:avLst/>
            <a:gdLst/>
            <a:ahLst/>
            <a:cxnLst/>
            <a:rect l="l" t="t" r="r" b="b"/>
            <a:pathLst>
              <a:path w="0" h="1062354">
                <a:moveTo>
                  <a:pt x="0" y="0"/>
                </a:moveTo>
                <a:lnTo>
                  <a:pt x="0" y="1061974"/>
                </a:lnTo>
              </a:path>
            </a:pathLst>
          </a:custGeom>
          <a:ln w="57912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21379" y="2488692"/>
            <a:ext cx="1346200" cy="471170"/>
          </a:xfrm>
          <a:custGeom>
            <a:avLst/>
            <a:gdLst/>
            <a:ahLst/>
            <a:cxnLst/>
            <a:rect l="l" t="t" r="r" b="b"/>
            <a:pathLst>
              <a:path w="1346200" h="471169">
                <a:moveTo>
                  <a:pt x="672846" y="0"/>
                </a:moveTo>
                <a:lnTo>
                  <a:pt x="604051" y="1215"/>
                </a:lnTo>
                <a:lnTo>
                  <a:pt x="537244" y="4783"/>
                </a:lnTo>
                <a:lnTo>
                  <a:pt x="472762" y="10585"/>
                </a:lnTo>
                <a:lnTo>
                  <a:pt x="410944" y="18502"/>
                </a:lnTo>
                <a:lnTo>
                  <a:pt x="352127" y="28416"/>
                </a:lnTo>
                <a:lnTo>
                  <a:pt x="296651" y="40210"/>
                </a:lnTo>
                <a:lnTo>
                  <a:pt x="244853" y="53764"/>
                </a:lnTo>
                <a:lnTo>
                  <a:pt x="197072" y="68961"/>
                </a:lnTo>
                <a:lnTo>
                  <a:pt x="153645" y="85681"/>
                </a:lnTo>
                <a:lnTo>
                  <a:pt x="114911" y="103807"/>
                </a:lnTo>
                <a:lnTo>
                  <a:pt x="81208" y="123221"/>
                </a:lnTo>
                <a:lnTo>
                  <a:pt x="30249" y="165436"/>
                </a:lnTo>
                <a:lnTo>
                  <a:pt x="3473" y="211382"/>
                </a:lnTo>
                <a:lnTo>
                  <a:pt x="0" y="235458"/>
                </a:lnTo>
                <a:lnTo>
                  <a:pt x="3473" y="259533"/>
                </a:lnTo>
                <a:lnTo>
                  <a:pt x="30249" y="305479"/>
                </a:lnTo>
                <a:lnTo>
                  <a:pt x="81208" y="347694"/>
                </a:lnTo>
                <a:lnTo>
                  <a:pt x="114911" y="367108"/>
                </a:lnTo>
                <a:lnTo>
                  <a:pt x="153645" y="385234"/>
                </a:lnTo>
                <a:lnTo>
                  <a:pt x="197072" y="401955"/>
                </a:lnTo>
                <a:lnTo>
                  <a:pt x="244853" y="417151"/>
                </a:lnTo>
                <a:lnTo>
                  <a:pt x="296651" y="430705"/>
                </a:lnTo>
                <a:lnTo>
                  <a:pt x="352127" y="442499"/>
                </a:lnTo>
                <a:lnTo>
                  <a:pt x="410944" y="452413"/>
                </a:lnTo>
                <a:lnTo>
                  <a:pt x="472762" y="460330"/>
                </a:lnTo>
                <a:lnTo>
                  <a:pt x="537244" y="466132"/>
                </a:lnTo>
                <a:lnTo>
                  <a:pt x="604051" y="469700"/>
                </a:lnTo>
                <a:lnTo>
                  <a:pt x="672846" y="470916"/>
                </a:lnTo>
                <a:lnTo>
                  <a:pt x="741640" y="469700"/>
                </a:lnTo>
                <a:lnTo>
                  <a:pt x="808447" y="466132"/>
                </a:lnTo>
                <a:lnTo>
                  <a:pt x="872929" y="460330"/>
                </a:lnTo>
                <a:lnTo>
                  <a:pt x="934747" y="452413"/>
                </a:lnTo>
                <a:lnTo>
                  <a:pt x="993564" y="442499"/>
                </a:lnTo>
                <a:lnTo>
                  <a:pt x="1049040" y="430705"/>
                </a:lnTo>
                <a:lnTo>
                  <a:pt x="1100838" y="417151"/>
                </a:lnTo>
                <a:lnTo>
                  <a:pt x="1148619" y="401955"/>
                </a:lnTo>
                <a:lnTo>
                  <a:pt x="1192046" y="385234"/>
                </a:lnTo>
                <a:lnTo>
                  <a:pt x="1230780" y="367108"/>
                </a:lnTo>
                <a:lnTo>
                  <a:pt x="1264483" y="347694"/>
                </a:lnTo>
                <a:lnTo>
                  <a:pt x="1315442" y="305479"/>
                </a:lnTo>
                <a:lnTo>
                  <a:pt x="1342218" y="259533"/>
                </a:lnTo>
                <a:lnTo>
                  <a:pt x="1345692" y="235458"/>
                </a:lnTo>
                <a:lnTo>
                  <a:pt x="1342218" y="211382"/>
                </a:lnTo>
                <a:lnTo>
                  <a:pt x="1315442" y="165436"/>
                </a:lnTo>
                <a:lnTo>
                  <a:pt x="1264483" y="123221"/>
                </a:lnTo>
                <a:lnTo>
                  <a:pt x="1230780" y="103807"/>
                </a:lnTo>
                <a:lnTo>
                  <a:pt x="1192046" y="85681"/>
                </a:lnTo>
                <a:lnTo>
                  <a:pt x="1148619" y="68961"/>
                </a:lnTo>
                <a:lnTo>
                  <a:pt x="1100838" y="53764"/>
                </a:lnTo>
                <a:lnTo>
                  <a:pt x="1049040" y="40210"/>
                </a:lnTo>
                <a:lnTo>
                  <a:pt x="993564" y="28416"/>
                </a:lnTo>
                <a:lnTo>
                  <a:pt x="934747" y="18502"/>
                </a:lnTo>
                <a:lnTo>
                  <a:pt x="872929" y="10585"/>
                </a:lnTo>
                <a:lnTo>
                  <a:pt x="808447" y="4783"/>
                </a:lnTo>
                <a:lnTo>
                  <a:pt x="741640" y="1215"/>
                </a:lnTo>
                <a:lnTo>
                  <a:pt x="67284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21379" y="2488692"/>
            <a:ext cx="1346200" cy="471170"/>
          </a:xfrm>
          <a:custGeom>
            <a:avLst/>
            <a:gdLst/>
            <a:ahLst/>
            <a:cxnLst/>
            <a:rect l="l" t="t" r="r" b="b"/>
            <a:pathLst>
              <a:path w="1346200" h="471169">
                <a:moveTo>
                  <a:pt x="0" y="235458"/>
                </a:moveTo>
                <a:lnTo>
                  <a:pt x="13669" y="188002"/>
                </a:lnTo>
                <a:lnTo>
                  <a:pt x="52875" y="143803"/>
                </a:lnTo>
                <a:lnTo>
                  <a:pt x="114911" y="103807"/>
                </a:lnTo>
                <a:lnTo>
                  <a:pt x="153645" y="85681"/>
                </a:lnTo>
                <a:lnTo>
                  <a:pt x="197072" y="68961"/>
                </a:lnTo>
                <a:lnTo>
                  <a:pt x="244853" y="53764"/>
                </a:lnTo>
                <a:lnTo>
                  <a:pt x="296651" y="40210"/>
                </a:lnTo>
                <a:lnTo>
                  <a:pt x="352127" y="28416"/>
                </a:lnTo>
                <a:lnTo>
                  <a:pt x="410944" y="18502"/>
                </a:lnTo>
                <a:lnTo>
                  <a:pt x="472762" y="10585"/>
                </a:lnTo>
                <a:lnTo>
                  <a:pt x="537244" y="4783"/>
                </a:lnTo>
                <a:lnTo>
                  <a:pt x="604051" y="1215"/>
                </a:lnTo>
                <a:lnTo>
                  <a:pt x="672846" y="0"/>
                </a:lnTo>
                <a:lnTo>
                  <a:pt x="741640" y="1215"/>
                </a:lnTo>
                <a:lnTo>
                  <a:pt x="808447" y="4783"/>
                </a:lnTo>
                <a:lnTo>
                  <a:pt x="872929" y="10585"/>
                </a:lnTo>
                <a:lnTo>
                  <a:pt x="934747" y="18502"/>
                </a:lnTo>
                <a:lnTo>
                  <a:pt x="993564" y="28416"/>
                </a:lnTo>
                <a:lnTo>
                  <a:pt x="1049040" y="40210"/>
                </a:lnTo>
                <a:lnTo>
                  <a:pt x="1100838" y="53764"/>
                </a:lnTo>
                <a:lnTo>
                  <a:pt x="1148619" y="68960"/>
                </a:lnTo>
                <a:lnTo>
                  <a:pt x="1192046" y="85681"/>
                </a:lnTo>
                <a:lnTo>
                  <a:pt x="1230780" y="103807"/>
                </a:lnTo>
                <a:lnTo>
                  <a:pt x="1264483" y="123221"/>
                </a:lnTo>
                <a:lnTo>
                  <a:pt x="1315442" y="165436"/>
                </a:lnTo>
                <a:lnTo>
                  <a:pt x="1342218" y="211382"/>
                </a:lnTo>
                <a:lnTo>
                  <a:pt x="1345692" y="235458"/>
                </a:lnTo>
                <a:lnTo>
                  <a:pt x="1342218" y="259533"/>
                </a:lnTo>
                <a:lnTo>
                  <a:pt x="1315442" y="305479"/>
                </a:lnTo>
                <a:lnTo>
                  <a:pt x="1264483" y="347694"/>
                </a:lnTo>
                <a:lnTo>
                  <a:pt x="1230780" y="367108"/>
                </a:lnTo>
                <a:lnTo>
                  <a:pt x="1192046" y="385234"/>
                </a:lnTo>
                <a:lnTo>
                  <a:pt x="1148619" y="401955"/>
                </a:lnTo>
                <a:lnTo>
                  <a:pt x="1100838" y="417151"/>
                </a:lnTo>
                <a:lnTo>
                  <a:pt x="1049040" y="430705"/>
                </a:lnTo>
                <a:lnTo>
                  <a:pt x="993564" y="442499"/>
                </a:lnTo>
                <a:lnTo>
                  <a:pt x="934747" y="452413"/>
                </a:lnTo>
                <a:lnTo>
                  <a:pt x="872929" y="460330"/>
                </a:lnTo>
                <a:lnTo>
                  <a:pt x="808447" y="466132"/>
                </a:lnTo>
                <a:lnTo>
                  <a:pt x="741640" y="469700"/>
                </a:lnTo>
                <a:lnTo>
                  <a:pt x="672846" y="470916"/>
                </a:lnTo>
                <a:lnTo>
                  <a:pt x="604051" y="469700"/>
                </a:lnTo>
                <a:lnTo>
                  <a:pt x="537244" y="466132"/>
                </a:lnTo>
                <a:lnTo>
                  <a:pt x="472762" y="460330"/>
                </a:lnTo>
                <a:lnTo>
                  <a:pt x="410944" y="452413"/>
                </a:lnTo>
                <a:lnTo>
                  <a:pt x="352127" y="442499"/>
                </a:lnTo>
                <a:lnTo>
                  <a:pt x="296651" y="430705"/>
                </a:lnTo>
                <a:lnTo>
                  <a:pt x="244853" y="417151"/>
                </a:lnTo>
                <a:lnTo>
                  <a:pt x="197072" y="401955"/>
                </a:lnTo>
                <a:lnTo>
                  <a:pt x="153645" y="385234"/>
                </a:lnTo>
                <a:lnTo>
                  <a:pt x="114911" y="367108"/>
                </a:lnTo>
                <a:lnTo>
                  <a:pt x="81208" y="347694"/>
                </a:lnTo>
                <a:lnTo>
                  <a:pt x="30249" y="305479"/>
                </a:lnTo>
                <a:lnTo>
                  <a:pt x="3473" y="259533"/>
                </a:lnTo>
                <a:lnTo>
                  <a:pt x="0" y="235458"/>
                </a:lnTo>
                <a:close/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871721" y="2617470"/>
            <a:ext cx="446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0" b="1">
                <a:latin typeface="Verdana"/>
                <a:cs typeface="Verdana"/>
              </a:rPr>
              <a:t>ALICE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03620" y="2482595"/>
            <a:ext cx="1346200" cy="472440"/>
          </a:xfrm>
          <a:custGeom>
            <a:avLst/>
            <a:gdLst/>
            <a:ahLst/>
            <a:cxnLst/>
            <a:rect l="l" t="t" r="r" b="b"/>
            <a:pathLst>
              <a:path w="1346200" h="472439">
                <a:moveTo>
                  <a:pt x="672846" y="0"/>
                </a:moveTo>
                <a:lnTo>
                  <a:pt x="604051" y="1219"/>
                </a:lnTo>
                <a:lnTo>
                  <a:pt x="537244" y="4800"/>
                </a:lnTo>
                <a:lnTo>
                  <a:pt x="472762" y="10622"/>
                </a:lnTo>
                <a:lnTo>
                  <a:pt x="410944" y="18567"/>
                </a:lnTo>
                <a:lnTo>
                  <a:pt x="352127" y="28516"/>
                </a:lnTo>
                <a:lnTo>
                  <a:pt x="296651" y="40351"/>
                </a:lnTo>
                <a:lnTo>
                  <a:pt x="244853" y="53951"/>
                </a:lnTo>
                <a:lnTo>
                  <a:pt x="197072" y="69199"/>
                </a:lnTo>
                <a:lnTo>
                  <a:pt x="153645" y="85975"/>
                </a:lnTo>
                <a:lnTo>
                  <a:pt x="114911" y="104161"/>
                </a:lnTo>
                <a:lnTo>
                  <a:pt x="81208" y="123637"/>
                </a:lnTo>
                <a:lnTo>
                  <a:pt x="30249" y="165987"/>
                </a:lnTo>
                <a:lnTo>
                  <a:pt x="3473" y="212073"/>
                </a:lnTo>
                <a:lnTo>
                  <a:pt x="0" y="236219"/>
                </a:lnTo>
                <a:lnTo>
                  <a:pt x="3473" y="260366"/>
                </a:lnTo>
                <a:lnTo>
                  <a:pt x="30249" y="306452"/>
                </a:lnTo>
                <a:lnTo>
                  <a:pt x="81208" y="348802"/>
                </a:lnTo>
                <a:lnTo>
                  <a:pt x="114911" y="368278"/>
                </a:lnTo>
                <a:lnTo>
                  <a:pt x="153645" y="386464"/>
                </a:lnTo>
                <a:lnTo>
                  <a:pt x="197072" y="403240"/>
                </a:lnTo>
                <a:lnTo>
                  <a:pt x="244853" y="418488"/>
                </a:lnTo>
                <a:lnTo>
                  <a:pt x="296651" y="432088"/>
                </a:lnTo>
                <a:lnTo>
                  <a:pt x="352127" y="443923"/>
                </a:lnTo>
                <a:lnTo>
                  <a:pt x="410944" y="453872"/>
                </a:lnTo>
                <a:lnTo>
                  <a:pt x="472762" y="461817"/>
                </a:lnTo>
                <a:lnTo>
                  <a:pt x="537244" y="467639"/>
                </a:lnTo>
                <a:lnTo>
                  <a:pt x="604051" y="471220"/>
                </a:lnTo>
                <a:lnTo>
                  <a:pt x="672846" y="472439"/>
                </a:lnTo>
                <a:lnTo>
                  <a:pt x="741640" y="471220"/>
                </a:lnTo>
                <a:lnTo>
                  <a:pt x="808447" y="467639"/>
                </a:lnTo>
                <a:lnTo>
                  <a:pt x="872929" y="461817"/>
                </a:lnTo>
                <a:lnTo>
                  <a:pt x="934747" y="453872"/>
                </a:lnTo>
                <a:lnTo>
                  <a:pt x="993564" y="443923"/>
                </a:lnTo>
                <a:lnTo>
                  <a:pt x="1049040" y="432088"/>
                </a:lnTo>
                <a:lnTo>
                  <a:pt x="1100838" y="418488"/>
                </a:lnTo>
                <a:lnTo>
                  <a:pt x="1148619" y="403240"/>
                </a:lnTo>
                <a:lnTo>
                  <a:pt x="1192046" y="386464"/>
                </a:lnTo>
                <a:lnTo>
                  <a:pt x="1230780" y="368278"/>
                </a:lnTo>
                <a:lnTo>
                  <a:pt x="1264483" y="348802"/>
                </a:lnTo>
                <a:lnTo>
                  <a:pt x="1315442" y="306452"/>
                </a:lnTo>
                <a:lnTo>
                  <a:pt x="1342218" y="260366"/>
                </a:lnTo>
                <a:lnTo>
                  <a:pt x="1345691" y="236219"/>
                </a:lnTo>
                <a:lnTo>
                  <a:pt x="1342218" y="212073"/>
                </a:lnTo>
                <a:lnTo>
                  <a:pt x="1315442" y="165987"/>
                </a:lnTo>
                <a:lnTo>
                  <a:pt x="1264483" y="123637"/>
                </a:lnTo>
                <a:lnTo>
                  <a:pt x="1230780" y="104161"/>
                </a:lnTo>
                <a:lnTo>
                  <a:pt x="1192046" y="85975"/>
                </a:lnTo>
                <a:lnTo>
                  <a:pt x="1148619" y="69199"/>
                </a:lnTo>
                <a:lnTo>
                  <a:pt x="1100838" y="53951"/>
                </a:lnTo>
                <a:lnTo>
                  <a:pt x="1049040" y="40351"/>
                </a:lnTo>
                <a:lnTo>
                  <a:pt x="993564" y="28516"/>
                </a:lnTo>
                <a:lnTo>
                  <a:pt x="934747" y="18567"/>
                </a:lnTo>
                <a:lnTo>
                  <a:pt x="872929" y="10622"/>
                </a:lnTo>
                <a:lnTo>
                  <a:pt x="808447" y="4800"/>
                </a:lnTo>
                <a:lnTo>
                  <a:pt x="741640" y="1219"/>
                </a:lnTo>
                <a:lnTo>
                  <a:pt x="67284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103620" y="2482595"/>
            <a:ext cx="1346200" cy="472440"/>
          </a:xfrm>
          <a:custGeom>
            <a:avLst/>
            <a:gdLst/>
            <a:ahLst/>
            <a:cxnLst/>
            <a:rect l="l" t="t" r="r" b="b"/>
            <a:pathLst>
              <a:path w="1346200" h="472439">
                <a:moveTo>
                  <a:pt x="0" y="236219"/>
                </a:moveTo>
                <a:lnTo>
                  <a:pt x="13669" y="188622"/>
                </a:lnTo>
                <a:lnTo>
                  <a:pt x="52875" y="144285"/>
                </a:lnTo>
                <a:lnTo>
                  <a:pt x="114911" y="104161"/>
                </a:lnTo>
                <a:lnTo>
                  <a:pt x="153645" y="85975"/>
                </a:lnTo>
                <a:lnTo>
                  <a:pt x="197072" y="69199"/>
                </a:lnTo>
                <a:lnTo>
                  <a:pt x="244853" y="53951"/>
                </a:lnTo>
                <a:lnTo>
                  <a:pt x="296651" y="40351"/>
                </a:lnTo>
                <a:lnTo>
                  <a:pt x="352127" y="28516"/>
                </a:lnTo>
                <a:lnTo>
                  <a:pt x="410944" y="18567"/>
                </a:lnTo>
                <a:lnTo>
                  <a:pt x="472762" y="10622"/>
                </a:lnTo>
                <a:lnTo>
                  <a:pt x="537244" y="4800"/>
                </a:lnTo>
                <a:lnTo>
                  <a:pt x="604051" y="1219"/>
                </a:lnTo>
                <a:lnTo>
                  <a:pt x="672846" y="0"/>
                </a:lnTo>
                <a:lnTo>
                  <a:pt x="741640" y="1219"/>
                </a:lnTo>
                <a:lnTo>
                  <a:pt x="808447" y="4800"/>
                </a:lnTo>
                <a:lnTo>
                  <a:pt x="872929" y="10622"/>
                </a:lnTo>
                <a:lnTo>
                  <a:pt x="934747" y="18567"/>
                </a:lnTo>
                <a:lnTo>
                  <a:pt x="993564" y="28516"/>
                </a:lnTo>
                <a:lnTo>
                  <a:pt x="1049040" y="40351"/>
                </a:lnTo>
                <a:lnTo>
                  <a:pt x="1100838" y="53951"/>
                </a:lnTo>
                <a:lnTo>
                  <a:pt x="1148619" y="69199"/>
                </a:lnTo>
                <a:lnTo>
                  <a:pt x="1192046" y="85975"/>
                </a:lnTo>
                <a:lnTo>
                  <a:pt x="1230780" y="104161"/>
                </a:lnTo>
                <a:lnTo>
                  <a:pt x="1264483" y="123637"/>
                </a:lnTo>
                <a:lnTo>
                  <a:pt x="1315442" y="165987"/>
                </a:lnTo>
                <a:lnTo>
                  <a:pt x="1342218" y="212073"/>
                </a:lnTo>
                <a:lnTo>
                  <a:pt x="1345691" y="236219"/>
                </a:lnTo>
                <a:lnTo>
                  <a:pt x="1342218" y="260366"/>
                </a:lnTo>
                <a:lnTo>
                  <a:pt x="1315442" y="306452"/>
                </a:lnTo>
                <a:lnTo>
                  <a:pt x="1264483" y="348802"/>
                </a:lnTo>
                <a:lnTo>
                  <a:pt x="1230780" y="368278"/>
                </a:lnTo>
                <a:lnTo>
                  <a:pt x="1192046" y="386464"/>
                </a:lnTo>
                <a:lnTo>
                  <a:pt x="1148619" y="403240"/>
                </a:lnTo>
                <a:lnTo>
                  <a:pt x="1100838" y="418488"/>
                </a:lnTo>
                <a:lnTo>
                  <a:pt x="1049040" y="432088"/>
                </a:lnTo>
                <a:lnTo>
                  <a:pt x="993564" y="443923"/>
                </a:lnTo>
                <a:lnTo>
                  <a:pt x="934747" y="453872"/>
                </a:lnTo>
                <a:lnTo>
                  <a:pt x="872929" y="461817"/>
                </a:lnTo>
                <a:lnTo>
                  <a:pt x="808447" y="467639"/>
                </a:lnTo>
                <a:lnTo>
                  <a:pt x="741640" y="471220"/>
                </a:lnTo>
                <a:lnTo>
                  <a:pt x="672846" y="472439"/>
                </a:lnTo>
                <a:lnTo>
                  <a:pt x="604051" y="471220"/>
                </a:lnTo>
                <a:lnTo>
                  <a:pt x="537244" y="467639"/>
                </a:lnTo>
                <a:lnTo>
                  <a:pt x="472762" y="461817"/>
                </a:lnTo>
                <a:lnTo>
                  <a:pt x="410944" y="453872"/>
                </a:lnTo>
                <a:lnTo>
                  <a:pt x="352127" y="443923"/>
                </a:lnTo>
                <a:lnTo>
                  <a:pt x="296651" y="432088"/>
                </a:lnTo>
                <a:lnTo>
                  <a:pt x="244853" y="418488"/>
                </a:lnTo>
                <a:lnTo>
                  <a:pt x="197072" y="403240"/>
                </a:lnTo>
                <a:lnTo>
                  <a:pt x="153645" y="386464"/>
                </a:lnTo>
                <a:lnTo>
                  <a:pt x="114911" y="368278"/>
                </a:lnTo>
                <a:lnTo>
                  <a:pt x="81208" y="348802"/>
                </a:lnTo>
                <a:lnTo>
                  <a:pt x="30249" y="306452"/>
                </a:lnTo>
                <a:lnTo>
                  <a:pt x="3473" y="260366"/>
                </a:lnTo>
                <a:lnTo>
                  <a:pt x="0" y="236219"/>
                </a:lnTo>
                <a:close/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611873" y="2611577"/>
            <a:ext cx="33083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5" b="1">
                <a:latin typeface="Verdana"/>
                <a:cs typeface="Verdana"/>
              </a:rPr>
              <a:t>BOB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59655" y="3619880"/>
            <a:ext cx="21183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Verdana"/>
                <a:cs typeface="Verdana"/>
              </a:rPr>
              <a:t>SendAndReceive()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23661" y="5339841"/>
            <a:ext cx="16160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latin typeface="Verdana"/>
                <a:cs typeface="Verdana"/>
              </a:rPr>
              <a:t>FlowException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84320" y="5134355"/>
            <a:ext cx="0" cy="902969"/>
          </a:xfrm>
          <a:custGeom>
            <a:avLst/>
            <a:gdLst/>
            <a:ahLst/>
            <a:cxnLst/>
            <a:rect l="l" t="t" r="r" b="b"/>
            <a:pathLst>
              <a:path w="0" h="902970">
                <a:moveTo>
                  <a:pt x="0" y="0"/>
                </a:moveTo>
                <a:lnTo>
                  <a:pt x="0" y="902881"/>
                </a:lnTo>
              </a:path>
            </a:pathLst>
          </a:custGeom>
          <a:ln w="57912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596766" y="4889754"/>
            <a:ext cx="9874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60" i="1">
                <a:latin typeface="Verdana"/>
                <a:cs typeface="Verdana"/>
              </a:rPr>
              <a:t>*Suspended*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31635" y="4966715"/>
            <a:ext cx="1003300" cy="226060"/>
          </a:xfrm>
          <a:prstGeom prst="rect">
            <a:avLst/>
          </a:prstGeom>
          <a:solidFill>
            <a:srgbClr val="EC1C23"/>
          </a:solidFill>
        </p:spPr>
        <p:txBody>
          <a:bodyPr wrap="square" lIns="0" tIns="19050" rIns="0" bIns="0" rtlCol="0" vert="horz">
            <a:spAutoFit/>
          </a:bodyPr>
          <a:lstStyle/>
          <a:p>
            <a:pPr marL="260350">
              <a:lnSpc>
                <a:spcPct val="100000"/>
              </a:lnSpc>
              <a:spcBef>
                <a:spcPts val="150"/>
              </a:spcBef>
            </a:pPr>
            <a:r>
              <a:rPr dirty="0" sz="1200" spc="-85" b="1">
                <a:solidFill>
                  <a:srgbClr val="FFFFFF"/>
                </a:solidFill>
                <a:latin typeface="Verdana"/>
                <a:cs typeface="Verdana"/>
              </a:rPr>
              <a:t>Action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09722" y="6001308"/>
            <a:ext cx="19564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80" i="1">
                <a:latin typeface="Verdana"/>
                <a:cs typeface="Verdana"/>
              </a:rPr>
              <a:t>*Flow </a:t>
            </a:r>
            <a:r>
              <a:rPr dirty="0" sz="1200" spc="-15" i="1">
                <a:latin typeface="Verdana"/>
                <a:cs typeface="Verdana"/>
              </a:rPr>
              <a:t>ends</a:t>
            </a:r>
            <a:r>
              <a:rPr dirty="0" sz="1200" spc="-145" i="1">
                <a:latin typeface="Verdana"/>
                <a:cs typeface="Verdana"/>
              </a:rPr>
              <a:t> </a:t>
            </a:r>
            <a:r>
              <a:rPr dirty="0" sz="1200" spc="-15" i="1">
                <a:latin typeface="Verdana"/>
                <a:cs typeface="Verdana"/>
              </a:rPr>
              <a:t>unexpectedly*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69809" y="6022035"/>
            <a:ext cx="19564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80" i="1">
                <a:latin typeface="Verdana"/>
                <a:cs typeface="Verdana"/>
              </a:rPr>
              <a:t>*Flow </a:t>
            </a:r>
            <a:r>
              <a:rPr dirty="0" sz="1200" spc="-15" i="1">
                <a:latin typeface="Verdana"/>
                <a:cs typeface="Verdana"/>
              </a:rPr>
              <a:t>ends</a:t>
            </a:r>
            <a:r>
              <a:rPr dirty="0" sz="1200" spc="-145" i="1">
                <a:latin typeface="Verdana"/>
                <a:cs typeface="Verdana"/>
              </a:rPr>
              <a:t> </a:t>
            </a:r>
            <a:r>
              <a:rPr dirty="0" sz="1200" spc="-15" i="1">
                <a:latin typeface="Verdana"/>
                <a:cs typeface="Verdana"/>
              </a:rPr>
              <a:t>unexpectedly*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40779" y="4573523"/>
            <a:ext cx="1003935" cy="226060"/>
          </a:xfrm>
          <a:prstGeom prst="rect">
            <a:avLst/>
          </a:prstGeom>
          <a:solidFill>
            <a:srgbClr val="2B79EF"/>
          </a:solidFill>
        </p:spPr>
        <p:txBody>
          <a:bodyPr wrap="square" lIns="0" tIns="1968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55"/>
              </a:spcBef>
            </a:pPr>
            <a:r>
              <a:rPr dirty="0" sz="1200" spc="-95" b="1">
                <a:solidFill>
                  <a:srgbClr val="FFFFFF"/>
                </a:solidFill>
                <a:latin typeface="Verdana"/>
                <a:cs typeface="Verdana"/>
              </a:rPr>
              <a:t>Bad</a:t>
            </a:r>
            <a:r>
              <a:rPr dirty="0" sz="1200" spc="-10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85" b="1">
                <a:solidFill>
                  <a:srgbClr val="FFFFFF"/>
                </a:solidFill>
                <a:latin typeface="Verdana"/>
                <a:cs typeface="Verdana"/>
              </a:rPr>
              <a:t>Action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01084" y="5637276"/>
            <a:ext cx="4260215" cy="173990"/>
          </a:xfrm>
          <a:custGeom>
            <a:avLst/>
            <a:gdLst/>
            <a:ahLst/>
            <a:cxnLst/>
            <a:rect l="l" t="t" r="r" b="b"/>
            <a:pathLst>
              <a:path w="4260215" h="173989">
                <a:moveTo>
                  <a:pt x="173736" y="0"/>
                </a:moveTo>
                <a:lnTo>
                  <a:pt x="0" y="86868"/>
                </a:lnTo>
                <a:lnTo>
                  <a:pt x="173736" y="173736"/>
                </a:lnTo>
                <a:lnTo>
                  <a:pt x="173736" y="115824"/>
                </a:lnTo>
                <a:lnTo>
                  <a:pt x="144779" y="115824"/>
                </a:lnTo>
                <a:lnTo>
                  <a:pt x="144779" y="57912"/>
                </a:lnTo>
                <a:lnTo>
                  <a:pt x="173736" y="57912"/>
                </a:lnTo>
                <a:lnTo>
                  <a:pt x="173736" y="0"/>
                </a:lnTo>
                <a:close/>
              </a:path>
              <a:path w="4260215" h="173989">
                <a:moveTo>
                  <a:pt x="173736" y="57912"/>
                </a:moveTo>
                <a:lnTo>
                  <a:pt x="144779" y="57912"/>
                </a:lnTo>
                <a:lnTo>
                  <a:pt x="144779" y="115824"/>
                </a:lnTo>
                <a:lnTo>
                  <a:pt x="173736" y="115824"/>
                </a:lnTo>
                <a:lnTo>
                  <a:pt x="173736" y="57912"/>
                </a:lnTo>
                <a:close/>
              </a:path>
              <a:path w="4260215" h="173989">
                <a:moveTo>
                  <a:pt x="4259834" y="57912"/>
                </a:moveTo>
                <a:lnTo>
                  <a:pt x="173736" y="57912"/>
                </a:lnTo>
                <a:lnTo>
                  <a:pt x="173736" y="115824"/>
                </a:lnTo>
                <a:lnTo>
                  <a:pt x="4259834" y="115824"/>
                </a:lnTo>
                <a:lnTo>
                  <a:pt x="4259834" y="57912"/>
                </a:lnTo>
                <a:close/>
              </a:path>
            </a:pathLst>
          </a:custGeom>
          <a:solidFill>
            <a:srgbClr val="2B79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242047" y="4686300"/>
            <a:ext cx="1106170" cy="1303020"/>
          </a:xfrm>
          <a:custGeom>
            <a:avLst/>
            <a:gdLst/>
            <a:ahLst/>
            <a:cxnLst/>
            <a:rect l="l" t="t" r="r" b="b"/>
            <a:pathLst>
              <a:path w="1106170" h="1303020">
                <a:moveTo>
                  <a:pt x="0" y="0"/>
                </a:moveTo>
                <a:lnTo>
                  <a:pt x="1106043" y="0"/>
                </a:lnTo>
                <a:lnTo>
                  <a:pt x="1106043" y="1302956"/>
                </a:lnTo>
              </a:path>
            </a:pathLst>
          </a:custGeom>
          <a:ln w="57912">
            <a:solidFill>
              <a:srgbClr val="2B79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084320" y="5724144"/>
            <a:ext cx="3810" cy="244475"/>
          </a:xfrm>
          <a:custGeom>
            <a:avLst/>
            <a:gdLst/>
            <a:ahLst/>
            <a:cxnLst/>
            <a:rect l="l" t="t" r="r" b="b"/>
            <a:pathLst>
              <a:path w="3810" h="244475">
                <a:moveTo>
                  <a:pt x="0" y="0"/>
                </a:moveTo>
                <a:lnTo>
                  <a:pt x="3428" y="244030"/>
                </a:lnTo>
              </a:path>
            </a:pathLst>
          </a:custGeom>
          <a:ln w="57912">
            <a:solidFill>
              <a:srgbClr val="2B79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740461" y="4009644"/>
            <a:ext cx="0" cy="157480"/>
          </a:xfrm>
          <a:custGeom>
            <a:avLst/>
            <a:gdLst/>
            <a:ahLst/>
            <a:cxnLst/>
            <a:rect l="l" t="t" r="r" b="b"/>
            <a:pathLst>
              <a:path w="0" h="157479">
                <a:moveTo>
                  <a:pt x="0" y="0"/>
                </a:moveTo>
                <a:lnTo>
                  <a:pt x="0" y="156971"/>
                </a:lnTo>
              </a:path>
            </a:pathLst>
          </a:custGeom>
          <a:ln w="60578">
            <a:solidFill>
              <a:srgbClr val="EC1C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740461" y="4392167"/>
            <a:ext cx="0" cy="210820"/>
          </a:xfrm>
          <a:custGeom>
            <a:avLst/>
            <a:gdLst/>
            <a:ahLst/>
            <a:cxnLst/>
            <a:rect l="l" t="t" r="r" b="b"/>
            <a:pathLst>
              <a:path w="0" h="210820">
                <a:moveTo>
                  <a:pt x="0" y="0"/>
                </a:moveTo>
                <a:lnTo>
                  <a:pt x="0" y="210565"/>
                </a:lnTo>
              </a:path>
            </a:pathLst>
          </a:custGeom>
          <a:ln w="60578">
            <a:solidFill>
              <a:srgbClr val="EC1C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240779" y="4166615"/>
            <a:ext cx="1003935" cy="226060"/>
          </a:xfrm>
          <a:prstGeom prst="rect">
            <a:avLst/>
          </a:prstGeom>
          <a:solidFill>
            <a:srgbClr val="EC1C23"/>
          </a:solidFill>
        </p:spPr>
        <p:txBody>
          <a:bodyPr wrap="square" lIns="0" tIns="19050" rIns="0" bIns="0" rtlCol="0" vert="horz">
            <a:spAutoFit/>
          </a:bodyPr>
          <a:lstStyle/>
          <a:p>
            <a:pPr marL="263525">
              <a:lnSpc>
                <a:spcPct val="100000"/>
              </a:lnSpc>
              <a:spcBef>
                <a:spcPts val="150"/>
              </a:spcBef>
            </a:pPr>
            <a:r>
              <a:rPr dirty="0" sz="1200" spc="-85" b="1">
                <a:solidFill>
                  <a:srgbClr val="FFFFFF"/>
                </a:solidFill>
                <a:latin typeface="Verdana"/>
                <a:cs typeface="Verdana"/>
              </a:rPr>
              <a:t>Action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23</a:t>
            </a:fld>
            <a:r>
              <a:rPr dirty="0" spc="-85"/>
              <a:t>.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7540243" y="4298950"/>
            <a:ext cx="16160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latin typeface="Verdana"/>
                <a:cs typeface="Verdana"/>
              </a:rPr>
              <a:t>FlowException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60322" y="1470786"/>
            <a:ext cx="8388985" cy="731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8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2B79EF"/>
                </a:solidFill>
                <a:latin typeface="Trebuchet MS"/>
                <a:cs typeface="Trebuchet MS"/>
              </a:rPr>
              <a:t>FlowExceptions</a:t>
            </a:r>
            <a:r>
              <a:rPr dirty="0" sz="2400" spc="-60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latin typeface="Verdana"/>
                <a:cs typeface="Verdana"/>
              </a:rPr>
              <a:t>cause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all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participants’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90">
                <a:latin typeface="Verdana"/>
                <a:cs typeface="Verdana"/>
              </a:rPr>
              <a:t>flows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70">
                <a:latin typeface="Verdana"/>
                <a:cs typeface="Verdana"/>
              </a:rPr>
              <a:t>end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without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ts val="2780"/>
              </a:lnSpc>
            </a:pPr>
            <a:r>
              <a:rPr dirty="0" sz="2400">
                <a:latin typeface="Verdana"/>
                <a:cs typeface="Verdana"/>
              </a:rPr>
              <a:t>executing </a:t>
            </a:r>
            <a:r>
              <a:rPr dirty="0" sz="2400" spc="-5">
                <a:latin typeface="Verdana"/>
                <a:cs typeface="Verdana"/>
              </a:rPr>
              <a:t>any </a:t>
            </a:r>
            <a:r>
              <a:rPr dirty="0" sz="2400" spc="-120">
                <a:latin typeface="Verdana"/>
                <a:cs typeface="Verdana"/>
              </a:rPr>
              <a:t>further</a:t>
            </a:r>
            <a:r>
              <a:rPr dirty="0" sz="2400" spc="-575">
                <a:latin typeface="Verdana"/>
                <a:cs typeface="Verdana"/>
              </a:rPr>
              <a:t> </a:t>
            </a:r>
            <a:r>
              <a:rPr dirty="0" sz="2400" spc="-160">
                <a:latin typeface="Verdana"/>
                <a:cs typeface="Verdana"/>
              </a:rPr>
              <a:t>steps: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17278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90"/>
              <a:t>Subflows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70786"/>
            <a:ext cx="6882130" cy="424243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355600" marR="5080" indent="-342900">
              <a:lnSpc>
                <a:spcPts val="2680"/>
              </a:lnSpc>
              <a:spcBef>
                <a:spcPts val="3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14">
                <a:latin typeface="Verdana"/>
                <a:cs typeface="Verdana"/>
              </a:rPr>
              <a:t>Within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150" b="1">
                <a:solidFill>
                  <a:srgbClr val="2B79EF"/>
                </a:solidFill>
                <a:latin typeface="Trebuchet MS"/>
                <a:cs typeface="Trebuchet MS"/>
              </a:rPr>
              <a:t>call()</a:t>
            </a:r>
            <a:r>
              <a:rPr dirty="0" sz="2400" spc="-150">
                <a:latin typeface="Verdana"/>
                <a:cs typeface="Verdana"/>
              </a:rPr>
              <a:t>,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80">
                <a:latin typeface="Verdana"/>
                <a:cs typeface="Verdana"/>
              </a:rPr>
              <a:t>node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145">
                <a:latin typeface="Verdana"/>
                <a:cs typeface="Verdana"/>
              </a:rPr>
              <a:t>can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145">
                <a:latin typeface="Verdana"/>
                <a:cs typeface="Verdana"/>
              </a:rPr>
              <a:t>start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additional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135" i="1">
                <a:latin typeface="Verdana"/>
                <a:cs typeface="Verdana"/>
              </a:rPr>
              <a:t>sub-  </a:t>
            </a:r>
            <a:r>
              <a:rPr dirty="0" sz="2400" spc="-150" i="1">
                <a:latin typeface="Verdana"/>
                <a:cs typeface="Verdana"/>
              </a:rPr>
              <a:t>flows</a:t>
            </a:r>
            <a:r>
              <a:rPr dirty="0" sz="2400" spc="-150"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  <a:p>
            <a:pPr marL="927100">
              <a:lnSpc>
                <a:spcPts val="2050"/>
              </a:lnSpc>
              <a:spcBef>
                <a:spcPts val="950"/>
              </a:spcBef>
            </a:pPr>
            <a:r>
              <a:rPr dirty="0" sz="1800" spc="-90" b="1">
                <a:solidFill>
                  <a:srgbClr val="2B79EF"/>
                </a:solidFill>
                <a:latin typeface="Trebuchet MS"/>
                <a:cs typeface="Trebuchet MS"/>
              </a:rPr>
              <a:t>open </a:t>
            </a:r>
            <a:r>
              <a:rPr dirty="0" sz="1800" spc="-100" b="1">
                <a:solidFill>
                  <a:srgbClr val="2B79EF"/>
                </a:solidFill>
                <a:latin typeface="Trebuchet MS"/>
                <a:cs typeface="Trebuchet MS"/>
              </a:rPr>
              <a:t>fun </a:t>
            </a:r>
            <a:r>
              <a:rPr dirty="0" sz="1800" spc="-140">
                <a:latin typeface="Arial"/>
                <a:cs typeface="Arial"/>
              </a:rPr>
              <a:t>&lt;</a:t>
            </a:r>
            <a:r>
              <a:rPr dirty="0" sz="1800" spc="-140" b="1">
                <a:solidFill>
                  <a:srgbClr val="00AFEF"/>
                </a:solidFill>
                <a:latin typeface="Trebuchet MS"/>
                <a:cs typeface="Trebuchet MS"/>
              </a:rPr>
              <a:t>R</a:t>
            </a:r>
            <a:r>
              <a:rPr dirty="0" sz="1800" spc="-140">
                <a:latin typeface="Arial"/>
                <a:cs typeface="Arial"/>
              </a:rPr>
              <a:t>&gt;</a:t>
            </a:r>
            <a:r>
              <a:rPr dirty="0" sz="1800" spc="-195">
                <a:latin typeface="Arial"/>
                <a:cs typeface="Arial"/>
              </a:rPr>
              <a:t> </a:t>
            </a:r>
            <a:r>
              <a:rPr dirty="0" sz="1800" spc="-90">
                <a:latin typeface="Arial"/>
                <a:cs typeface="Arial"/>
              </a:rPr>
              <a:t>subFlow(</a:t>
            </a:r>
            <a:endParaRPr sz="1800">
              <a:latin typeface="Arial"/>
              <a:cs typeface="Arial"/>
            </a:endParaRPr>
          </a:p>
          <a:p>
            <a:pPr marL="1135380">
              <a:lnSpc>
                <a:spcPts val="1945"/>
              </a:lnSpc>
            </a:pPr>
            <a:r>
              <a:rPr dirty="0" sz="1800" spc="-105">
                <a:latin typeface="Arial"/>
                <a:cs typeface="Arial"/>
              </a:rPr>
              <a:t>subLogic: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110">
                <a:latin typeface="Arial"/>
                <a:cs typeface="Arial"/>
              </a:rPr>
              <a:t>FlowLogic&lt;</a:t>
            </a:r>
            <a:r>
              <a:rPr dirty="0" sz="1800" spc="-110" b="1">
                <a:solidFill>
                  <a:srgbClr val="00AFEF"/>
                </a:solidFill>
                <a:latin typeface="Trebuchet MS"/>
                <a:cs typeface="Trebuchet MS"/>
              </a:rPr>
              <a:t>R</a:t>
            </a:r>
            <a:r>
              <a:rPr dirty="0" sz="1800" spc="-110">
                <a:latin typeface="Arial"/>
                <a:cs typeface="Arial"/>
              </a:rPr>
              <a:t>&gt;)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ts val="2055"/>
              </a:lnSpc>
            </a:pPr>
            <a:r>
              <a:rPr dirty="0" sz="1800" spc="-20">
                <a:latin typeface="Arial"/>
                <a:cs typeface="Arial"/>
              </a:rPr>
              <a:t>: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90" b="1">
                <a:solidFill>
                  <a:srgbClr val="00AFEF"/>
                </a:solidFill>
                <a:latin typeface="Trebuchet MS"/>
                <a:cs typeface="Trebuchet MS"/>
              </a:rPr>
              <a:t>R</a:t>
            </a:r>
            <a:endParaRPr sz="1800">
              <a:latin typeface="Trebuchet MS"/>
              <a:cs typeface="Trebuchet MS"/>
            </a:endParaRPr>
          </a:p>
          <a:p>
            <a:pPr marL="355600" marR="549910" indent="-342900">
              <a:lnSpc>
                <a:spcPts val="2590"/>
              </a:lnSpc>
              <a:spcBef>
                <a:spcPts val="14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135">
                <a:latin typeface="Verdana"/>
                <a:cs typeface="Verdana"/>
              </a:rPr>
              <a:t>Once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sub-flow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80">
                <a:latin typeface="Verdana"/>
                <a:cs typeface="Verdana"/>
              </a:rPr>
              <a:t>starts,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parent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flow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45">
                <a:latin typeface="Verdana"/>
                <a:cs typeface="Verdana"/>
              </a:rPr>
              <a:t>is  </a:t>
            </a:r>
            <a:r>
              <a:rPr dirty="0" sz="2400" spc="-10">
                <a:latin typeface="Verdana"/>
                <a:cs typeface="Verdana"/>
              </a:rPr>
              <a:t>suspended </a:t>
            </a:r>
            <a:r>
              <a:rPr dirty="0" sz="2400" spc="-120">
                <a:latin typeface="Verdana"/>
                <a:cs typeface="Verdana"/>
              </a:rPr>
              <a:t>until </a:t>
            </a:r>
            <a:r>
              <a:rPr dirty="0" sz="2400" spc="-20">
                <a:latin typeface="Verdana"/>
                <a:cs typeface="Verdana"/>
              </a:rPr>
              <a:t>the </a:t>
            </a:r>
            <a:r>
              <a:rPr dirty="0" sz="2400" spc="-85">
                <a:latin typeface="Verdana"/>
                <a:cs typeface="Verdana"/>
              </a:rPr>
              <a:t>sub-flow</a:t>
            </a:r>
            <a:r>
              <a:rPr dirty="0" sz="2400" spc="-605">
                <a:latin typeface="Verdana"/>
                <a:cs typeface="Verdana"/>
              </a:rPr>
              <a:t> </a:t>
            </a:r>
            <a:r>
              <a:rPr dirty="0" sz="2400" spc="-150">
                <a:latin typeface="Verdana"/>
                <a:cs typeface="Verdana"/>
              </a:rPr>
              <a:t>returns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9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05">
                <a:latin typeface="Verdana"/>
                <a:cs typeface="Verdana"/>
              </a:rPr>
              <a:t>Subflows </a:t>
            </a:r>
            <a:r>
              <a:rPr dirty="0" sz="2400" spc="5">
                <a:latin typeface="Verdana"/>
                <a:cs typeface="Verdana"/>
              </a:rPr>
              <a:t>are </a:t>
            </a:r>
            <a:r>
              <a:rPr dirty="0" sz="2400" spc="-25">
                <a:latin typeface="Verdana"/>
                <a:cs typeface="Verdana"/>
              </a:rPr>
              <a:t>used</a:t>
            </a:r>
            <a:r>
              <a:rPr dirty="0" sz="2400" spc="-430">
                <a:latin typeface="Verdana"/>
                <a:cs typeface="Verdana"/>
              </a:rPr>
              <a:t> </a:t>
            </a:r>
            <a:r>
              <a:rPr dirty="0" sz="2400" spc="-150">
                <a:latin typeface="Verdana"/>
                <a:cs typeface="Verdana"/>
              </a:rPr>
              <a:t>to:</a:t>
            </a:r>
            <a:endParaRPr sz="2400">
              <a:latin typeface="Verdana"/>
              <a:cs typeface="Verdana"/>
            </a:endParaRPr>
          </a:p>
          <a:p>
            <a:pPr lvl="1" marL="588645" indent="-342900">
              <a:lnSpc>
                <a:spcPct val="100000"/>
              </a:lnSpc>
              <a:spcBef>
                <a:spcPts val="475"/>
              </a:spcBef>
              <a:buFont typeface="Arial"/>
              <a:buChar char="–"/>
              <a:tabLst>
                <a:tab pos="588645" algn="l"/>
                <a:tab pos="589280" algn="l"/>
              </a:tabLst>
            </a:pPr>
            <a:r>
              <a:rPr dirty="0" sz="2200" spc="-20">
                <a:latin typeface="Verdana"/>
                <a:cs typeface="Verdana"/>
              </a:rPr>
              <a:t>Abstract</a:t>
            </a:r>
            <a:r>
              <a:rPr dirty="0" sz="2200" spc="-140">
                <a:latin typeface="Verdana"/>
                <a:cs typeface="Verdana"/>
              </a:rPr>
              <a:t> </a:t>
            </a:r>
            <a:r>
              <a:rPr dirty="0" sz="2200" spc="60">
                <a:latin typeface="Verdana"/>
                <a:cs typeface="Verdana"/>
              </a:rPr>
              <a:t>away</a:t>
            </a:r>
            <a:r>
              <a:rPr dirty="0" sz="2200" spc="-170">
                <a:latin typeface="Verdana"/>
                <a:cs typeface="Verdana"/>
              </a:rPr>
              <a:t> </a:t>
            </a:r>
            <a:r>
              <a:rPr dirty="0" sz="2200" spc="40">
                <a:latin typeface="Verdana"/>
                <a:cs typeface="Verdana"/>
              </a:rPr>
              <a:t>common</a:t>
            </a:r>
            <a:r>
              <a:rPr dirty="0" sz="2200" spc="-160">
                <a:latin typeface="Verdana"/>
                <a:cs typeface="Verdana"/>
              </a:rPr>
              <a:t> </a:t>
            </a:r>
            <a:r>
              <a:rPr dirty="0" sz="2200" spc="-35">
                <a:latin typeface="Verdana"/>
                <a:cs typeface="Verdana"/>
              </a:rPr>
              <a:t>flow</a:t>
            </a:r>
            <a:r>
              <a:rPr dirty="0" sz="2200" spc="-165">
                <a:latin typeface="Verdana"/>
                <a:cs typeface="Verdana"/>
              </a:rPr>
              <a:t> </a:t>
            </a:r>
            <a:r>
              <a:rPr dirty="0" sz="2200" spc="-150">
                <a:latin typeface="Verdana"/>
                <a:cs typeface="Verdana"/>
              </a:rPr>
              <a:t>tasks</a:t>
            </a:r>
            <a:endParaRPr sz="2200">
              <a:latin typeface="Verdana"/>
              <a:cs typeface="Verdana"/>
            </a:endParaRPr>
          </a:p>
          <a:p>
            <a:pPr lvl="1" marL="588645" indent="-342900">
              <a:lnSpc>
                <a:spcPct val="100000"/>
              </a:lnSpc>
              <a:spcBef>
                <a:spcPts val="880"/>
              </a:spcBef>
              <a:buFont typeface="Arial"/>
              <a:buChar char="–"/>
              <a:tabLst>
                <a:tab pos="588645" algn="l"/>
                <a:tab pos="589280" algn="l"/>
              </a:tabLst>
            </a:pPr>
            <a:r>
              <a:rPr dirty="0" sz="2200" spc="-25">
                <a:latin typeface="Verdana"/>
                <a:cs typeface="Verdana"/>
              </a:rPr>
              <a:t>Allow</a:t>
            </a:r>
            <a:r>
              <a:rPr dirty="0" sz="2200" spc="-160">
                <a:latin typeface="Verdana"/>
                <a:cs typeface="Verdana"/>
              </a:rPr>
              <a:t> </a:t>
            </a:r>
            <a:r>
              <a:rPr dirty="0" sz="2200" spc="-35">
                <a:latin typeface="Verdana"/>
                <a:cs typeface="Verdana"/>
              </a:rPr>
              <a:t>more</a:t>
            </a:r>
            <a:r>
              <a:rPr dirty="0" sz="2200" spc="-165">
                <a:latin typeface="Verdana"/>
                <a:cs typeface="Verdana"/>
              </a:rPr>
              <a:t> </a:t>
            </a:r>
            <a:r>
              <a:rPr dirty="0" sz="2200" spc="-15">
                <a:latin typeface="Verdana"/>
                <a:cs typeface="Verdana"/>
              </a:rPr>
              <a:t>than</a:t>
            </a:r>
            <a:r>
              <a:rPr dirty="0" sz="2200" spc="-18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two</a:t>
            </a:r>
            <a:r>
              <a:rPr dirty="0" sz="2200" spc="-175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nodes</a:t>
            </a:r>
            <a:r>
              <a:rPr dirty="0" sz="2200" spc="-170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to</a:t>
            </a:r>
            <a:r>
              <a:rPr dirty="0" sz="2200" spc="-175">
                <a:latin typeface="Verdana"/>
                <a:cs typeface="Verdana"/>
              </a:rPr>
              <a:t> </a:t>
            </a:r>
            <a:r>
              <a:rPr dirty="0" sz="2200" spc="35">
                <a:latin typeface="Verdana"/>
                <a:cs typeface="Verdana"/>
              </a:rPr>
              <a:t>communicate</a:t>
            </a:r>
            <a:endParaRPr sz="2200">
              <a:latin typeface="Verdana"/>
              <a:cs typeface="Verdana"/>
            </a:endParaRPr>
          </a:p>
          <a:p>
            <a:pPr marL="588645">
              <a:lnSpc>
                <a:spcPct val="100000"/>
              </a:lnSpc>
              <a:spcBef>
                <a:spcPts val="875"/>
              </a:spcBef>
            </a:pPr>
            <a:r>
              <a:rPr dirty="0" sz="2200" spc="-90">
                <a:latin typeface="Verdana"/>
                <a:cs typeface="Verdana"/>
              </a:rPr>
              <a:t>within </a:t>
            </a:r>
            <a:r>
              <a:rPr dirty="0" sz="2200" spc="180">
                <a:latin typeface="Verdana"/>
                <a:cs typeface="Verdana"/>
              </a:rPr>
              <a:t>a</a:t>
            </a:r>
            <a:r>
              <a:rPr dirty="0" sz="2200" spc="-475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given </a:t>
            </a:r>
            <a:r>
              <a:rPr dirty="0" sz="2200" spc="-30">
                <a:latin typeface="Verdana"/>
                <a:cs typeface="Verdana"/>
              </a:rPr>
              <a:t>flow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04604" y="2493264"/>
            <a:ext cx="2019935" cy="708025"/>
          </a:xfrm>
          <a:custGeom>
            <a:avLst/>
            <a:gdLst/>
            <a:ahLst/>
            <a:cxnLst/>
            <a:rect l="l" t="t" r="r" b="b"/>
            <a:pathLst>
              <a:path w="2019934" h="708025">
                <a:moveTo>
                  <a:pt x="1846072" y="534035"/>
                </a:moveTo>
                <a:lnTo>
                  <a:pt x="1846072" y="707771"/>
                </a:lnTo>
                <a:lnTo>
                  <a:pt x="1961895" y="649859"/>
                </a:lnTo>
                <a:lnTo>
                  <a:pt x="1875027" y="649859"/>
                </a:lnTo>
                <a:lnTo>
                  <a:pt x="1875027" y="591947"/>
                </a:lnTo>
                <a:lnTo>
                  <a:pt x="1961896" y="591947"/>
                </a:lnTo>
                <a:lnTo>
                  <a:pt x="1846072" y="534035"/>
                </a:lnTo>
                <a:close/>
              </a:path>
              <a:path w="2019934" h="708025">
                <a:moveTo>
                  <a:pt x="57912" y="0"/>
                </a:moveTo>
                <a:lnTo>
                  <a:pt x="0" y="0"/>
                </a:lnTo>
                <a:lnTo>
                  <a:pt x="0" y="649859"/>
                </a:lnTo>
                <a:lnTo>
                  <a:pt x="1846072" y="649859"/>
                </a:lnTo>
                <a:lnTo>
                  <a:pt x="1846072" y="620902"/>
                </a:lnTo>
                <a:lnTo>
                  <a:pt x="57912" y="620902"/>
                </a:lnTo>
                <a:lnTo>
                  <a:pt x="28955" y="591947"/>
                </a:lnTo>
                <a:lnTo>
                  <a:pt x="57912" y="591947"/>
                </a:lnTo>
                <a:lnTo>
                  <a:pt x="57912" y="0"/>
                </a:lnTo>
                <a:close/>
              </a:path>
              <a:path w="2019934" h="708025">
                <a:moveTo>
                  <a:pt x="1961896" y="591947"/>
                </a:moveTo>
                <a:lnTo>
                  <a:pt x="1875027" y="591947"/>
                </a:lnTo>
                <a:lnTo>
                  <a:pt x="1875027" y="649859"/>
                </a:lnTo>
                <a:lnTo>
                  <a:pt x="1961895" y="649859"/>
                </a:lnTo>
                <a:lnTo>
                  <a:pt x="2019807" y="620902"/>
                </a:lnTo>
                <a:lnTo>
                  <a:pt x="1961896" y="591947"/>
                </a:lnTo>
                <a:close/>
              </a:path>
              <a:path w="2019934" h="708025">
                <a:moveTo>
                  <a:pt x="57912" y="591947"/>
                </a:moveTo>
                <a:lnTo>
                  <a:pt x="28955" y="591947"/>
                </a:lnTo>
                <a:lnTo>
                  <a:pt x="57912" y="620902"/>
                </a:lnTo>
                <a:lnTo>
                  <a:pt x="57912" y="591947"/>
                </a:lnTo>
                <a:close/>
              </a:path>
              <a:path w="2019934" h="708025">
                <a:moveTo>
                  <a:pt x="1846072" y="591947"/>
                </a:moveTo>
                <a:lnTo>
                  <a:pt x="57912" y="591947"/>
                </a:lnTo>
                <a:lnTo>
                  <a:pt x="57912" y="620902"/>
                </a:lnTo>
                <a:lnTo>
                  <a:pt x="1846072" y="620902"/>
                </a:lnTo>
                <a:lnTo>
                  <a:pt x="1846072" y="591947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932164" y="2746248"/>
            <a:ext cx="1003300" cy="227329"/>
          </a:xfrm>
          <a:prstGeom prst="rect">
            <a:avLst/>
          </a:prstGeom>
          <a:solidFill>
            <a:srgbClr val="EC1C23"/>
          </a:solidFill>
        </p:spPr>
        <p:txBody>
          <a:bodyPr wrap="square" lIns="0" tIns="19050" rIns="0" bIns="0" rtlCol="0" vert="horz">
            <a:spAutoFit/>
          </a:bodyPr>
          <a:lstStyle/>
          <a:p>
            <a:pPr marL="227329">
              <a:lnSpc>
                <a:spcPct val="100000"/>
              </a:lnSpc>
              <a:spcBef>
                <a:spcPts val="150"/>
              </a:spcBef>
            </a:pPr>
            <a:r>
              <a:rPr dirty="0" sz="1200" spc="-100" b="1">
                <a:solidFill>
                  <a:srgbClr val="FFFFFF"/>
                </a:solidFill>
                <a:latin typeface="Verdana"/>
                <a:cs typeface="Verdana"/>
              </a:rPr>
              <a:t>Actions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61476" y="2022348"/>
            <a:ext cx="1346200" cy="471170"/>
          </a:xfrm>
          <a:custGeom>
            <a:avLst/>
            <a:gdLst/>
            <a:ahLst/>
            <a:cxnLst/>
            <a:rect l="l" t="t" r="r" b="b"/>
            <a:pathLst>
              <a:path w="1346200" h="471169">
                <a:moveTo>
                  <a:pt x="672846" y="0"/>
                </a:moveTo>
                <a:lnTo>
                  <a:pt x="604051" y="1215"/>
                </a:lnTo>
                <a:lnTo>
                  <a:pt x="537244" y="4783"/>
                </a:lnTo>
                <a:lnTo>
                  <a:pt x="472762" y="10585"/>
                </a:lnTo>
                <a:lnTo>
                  <a:pt x="410944" y="18502"/>
                </a:lnTo>
                <a:lnTo>
                  <a:pt x="352127" y="28416"/>
                </a:lnTo>
                <a:lnTo>
                  <a:pt x="296651" y="40210"/>
                </a:lnTo>
                <a:lnTo>
                  <a:pt x="244853" y="53764"/>
                </a:lnTo>
                <a:lnTo>
                  <a:pt x="197072" y="68961"/>
                </a:lnTo>
                <a:lnTo>
                  <a:pt x="153645" y="85681"/>
                </a:lnTo>
                <a:lnTo>
                  <a:pt x="114911" y="103807"/>
                </a:lnTo>
                <a:lnTo>
                  <a:pt x="81208" y="123221"/>
                </a:lnTo>
                <a:lnTo>
                  <a:pt x="30249" y="165436"/>
                </a:lnTo>
                <a:lnTo>
                  <a:pt x="3473" y="211382"/>
                </a:lnTo>
                <a:lnTo>
                  <a:pt x="0" y="235457"/>
                </a:lnTo>
                <a:lnTo>
                  <a:pt x="3473" y="259533"/>
                </a:lnTo>
                <a:lnTo>
                  <a:pt x="30249" y="305479"/>
                </a:lnTo>
                <a:lnTo>
                  <a:pt x="81208" y="347694"/>
                </a:lnTo>
                <a:lnTo>
                  <a:pt x="114911" y="367108"/>
                </a:lnTo>
                <a:lnTo>
                  <a:pt x="153645" y="385234"/>
                </a:lnTo>
                <a:lnTo>
                  <a:pt x="197072" y="401955"/>
                </a:lnTo>
                <a:lnTo>
                  <a:pt x="244853" y="417151"/>
                </a:lnTo>
                <a:lnTo>
                  <a:pt x="296651" y="430705"/>
                </a:lnTo>
                <a:lnTo>
                  <a:pt x="352127" y="442499"/>
                </a:lnTo>
                <a:lnTo>
                  <a:pt x="410944" y="452413"/>
                </a:lnTo>
                <a:lnTo>
                  <a:pt x="472762" y="460330"/>
                </a:lnTo>
                <a:lnTo>
                  <a:pt x="537244" y="466132"/>
                </a:lnTo>
                <a:lnTo>
                  <a:pt x="604051" y="469700"/>
                </a:lnTo>
                <a:lnTo>
                  <a:pt x="672846" y="470915"/>
                </a:lnTo>
                <a:lnTo>
                  <a:pt x="741640" y="469700"/>
                </a:lnTo>
                <a:lnTo>
                  <a:pt x="808447" y="466132"/>
                </a:lnTo>
                <a:lnTo>
                  <a:pt x="872929" y="460330"/>
                </a:lnTo>
                <a:lnTo>
                  <a:pt x="934747" y="452413"/>
                </a:lnTo>
                <a:lnTo>
                  <a:pt x="993564" y="442499"/>
                </a:lnTo>
                <a:lnTo>
                  <a:pt x="1049040" y="430705"/>
                </a:lnTo>
                <a:lnTo>
                  <a:pt x="1100838" y="417151"/>
                </a:lnTo>
                <a:lnTo>
                  <a:pt x="1148619" y="401955"/>
                </a:lnTo>
                <a:lnTo>
                  <a:pt x="1192046" y="385234"/>
                </a:lnTo>
                <a:lnTo>
                  <a:pt x="1230780" y="367108"/>
                </a:lnTo>
                <a:lnTo>
                  <a:pt x="1264483" y="347694"/>
                </a:lnTo>
                <a:lnTo>
                  <a:pt x="1315442" y="305479"/>
                </a:lnTo>
                <a:lnTo>
                  <a:pt x="1342218" y="259533"/>
                </a:lnTo>
                <a:lnTo>
                  <a:pt x="1345692" y="235457"/>
                </a:lnTo>
                <a:lnTo>
                  <a:pt x="1342218" y="211382"/>
                </a:lnTo>
                <a:lnTo>
                  <a:pt x="1315442" y="165436"/>
                </a:lnTo>
                <a:lnTo>
                  <a:pt x="1264483" y="123221"/>
                </a:lnTo>
                <a:lnTo>
                  <a:pt x="1230780" y="103807"/>
                </a:lnTo>
                <a:lnTo>
                  <a:pt x="1192046" y="85681"/>
                </a:lnTo>
                <a:lnTo>
                  <a:pt x="1148619" y="68961"/>
                </a:lnTo>
                <a:lnTo>
                  <a:pt x="1100838" y="53764"/>
                </a:lnTo>
                <a:lnTo>
                  <a:pt x="1049040" y="40210"/>
                </a:lnTo>
                <a:lnTo>
                  <a:pt x="993564" y="28416"/>
                </a:lnTo>
                <a:lnTo>
                  <a:pt x="934747" y="18502"/>
                </a:lnTo>
                <a:lnTo>
                  <a:pt x="872929" y="10585"/>
                </a:lnTo>
                <a:lnTo>
                  <a:pt x="808447" y="4783"/>
                </a:lnTo>
                <a:lnTo>
                  <a:pt x="741640" y="1215"/>
                </a:lnTo>
                <a:lnTo>
                  <a:pt x="67284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761476" y="2022348"/>
            <a:ext cx="1346200" cy="471170"/>
          </a:xfrm>
          <a:custGeom>
            <a:avLst/>
            <a:gdLst/>
            <a:ahLst/>
            <a:cxnLst/>
            <a:rect l="l" t="t" r="r" b="b"/>
            <a:pathLst>
              <a:path w="1346200" h="471169">
                <a:moveTo>
                  <a:pt x="0" y="235457"/>
                </a:moveTo>
                <a:lnTo>
                  <a:pt x="13669" y="188002"/>
                </a:lnTo>
                <a:lnTo>
                  <a:pt x="52875" y="143803"/>
                </a:lnTo>
                <a:lnTo>
                  <a:pt x="114911" y="103807"/>
                </a:lnTo>
                <a:lnTo>
                  <a:pt x="153645" y="85681"/>
                </a:lnTo>
                <a:lnTo>
                  <a:pt x="197072" y="68961"/>
                </a:lnTo>
                <a:lnTo>
                  <a:pt x="244853" y="53764"/>
                </a:lnTo>
                <a:lnTo>
                  <a:pt x="296651" y="40210"/>
                </a:lnTo>
                <a:lnTo>
                  <a:pt x="352127" y="28416"/>
                </a:lnTo>
                <a:lnTo>
                  <a:pt x="410944" y="18502"/>
                </a:lnTo>
                <a:lnTo>
                  <a:pt x="472762" y="10585"/>
                </a:lnTo>
                <a:lnTo>
                  <a:pt x="537244" y="4783"/>
                </a:lnTo>
                <a:lnTo>
                  <a:pt x="604051" y="1215"/>
                </a:lnTo>
                <a:lnTo>
                  <a:pt x="672846" y="0"/>
                </a:lnTo>
                <a:lnTo>
                  <a:pt x="741640" y="1215"/>
                </a:lnTo>
                <a:lnTo>
                  <a:pt x="808447" y="4783"/>
                </a:lnTo>
                <a:lnTo>
                  <a:pt x="872929" y="10585"/>
                </a:lnTo>
                <a:lnTo>
                  <a:pt x="934747" y="18502"/>
                </a:lnTo>
                <a:lnTo>
                  <a:pt x="993564" y="28416"/>
                </a:lnTo>
                <a:lnTo>
                  <a:pt x="1049040" y="40210"/>
                </a:lnTo>
                <a:lnTo>
                  <a:pt x="1100838" y="53764"/>
                </a:lnTo>
                <a:lnTo>
                  <a:pt x="1148619" y="68960"/>
                </a:lnTo>
                <a:lnTo>
                  <a:pt x="1192046" y="85681"/>
                </a:lnTo>
                <a:lnTo>
                  <a:pt x="1230780" y="103807"/>
                </a:lnTo>
                <a:lnTo>
                  <a:pt x="1264483" y="123221"/>
                </a:lnTo>
                <a:lnTo>
                  <a:pt x="1315442" y="165436"/>
                </a:lnTo>
                <a:lnTo>
                  <a:pt x="1342218" y="211382"/>
                </a:lnTo>
                <a:lnTo>
                  <a:pt x="1345692" y="235457"/>
                </a:lnTo>
                <a:lnTo>
                  <a:pt x="1342218" y="259533"/>
                </a:lnTo>
                <a:lnTo>
                  <a:pt x="1315442" y="305479"/>
                </a:lnTo>
                <a:lnTo>
                  <a:pt x="1264483" y="347694"/>
                </a:lnTo>
                <a:lnTo>
                  <a:pt x="1230780" y="367108"/>
                </a:lnTo>
                <a:lnTo>
                  <a:pt x="1192046" y="385234"/>
                </a:lnTo>
                <a:lnTo>
                  <a:pt x="1148619" y="401954"/>
                </a:lnTo>
                <a:lnTo>
                  <a:pt x="1100838" y="417151"/>
                </a:lnTo>
                <a:lnTo>
                  <a:pt x="1049040" y="430705"/>
                </a:lnTo>
                <a:lnTo>
                  <a:pt x="993564" y="442499"/>
                </a:lnTo>
                <a:lnTo>
                  <a:pt x="934747" y="452413"/>
                </a:lnTo>
                <a:lnTo>
                  <a:pt x="872929" y="460330"/>
                </a:lnTo>
                <a:lnTo>
                  <a:pt x="808447" y="466132"/>
                </a:lnTo>
                <a:lnTo>
                  <a:pt x="741640" y="469700"/>
                </a:lnTo>
                <a:lnTo>
                  <a:pt x="672846" y="470915"/>
                </a:lnTo>
                <a:lnTo>
                  <a:pt x="604051" y="469700"/>
                </a:lnTo>
                <a:lnTo>
                  <a:pt x="537244" y="466132"/>
                </a:lnTo>
                <a:lnTo>
                  <a:pt x="472762" y="460330"/>
                </a:lnTo>
                <a:lnTo>
                  <a:pt x="410944" y="452413"/>
                </a:lnTo>
                <a:lnTo>
                  <a:pt x="352127" y="442499"/>
                </a:lnTo>
                <a:lnTo>
                  <a:pt x="296651" y="430705"/>
                </a:lnTo>
                <a:lnTo>
                  <a:pt x="244853" y="417151"/>
                </a:lnTo>
                <a:lnTo>
                  <a:pt x="197072" y="401955"/>
                </a:lnTo>
                <a:lnTo>
                  <a:pt x="153645" y="385234"/>
                </a:lnTo>
                <a:lnTo>
                  <a:pt x="114911" y="367108"/>
                </a:lnTo>
                <a:lnTo>
                  <a:pt x="81208" y="347694"/>
                </a:lnTo>
                <a:lnTo>
                  <a:pt x="30249" y="305479"/>
                </a:lnTo>
                <a:lnTo>
                  <a:pt x="3473" y="259533"/>
                </a:lnTo>
                <a:lnTo>
                  <a:pt x="0" y="235457"/>
                </a:lnTo>
                <a:close/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211436" y="2151379"/>
            <a:ext cx="446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0" b="1">
                <a:latin typeface="Verdana"/>
                <a:cs typeface="Verdana"/>
              </a:rPr>
              <a:t>ALICE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41205" y="3220592"/>
            <a:ext cx="16535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5">
                <a:latin typeface="Verdana"/>
                <a:cs typeface="Verdana"/>
              </a:rPr>
              <a:t>su</a:t>
            </a:r>
            <a:r>
              <a:rPr dirty="0" sz="1800" spc="-75">
                <a:latin typeface="Verdana"/>
                <a:cs typeface="Verdana"/>
              </a:rPr>
              <a:t>b</a:t>
            </a:r>
            <a:r>
              <a:rPr dirty="0" sz="1800" spc="-200">
                <a:latin typeface="Verdana"/>
                <a:cs typeface="Verdana"/>
              </a:rPr>
              <a:t>F</a:t>
            </a:r>
            <a:r>
              <a:rPr dirty="0" sz="1800" spc="-90">
                <a:latin typeface="Verdana"/>
                <a:cs typeface="Verdana"/>
              </a:rPr>
              <a:t>l</a:t>
            </a:r>
            <a:r>
              <a:rPr dirty="0" sz="1800" spc="45">
                <a:latin typeface="Verdana"/>
                <a:cs typeface="Verdana"/>
              </a:rPr>
              <a:t>o</a:t>
            </a:r>
            <a:r>
              <a:rPr dirty="0" sz="1800" spc="40">
                <a:latin typeface="Verdana"/>
                <a:cs typeface="Verdana"/>
              </a:rPr>
              <a:t>w</a:t>
            </a:r>
            <a:r>
              <a:rPr dirty="0" sz="1800" spc="-195">
                <a:latin typeface="Verdana"/>
                <a:cs typeface="Verdana"/>
              </a:rPr>
              <a:t>(</a:t>
            </a:r>
            <a:r>
              <a:rPr dirty="0" sz="1800" spc="-114">
                <a:latin typeface="Verdana"/>
                <a:cs typeface="Verdana"/>
              </a:rPr>
              <a:t>f</a:t>
            </a:r>
            <a:r>
              <a:rPr dirty="0" sz="1800" spc="-85">
                <a:latin typeface="Verdana"/>
                <a:cs typeface="Verdana"/>
              </a:rPr>
              <a:t>l</a:t>
            </a:r>
            <a:r>
              <a:rPr dirty="0" sz="1800" spc="90">
                <a:latin typeface="Verdana"/>
                <a:cs typeface="Verdana"/>
              </a:rPr>
              <a:t>o</a:t>
            </a:r>
            <a:r>
              <a:rPr dirty="0" sz="1800" spc="-75">
                <a:latin typeface="Verdana"/>
                <a:cs typeface="Verdana"/>
              </a:rPr>
              <a:t>w</a:t>
            </a:r>
            <a:r>
              <a:rPr dirty="0" sz="1800" spc="-55">
                <a:latin typeface="Verdana"/>
                <a:cs typeface="Verdana"/>
              </a:rPr>
              <a:t>1</a:t>
            </a:r>
            <a:r>
              <a:rPr dirty="0" sz="1800" spc="-155"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433559" y="3171444"/>
            <a:ext cx="0" cy="475615"/>
          </a:xfrm>
          <a:custGeom>
            <a:avLst/>
            <a:gdLst/>
            <a:ahLst/>
            <a:cxnLst/>
            <a:rect l="l" t="t" r="r" b="b"/>
            <a:pathLst>
              <a:path w="0" h="475614">
                <a:moveTo>
                  <a:pt x="0" y="0"/>
                </a:moveTo>
                <a:lnTo>
                  <a:pt x="0" y="475106"/>
                </a:lnTo>
              </a:path>
            </a:pathLst>
          </a:custGeom>
          <a:ln w="57912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433559" y="3540252"/>
            <a:ext cx="1991360" cy="173990"/>
          </a:xfrm>
          <a:custGeom>
            <a:avLst/>
            <a:gdLst/>
            <a:ahLst/>
            <a:cxnLst/>
            <a:rect l="l" t="t" r="r" b="b"/>
            <a:pathLst>
              <a:path w="1991359" h="173989">
                <a:moveTo>
                  <a:pt x="173736" y="0"/>
                </a:moveTo>
                <a:lnTo>
                  <a:pt x="0" y="86868"/>
                </a:lnTo>
                <a:lnTo>
                  <a:pt x="173736" y="173736"/>
                </a:lnTo>
                <a:lnTo>
                  <a:pt x="173736" y="115824"/>
                </a:lnTo>
                <a:lnTo>
                  <a:pt x="144780" y="115824"/>
                </a:lnTo>
                <a:lnTo>
                  <a:pt x="144780" y="57912"/>
                </a:lnTo>
                <a:lnTo>
                  <a:pt x="173736" y="57912"/>
                </a:lnTo>
                <a:lnTo>
                  <a:pt x="173736" y="0"/>
                </a:lnTo>
                <a:close/>
              </a:path>
              <a:path w="1991359" h="173989">
                <a:moveTo>
                  <a:pt x="173736" y="57912"/>
                </a:moveTo>
                <a:lnTo>
                  <a:pt x="144780" y="57912"/>
                </a:lnTo>
                <a:lnTo>
                  <a:pt x="144780" y="115824"/>
                </a:lnTo>
                <a:lnTo>
                  <a:pt x="173736" y="115824"/>
                </a:lnTo>
                <a:lnTo>
                  <a:pt x="173736" y="57912"/>
                </a:lnTo>
                <a:close/>
              </a:path>
              <a:path w="1991359" h="173989">
                <a:moveTo>
                  <a:pt x="1990852" y="57912"/>
                </a:moveTo>
                <a:lnTo>
                  <a:pt x="173736" y="57912"/>
                </a:lnTo>
                <a:lnTo>
                  <a:pt x="173736" y="115824"/>
                </a:lnTo>
                <a:lnTo>
                  <a:pt x="1990852" y="115824"/>
                </a:lnTo>
                <a:lnTo>
                  <a:pt x="1990852" y="57912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354311" y="4786884"/>
            <a:ext cx="173990" cy="621665"/>
          </a:xfrm>
          <a:custGeom>
            <a:avLst/>
            <a:gdLst/>
            <a:ahLst/>
            <a:cxnLst/>
            <a:rect l="l" t="t" r="r" b="b"/>
            <a:pathLst>
              <a:path w="173990" h="621664">
                <a:moveTo>
                  <a:pt x="57912" y="447929"/>
                </a:moveTo>
                <a:lnTo>
                  <a:pt x="0" y="447929"/>
                </a:lnTo>
                <a:lnTo>
                  <a:pt x="86868" y="621665"/>
                </a:lnTo>
                <a:lnTo>
                  <a:pt x="159258" y="476885"/>
                </a:lnTo>
                <a:lnTo>
                  <a:pt x="57912" y="476885"/>
                </a:lnTo>
                <a:lnTo>
                  <a:pt x="57912" y="447929"/>
                </a:lnTo>
                <a:close/>
              </a:path>
              <a:path w="173990" h="621664">
                <a:moveTo>
                  <a:pt x="115824" y="0"/>
                </a:moveTo>
                <a:lnTo>
                  <a:pt x="57912" y="0"/>
                </a:lnTo>
                <a:lnTo>
                  <a:pt x="57912" y="476885"/>
                </a:lnTo>
                <a:lnTo>
                  <a:pt x="115824" y="476885"/>
                </a:lnTo>
                <a:lnTo>
                  <a:pt x="115824" y="0"/>
                </a:lnTo>
                <a:close/>
              </a:path>
              <a:path w="173990" h="621664">
                <a:moveTo>
                  <a:pt x="173736" y="447929"/>
                </a:moveTo>
                <a:lnTo>
                  <a:pt x="115824" y="447929"/>
                </a:lnTo>
                <a:lnTo>
                  <a:pt x="115824" y="476885"/>
                </a:lnTo>
                <a:lnTo>
                  <a:pt x="159258" y="476885"/>
                </a:lnTo>
                <a:lnTo>
                  <a:pt x="173736" y="447929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932164" y="4927091"/>
            <a:ext cx="1003300" cy="227329"/>
          </a:xfrm>
          <a:prstGeom prst="rect">
            <a:avLst/>
          </a:prstGeom>
          <a:solidFill>
            <a:srgbClr val="EC1C23"/>
          </a:solidFill>
        </p:spPr>
        <p:txBody>
          <a:bodyPr wrap="square" lIns="0" tIns="19685" rIns="0" bIns="0" rtlCol="0" vert="horz">
            <a:spAutoFit/>
          </a:bodyPr>
          <a:lstStyle/>
          <a:p>
            <a:pPr marL="227329">
              <a:lnSpc>
                <a:spcPct val="100000"/>
              </a:lnSpc>
              <a:spcBef>
                <a:spcPts val="155"/>
              </a:spcBef>
            </a:pPr>
            <a:r>
              <a:rPr dirty="0" sz="1200" spc="-100" b="1">
                <a:solidFill>
                  <a:srgbClr val="FFFFFF"/>
                </a:solidFill>
                <a:latin typeface="Verdana"/>
                <a:cs typeface="Verdana"/>
              </a:rPr>
              <a:t>Actions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404604" y="3634740"/>
            <a:ext cx="2019935" cy="708025"/>
          </a:xfrm>
          <a:custGeom>
            <a:avLst/>
            <a:gdLst/>
            <a:ahLst/>
            <a:cxnLst/>
            <a:rect l="l" t="t" r="r" b="b"/>
            <a:pathLst>
              <a:path w="2019934" h="708025">
                <a:moveTo>
                  <a:pt x="1846072" y="534035"/>
                </a:moveTo>
                <a:lnTo>
                  <a:pt x="1846072" y="707771"/>
                </a:lnTo>
                <a:lnTo>
                  <a:pt x="1961896" y="649859"/>
                </a:lnTo>
                <a:lnTo>
                  <a:pt x="1875027" y="649859"/>
                </a:lnTo>
                <a:lnTo>
                  <a:pt x="1875027" y="591947"/>
                </a:lnTo>
                <a:lnTo>
                  <a:pt x="1961896" y="591947"/>
                </a:lnTo>
                <a:lnTo>
                  <a:pt x="1846072" y="534035"/>
                </a:lnTo>
                <a:close/>
              </a:path>
              <a:path w="2019934" h="708025">
                <a:moveTo>
                  <a:pt x="57912" y="0"/>
                </a:moveTo>
                <a:lnTo>
                  <a:pt x="0" y="0"/>
                </a:lnTo>
                <a:lnTo>
                  <a:pt x="0" y="649859"/>
                </a:lnTo>
                <a:lnTo>
                  <a:pt x="1846072" y="649859"/>
                </a:lnTo>
                <a:lnTo>
                  <a:pt x="1846072" y="620903"/>
                </a:lnTo>
                <a:lnTo>
                  <a:pt x="57912" y="620903"/>
                </a:lnTo>
                <a:lnTo>
                  <a:pt x="28955" y="591947"/>
                </a:lnTo>
                <a:lnTo>
                  <a:pt x="57912" y="591947"/>
                </a:lnTo>
                <a:lnTo>
                  <a:pt x="57912" y="0"/>
                </a:lnTo>
                <a:close/>
              </a:path>
              <a:path w="2019934" h="708025">
                <a:moveTo>
                  <a:pt x="1961896" y="591947"/>
                </a:moveTo>
                <a:lnTo>
                  <a:pt x="1875027" y="591947"/>
                </a:lnTo>
                <a:lnTo>
                  <a:pt x="1875027" y="649859"/>
                </a:lnTo>
                <a:lnTo>
                  <a:pt x="1961896" y="649859"/>
                </a:lnTo>
                <a:lnTo>
                  <a:pt x="2019807" y="620903"/>
                </a:lnTo>
                <a:lnTo>
                  <a:pt x="1961896" y="591947"/>
                </a:lnTo>
                <a:close/>
              </a:path>
              <a:path w="2019934" h="708025">
                <a:moveTo>
                  <a:pt x="57912" y="591947"/>
                </a:moveTo>
                <a:lnTo>
                  <a:pt x="28955" y="591947"/>
                </a:lnTo>
                <a:lnTo>
                  <a:pt x="57912" y="620903"/>
                </a:lnTo>
                <a:lnTo>
                  <a:pt x="57912" y="591947"/>
                </a:lnTo>
                <a:close/>
              </a:path>
              <a:path w="2019934" h="708025">
                <a:moveTo>
                  <a:pt x="1846072" y="591947"/>
                </a:moveTo>
                <a:lnTo>
                  <a:pt x="57912" y="591947"/>
                </a:lnTo>
                <a:lnTo>
                  <a:pt x="57912" y="620903"/>
                </a:lnTo>
                <a:lnTo>
                  <a:pt x="1846072" y="620903"/>
                </a:lnTo>
                <a:lnTo>
                  <a:pt x="1846072" y="591947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932164" y="3887723"/>
            <a:ext cx="1003300" cy="227329"/>
          </a:xfrm>
          <a:prstGeom prst="rect">
            <a:avLst/>
          </a:prstGeom>
          <a:solidFill>
            <a:srgbClr val="EC1C23"/>
          </a:solidFill>
        </p:spPr>
        <p:txBody>
          <a:bodyPr wrap="square" lIns="0" tIns="19685" rIns="0" bIns="0" rtlCol="0" vert="horz">
            <a:spAutoFit/>
          </a:bodyPr>
          <a:lstStyle/>
          <a:p>
            <a:pPr marL="227329">
              <a:lnSpc>
                <a:spcPct val="100000"/>
              </a:lnSpc>
              <a:spcBef>
                <a:spcPts val="155"/>
              </a:spcBef>
            </a:pPr>
            <a:r>
              <a:rPr dirty="0" sz="1200" spc="-100" b="1">
                <a:solidFill>
                  <a:srgbClr val="FFFFFF"/>
                </a:solidFill>
                <a:latin typeface="Verdana"/>
                <a:cs typeface="Verdana"/>
              </a:rPr>
              <a:t>Actions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41205" y="4362450"/>
            <a:ext cx="16535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5">
                <a:latin typeface="Verdana"/>
                <a:cs typeface="Verdana"/>
              </a:rPr>
              <a:t>su</a:t>
            </a:r>
            <a:r>
              <a:rPr dirty="0" sz="1800" spc="-75">
                <a:latin typeface="Verdana"/>
                <a:cs typeface="Verdana"/>
              </a:rPr>
              <a:t>b</a:t>
            </a:r>
            <a:r>
              <a:rPr dirty="0" sz="1800" spc="-200">
                <a:latin typeface="Verdana"/>
                <a:cs typeface="Verdana"/>
              </a:rPr>
              <a:t>F</a:t>
            </a:r>
            <a:r>
              <a:rPr dirty="0" sz="1800" spc="-90">
                <a:latin typeface="Verdana"/>
                <a:cs typeface="Verdana"/>
              </a:rPr>
              <a:t>l</a:t>
            </a:r>
            <a:r>
              <a:rPr dirty="0" sz="1800" spc="45">
                <a:latin typeface="Verdana"/>
                <a:cs typeface="Verdana"/>
              </a:rPr>
              <a:t>o</a:t>
            </a:r>
            <a:r>
              <a:rPr dirty="0" sz="1800" spc="40">
                <a:latin typeface="Verdana"/>
                <a:cs typeface="Verdana"/>
              </a:rPr>
              <a:t>w</a:t>
            </a:r>
            <a:r>
              <a:rPr dirty="0" sz="1800" spc="-195">
                <a:latin typeface="Verdana"/>
                <a:cs typeface="Verdana"/>
              </a:rPr>
              <a:t>(</a:t>
            </a:r>
            <a:r>
              <a:rPr dirty="0" sz="1800" spc="-114">
                <a:latin typeface="Verdana"/>
                <a:cs typeface="Verdana"/>
              </a:rPr>
              <a:t>f</a:t>
            </a:r>
            <a:r>
              <a:rPr dirty="0" sz="1800" spc="-85">
                <a:latin typeface="Verdana"/>
                <a:cs typeface="Verdana"/>
              </a:rPr>
              <a:t>l</a:t>
            </a:r>
            <a:r>
              <a:rPr dirty="0" sz="1800" spc="90">
                <a:latin typeface="Verdana"/>
                <a:cs typeface="Verdana"/>
              </a:rPr>
              <a:t>o</a:t>
            </a:r>
            <a:r>
              <a:rPr dirty="0" sz="1800" spc="-75">
                <a:latin typeface="Verdana"/>
                <a:cs typeface="Verdana"/>
              </a:rPr>
              <a:t>w</a:t>
            </a:r>
            <a:r>
              <a:rPr dirty="0" sz="1800" spc="-55">
                <a:latin typeface="Verdana"/>
                <a:cs typeface="Verdana"/>
              </a:rPr>
              <a:t>2</a:t>
            </a:r>
            <a:r>
              <a:rPr dirty="0" sz="1800" spc="-155"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433559" y="4312920"/>
            <a:ext cx="0" cy="475615"/>
          </a:xfrm>
          <a:custGeom>
            <a:avLst/>
            <a:gdLst/>
            <a:ahLst/>
            <a:cxnLst/>
            <a:rect l="l" t="t" r="r" b="b"/>
            <a:pathLst>
              <a:path w="0" h="475614">
                <a:moveTo>
                  <a:pt x="0" y="0"/>
                </a:moveTo>
                <a:lnTo>
                  <a:pt x="0" y="475106"/>
                </a:lnTo>
              </a:path>
            </a:pathLst>
          </a:custGeom>
          <a:ln w="57912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433559" y="4681728"/>
            <a:ext cx="1991360" cy="173990"/>
          </a:xfrm>
          <a:custGeom>
            <a:avLst/>
            <a:gdLst/>
            <a:ahLst/>
            <a:cxnLst/>
            <a:rect l="l" t="t" r="r" b="b"/>
            <a:pathLst>
              <a:path w="1991359" h="173989">
                <a:moveTo>
                  <a:pt x="173736" y="0"/>
                </a:moveTo>
                <a:lnTo>
                  <a:pt x="0" y="86868"/>
                </a:lnTo>
                <a:lnTo>
                  <a:pt x="173736" y="173736"/>
                </a:lnTo>
                <a:lnTo>
                  <a:pt x="173736" y="115824"/>
                </a:lnTo>
                <a:lnTo>
                  <a:pt x="144780" y="115824"/>
                </a:lnTo>
                <a:lnTo>
                  <a:pt x="144780" y="57912"/>
                </a:lnTo>
                <a:lnTo>
                  <a:pt x="173736" y="57912"/>
                </a:lnTo>
                <a:lnTo>
                  <a:pt x="173736" y="0"/>
                </a:lnTo>
                <a:close/>
              </a:path>
              <a:path w="1991359" h="173989">
                <a:moveTo>
                  <a:pt x="173736" y="57912"/>
                </a:moveTo>
                <a:lnTo>
                  <a:pt x="144780" y="57912"/>
                </a:lnTo>
                <a:lnTo>
                  <a:pt x="144780" y="115824"/>
                </a:lnTo>
                <a:lnTo>
                  <a:pt x="173736" y="115824"/>
                </a:lnTo>
                <a:lnTo>
                  <a:pt x="173736" y="57912"/>
                </a:lnTo>
                <a:close/>
              </a:path>
              <a:path w="1991359" h="173989">
                <a:moveTo>
                  <a:pt x="1990852" y="57912"/>
                </a:moveTo>
                <a:lnTo>
                  <a:pt x="173736" y="57912"/>
                </a:lnTo>
                <a:lnTo>
                  <a:pt x="173736" y="115824"/>
                </a:lnTo>
                <a:lnTo>
                  <a:pt x="1990852" y="115824"/>
                </a:lnTo>
                <a:lnTo>
                  <a:pt x="1990852" y="57912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23</a:t>
            </a:fld>
            <a:r>
              <a:rPr dirty="0" spc="-85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80301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10"/>
              <a:t>Learning</a:t>
            </a:r>
            <a:r>
              <a:rPr dirty="0" spc="-254"/>
              <a:t> </a:t>
            </a:r>
            <a:r>
              <a:rPr dirty="0" spc="-245"/>
              <a:t>outcomes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47927"/>
            <a:ext cx="8507730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5">
                <a:latin typeface="Verdana"/>
                <a:cs typeface="Verdana"/>
              </a:rPr>
              <a:t>Learn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how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90">
                <a:latin typeface="Verdana"/>
                <a:cs typeface="Verdana"/>
              </a:rPr>
              <a:t>flows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allow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ledger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70">
                <a:latin typeface="Verdana"/>
                <a:cs typeface="Verdana"/>
              </a:rPr>
              <a:t>update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process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130">
                <a:latin typeface="Verdana"/>
                <a:cs typeface="Verdana"/>
              </a:rPr>
              <a:t>be  </a:t>
            </a:r>
            <a:r>
              <a:rPr dirty="0" sz="2400" spc="40">
                <a:latin typeface="Verdana"/>
                <a:cs typeface="Verdana"/>
              </a:rPr>
              <a:t>automated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5">
                <a:latin typeface="Verdana"/>
                <a:cs typeface="Verdana"/>
              </a:rPr>
              <a:t>Learn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how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90">
                <a:latin typeface="Verdana"/>
                <a:cs typeface="Verdana"/>
              </a:rPr>
              <a:t>flows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are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implemented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in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170">
                <a:latin typeface="Verdana"/>
                <a:cs typeface="Verdana"/>
              </a:rPr>
              <a:t>code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5">
                <a:latin typeface="Verdana"/>
                <a:cs typeface="Verdana"/>
              </a:rPr>
              <a:t>Learn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how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design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100">
                <a:latin typeface="Verdana"/>
                <a:cs typeface="Verdana"/>
              </a:rPr>
              <a:t>your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own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flow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0924" y="6376212"/>
            <a:ext cx="3879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30" b="1">
                <a:solidFill>
                  <a:srgbClr val="949494"/>
                </a:solidFill>
                <a:latin typeface="Verdana"/>
                <a:cs typeface="Verdana"/>
              </a:rPr>
              <a:t>Stat</a:t>
            </a:r>
            <a:r>
              <a:rPr dirty="0" sz="1000" spc="-100" b="1">
                <a:solidFill>
                  <a:srgbClr val="949494"/>
                </a:solidFill>
                <a:latin typeface="Verdana"/>
                <a:cs typeface="Verdana"/>
              </a:rPr>
              <a:t>es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37391" y="6376212"/>
            <a:ext cx="2152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 b="1">
                <a:solidFill>
                  <a:srgbClr val="888888"/>
                </a:solidFill>
                <a:latin typeface="Verdana"/>
                <a:cs typeface="Verdana"/>
              </a:rPr>
              <a:t>p</a:t>
            </a:r>
            <a:r>
              <a:rPr dirty="0" sz="1000" spc="-165" b="1">
                <a:solidFill>
                  <a:srgbClr val="888888"/>
                </a:solidFill>
                <a:latin typeface="Verdana"/>
                <a:cs typeface="Verdana"/>
              </a:rPr>
              <a:t>2</a:t>
            </a:r>
            <a:r>
              <a:rPr dirty="0" sz="1000" spc="-85" b="1">
                <a:solidFill>
                  <a:srgbClr val="888888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75"/>
              <a:t>Built-in</a:t>
            </a:r>
            <a:r>
              <a:rPr dirty="0" spc="-254"/>
              <a:t> </a:t>
            </a:r>
            <a:r>
              <a:rPr dirty="0" spc="-400"/>
              <a:t>flows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23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018220"/>
            <a:ext cx="8768715" cy="5115560"/>
          </a:xfrm>
          <a:prstGeom prst="rect">
            <a:avLst/>
          </a:prstGeom>
        </p:spPr>
        <p:txBody>
          <a:bodyPr wrap="square" lIns="0" tIns="1625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14">
                <a:latin typeface="Verdana"/>
                <a:cs typeface="Verdana"/>
              </a:rPr>
              <a:t>There </a:t>
            </a:r>
            <a:r>
              <a:rPr dirty="0" sz="2400" spc="5">
                <a:latin typeface="Verdana"/>
                <a:cs typeface="Verdana"/>
              </a:rPr>
              <a:t>are </a:t>
            </a:r>
            <a:r>
              <a:rPr dirty="0" sz="2400" spc="-20">
                <a:latin typeface="Verdana"/>
                <a:cs typeface="Verdana"/>
              </a:rPr>
              <a:t>many</a:t>
            </a:r>
            <a:r>
              <a:rPr dirty="0" sz="2400" spc="-650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useful </a:t>
            </a:r>
            <a:r>
              <a:rPr dirty="0" sz="2400" spc="-114">
                <a:latin typeface="Verdana"/>
                <a:cs typeface="Verdana"/>
              </a:rPr>
              <a:t>built-in </a:t>
            </a:r>
            <a:r>
              <a:rPr dirty="0" sz="2400" spc="-145">
                <a:latin typeface="Verdana"/>
                <a:cs typeface="Verdana"/>
              </a:rPr>
              <a:t>flows:</a:t>
            </a:r>
            <a:endParaRPr sz="2400">
              <a:latin typeface="Verdana"/>
              <a:cs typeface="Verdana"/>
            </a:endParaRPr>
          </a:p>
          <a:p>
            <a:pPr lvl="1" marL="417830" indent="-172085">
              <a:lnSpc>
                <a:spcPct val="100000"/>
              </a:lnSpc>
              <a:spcBef>
                <a:spcPts val="1080"/>
              </a:spcBef>
              <a:buClr>
                <a:srgbClr val="000000"/>
              </a:buClr>
              <a:buFont typeface="Arial"/>
              <a:buChar char="–"/>
              <a:tabLst>
                <a:tab pos="495934" algn="l"/>
              </a:tabLst>
            </a:pPr>
            <a:r>
              <a:rPr dirty="0" sz="2200" spc="-140" b="1">
                <a:solidFill>
                  <a:srgbClr val="2B79EF"/>
                </a:solidFill>
                <a:latin typeface="Trebuchet MS"/>
                <a:cs typeface="Trebuchet MS"/>
              </a:rPr>
              <a:t>FinalityFlow </a:t>
            </a:r>
            <a:r>
              <a:rPr dirty="0" sz="2200" spc="-85">
                <a:latin typeface="Verdana"/>
                <a:cs typeface="Verdana"/>
              </a:rPr>
              <a:t>notarizes </a:t>
            </a:r>
            <a:r>
              <a:rPr dirty="0" sz="2200" spc="80">
                <a:latin typeface="Verdana"/>
                <a:cs typeface="Verdana"/>
              </a:rPr>
              <a:t>and </a:t>
            </a:r>
            <a:r>
              <a:rPr dirty="0" sz="2200" spc="-35">
                <a:latin typeface="Verdana"/>
                <a:cs typeface="Verdana"/>
              </a:rPr>
              <a:t>records </a:t>
            </a:r>
            <a:r>
              <a:rPr dirty="0" sz="2200" spc="175">
                <a:latin typeface="Verdana"/>
                <a:cs typeface="Verdana"/>
              </a:rPr>
              <a:t>a</a:t>
            </a:r>
            <a:r>
              <a:rPr dirty="0" sz="2200" spc="-525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transaction</a:t>
            </a:r>
            <a:endParaRPr sz="2200">
              <a:latin typeface="Verdana"/>
              <a:cs typeface="Verdana"/>
            </a:endParaRPr>
          </a:p>
          <a:p>
            <a:pPr lvl="1" marL="417830" indent="-172085">
              <a:lnSpc>
                <a:spcPct val="100000"/>
              </a:lnSpc>
              <a:spcBef>
                <a:spcPts val="1475"/>
              </a:spcBef>
              <a:buClr>
                <a:srgbClr val="000000"/>
              </a:buClr>
              <a:buFont typeface="Arial"/>
              <a:buChar char="–"/>
              <a:tabLst>
                <a:tab pos="495934" algn="l"/>
              </a:tabLst>
            </a:pPr>
            <a:r>
              <a:rPr dirty="0" sz="2200" spc="-120" b="1">
                <a:solidFill>
                  <a:srgbClr val="2B79EF"/>
                </a:solidFill>
                <a:latin typeface="Trebuchet MS"/>
                <a:cs typeface="Trebuchet MS"/>
              </a:rPr>
              <a:t>SwapIdentitiesFlow</a:t>
            </a:r>
            <a:r>
              <a:rPr dirty="0" sz="2200" spc="-114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200" spc="-15">
                <a:latin typeface="Verdana"/>
                <a:cs typeface="Verdana"/>
              </a:rPr>
              <a:t>generates</a:t>
            </a:r>
            <a:r>
              <a:rPr dirty="0" sz="2200" spc="-180">
                <a:latin typeface="Verdana"/>
                <a:cs typeface="Verdana"/>
              </a:rPr>
              <a:t> </a:t>
            </a:r>
            <a:r>
              <a:rPr dirty="0" sz="2200" spc="25">
                <a:latin typeface="Verdana"/>
                <a:cs typeface="Verdana"/>
              </a:rPr>
              <a:t>new</a:t>
            </a:r>
            <a:r>
              <a:rPr dirty="0" sz="2200" spc="-160">
                <a:latin typeface="Verdana"/>
                <a:cs typeface="Verdana"/>
              </a:rPr>
              <a:t> </a:t>
            </a:r>
            <a:r>
              <a:rPr dirty="0" sz="2200" spc="-75">
                <a:latin typeface="Verdana"/>
                <a:cs typeface="Verdana"/>
              </a:rPr>
              <a:t>identities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80">
                <a:latin typeface="Verdana"/>
                <a:cs typeface="Verdana"/>
              </a:rPr>
              <a:t>with</a:t>
            </a:r>
            <a:r>
              <a:rPr dirty="0" sz="2200" spc="-190">
                <a:latin typeface="Verdana"/>
                <a:cs typeface="Verdana"/>
              </a:rPr>
              <a:t> </a:t>
            </a:r>
            <a:r>
              <a:rPr dirty="0" sz="2200" spc="175">
                <a:latin typeface="Verdana"/>
                <a:cs typeface="Verdana"/>
              </a:rPr>
              <a:t>a</a:t>
            </a:r>
            <a:r>
              <a:rPr dirty="0" sz="2200" spc="-165">
                <a:latin typeface="Verdana"/>
                <a:cs typeface="Verdana"/>
              </a:rPr>
              <a:t> </a:t>
            </a:r>
            <a:r>
              <a:rPr dirty="0" sz="2200" spc="-45">
                <a:latin typeface="Verdana"/>
                <a:cs typeface="Verdana"/>
              </a:rPr>
              <a:t>party</a:t>
            </a:r>
            <a:endParaRPr sz="2200">
              <a:latin typeface="Verdana"/>
              <a:cs typeface="Verdana"/>
            </a:endParaRPr>
          </a:p>
          <a:p>
            <a:pPr lvl="1" marL="417830" indent="-172085">
              <a:lnSpc>
                <a:spcPct val="100000"/>
              </a:lnSpc>
              <a:spcBef>
                <a:spcPts val="1475"/>
              </a:spcBef>
              <a:buClr>
                <a:srgbClr val="000000"/>
              </a:buClr>
              <a:buFont typeface="Arial"/>
              <a:buChar char="–"/>
              <a:tabLst>
                <a:tab pos="495934" algn="l"/>
              </a:tabLst>
            </a:pPr>
            <a:r>
              <a:rPr dirty="0" sz="2200" spc="-130" b="1">
                <a:solidFill>
                  <a:srgbClr val="2B79EF"/>
                </a:solidFill>
                <a:latin typeface="Trebuchet MS"/>
                <a:cs typeface="Trebuchet MS"/>
              </a:rPr>
              <a:t>CollectSignaturesFlow </a:t>
            </a:r>
            <a:r>
              <a:rPr dirty="0" sz="2200" spc="-50">
                <a:latin typeface="Verdana"/>
                <a:cs typeface="Verdana"/>
              </a:rPr>
              <a:t>gathers </a:t>
            </a:r>
            <a:r>
              <a:rPr dirty="0" sz="2200" spc="-55">
                <a:latin typeface="Verdana"/>
                <a:cs typeface="Verdana"/>
              </a:rPr>
              <a:t>all </a:t>
            </a:r>
            <a:r>
              <a:rPr dirty="0" sz="2200" spc="-85">
                <a:latin typeface="Verdana"/>
                <a:cs typeface="Verdana"/>
              </a:rPr>
              <a:t>signatures </a:t>
            </a:r>
            <a:r>
              <a:rPr dirty="0" sz="2200" spc="20">
                <a:latin typeface="Verdana"/>
                <a:cs typeface="Verdana"/>
              </a:rPr>
              <a:t>on </a:t>
            </a:r>
            <a:r>
              <a:rPr dirty="0" sz="2200" spc="175">
                <a:latin typeface="Verdana"/>
                <a:cs typeface="Verdana"/>
              </a:rPr>
              <a:t>a</a:t>
            </a:r>
            <a:r>
              <a:rPr dirty="0" sz="2200" spc="-590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transaction</a:t>
            </a:r>
            <a:endParaRPr sz="2200">
              <a:latin typeface="Verdana"/>
              <a:cs typeface="Verdana"/>
            </a:endParaRPr>
          </a:p>
          <a:p>
            <a:pPr lvl="1" marL="417830" marR="5080" indent="-172085">
              <a:lnSpc>
                <a:spcPct val="133200"/>
              </a:lnSpc>
              <a:spcBef>
                <a:spcPts val="590"/>
              </a:spcBef>
              <a:buClr>
                <a:srgbClr val="000000"/>
              </a:buClr>
              <a:buFont typeface="Arial"/>
              <a:buChar char="–"/>
              <a:tabLst>
                <a:tab pos="495934" algn="l"/>
              </a:tabLst>
            </a:pPr>
            <a:r>
              <a:rPr dirty="0" sz="2200" spc="-135" b="1">
                <a:solidFill>
                  <a:srgbClr val="2B79EF"/>
                </a:solidFill>
                <a:latin typeface="Trebuchet MS"/>
                <a:cs typeface="Trebuchet MS"/>
              </a:rPr>
              <a:t>ResolveTransactionsFlow </a:t>
            </a:r>
            <a:r>
              <a:rPr dirty="0" sz="2200" spc="-95">
                <a:latin typeface="Verdana"/>
                <a:cs typeface="Verdana"/>
              </a:rPr>
              <a:t>walks </a:t>
            </a:r>
            <a:r>
              <a:rPr dirty="0" sz="2200" spc="-20">
                <a:latin typeface="Verdana"/>
                <a:cs typeface="Verdana"/>
              </a:rPr>
              <a:t>the </a:t>
            </a:r>
            <a:r>
              <a:rPr dirty="0" sz="2200" spc="35">
                <a:latin typeface="Verdana"/>
                <a:cs typeface="Verdana"/>
              </a:rPr>
              <a:t>chain </a:t>
            </a:r>
            <a:r>
              <a:rPr dirty="0" sz="2200" spc="5">
                <a:latin typeface="Verdana"/>
                <a:cs typeface="Verdana"/>
              </a:rPr>
              <a:t>of</a:t>
            </a:r>
            <a:r>
              <a:rPr dirty="0" sz="2200" spc="-570">
                <a:latin typeface="Verdana"/>
                <a:cs typeface="Verdana"/>
              </a:rPr>
              <a:t> </a:t>
            </a:r>
            <a:r>
              <a:rPr dirty="0" sz="2200" spc="-55">
                <a:latin typeface="Verdana"/>
                <a:cs typeface="Verdana"/>
              </a:rPr>
              <a:t>transactions </a:t>
            </a:r>
            <a:r>
              <a:rPr dirty="0" sz="2200" spc="20">
                <a:latin typeface="Verdana"/>
                <a:cs typeface="Verdana"/>
              </a:rPr>
              <a:t>feeding  </a:t>
            </a:r>
            <a:r>
              <a:rPr dirty="0" sz="2200" spc="-55">
                <a:latin typeface="Verdana"/>
                <a:cs typeface="Verdana"/>
              </a:rPr>
              <a:t>into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20">
                <a:latin typeface="Verdana"/>
                <a:cs typeface="Verdana"/>
              </a:rPr>
              <a:t>the</a:t>
            </a:r>
            <a:r>
              <a:rPr dirty="0" sz="2200" spc="-165">
                <a:latin typeface="Verdana"/>
                <a:cs typeface="Verdana"/>
              </a:rPr>
              <a:t> </a:t>
            </a:r>
            <a:r>
              <a:rPr dirty="0" sz="2200" spc="-60">
                <a:latin typeface="Verdana"/>
                <a:cs typeface="Verdana"/>
              </a:rPr>
              <a:t>current</a:t>
            </a:r>
            <a:r>
              <a:rPr dirty="0" sz="2200" spc="-160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one,</a:t>
            </a:r>
            <a:r>
              <a:rPr dirty="0" sz="2200" spc="-170">
                <a:latin typeface="Verdana"/>
                <a:cs typeface="Verdana"/>
              </a:rPr>
              <a:t> </a:t>
            </a:r>
            <a:r>
              <a:rPr dirty="0" sz="2200" spc="35">
                <a:latin typeface="Verdana"/>
                <a:cs typeface="Verdana"/>
              </a:rPr>
              <a:t>checking</a:t>
            </a:r>
            <a:r>
              <a:rPr dirty="0" sz="2200" spc="-165">
                <a:latin typeface="Verdana"/>
                <a:cs typeface="Verdana"/>
              </a:rPr>
              <a:t> </a:t>
            </a:r>
            <a:r>
              <a:rPr dirty="0" sz="2200" spc="125">
                <a:latin typeface="Verdana"/>
                <a:cs typeface="Verdana"/>
              </a:rPr>
              <a:t>each</a:t>
            </a:r>
            <a:r>
              <a:rPr dirty="0" sz="2200" spc="-160">
                <a:latin typeface="Verdana"/>
                <a:cs typeface="Verdana"/>
              </a:rPr>
              <a:t> </a:t>
            </a:r>
            <a:r>
              <a:rPr dirty="0" sz="2200" spc="-90">
                <a:latin typeface="Verdana"/>
                <a:cs typeface="Verdana"/>
              </a:rPr>
              <a:t>for</a:t>
            </a:r>
            <a:r>
              <a:rPr dirty="0" sz="2200" spc="-165">
                <a:latin typeface="Verdana"/>
                <a:cs typeface="Verdana"/>
              </a:rPr>
              <a:t> </a:t>
            </a:r>
            <a:r>
              <a:rPr dirty="0" sz="2200" spc="-65">
                <a:latin typeface="Verdana"/>
                <a:cs typeface="Verdana"/>
              </a:rPr>
              <a:t>validity</a:t>
            </a:r>
            <a:endParaRPr sz="2200">
              <a:latin typeface="Verdana"/>
              <a:cs typeface="Verdana"/>
            </a:endParaRPr>
          </a:p>
          <a:p>
            <a:pPr lvl="1" marL="417830" indent="-172085">
              <a:lnSpc>
                <a:spcPct val="100000"/>
              </a:lnSpc>
              <a:spcBef>
                <a:spcPts val="1465"/>
              </a:spcBef>
              <a:buClr>
                <a:srgbClr val="000000"/>
              </a:buClr>
              <a:buFont typeface="Arial"/>
              <a:buChar char="–"/>
              <a:tabLst>
                <a:tab pos="495934" algn="l"/>
              </a:tabLst>
            </a:pPr>
            <a:r>
              <a:rPr dirty="0" sz="2200" spc="-150" b="1">
                <a:solidFill>
                  <a:srgbClr val="2B79EF"/>
                </a:solidFill>
                <a:latin typeface="Trebuchet MS"/>
                <a:cs typeface="Trebuchet MS"/>
              </a:rPr>
              <a:t>FetchDataFlow </a:t>
            </a:r>
            <a:r>
              <a:rPr dirty="0" sz="2200" spc="-95">
                <a:latin typeface="Verdana"/>
                <a:cs typeface="Verdana"/>
              </a:rPr>
              <a:t>retrieves </a:t>
            </a:r>
            <a:r>
              <a:rPr dirty="0" sz="2200" spc="90">
                <a:latin typeface="Verdana"/>
                <a:cs typeface="Verdana"/>
              </a:rPr>
              <a:t>data </a:t>
            </a:r>
            <a:r>
              <a:rPr dirty="0" sz="2200" spc="-90">
                <a:latin typeface="Verdana"/>
                <a:cs typeface="Verdana"/>
              </a:rPr>
              <a:t>from</a:t>
            </a:r>
            <a:r>
              <a:rPr dirty="0" sz="2200" spc="-345">
                <a:latin typeface="Verdana"/>
                <a:cs typeface="Verdana"/>
              </a:rPr>
              <a:t> </a:t>
            </a:r>
            <a:r>
              <a:rPr dirty="0" sz="2200" spc="-50">
                <a:latin typeface="Verdana"/>
                <a:cs typeface="Verdana"/>
              </a:rPr>
              <a:t>peers</a:t>
            </a:r>
            <a:endParaRPr sz="2200">
              <a:latin typeface="Verdana"/>
              <a:cs typeface="Verdana"/>
            </a:endParaRPr>
          </a:p>
          <a:p>
            <a:pPr lvl="1" marL="417830" indent="-172085">
              <a:lnSpc>
                <a:spcPct val="100000"/>
              </a:lnSpc>
              <a:spcBef>
                <a:spcPts val="1480"/>
              </a:spcBef>
              <a:buClr>
                <a:srgbClr val="000000"/>
              </a:buClr>
              <a:buFont typeface="Arial"/>
              <a:buChar char="–"/>
              <a:tabLst>
                <a:tab pos="495934" algn="l"/>
              </a:tabLst>
            </a:pPr>
            <a:r>
              <a:rPr dirty="0" sz="2200" spc="-155" b="1">
                <a:solidFill>
                  <a:srgbClr val="2B79EF"/>
                </a:solidFill>
                <a:latin typeface="Trebuchet MS"/>
                <a:cs typeface="Trebuchet MS"/>
              </a:rPr>
              <a:t>FetchTransactionsFlow </a:t>
            </a:r>
            <a:r>
              <a:rPr dirty="0" sz="2200" spc="-100">
                <a:latin typeface="Verdana"/>
                <a:cs typeface="Verdana"/>
              </a:rPr>
              <a:t>retrieves </a:t>
            </a:r>
            <a:r>
              <a:rPr dirty="0" sz="2200" spc="-55">
                <a:latin typeface="Verdana"/>
                <a:cs typeface="Verdana"/>
              </a:rPr>
              <a:t>transactions </a:t>
            </a:r>
            <a:r>
              <a:rPr dirty="0" sz="2200" spc="-85">
                <a:latin typeface="Verdana"/>
                <a:cs typeface="Verdana"/>
              </a:rPr>
              <a:t>from</a:t>
            </a:r>
            <a:r>
              <a:rPr dirty="0" sz="2200" spc="-229">
                <a:latin typeface="Verdana"/>
                <a:cs typeface="Verdana"/>
              </a:rPr>
              <a:t> </a:t>
            </a:r>
            <a:r>
              <a:rPr dirty="0" sz="2200" spc="-50">
                <a:latin typeface="Verdana"/>
                <a:cs typeface="Verdana"/>
              </a:rPr>
              <a:t>peers</a:t>
            </a:r>
            <a:endParaRPr sz="2200">
              <a:latin typeface="Verdana"/>
              <a:cs typeface="Verdana"/>
            </a:endParaRPr>
          </a:p>
          <a:p>
            <a:pPr lvl="1" marL="417830" indent="-172085">
              <a:lnSpc>
                <a:spcPct val="100000"/>
              </a:lnSpc>
              <a:spcBef>
                <a:spcPts val="1475"/>
              </a:spcBef>
              <a:buClr>
                <a:srgbClr val="000000"/>
              </a:buClr>
              <a:buFont typeface="Arial"/>
              <a:buChar char="–"/>
              <a:tabLst>
                <a:tab pos="495934" algn="l"/>
              </a:tabLst>
            </a:pPr>
            <a:r>
              <a:rPr dirty="0" sz="2200" spc="-125" b="1">
                <a:solidFill>
                  <a:srgbClr val="2B79EF"/>
                </a:solidFill>
                <a:latin typeface="Trebuchet MS"/>
                <a:cs typeface="Trebuchet MS"/>
              </a:rPr>
              <a:t>NotaryChangeFlow </a:t>
            </a:r>
            <a:r>
              <a:rPr dirty="0" sz="2200" spc="35">
                <a:latin typeface="Verdana"/>
                <a:cs typeface="Verdana"/>
              </a:rPr>
              <a:t>changes </a:t>
            </a:r>
            <a:r>
              <a:rPr dirty="0" sz="2200" spc="175">
                <a:latin typeface="Verdana"/>
                <a:cs typeface="Verdana"/>
              </a:rPr>
              <a:t>a</a:t>
            </a:r>
            <a:r>
              <a:rPr dirty="0" sz="2200" spc="-405">
                <a:latin typeface="Verdana"/>
                <a:cs typeface="Verdana"/>
              </a:rPr>
              <a:t> </a:t>
            </a:r>
            <a:r>
              <a:rPr dirty="0" sz="2200" spc="-35">
                <a:latin typeface="Verdana"/>
                <a:cs typeface="Verdana"/>
              </a:rPr>
              <a:t>transaction’s </a:t>
            </a:r>
            <a:r>
              <a:rPr dirty="0" sz="2200" spc="-50">
                <a:latin typeface="Verdana"/>
                <a:cs typeface="Verdana"/>
              </a:rPr>
              <a:t>notary</a:t>
            </a:r>
            <a:endParaRPr sz="2200">
              <a:latin typeface="Verdana"/>
              <a:cs typeface="Verdana"/>
            </a:endParaRPr>
          </a:p>
          <a:p>
            <a:pPr lvl="1" marL="417830" indent="-172085">
              <a:lnSpc>
                <a:spcPct val="100000"/>
              </a:lnSpc>
              <a:spcBef>
                <a:spcPts val="1465"/>
              </a:spcBef>
              <a:buClr>
                <a:srgbClr val="000000"/>
              </a:buClr>
              <a:buFont typeface="Arial"/>
              <a:buChar char="–"/>
              <a:tabLst>
                <a:tab pos="495934" algn="l"/>
              </a:tabLst>
            </a:pPr>
            <a:r>
              <a:rPr dirty="0" sz="2200" spc="-135" b="1">
                <a:solidFill>
                  <a:srgbClr val="2B79EF"/>
                </a:solidFill>
                <a:latin typeface="Trebuchet MS"/>
                <a:cs typeface="Trebuchet MS"/>
              </a:rPr>
              <a:t>TwoPartyDealFlow</a:t>
            </a:r>
            <a:r>
              <a:rPr dirty="0" sz="2200" spc="10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200" spc="180">
                <a:latin typeface="Verdana"/>
                <a:cs typeface="Verdana"/>
              </a:rPr>
              <a:t>a</a:t>
            </a:r>
            <a:r>
              <a:rPr dirty="0" sz="2200" spc="-160">
                <a:latin typeface="Verdana"/>
                <a:cs typeface="Verdana"/>
              </a:rPr>
              <a:t> </a:t>
            </a:r>
            <a:r>
              <a:rPr dirty="0" sz="2200" spc="-20">
                <a:latin typeface="Verdana"/>
                <a:cs typeface="Verdana"/>
              </a:rPr>
              <a:t>standard</a:t>
            </a:r>
            <a:r>
              <a:rPr dirty="0" sz="2200" spc="-150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flow</a:t>
            </a:r>
            <a:r>
              <a:rPr dirty="0" sz="2200" spc="-160">
                <a:latin typeface="Verdana"/>
                <a:cs typeface="Verdana"/>
              </a:rPr>
              <a:t> </a:t>
            </a:r>
            <a:r>
              <a:rPr dirty="0" sz="2200" spc="-90">
                <a:latin typeface="Verdana"/>
                <a:cs typeface="Verdana"/>
              </a:rPr>
              <a:t>for</a:t>
            </a:r>
            <a:r>
              <a:rPr dirty="0" sz="2200" spc="-160">
                <a:latin typeface="Verdana"/>
                <a:cs typeface="Verdana"/>
              </a:rPr>
              <a:t> </a:t>
            </a:r>
            <a:r>
              <a:rPr dirty="0" sz="2200" spc="5">
                <a:latin typeface="Verdana"/>
                <a:cs typeface="Verdana"/>
              </a:rPr>
              <a:t>creating</a:t>
            </a:r>
            <a:r>
              <a:rPr dirty="0" sz="2200" spc="-180">
                <a:latin typeface="Verdana"/>
                <a:cs typeface="Verdana"/>
              </a:rPr>
              <a:t> </a:t>
            </a:r>
            <a:r>
              <a:rPr dirty="0" sz="2200" spc="-55">
                <a:latin typeface="Verdana"/>
                <a:cs typeface="Verdana"/>
              </a:rPr>
              <a:t>two-party</a:t>
            </a:r>
            <a:r>
              <a:rPr dirty="0" sz="2200" spc="-185">
                <a:latin typeface="Verdana"/>
                <a:cs typeface="Verdana"/>
              </a:rPr>
              <a:t> </a:t>
            </a:r>
            <a:r>
              <a:rPr dirty="0" sz="2200" spc="-15">
                <a:latin typeface="Verdana"/>
                <a:cs typeface="Verdana"/>
              </a:rPr>
              <a:t>deals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4036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00"/>
              <a:t>Suspending</a:t>
            </a:r>
            <a:r>
              <a:rPr dirty="0" spc="-240"/>
              <a:t> </a:t>
            </a:r>
            <a:r>
              <a:rPr dirty="0" spc="-400"/>
              <a:t>flows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14832"/>
            <a:ext cx="6461125" cy="174688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10">
                <a:latin typeface="Verdana"/>
                <a:cs typeface="Verdana"/>
              </a:rPr>
              <a:t>Nodes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85">
                <a:latin typeface="Verdana"/>
                <a:cs typeface="Verdana"/>
              </a:rPr>
              <a:t>need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ability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150">
                <a:latin typeface="Verdana"/>
                <a:cs typeface="Verdana"/>
              </a:rPr>
              <a:t>to:</a:t>
            </a:r>
            <a:endParaRPr sz="2400">
              <a:latin typeface="Verdana"/>
              <a:cs typeface="Verdana"/>
            </a:endParaRPr>
          </a:p>
          <a:p>
            <a:pPr lvl="1" marL="588645" indent="-342900">
              <a:lnSpc>
                <a:spcPct val="100000"/>
              </a:lnSpc>
              <a:spcBef>
                <a:spcPts val="475"/>
              </a:spcBef>
              <a:buFont typeface="Arial"/>
              <a:buChar char="–"/>
              <a:tabLst>
                <a:tab pos="588645" algn="l"/>
                <a:tab pos="589280" algn="l"/>
              </a:tabLst>
            </a:pPr>
            <a:r>
              <a:rPr dirty="0" sz="2200" spc="5">
                <a:latin typeface="Verdana"/>
                <a:cs typeface="Verdana"/>
              </a:rPr>
              <a:t>Handle </a:t>
            </a:r>
            <a:r>
              <a:rPr dirty="0" sz="2200" spc="-125">
                <a:latin typeface="Verdana"/>
                <a:cs typeface="Verdana"/>
              </a:rPr>
              <a:t>millions </a:t>
            </a:r>
            <a:r>
              <a:rPr dirty="0" sz="2200" spc="5">
                <a:latin typeface="Verdana"/>
                <a:cs typeface="Verdana"/>
              </a:rPr>
              <a:t>of </a:t>
            </a:r>
            <a:r>
              <a:rPr dirty="0" sz="2200" spc="-10">
                <a:latin typeface="Verdana"/>
                <a:cs typeface="Verdana"/>
              </a:rPr>
              <a:t>concurrent</a:t>
            </a:r>
            <a:r>
              <a:rPr dirty="0" sz="2200" spc="-575">
                <a:latin typeface="Verdana"/>
                <a:cs typeface="Verdana"/>
              </a:rPr>
              <a:t> </a:t>
            </a:r>
            <a:r>
              <a:rPr dirty="0" sz="2200" spc="-85">
                <a:latin typeface="Verdana"/>
                <a:cs typeface="Verdana"/>
              </a:rPr>
              <a:t>flows</a:t>
            </a:r>
            <a:endParaRPr sz="2200">
              <a:latin typeface="Verdana"/>
              <a:cs typeface="Verdana"/>
            </a:endParaRPr>
          </a:p>
          <a:p>
            <a:pPr lvl="1" marL="588645" indent="-342900">
              <a:lnSpc>
                <a:spcPct val="100000"/>
              </a:lnSpc>
              <a:spcBef>
                <a:spcPts val="875"/>
              </a:spcBef>
              <a:buFont typeface="Arial"/>
              <a:buChar char="–"/>
              <a:tabLst>
                <a:tab pos="588645" algn="l"/>
                <a:tab pos="589280" algn="l"/>
              </a:tabLst>
            </a:pPr>
            <a:r>
              <a:rPr dirty="0" sz="2200" spc="5">
                <a:latin typeface="Verdana"/>
                <a:cs typeface="Verdana"/>
              </a:rPr>
              <a:t>Handle</a:t>
            </a:r>
            <a:r>
              <a:rPr dirty="0" sz="2200" spc="-165">
                <a:latin typeface="Verdana"/>
                <a:cs typeface="Verdana"/>
              </a:rPr>
              <a:t> </a:t>
            </a:r>
            <a:r>
              <a:rPr dirty="0" sz="2200" spc="-85">
                <a:latin typeface="Verdana"/>
                <a:cs typeface="Verdana"/>
              </a:rPr>
              <a:t>flows</a:t>
            </a:r>
            <a:r>
              <a:rPr dirty="0" sz="2200" spc="-175">
                <a:latin typeface="Verdana"/>
                <a:cs typeface="Verdana"/>
              </a:rPr>
              <a:t> </a:t>
            </a:r>
            <a:r>
              <a:rPr dirty="0" sz="2200" spc="-75">
                <a:latin typeface="Verdana"/>
                <a:cs typeface="Verdana"/>
              </a:rPr>
              <a:t>lasting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90">
                <a:latin typeface="Verdana"/>
                <a:cs typeface="Verdana"/>
              </a:rPr>
              <a:t>for</a:t>
            </a:r>
            <a:r>
              <a:rPr dirty="0" sz="2200" spc="-170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long</a:t>
            </a:r>
            <a:r>
              <a:rPr dirty="0" sz="2200" spc="-175">
                <a:latin typeface="Verdana"/>
                <a:cs typeface="Verdana"/>
              </a:rPr>
              <a:t> </a:t>
            </a:r>
            <a:r>
              <a:rPr dirty="0" sz="2200" spc="-40">
                <a:latin typeface="Verdana"/>
                <a:cs typeface="Verdana"/>
              </a:rPr>
              <a:t>periods</a:t>
            </a:r>
            <a:r>
              <a:rPr dirty="0" sz="2200" spc="-175">
                <a:latin typeface="Verdana"/>
                <a:cs typeface="Verdana"/>
              </a:rPr>
              <a:t> </a:t>
            </a:r>
            <a:r>
              <a:rPr dirty="0" sz="2200" spc="10">
                <a:latin typeface="Verdana"/>
                <a:cs typeface="Verdana"/>
              </a:rPr>
              <a:t>of</a:t>
            </a:r>
            <a:r>
              <a:rPr dirty="0" sz="2200" spc="-165">
                <a:latin typeface="Verdana"/>
                <a:cs typeface="Verdana"/>
              </a:rPr>
              <a:t> </a:t>
            </a:r>
            <a:r>
              <a:rPr dirty="0" sz="2200" spc="-60">
                <a:latin typeface="Verdana"/>
                <a:cs typeface="Verdana"/>
              </a:rPr>
              <a:t>time</a:t>
            </a:r>
            <a:endParaRPr sz="2200">
              <a:latin typeface="Verdana"/>
              <a:cs typeface="Verdana"/>
            </a:endParaRPr>
          </a:p>
          <a:p>
            <a:pPr lvl="1" marL="588645" indent="-342900">
              <a:lnSpc>
                <a:spcPct val="100000"/>
              </a:lnSpc>
              <a:spcBef>
                <a:spcPts val="880"/>
              </a:spcBef>
              <a:buFont typeface="Arial"/>
              <a:buChar char="–"/>
              <a:tabLst>
                <a:tab pos="588645" algn="l"/>
                <a:tab pos="589280" algn="l"/>
              </a:tabLst>
            </a:pPr>
            <a:r>
              <a:rPr dirty="0" sz="2200" spc="-135">
                <a:latin typeface="Verdana"/>
                <a:cs typeface="Verdana"/>
              </a:rPr>
              <a:t>Survive </a:t>
            </a:r>
            <a:r>
              <a:rPr dirty="0" sz="2200" spc="-140">
                <a:latin typeface="Verdana"/>
                <a:cs typeface="Verdana"/>
              </a:rPr>
              <a:t>restarts </a:t>
            </a:r>
            <a:r>
              <a:rPr dirty="0" sz="2200" spc="80">
                <a:latin typeface="Verdana"/>
                <a:cs typeface="Verdana"/>
              </a:rPr>
              <a:t>and</a:t>
            </a:r>
            <a:r>
              <a:rPr dirty="0" sz="2200" spc="-26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upgrades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0322" y="3476625"/>
            <a:ext cx="6259830" cy="245681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80">
                <a:latin typeface="Verdana"/>
                <a:cs typeface="Verdana"/>
              </a:rPr>
              <a:t>To </a:t>
            </a:r>
            <a:r>
              <a:rPr dirty="0" sz="2400" spc="60">
                <a:latin typeface="Verdana"/>
                <a:cs typeface="Verdana"/>
              </a:rPr>
              <a:t>achieve</a:t>
            </a:r>
            <a:r>
              <a:rPr dirty="0" sz="2400" spc="-605">
                <a:latin typeface="Verdana"/>
                <a:cs typeface="Verdana"/>
              </a:rPr>
              <a:t> </a:t>
            </a:r>
            <a:r>
              <a:rPr dirty="0" sz="2400" spc="-180">
                <a:latin typeface="Verdana"/>
                <a:cs typeface="Verdana"/>
              </a:rPr>
              <a:t>this, </a:t>
            </a:r>
            <a:r>
              <a:rPr dirty="0" sz="2400" spc="-50">
                <a:latin typeface="Verdana"/>
                <a:cs typeface="Verdana"/>
              </a:rPr>
              <a:t>flow-logics </a:t>
            </a:r>
            <a:r>
              <a:rPr dirty="0" sz="2400" spc="5">
                <a:latin typeface="Verdana"/>
                <a:cs typeface="Verdana"/>
              </a:rPr>
              <a:t>are </a:t>
            </a:r>
            <a:r>
              <a:rPr dirty="0" sz="2400" spc="-80">
                <a:latin typeface="Verdana"/>
                <a:cs typeface="Verdana"/>
              </a:rPr>
              <a:t>regularly  </a:t>
            </a:r>
            <a:r>
              <a:rPr dirty="0" sz="2400" spc="-10">
                <a:latin typeface="Verdana"/>
                <a:cs typeface="Verdana"/>
              </a:rPr>
              <a:t>suspended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95">
                <a:latin typeface="Verdana"/>
                <a:cs typeface="Verdana"/>
              </a:rPr>
              <a:t>and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90">
                <a:latin typeface="Verdana"/>
                <a:cs typeface="Verdana"/>
              </a:rPr>
              <a:t>written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45">
                <a:latin typeface="Verdana"/>
                <a:cs typeface="Verdana"/>
              </a:rPr>
              <a:t>local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storage:</a:t>
            </a:r>
            <a:endParaRPr sz="2400">
              <a:latin typeface="Verdana"/>
              <a:cs typeface="Verdana"/>
            </a:endParaRPr>
          </a:p>
          <a:p>
            <a:pPr lvl="1" marL="588645" indent="-342900">
              <a:lnSpc>
                <a:spcPct val="100000"/>
              </a:lnSpc>
              <a:spcBef>
                <a:spcPts val="455"/>
              </a:spcBef>
              <a:buFont typeface="Arial"/>
              <a:buChar char="–"/>
              <a:tabLst>
                <a:tab pos="588645" algn="l"/>
                <a:tab pos="589280" algn="l"/>
              </a:tabLst>
            </a:pPr>
            <a:r>
              <a:rPr dirty="0" sz="2200" spc="-25">
                <a:latin typeface="Verdana"/>
                <a:cs typeface="Verdana"/>
              </a:rPr>
              <a:t>When </a:t>
            </a:r>
            <a:r>
              <a:rPr dirty="0" sz="2200" spc="-45">
                <a:latin typeface="Verdana"/>
                <a:cs typeface="Verdana"/>
              </a:rPr>
              <a:t>they </a:t>
            </a:r>
            <a:r>
              <a:rPr dirty="0" sz="2200">
                <a:latin typeface="Verdana"/>
                <a:cs typeface="Verdana"/>
              </a:rPr>
              <a:t>are</a:t>
            </a:r>
            <a:r>
              <a:rPr dirty="0" sz="2200" spc="-430">
                <a:latin typeface="Verdana"/>
                <a:cs typeface="Verdana"/>
              </a:rPr>
              <a:t> </a:t>
            </a:r>
            <a:r>
              <a:rPr dirty="0" sz="2200" spc="60">
                <a:latin typeface="Verdana"/>
                <a:cs typeface="Verdana"/>
              </a:rPr>
              <a:t>created</a:t>
            </a:r>
            <a:endParaRPr sz="2200">
              <a:latin typeface="Verdana"/>
              <a:cs typeface="Verdana"/>
            </a:endParaRPr>
          </a:p>
          <a:p>
            <a:pPr lvl="1" marL="588645" indent="-342900">
              <a:lnSpc>
                <a:spcPct val="100000"/>
              </a:lnSpc>
              <a:spcBef>
                <a:spcPts val="875"/>
              </a:spcBef>
              <a:buFont typeface="Arial"/>
              <a:buChar char="–"/>
              <a:tabLst>
                <a:tab pos="588645" algn="l"/>
                <a:tab pos="589280" algn="l"/>
              </a:tabLst>
            </a:pPr>
            <a:r>
              <a:rPr dirty="0" sz="2200" spc="-30">
                <a:latin typeface="Verdana"/>
                <a:cs typeface="Verdana"/>
              </a:rPr>
              <a:t>Whenever </a:t>
            </a:r>
            <a:r>
              <a:rPr dirty="0" sz="2200" spc="-20">
                <a:latin typeface="Verdana"/>
                <a:cs typeface="Verdana"/>
              </a:rPr>
              <a:t>the </a:t>
            </a:r>
            <a:r>
              <a:rPr dirty="0" sz="2200" spc="-60">
                <a:latin typeface="Verdana"/>
                <a:cs typeface="Verdana"/>
              </a:rPr>
              <a:t>network </a:t>
            </a:r>
            <a:r>
              <a:rPr dirty="0" sz="2200" spc="-225">
                <a:latin typeface="Verdana"/>
                <a:cs typeface="Verdana"/>
              </a:rPr>
              <a:t>is</a:t>
            </a:r>
            <a:r>
              <a:rPr dirty="0" sz="2200" spc="-595">
                <a:latin typeface="Verdana"/>
                <a:cs typeface="Verdana"/>
              </a:rPr>
              <a:t> </a:t>
            </a:r>
            <a:r>
              <a:rPr dirty="0" sz="2200" spc="60">
                <a:latin typeface="Verdana"/>
                <a:cs typeface="Verdana"/>
              </a:rPr>
              <a:t>called</a:t>
            </a:r>
            <a:endParaRPr sz="2200">
              <a:latin typeface="Verdana"/>
              <a:cs typeface="Verdana"/>
            </a:endParaRPr>
          </a:p>
          <a:p>
            <a:pPr lvl="1" marL="588645" indent="-342900">
              <a:lnSpc>
                <a:spcPct val="100000"/>
              </a:lnSpc>
              <a:spcBef>
                <a:spcPts val="865"/>
              </a:spcBef>
              <a:buFont typeface="Arial"/>
              <a:buChar char="–"/>
              <a:tabLst>
                <a:tab pos="588645" algn="l"/>
                <a:tab pos="589280" algn="l"/>
              </a:tabLst>
            </a:pPr>
            <a:r>
              <a:rPr dirty="0" sz="2200" spc="-75">
                <a:latin typeface="Verdana"/>
                <a:cs typeface="Verdana"/>
              </a:rPr>
              <a:t>While</a:t>
            </a:r>
            <a:r>
              <a:rPr dirty="0" sz="2200" spc="-165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waiting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20">
                <a:latin typeface="Verdana"/>
                <a:cs typeface="Verdana"/>
              </a:rPr>
              <a:t>on</a:t>
            </a:r>
            <a:r>
              <a:rPr dirty="0" sz="2200" spc="-165">
                <a:latin typeface="Verdana"/>
                <a:cs typeface="Verdana"/>
              </a:rPr>
              <a:t> </a:t>
            </a:r>
            <a:r>
              <a:rPr dirty="0" sz="2200" spc="175">
                <a:latin typeface="Verdana"/>
                <a:cs typeface="Verdana"/>
              </a:rPr>
              <a:t>a</a:t>
            </a:r>
            <a:r>
              <a:rPr dirty="0" sz="2200" spc="-170">
                <a:latin typeface="Verdana"/>
                <a:cs typeface="Verdana"/>
              </a:rPr>
              <a:t> </a:t>
            </a:r>
            <a:r>
              <a:rPr dirty="0" sz="2200" spc="-20">
                <a:latin typeface="Verdana"/>
                <a:cs typeface="Verdana"/>
              </a:rPr>
              <a:t>counterparty</a:t>
            </a:r>
            <a:endParaRPr sz="2200">
              <a:latin typeface="Verdana"/>
              <a:cs typeface="Verdana"/>
            </a:endParaRPr>
          </a:p>
          <a:p>
            <a:pPr lvl="1" marL="588645" indent="-342900">
              <a:lnSpc>
                <a:spcPct val="100000"/>
              </a:lnSpc>
              <a:spcBef>
                <a:spcPts val="880"/>
              </a:spcBef>
              <a:buFont typeface="Arial"/>
              <a:buChar char="–"/>
              <a:tabLst>
                <a:tab pos="588645" algn="l"/>
                <a:tab pos="589280" algn="l"/>
              </a:tabLst>
            </a:pPr>
            <a:r>
              <a:rPr dirty="0" sz="2200" spc="-75">
                <a:latin typeface="Verdana"/>
                <a:cs typeface="Verdana"/>
              </a:rPr>
              <a:t>While </a:t>
            </a:r>
            <a:r>
              <a:rPr dirty="0" sz="2200" spc="-30">
                <a:latin typeface="Verdana"/>
                <a:cs typeface="Verdana"/>
              </a:rPr>
              <a:t>waiting </a:t>
            </a:r>
            <a:r>
              <a:rPr dirty="0" sz="2200" spc="-90">
                <a:latin typeface="Verdana"/>
                <a:cs typeface="Verdana"/>
              </a:rPr>
              <a:t>for </a:t>
            </a:r>
            <a:r>
              <a:rPr dirty="0" sz="2200" spc="-15">
                <a:latin typeface="Verdana"/>
                <a:cs typeface="Verdana"/>
              </a:rPr>
              <a:t>human</a:t>
            </a:r>
            <a:r>
              <a:rPr dirty="0" sz="2200" spc="-490">
                <a:latin typeface="Verdana"/>
                <a:cs typeface="Verdana"/>
              </a:rPr>
              <a:t> </a:t>
            </a:r>
            <a:r>
              <a:rPr dirty="0" sz="2200" spc="-65">
                <a:latin typeface="Verdana"/>
                <a:cs typeface="Verdana"/>
              </a:rPr>
              <a:t>intervention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62871" y="2141220"/>
            <a:ext cx="2019935" cy="1109345"/>
          </a:xfrm>
          <a:custGeom>
            <a:avLst/>
            <a:gdLst/>
            <a:ahLst/>
            <a:cxnLst/>
            <a:rect l="l" t="t" r="r" b="b"/>
            <a:pathLst>
              <a:path w="2019934" h="1109345">
                <a:moveTo>
                  <a:pt x="1846072" y="935481"/>
                </a:moveTo>
                <a:lnTo>
                  <a:pt x="1846072" y="1109217"/>
                </a:lnTo>
                <a:lnTo>
                  <a:pt x="1961896" y="1051305"/>
                </a:lnTo>
                <a:lnTo>
                  <a:pt x="1875027" y="1051305"/>
                </a:lnTo>
                <a:lnTo>
                  <a:pt x="1875027" y="993393"/>
                </a:lnTo>
                <a:lnTo>
                  <a:pt x="1961895" y="993393"/>
                </a:lnTo>
                <a:lnTo>
                  <a:pt x="1846072" y="935481"/>
                </a:lnTo>
                <a:close/>
              </a:path>
              <a:path w="2019934" h="1109345">
                <a:moveTo>
                  <a:pt x="57911" y="0"/>
                </a:moveTo>
                <a:lnTo>
                  <a:pt x="0" y="0"/>
                </a:lnTo>
                <a:lnTo>
                  <a:pt x="0" y="1051305"/>
                </a:lnTo>
                <a:lnTo>
                  <a:pt x="1846072" y="1051305"/>
                </a:lnTo>
                <a:lnTo>
                  <a:pt x="1846072" y="1022350"/>
                </a:lnTo>
                <a:lnTo>
                  <a:pt x="57911" y="1022350"/>
                </a:lnTo>
                <a:lnTo>
                  <a:pt x="28955" y="993393"/>
                </a:lnTo>
                <a:lnTo>
                  <a:pt x="57911" y="993393"/>
                </a:lnTo>
                <a:lnTo>
                  <a:pt x="57911" y="0"/>
                </a:lnTo>
                <a:close/>
              </a:path>
              <a:path w="2019934" h="1109345">
                <a:moveTo>
                  <a:pt x="1961895" y="993393"/>
                </a:moveTo>
                <a:lnTo>
                  <a:pt x="1875027" y="993393"/>
                </a:lnTo>
                <a:lnTo>
                  <a:pt x="1875027" y="1051305"/>
                </a:lnTo>
                <a:lnTo>
                  <a:pt x="1961896" y="1051305"/>
                </a:lnTo>
                <a:lnTo>
                  <a:pt x="2019807" y="1022350"/>
                </a:lnTo>
                <a:lnTo>
                  <a:pt x="1961895" y="993393"/>
                </a:lnTo>
                <a:close/>
              </a:path>
              <a:path w="2019934" h="1109345">
                <a:moveTo>
                  <a:pt x="57911" y="993393"/>
                </a:moveTo>
                <a:lnTo>
                  <a:pt x="28955" y="993393"/>
                </a:lnTo>
                <a:lnTo>
                  <a:pt x="57911" y="1022350"/>
                </a:lnTo>
                <a:lnTo>
                  <a:pt x="57911" y="993393"/>
                </a:lnTo>
                <a:close/>
              </a:path>
              <a:path w="2019934" h="1109345">
                <a:moveTo>
                  <a:pt x="1846072" y="993393"/>
                </a:moveTo>
                <a:lnTo>
                  <a:pt x="57911" y="993393"/>
                </a:lnTo>
                <a:lnTo>
                  <a:pt x="57911" y="1022350"/>
                </a:lnTo>
                <a:lnTo>
                  <a:pt x="1846072" y="1022350"/>
                </a:lnTo>
                <a:lnTo>
                  <a:pt x="1846072" y="993393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790431" y="2220467"/>
            <a:ext cx="1003300" cy="234950"/>
          </a:xfrm>
          <a:custGeom>
            <a:avLst/>
            <a:gdLst/>
            <a:ahLst/>
            <a:cxnLst/>
            <a:rect l="l" t="t" r="r" b="b"/>
            <a:pathLst>
              <a:path w="1003300" h="234950">
                <a:moveTo>
                  <a:pt x="0" y="234696"/>
                </a:moveTo>
                <a:lnTo>
                  <a:pt x="1002792" y="234696"/>
                </a:lnTo>
                <a:lnTo>
                  <a:pt x="1002792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790431" y="2230577"/>
            <a:ext cx="100330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0495">
              <a:lnSpc>
                <a:spcPct val="100000"/>
              </a:lnSpc>
              <a:spcBef>
                <a:spcPts val="100"/>
              </a:spcBef>
            </a:pPr>
            <a:r>
              <a:rPr dirty="0" sz="1200" spc="-70" b="1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dirty="0" sz="1200" spc="-11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229" b="1">
                <a:solidFill>
                  <a:srgbClr val="FFFFFF"/>
                </a:solidFill>
                <a:latin typeface="Verdana"/>
                <a:cs typeface="Verdana"/>
              </a:rPr>
              <a:t>Tx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790431" y="2511551"/>
            <a:ext cx="1003300" cy="227329"/>
          </a:xfrm>
          <a:custGeom>
            <a:avLst/>
            <a:gdLst/>
            <a:ahLst/>
            <a:cxnLst/>
            <a:rect l="l" t="t" r="r" b="b"/>
            <a:pathLst>
              <a:path w="1003300" h="227330">
                <a:moveTo>
                  <a:pt x="0" y="227075"/>
                </a:moveTo>
                <a:lnTo>
                  <a:pt x="1002792" y="227075"/>
                </a:lnTo>
                <a:lnTo>
                  <a:pt x="1002792" y="0"/>
                </a:lnTo>
                <a:lnTo>
                  <a:pt x="0" y="0"/>
                </a:lnTo>
                <a:lnTo>
                  <a:pt x="0" y="227075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790431" y="2518028"/>
            <a:ext cx="1003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>
              <a:lnSpc>
                <a:spcPct val="100000"/>
              </a:lnSpc>
              <a:spcBef>
                <a:spcPts val="100"/>
              </a:spcBef>
            </a:pPr>
            <a:r>
              <a:rPr dirty="0" sz="1200" spc="-125" b="1">
                <a:solidFill>
                  <a:srgbClr val="FFFFFF"/>
                </a:solidFill>
                <a:latin typeface="Verdana"/>
                <a:cs typeface="Verdana"/>
              </a:rPr>
              <a:t>Verify</a:t>
            </a:r>
            <a:r>
              <a:rPr dirty="0" sz="1200" spc="-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225" b="1">
                <a:solidFill>
                  <a:srgbClr val="FFFFFF"/>
                </a:solidFill>
                <a:latin typeface="Verdana"/>
                <a:cs typeface="Verdana"/>
              </a:rPr>
              <a:t>Tx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790431" y="2795016"/>
            <a:ext cx="1003300" cy="227329"/>
          </a:xfrm>
          <a:custGeom>
            <a:avLst/>
            <a:gdLst/>
            <a:ahLst/>
            <a:cxnLst/>
            <a:rect l="l" t="t" r="r" b="b"/>
            <a:pathLst>
              <a:path w="1003300" h="227330">
                <a:moveTo>
                  <a:pt x="0" y="227075"/>
                </a:moveTo>
                <a:lnTo>
                  <a:pt x="1002792" y="227075"/>
                </a:lnTo>
                <a:lnTo>
                  <a:pt x="1002792" y="0"/>
                </a:lnTo>
                <a:lnTo>
                  <a:pt x="0" y="0"/>
                </a:lnTo>
                <a:lnTo>
                  <a:pt x="0" y="227075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790431" y="2802128"/>
            <a:ext cx="1003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1460">
              <a:lnSpc>
                <a:spcPct val="100000"/>
              </a:lnSpc>
              <a:spcBef>
                <a:spcPts val="100"/>
              </a:spcBef>
            </a:pPr>
            <a:r>
              <a:rPr dirty="0" sz="1200" spc="-135" b="1">
                <a:solidFill>
                  <a:srgbClr val="FFFFFF"/>
                </a:solidFill>
                <a:latin typeface="Verdana"/>
                <a:cs typeface="Verdana"/>
              </a:rPr>
              <a:t>Sign</a:t>
            </a:r>
            <a:r>
              <a:rPr dirty="0" sz="1200" spc="-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225" b="1">
                <a:solidFill>
                  <a:srgbClr val="FFFFFF"/>
                </a:solidFill>
                <a:latin typeface="Verdana"/>
                <a:cs typeface="Verdana"/>
              </a:rPr>
              <a:t>Tx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293352" y="3198876"/>
            <a:ext cx="0" cy="913130"/>
          </a:xfrm>
          <a:custGeom>
            <a:avLst/>
            <a:gdLst/>
            <a:ahLst/>
            <a:cxnLst/>
            <a:rect l="l" t="t" r="r" b="b"/>
            <a:pathLst>
              <a:path w="0" h="913129">
                <a:moveTo>
                  <a:pt x="0" y="0"/>
                </a:moveTo>
                <a:lnTo>
                  <a:pt x="0" y="913003"/>
                </a:lnTo>
              </a:path>
            </a:pathLst>
          </a:custGeom>
          <a:ln w="57912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618219" y="1670304"/>
            <a:ext cx="1346200" cy="471170"/>
          </a:xfrm>
          <a:custGeom>
            <a:avLst/>
            <a:gdLst/>
            <a:ahLst/>
            <a:cxnLst/>
            <a:rect l="l" t="t" r="r" b="b"/>
            <a:pathLst>
              <a:path w="1346200" h="471169">
                <a:moveTo>
                  <a:pt x="672846" y="0"/>
                </a:moveTo>
                <a:lnTo>
                  <a:pt x="604051" y="1215"/>
                </a:lnTo>
                <a:lnTo>
                  <a:pt x="537244" y="4783"/>
                </a:lnTo>
                <a:lnTo>
                  <a:pt x="472762" y="10585"/>
                </a:lnTo>
                <a:lnTo>
                  <a:pt x="410944" y="18502"/>
                </a:lnTo>
                <a:lnTo>
                  <a:pt x="352127" y="28416"/>
                </a:lnTo>
                <a:lnTo>
                  <a:pt x="296651" y="40210"/>
                </a:lnTo>
                <a:lnTo>
                  <a:pt x="244853" y="53764"/>
                </a:lnTo>
                <a:lnTo>
                  <a:pt x="197072" y="68961"/>
                </a:lnTo>
                <a:lnTo>
                  <a:pt x="153645" y="85681"/>
                </a:lnTo>
                <a:lnTo>
                  <a:pt x="114911" y="103807"/>
                </a:lnTo>
                <a:lnTo>
                  <a:pt x="81208" y="123221"/>
                </a:lnTo>
                <a:lnTo>
                  <a:pt x="30249" y="165436"/>
                </a:lnTo>
                <a:lnTo>
                  <a:pt x="3473" y="211382"/>
                </a:lnTo>
                <a:lnTo>
                  <a:pt x="0" y="235458"/>
                </a:lnTo>
                <a:lnTo>
                  <a:pt x="3473" y="259533"/>
                </a:lnTo>
                <a:lnTo>
                  <a:pt x="30249" y="305479"/>
                </a:lnTo>
                <a:lnTo>
                  <a:pt x="81208" y="347694"/>
                </a:lnTo>
                <a:lnTo>
                  <a:pt x="114911" y="367108"/>
                </a:lnTo>
                <a:lnTo>
                  <a:pt x="153645" y="385234"/>
                </a:lnTo>
                <a:lnTo>
                  <a:pt x="197072" y="401955"/>
                </a:lnTo>
                <a:lnTo>
                  <a:pt x="244853" y="417151"/>
                </a:lnTo>
                <a:lnTo>
                  <a:pt x="296651" y="430705"/>
                </a:lnTo>
                <a:lnTo>
                  <a:pt x="352127" y="442499"/>
                </a:lnTo>
                <a:lnTo>
                  <a:pt x="410944" y="452413"/>
                </a:lnTo>
                <a:lnTo>
                  <a:pt x="472762" y="460330"/>
                </a:lnTo>
                <a:lnTo>
                  <a:pt x="537244" y="466132"/>
                </a:lnTo>
                <a:lnTo>
                  <a:pt x="604051" y="469700"/>
                </a:lnTo>
                <a:lnTo>
                  <a:pt x="672846" y="470916"/>
                </a:lnTo>
                <a:lnTo>
                  <a:pt x="741640" y="469700"/>
                </a:lnTo>
                <a:lnTo>
                  <a:pt x="808447" y="466132"/>
                </a:lnTo>
                <a:lnTo>
                  <a:pt x="872929" y="460330"/>
                </a:lnTo>
                <a:lnTo>
                  <a:pt x="934747" y="452413"/>
                </a:lnTo>
                <a:lnTo>
                  <a:pt x="993564" y="442499"/>
                </a:lnTo>
                <a:lnTo>
                  <a:pt x="1049040" y="430705"/>
                </a:lnTo>
                <a:lnTo>
                  <a:pt x="1100838" y="417151"/>
                </a:lnTo>
                <a:lnTo>
                  <a:pt x="1148619" y="401955"/>
                </a:lnTo>
                <a:lnTo>
                  <a:pt x="1192046" y="385234"/>
                </a:lnTo>
                <a:lnTo>
                  <a:pt x="1230780" y="367108"/>
                </a:lnTo>
                <a:lnTo>
                  <a:pt x="1264483" y="347694"/>
                </a:lnTo>
                <a:lnTo>
                  <a:pt x="1315442" y="305479"/>
                </a:lnTo>
                <a:lnTo>
                  <a:pt x="1342218" y="259533"/>
                </a:lnTo>
                <a:lnTo>
                  <a:pt x="1345691" y="235458"/>
                </a:lnTo>
                <a:lnTo>
                  <a:pt x="1342218" y="211382"/>
                </a:lnTo>
                <a:lnTo>
                  <a:pt x="1315442" y="165436"/>
                </a:lnTo>
                <a:lnTo>
                  <a:pt x="1264483" y="123221"/>
                </a:lnTo>
                <a:lnTo>
                  <a:pt x="1230780" y="103807"/>
                </a:lnTo>
                <a:lnTo>
                  <a:pt x="1192046" y="85681"/>
                </a:lnTo>
                <a:lnTo>
                  <a:pt x="1148619" y="68961"/>
                </a:lnTo>
                <a:lnTo>
                  <a:pt x="1100838" y="53764"/>
                </a:lnTo>
                <a:lnTo>
                  <a:pt x="1049040" y="40210"/>
                </a:lnTo>
                <a:lnTo>
                  <a:pt x="993564" y="28416"/>
                </a:lnTo>
                <a:lnTo>
                  <a:pt x="934747" y="18502"/>
                </a:lnTo>
                <a:lnTo>
                  <a:pt x="872929" y="10585"/>
                </a:lnTo>
                <a:lnTo>
                  <a:pt x="808447" y="4783"/>
                </a:lnTo>
                <a:lnTo>
                  <a:pt x="741640" y="1215"/>
                </a:lnTo>
                <a:lnTo>
                  <a:pt x="67284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618219" y="1670304"/>
            <a:ext cx="1346200" cy="471170"/>
          </a:xfrm>
          <a:custGeom>
            <a:avLst/>
            <a:gdLst/>
            <a:ahLst/>
            <a:cxnLst/>
            <a:rect l="l" t="t" r="r" b="b"/>
            <a:pathLst>
              <a:path w="1346200" h="471169">
                <a:moveTo>
                  <a:pt x="0" y="235458"/>
                </a:moveTo>
                <a:lnTo>
                  <a:pt x="13669" y="188002"/>
                </a:lnTo>
                <a:lnTo>
                  <a:pt x="52875" y="143803"/>
                </a:lnTo>
                <a:lnTo>
                  <a:pt x="114911" y="103807"/>
                </a:lnTo>
                <a:lnTo>
                  <a:pt x="153645" y="85681"/>
                </a:lnTo>
                <a:lnTo>
                  <a:pt x="197072" y="68961"/>
                </a:lnTo>
                <a:lnTo>
                  <a:pt x="244853" y="53764"/>
                </a:lnTo>
                <a:lnTo>
                  <a:pt x="296651" y="40210"/>
                </a:lnTo>
                <a:lnTo>
                  <a:pt x="352127" y="28416"/>
                </a:lnTo>
                <a:lnTo>
                  <a:pt x="410944" y="18502"/>
                </a:lnTo>
                <a:lnTo>
                  <a:pt x="472762" y="10585"/>
                </a:lnTo>
                <a:lnTo>
                  <a:pt x="537244" y="4783"/>
                </a:lnTo>
                <a:lnTo>
                  <a:pt x="604051" y="1215"/>
                </a:lnTo>
                <a:lnTo>
                  <a:pt x="672846" y="0"/>
                </a:lnTo>
                <a:lnTo>
                  <a:pt x="741640" y="1215"/>
                </a:lnTo>
                <a:lnTo>
                  <a:pt x="808447" y="4783"/>
                </a:lnTo>
                <a:lnTo>
                  <a:pt x="872929" y="10585"/>
                </a:lnTo>
                <a:lnTo>
                  <a:pt x="934747" y="18502"/>
                </a:lnTo>
                <a:lnTo>
                  <a:pt x="993564" y="28416"/>
                </a:lnTo>
                <a:lnTo>
                  <a:pt x="1049040" y="40210"/>
                </a:lnTo>
                <a:lnTo>
                  <a:pt x="1100838" y="53764"/>
                </a:lnTo>
                <a:lnTo>
                  <a:pt x="1148619" y="68960"/>
                </a:lnTo>
                <a:lnTo>
                  <a:pt x="1192046" y="85681"/>
                </a:lnTo>
                <a:lnTo>
                  <a:pt x="1230780" y="103807"/>
                </a:lnTo>
                <a:lnTo>
                  <a:pt x="1264483" y="123221"/>
                </a:lnTo>
                <a:lnTo>
                  <a:pt x="1315442" y="165436"/>
                </a:lnTo>
                <a:lnTo>
                  <a:pt x="1342218" y="211382"/>
                </a:lnTo>
                <a:lnTo>
                  <a:pt x="1345691" y="235458"/>
                </a:lnTo>
                <a:lnTo>
                  <a:pt x="1342218" y="259533"/>
                </a:lnTo>
                <a:lnTo>
                  <a:pt x="1315442" y="305479"/>
                </a:lnTo>
                <a:lnTo>
                  <a:pt x="1264483" y="347694"/>
                </a:lnTo>
                <a:lnTo>
                  <a:pt x="1230780" y="367108"/>
                </a:lnTo>
                <a:lnTo>
                  <a:pt x="1192046" y="385234"/>
                </a:lnTo>
                <a:lnTo>
                  <a:pt x="1148619" y="401955"/>
                </a:lnTo>
                <a:lnTo>
                  <a:pt x="1100838" y="417151"/>
                </a:lnTo>
                <a:lnTo>
                  <a:pt x="1049040" y="430705"/>
                </a:lnTo>
                <a:lnTo>
                  <a:pt x="993564" y="442499"/>
                </a:lnTo>
                <a:lnTo>
                  <a:pt x="934747" y="452413"/>
                </a:lnTo>
                <a:lnTo>
                  <a:pt x="872929" y="460330"/>
                </a:lnTo>
                <a:lnTo>
                  <a:pt x="808447" y="466132"/>
                </a:lnTo>
                <a:lnTo>
                  <a:pt x="741640" y="469700"/>
                </a:lnTo>
                <a:lnTo>
                  <a:pt x="672846" y="470916"/>
                </a:lnTo>
                <a:lnTo>
                  <a:pt x="604051" y="469700"/>
                </a:lnTo>
                <a:lnTo>
                  <a:pt x="537244" y="466132"/>
                </a:lnTo>
                <a:lnTo>
                  <a:pt x="472762" y="460330"/>
                </a:lnTo>
                <a:lnTo>
                  <a:pt x="410944" y="452413"/>
                </a:lnTo>
                <a:lnTo>
                  <a:pt x="352127" y="442499"/>
                </a:lnTo>
                <a:lnTo>
                  <a:pt x="296651" y="430705"/>
                </a:lnTo>
                <a:lnTo>
                  <a:pt x="244853" y="417151"/>
                </a:lnTo>
                <a:lnTo>
                  <a:pt x="197072" y="401955"/>
                </a:lnTo>
                <a:lnTo>
                  <a:pt x="153645" y="385234"/>
                </a:lnTo>
                <a:lnTo>
                  <a:pt x="114911" y="367108"/>
                </a:lnTo>
                <a:lnTo>
                  <a:pt x="81208" y="347694"/>
                </a:lnTo>
                <a:lnTo>
                  <a:pt x="30249" y="305479"/>
                </a:lnTo>
                <a:lnTo>
                  <a:pt x="3473" y="259533"/>
                </a:lnTo>
                <a:lnTo>
                  <a:pt x="0" y="235458"/>
                </a:lnTo>
                <a:close/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069451" y="1799082"/>
            <a:ext cx="446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0" b="1">
                <a:latin typeface="Verdana"/>
                <a:cs typeface="Verdana"/>
              </a:rPr>
              <a:t>ALICE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36809" y="2782570"/>
            <a:ext cx="582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0">
                <a:latin typeface="Verdana"/>
                <a:cs typeface="Verdana"/>
              </a:rPr>
              <a:t>Se</a:t>
            </a:r>
            <a:r>
              <a:rPr dirty="0" sz="1800" spc="-105">
                <a:latin typeface="Verdana"/>
                <a:cs typeface="Verdana"/>
              </a:rPr>
              <a:t>n</a:t>
            </a:r>
            <a:r>
              <a:rPr dirty="0" sz="1800" spc="110"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36809" y="5022341"/>
            <a:ext cx="582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0">
                <a:latin typeface="Verdana"/>
                <a:cs typeface="Verdana"/>
              </a:rPr>
              <a:t>Se</a:t>
            </a:r>
            <a:r>
              <a:rPr dirty="0" sz="1800" spc="-105">
                <a:latin typeface="Verdana"/>
                <a:cs typeface="Verdana"/>
              </a:rPr>
              <a:t>n</a:t>
            </a:r>
            <a:r>
              <a:rPr dirty="0" sz="1800" spc="110"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293352" y="4389120"/>
            <a:ext cx="0" cy="1129665"/>
          </a:xfrm>
          <a:custGeom>
            <a:avLst/>
            <a:gdLst/>
            <a:ahLst/>
            <a:cxnLst/>
            <a:rect l="l" t="t" r="r" b="b"/>
            <a:pathLst>
              <a:path w="0" h="1129664">
                <a:moveTo>
                  <a:pt x="0" y="0"/>
                </a:moveTo>
                <a:lnTo>
                  <a:pt x="0" y="1129283"/>
                </a:lnTo>
              </a:path>
            </a:pathLst>
          </a:custGeom>
          <a:ln w="57911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800592" y="4144517"/>
            <a:ext cx="9874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60" i="1">
                <a:latin typeface="Verdana"/>
                <a:cs typeface="Verdana"/>
              </a:rPr>
              <a:t>*Suspended*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291828" y="5317235"/>
            <a:ext cx="1991360" cy="173990"/>
          </a:xfrm>
          <a:custGeom>
            <a:avLst/>
            <a:gdLst/>
            <a:ahLst/>
            <a:cxnLst/>
            <a:rect l="l" t="t" r="r" b="b"/>
            <a:pathLst>
              <a:path w="1991359" h="173989">
                <a:moveTo>
                  <a:pt x="173736" y="0"/>
                </a:moveTo>
                <a:lnTo>
                  <a:pt x="0" y="86867"/>
                </a:lnTo>
                <a:lnTo>
                  <a:pt x="173736" y="173735"/>
                </a:lnTo>
                <a:lnTo>
                  <a:pt x="173736" y="115823"/>
                </a:lnTo>
                <a:lnTo>
                  <a:pt x="144779" y="115823"/>
                </a:lnTo>
                <a:lnTo>
                  <a:pt x="144779" y="57911"/>
                </a:lnTo>
                <a:lnTo>
                  <a:pt x="173736" y="57911"/>
                </a:lnTo>
                <a:lnTo>
                  <a:pt x="173736" y="0"/>
                </a:lnTo>
                <a:close/>
              </a:path>
              <a:path w="1991359" h="173989">
                <a:moveTo>
                  <a:pt x="173736" y="57911"/>
                </a:moveTo>
                <a:lnTo>
                  <a:pt x="144779" y="57911"/>
                </a:lnTo>
                <a:lnTo>
                  <a:pt x="144779" y="115823"/>
                </a:lnTo>
                <a:lnTo>
                  <a:pt x="173736" y="115823"/>
                </a:lnTo>
                <a:lnTo>
                  <a:pt x="173736" y="57911"/>
                </a:lnTo>
                <a:close/>
              </a:path>
              <a:path w="1991359" h="173989">
                <a:moveTo>
                  <a:pt x="1990852" y="57911"/>
                </a:moveTo>
                <a:lnTo>
                  <a:pt x="173736" y="57911"/>
                </a:lnTo>
                <a:lnTo>
                  <a:pt x="173736" y="115823"/>
                </a:lnTo>
                <a:lnTo>
                  <a:pt x="1990852" y="115823"/>
                </a:lnTo>
                <a:lnTo>
                  <a:pt x="1990852" y="57911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204959" y="5404103"/>
            <a:ext cx="173990" cy="602615"/>
          </a:xfrm>
          <a:custGeom>
            <a:avLst/>
            <a:gdLst/>
            <a:ahLst/>
            <a:cxnLst/>
            <a:rect l="l" t="t" r="r" b="b"/>
            <a:pathLst>
              <a:path w="173990" h="602614">
                <a:moveTo>
                  <a:pt x="57912" y="428548"/>
                </a:moveTo>
                <a:lnTo>
                  <a:pt x="0" y="428548"/>
                </a:lnTo>
                <a:lnTo>
                  <a:pt x="86868" y="602284"/>
                </a:lnTo>
                <a:lnTo>
                  <a:pt x="159258" y="457504"/>
                </a:lnTo>
                <a:lnTo>
                  <a:pt x="57912" y="457504"/>
                </a:lnTo>
                <a:lnTo>
                  <a:pt x="57912" y="428548"/>
                </a:lnTo>
                <a:close/>
              </a:path>
              <a:path w="173990" h="602614">
                <a:moveTo>
                  <a:pt x="115824" y="0"/>
                </a:moveTo>
                <a:lnTo>
                  <a:pt x="57912" y="0"/>
                </a:lnTo>
                <a:lnTo>
                  <a:pt x="57912" y="457504"/>
                </a:lnTo>
                <a:lnTo>
                  <a:pt x="115824" y="457504"/>
                </a:lnTo>
                <a:lnTo>
                  <a:pt x="115824" y="0"/>
                </a:lnTo>
                <a:close/>
              </a:path>
              <a:path w="173990" h="602614">
                <a:moveTo>
                  <a:pt x="173736" y="428548"/>
                </a:moveTo>
                <a:lnTo>
                  <a:pt x="115824" y="428548"/>
                </a:lnTo>
                <a:lnTo>
                  <a:pt x="115824" y="457504"/>
                </a:lnTo>
                <a:lnTo>
                  <a:pt x="159258" y="457504"/>
                </a:lnTo>
                <a:lnTo>
                  <a:pt x="173736" y="428548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790431" y="5518403"/>
            <a:ext cx="1003300" cy="259079"/>
          </a:xfrm>
          <a:custGeom>
            <a:avLst/>
            <a:gdLst/>
            <a:ahLst/>
            <a:cxnLst/>
            <a:rect l="l" t="t" r="r" b="b"/>
            <a:pathLst>
              <a:path w="1003300" h="259079">
                <a:moveTo>
                  <a:pt x="0" y="259080"/>
                </a:moveTo>
                <a:lnTo>
                  <a:pt x="1002792" y="259080"/>
                </a:lnTo>
                <a:lnTo>
                  <a:pt x="1002792" y="0"/>
                </a:lnTo>
                <a:lnTo>
                  <a:pt x="0" y="0"/>
                </a:lnTo>
                <a:lnTo>
                  <a:pt x="0" y="259080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790431" y="5541975"/>
            <a:ext cx="1003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0970">
              <a:lnSpc>
                <a:spcPct val="100000"/>
              </a:lnSpc>
              <a:spcBef>
                <a:spcPts val="100"/>
              </a:spcBef>
            </a:pPr>
            <a:r>
              <a:rPr dirty="0" sz="1200" spc="-95" b="1">
                <a:solidFill>
                  <a:srgbClr val="FFFFFF"/>
                </a:solidFill>
                <a:latin typeface="Verdana"/>
                <a:cs typeface="Verdana"/>
              </a:rPr>
              <a:t>Record</a:t>
            </a:r>
            <a:r>
              <a:rPr dirty="0" sz="1200" spc="-11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225" b="1">
                <a:solidFill>
                  <a:srgbClr val="FFFFFF"/>
                </a:solidFill>
                <a:latin typeface="Verdana"/>
                <a:cs typeface="Verdana"/>
              </a:rPr>
              <a:t>Tx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23</a:t>
            </a:fld>
            <a:r>
              <a:rPr dirty="0" spc="-85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529717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20"/>
              <a:t>Writing </a:t>
            </a:r>
            <a:r>
              <a:rPr dirty="0" spc="-25"/>
              <a:t>a </a:t>
            </a:r>
            <a:r>
              <a:rPr dirty="0" spc="-240"/>
              <a:t>suspendable</a:t>
            </a:r>
            <a:r>
              <a:rPr dirty="0" spc="-200"/>
              <a:t> </a:t>
            </a:r>
            <a:r>
              <a:rPr dirty="0" spc="-375"/>
              <a:t>flow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23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70786"/>
            <a:ext cx="8832215" cy="401002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355600" marR="5080" indent="-342900">
              <a:lnSpc>
                <a:spcPts val="2680"/>
              </a:lnSpc>
              <a:spcBef>
                <a:spcPts val="3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130">
                <a:latin typeface="Verdana"/>
                <a:cs typeface="Verdana"/>
              </a:rPr>
              <a:t>A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flow-logic’s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145" b="1">
                <a:solidFill>
                  <a:srgbClr val="2B79EF"/>
                </a:solidFill>
                <a:latin typeface="Trebuchet MS"/>
                <a:cs typeface="Trebuchet MS"/>
              </a:rPr>
              <a:t>call</a:t>
            </a:r>
            <a:r>
              <a:rPr dirty="0" sz="2400" spc="-80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latin typeface="Verdana"/>
                <a:cs typeface="Verdana"/>
              </a:rPr>
              <a:t>method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245">
                <a:latin typeface="Verdana"/>
                <a:cs typeface="Verdana"/>
              </a:rPr>
              <a:t>is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written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in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normal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blocking  </a:t>
            </a:r>
            <a:r>
              <a:rPr dirty="0" sz="2400" spc="-185">
                <a:latin typeface="Verdana"/>
                <a:cs typeface="Verdana"/>
              </a:rPr>
              <a:t>style:</a:t>
            </a:r>
            <a:endParaRPr sz="2400">
              <a:latin typeface="Verdana"/>
              <a:cs typeface="Verdana"/>
            </a:endParaRPr>
          </a:p>
          <a:p>
            <a:pPr marL="927100">
              <a:lnSpc>
                <a:spcPts val="2050"/>
              </a:lnSpc>
              <a:spcBef>
                <a:spcPts val="950"/>
              </a:spcBef>
            </a:pPr>
            <a:r>
              <a:rPr dirty="0" sz="1800" spc="-110" b="1">
                <a:solidFill>
                  <a:srgbClr val="2B79EF"/>
                </a:solidFill>
                <a:latin typeface="Trebuchet MS"/>
                <a:cs typeface="Trebuchet MS"/>
              </a:rPr>
              <a:t>override </a:t>
            </a:r>
            <a:r>
              <a:rPr dirty="0" sz="1800" spc="-100" b="1">
                <a:solidFill>
                  <a:srgbClr val="2B79EF"/>
                </a:solidFill>
                <a:latin typeface="Trebuchet MS"/>
                <a:cs typeface="Trebuchet MS"/>
              </a:rPr>
              <a:t>fun </a:t>
            </a:r>
            <a:r>
              <a:rPr dirty="0" sz="1800" spc="-65">
                <a:latin typeface="Arial"/>
                <a:cs typeface="Arial"/>
              </a:rPr>
              <a:t>call(): </a:t>
            </a:r>
            <a:r>
              <a:rPr dirty="0" sz="1800" spc="-105">
                <a:latin typeface="Arial"/>
                <a:cs typeface="Arial"/>
              </a:rPr>
              <a:t>SignedTransaction</a:t>
            </a:r>
            <a:r>
              <a:rPr dirty="0" sz="1800" spc="-155">
                <a:latin typeface="Arial"/>
                <a:cs typeface="Arial"/>
              </a:rPr>
              <a:t> </a:t>
            </a:r>
            <a:r>
              <a:rPr dirty="0" sz="1800" spc="-4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135380">
              <a:lnSpc>
                <a:spcPts val="1945"/>
              </a:lnSpc>
            </a:pPr>
            <a:r>
              <a:rPr dirty="0" sz="1800" spc="190">
                <a:latin typeface="Arial"/>
                <a:cs typeface="Arial"/>
              </a:rPr>
              <a:t>// </a:t>
            </a:r>
            <a:r>
              <a:rPr dirty="0" sz="1800" spc="-100">
                <a:latin typeface="Arial"/>
                <a:cs typeface="Arial"/>
              </a:rPr>
              <a:t>Prepare </a:t>
            </a:r>
            <a:r>
              <a:rPr dirty="0" sz="1800" spc="-140">
                <a:latin typeface="Arial"/>
                <a:cs typeface="Arial"/>
              </a:rPr>
              <a:t>a</a:t>
            </a:r>
            <a:r>
              <a:rPr dirty="0" sz="1800" spc="-345">
                <a:latin typeface="Arial"/>
                <a:cs typeface="Arial"/>
              </a:rPr>
              <a:t> </a:t>
            </a:r>
            <a:r>
              <a:rPr dirty="0" sz="1800" spc="-55">
                <a:latin typeface="Arial"/>
                <a:cs typeface="Arial"/>
              </a:rPr>
              <a:t>transaction...</a:t>
            </a:r>
            <a:endParaRPr sz="1800">
              <a:latin typeface="Arial"/>
              <a:cs typeface="Arial"/>
            </a:endParaRPr>
          </a:p>
          <a:p>
            <a:pPr marL="1135380">
              <a:lnSpc>
                <a:spcPts val="1945"/>
              </a:lnSpc>
            </a:pPr>
            <a:r>
              <a:rPr dirty="0" sz="1800" spc="-105">
                <a:latin typeface="Arial"/>
                <a:cs typeface="Arial"/>
              </a:rPr>
              <a:t>flowSession.sendAndReceive(SignedTransaction, </a:t>
            </a:r>
            <a:r>
              <a:rPr dirty="0" sz="1800" spc="-65">
                <a:latin typeface="Arial"/>
                <a:cs typeface="Arial"/>
              </a:rPr>
              <a:t>otherParty,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70">
                <a:latin typeface="Arial"/>
                <a:cs typeface="Arial"/>
              </a:rPr>
              <a:t>partialTx)</a:t>
            </a:r>
            <a:endParaRPr sz="1800">
              <a:latin typeface="Arial"/>
              <a:cs typeface="Arial"/>
            </a:endParaRPr>
          </a:p>
          <a:p>
            <a:pPr marL="1135380">
              <a:lnSpc>
                <a:spcPts val="1945"/>
              </a:lnSpc>
            </a:pPr>
            <a:r>
              <a:rPr dirty="0" sz="1800" spc="190">
                <a:latin typeface="Arial"/>
                <a:cs typeface="Arial"/>
              </a:rPr>
              <a:t>// </a:t>
            </a:r>
            <a:r>
              <a:rPr dirty="0" sz="1800" spc="-90">
                <a:latin typeface="Arial"/>
                <a:cs typeface="Arial"/>
              </a:rPr>
              <a:t>Handle </a:t>
            </a:r>
            <a:r>
              <a:rPr dirty="0" sz="1800" spc="-20">
                <a:latin typeface="Arial"/>
                <a:cs typeface="Arial"/>
              </a:rPr>
              <a:t>the</a:t>
            </a:r>
            <a:r>
              <a:rPr dirty="0" sz="1800" spc="-335">
                <a:latin typeface="Arial"/>
                <a:cs typeface="Arial"/>
              </a:rPr>
              <a:t> </a:t>
            </a:r>
            <a:r>
              <a:rPr dirty="0" sz="1800" spc="-150">
                <a:latin typeface="Arial"/>
                <a:cs typeface="Arial"/>
              </a:rPr>
              <a:t>response…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ts val="2050"/>
              </a:lnSpc>
            </a:pPr>
            <a:r>
              <a:rPr dirty="0" sz="1800" spc="-4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355600" indent="-342900">
              <a:lnSpc>
                <a:spcPts val="273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80">
                <a:latin typeface="Verdana"/>
                <a:cs typeface="Verdana"/>
              </a:rPr>
              <a:t>To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allow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145">
                <a:latin typeface="Verdana"/>
                <a:cs typeface="Verdana"/>
              </a:rPr>
              <a:t>it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130">
                <a:latin typeface="Verdana"/>
                <a:cs typeface="Verdana"/>
              </a:rPr>
              <a:t>be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suspended,</a:t>
            </a:r>
            <a:r>
              <a:rPr dirty="0" sz="2400" spc="-155">
                <a:latin typeface="Verdana"/>
                <a:cs typeface="Verdana"/>
              </a:rPr>
              <a:t> </a:t>
            </a:r>
            <a:r>
              <a:rPr dirty="0" sz="2400" spc="-145" b="1">
                <a:solidFill>
                  <a:srgbClr val="2B79EF"/>
                </a:solidFill>
                <a:latin typeface="Trebuchet MS"/>
                <a:cs typeface="Trebuchet MS"/>
              </a:rPr>
              <a:t>call</a:t>
            </a:r>
            <a:r>
              <a:rPr dirty="0" sz="2400" spc="-65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400" spc="-150">
                <a:latin typeface="Verdana"/>
                <a:cs typeface="Verdana"/>
              </a:rPr>
              <a:t>must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135">
                <a:latin typeface="Verdana"/>
                <a:cs typeface="Verdana"/>
              </a:rPr>
              <a:t>be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marked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with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65">
                <a:latin typeface="Verdana"/>
                <a:cs typeface="Verdana"/>
              </a:rPr>
              <a:t>an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ts val="2735"/>
              </a:lnSpc>
            </a:pPr>
            <a:r>
              <a:rPr dirty="0" sz="2400" spc="-90" b="1">
                <a:solidFill>
                  <a:srgbClr val="2B79EF"/>
                </a:solidFill>
                <a:latin typeface="Trebuchet MS"/>
                <a:cs typeface="Trebuchet MS"/>
              </a:rPr>
              <a:t>@Suspendable</a:t>
            </a:r>
            <a:r>
              <a:rPr dirty="0" sz="2400" spc="-25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latin typeface="Verdana"/>
                <a:cs typeface="Verdana"/>
              </a:rPr>
              <a:t>annotation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ts val="2725"/>
              </a:lnSpc>
              <a:spcBef>
                <a:spcPts val="23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20">
                <a:latin typeface="Verdana"/>
                <a:cs typeface="Verdana"/>
              </a:rPr>
              <a:t>Any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functions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that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145" b="1">
                <a:solidFill>
                  <a:srgbClr val="2B79EF"/>
                </a:solidFill>
                <a:latin typeface="Trebuchet MS"/>
                <a:cs typeface="Trebuchet MS"/>
              </a:rPr>
              <a:t>call</a:t>
            </a:r>
            <a:r>
              <a:rPr dirty="0" sz="2400" spc="-65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400" spc="-90">
                <a:latin typeface="Verdana"/>
                <a:cs typeface="Verdana"/>
              </a:rPr>
              <a:t>invokes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150">
                <a:latin typeface="Verdana"/>
                <a:cs typeface="Verdana"/>
              </a:rPr>
              <a:t>must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also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130">
                <a:latin typeface="Verdana"/>
                <a:cs typeface="Verdana"/>
              </a:rPr>
              <a:t>be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marked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ts val="2725"/>
              </a:lnSpc>
            </a:pPr>
            <a:r>
              <a:rPr dirty="0" sz="2400" spc="-90" b="1">
                <a:solidFill>
                  <a:srgbClr val="2B79EF"/>
                </a:solidFill>
                <a:latin typeface="Trebuchet MS"/>
                <a:cs typeface="Trebuchet MS"/>
              </a:rPr>
              <a:t>@Suspendable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6068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00"/>
              <a:t>Suspending </a:t>
            </a:r>
            <a:r>
              <a:rPr dirty="0" spc="-25"/>
              <a:t>a</a:t>
            </a:r>
            <a:r>
              <a:rPr dirty="0" spc="-155"/>
              <a:t> </a:t>
            </a:r>
            <a:r>
              <a:rPr dirty="0" spc="-375"/>
              <a:t>flow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23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70786"/>
            <a:ext cx="8956675" cy="2926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278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Verdana"/>
                <a:cs typeface="Verdana"/>
              </a:rPr>
              <a:t>At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35">
                <a:latin typeface="Verdana"/>
                <a:cs typeface="Verdana"/>
              </a:rPr>
              <a:t>compile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time,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20" b="1">
                <a:solidFill>
                  <a:srgbClr val="2B79EF"/>
                </a:solidFill>
                <a:latin typeface="Trebuchet MS"/>
                <a:cs typeface="Trebuchet MS"/>
              </a:rPr>
              <a:t>call</a:t>
            </a:r>
            <a:r>
              <a:rPr dirty="0" sz="2400" spc="-120">
                <a:latin typeface="Verdana"/>
                <a:cs typeface="Verdana"/>
              </a:rPr>
              <a:t>’s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85">
                <a:latin typeface="Verdana"/>
                <a:cs typeface="Verdana"/>
              </a:rPr>
              <a:t>bytecode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240">
                <a:latin typeface="Verdana"/>
                <a:cs typeface="Verdana"/>
              </a:rPr>
              <a:t>is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automatically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ts val="2780"/>
              </a:lnSpc>
            </a:pPr>
            <a:r>
              <a:rPr dirty="0" sz="2400" spc="-75">
                <a:latin typeface="Verdana"/>
                <a:cs typeface="Verdana"/>
              </a:rPr>
              <a:t>instrumented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130">
                <a:latin typeface="Verdana"/>
                <a:cs typeface="Verdana"/>
              </a:rPr>
              <a:t>be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suspendable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using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Quasar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125">
                <a:latin typeface="Verdana"/>
                <a:cs typeface="Verdana"/>
              </a:rPr>
              <a:t>library</a:t>
            </a:r>
            <a:r>
              <a:rPr dirty="0" baseline="24305" sz="2400" spc="-187">
                <a:latin typeface="Verdana"/>
                <a:cs typeface="Verdana"/>
              </a:rPr>
              <a:t>[1]</a:t>
            </a:r>
            <a:endParaRPr baseline="24305" sz="2400">
              <a:latin typeface="Verdana"/>
              <a:cs typeface="Verdana"/>
            </a:endParaRPr>
          </a:p>
          <a:p>
            <a:pPr marL="355600" indent="-342900">
              <a:lnSpc>
                <a:spcPts val="2735"/>
              </a:lnSpc>
              <a:spcBef>
                <a:spcPts val="2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140">
                <a:latin typeface="Verdana"/>
                <a:cs typeface="Verdana"/>
              </a:rPr>
              <a:t>Once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suspended,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flow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240">
                <a:latin typeface="Verdana"/>
                <a:cs typeface="Verdana"/>
              </a:rPr>
              <a:t>is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serialized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using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150">
                <a:latin typeface="Verdana"/>
                <a:cs typeface="Verdana"/>
              </a:rPr>
              <a:t>Kryo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ts val="2735"/>
              </a:lnSpc>
            </a:pPr>
            <a:r>
              <a:rPr dirty="0" sz="2400" spc="-85">
                <a:latin typeface="Verdana"/>
                <a:cs typeface="Verdana"/>
              </a:rPr>
              <a:t>framework</a:t>
            </a:r>
            <a:r>
              <a:rPr dirty="0" baseline="24305" sz="2400" spc="-127">
                <a:latin typeface="Verdana"/>
                <a:cs typeface="Verdana"/>
              </a:rPr>
              <a:t>[2]</a:t>
            </a:r>
            <a:endParaRPr baseline="24305" sz="2400">
              <a:latin typeface="Verdana"/>
              <a:cs typeface="Verdana"/>
            </a:endParaRPr>
          </a:p>
          <a:p>
            <a:pPr marL="355600" marR="144780" indent="-342900">
              <a:lnSpc>
                <a:spcPct val="90100"/>
              </a:lnSpc>
              <a:spcBef>
                <a:spcPts val="17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40">
                <a:latin typeface="Verdana"/>
                <a:cs typeface="Verdana"/>
              </a:rPr>
              <a:t>Other </a:t>
            </a:r>
            <a:r>
              <a:rPr dirty="0" sz="2400" spc="-55">
                <a:latin typeface="Verdana"/>
                <a:cs typeface="Verdana"/>
              </a:rPr>
              <a:t>networking </a:t>
            </a:r>
            <a:r>
              <a:rPr dirty="0" sz="2400" spc="-175">
                <a:latin typeface="Verdana"/>
                <a:cs typeface="Verdana"/>
              </a:rPr>
              <a:t>issues </a:t>
            </a:r>
            <a:r>
              <a:rPr dirty="0" sz="2400" spc="-35">
                <a:latin typeface="Verdana"/>
                <a:cs typeface="Verdana"/>
              </a:rPr>
              <a:t>such </a:t>
            </a:r>
            <a:r>
              <a:rPr dirty="0" sz="2400" spc="-65">
                <a:latin typeface="Verdana"/>
                <a:cs typeface="Verdana"/>
              </a:rPr>
              <a:t>as </a:t>
            </a:r>
            <a:r>
              <a:rPr dirty="0" sz="2400" spc="-135">
                <a:latin typeface="Verdana"/>
                <a:cs typeface="Verdana"/>
              </a:rPr>
              <a:t>session </a:t>
            </a:r>
            <a:r>
              <a:rPr dirty="0" sz="2400" spc="15">
                <a:latin typeface="Verdana"/>
                <a:cs typeface="Verdana"/>
              </a:rPr>
              <a:t>management,  </a:t>
            </a:r>
            <a:r>
              <a:rPr dirty="0" sz="2400" spc="-20">
                <a:latin typeface="Verdana"/>
                <a:cs typeface="Verdana"/>
              </a:rPr>
              <a:t>message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receipts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90">
                <a:latin typeface="Verdana"/>
                <a:cs typeface="Verdana"/>
              </a:rPr>
              <a:t>and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delivery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40">
                <a:latin typeface="Verdana"/>
                <a:cs typeface="Verdana"/>
              </a:rPr>
              <a:t>retries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are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also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20">
                <a:latin typeface="Verdana"/>
                <a:cs typeface="Verdana"/>
              </a:rPr>
              <a:t>abstracted  </a:t>
            </a:r>
            <a:r>
              <a:rPr dirty="0" sz="2400" spc="70">
                <a:latin typeface="Verdana"/>
                <a:cs typeface="Verdana"/>
              </a:rPr>
              <a:t>away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78420" y="5940044"/>
            <a:ext cx="3683635" cy="488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3215" indent="-310515">
              <a:lnSpc>
                <a:spcPts val="1825"/>
              </a:lnSpc>
              <a:spcBef>
                <a:spcPts val="95"/>
              </a:spcBef>
              <a:buAutoNum type="arabicPlain"/>
              <a:tabLst>
                <a:tab pos="323850" algn="l"/>
              </a:tabLst>
            </a:pPr>
            <a:r>
              <a:rPr dirty="0" sz="1600" spc="-20">
                <a:latin typeface="Verdana"/>
                <a:cs typeface="Verdana"/>
              </a:rPr>
              <a:t>docs.paralleluniverse.co/quasar</a:t>
            </a:r>
            <a:endParaRPr sz="1600">
              <a:latin typeface="Verdana"/>
              <a:cs typeface="Verdana"/>
            </a:endParaRPr>
          </a:p>
          <a:p>
            <a:pPr marL="326390" indent="-311150">
              <a:lnSpc>
                <a:spcPts val="1825"/>
              </a:lnSpc>
              <a:buAutoNum type="arabicPlain"/>
              <a:tabLst>
                <a:tab pos="327025" algn="l"/>
              </a:tabLst>
            </a:pPr>
            <a:r>
              <a:rPr dirty="0" sz="1600" spc="-45">
                <a:latin typeface="Verdana"/>
                <a:cs typeface="Verdana"/>
              </a:rPr>
              <a:t>github.com/EsotericSoftware/kryo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47472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15"/>
              <a:t>Flows </a:t>
            </a:r>
            <a:r>
              <a:rPr dirty="0" spc="-345"/>
              <a:t>in</a:t>
            </a:r>
            <a:r>
              <a:rPr dirty="0" spc="-50"/>
              <a:t> </a:t>
            </a:r>
            <a:r>
              <a:rPr dirty="0" spc="-35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23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81454"/>
            <a:ext cx="9271000" cy="368363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494665" indent="-3429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14">
                <a:latin typeface="Verdana"/>
                <a:cs typeface="Verdana"/>
              </a:rPr>
              <a:t>Flows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allow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nodes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40">
                <a:latin typeface="Verdana"/>
                <a:cs typeface="Verdana"/>
              </a:rPr>
              <a:t>communicate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90">
                <a:latin typeface="Verdana"/>
                <a:cs typeface="Verdana"/>
              </a:rPr>
              <a:t>and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55">
                <a:latin typeface="Verdana"/>
                <a:cs typeface="Verdana"/>
              </a:rPr>
              <a:t>agree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on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ledger  </a:t>
            </a:r>
            <a:r>
              <a:rPr dirty="0" sz="2400" spc="15">
                <a:latin typeface="Verdana"/>
                <a:cs typeface="Verdana"/>
              </a:rPr>
              <a:t>updates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ts val="2735"/>
              </a:lnSpc>
              <a:spcBef>
                <a:spcPts val="22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50">
                <a:latin typeface="Verdana"/>
                <a:cs typeface="Verdana"/>
              </a:rPr>
              <a:t>Each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flow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245">
                <a:latin typeface="Verdana"/>
                <a:cs typeface="Verdana"/>
              </a:rPr>
              <a:t>is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100">
                <a:latin typeface="Verdana"/>
                <a:cs typeface="Verdana"/>
              </a:rPr>
              <a:t>made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40">
                <a:latin typeface="Verdana"/>
                <a:cs typeface="Verdana"/>
              </a:rPr>
              <a:t>up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of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two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communicating,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but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25">
                <a:latin typeface="Verdana"/>
                <a:cs typeface="Verdana"/>
              </a:rPr>
              <a:t>untrusting,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ts val="2735"/>
              </a:lnSpc>
            </a:pPr>
            <a:r>
              <a:rPr dirty="0" sz="2400" spc="-25">
                <a:latin typeface="Verdana"/>
                <a:cs typeface="Verdana"/>
              </a:rPr>
              <a:t>flow-logic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subclasses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Times New Roman"/>
              <a:cs typeface="Times New Roman"/>
            </a:endParaRPr>
          </a:p>
          <a:p>
            <a:pPr marL="355600" marR="235585" indent="-342900">
              <a:lnSpc>
                <a:spcPts val="259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05">
                <a:latin typeface="Verdana"/>
                <a:cs typeface="Verdana"/>
              </a:rPr>
              <a:t>Subflows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are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used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handle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50">
                <a:latin typeface="Verdana"/>
                <a:cs typeface="Verdana"/>
              </a:rPr>
              <a:t>common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60">
                <a:latin typeface="Verdana"/>
                <a:cs typeface="Verdana"/>
              </a:rPr>
              <a:t>tasks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or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50">
                <a:latin typeface="Verdana"/>
                <a:cs typeface="Verdana"/>
              </a:rPr>
              <a:t>create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90">
                <a:latin typeface="Verdana"/>
                <a:cs typeface="Verdana"/>
              </a:rPr>
              <a:t>flows  </a:t>
            </a:r>
            <a:r>
              <a:rPr dirty="0" sz="2400" spc="-70">
                <a:latin typeface="Verdana"/>
                <a:cs typeface="Verdana"/>
              </a:rPr>
              <a:t>involving </a:t>
            </a:r>
            <a:r>
              <a:rPr dirty="0" sz="2400" spc="-45">
                <a:latin typeface="Verdana"/>
                <a:cs typeface="Verdana"/>
              </a:rPr>
              <a:t>three </a:t>
            </a:r>
            <a:r>
              <a:rPr dirty="0" sz="2400" spc="-95">
                <a:latin typeface="Verdana"/>
                <a:cs typeface="Verdana"/>
              </a:rPr>
              <a:t>or </a:t>
            </a:r>
            <a:r>
              <a:rPr dirty="0" sz="2400" spc="-35">
                <a:latin typeface="Verdana"/>
                <a:cs typeface="Verdana"/>
              </a:rPr>
              <a:t>more</a:t>
            </a:r>
            <a:r>
              <a:rPr dirty="0" sz="2400" spc="-565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parties</a:t>
            </a:r>
            <a:endParaRPr sz="2400">
              <a:latin typeface="Verdana"/>
              <a:cs typeface="Verdana"/>
            </a:endParaRPr>
          </a:p>
          <a:p>
            <a:pPr marL="355600" marR="236220" indent="-342900">
              <a:lnSpc>
                <a:spcPts val="2590"/>
              </a:lnSpc>
              <a:spcBef>
                <a:spcPts val="2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14">
                <a:latin typeface="Verdana"/>
                <a:cs typeface="Verdana"/>
              </a:rPr>
              <a:t>Flows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are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suspended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20">
                <a:latin typeface="Verdana"/>
                <a:cs typeface="Verdana"/>
              </a:rPr>
              <a:t>behind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scenes,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allowing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nodes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  </a:t>
            </a:r>
            <a:r>
              <a:rPr dirty="0" sz="2400" spc="30">
                <a:latin typeface="Verdana"/>
                <a:cs typeface="Verdana"/>
              </a:rPr>
              <a:t>handle </a:t>
            </a:r>
            <a:r>
              <a:rPr dirty="0" sz="2400" spc="-135">
                <a:latin typeface="Verdana"/>
                <a:cs typeface="Verdana"/>
              </a:rPr>
              <a:t>millions </a:t>
            </a:r>
            <a:r>
              <a:rPr dirty="0" sz="2400" spc="10">
                <a:latin typeface="Verdana"/>
                <a:cs typeface="Verdana"/>
              </a:rPr>
              <a:t>of</a:t>
            </a:r>
            <a:r>
              <a:rPr dirty="0" sz="2400" spc="-64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concurrent </a:t>
            </a:r>
            <a:r>
              <a:rPr dirty="0" sz="2400" spc="-90">
                <a:latin typeface="Verdana"/>
                <a:cs typeface="Verdana"/>
              </a:rPr>
              <a:t>flows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304799"/>
            <a:ext cx="11582400" cy="6248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66592" y="1107812"/>
            <a:ext cx="116812" cy="117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54919" y="760455"/>
            <a:ext cx="472440" cy="701040"/>
          </a:xfrm>
          <a:custGeom>
            <a:avLst/>
            <a:gdLst/>
            <a:ahLst/>
            <a:cxnLst/>
            <a:rect l="l" t="t" r="r" b="b"/>
            <a:pathLst>
              <a:path w="472440" h="701040">
                <a:moveTo>
                  <a:pt x="117441" y="464625"/>
                </a:moveTo>
                <a:lnTo>
                  <a:pt x="0" y="464625"/>
                </a:lnTo>
                <a:lnTo>
                  <a:pt x="4783" y="512064"/>
                </a:lnTo>
                <a:lnTo>
                  <a:pt x="18508" y="556287"/>
                </a:lnTo>
                <a:lnTo>
                  <a:pt x="40238" y="596335"/>
                </a:lnTo>
                <a:lnTo>
                  <a:pt x="69036" y="631250"/>
                </a:lnTo>
                <a:lnTo>
                  <a:pt x="103963" y="660075"/>
                </a:lnTo>
                <a:lnTo>
                  <a:pt x="144083" y="681850"/>
                </a:lnTo>
                <a:lnTo>
                  <a:pt x="188459" y="695618"/>
                </a:lnTo>
                <a:lnTo>
                  <a:pt x="236153" y="700420"/>
                </a:lnTo>
                <a:lnTo>
                  <a:pt x="283667" y="695618"/>
                </a:lnTo>
                <a:lnTo>
                  <a:pt x="327958" y="681850"/>
                </a:lnTo>
                <a:lnTo>
                  <a:pt x="368069" y="660075"/>
                </a:lnTo>
                <a:lnTo>
                  <a:pt x="403038" y="631250"/>
                </a:lnTo>
                <a:lnTo>
                  <a:pt x="431907" y="596335"/>
                </a:lnTo>
                <a:lnTo>
                  <a:pt x="439083" y="583156"/>
                </a:lnTo>
                <a:lnTo>
                  <a:pt x="236153" y="583156"/>
                </a:lnTo>
                <a:lnTo>
                  <a:pt x="189752" y="573816"/>
                </a:lnTo>
                <a:lnTo>
                  <a:pt x="152039" y="548372"/>
                </a:lnTo>
                <a:lnTo>
                  <a:pt x="126705" y="510687"/>
                </a:lnTo>
                <a:lnTo>
                  <a:pt x="117441" y="464625"/>
                </a:lnTo>
                <a:close/>
              </a:path>
              <a:path w="472440" h="701040">
                <a:moveTo>
                  <a:pt x="439022" y="346087"/>
                </a:moveTo>
                <a:lnTo>
                  <a:pt x="236153" y="346087"/>
                </a:lnTo>
                <a:lnTo>
                  <a:pt x="282290" y="355427"/>
                </a:lnTo>
                <a:lnTo>
                  <a:pt x="320034" y="380872"/>
                </a:lnTo>
                <a:lnTo>
                  <a:pt x="345518" y="418559"/>
                </a:lnTo>
                <a:lnTo>
                  <a:pt x="354872" y="464625"/>
                </a:lnTo>
                <a:lnTo>
                  <a:pt x="345518" y="510687"/>
                </a:lnTo>
                <a:lnTo>
                  <a:pt x="320034" y="548372"/>
                </a:lnTo>
                <a:lnTo>
                  <a:pt x="282290" y="573816"/>
                </a:lnTo>
                <a:lnTo>
                  <a:pt x="236153" y="583156"/>
                </a:lnTo>
                <a:lnTo>
                  <a:pt x="439083" y="583156"/>
                </a:lnTo>
                <a:lnTo>
                  <a:pt x="453715" y="556287"/>
                </a:lnTo>
                <a:lnTo>
                  <a:pt x="467504" y="512064"/>
                </a:lnTo>
                <a:lnTo>
                  <a:pt x="472313" y="464625"/>
                </a:lnTo>
                <a:lnTo>
                  <a:pt x="467387" y="416547"/>
                </a:lnTo>
                <a:lnTo>
                  <a:pt x="453265" y="371840"/>
                </a:lnTo>
                <a:lnTo>
                  <a:pt x="439022" y="346087"/>
                </a:lnTo>
                <a:close/>
              </a:path>
              <a:path w="472440" h="701040">
                <a:moveTo>
                  <a:pt x="359315" y="0"/>
                </a:moveTo>
                <a:lnTo>
                  <a:pt x="105378" y="0"/>
                </a:lnTo>
                <a:lnTo>
                  <a:pt x="24753" y="117268"/>
                </a:lnTo>
                <a:lnTo>
                  <a:pt x="216477" y="117268"/>
                </a:lnTo>
                <a:lnTo>
                  <a:pt x="118076" y="260515"/>
                </a:lnTo>
                <a:lnTo>
                  <a:pt x="176482" y="361939"/>
                </a:lnTo>
                <a:lnTo>
                  <a:pt x="190270" y="355181"/>
                </a:lnTo>
                <a:lnTo>
                  <a:pt x="204890" y="350208"/>
                </a:lnTo>
                <a:lnTo>
                  <a:pt x="220224" y="347137"/>
                </a:lnTo>
                <a:lnTo>
                  <a:pt x="236153" y="346087"/>
                </a:lnTo>
                <a:lnTo>
                  <a:pt x="439022" y="346087"/>
                </a:lnTo>
                <a:lnTo>
                  <a:pt x="430937" y="331468"/>
                </a:lnTo>
                <a:lnTo>
                  <a:pt x="401391" y="296397"/>
                </a:lnTo>
                <a:lnTo>
                  <a:pt x="365615" y="267589"/>
                </a:lnTo>
                <a:lnTo>
                  <a:pt x="324597" y="246011"/>
                </a:lnTo>
                <a:lnTo>
                  <a:pt x="279326" y="232626"/>
                </a:lnTo>
                <a:lnTo>
                  <a:pt x="359315" y="117268"/>
                </a:lnTo>
                <a:lnTo>
                  <a:pt x="3593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3528" y="760455"/>
            <a:ext cx="355600" cy="464820"/>
          </a:xfrm>
          <a:custGeom>
            <a:avLst/>
            <a:gdLst/>
            <a:ahLst/>
            <a:cxnLst/>
            <a:rect l="l" t="t" r="r" b="b"/>
            <a:pathLst>
              <a:path w="355600" h="464819">
                <a:moveTo>
                  <a:pt x="117443" y="0"/>
                </a:moveTo>
                <a:lnTo>
                  <a:pt x="0" y="0"/>
                </a:lnTo>
                <a:lnTo>
                  <a:pt x="0" y="464625"/>
                </a:lnTo>
                <a:lnTo>
                  <a:pt x="117443" y="464625"/>
                </a:lnTo>
                <a:lnTo>
                  <a:pt x="117443" y="235799"/>
                </a:lnTo>
                <a:lnTo>
                  <a:pt x="126787" y="189832"/>
                </a:lnTo>
                <a:lnTo>
                  <a:pt x="152201" y="152363"/>
                </a:lnTo>
                <a:lnTo>
                  <a:pt x="189755" y="127137"/>
                </a:lnTo>
                <a:lnTo>
                  <a:pt x="235520" y="117896"/>
                </a:lnTo>
                <a:lnTo>
                  <a:pt x="274886" y="117268"/>
                </a:lnTo>
                <a:lnTo>
                  <a:pt x="333713" y="31697"/>
                </a:lnTo>
                <a:lnTo>
                  <a:pt x="117443" y="31697"/>
                </a:lnTo>
                <a:lnTo>
                  <a:pt x="117443" y="0"/>
                </a:lnTo>
                <a:close/>
              </a:path>
              <a:path w="355600" h="464819">
                <a:moveTo>
                  <a:pt x="355503" y="0"/>
                </a:moveTo>
                <a:lnTo>
                  <a:pt x="235520" y="0"/>
                </a:lnTo>
                <a:lnTo>
                  <a:pt x="203770" y="2099"/>
                </a:lnTo>
                <a:lnTo>
                  <a:pt x="173388" y="8240"/>
                </a:lnTo>
                <a:lnTo>
                  <a:pt x="144553" y="18185"/>
                </a:lnTo>
                <a:lnTo>
                  <a:pt x="117443" y="31697"/>
                </a:lnTo>
                <a:lnTo>
                  <a:pt x="333713" y="31697"/>
                </a:lnTo>
                <a:lnTo>
                  <a:pt x="3555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6615" y="1892553"/>
            <a:ext cx="294640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380">
                <a:solidFill>
                  <a:srgbClr val="FFFFFF"/>
                </a:solidFill>
              </a:rPr>
              <a:t>Practical</a:t>
            </a:r>
            <a:endParaRPr sz="5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34767" y="2731007"/>
            <a:ext cx="5809487" cy="3159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231642" y="3786885"/>
            <a:ext cx="6565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20" b="1">
                <a:solidFill>
                  <a:srgbClr val="7E7E7E"/>
                </a:solidFill>
                <a:latin typeface="Verdana"/>
                <a:cs typeface="Verdana"/>
              </a:rPr>
              <a:t>ALICE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26</a:t>
            </a:fld>
            <a:r>
              <a:rPr dirty="0" spc="-85"/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51603" y="4134434"/>
            <a:ext cx="483234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29" b="1">
                <a:solidFill>
                  <a:srgbClr val="7E7E7E"/>
                </a:solidFill>
                <a:latin typeface="Verdana"/>
                <a:cs typeface="Verdana"/>
              </a:rPr>
              <a:t>BOB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48387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25"/>
              <a:t>The </a:t>
            </a:r>
            <a:r>
              <a:rPr dirty="0" spc="-100"/>
              <a:t>Goal </a:t>
            </a:r>
            <a:r>
              <a:rPr dirty="0" spc="-305"/>
              <a:t>of </a:t>
            </a:r>
            <a:r>
              <a:rPr dirty="0" spc="-310"/>
              <a:t>the </a:t>
            </a:r>
            <a:r>
              <a:rPr dirty="0" spc="-475"/>
              <a:t>IOU</a:t>
            </a:r>
            <a:r>
              <a:rPr dirty="0" spc="-580"/>
              <a:t> </a:t>
            </a:r>
            <a:r>
              <a:rPr dirty="0" spc="-400"/>
              <a:t>Flow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60322" y="1487551"/>
            <a:ext cx="8064500" cy="8794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50">
                <a:latin typeface="Verdana"/>
                <a:cs typeface="Verdana"/>
              </a:rPr>
              <a:t>Our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flow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125">
                <a:latin typeface="Verdana"/>
                <a:cs typeface="Verdana"/>
              </a:rPr>
              <a:t>must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allow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30">
                <a:latin typeface="Verdana"/>
                <a:cs typeface="Verdana"/>
              </a:rPr>
              <a:t>Alice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80">
                <a:latin typeface="Verdana"/>
                <a:cs typeface="Verdana"/>
              </a:rPr>
              <a:t>and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Bob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to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40">
                <a:latin typeface="Verdana"/>
                <a:cs typeface="Verdana"/>
              </a:rPr>
              <a:t>agree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creation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10">
                <a:latin typeface="Verdana"/>
                <a:cs typeface="Verdana"/>
              </a:rPr>
              <a:t>of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65">
                <a:latin typeface="Verdana"/>
                <a:cs typeface="Verdana"/>
              </a:rPr>
              <a:t>IOUs</a:t>
            </a:r>
            <a:endParaRPr sz="20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1914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>
                <a:latin typeface="Verdana"/>
                <a:cs typeface="Verdana"/>
              </a:rPr>
              <a:t>…without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Carl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knowing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40">
                <a:latin typeface="Verdana"/>
                <a:cs typeface="Verdana"/>
              </a:rPr>
              <a:t>about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them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94378" y="3550666"/>
            <a:ext cx="224154" cy="9988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 indent="-1270">
              <a:lnSpc>
                <a:spcPct val="118300"/>
              </a:lnSpc>
              <a:spcBef>
                <a:spcPts val="95"/>
              </a:spcBef>
            </a:pPr>
            <a:r>
              <a:rPr dirty="0" sz="1800" spc="-355">
                <a:solidFill>
                  <a:srgbClr val="FFFFFF"/>
                </a:solidFill>
                <a:latin typeface="Verdana"/>
                <a:cs typeface="Verdana"/>
              </a:rPr>
              <a:t>I  </a:t>
            </a:r>
            <a:r>
              <a:rPr dirty="0" sz="1800" spc="90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99935" y="4527550"/>
            <a:ext cx="6064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75" b="1">
                <a:solidFill>
                  <a:srgbClr val="7E7E7E"/>
                </a:solidFill>
                <a:latin typeface="Verdana"/>
                <a:cs typeface="Verdana"/>
              </a:rPr>
              <a:t>CARL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3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3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2.</a:t>
            </a:r>
            <a:r>
              <a:rPr dirty="0" sz="1600" spc="-15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75" b="1">
                <a:latin typeface="Verdana"/>
                <a:cs typeface="Verdana"/>
                <a:hlinkClick r:id="rId3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3.</a:t>
            </a:r>
            <a:r>
              <a:rPr dirty="0" sz="1600" spc="-15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14" b="1">
                <a:latin typeface="Verdana"/>
                <a:cs typeface="Verdana"/>
                <a:hlinkClick r:id="rId3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80497" y="2749423"/>
            <a:ext cx="1599565" cy="136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4.</a:t>
            </a:r>
            <a:r>
              <a:rPr dirty="0" sz="1600" spc="-90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204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35">
                <a:latin typeface="Verdana"/>
                <a:cs typeface="Verdana"/>
                <a:hlinkClick r:id="rId3" action="ppaction://hlinksldjump"/>
              </a:rPr>
              <a:t>Flow</a:t>
            </a:r>
            <a:r>
              <a:rPr dirty="0" sz="1200" spc="-9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20">
                <a:latin typeface="Verdana"/>
                <a:cs typeface="Verdana"/>
                <a:hlinkClick r:id="rId3" action="ppaction://hlinksldjump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Verdana"/>
                <a:cs typeface="Verdana"/>
                <a:hlinkClick r:id="rId3" action="ppaction://hlinksldjump"/>
              </a:rPr>
              <a:t>Creating </a:t>
            </a:r>
            <a:r>
              <a:rPr dirty="0" sz="1200" spc="-30">
                <a:latin typeface="Verdana"/>
                <a:cs typeface="Verdana"/>
                <a:hlinkClick r:id="rId3" action="ppaction://hlinksldjump"/>
              </a:rPr>
              <a:t>Signed</a:t>
            </a:r>
            <a:r>
              <a:rPr dirty="0" sz="1200" spc="-17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3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3" action="ppaction://hlinksldjump"/>
              </a:rPr>
              <a:t>Verifying</a:t>
            </a:r>
            <a:r>
              <a:rPr dirty="0" sz="1200" spc="-7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3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20">
                <a:latin typeface="Verdana"/>
                <a:cs typeface="Verdana"/>
                <a:hlinkClick r:id="rId3" action="ppaction://hlinksldjump"/>
              </a:rPr>
              <a:t>Counterparty</a:t>
            </a:r>
            <a:r>
              <a:rPr dirty="0" sz="1200" spc="-5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95">
                <a:latin typeface="Verdana"/>
                <a:cs typeface="Verdana"/>
                <a:hlinkClick r:id="rId3" action="ppaction://hlinksldjump"/>
              </a:rPr>
              <a:t>Sig.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3" action="ppaction://hlinksldjump"/>
              </a:rPr>
              <a:t>Finalizing</a:t>
            </a:r>
            <a:r>
              <a:rPr dirty="0" sz="1200" spc="-8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3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3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80497" y="4456252"/>
            <a:ext cx="10680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5.</a:t>
            </a:r>
            <a:r>
              <a:rPr dirty="0" sz="1600" spc="-135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90" b="1">
                <a:latin typeface="Verdana"/>
                <a:cs typeface="Verdana"/>
                <a:hlinkClick r:id="rId3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80497" y="5066538"/>
            <a:ext cx="5727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6.</a:t>
            </a:r>
            <a:r>
              <a:rPr dirty="0" sz="1600" spc="-155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265" b="1">
                <a:latin typeface="Verdana"/>
                <a:cs typeface="Verdana"/>
                <a:hlinkClick r:id="rId3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522979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05"/>
              <a:t>Design</a:t>
            </a:r>
            <a:r>
              <a:rPr dirty="0" spc="-270"/>
              <a:t> </a:t>
            </a:r>
            <a:r>
              <a:rPr dirty="0" spc="-395"/>
              <a:t>Brainstorm</a:t>
            </a:r>
          </a:p>
        </p:txBody>
      </p:sp>
      <p:sp>
        <p:nvSpPr>
          <p:cNvPr id="4" name="object 4"/>
          <p:cNvSpPr/>
          <p:nvPr/>
        </p:nvSpPr>
        <p:spPr>
          <a:xfrm>
            <a:off x="3126485" y="1619250"/>
            <a:ext cx="5712460" cy="3689985"/>
          </a:xfrm>
          <a:custGeom>
            <a:avLst/>
            <a:gdLst/>
            <a:ahLst/>
            <a:cxnLst/>
            <a:rect l="l" t="t" r="r" b="b"/>
            <a:pathLst>
              <a:path w="5712459" h="3689985">
                <a:moveTo>
                  <a:pt x="0" y="614934"/>
                </a:moveTo>
                <a:lnTo>
                  <a:pt x="1850" y="566879"/>
                </a:lnTo>
                <a:lnTo>
                  <a:pt x="7309" y="519836"/>
                </a:lnTo>
                <a:lnTo>
                  <a:pt x="16241" y="473941"/>
                </a:lnTo>
                <a:lnTo>
                  <a:pt x="28509" y="429331"/>
                </a:lnTo>
                <a:lnTo>
                  <a:pt x="43976" y="386141"/>
                </a:lnTo>
                <a:lnTo>
                  <a:pt x="62506" y="344510"/>
                </a:lnTo>
                <a:lnTo>
                  <a:pt x="83961" y="304574"/>
                </a:lnTo>
                <a:lnTo>
                  <a:pt x="108204" y="266469"/>
                </a:lnTo>
                <a:lnTo>
                  <a:pt x="135100" y="230332"/>
                </a:lnTo>
                <a:lnTo>
                  <a:pt x="164511" y="196301"/>
                </a:lnTo>
                <a:lnTo>
                  <a:pt x="196301" y="164511"/>
                </a:lnTo>
                <a:lnTo>
                  <a:pt x="230332" y="135100"/>
                </a:lnTo>
                <a:lnTo>
                  <a:pt x="266469" y="108204"/>
                </a:lnTo>
                <a:lnTo>
                  <a:pt x="304574" y="83961"/>
                </a:lnTo>
                <a:lnTo>
                  <a:pt x="344510" y="62506"/>
                </a:lnTo>
                <a:lnTo>
                  <a:pt x="386141" y="43976"/>
                </a:lnTo>
                <a:lnTo>
                  <a:pt x="429331" y="28509"/>
                </a:lnTo>
                <a:lnTo>
                  <a:pt x="473941" y="16241"/>
                </a:lnTo>
                <a:lnTo>
                  <a:pt x="519836" y="7309"/>
                </a:lnTo>
                <a:lnTo>
                  <a:pt x="566879" y="1850"/>
                </a:lnTo>
                <a:lnTo>
                  <a:pt x="614934" y="0"/>
                </a:lnTo>
                <a:lnTo>
                  <a:pt x="5097018" y="0"/>
                </a:lnTo>
                <a:lnTo>
                  <a:pt x="5145072" y="1850"/>
                </a:lnTo>
                <a:lnTo>
                  <a:pt x="5192115" y="7309"/>
                </a:lnTo>
                <a:lnTo>
                  <a:pt x="5238010" y="16241"/>
                </a:lnTo>
                <a:lnTo>
                  <a:pt x="5282620" y="28509"/>
                </a:lnTo>
                <a:lnTo>
                  <a:pt x="5325810" y="43976"/>
                </a:lnTo>
                <a:lnTo>
                  <a:pt x="5367441" y="62506"/>
                </a:lnTo>
                <a:lnTo>
                  <a:pt x="5407377" y="83961"/>
                </a:lnTo>
                <a:lnTo>
                  <a:pt x="5445482" y="108204"/>
                </a:lnTo>
                <a:lnTo>
                  <a:pt x="5481619" y="135100"/>
                </a:lnTo>
                <a:lnTo>
                  <a:pt x="5515650" y="164511"/>
                </a:lnTo>
                <a:lnTo>
                  <a:pt x="5547440" y="196301"/>
                </a:lnTo>
                <a:lnTo>
                  <a:pt x="5576851" y="230332"/>
                </a:lnTo>
                <a:lnTo>
                  <a:pt x="5603747" y="266469"/>
                </a:lnTo>
                <a:lnTo>
                  <a:pt x="5627990" y="304574"/>
                </a:lnTo>
                <a:lnTo>
                  <a:pt x="5649445" y="344510"/>
                </a:lnTo>
                <a:lnTo>
                  <a:pt x="5667975" y="386141"/>
                </a:lnTo>
                <a:lnTo>
                  <a:pt x="5683442" y="429331"/>
                </a:lnTo>
                <a:lnTo>
                  <a:pt x="5695710" y="473941"/>
                </a:lnTo>
                <a:lnTo>
                  <a:pt x="5704642" y="519836"/>
                </a:lnTo>
                <a:lnTo>
                  <a:pt x="5710101" y="566879"/>
                </a:lnTo>
                <a:lnTo>
                  <a:pt x="5711952" y="614934"/>
                </a:lnTo>
                <a:lnTo>
                  <a:pt x="5711952" y="3074670"/>
                </a:lnTo>
                <a:lnTo>
                  <a:pt x="5710101" y="3122724"/>
                </a:lnTo>
                <a:lnTo>
                  <a:pt x="5704642" y="3169767"/>
                </a:lnTo>
                <a:lnTo>
                  <a:pt x="5695710" y="3215662"/>
                </a:lnTo>
                <a:lnTo>
                  <a:pt x="5683442" y="3260272"/>
                </a:lnTo>
                <a:lnTo>
                  <a:pt x="5667975" y="3303462"/>
                </a:lnTo>
                <a:lnTo>
                  <a:pt x="5649445" y="3345093"/>
                </a:lnTo>
                <a:lnTo>
                  <a:pt x="5627990" y="3385029"/>
                </a:lnTo>
                <a:lnTo>
                  <a:pt x="5603747" y="3423134"/>
                </a:lnTo>
                <a:lnTo>
                  <a:pt x="5576851" y="3459271"/>
                </a:lnTo>
                <a:lnTo>
                  <a:pt x="5547440" y="3493302"/>
                </a:lnTo>
                <a:lnTo>
                  <a:pt x="5515650" y="3525092"/>
                </a:lnTo>
                <a:lnTo>
                  <a:pt x="5481619" y="3554503"/>
                </a:lnTo>
                <a:lnTo>
                  <a:pt x="5445482" y="3581399"/>
                </a:lnTo>
                <a:lnTo>
                  <a:pt x="5407377" y="3605642"/>
                </a:lnTo>
                <a:lnTo>
                  <a:pt x="5367441" y="3627097"/>
                </a:lnTo>
                <a:lnTo>
                  <a:pt x="5325810" y="3645627"/>
                </a:lnTo>
                <a:lnTo>
                  <a:pt x="5282620" y="3661094"/>
                </a:lnTo>
                <a:lnTo>
                  <a:pt x="5238010" y="3673362"/>
                </a:lnTo>
                <a:lnTo>
                  <a:pt x="5192115" y="3682294"/>
                </a:lnTo>
                <a:lnTo>
                  <a:pt x="5145072" y="3687753"/>
                </a:lnTo>
                <a:lnTo>
                  <a:pt x="5097018" y="3689604"/>
                </a:lnTo>
                <a:lnTo>
                  <a:pt x="614934" y="3689604"/>
                </a:lnTo>
                <a:lnTo>
                  <a:pt x="566879" y="3687753"/>
                </a:lnTo>
                <a:lnTo>
                  <a:pt x="519836" y="3682294"/>
                </a:lnTo>
                <a:lnTo>
                  <a:pt x="473941" y="3673362"/>
                </a:lnTo>
                <a:lnTo>
                  <a:pt x="429331" y="3661094"/>
                </a:lnTo>
                <a:lnTo>
                  <a:pt x="386141" y="3645627"/>
                </a:lnTo>
                <a:lnTo>
                  <a:pt x="344510" y="3627097"/>
                </a:lnTo>
                <a:lnTo>
                  <a:pt x="304574" y="3605642"/>
                </a:lnTo>
                <a:lnTo>
                  <a:pt x="266469" y="3581399"/>
                </a:lnTo>
                <a:lnTo>
                  <a:pt x="230332" y="3554503"/>
                </a:lnTo>
                <a:lnTo>
                  <a:pt x="196301" y="3525092"/>
                </a:lnTo>
                <a:lnTo>
                  <a:pt x="164511" y="3493302"/>
                </a:lnTo>
                <a:lnTo>
                  <a:pt x="135100" y="3459271"/>
                </a:lnTo>
                <a:lnTo>
                  <a:pt x="108204" y="3423134"/>
                </a:lnTo>
                <a:lnTo>
                  <a:pt x="83961" y="3385029"/>
                </a:lnTo>
                <a:lnTo>
                  <a:pt x="62506" y="3345093"/>
                </a:lnTo>
                <a:lnTo>
                  <a:pt x="43976" y="3303462"/>
                </a:lnTo>
                <a:lnTo>
                  <a:pt x="28509" y="3260272"/>
                </a:lnTo>
                <a:lnTo>
                  <a:pt x="16241" y="3215662"/>
                </a:lnTo>
                <a:lnTo>
                  <a:pt x="7309" y="3169767"/>
                </a:lnTo>
                <a:lnTo>
                  <a:pt x="1850" y="3122724"/>
                </a:lnTo>
                <a:lnTo>
                  <a:pt x="0" y="3074670"/>
                </a:lnTo>
                <a:lnTo>
                  <a:pt x="0" y="614934"/>
                </a:lnTo>
                <a:close/>
              </a:path>
            </a:pathLst>
          </a:custGeom>
          <a:ln w="19812">
            <a:solidFill>
              <a:srgbClr val="EC1C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37635" y="1893773"/>
            <a:ext cx="4762500" cy="30321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085">
              <a:lnSpc>
                <a:spcPts val="228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30">
                <a:latin typeface="Verdana"/>
                <a:cs typeface="Verdana"/>
              </a:rPr>
              <a:t>What</a:t>
            </a:r>
            <a:r>
              <a:rPr dirty="0" sz="2000" spc="-110">
                <a:latin typeface="Verdana"/>
                <a:cs typeface="Verdana"/>
              </a:rPr>
              <a:t> </a:t>
            </a:r>
            <a:r>
              <a:rPr dirty="0" sz="2000" spc="-80">
                <a:latin typeface="Verdana"/>
                <a:cs typeface="Verdana"/>
              </a:rPr>
              <a:t>steps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75">
                <a:latin typeface="Verdana"/>
                <a:cs typeface="Verdana"/>
              </a:rPr>
              <a:t>need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to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70">
                <a:latin typeface="Verdana"/>
                <a:cs typeface="Verdana"/>
              </a:rPr>
              <a:t>happen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00">
                <a:latin typeface="Verdana"/>
                <a:cs typeface="Verdana"/>
              </a:rPr>
              <a:t>in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165">
                <a:latin typeface="Verdana"/>
                <a:cs typeface="Verdana"/>
              </a:rPr>
              <a:t>a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flow</a:t>
            </a:r>
            <a:endParaRPr sz="2000">
              <a:latin typeface="Verdana"/>
              <a:cs typeface="Verdana"/>
            </a:endParaRPr>
          </a:p>
          <a:p>
            <a:pPr marL="184785">
              <a:lnSpc>
                <a:spcPts val="2280"/>
              </a:lnSpc>
            </a:pPr>
            <a:r>
              <a:rPr dirty="0" sz="2000" spc="15">
                <a:latin typeface="Verdana"/>
                <a:cs typeface="Verdana"/>
              </a:rPr>
              <a:t>intended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to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45">
                <a:latin typeface="Verdana"/>
                <a:cs typeface="Verdana"/>
              </a:rPr>
              <a:t>create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165">
                <a:latin typeface="Verdana"/>
                <a:cs typeface="Verdana"/>
              </a:rPr>
              <a:t>a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30">
                <a:latin typeface="Verdana"/>
                <a:cs typeface="Verdana"/>
              </a:rPr>
              <a:t>new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75">
                <a:latin typeface="Verdana"/>
                <a:cs typeface="Verdana"/>
              </a:rPr>
              <a:t>IOU?</a:t>
            </a:r>
            <a:endParaRPr sz="20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192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10">
                <a:latin typeface="Verdana"/>
                <a:cs typeface="Verdana"/>
              </a:rPr>
              <a:t>How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should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40">
                <a:latin typeface="Verdana"/>
                <a:cs typeface="Verdana"/>
              </a:rPr>
              <a:t>they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110">
                <a:latin typeface="Verdana"/>
                <a:cs typeface="Verdana"/>
              </a:rPr>
              <a:t>be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15">
                <a:latin typeface="Verdana"/>
                <a:cs typeface="Verdana"/>
              </a:rPr>
              <a:t>ordered?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184785" marR="5715" indent="-172085">
              <a:lnSpc>
                <a:spcPts val="216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2000" spc="-10">
                <a:latin typeface="Verdana"/>
                <a:cs typeface="Verdana"/>
              </a:rPr>
              <a:t>How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should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40">
                <a:latin typeface="Verdana"/>
                <a:cs typeface="Verdana"/>
              </a:rPr>
              <a:t>they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110">
                <a:latin typeface="Verdana"/>
                <a:cs typeface="Verdana"/>
              </a:rPr>
              <a:t>be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spread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45">
                <a:latin typeface="Verdana"/>
                <a:cs typeface="Verdana"/>
              </a:rPr>
              <a:t>between  </a:t>
            </a:r>
            <a:r>
              <a:rPr dirty="0" sz="2000" spc="-20">
                <a:latin typeface="Verdana"/>
                <a:cs typeface="Verdana"/>
              </a:rPr>
              <a:t>participants?</a:t>
            </a:r>
            <a:endParaRPr sz="2000">
              <a:latin typeface="Verdana"/>
              <a:cs typeface="Verdana"/>
            </a:endParaRPr>
          </a:p>
          <a:p>
            <a:pPr lvl="1" marL="417830" indent="-172085">
              <a:lnSpc>
                <a:spcPct val="100000"/>
              </a:lnSpc>
              <a:spcBef>
                <a:spcPts val="375"/>
              </a:spcBef>
              <a:buFont typeface="Arial"/>
              <a:buChar char="–"/>
              <a:tabLst>
                <a:tab pos="418465" algn="l"/>
              </a:tabLst>
            </a:pPr>
            <a:r>
              <a:rPr dirty="0" sz="1800" spc="-30">
                <a:latin typeface="Verdana"/>
                <a:cs typeface="Verdana"/>
              </a:rPr>
              <a:t>Lender</a:t>
            </a:r>
            <a:endParaRPr sz="1800">
              <a:latin typeface="Verdana"/>
              <a:cs typeface="Verdana"/>
            </a:endParaRPr>
          </a:p>
          <a:p>
            <a:pPr lvl="1" marL="417830" indent="-172085">
              <a:lnSpc>
                <a:spcPct val="100000"/>
              </a:lnSpc>
              <a:spcBef>
                <a:spcPts val="710"/>
              </a:spcBef>
              <a:buFont typeface="Arial"/>
              <a:buChar char="–"/>
              <a:tabLst>
                <a:tab pos="418465" algn="l"/>
              </a:tabLst>
            </a:pPr>
            <a:r>
              <a:rPr dirty="0" sz="1800" spc="-85">
                <a:latin typeface="Verdana"/>
                <a:cs typeface="Verdana"/>
              </a:rPr>
              <a:t>Borrower</a:t>
            </a:r>
            <a:endParaRPr sz="1800">
              <a:latin typeface="Verdana"/>
              <a:cs typeface="Verdana"/>
            </a:endParaRPr>
          </a:p>
          <a:p>
            <a:pPr lvl="1" marL="417830" indent="-172085">
              <a:lnSpc>
                <a:spcPct val="100000"/>
              </a:lnSpc>
              <a:spcBef>
                <a:spcPts val="705"/>
              </a:spcBef>
              <a:buFont typeface="Arial"/>
              <a:buChar char="–"/>
              <a:tabLst>
                <a:tab pos="418465" algn="l"/>
              </a:tabLst>
            </a:pPr>
            <a:r>
              <a:rPr dirty="0" sz="1800" spc="-40">
                <a:latin typeface="Verdana"/>
                <a:cs typeface="Verdana"/>
              </a:rPr>
              <a:t>Notary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0455" y="2606039"/>
            <a:ext cx="1717675" cy="1716405"/>
          </a:xfrm>
          <a:custGeom>
            <a:avLst/>
            <a:gdLst/>
            <a:ahLst/>
            <a:cxnLst/>
            <a:rect l="l" t="t" r="r" b="b"/>
            <a:pathLst>
              <a:path w="1717675" h="1716404">
                <a:moveTo>
                  <a:pt x="858774" y="0"/>
                </a:moveTo>
                <a:lnTo>
                  <a:pt x="810042" y="1358"/>
                </a:lnTo>
                <a:lnTo>
                  <a:pt x="762024" y="5385"/>
                </a:lnTo>
                <a:lnTo>
                  <a:pt x="714792" y="12007"/>
                </a:lnTo>
                <a:lnTo>
                  <a:pt x="668417" y="21153"/>
                </a:lnTo>
                <a:lnTo>
                  <a:pt x="622973" y="32751"/>
                </a:lnTo>
                <a:lnTo>
                  <a:pt x="578532" y="46726"/>
                </a:lnTo>
                <a:lnTo>
                  <a:pt x="535167" y="63008"/>
                </a:lnTo>
                <a:lnTo>
                  <a:pt x="492950" y="81524"/>
                </a:lnTo>
                <a:lnTo>
                  <a:pt x="451954" y="102201"/>
                </a:lnTo>
                <a:lnTo>
                  <a:pt x="412250" y="124966"/>
                </a:lnTo>
                <a:lnTo>
                  <a:pt x="373912" y="149748"/>
                </a:lnTo>
                <a:lnTo>
                  <a:pt x="337013" y="176474"/>
                </a:lnTo>
                <a:lnTo>
                  <a:pt x="301624" y="205071"/>
                </a:lnTo>
                <a:lnTo>
                  <a:pt x="267818" y="235467"/>
                </a:lnTo>
                <a:lnTo>
                  <a:pt x="235667" y="267589"/>
                </a:lnTo>
                <a:lnTo>
                  <a:pt x="205245" y="301366"/>
                </a:lnTo>
                <a:lnTo>
                  <a:pt x="176623" y="336724"/>
                </a:lnTo>
                <a:lnTo>
                  <a:pt x="149875" y="373591"/>
                </a:lnTo>
                <a:lnTo>
                  <a:pt x="125072" y="411895"/>
                </a:lnTo>
                <a:lnTo>
                  <a:pt x="102287" y="451563"/>
                </a:lnTo>
                <a:lnTo>
                  <a:pt x="81592" y="492523"/>
                </a:lnTo>
                <a:lnTo>
                  <a:pt x="63061" y="534702"/>
                </a:lnTo>
                <a:lnTo>
                  <a:pt x="46765" y="578028"/>
                </a:lnTo>
                <a:lnTo>
                  <a:pt x="32778" y="622429"/>
                </a:lnTo>
                <a:lnTo>
                  <a:pt x="21171" y="667831"/>
                </a:lnTo>
                <a:lnTo>
                  <a:pt x="12017" y="714163"/>
                </a:lnTo>
                <a:lnTo>
                  <a:pt x="5389" y="761352"/>
                </a:lnTo>
                <a:lnTo>
                  <a:pt x="1359" y="809326"/>
                </a:lnTo>
                <a:lnTo>
                  <a:pt x="0" y="858012"/>
                </a:lnTo>
                <a:lnTo>
                  <a:pt x="1359" y="906697"/>
                </a:lnTo>
                <a:lnTo>
                  <a:pt x="5389" y="954671"/>
                </a:lnTo>
                <a:lnTo>
                  <a:pt x="12017" y="1001860"/>
                </a:lnTo>
                <a:lnTo>
                  <a:pt x="21171" y="1048192"/>
                </a:lnTo>
                <a:lnTo>
                  <a:pt x="32778" y="1093594"/>
                </a:lnTo>
                <a:lnTo>
                  <a:pt x="46765" y="1137995"/>
                </a:lnTo>
                <a:lnTo>
                  <a:pt x="63061" y="1181321"/>
                </a:lnTo>
                <a:lnTo>
                  <a:pt x="81592" y="1223500"/>
                </a:lnTo>
                <a:lnTo>
                  <a:pt x="102287" y="1264460"/>
                </a:lnTo>
                <a:lnTo>
                  <a:pt x="125072" y="1304128"/>
                </a:lnTo>
                <a:lnTo>
                  <a:pt x="149875" y="1342432"/>
                </a:lnTo>
                <a:lnTo>
                  <a:pt x="176623" y="1379299"/>
                </a:lnTo>
                <a:lnTo>
                  <a:pt x="205245" y="1414657"/>
                </a:lnTo>
                <a:lnTo>
                  <a:pt x="235667" y="1448434"/>
                </a:lnTo>
                <a:lnTo>
                  <a:pt x="267818" y="1480556"/>
                </a:lnTo>
                <a:lnTo>
                  <a:pt x="301624" y="1510952"/>
                </a:lnTo>
                <a:lnTo>
                  <a:pt x="337013" y="1539549"/>
                </a:lnTo>
                <a:lnTo>
                  <a:pt x="373912" y="1566275"/>
                </a:lnTo>
                <a:lnTo>
                  <a:pt x="412250" y="1591057"/>
                </a:lnTo>
                <a:lnTo>
                  <a:pt x="451954" y="1613822"/>
                </a:lnTo>
                <a:lnTo>
                  <a:pt x="492950" y="1634499"/>
                </a:lnTo>
                <a:lnTo>
                  <a:pt x="535167" y="1653015"/>
                </a:lnTo>
                <a:lnTo>
                  <a:pt x="578532" y="1669297"/>
                </a:lnTo>
                <a:lnTo>
                  <a:pt x="622973" y="1683272"/>
                </a:lnTo>
                <a:lnTo>
                  <a:pt x="668417" y="1694870"/>
                </a:lnTo>
                <a:lnTo>
                  <a:pt x="714792" y="1704016"/>
                </a:lnTo>
                <a:lnTo>
                  <a:pt x="762024" y="1710638"/>
                </a:lnTo>
                <a:lnTo>
                  <a:pt x="810042" y="1714665"/>
                </a:lnTo>
                <a:lnTo>
                  <a:pt x="858774" y="1716024"/>
                </a:lnTo>
                <a:lnTo>
                  <a:pt x="907511" y="1714665"/>
                </a:lnTo>
                <a:lnTo>
                  <a:pt x="955534" y="1710638"/>
                </a:lnTo>
                <a:lnTo>
                  <a:pt x="1002771" y="1704016"/>
                </a:lnTo>
                <a:lnTo>
                  <a:pt x="1049149" y="1694870"/>
                </a:lnTo>
                <a:lnTo>
                  <a:pt x="1094596" y="1683272"/>
                </a:lnTo>
                <a:lnTo>
                  <a:pt x="1139039" y="1669297"/>
                </a:lnTo>
                <a:lnTo>
                  <a:pt x="1182406" y="1653015"/>
                </a:lnTo>
                <a:lnTo>
                  <a:pt x="1224624" y="1634499"/>
                </a:lnTo>
                <a:lnTo>
                  <a:pt x="1265621" y="1613822"/>
                </a:lnTo>
                <a:lnTo>
                  <a:pt x="1305325" y="1591057"/>
                </a:lnTo>
                <a:lnTo>
                  <a:pt x="1343662" y="1566275"/>
                </a:lnTo>
                <a:lnTo>
                  <a:pt x="1380561" y="1539549"/>
                </a:lnTo>
                <a:lnTo>
                  <a:pt x="1415949" y="1510952"/>
                </a:lnTo>
                <a:lnTo>
                  <a:pt x="1449754" y="1480556"/>
                </a:lnTo>
                <a:lnTo>
                  <a:pt x="1481903" y="1448434"/>
                </a:lnTo>
                <a:lnTo>
                  <a:pt x="1512323" y="1414657"/>
                </a:lnTo>
                <a:lnTo>
                  <a:pt x="1540943" y="1379299"/>
                </a:lnTo>
                <a:lnTo>
                  <a:pt x="1567689" y="1342432"/>
                </a:lnTo>
                <a:lnTo>
                  <a:pt x="1592490" y="1304128"/>
                </a:lnTo>
                <a:lnTo>
                  <a:pt x="1615273" y="1264460"/>
                </a:lnTo>
                <a:lnTo>
                  <a:pt x="1635965" y="1223500"/>
                </a:lnTo>
                <a:lnTo>
                  <a:pt x="1654494" y="1181321"/>
                </a:lnTo>
                <a:lnTo>
                  <a:pt x="1670788" y="1137995"/>
                </a:lnTo>
                <a:lnTo>
                  <a:pt x="1684774" y="1093594"/>
                </a:lnTo>
                <a:lnTo>
                  <a:pt x="1696379" y="1048192"/>
                </a:lnTo>
                <a:lnTo>
                  <a:pt x="1705532" y="1001860"/>
                </a:lnTo>
                <a:lnTo>
                  <a:pt x="1712159" y="954671"/>
                </a:lnTo>
                <a:lnTo>
                  <a:pt x="1716188" y="906697"/>
                </a:lnTo>
                <a:lnTo>
                  <a:pt x="1717548" y="858012"/>
                </a:lnTo>
                <a:lnTo>
                  <a:pt x="1716188" y="809326"/>
                </a:lnTo>
                <a:lnTo>
                  <a:pt x="1712159" y="761352"/>
                </a:lnTo>
                <a:lnTo>
                  <a:pt x="1705532" y="714163"/>
                </a:lnTo>
                <a:lnTo>
                  <a:pt x="1696379" y="667831"/>
                </a:lnTo>
                <a:lnTo>
                  <a:pt x="1684774" y="622429"/>
                </a:lnTo>
                <a:lnTo>
                  <a:pt x="1670788" y="578028"/>
                </a:lnTo>
                <a:lnTo>
                  <a:pt x="1654494" y="534702"/>
                </a:lnTo>
                <a:lnTo>
                  <a:pt x="1635965" y="492523"/>
                </a:lnTo>
                <a:lnTo>
                  <a:pt x="1615273" y="451563"/>
                </a:lnTo>
                <a:lnTo>
                  <a:pt x="1592490" y="411895"/>
                </a:lnTo>
                <a:lnTo>
                  <a:pt x="1567689" y="373591"/>
                </a:lnTo>
                <a:lnTo>
                  <a:pt x="1540943" y="336724"/>
                </a:lnTo>
                <a:lnTo>
                  <a:pt x="1512323" y="301366"/>
                </a:lnTo>
                <a:lnTo>
                  <a:pt x="1481903" y="267589"/>
                </a:lnTo>
                <a:lnTo>
                  <a:pt x="1449754" y="235467"/>
                </a:lnTo>
                <a:lnTo>
                  <a:pt x="1415949" y="205071"/>
                </a:lnTo>
                <a:lnTo>
                  <a:pt x="1380561" y="176474"/>
                </a:lnTo>
                <a:lnTo>
                  <a:pt x="1343662" y="149748"/>
                </a:lnTo>
                <a:lnTo>
                  <a:pt x="1305325" y="124966"/>
                </a:lnTo>
                <a:lnTo>
                  <a:pt x="1265621" y="102201"/>
                </a:lnTo>
                <a:lnTo>
                  <a:pt x="1224624" y="81524"/>
                </a:lnTo>
                <a:lnTo>
                  <a:pt x="1182406" y="63008"/>
                </a:lnTo>
                <a:lnTo>
                  <a:pt x="1139039" y="46726"/>
                </a:lnTo>
                <a:lnTo>
                  <a:pt x="1094596" y="32751"/>
                </a:lnTo>
                <a:lnTo>
                  <a:pt x="1049149" y="21153"/>
                </a:lnTo>
                <a:lnTo>
                  <a:pt x="1002771" y="12007"/>
                </a:lnTo>
                <a:lnTo>
                  <a:pt x="955534" y="5385"/>
                </a:lnTo>
                <a:lnTo>
                  <a:pt x="907511" y="1358"/>
                </a:lnTo>
                <a:lnTo>
                  <a:pt x="858774" y="0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0455" y="2606039"/>
            <a:ext cx="1717675" cy="1716405"/>
          </a:xfrm>
          <a:custGeom>
            <a:avLst/>
            <a:gdLst/>
            <a:ahLst/>
            <a:cxnLst/>
            <a:rect l="l" t="t" r="r" b="b"/>
            <a:pathLst>
              <a:path w="1717675" h="1716404">
                <a:moveTo>
                  <a:pt x="0" y="858012"/>
                </a:moveTo>
                <a:lnTo>
                  <a:pt x="1359" y="809326"/>
                </a:lnTo>
                <a:lnTo>
                  <a:pt x="5389" y="761352"/>
                </a:lnTo>
                <a:lnTo>
                  <a:pt x="12017" y="714163"/>
                </a:lnTo>
                <a:lnTo>
                  <a:pt x="21171" y="667831"/>
                </a:lnTo>
                <a:lnTo>
                  <a:pt x="32778" y="622429"/>
                </a:lnTo>
                <a:lnTo>
                  <a:pt x="46765" y="578028"/>
                </a:lnTo>
                <a:lnTo>
                  <a:pt x="63061" y="534702"/>
                </a:lnTo>
                <a:lnTo>
                  <a:pt x="81592" y="492523"/>
                </a:lnTo>
                <a:lnTo>
                  <a:pt x="102287" y="451563"/>
                </a:lnTo>
                <a:lnTo>
                  <a:pt x="125072" y="411895"/>
                </a:lnTo>
                <a:lnTo>
                  <a:pt x="149875" y="373591"/>
                </a:lnTo>
                <a:lnTo>
                  <a:pt x="176623" y="336724"/>
                </a:lnTo>
                <a:lnTo>
                  <a:pt x="205245" y="301366"/>
                </a:lnTo>
                <a:lnTo>
                  <a:pt x="235667" y="267589"/>
                </a:lnTo>
                <a:lnTo>
                  <a:pt x="267818" y="235467"/>
                </a:lnTo>
                <a:lnTo>
                  <a:pt x="301624" y="205071"/>
                </a:lnTo>
                <a:lnTo>
                  <a:pt x="337013" y="176474"/>
                </a:lnTo>
                <a:lnTo>
                  <a:pt x="373912" y="149748"/>
                </a:lnTo>
                <a:lnTo>
                  <a:pt x="412250" y="124966"/>
                </a:lnTo>
                <a:lnTo>
                  <a:pt x="451954" y="102201"/>
                </a:lnTo>
                <a:lnTo>
                  <a:pt x="492950" y="81524"/>
                </a:lnTo>
                <a:lnTo>
                  <a:pt x="535167" y="63008"/>
                </a:lnTo>
                <a:lnTo>
                  <a:pt x="578532" y="46726"/>
                </a:lnTo>
                <a:lnTo>
                  <a:pt x="622973" y="32751"/>
                </a:lnTo>
                <a:lnTo>
                  <a:pt x="668417" y="21153"/>
                </a:lnTo>
                <a:lnTo>
                  <a:pt x="714792" y="12007"/>
                </a:lnTo>
                <a:lnTo>
                  <a:pt x="762024" y="5385"/>
                </a:lnTo>
                <a:lnTo>
                  <a:pt x="810042" y="1358"/>
                </a:lnTo>
                <a:lnTo>
                  <a:pt x="858774" y="0"/>
                </a:lnTo>
                <a:lnTo>
                  <a:pt x="907511" y="1358"/>
                </a:lnTo>
                <a:lnTo>
                  <a:pt x="955534" y="5385"/>
                </a:lnTo>
                <a:lnTo>
                  <a:pt x="1002771" y="12007"/>
                </a:lnTo>
                <a:lnTo>
                  <a:pt x="1049149" y="21153"/>
                </a:lnTo>
                <a:lnTo>
                  <a:pt x="1094596" y="32751"/>
                </a:lnTo>
                <a:lnTo>
                  <a:pt x="1139039" y="46726"/>
                </a:lnTo>
                <a:lnTo>
                  <a:pt x="1182406" y="63008"/>
                </a:lnTo>
                <a:lnTo>
                  <a:pt x="1224624" y="81524"/>
                </a:lnTo>
                <a:lnTo>
                  <a:pt x="1265621" y="102201"/>
                </a:lnTo>
                <a:lnTo>
                  <a:pt x="1305325" y="124966"/>
                </a:lnTo>
                <a:lnTo>
                  <a:pt x="1343662" y="149748"/>
                </a:lnTo>
                <a:lnTo>
                  <a:pt x="1380561" y="176474"/>
                </a:lnTo>
                <a:lnTo>
                  <a:pt x="1415949" y="205071"/>
                </a:lnTo>
                <a:lnTo>
                  <a:pt x="1449754" y="235467"/>
                </a:lnTo>
                <a:lnTo>
                  <a:pt x="1481903" y="267589"/>
                </a:lnTo>
                <a:lnTo>
                  <a:pt x="1512323" y="301366"/>
                </a:lnTo>
                <a:lnTo>
                  <a:pt x="1540943" y="336724"/>
                </a:lnTo>
                <a:lnTo>
                  <a:pt x="1567689" y="373591"/>
                </a:lnTo>
                <a:lnTo>
                  <a:pt x="1592490" y="411895"/>
                </a:lnTo>
                <a:lnTo>
                  <a:pt x="1615273" y="451563"/>
                </a:lnTo>
                <a:lnTo>
                  <a:pt x="1635965" y="492523"/>
                </a:lnTo>
                <a:lnTo>
                  <a:pt x="1654494" y="534702"/>
                </a:lnTo>
                <a:lnTo>
                  <a:pt x="1670788" y="578028"/>
                </a:lnTo>
                <a:lnTo>
                  <a:pt x="1684774" y="622429"/>
                </a:lnTo>
                <a:lnTo>
                  <a:pt x="1696379" y="667831"/>
                </a:lnTo>
                <a:lnTo>
                  <a:pt x="1705532" y="714163"/>
                </a:lnTo>
                <a:lnTo>
                  <a:pt x="1712159" y="761352"/>
                </a:lnTo>
                <a:lnTo>
                  <a:pt x="1716188" y="809326"/>
                </a:lnTo>
                <a:lnTo>
                  <a:pt x="1717548" y="858012"/>
                </a:lnTo>
                <a:lnTo>
                  <a:pt x="1716188" y="906697"/>
                </a:lnTo>
                <a:lnTo>
                  <a:pt x="1712159" y="954671"/>
                </a:lnTo>
                <a:lnTo>
                  <a:pt x="1705532" y="1001860"/>
                </a:lnTo>
                <a:lnTo>
                  <a:pt x="1696379" y="1048192"/>
                </a:lnTo>
                <a:lnTo>
                  <a:pt x="1684774" y="1093594"/>
                </a:lnTo>
                <a:lnTo>
                  <a:pt x="1670788" y="1137995"/>
                </a:lnTo>
                <a:lnTo>
                  <a:pt x="1654494" y="1181321"/>
                </a:lnTo>
                <a:lnTo>
                  <a:pt x="1635965" y="1223500"/>
                </a:lnTo>
                <a:lnTo>
                  <a:pt x="1615273" y="1264460"/>
                </a:lnTo>
                <a:lnTo>
                  <a:pt x="1592490" y="1304128"/>
                </a:lnTo>
                <a:lnTo>
                  <a:pt x="1567689" y="1342432"/>
                </a:lnTo>
                <a:lnTo>
                  <a:pt x="1540943" y="1379299"/>
                </a:lnTo>
                <a:lnTo>
                  <a:pt x="1512323" y="1414657"/>
                </a:lnTo>
                <a:lnTo>
                  <a:pt x="1481903" y="1448434"/>
                </a:lnTo>
                <a:lnTo>
                  <a:pt x="1449754" y="1480556"/>
                </a:lnTo>
                <a:lnTo>
                  <a:pt x="1415949" y="1510952"/>
                </a:lnTo>
                <a:lnTo>
                  <a:pt x="1380561" y="1539549"/>
                </a:lnTo>
                <a:lnTo>
                  <a:pt x="1343662" y="1566275"/>
                </a:lnTo>
                <a:lnTo>
                  <a:pt x="1305325" y="1591057"/>
                </a:lnTo>
                <a:lnTo>
                  <a:pt x="1265621" y="1613822"/>
                </a:lnTo>
                <a:lnTo>
                  <a:pt x="1224624" y="1634499"/>
                </a:lnTo>
                <a:lnTo>
                  <a:pt x="1182406" y="1653015"/>
                </a:lnTo>
                <a:lnTo>
                  <a:pt x="1139039" y="1669297"/>
                </a:lnTo>
                <a:lnTo>
                  <a:pt x="1094596" y="1683272"/>
                </a:lnTo>
                <a:lnTo>
                  <a:pt x="1049149" y="1694870"/>
                </a:lnTo>
                <a:lnTo>
                  <a:pt x="1002771" y="1704016"/>
                </a:lnTo>
                <a:lnTo>
                  <a:pt x="955534" y="1710638"/>
                </a:lnTo>
                <a:lnTo>
                  <a:pt x="907511" y="1714665"/>
                </a:lnTo>
                <a:lnTo>
                  <a:pt x="858774" y="1716024"/>
                </a:lnTo>
                <a:lnTo>
                  <a:pt x="810042" y="1714665"/>
                </a:lnTo>
                <a:lnTo>
                  <a:pt x="762024" y="1710638"/>
                </a:lnTo>
                <a:lnTo>
                  <a:pt x="714792" y="1704016"/>
                </a:lnTo>
                <a:lnTo>
                  <a:pt x="668417" y="1694870"/>
                </a:lnTo>
                <a:lnTo>
                  <a:pt x="622973" y="1683272"/>
                </a:lnTo>
                <a:lnTo>
                  <a:pt x="578532" y="1669297"/>
                </a:lnTo>
                <a:lnTo>
                  <a:pt x="535167" y="1653015"/>
                </a:lnTo>
                <a:lnTo>
                  <a:pt x="492950" y="1634499"/>
                </a:lnTo>
                <a:lnTo>
                  <a:pt x="451954" y="1613822"/>
                </a:lnTo>
                <a:lnTo>
                  <a:pt x="412250" y="1591057"/>
                </a:lnTo>
                <a:lnTo>
                  <a:pt x="373912" y="1566275"/>
                </a:lnTo>
                <a:lnTo>
                  <a:pt x="337013" y="1539549"/>
                </a:lnTo>
                <a:lnTo>
                  <a:pt x="301624" y="1510952"/>
                </a:lnTo>
                <a:lnTo>
                  <a:pt x="267818" y="1480556"/>
                </a:lnTo>
                <a:lnTo>
                  <a:pt x="235667" y="1448434"/>
                </a:lnTo>
                <a:lnTo>
                  <a:pt x="205245" y="1414657"/>
                </a:lnTo>
                <a:lnTo>
                  <a:pt x="176623" y="1379299"/>
                </a:lnTo>
                <a:lnTo>
                  <a:pt x="149875" y="1342432"/>
                </a:lnTo>
                <a:lnTo>
                  <a:pt x="125072" y="1304128"/>
                </a:lnTo>
                <a:lnTo>
                  <a:pt x="102287" y="1264460"/>
                </a:lnTo>
                <a:lnTo>
                  <a:pt x="81592" y="1223500"/>
                </a:lnTo>
                <a:lnTo>
                  <a:pt x="63061" y="1181321"/>
                </a:lnTo>
                <a:lnTo>
                  <a:pt x="46765" y="1137995"/>
                </a:lnTo>
                <a:lnTo>
                  <a:pt x="32778" y="1093594"/>
                </a:lnTo>
                <a:lnTo>
                  <a:pt x="21171" y="1048192"/>
                </a:lnTo>
                <a:lnTo>
                  <a:pt x="12017" y="1001860"/>
                </a:lnTo>
                <a:lnTo>
                  <a:pt x="5389" y="954671"/>
                </a:lnTo>
                <a:lnTo>
                  <a:pt x="1359" y="906697"/>
                </a:lnTo>
                <a:lnTo>
                  <a:pt x="0" y="858012"/>
                </a:lnTo>
                <a:close/>
              </a:path>
            </a:pathLst>
          </a:custGeom>
          <a:ln w="12192">
            <a:solidFill>
              <a:srgbClr val="EC1C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8766" y="3464814"/>
            <a:ext cx="808990" cy="0"/>
          </a:xfrm>
          <a:custGeom>
            <a:avLst/>
            <a:gdLst/>
            <a:ahLst/>
            <a:cxnLst/>
            <a:rect l="l" t="t" r="r" b="b"/>
            <a:pathLst>
              <a:path w="808989" h="0">
                <a:moveTo>
                  <a:pt x="0" y="0"/>
                </a:moveTo>
                <a:lnTo>
                  <a:pt x="808608" y="0"/>
                </a:lnTo>
              </a:path>
            </a:pathLst>
          </a:custGeom>
          <a:ln w="19812">
            <a:solidFill>
              <a:srgbClr val="EC1C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8662" y="2576322"/>
            <a:ext cx="1460411" cy="1756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3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3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26</a:t>
            </a:fld>
            <a:r>
              <a:rPr dirty="0" spc="-85"/>
              <a:t>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2.</a:t>
            </a:r>
            <a:r>
              <a:rPr dirty="0" sz="1600" spc="-15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75" b="1">
                <a:latin typeface="Verdana"/>
                <a:cs typeface="Verdana"/>
                <a:hlinkClick r:id="rId3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3.</a:t>
            </a:r>
            <a:r>
              <a:rPr dirty="0" sz="1600" spc="-15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14" b="1">
                <a:latin typeface="Verdana"/>
                <a:cs typeface="Verdana"/>
                <a:hlinkClick r:id="rId3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80497" y="2749423"/>
            <a:ext cx="1599565" cy="136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4.</a:t>
            </a:r>
            <a:r>
              <a:rPr dirty="0" sz="1600" spc="-90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204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35">
                <a:latin typeface="Verdana"/>
                <a:cs typeface="Verdana"/>
                <a:hlinkClick r:id="rId3" action="ppaction://hlinksldjump"/>
              </a:rPr>
              <a:t>Flow</a:t>
            </a:r>
            <a:r>
              <a:rPr dirty="0" sz="1200" spc="-9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20">
                <a:latin typeface="Verdana"/>
                <a:cs typeface="Verdana"/>
                <a:hlinkClick r:id="rId3" action="ppaction://hlinksldjump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Verdana"/>
                <a:cs typeface="Verdana"/>
                <a:hlinkClick r:id="rId3" action="ppaction://hlinksldjump"/>
              </a:rPr>
              <a:t>Creating </a:t>
            </a:r>
            <a:r>
              <a:rPr dirty="0" sz="1200" spc="-30">
                <a:latin typeface="Verdana"/>
                <a:cs typeface="Verdana"/>
                <a:hlinkClick r:id="rId3" action="ppaction://hlinksldjump"/>
              </a:rPr>
              <a:t>Signed</a:t>
            </a:r>
            <a:r>
              <a:rPr dirty="0" sz="1200" spc="-17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3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3" action="ppaction://hlinksldjump"/>
              </a:rPr>
              <a:t>Verifying</a:t>
            </a:r>
            <a:r>
              <a:rPr dirty="0" sz="1200" spc="-7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3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20">
                <a:latin typeface="Verdana"/>
                <a:cs typeface="Verdana"/>
                <a:hlinkClick r:id="rId3" action="ppaction://hlinksldjump"/>
              </a:rPr>
              <a:t>Counterparty</a:t>
            </a:r>
            <a:r>
              <a:rPr dirty="0" sz="1200" spc="-5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95">
                <a:latin typeface="Verdana"/>
                <a:cs typeface="Verdana"/>
                <a:hlinkClick r:id="rId3" action="ppaction://hlinksldjump"/>
              </a:rPr>
              <a:t>Sig.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3" action="ppaction://hlinksldjump"/>
              </a:rPr>
              <a:t>Finalizing</a:t>
            </a:r>
            <a:r>
              <a:rPr dirty="0" sz="1200" spc="-8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3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3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80497" y="4456252"/>
            <a:ext cx="10680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5.</a:t>
            </a:r>
            <a:r>
              <a:rPr dirty="0" sz="1600" spc="-135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90" b="1">
                <a:latin typeface="Verdana"/>
                <a:cs typeface="Verdana"/>
                <a:hlinkClick r:id="rId3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80497" y="5066538"/>
            <a:ext cx="5727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6.</a:t>
            </a:r>
            <a:r>
              <a:rPr dirty="0" sz="1600" spc="-155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265" b="1">
                <a:latin typeface="Verdana"/>
                <a:cs typeface="Verdana"/>
                <a:hlinkClick r:id="rId3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25273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25"/>
              <a:t>The </a:t>
            </a:r>
            <a:r>
              <a:rPr dirty="0" spc="-475"/>
              <a:t>IOU</a:t>
            </a:r>
            <a:r>
              <a:rPr dirty="0" spc="-30"/>
              <a:t> </a:t>
            </a:r>
            <a:r>
              <a:rPr dirty="0" spc="-400"/>
              <a:t>Flow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77518"/>
            <a:ext cx="44507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"/>
              <a:buChar char="•"/>
              <a:tabLst>
                <a:tab pos="185420" algn="l"/>
              </a:tabLst>
            </a:pPr>
            <a:r>
              <a:rPr dirty="0" sz="2000" spc="-90" b="1">
                <a:solidFill>
                  <a:srgbClr val="2B79EF"/>
                </a:solidFill>
                <a:latin typeface="Trebuchet MS"/>
                <a:cs typeface="Trebuchet MS"/>
              </a:rPr>
              <a:t>IOUIssueFlow</a:t>
            </a:r>
            <a:r>
              <a:rPr dirty="0" sz="2000" spc="-90">
                <a:latin typeface="Verdana"/>
                <a:cs typeface="Verdana"/>
              </a:rPr>
              <a:t>, </a:t>
            </a:r>
            <a:r>
              <a:rPr dirty="0" sz="2000" spc="-70">
                <a:latin typeface="Verdana"/>
                <a:cs typeface="Verdana"/>
              </a:rPr>
              <a:t>our </a:t>
            </a:r>
            <a:r>
              <a:rPr dirty="0" sz="2000" spc="-125">
                <a:latin typeface="Verdana"/>
                <a:cs typeface="Verdana"/>
              </a:rPr>
              <a:t>IOU </a:t>
            </a:r>
            <a:r>
              <a:rPr dirty="0" sz="2000" spc="5">
                <a:latin typeface="Verdana"/>
                <a:cs typeface="Verdana"/>
              </a:rPr>
              <a:t>creation</a:t>
            </a:r>
            <a:r>
              <a:rPr dirty="0" sz="2000" spc="-470">
                <a:latin typeface="Verdana"/>
                <a:cs typeface="Verdana"/>
              </a:rPr>
              <a:t> </a:t>
            </a:r>
            <a:r>
              <a:rPr dirty="0" sz="2000" spc="-90">
                <a:latin typeface="Verdana"/>
                <a:cs typeface="Verdana"/>
              </a:rPr>
              <a:t>flow: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2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2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2.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75" b="1">
                <a:latin typeface="Verdana"/>
                <a:cs typeface="Verdana"/>
                <a:hlinkClick r:id="rId2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3.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14" b="1">
                <a:latin typeface="Verdana"/>
                <a:cs typeface="Verdana"/>
                <a:hlinkClick r:id="rId2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497" y="2749423"/>
            <a:ext cx="1599565" cy="136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4.</a:t>
            </a:r>
            <a:r>
              <a:rPr dirty="0" sz="1600" spc="-90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204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35">
                <a:latin typeface="Verdana"/>
                <a:cs typeface="Verdana"/>
                <a:hlinkClick r:id="rId2" action="ppaction://hlinksldjump"/>
              </a:rPr>
              <a:t>Flow</a:t>
            </a:r>
            <a:r>
              <a:rPr dirty="0" sz="1200" spc="-9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20">
                <a:latin typeface="Verdana"/>
                <a:cs typeface="Verdana"/>
                <a:hlinkClick r:id="rId2" action="ppaction://hlinksldjump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Verdana"/>
                <a:cs typeface="Verdana"/>
                <a:hlinkClick r:id="rId2" action="ppaction://hlinksldjump"/>
              </a:rPr>
              <a:t>Creating </a:t>
            </a:r>
            <a:r>
              <a:rPr dirty="0" sz="1200" spc="-30">
                <a:latin typeface="Verdana"/>
                <a:cs typeface="Verdana"/>
                <a:hlinkClick r:id="rId2" action="ppaction://hlinksldjump"/>
              </a:rPr>
              <a:t>Signed</a:t>
            </a:r>
            <a:r>
              <a:rPr dirty="0" sz="1200" spc="-17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2" action="ppaction://hlinksldjump"/>
              </a:rPr>
              <a:t>Verifying</a:t>
            </a:r>
            <a:r>
              <a:rPr dirty="0" sz="1200" spc="-7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20">
                <a:latin typeface="Verdana"/>
                <a:cs typeface="Verdana"/>
                <a:hlinkClick r:id="rId2" action="ppaction://hlinksldjump"/>
              </a:rPr>
              <a:t>Counterparty</a:t>
            </a:r>
            <a:r>
              <a:rPr dirty="0" sz="1200" spc="-5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95">
                <a:latin typeface="Verdana"/>
                <a:cs typeface="Verdana"/>
                <a:hlinkClick r:id="rId2" action="ppaction://hlinksldjump"/>
              </a:rPr>
              <a:t>Sig.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2" action="ppaction://hlinksldjump"/>
              </a:rPr>
              <a:t>Finalizing</a:t>
            </a:r>
            <a:r>
              <a:rPr dirty="0" sz="1200" spc="-8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2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497" y="4456252"/>
            <a:ext cx="10680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5.</a:t>
            </a:r>
            <a:r>
              <a:rPr dirty="0" sz="1600" spc="-135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90" b="1">
                <a:latin typeface="Verdana"/>
                <a:cs typeface="Verdana"/>
                <a:hlinkClick r:id="rId2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5066538"/>
            <a:ext cx="5727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6.</a:t>
            </a:r>
            <a:r>
              <a:rPr dirty="0" sz="1600" spc="-155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265" b="1">
                <a:latin typeface="Verdana"/>
                <a:cs typeface="Verdana"/>
                <a:hlinkClick r:id="rId2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04404" y="2497835"/>
            <a:ext cx="173990" cy="3777615"/>
          </a:xfrm>
          <a:custGeom>
            <a:avLst/>
            <a:gdLst/>
            <a:ahLst/>
            <a:cxnLst/>
            <a:rect l="l" t="t" r="r" b="b"/>
            <a:pathLst>
              <a:path w="173990" h="3777615">
                <a:moveTo>
                  <a:pt x="115824" y="0"/>
                </a:moveTo>
                <a:lnTo>
                  <a:pt x="57912" y="0"/>
                </a:lnTo>
                <a:lnTo>
                  <a:pt x="57912" y="173736"/>
                </a:lnTo>
                <a:lnTo>
                  <a:pt x="115824" y="173736"/>
                </a:lnTo>
                <a:lnTo>
                  <a:pt x="115824" y="0"/>
                </a:lnTo>
                <a:close/>
              </a:path>
              <a:path w="173990" h="3777615">
                <a:moveTo>
                  <a:pt x="115824" y="231648"/>
                </a:moveTo>
                <a:lnTo>
                  <a:pt x="57912" y="231648"/>
                </a:lnTo>
                <a:lnTo>
                  <a:pt x="57912" y="405384"/>
                </a:lnTo>
                <a:lnTo>
                  <a:pt x="115824" y="405384"/>
                </a:lnTo>
                <a:lnTo>
                  <a:pt x="115824" y="231648"/>
                </a:lnTo>
                <a:close/>
              </a:path>
              <a:path w="173990" h="3777615">
                <a:moveTo>
                  <a:pt x="115824" y="463296"/>
                </a:moveTo>
                <a:lnTo>
                  <a:pt x="57912" y="463296"/>
                </a:lnTo>
                <a:lnTo>
                  <a:pt x="57912" y="637031"/>
                </a:lnTo>
                <a:lnTo>
                  <a:pt x="115824" y="637031"/>
                </a:lnTo>
                <a:lnTo>
                  <a:pt x="115824" y="463296"/>
                </a:lnTo>
                <a:close/>
              </a:path>
              <a:path w="173990" h="3777615">
                <a:moveTo>
                  <a:pt x="115824" y="694943"/>
                </a:moveTo>
                <a:lnTo>
                  <a:pt x="57912" y="694943"/>
                </a:lnTo>
                <a:lnTo>
                  <a:pt x="57912" y="868679"/>
                </a:lnTo>
                <a:lnTo>
                  <a:pt x="115824" y="868679"/>
                </a:lnTo>
                <a:lnTo>
                  <a:pt x="115824" y="694943"/>
                </a:lnTo>
                <a:close/>
              </a:path>
              <a:path w="173990" h="3777615">
                <a:moveTo>
                  <a:pt x="115824" y="926591"/>
                </a:moveTo>
                <a:lnTo>
                  <a:pt x="57912" y="926591"/>
                </a:lnTo>
                <a:lnTo>
                  <a:pt x="57912" y="1100327"/>
                </a:lnTo>
                <a:lnTo>
                  <a:pt x="115824" y="1100327"/>
                </a:lnTo>
                <a:lnTo>
                  <a:pt x="115824" y="926591"/>
                </a:lnTo>
                <a:close/>
              </a:path>
              <a:path w="173990" h="3777615">
                <a:moveTo>
                  <a:pt x="115824" y="1158239"/>
                </a:moveTo>
                <a:lnTo>
                  <a:pt x="57912" y="1158239"/>
                </a:lnTo>
                <a:lnTo>
                  <a:pt x="57912" y="1331976"/>
                </a:lnTo>
                <a:lnTo>
                  <a:pt x="115824" y="1331976"/>
                </a:lnTo>
                <a:lnTo>
                  <a:pt x="115824" y="1158239"/>
                </a:lnTo>
                <a:close/>
              </a:path>
              <a:path w="173990" h="3777615">
                <a:moveTo>
                  <a:pt x="115824" y="1389888"/>
                </a:moveTo>
                <a:lnTo>
                  <a:pt x="57912" y="1389888"/>
                </a:lnTo>
                <a:lnTo>
                  <a:pt x="57912" y="1563624"/>
                </a:lnTo>
                <a:lnTo>
                  <a:pt x="115824" y="1563624"/>
                </a:lnTo>
                <a:lnTo>
                  <a:pt x="115824" y="1389888"/>
                </a:lnTo>
                <a:close/>
              </a:path>
              <a:path w="173990" h="3777615">
                <a:moveTo>
                  <a:pt x="115824" y="1621536"/>
                </a:moveTo>
                <a:lnTo>
                  <a:pt x="57912" y="1621536"/>
                </a:lnTo>
                <a:lnTo>
                  <a:pt x="57912" y="1795271"/>
                </a:lnTo>
                <a:lnTo>
                  <a:pt x="115824" y="1795271"/>
                </a:lnTo>
                <a:lnTo>
                  <a:pt x="115824" y="1621536"/>
                </a:lnTo>
                <a:close/>
              </a:path>
              <a:path w="173990" h="3777615">
                <a:moveTo>
                  <a:pt x="115824" y="1853183"/>
                </a:moveTo>
                <a:lnTo>
                  <a:pt x="57912" y="1853183"/>
                </a:lnTo>
                <a:lnTo>
                  <a:pt x="57912" y="2026920"/>
                </a:lnTo>
                <a:lnTo>
                  <a:pt x="115824" y="2026920"/>
                </a:lnTo>
                <a:lnTo>
                  <a:pt x="115824" y="1853183"/>
                </a:lnTo>
                <a:close/>
              </a:path>
              <a:path w="173990" h="3777615">
                <a:moveTo>
                  <a:pt x="115824" y="2084832"/>
                </a:moveTo>
                <a:lnTo>
                  <a:pt x="57912" y="2084832"/>
                </a:lnTo>
                <a:lnTo>
                  <a:pt x="57912" y="2258568"/>
                </a:lnTo>
                <a:lnTo>
                  <a:pt x="115824" y="2258568"/>
                </a:lnTo>
                <a:lnTo>
                  <a:pt x="115824" y="2084832"/>
                </a:lnTo>
                <a:close/>
              </a:path>
              <a:path w="173990" h="3777615">
                <a:moveTo>
                  <a:pt x="115824" y="2316480"/>
                </a:moveTo>
                <a:lnTo>
                  <a:pt x="57912" y="2316480"/>
                </a:lnTo>
                <a:lnTo>
                  <a:pt x="57912" y="2490216"/>
                </a:lnTo>
                <a:lnTo>
                  <a:pt x="115824" y="2490216"/>
                </a:lnTo>
                <a:lnTo>
                  <a:pt x="115824" y="2316480"/>
                </a:lnTo>
                <a:close/>
              </a:path>
              <a:path w="173990" h="3777615">
                <a:moveTo>
                  <a:pt x="115824" y="2548128"/>
                </a:moveTo>
                <a:lnTo>
                  <a:pt x="57912" y="2548128"/>
                </a:lnTo>
                <a:lnTo>
                  <a:pt x="57912" y="2721864"/>
                </a:lnTo>
                <a:lnTo>
                  <a:pt x="115824" y="2721864"/>
                </a:lnTo>
                <a:lnTo>
                  <a:pt x="115824" y="2548128"/>
                </a:lnTo>
                <a:close/>
              </a:path>
              <a:path w="173990" h="3777615">
                <a:moveTo>
                  <a:pt x="115824" y="2779776"/>
                </a:moveTo>
                <a:lnTo>
                  <a:pt x="57912" y="2779776"/>
                </a:lnTo>
                <a:lnTo>
                  <a:pt x="57912" y="2953512"/>
                </a:lnTo>
                <a:lnTo>
                  <a:pt x="115824" y="2953512"/>
                </a:lnTo>
                <a:lnTo>
                  <a:pt x="115824" y="2779776"/>
                </a:lnTo>
                <a:close/>
              </a:path>
              <a:path w="173990" h="3777615">
                <a:moveTo>
                  <a:pt x="115824" y="3011424"/>
                </a:moveTo>
                <a:lnTo>
                  <a:pt x="57912" y="3011424"/>
                </a:lnTo>
                <a:lnTo>
                  <a:pt x="57912" y="3185160"/>
                </a:lnTo>
                <a:lnTo>
                  <a:pt x="115824" y="3185160"/>
                </a:lnTo>
                <a:lnTo>
                  <a:pt x="115824" y="3011424"/>
                </a:lnTo>
                <a:close/>
              </a:path>
              <a:path w="173990" h="3777615">
                <a:moveTo>
                  <a:pt x="115824" y="3243072"/>
                </a:moveTo>
                <a:lnTo>
                  <a:pt x="57912" y="3243072"/>
                </a:lnTo>
                <a:lnTo>
                  <a:pt x="57912" y="3416807"/>
                </a:lnTo>
                <a:lnTo>
                  <a:pt x="115824" y="3416807"/>
                </a:lnTo>
                <a:lnTo>
                  <a:pt x="115824" y="3243072"/>
                </a:lnTo>
                <a:close/>
              </a:path>
              <a:path w="173990" h="3777615">
                <a:moveTo>
                  <a:pt x="57912" y="3603409"/>
                </a:moveTo>
                <a:lnTo>
                  <a:pt x="0" y="3603409"/>
                </a:lnTo>
                <a:lnTo>
                  <a:pt x="86868" y="3777145"/>
                </a:lnTo>
                <a:lnTo>
                  <a:pt x="159251" y="3632377"/>
                </a:lnTo>
                <a:lnTo>
                  <a:pt x="57912" y="3632377"/>
                </a:lnTo>
                <a:lnTo>
                  <a:pt x="57912" y="3603409"/>
                </a:lnTo>
                <a:close/>
              </a:path>
              <a:path w="173990" h="3777615">
                <a:moveTo>
                  <a:pt x="115824" y="3474720"/>
                </a:moveTo>
                <a:lnTo>
                  <a:pt x="57912" y="3474720"/>
                </a:lnTo>
                <a:lnTo>
                  <a:pt x="57912" y="3632377"/>
                </a:lnTo>
                <a:lnTo>
                  <a:pt x="115824" y="3632377"/>
                </a:lnTo>
                <a:lnTo>
                  <a:pt x="115824" y="3474720"/>
                </a:lnTo>
                <a:close/>
              </a:path>
              <a:path w="173990" h="3777615">
                <a:moveTo>
                  <a:pt x="173736" y="3603409"/>
                </a:moveTo>
                <a:lnTo>
                  <a:pt x="115824" y="3603409"/>
                </a:lnTo>
                <a:lnTo>
                  <a:pt x="115824" y="3632377"/>
                </a:lnTo>
                <a:lnTo>
                  <a:pt x="159251" y="3632377"/>
                </a:lnTo>
                <a:lnTo>
                  <a:pt x="173736" y="360340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731764" y="2505455"/>
            <a:ext cx="173990" cy="3811270"/>
          </a:xfrm>
          <a:custGeom>
            <a:avLst/>
            <a:gdLst/>
            <a:ahLst/>
            <a:cxnLst/>
            <a:rect l="l" t="t" r="r" b="b"/>
            <a:pathLst>
              <a:path w="173989" h="3811270">
                <a:moveTo>
                  <a:pt x="115824" y="0"/>
                </a:moveTo>
                <a:lnTo>
                  <a:pt x="57912" y="0"/>
                </a:lnTo>
                <a:lnTo>
                  <a:pt x="57912" y="173736"/>
                </a:lnTo>
                <a:lnTo>
                  <a:pt x="115824" y="173736"/>
                </a:lnTo>
                <a:lnTo>
                  <a:pt x="115824" y="0"/>
                </a:lnTo>
                <a:close/>
              </a:path>
              <a:path w="173989" h="3811270">
                <a:moveTo>
                  <a:pt x="115824" y="231648"/>
                </a:moveTo>
                <a:lnTo>
                  <a:pt x="57912" y="231648"/>
                </a:lnTo>
                <a:lnTo>
                  <a:pt x="57912" y="405384"/>
                </a:lnTo>
                <a:lnTo>
                  <a:pt x="115824" y="405384"/>
                </a:lnTo>
                <a:lnTo>
                  <a:pt x="115824" y="231648"/>
                </a:lnTo>
                <a:close/>
              </a:path>
              <a:path w="173989" h="3811270">
                <a:moveTo>
                  <a:pt x="115824" y="463296"/>
                </a:moveTo>
                <a:lnTo>
                  <a:pt x="57912" y="463296"/>
                </a:lnTo>
                <a:lnTo>
                  <a:pt x="57912" y="637032"/>
                </a:lnTo>
                <a:lnTo>
                  <a:pt x="115824" y="637032"/>
                </a:lnTo>
                <a:lnTo>
                  <a:pt x="115824" y="463296"/>
                </a:lnTo>
                <a:close/>
              </a:path>
              <a:path w="173989" h="3811270">
                <a:moveTo>
                  <a:pt x="115824" y="694944"/>
                </a:moveTo>
                <a:lnTo>
                  <a:pt x="57912" y="694944"/>
                </a:lnTo>
                <a:lnTo>
                  <a:pt x="57912" y="868680"/>
                </a:lnTo>
                <a:lnTo>
                  <a:pt x="115824" y="868680"/>
                </a:lnTo>
                <a:lnTo>
                  <a:pt x="115824" y="694944"/>
                </a:lnTo>
                <a:close/>
              </a:path>
              <a:path w="173989" h="3811270">
                <a:moveTo>
                  <a:pt x="115824" y="926592"/>
                </a:moveTo>
                <a:lnTo>
                  <a:pt x="57912" y="926592"/>
                </a:lnTo>
                <a:lnTo>
                  <a:pt x="57912" y="1100328"/>
                </a:lnTo>
                <a:lnTo>
                  <a:pt x="115824" y="1100328"/>
                </a:lnTo>
                <a:lnTo>
                  <a:pt x="115824" y="926592"/>
                </a:lnTo>
                <a:close/>
              </a:path>
              <a:path w="173989" h="3811270">
                <a:moveTo>
                  <a:pt x="115824" y="1158240"/>
                </a:moveTo>
                <a:lnTo>
                  <a:pt x="57912" y="1158240"/>
                </a:lnTo>
                <a:lnTo>
                  <a:pt x="57912" y="1331976"/>
                </a:lnTo>
                <a:lnTo>
                  <a:pt x="115824" y="1331976"/>
                </a:lnTo>
                <a:lnTo>
                  <a:pt x="115824" y="1158240"/>
                </a:lnTo>
                <a:close/>
              </a:path>
              <a:path w="173989" h="3811270">
                <a:moveTo>
                  <a:pt x="115824" y="1389888"/>
                </a:moveTo>
                <a:lnTo>
                  <a:pt x="57912" y="1389888"/>
                </a:lnTo>
                <a:lnTo>
                  <a:pt x="57912" y="1563624"/>
                </a:lnTo>
                <a:lnTo>
                  <a:pt x="115824" y="1563624"/>
                </a:lnTo>
                <a:lnTo>
                  <a:pt x="115824" y="1389888"/>
                </a:lnTo>
                <a:close/>
              </a:path>
              <a:path w="173989" h="3811270">
                <a:moveTo>
                  <a:pt x="115824" y="1621536"/>
                </a:moveTo>
                <a:lnTo>
                  <a:pt x="57912" y="1621536"/>
                </a:lnTo>
                <a:lnTo>
                  <a:pt x="57912" y="1795272"/>
                </a:lnTo>
                <a:lnTo>
                  <a:pt x="115824" y="1795272"/>
                </a:lnTo>
                <a:lnTo>
                  <a:pt x="115824" y="1621536"/>
                </a:lnTo>
                <a:close/>
              </a:path>
              <a:path w="173989" h="3811270">
                <a:moveTo>
                  <a:pt x="115824" y="1853184"/>
                </a:moveTo>
                <a:lnTo>
                  <a:pt x="57912" y="1853184"/>
                </a:lnTo>
                <a:lnTo>
                  <a:pt x="57912" y="2026920"/>
                </a:lnTo>
                <a:lnTo>
                  <a:pt x="115824" y="2026920"/>
                </a:lnTo>
                <a:lnTo>
                  <a:pt x="115824" y="1853184"/>
                </a:lnTo>
                <a:close/>
              </a:path>
              <a:path w="173989" h="3811270">
                <a:moveTo>
                  <a:pt x="115824" y="2084832"/>
                </a:moveTo>
                <a:lnTo>
                  <a:pt x="57912" y="2084832"/>
                </a:lnTo>
                <a:lnTo>
                  <a:pt x="57912" y="2258568"/>
                </a:lnTo>
                <a:lnTo>
                  <a:pt x="115824" y="2258568"/>
                </a:lnTo>
                <a:lnTo>
                  <a:pt x="115824" y="2084832"/>
                </a:lnTo>
                <a:close/>
              </a:path>
              <a:path w="173989" h="3811270">
                <a:moveTo>
                  <a:pt x="115824" y="2316480"/>
                </a:moveTo>
                <a:lnTo>
                  <a:pt x="57912" y="2316480"/>
                </a:lnTo>
                <a:lnTo>
                  <a:pt x="57912" y="2490216"/>
                </a:lnTo>
                <a:lnTo>
                  <a:pt x="115824" y="2490216"/>
                </a:lnTo>
                <a:lnTo>
                  <a:pt x="115824" y="2316480"/>
                </a:lnTo>
                <a:close/>
              </a:path>
              <a:path w="173989" h="3811270">
                <a:moveTo>
                  <a:pt x="115824" y="2548128"/>
                </a:moveTo>
                <a:lnTo>
                  <a:pt x="57912" y="2548128"/>
                </a:lnTo>
                <a:lnTo>
                  <a:pt x="57912" y="2721864"/>
                </a:lnTo>
                <a:lnTo>
                  <a:pt x="115824" y="2721864"/>
                </a:lnTo>
                <a:lnTo>
                  <a:pt x="115824" y="2548128"/>
                </a:lnTo>
                <a:close/>
              </a:path>
              <a:path w="173989" h="3811270">
                <a:moveTo>
                  <a:pt x="115824" y="2779776"/>
                </a:moveTo>
                <a:lnTo>
                  <a:pt x="57912" y="2779776"/>
                </a:lnTo>
                <a:lnTo>
                  <a:pt x="57912" y="2953512"/>
                </a:lnTo>
                <a:lnTo>
                  <a:pt x="115824" y="2953512"/>
                </a:lnTo>
                <a:lnTo>
                  <a:pt x="115824" y="2779776"/>
                </a:lnTo>
                <a:close/>
              </a:path>
              <a:path w="173989" h="3811270">
                <a:moveTo>
                  <a:pt x="115824" y="3011424"/>
                </a:moveTo>
                <a:lnTo>
                  <a:pt x="57912" y="3011424"/>
                </a:lnTo>
                <a:lnTo>
                  <a:pt x="57912" y="3185160"/>
                </a:lnTo>
                <a:lnTo>
                  <a:pt x="115824" y="3185160"/>
                </a:lnTo>
                <a:lnTo>
                  <a:pt x="115824" y="3011424"/>
                </a:lnTo>
                <a:close/>
              </a:path>
              <a:path w="173989" h="3811270">
                <a:moveTo>
                  <a:pt x="115824" y="3243072"/>
                </a:moveTo>
                <a:lnTo>
                  <a:pt x="57912" y="3243072"/>
                </a:lnTo>
                <a:lnTo>
                  <a:pt x="57912" y="3416808"/>
                </a:lnTo>
                <a:lnTo>
                  <a:pt x="115824" y="3416808"/>
                </a:lnTo>
                <a:lnTo>
                  <a:pt x="115824" y="3243072"/>
                </a:lnTo>
                <a:close/>
              </a:path>
              <a:path w="173989" h="3811270">
                <a:moveTo>
                  <a:pt x="57912" y="3636937"/>
                </a:moveTo>
                <a:lnTo>
                  <a:pt x="0" y="3636937"/>
                </a:lnTo>
                <a:lnTo>
                  <a:pt x="86868" y="3810673"/>
                </a:lnTo>
                <a:lnTo>
                  <a:pt x="167976" y="3648456"/>
                </a:lnTo>
                <a:lnTo>
                  <a:pt x="57912" y="3648456"/>
                </a:lnTo>
                <a:lnTo>
                  <a:pt x="57912" y="3636937"/>
                </a:lnTo>
                <a:close/>
              </a:path>
              <a:path w="173989" h="3811270">
                <a:moveTo>
                  <a:pt x="115824" y="3474720"/>
                </a:moveTo>
                <a:lnTo>
                  <a:pt x="57912" y="3474720"/>
                </a:lnTo>
                <a:lnTo>
                  <a:pt x="57912" y="3648456"/>
                </a:lnTo>
                <a:lnTo>
                  <a:pt x="115824" y="3648456"/>
                </a:lnTo>
                <a:lnTo>
                  <a:pt x="115824" y="3474720"/>
                </a:lnTo>
                <a:close/>
              </a:path>
              <a:path w="173989" h="3811270">
                <a:moveTo>
                  <a:pt x="173736" y="3636937"/>
                </a:moveTo>
                <a:lnTo>
                  <a:pt x="115824" y="3636937"/>
                </a:lnTo>
                <a:lnTo>
                  <a:pt x="115824" y="3648456"/>
                </a:lnTo>
                <a:lnTo>
                  <a:pt x="167976" y="3648456"/>
                </a:lnTo>
                <a:lnTo>
                  <a:pt x="173736" y="36369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04844" y="2502407"/>
            <a:ext cx="173990" cy="3780154"/>
          </a:xfrm>
          <a:custGeom>
            <a:avLst/>
            <a:gdLst/>
            <a:ahLst/>
            <a:cxnLst/>
            <a:rect l="l" t="t" r="r" b="b"/>
            <a:pathLst>
              <a:path w="173989" h="3780154">
                <a:moveTo>
                  <a:pt x="115823" y="0"/>
                </a:moveTo>
                <a:lnTo>
                  <a:pt x="57911" y="0"/>
                </a:lnTo>
                <a:lnTo>
                  <a:pt x="57911" y="173736"/>
                </a:lnTo>
                <a:lnTo>
                  <a:pt x="115823" y="173736"/>
                </a:lnTo>
                <a:lnTo>
                  <a:pt x="115823" y="0"/>
                </a:lnTo>
                <a:close/>
              </a:path>
              <a:path w="173989" h="3780154">
                <a:moveTo>
                  <a:pt x="115823" y="231647"/>
                </a:moveTo>
                <a:lnTo>
                  <a:pt x="57911" y="231647"/>
                </a:lnTo>
                <a:lnTo>
                  <a:pt x="57911" y="405383"/>
                </a:lnTo>
                <a:lnTo>
                  <a:pt x="115823" y="405383"/>
                </a:lnTo>
                <a:lnTo>
                  <a:pt x="115823" y="231647"/>
                </a:lnTo>
                <a:close/>
              </a:path>
              <a:path w="173989" h="3780154">
                <a:moveTo>
                  <a:pt x="115823" y="463295"/>
                </a:moveTo>
                <a:lnTo>
                  <a:pt x="57911" y="463295"/>
                </a:lnTo>
                <a:lnTo>
                  <a:pt x="57911" y="637031"/>
                </a:lnTo>
                <a:lnTo>
                  <a:pt x="115823" y="637031"/>
                </a:lnTo>
                <a:lnTo>
                  <a:pt x="115823" y="463295"/>
                </a:lnTo>
                <a:close/>
              </a:path>
              <a:path w="173989" h="3780154">
                <a:moveTo>
                  <a:pt x="115823" y="694943"/>
                </a:moveTo>
                <a:lnTo>
                  <a:pt x="57911" y="694943"/>
                </a:lnTo>
                <a:lnTo>
                  <a:pt x="57911" y="868679"/>
                </a:lnTo>
                <a:lnTo>
                  <a:pt x="115823" y="868679"/>
                </a:lnTo>
                <a:lnTo>
                  <a:pt x="115823" y="694943"/>
                </a:lnTo>
                <a:close/>
              </a:path>
              <a:path w="173989" h="3780154">
                <a:moveTo>
                  <a:pt x="115823" y="926591"/>
                </a:moveTo>
                <a:lnTo>
                  <a:pt x="57911" y="926591"/>
                </a:lnTo>
                <a:lnTo>
                  <a:pt x="57911" y="1100327"/>
                </a:lnTo>
                <a:lnTo>
                  <a:pt x="115823" y="1100327"/>
                </a:lnTo>
                <a:lnTo>
                  <a:pt x="115823" y="926591"/>
                </a:lnTo>
                <a:close/>
              </a:path>
              <a:path w="173989" h="3780154">
                <a:moveTo>
                  <a:pt x="115823" y="1158239"/>
                </a:moveTo>
                <a:lnTo>
                  <a:pt x="57911" y="1158239"/>
                </a:lnTo>
                <a:lnTo>
                  <a:pt x="57911" y="1331975"/>
                </a:lnTo>
                <a:lnTo>
                  <a:pt x="115823" y="1331975"/>
                </a:lnTo>
                <a:lnTo>
                  <a:pt x="115823" y="1158239"/>
                </a:lnTo>
                <a:close/>
              </a:path>
              <a:path w="173989" h="3780154">
                <a:moveTo>
                  <a:pt x="115823" y="1389887"/>
                </a:moveTo>
                <a:lnTo>
                  <a:pt x="57911" y="1389887"/>
                </a:lnTo>
                <a:lnTo>
                  <a:pt x="57911" y="1563623"/>
                </a:lnTo>
                <a:lnTo>
                  <a:pt x="115823" y="1563623"/>
                </a:lnTo>
                <a:lnTo>
                  <a:pt x="115823" y="1389887"/>
                </a:lnTo>
                <a:close/>
              </a:path>
              <a:path w="173989" h="3780154">
                <a:moveTo>
                  <a:pt x="115823" y="1621535"/>
                </a:moveTo>
                <a:lnTo>
                  <a:pt x="57911" y="1621535"/>
                </a:lnTo>
                <a:lnTo>
                  <a:pt x="57911" y="1795271"/>
                </a:lnTo>
                <a:lnTo>
                  <a:pt x="115823" y="1795271"/>
                </a:lnTo>
                <a:lnTo>
                  <a:pt x="115823" y="1621535"/>
                </a:lnTo>
                <a:close/>
              </a:path>
              <a:path w="173989" h="3780154">
                <a:moveTo>
                  <a:pt x="115823" y="1853183"/>
                </a:moveTo>
                <a:lnTo>
                  <a:pt x="57911" y="1853183"/>
                </a:lnTo>
                <a:lnTo>
                  <a:pt x="57911" y="2026919"/>
                </a:lnTo>
                <a:lnTo>
                  <a:pt x="115823" y="2026919"/>
                </a:lnTo>
                <a:lnTo>
                  <a:pt x="115823" y="1853183"/>
                </a:lnTo>
                <a:close/>
              </a:path>
              <a:path w="173989" h="3780154">
                <a:moveTo>
                  <a:pt x="115823" y="2084831"/>
                </a:moveTo>
                <a:lnTo>
                  <a:pt x="57911" y="2084831"/>
                </a:lnTo>
                <a:lnTo>
                  <a:pt x="57911" y="2258567"/>
                </a:lnTo>
                <a:lnTo>
                  <a:pt x="115823" y="2258567"/>
                </a:lnTo>
                <a:lnTo>
                  <a:pt x="115823" y="2084831"/>
                </a:lnTo>
                <a:close/>
              </a:path>
              <a:path w="173989" h="3780154">
                <a:moveTo>
                  <a:pt x="115823" y="2316479"/>
                </a:moveTo>
                <a:lnTo>
                  <a:pt x="57911" y="2316479"/>
                </a:lnTo>
                <a:lnTo>
                  <a:pt x="57911" y="2490216"/>
                </a:lnTo>
                <a:lnTo>
                  <a:pt x="115823" y="2490216"/>
                </a:lnTo>
                <a:lnTo>
                  <a:pt x="115823" y="2316479"/>
                </a:lnTo>
                <a:close/>
              </a:path>
              <a:path w="173989" h="3780154">
                <a:moveTo>
                  <a:pt x="115823" y="2548128"/>
                </a:moveTo>
                <a:lnTo>
                  <a:pt x="57911" y="2548128"/>
                </a:lnTo>
                <a:lnTo>
                  <a:pt x="57911" y="2721864"/>
                </a:lnTo>
                <a:lnTo>
                  <a:pt x="115823" y="2721864"/>
                </a:lnTo>
                <a:lnTo>
                  <a:pt x="115823" y="2548128"/>
                </a:lnTo>
                <a:close/>
              </a:path>
              <a:path w="173989" h="3780154">
                <a:moveTo>
                  <a:pt x="115823" y="2779776"/>
                </a:moveTo>
                <a:lnTo>
                  <a:pt x="57911" y="2779776"/>
                </a:lnTo>
                <a:lnTo>
                  <a:pt x="57911" y="2953511"/>
                </a:lnTo>
                <a:lnTo>
                  <a:pt x="115823" y="2953511"/>
                </a:lnTo>
                <a:lnTo>
                  <a:pt x="115823" y="2779776"/>
                </a:lnTo>
                <a:close/>
              </a:path>
              <a:path w="173989" h="3780154">
                <a:moveTo>
                  <a:pt x="115823" y="3011423"/>
                </a:moveTo>
                <a:lnTo>
                  <a:pt x="57911" y="3011423"/>
                </a:lnTo>
                <a:lnTo>
                  <a:pt x="57911" y="3185160"/>
                </a:lnTo>
                <a:lnTo>
                  <a:pt x="115823" y="3185160"/>
                </a:lnTo>
                <a:lnTo>
                  <a:pt x="115823" y="3011423"/>
                </a:lnTo>
                <a:close/>
              </a:path>
              <a:path w="173989" h="3780154">
                <a:moveTo>
                  <a:pt x="115823" y="3243072"/>
                </a:moveTo>
                <a:lnTo>
                  <a:pt x="57911" y="3243072"/>
                </a:lnTo>
                <a:lnTo>
                  <a:pt x="57911" y="3416807"/>
                </a:lnTo>
                <a:lnTo>
                  <a:pt x="115823" y="3416807"/>
                </a:lnTo>
                <a:lnTo>
                  <a:pt x="115823" y="3243072"/>
                </a:lnTo>
                <a:close/>
              </a:path>
              <a:path w="173989" h="3780154">
                <a:moveTo>
                  <a:pt x="57911" y="3606355"/>
                </a:moveTo>
                <a:lnTo>
                  <a:pt x="0" y="3606355"/>
                </a:lnTo>
                <a:lnTo>
                  <a:pt x="86867" y="3780091"/>
                </a:lnTo>
                <a:lnTo>
                  <a:pt x="159257" y="3635311"/>
                </a:lnTo>
                <a:lnTo>
                  <a:pt x="57911" y="3635311"/>
                </a:lnTo>
                <a:lnTo>
                  <a:pt x="57911" y="3606355"/>
                </a:lnTo>
                <a:close/>
              </a:path>
              <a:path w="173989" h="3780154">
                <a:moveTo>
                  <a:pt x="115823" y="3474719"/>
                </a:moveTo>
                <a:lnTo>
                  <a:pt x="57911" y="3474719"/>
                </a:lnTo>
                <a:lnTo>
                  <a:pt x="57911" y="3635311"/>
                </a:lnTo>
                <a:lnTo>
                  <a:pt x="115823" y="3635311"/>
                </a:lnTo>
                <a:lnTo>
                  <a:pt x="115823" y="3474719"/>
                </a:lnTo>
                <a:close/>
              </a:path>
              <a:path w="173989" h="3780154">
                <a:moveTo>
                  <a:pt x="173735" y="3606355"/>
                </a:moveTo>
                <a:lnTo>
                  <a:pt x="115823" y="3606355"/>
                </a:lnTo>
                <a:lnTo>
                  <a:pt x="115823" y="3635311"/>
                </a:lnTo>
                <a:lnTo>
                  <a:pt x="159257" y="3635311"/>
                </a:lnTo>
                <a:lnTo>
                  <a:pt x="173735" y="360635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64788" y="2473451"/>
            <a:ext cx="2028189" cy="1068705"/>
          </a:xfrm>
          <a:custGeom>
            <a:avLst/>
            <a:gdLst/>
            <a:ahLst/>
            <a:cxnLst/>
            <a:rect l="l" t="t" r="r" b="b"/>
            <a:pathLst>
              <a:path w="2028189" h="1068704">
                <a:moveTo>
                  <a:pt x="1853946" y="894461"/>
                </a:moveTo>
                <a:lnTo>
                  <a:pt x="1853946" y="1068197"/>
                </a:lnTo>
                <a:lnTo>
                  <a:pt x="1969769" y="1010285"/>
                </a:lnTo>
                <a:lnTo>
                  <a:pt x="1882902" y="1010285"/>
                </a:lnTo>
                <a:lnTo>
                  <a:pt x="1882902" y="952373"/>
                </a:lnTo>
                <a:lnTo>
                  <a:pt x="1969770" y="952373"/>
                </a:lnTo>
                <a:lnTo>
                  <a:pt x="1853946" y="894461"/>
                </a:lnTo>
                <a:close/>
              </a:path>
              <a:path w="2028189" h="1068704">
                <a:moveTo>
                  <a:pt x="0" y="28956"/>
                </a:moveTo>
                <a:lnTo>
                  <a:pt x="0" y="1010285"/>
                </a:lnTo>
                <a:lnTo>
                  <a:pt x="1853946" y="1010285"/>
                </a:lnTo>
                <a:lnTo>
                  <a:pt x="1853946" y="981328"/>
                </a:lnTo>
                <a:lnTo>
                  <a:pt x="57912" y="981328"/>
                </a:lnTo>
                <a:lnTo>
                  <a:pt x="28956" y="952373"/>
                </a:lnTo>
                <a:lnTo>
                  <a:pt x="57912" y="952373"/>
                </a:lnTo>
                <a:lnTo>
                  <a:pt x="57912" y="57912"/>
                </a:lnTo>
                <a:lnTo>
                  <a:pt x="28448" y="57912"/>
                </a:lnTo>
                <a:lnTo>
                  <a:pt x="28448" y="57403"/>
                </a:lnTo>
                <a:lnTo>
                  <a:pt x="0" y="28956"/>
                </a:lnTo>
                <a:close/>
              </a:path>
              <a:path w="2028189" h="1068704">
                <a:moveTo>
                  <a:pt x="1969770" y="952373"/>
                </a:moveTo>
                <a:lnTo>
                  <a:pt x="1882902" y="952373"/>
                </a:lnTo>
                <a:lnTo>
                  <a:pt x="1882902" y="1010285"/>
                </a:lnTo>
                <a:lnTo>
                  <a:pt x="1969769" y="1010285"/>
                </a:lnTo>
                <a:lnTo>
                  <a:pt x="2027682" y="981328"/>
                </a:lnTo>
                <a:lnTo>
                  <a:pt x="1969770" y="952373"/>
                </a:lnTo>
                <a:close/>
              </a:path>
              <a:path w="2028189" h="1068704">
                <a:moveTo>
                  <a:pt x="57912" y="952373"/>
                </a:moveTo>
                <a:lnTo>
                  <a:pt x="28956" y="952373"/>
                </a:lnTo>
                <a:lnTo>
                  <a:pt x="57912" y="981328"/>
                </a:lnTo>
                <a:lnTo>
                  <a:pt x="57912" y="952373"/>
                </a:lnTo>
                <a:close/>
              </a:path>
              <a:path w="2028189" h="1068704">
                <a:moveTo>
                  <a:pt x="1853946" y="952373"/>
                </a:moveTo>
                <a:lnTo>
                  <a:pt x="57912" y="952373"/>
                </a:lnTo>
                <a:lnTo>
                  <a:pt x="57912" y="981328"/>
                </a:lnTo>
                <a:lnTo>
                  <a:pt x="1853946" y="981328"/>
                </a:lnTo>
                <a:lnTo>
                  <a:pt x="1853946" y="952373"/>
                </a:lnTo>
                <a:close/>
              </a:path>
              <a:path w="2028189" h="1068704">
                <a:moveTo>
                  <a:pt x="28448" y="57403"/>
                </a:moveTo>
                <a:lnTo>
                  <a:pt x="28448" y="57912"/>
                </a:lnTo>
                <a:lnTo>
                  <a:pt x="28956" y="57912"/>
                </a:lnTo>
                <a:lnTo>
                  <a:pt x="28448" y="57403"/>
                </a:lnTo>
                <a:close/>
              </a:path>
              <a:path w="2028189" h="1068704">
                <a:moveTo>
                  <a:pt x="57912" y="0"/>
                </a:moveTo>
                <a:lnTo>
                  <a:pt x="28448" y="0"/>
                </a:lnTo>
                <a:lnTo>
                  <a:pt x="28448" y="57403"/>
                </a:lnTo>
                <a:lnTo>
                  <a:pt x="28956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81044" y="4587240"/>
            <a:ext cx="4140835" cy="837565"/>
          </a:xfrm>
          <a:custGeom>
            <a:avLst/>
            <a:gdLst/>
            <a:ahLst/>
            <a:cxnLst/>
            <a:rect l="l" t="t" r="r" b="b"/>
            <a:pathLst>
              <a:path w="4140834" h="837564">
                <a:moveTo>
                  <a:pt x="173735" y="663702"/>
                </a:moveTo>
                <a:lnTo>
                  <a:pt x="0" y="750570"/>
                </a:lnTo>
                <a:lnTo>
                  <a:pt x="173735" y="837438"/>
                </a:lnTo>
                <a:lnTo>
                  <a:pt x="173735" y="779526"/>
                </a:lnTo>
                <a:lnTo>
                  <a:pt x="144779" y="779526"/>
                </a:lnTo>
                <a:lnTo>
                  <a:pt x="144779" y="721614"/>
                </a:lnTo>
                <a:lnTo>
                  <a:pt x="173735" y="721614"/>
                </a:lnTo>
                <a:lnTo>
                  <a:pt x="173735" y="663702"/>
                </a:lnTo>
                <a:close/>
              </a:path>
              <a:path w="4140834" h="837564">
                <a:moveTo>
                  <a:pt x="173735" y="721614"/>
                </a:moveTo>
                <a:lnTo>
                  <a:pt x="144779" y="721614"/>
                </a:lnTo>
                <a:lnTo>
                  <a:pt x="144779" y="779526"/>
                </a:lnTo>
                <a:lnTo>
                  <a:pt x="173735" y="779526"/>
                </a:lnTo>
                <a:lnTo>
                  <a:pt x="173735" y="721614"/>
                </a:lnTo>
                <a:close/>
              </a:path>
              <a:path w="4140834" h="837564">
                <a:moveTo>
                  <a:pt x="4082669" y="721614"/>
                </a:moveTo>
                <a:lnTo>
                  <a:pt x="173735" y="721614"/>
                </a:lnTo>
                <a:lnTo>
                  <a:pt x="173735" y="779526"/>
                </a:lnTo>
                <a:lnTo>
                  <a:pt x="4140580" y="779526"/>
                </a:lnTo>
                <a:lnTo>
                  <a:pt x="4140580" y="750570"/>
                </a:lnTo>
                <a:lnTo>
                  <a:pt x="4082669" y="750570"/>
                </a:lnTo>
                <a:lnTo>
                  <a:pt x="4082669" y="721614"/>
                </a:lnTo>
                <a:close/>
              </a:path>
              <a:path w="4140834" h="837564">
                <a:moveTo>
                  <a:pt x="4082669" y="28956"/>
                </a:moveTo>
                <a:lnTo>
                  <a:pt x="4082669" y="750570"/>
                </a:lnTo>
                <a:lnTo>
                  <a:pt x="4111625" y="721614"/>
                </a:lnTo>
                <a:lnTo>
                  <a:pt x="4140580" y="721614"/>
                </a:lnTo>
                <a:lnTo>
                  <a:pt x="4140580" y="57912"/>
                </a:lnTo>
                <a:lnTo>
                  <a:pt x="4108450" y="57912"/>
                </a:lnTo>
                <a:lnTo>
                  <a:pt x="4108450" y="54737"/>
                </a:lnTo>
                <a:lnTo>
                  <a:pt x="4082669" y="28956"/>
                </a:lnTo>
                <a:close/>
              </a:path>
              <a:path w="4140834" h="837564">
                <a:moveTo>
                  <a:pt x="4140580" y="721614"/>
                </a:moveTo>
                <a:lnTo>
                  <a:pt x="4111625" y="721614"/>
                </a:lnTo>
                <a:lnTo>
                  <a:pt x="4082669" y="750570"/>
                </a:lnTo>
                <a:lnTo>
                  <a:pt x="4140580" y="750570"/>
                </a:lnTo>
                <a:lnTo>
                  <a:pt x="4140580" y="721614"/>
                </a:lnTo>
                <a:close/>
              </a:path>
              <a:path w="4140834" h="837564">
                <a:moveTo>
                  <a:pt x="4108450" y="54737"/>
                </a:moveTo>
                <a:lnTo>
                  <a:pt x="4108450" y="57912"/>
                </a:lnTo>
                <a:lnTo>
                  <a:pt x="4111625" y="57912"/>
                </a:lnTo>
                <a:lnTo>
                  <a:pt x="4108450" y="54737"/>
                </a:lnTo>
                <a:close/>
              </a:path>
              <a:path w="4140834" h="837564">
                <a:moveTo>
                  <a:pt x="4140580" y="0"/>
                </a:moveTo>
                <a:lnTo>
                  <a:pt x="4108450" y="0"/>
                </a:lnTo>
                <a:lnTo>
                  <a:pt x="4108450" y="54737"/>
                </a:lnTo>
                <a:lnTo>
                  <a:pt x="4111625" y="57912"/>
                </a:lnTo>
                <a:lnTo>
                  <a:pt x="4140580" y="57912"/>
                </a:lnTo>
                <a:lnTo>
                  <a:pt x="4140580" y="0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300984" y="2581655"/>
            <a:ext cx="1003300" cy="234950"/>
          </a:xfrm>
          <a:custGeom>
            <a:avLst/>
            <a:gdLst/>
            <a:ahLst/>
            <a:cxnLst/>
            <a:rect l="l" t="t" r="r" b="b"/>
            <a:pathLst>
              <a:path w="1003300" h="234950">
                <a:moveTo>
                  <a:pt x="0" y="234696"/>
                </a:moveTo>
                <a:lnTo>
                  <a:pt x="1002791" y="234696"/>
                </a:lnTo>
                <a:lnTo>
                  <a:pt x="1002791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300984" y="2591815"/>
            <a:ext cx="1003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0495">
              <a:lnSpc>
                <a:spcPct val="100000"/>
              </a:lnSpc>
              <a:spcBef>
                <a:spcPts val="100"/>
              </a:spcBef>
            </a:pPr>
            <a:r>
              <a:rPr dirty="0" sz="1200" spc="-70" b="1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dirty="0" sz="1200" spc="-11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225" b="1">
                <a:solidFill>
                  <a:srgbClr val="FFFFFF"/>
                </a:solidFill>
                <a:latin typeface="Verdana"/>
                <a:cs typeface="Verdana"/>
              </a:rPr>
              <a:t>Tx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00984" y="2871216"/>
            <a:ext cx="1003300" cy="228600"/>
          </a:xfrm>
          <a:custGeom>
            <a:avLst/>
            <a:gdLst/>
            <a:ahLst/>
            <a:cxnLst/>
            <a:rect l="l" t="t" r="r" b="b"/>
            <a:pathLst>
              <a:path w="1003300" h="228600">
                <a:moveTo>
                  <a:pt x="0" y="228600"/>
                </a:moveTo>
                <a:lnTo>
                  <a:pt x="1002791" y="228600"/>
                </a:lnTo>
                <a:lnTo>
                  <a:pt x="1002791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300984" y="2878963"/>
            <a:ext cx="1003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>
              <a:lnSpc>
                <a:spcPct val="100000"/>
              </a:lnSpc>
              <a:spcBef>
                <a:spcPts val="100"/>
              </a:spcBef>
            </a:pPr>
            <a:r>
              <a:rPr dirty="0" sz="1200" spc="-125" b="1">
                <a:solidFill>
                  <a:srgbClr val="FFFFFF"/>
                </a:solidFill>
                <a:latin typeface="Verdana"/>
                <a:cs typeface="Verdana"/>
              </a:rPr>
              <a:t>Verify</a:t>
            </a:r>
            <a:r>
              <a:rPr dirty="0" sz="1200" spc="-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225" b="1">
                <a:solidFill>
                  <a:srgbClr val="FFFFFF"/>
                </a:solidFill>
                <a:latin typeface="Verdana"/>
                <a:cs typeface="Verdana"/>
              </a:rPr>
              <a:t>Tx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00984" y="3156204"/>
            <a:ext cx="1003300" cy="227329"/>
          </a:xfrm>
          <a:custGeom>
            <a:avLst/>
            <a:gdLst/>
            <a:ahLst/>
            <a:cxnLst/>
            <a:rect l="l" t="t" r="r" b="b"/>
            <a:pathLst>
              <a:path w="1003300" h="227329">
                <a:moveTo>
                  <a:pt x="0" y="227075"/>
                </a:moveTo>
                <a:lnTo>
                  <a:pt x="1002791" y="227075"/>
                </a:lnTo>
                <a:lnTo>
                  <a:pt x="1002791" y="0"/>
                </a:lnTo>
                <a:lnTo>
                  <a:pt x="0" y="0"/>
                </a:lnTo>
                <a:lnTo>
                  <a:pt x="0" y="227075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300984" y="3163061"/>
            <a:ext cx="1003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1460">
              <a:lnSpc>
                <a:spcPct val="100000"/>
              </a:lnSpc>
              <a:spcBef>
                <a:spcPts val="100"/>
              </a:spcBef>
            </a:pPr>
            <a:r>
              <a:rPr dirty="0" sz="1200" spc="-135" b="1">
                <a:solidFill>
                  <a:srgbClr val="FFFFFF"/>
                </a:solidFill>
                <a:latin typeface="Verdana"/>
                <a:cs typeface="Verdana"/>
              </a:rPr>
              <a:t>Sign</a:t>
            </a:r>
            <a:r>
              <a:rPr dirty="0" sz="1200" spc="-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225" b="1">
                <a:solidFill>
                  <a:srgbClr val="FFFFFF"/>
                </a:solidFill>
                <a:latin typeface="Verdana"/>
                <a:cs typeface="Verdana"/>
              </a:rPr>
              <a:t>Tx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31764" y="5762244"/>
            <a:ext cx="173990" cy="554355"/>
          </a:xfrm>
          <a:custGeom>
            <a:avLst/>
            <a:gdLst/>
            <a:ahLst/>
            <a:cxnLst/>
            <a:rect l="l" t="t" r="r" b="b"/>
            <a:pathLst>
              <a:path w="173989" h="554354">
                <a:moveTo>
                  <a:pt x="57912" y="380373"/>
                </a:moveTo>
                <a:lnTo>
                  <a:pt x="0" y="380377"/>
                </a:lnTo>
                <a:lnTo>
                  <a:pt x="86868" y="554100"/>
                </a:lnTo>
                <a:lnTo>
                  <a:pt x="159258" y="409320"/>
                </a:lnTo>
                <a:lnTo>
                  <a:pt x="57912" y="409320"/>
                </a:lnTo>
                <a:lnTo>
                  <a:pt x="57912" y="380373"/>
                </a:lnTo>
                <a:close/>
              </a:path>
              <a:path w="173989" h="554354">
                <a:moveTo>
                  <a:pt x="115824" y="380369"/>
                </a:moveTo>
                <a:lnTo>
                  <a:pt x="57912" y="380373"/>
                </a:lnTo>
                <a:lnTo>
                  <a:pt x="57912" y="409320"/>
                </a:lnTo>
                <a:lnTo>
                  <a:pt x="115824" y="409320"/>
                </a:lnTo>
                <a:lnTo>
                  <a:pt x="115824" y="380369"/>
                </a:lnTo>
                <a:close/>
              </a:path>
              <a:path w="173989" h="554354">
                <a:moveTo>
                  <a:pt x="173736" y="380364"/>
                </a:moveTo>
                <a:lnTo>
                  <a:pt x="115824" y="380369"/>
                </a:lnTo>
                <a:lnTo>
                  <a:pt x="115824" y="409320"/>
                </a:lnTo>
                <a:lnTo>
                  <a:pt x="159258" y="409320"/>
                </a:lnTo>
                <a:lnTo>
                  <a:pt x="173736" y="380364"/>
                </a:lnTo>
                <a:close/>
              </a:path>
              <a:path w="173989" h="554354">
                <a:moveTo>
                  <a:pt x="115824" y="0"/>
                </a:moveTo>
                <a:lnTo>
                  <a:pt x="57912" y="0"/>
                </a:lnTo>
                <a:lnTo>
                  <a:pt x="57912" y="380373"/>
                </a:lnTo>
                <a:lnTo>
                  <a:pt x="115824" y="380369"/>
                </a:lnTo>
                <a:lnTo>
                  <a:pt x="115824" y="0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817620" y="3432047"/>
            <a:ext cx="2028825" cy="1113155"/>
          </a:xfrm>
          <a:custGeom>
            <a:avLst/>
            <a:gdLst/>
            <a:ahLst/>
            <a:cxnLst/>
            <a:rect l="l" t="t" r="r" b="b"/>
            <a:pathLst>
              <a:path w="2028825" h="1113154">
                <a:moveTo>
                  <a:pt x="173735" y="939164"/>
                </a:moveTo>
                <a:lnTo>
                  <a:pt x="0" y="1026032"/>
                </a:lnTo>
                <a:lnTo>
                  <a:pt x="173735" y="1112901"/>
                </a:lnTo>
                <a:lnTo>
                  <a:pt x="173735" y="1054989"/>
                </a:lnTo>
                <a:lnTo>
                  <a:pt x="144779" y="1054989"/>
                </a:lnTo>
                <a:lnTo>
                  <a:pt x="144779" y="997076"/>
                </a:lnTo>
                <a:lnTo>
                  <a:pt x="173735" y="997076"/>
                </a:lnTo>
                <a:lnTo>
                  <a:pt x="173735" y="939164"/>
                </a:lnTo>
                <a:close/>
              </a:path>
              <a:path w="2028825" h="1113154">
                <a:moveTo>
                  <a:pt x="173735" y="997076"/>
                </a:moveTo>
                <a:lnTo>
                  <a:pt x="144779" y="997076"/>
                </a:lnTo>
                <a:lnTo>
                  <a:pt x="144779" y="1054989"/>
                </a:lnTo>
                <a:lnTo>
                  <a:pt x="173735" y="1054989"/>
                </a:lnTo>
                <a:lnTo>
                  <a:pt x="173735" y="997076"/>
                </a:lnTo>
                <a:close/>
              </a:path>
              <a:path w="2028825" h="1113154">
                <a:moveTo>
                  <a:pt x="1970404" y="997076"/>
                </a:moveTo>
                <a:lnTo>
                  <a:pt x="173735" y="997076"/>
                </a:lnTo>
                <a:lnTo>
                  <a:pt x="173735" y="1054989"/>
                </a:lnTo>
                <a:lnTo>
                  <a:pt x="2028316" y="1054989"/>
                </a:lnTo>
                <a:lnTo>
                  <a:pt x="2028316" y="1026032"/>
                </a:lnTo>
                <a:lnTo>
                  <a:pt x="1970404" y="1026032"/>
                </a:lnTo>
                <a:lnTo>
                  <a:pt x="1970404" y="997076"/>
                </a:lnTo>
                <a:close/>
              </a:path>
              <a:path w="2028825" h="1113154">
                <a:moveTo>
                  <a:pt x="2000503" y="0"/>
                </a:moveTo>
                <a:lnTo>
                  <a:pt x="1970404" y="0"/>
                </a:lnTo>
                <a:lnTo>
                  <a:pt x="1970404" y="1026032"/>
                </a:lnTo>
                <a:lnTo>
                  <a:pt x="1999360" y="997076"/>
                </a:lnTo>
                <a:lnTo>
                  <a:pt x="2028316" y="997076"/>
                </a:lnTo>
                <a:lnTo>
                  <a:pt x="2028316" y="57912"/>
                </a:lnTo>
                <a:lnTo>
                  <a:pt x="1999360" y="57912"/>
                </a:lnTo>
                <a:lnTo>
                  <a:pt x="2000503" y="56768"/>
                </a:lnTo>
                <a:lnTo>
                  <a:pt x="2000503" y="0"/>
                </a:lnTo>
                <a:close/>
              </a:path>
              <a:path w="2028825" h="1113154">
                <a:moveTo>
                  <a:pt x="2028316" y="997076"/>
                </a:moveTo>
                <a:lnTo>
                  <a:pt x="1999360" y="997076"/>
                </a:lnTo>
                <a:lnTo>
                  <a:pt x="1970404" y="1026032"/>
                </a:lnTo>
                <a:lnTo>
                  <a:pt x="2028316" y="1026032"/>
                </a:lnTo>
                <a:lnTo>
                  <a:pt x="2028316" y="997076"/>
                </a:lnTo>
                <a:close/>
              </a:path>
              <a:path w="2028825" h="1113154">
                <a:moveTo>
                  <a:pt x="2000503" y="56768"/>
                </a:moveTo>
                <a:lnTo>
                  <a:pt x="1999360" y="57912"/>
                </a:lnTo>
                <a:lnTo>
                  <a:pt x="2000503" y="57912"/>
                </a:lnTo>
                <a:lnTo>
                  <a:pt x="2000503" y="56768"/>
                </a:lnTo>
                <a:close/>
              </a:path>
              <a:path w="2028825" h="1113154">
                <a:moveTo>
                  <a:pt x="2028316" y="28955"/>
                </a:moveTo>
                <a:lnTo>
                  <a:pt x="2000503" y="56768"/>
                </a:lnTo>
                <a:lnTo>
                  <a:pt x="2000503" y="57912"/>
                </a:lnTo>
                <a:lnTo>
                  <a:pt x="2028316" y="57912"/>
                </a:lnTo>
                <a:lnTo>
                  <a:pt x="2028316" y="28955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349240" y="3573779"/>
            <a:ext cx="1003300" cy="231775"/>
          </a:xfrm>
          <a:custGeom>
            <a:avLst/>
            <a:gdLst/>
            <a:ahLst/>
            <a:cxnLst/>
            <a:rect l="l" t="t" r="r" b="b"/>
            <a:pathLst>
              <a:path w="1003300" h="231775">
                <a:moveTo>
                  <a:pt x="0" y="231648"/>
                </a:moveTo>
                <a:lnTo>
                  <a:pt x="1002791" y="231648"/>
                </a:lnTo>
                <a:lnTo>
                  <a:pt x="1002791" y="0"/>
                </a:lnTo>
                <a:lnTo>
                  <a:pt x="0" y="0"/>
                </a:lnTo>
                <a:lnTo>
                  <a:pt x="0" y="231648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349240" y="3583304"/>
            <a:ext cx="1003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100"/>
              </a:spcBef>
            </a:pPr>
            <a:r>
              <a:rPr dirty="0" sz="1200" spc="-125" b="1">
                <a:solidFill>
                  <a:srgbClr val="FFFFFF"/>
                </a:solidFill>
                <a:latin typeface="Verdana"/>
                <a:cs typeface="Verdana"/>
              </a:rPr>
              <a:t>Verify</a:t>
            </a:r>
            <a:r>
              <a:rPr dirty="0" sz="1200" spc="-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150" b="1">
                <a:solidFill>
                  <a:srgbClr val="FFFFFF"/>
                </a:solidFill>
                <a:latin typeface="Verdana"/>
                <a:cs typeface="Verdana"/>
              </a:rPr>
              <a:t>Sigs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49240" y="3874008"/>
            <a:ext cx="1003300" cy="230504"/>
          </a:xfrm>
          <a:custGeom>
            <a:avLst/>
            <a:gdLst/>
            <a:ahLst/>
            <a:cxnLst/>
            <a:rect l="l" t="t" r="r" b="b"/>
            <a:pathLst>
              <a:path w="1003300" h="230504">
                <a:moveTo>
                  <a:pt x="0" y="230124"/>
                </a:moveTo>
                <a:lnTo>
                  <a:pt x="1002791" y="230124"/>
                </a:lnTo>
                <a:lnTo>
                  <a:pt x="1002791" y="0"/>
                </a:lnTo>
                <a:lnTo>
                  <a:pt x="0" y="0"/>
                </a:lnTo>
                <a:lnTo>
                  <a:pt x="0" y="230124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349240" y="3882644"/>
            <a:ext cx="1003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>
              <a:lnSpc>
                <a:spcPct val="100000"/>
              </a:lnSpc>
              <a:spcBef>
                <a:spcPts val="100"/>
              </a:spcBef>
            </a:pPr>
            <a:r>
              <a:rPr dirty="0" sz="1200" spc="-125" b="1">
                <a:solidFill>
                  <a:srgbClr val="FFFFFF"/>
                </a:solidFill>
                <a:latin typeface="Verdana"/>
                <a:cs typeface="Verdana"/>
              </a:rPr>
              <a:t>Verify</a:t>
            </a:r>
            <a:r>
              <a:rPr dirty="0" sz="1200" spc="-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225" b="1">
                <a:solidFill>
                  <a:srgbClr val="FFFFFF"/>
                </a:solidFill>
                <a:latin typeface="Verdana"/>
                <a:cs typeface="Verdana"/>
              </a:rPr>
              <a:t>Tx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349240" y="4168140"/>
            <a:ext cx="1003300" cy="227329"/>
          </a:xfrm>
          <a:custGeom>
            <a:avLst/>
            <a:gdLst/>
            <a:ahLst/>
            <a:cxnLst/>
            <a:rect l="l" t="t" r="r" b="b"/>
            <a:pathLst>
              <a:path w="1003300" h="227329">
                <a:moveTo>
                  <a:pt x="0" y="227075"/>
                </a:moveTo>
                <a:lnTo>
                  <a:pt x="1002791" y="227075"/>
                </a:lnTo>
                <a:lnTo>
                  <a:pt x="1002791" y="0"/>
                </a:lnTo>
                <a:lnTo>
                  <a:pt x="0" y="0"/>
                </a:lnTo>
                <a:lnTo>
                  <a:pt x="0" y="227075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349240" y="4175505"/>
            <a:ext cx="1003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1460">
              <a:lnSpc>
                <a:spcPct val="100000"/>
              </a:lnSpc>
              <a:spcBef>
                <a:spcPts val="100"/>
              </a:spcBef>
            </a:pPr>
            <a:r>
              <a:rPr dirty="0" sz="1200" spc="-135" b="1">
                <a:solidFill>
                  <a:srgbClr val="FFFFFF"/>
                </a:solidFill>
                <a:latin typeface="Verdana"/>
                <a:cs typeface="Verdana"/>
              </a:rPr>
              <a:t>Sign</a:t>
            </a:r>
            <a:r>
              <a:rPr dirty="0" sz="1200" spc="-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225" b="1">
                <a:solidFill>
                  <a:srgbClr val="FFFFFF"/>
                </a:solidFill>
                <a:latin typeface="Verdana"/>
                <a:cs typeface="Verdana"/>
              </a:rPr>
              <a:t>Tx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66820" y="5324855"/>
            <a:ext cx="2051685" cy="524510"/>
          </a:xfrm>
          <a:custGeom>
            <a:avLst/>
            <a:gdLst/>
            <a:ahLst/>
            <a:cxnLst/>
            <a:rect l="l" t="t" r="r" b="b"/>
            <a:pathLst>
              <a:path w="2051685" h="524510">
                <a:moveTo>
                  <a:pt x="1877567" y="350748"/>
                </a:moveTo>
                <a:lnTo>
                  <a:pt x="1877567" y="524484"/>
                </a:lnTo>
                <a:lnTo>
                  <a:pt x="1993391" y="466572"/>
                </a:lnTo>
                <a:lnTo>
                  <a:pt x="1906524" y="466572"/>
                </a:lnTo>
                <a:lnTo>
                  <a:pt x="1906524" y="408660"/>
                </a:lnTo>
                <a:lnTo>
                  <a:pt x="1993391" y="408660"/>
                </a:lnTo>
                <a:lnTo>
                  <a:pt x="1877567" y="350748"/>
                </a:lnTo>
                <a:close/>
              </a:path>
              <a:path w="2051685" h="524510">
                <a:moveTo>
                  <a:pt x="50800" y="0"/>
                </a:moveTo>
                <a:lnTo>
                  <a:pt x="0" y="0"/>
                </a:lnTo>
                <a:lnTo>
                  <a:pt x="0" y="466572"/>
                </a:lnTo>
                <a:lnTo>
                  <a:pt x="1877567" y="466572"/>
                </a:lnTo>
                <a:lnTo>
                  <a:pt x="1877567" y="437616"/>
                </a:lnTo>
                <a:lnTo>
                  <a:pt x="57912" y="437616"/>
                </a:lnTo>
                <a:lnTo>
                  <a:pt x="28955" y="408660"/>
                </a:lnTo>
                <a:lnTo>
                  <a:pt x="57912" y="408660"/>
                </a:lnTo>
                <a:lnTo>
                  <a:pt x="57912" y="57912"/>
                </a:lnTo>
                <a:lnTo>
                  <a:pt x="28955" y="57912"/>
                </a:lnTo>
                <a:lnTo>
                  <a:pt x="50800" y="36068"/>
                </a:lnTo>
                <a:lnTo>
                  <a:pt x="50800" y="0"/>
                </a:lnTo>
                <a:close/>
              </a:path>
              <a:path w="2051685" h="524510">
                <a:moveTo>
                  <a:pt x="1993391" y="408660"/>
                </a:moveTo>
                <a:lnTo>
                  <a:pt x="1906524" y="408660"/>
                </a:lnTo>
                <a:lnTo>
                  <a:pt x="1906524" y="466572"/>
                </a:lnTo>
                <a:lnTo>
                  <a:pt x="1993391" y="466572"/>
                </a:lnTo>
                <a:lnTo>
                  <a:pt x="2051303" y="437616"/>
                </a:lnTo>
                <a:lnTo>
                  <a:pt x="1993391" y="408660"/>
                </a:lnTo>
                <a:close/>
              </a:path>
              <a:path w="2051685" h="524510">
                <a:moveTo>
                  <a:pt x="57912" y="408660"/>
                </a:moveTo>
                <a:lnTo>
                  <a:pt x="28955" y="408660"/>
                </a:lnTo>
                <a:lnTo>
                  <a:pt x="57912" y="437616"/>
                </a:lnTo>
                <a:lnTo>
                  <a:pt x="57912" y="408660"/>
                </a:lnTo>
                <a:close/>
              </a:path>
              <a:path w="2051685" h="524510">
                <a:moveTo>
                  <a:pt x="1877567" y="408660"/>
                </a:moveTo>
                <a:lnTo>
                  <a:pt x="57912" y="408660"/>
                </a:lnTo>
                <a:lnTo>
                  <a:pt x="57912" y="437616"/>
                </a:lnTo>
                <a:lnTo>
                  <a:pt x="1877567" y="437616"/>
                </a:lnTo>
                <a:lnTo>
                  <a:pt x="1877567" y="408660"/>
                </a:lnTo>
                <a:close/>
              </a:path>
              <a:path w="2051685" h="524510">
                <a:moveTo>
                  <a:pt x="50800" y="36068"/>
                </a:moveTo>
                <a:lnTo>
                  <a:pt x="28955" y="57912"/>
                </a:lnTo>
                <a:lnTo>
                  <a:pt x="50800" y="57912"/>
                </a:lnTo>
                <a:lnTo>
                  <a:pt x="50800" y="36068"/>
                </a:lnTo>
                <a:close/>
              </a:path>
              <a:path w="2051685" h="524510">
                <a:moveTo>
                  <a:pt x="57912" y="28956"/>
                </a:moveTo>
                <a:lnTo>
                  <a:pt x="50800" y="36068"/>
                </a:lnTo>
                <a:lnTo>
                  <a:pt x="50800" y="57912"/>
                </a:lnTo>
                <a:lnTo>
                  <a:pt x="57912" y="57912"/>
                </a:lnTo>
                <a:lnTo>
                  <a:pt x="57912" y="28956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7386828" y="4756150"/>
            <a:ext cx="1003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dirty="0" sz="1200" spc="-100" b="1">
                <a:solidFill>
                  <a:srgbClr val="FFFFFF"/>
                </a:solidFill>
                <a:latin typeface="Verdana"/>
                <a:cs typeface="Verdana"/>
              </a:rPr>
              <a:t>Commit</a:t>
            </a:r>
            <a:r>
              <a:rPr dirty="0" sz="1200" spc="-11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225" b="1">
                <a:solidFill>
                  <a:srgbClr val="FFFFFF"/>
                </a:solidFill>
                <a:latin typeface="Verdana"/>
                <a:cs typeface="Verdana"/>
              </a:rPr>
              <a:t>Tx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386828" y="5029200"/>
            <a:ext cx="1003300" cy="220979"/>
          </a:xfrm>
          <a:custGeom>
            <a:avLst/>
            <a:gdLst/>
            <a:ahLst/>
            <a:cxnLst/>
            <a:rect l="l" t="t" r="r" b="b"/>
            <a:pathLst>
              <a:path w="1003300" h="220979">
                <a:moveTo>
                  <a:pt x="0" y="220980"/>
                </a:moveTo>
                <a:lnTo>
                  <a:pt x="1002792" y="220980"/>
                </a:lnTo>
                <a:lnTo>
                  <a:pt x="1002792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7386828" y="5033517"/>
            <a:ext cx="1003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 sz="1200" spc="-135" b="1">
                <a:solidFill>
                  <a:srgbClr val="FFFFFF"/>
                </a:solidFill>
                <a:latin typeface="Verdana"/>
                <a:cs typeface="Verdana"/>
              </a:rPr>
              <a:t>Sign</a:t>
            </a:r>
            <a:r>
              <a:rPr dirty="0" sz="1200" spc="-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225" b="1">
                <a:solidFill>
                  <a:srgbClr val="FFFFFF"/>
                </a:solidFill>
                <a:latin typeface="Verdana"/>
                <a:cs typeface="Verdana"/>
              </a:rPr>
              <a:t>Tx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130295" y="2029967"/>
            <a:ext cx="1346200" cy="472440"/>
          </a:xfrm>
          <a:custGeom>
            <a:avLst/>
            <a:gdLst/>
            <a:ahLst/>
            <a:cxnLst/>
            <a:rect l="l" t="t" r="r" b="b"/>
            <a:pathLst>
              <a:path w="1346200" h="472439">
                <a:moveTo>
                  <a:pt x="672845" y="0"/>
                </a:moveTo>
                <a:lnTo>
                  <a:pt x="604051" y="1219"/>
                </a:lnTo>
                <a:lnTo>
                  <a:pt x="537244" y="4800"/>
                </a:lnTo>
                <a:lnTo>
                  <a:pt x="472762" y="10622"/>
                </a:lnTo>
                <a:lnTo>
                  <a:pt x="410944" y="18567"/>
                </a:lnTo>
                <a:lnTo>
                  <a:pt x="352127" y="28516"/>
                </a:lnTo>
                <a:lnTo>
                  <a:pt x="296651" y="40351"/>
                </a:lnTo>
                <a:lnTo>
                  <a:pt x="244853" y="53951"/>
                </a:lnTo>
                <a:lnTo>
                  <a:pt x="197072" y="69199"/>
                </a:lnTo>
                <a:lnTo>
                  <a:pt x="153645" y="85975"/>
                </a:lnTo>
                <a:lnTo>
                  <a:pt x="114911" y="104161"/>
                </a:lnTo>
                <a:lnTo>
                  <a:pt x="81208" y="123637"/>
                </a:lnTo>
                <a:lnTo>
                  <a:pt x="30249" y="165987"/>
                </a:lnTo>
                <a:lnTo>
                  <a:pt x="3473" y="212073"/>
                </a:lnTo>
                <a:lnTo>
                  <a:pt x="0" y="236220"/>
                </a:lnTo>
                <a:lnTo>
                  <a:pt x="3473" y="260366"/>
                </a:lnTo>
                <a:lnTo>
                  <a:pt x="30249" y="306452"/>
                </a:lnTo>
                <a:lnTo>
                  <a:pt x="81208" y="348802"/>
                </a:lnTo>
                <a:lnTo>
                  <a:pt x="114911" y="368278"/>
                </a:lnTo>
                <a:lnTo>
                  <a:pt x="153645" y="386464"/>
                </a:lnTo>
                <a:lnTo>
                  <a:pt x="197072" y="403240"/>
                </a:lnTo>
                <a:lnTo>
                  <a:pt x="244853" y="418488"/>
                </a:lnTo>
                <a:lnTo>
                  <a:pt x="296651" y="432088"/>
                </a:lnTo>
                <a:lnTo>
                  <a:pt x="352127" y="443923"/>
                </a:lnTo>
                <a:lnTo>
                  <a:pt x="410944" y="453872"/>
                </a:lnTo>
                <a:lnTo>
                  <a:pt x="472762" y="461817"/>
                </a:lnTo>
                <a:lnTo>
                  <a:pt x="537244" y="467639"/>
                </a:lnTo>
                <a:lnTo>
                  <a:pt x="604051" y="471220"/>
                </a:lnTo>
                <a:lnTo>
                  <a:pt x="672845" y="472440"/>
                </a:lnTo>
                <a:lnTo>
                  <a:pt x="741640" y="471220"/>
                </a:lnTo>
                <a:lnTo>
                  <a:pt x="808447" y="467639"/>
                </a:lnTo>
                <a:lnTo>
                  <a:pt x="872929" y="461817"/>
                </a:lnTo>
                <a:lnTo>
                  <a:pt x="934747" y="453872"/>
                </a:lnTo>
                <a:lnTo>
                  <a:pt x="993564" y="443923"/>
                </a:lnTo>
                <a:lnTo>
                  <a:pt x="1049040" y="432088"/>
                </a:lnTo>
                <a:lnTo>
                  <a:pt x="1100838" y="418488"/>
                </a:lnTo>
                <a:lnTo>
                  <a:pt x="1148619" y="403240"/>
                </a:lnTo>
                <a:lnTo>
                  <a:pt x="1192046" y="386464"/>
                </a:lnTo>
                <a:lnTo>
                  <a:pt x="1230780" y="368278"/>
                </a:lnTo>
                <a:lnTo>
                  <a:pt x="1264483" y="348802"/>
                </a:lnTo>
                <a:lnTo>
                  <a:pt x="1315442" y="306452"/>
                </a:lnTo>
                <a:lnTo>
                  <a:pt x="1342218" y="260366"/>
                </a:lnTo>
                <a:lnTo>
                  <a:pt x="1345692" y="236220"/>
                </a:lnTo>
                <a:lnTo>
                  <a:pt x="1342218" y="212073"/>
                </a:lnTo>
                <a:lnTo>
                  <a:pt x="1315442" y="165987"/>
                </a:lnTo>
                <a:lnTo>
                  <a:pt x="1264483" y="123637"/>
                </a:lnTo>
                <a:lnTo>
                  <a:pt x="1230780" y="104161"/>
                </a:lnTo>
                <a:lnTo>
                  <a:pt x="1192046" y="85975"/>
                </a:lnTo>
                <a:lnTo>
                  <a:pt x="1148619" y="69199"/>
                </a:lnTo>
                <a:lnTo>
                  <a:pt x="1100838" y="53951"/>
                </a:lnTo>
                <a:lnTo>
                  <a:pt x="1049040" y="40351"/>
                </a:lnTo>
                <a:lnTo>
                  <a:pt x="993564" y="28516"/>
                </a:lnTo>
                <a:lnTo>
                  <a:pt x="934747" y="18567"/>
                </a:lnTo>
                <a:lnTo>
                  <a:pt x="872929" y="10622"/>
                </a:lnTo>
                <a:lnTo>
                  <a:pt x="808447" y="4800"/>
                </a:lnTo>
                <a:lnTo>
                  <a:pt x="741640" y="1219"/>
                </a:lnTo>
                <a:lnTo>
                  <a:pt x="67284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130295" y="2029967"/>
            <a:ext cx="1346200" cy="472440"/>
          </a:xfrm>
          <a:custGeom>
            <a:avLst/>
            <a:gdLst/>
            <a:ahLst/>
            <a:cxnLst/>
            <a:rect l="l" t="t" r="r" b="b"/>
            <a:pathLst>
              <a:path w="1346200" h="472439">
                <a:moveTo>
                  <a:pt x="0" y="236220"/>
                </a:moveTo>
                <a:lnTo>
                  <a:pt x="13669" y="188622"/>
                </a:lnTo>
                <a:lnTo>
                  <a:pt x="52875" y="144285"/>
                </a:lnTo>
                <a:lnTo>
                  <a:pt x="114911" y="104161"/>
                </a:lnTo>
                <a:lnTo>
                  <a:pt x="153645" y="85975"/>
                </a:lnTo>
                <a:lnTo>
                  <a:pt x="197072" y="69199"/>
                </a:lnTo>
                <a:lnTo>
                  <a:pt x="244853" y="53951"/>
                </a:lnTo>
                <a:lnTo>
                  <a:pt x="296651" y="40351"/>
                </a:lnTo>
                <a:lnTo>
                  <a:pt x="352127" y="28516"/>
                </a:lnTo>
                <a:lnTo>
                  <a:pt x="410944" y="18567"/>
                </a:lnTo>
                <a:lnTo>
                  <a:pt x="472762" y="10622"/>
                </a:lnTo>
                <a:lnTo>
                  <a:pt x="537244" y="4800"/>
                </a:lnTo>
                <a:lnTo>
                  <a:pt x="604051" y="1219"/>
                </a:lnTo>
                <a:lnTo>
                  <a:pt x="672845" y="0"/>
                </a:lnTo>
                <a:lnTo>
                  <a:pt x="741640" y="1219"/>
                </a:lnTo>
                <a:lnTo>
                  <a:pt x="808447" y="4800"/>
                </a:lnTo>
                <a:lnTo>
                  <a:pt x="872929" y="10622"/>
                </a:lnTo>
                <a:lnTo>
                  <a:pt x="934747" y="18567"/>
                </a:lnTo>
                <a:lnTo>
                  <a:pt x="993564" y="28516"/>
                </a:lnTo>
                <a:lnTo>
                  <a:pt x="1049040" y="40351"/>
                </a:lnTo>
                <a:lnTo>
                  <a:pt x="1100838" y="53951"/>
                </a:lnTo>
                <a:lnTo>
                  <a:pt x="1148619" y="69199"/>
                </a:lnTo>
                <a:lnTo>
                  <a:pt x="1192046" y="85975"/>
                </a:lnTo>
                <a:lnTo>
                  <a:pt x="1230780" y="104161"/>
                </a:lnTo>
                <a:lnTo>
                  <a:pt x="1264483" y="123637"/>
                </a:lnTo>
                <a:lnTo>
                  <a:pt x="1315442" y="165987"/>
                </a:lnTo>
                <a:lnTo>
                  <a:pt x="1342218" y="212073"/>
                </a:lnTo>
                <a:lnTo>
                  <a:pt x="1345692" y="236220"/>
                </a:lnTo>
                <a:lnTo>
                  <a:pt x="1342218" y="260366"/>
                </a:lnTo>
                <a:lnTo>
                  <a:pt x="1315442" y="306452"/>
                </a:lnTo>
                <a:lnTo>
                  <a:pt x="1264483" y="348802"/>
                </a:lnTo>
                <a:lnTo>
                  <a:pt x="1230780" y="368278"/>
                </a:lnTo>
                <a:lnTo>
                  <a:pt x="1192046" y="386464"/>
                </a:lnTo>
                <a:lnTo>
                  <a:pt x="1148619" y="403240"/>
                </a:lnTo>
                <a:lnTo>
                  <a:pt x="1100838" y="418488"/>
                </a:lnTo>
                <a:lnTo>
                  <a:pt x="1049040" y="432088"/>
                </a:lnTo>
                <a:lnTo>
                  <a:pt x="993564" y="443923"/>
                </a:lnTo>
                <a:lnTo>
                  <a:pt x="934747" y="453872"/>
                </a:lnTo>
                <a:lnTo>
                  <a:pt x="872929" y="461817"/>
                </a:lnTo>
                <a:lnTo>
                  <a:pt x="808447" y="467639"/>
                </a:lnTo>
                <a:lnTo>
                  <a:pt x="741640" y="471220"/>
                </a:lnTo>
                <a:lnTo>
                  <a:pt x="672845" y="472440"/>
                </a:lnTo>
                <a:lnTo>
                  <a:pt x="604051" y="471220"/>
                </a:lnTo>
                <a:lnTo>
                  <a:pt x="537244" y="467639"/>
                </a:lnTo>
                <a:lnTo>
                  <a:pt x="472762" y="461817"/>
                </a:lnTo>
                <a:lnTo>
                  <a:pt x="410944" y="453872"/>
                </a:lnTo>
                <a:lnTo>
                  <a:pt x="352127" y="443923"/>
                </a:lnTo>
                <a:lnTo>
                  <a:pt x="296651" y="432088"/>
                </a:lnTo>
                <a:lnTo>
                  <a:pt x="244853" y="418488"/>
                </a:lnTo>
                <a:lnTo>
                  <a:pt x="197072" y="403240"/>
                </a:lnTo>
                <a:lnTo>
                  <a:pt x="153645" y="386464"/>
                </a:lnTo>
                <a:lnTo>
                  <a:pt x="114911" y="368278"/>
                </a:lnTo>
                <a:lnTo>
                  <a:pt x="81208" y="348802"/>
                </a:lnTo>
                <a:lnTo>
                  <a:pt x="30249" y="306452"/>
                </a:lnTo>
                <a:lnTo>
                  <a:pt x="3473" y="260366"/>
                </a:lnTo>
                <a:lnTo>
                  <a:pt x="0" y="236220"/>
                </a:lnTo>
                <a:close/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3580003" y="2159889"/>
            <a:ext cx="446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0" b="1">
                <a:latin typeface="Verdana"/>
                <a:cs typeface="Verdana"/>
              </a:rPr>
              <a:t>ALICE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145023" y="2033016"/>
            <a:ext cx="1346200" cy="472440"/>
          </a:xfrm>
          <a:custGeom>
            <a:avLst/>
            <a:gdLst/>
            <a:ahLst/>
            <a:cxnLst/>
            <a:rect l="l" t="t" r="r" b="b"/>
            <a:pathLst>
              <a:path w="1346200" h="472439">
                <a:moveTo>
                  <a:pt x="672846" y="0"/>
                </a:moveTo>
                <a:lnTo>
                  <a:pt x="604051" y="1219"/>
                </a:lnTo>
                <a:lnTo>
                  <a:pt x="537244" y="4800"/>
                </a:lnTo>
                <a:lnTo>
                  <a:pt x="472762" y="10622"/>
                </a:lnTo>
                <a:lnTo>
                  <a:pt x="410944" y="18567"/>
                </a:lnTo>
                <a:lnTo>
                  <a:pt x="352127" y="28516"/>
                </a:lnTo>
                <a:lnTo>
                  <a:pt x="296651" y="40351"/>
                </a:lnTo>
                <a:lnTo>
                  <a:pt x="244853" y="53951"/>
                </a:lnTo>
                <a:lnTo>
                  <a:pt x="197072" y="69199"/>
                </a:lnTo>
                <a:lnTo>
                  <a:pt x="153645" y="85975"/>
                </a:lnTo>
                <a:lnTo>
                  <a:pt x="114911" y="104161"/>
                </a:lnTo>
                <a:lnTo>
                  <a:pt x="81208" y="123637"/>
                </a:lnTo>
                <a:lnTo>
                  <a:pt x="30249" y="165987"/>
                </a:lnTo>
                <a:lnTo>
                  <a:pt x="3473" y="212073"/>
                </a:lnTo>
                <a:lnTo>
                  <a:pt x="0" y="236220"/>
                </a:lnTo>
                <a:lnTo>
                  <a:pt x="3473" y="260366"/>
                </a:lnTo>
                <a:lnTo>
                  <a:pt x="30249" y="306452"/>
                </a:lnTo>
                <a:lnTo>
                  <a:pt x="81208" y="348802"/>
                </a:lnTo>
                <a:lnTo>
                  <a:pt x="114911" y="368278"/>
                </a:lnTo>
                <a:lnTo>
                  <a:pt x="153645" y="386464"/>
                </a:lnTo>
                <a:lnTo>
                  <a:pt x="197072" y="403240"/>
                </a:lnTo>
                <a:lnTo>
                  <a:pt x="244853" y="418488"/>
                </a:lnTo>
                <a:lnTo>
                  <a:pt x="296651" y="432088"/>
                </a:lnTo>
                <a:lnTo>
                  <a:pt x="352127" y="443923"/>
                </a:lnTo>
                <a:lnTo>
                  <a:pt x="410944" y="453872"/>
                </a:lnTo>
                <a:lnTo>
                  <a:pt x="472762" y="461817"/>
                </a:lnTo>
                <a:lnTo>
                  <a:pt x="537244" y="467639"/>
                </a:lnTo>
                <a:lnTo>
                  <a:pt x="604051" y="471220"/>
                </a:lnTo>
                <a:lnTo>
                  <a:pt x="672846" y="472439"/>
                </a:lnTo>
                <a:lnTo>
                  <a:pt x="741640" y="471220"/>
                </a:lnTo>
                <a:lnTo>
                  <a:pt x="808447" y="467639"/>
                </a:lnTo>
                <a:lnTo>
                  <a:pt x="872929" y="461817"/>
                </a:lnTo>
                <a:lnTo>
                  <a:pt x="934747" y="453872"/>
                </a:lnTo>
                <a:lnTo>
                  <a:pt x="993564" y="443923"/>
                </a:lnTo>
                <a:lnTo>
                  <a:pt x="1049040" y="432088"/>
                </a:lnTo>
                <a:lnTo>
                  <a:pt x="1100838" y="418488"/>
                </a:lnTo>
                <a:lnTo>
                  <a:pt x="1148619" y="403240"/>
                </a:lnTo>
                <a:lnTo>
                  <a:pt x="1192046" y="386464"/>
                </a:lnTo>
                <a:lnTo>
                  <a:pt x="1230780" y="368278"/>
                </a:lnTo>
                <a:lnTo>
                  <a:pt x="1264483" y="348802"/>
                </a:lnTo>
                <a:lnTo>
                  <a:pt x="1315442" y="306452"/>
                </a:lnTo>
                <a:lnTo>
                  <a:pt x="1342218" y="260366"/>
                </a:lnTo>
                <a:lnTo>
                  <a:pt x="1345691" y="236220"/>
                </a:lnTo>
                <a:lnTo>
                  <a:pt x="1342218" y="212073"/>
                </a:lnTo>
                <a:lnTo>
                  <a:pt x="1315442" y="165987"/>
                </a:lnTo>
                <a:lnTo>
                  <a:pt x="1264483" y="123637"/>
                </a:lnTo>
                <a:lnTo>
                  <a:pt x="1230780" y="104161"/>
                </a:lnTo>
                <a:lnTo>
                  <a:pt x="1192046" y="85975"/>
                </a:lnTo>
                <a:lnTo>
                  <a:pt x="1148619" y="69199"/>
                </a:lnTo>
                <a:lnTo>
                  <a:pt x="1100838" y="53951"/>
                </a:lnTo>
                <a:lnTo>
                  <a:pt x="1049040" y="40351"/>
                </a:lnTo>
                <a:lnTo>
                  <a:pt x="993564" y="28516"/>
                </a:lnTo>
                <a:lnTo>
                  <a:pt x="934747" y="18567"/>
                </a:lnTo>
                <a:lnTo>
                  <a:pt x="872929" y="10622"/>
                </a:lnTo>
                <a:lnTo>
                  <a:pt x="808447" y="4800"/>
                </a:lnTo>
                <a:lnTo>
                  <a:pt x="741640" y="1219"/>
                </a:lnTo>
                <a:lnTo>
                  <a:pt x="67284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145023" y="2033016"/>
            <a:ext cx="1346200" cy="472440"/>
          </a:xfrm>
          <a:custGeom>
            <a:avLst/>
            <a:gdLst/>
            <a:ahLst/>
            <a:cxnLst/>
            <a:rect l="l" t="t" r="r" b="b"/>
            <a:pathLst>
              <a:path w="1346200" h="472439">
                <a:moveTo>
                  <a:pt x="0" y="236220"/>
                </a:moveTo>
                <a:lnTo>
                  <a:pt x="13669" y="188622"/>
                </a:lnTo>
                <a:lnTo>
                  <a:pt x="52875" y="144285"/>
                </a:lnTo>
                <a:lnTo>
                  <a:pt x="114911" y="104161"/>
                </a:lnTo>
                <a:lnTo>
                  <a:pt x="153645" y="85975"/>
                </a:lnTo>
                <a:lnTo>
                  <a:pt x="197072" y="69199"/>
                </a:lnTo>
                <a:lnTo>
                  <a:pt x="244853" y="53951"/>
                </a:lnTo>
                <a:lnTo>
                  <a:pt x="296651" y="40351"/>
                </a:lnTo>
                <a:lnTo>
                  <a:pt x="352127" y="28516"/>
                </a:lnTo>
                <a:lnTo>
                  <a:pt x="410944" y="18567"/>
                </a:lnTo>
                <a:lnTo>
                  <a:pt x="472762" y="10622"/>
                </a:lnTo>
                <a:lnTo>
                  <a:pt x="537244" y="4800"/>
                </a:lnTo>
                <a:lnTo>
                  <a:pt x="604051" y="1219"/>
                </a:lnTo>
                <a:lnTo>
                  <a:pt x="672846" y="0"/>
                </a:lnTo>
                <a:lnTo>
                  <a:pt x="741640" y="1219"/>
                </a:lnTo>
                <a:lnTo>
                  <a:pt x="808447" y="4800"/>
                </a:lnTo>
                <a:lnTo>
                  <a:pt x="872929" y="10622"/>
                </a:lnTo>
                <a:lnTo>
                  <a:pt x="934747" y="18567"/>
                </a:lnTo>
                <a:lnTo>
                  <a:pt x="993564" y="28516"/>
                </a:lnTo>
                <a:lnTo>
                  <a:pt x="1049040" y="40351"/>
                </a:lnTo>
                <a:lnTo>
                  <a:pt x="1100838" y="53951"/>
                </a:lnTo>
                <a:lnTo>
                  <a:pt x="1148619" y="69199"/>
                </a:lnTo>
                <a:lnTo>
                  <a:pt x="1192046" y="85975"/>
                </a:lnTo>
                <a:lnTo>
                  <a:pt x="1230780" y="104161"/>
                </a:lnTo>
                <a:lnTo>
                  <a:pt x="1264483" y="123637"/>
                </a:lnTo>
                <a:lnTo>
                  <a:pt x="1315442" y="165987"/>
                </a:lnTo>
                <a:lnTo>
                  <a:pt x="1342218" y="212073"/>
                </a:lnTo>
                <a:lnTo>
                  <a:pt x="1345691" y="236220"/>
                </a:lnTo>
                <a:lnTo>
                  <a:pt x="1342218" y="260366"/>
                </a:lnTo>
                <a:lnTo>
                  <a:pt x="1315442" y="306452"/>
                </a:lnTo>
                <a:lnTo>
                  <a:pt x="1264483" y="348802"/>
                </a:lnTo>
                <a:lnTo>
                  <a:pt x="1230780" y="368278"/>
                </a:lnTo>
                <a:lnTo>
                  <a:pt x="1192046" y="386464"/>
                </a:lnTo>
                <a:lnTo>
                  <a:pt x="1148619" y="403240"/>
                </a:lnTo>
                <a:lnTo>
                  <a:pt x="1100838" y="418488"/>
                </a:lnTo>
                <a:lnTo>
                  <a:pt x="1049040" y="432088"/>
                </a:lnTo>
                <a:lnTo>
                  <a:pt x="993564" y="443923"/>
                </a:lnTo>
                <a:lnTo>
                  <a:pt x="934747" y="453872"/>
                </a:lnTo>
                <a:lnTo>
                  <a:pt x="872929" y="461817"/>
                </a:lnTo>
                <a:lnTo>
                  <a:pt x="808447" y="467639"/>
                </a:lnTo>
                <a:lnTo>
                  <a:pt x="741640" y="471220"/>
                </a:lnTo>
                <a:lnTo>
                  <a:pt x="672846" y="472439"/>
                </a:lnTo>
                <a:lnTo>
                  <a:pt x="604051" y="471220"/>
                </a:lnTo>
                <a:lnTo>
                  <a:pt x="537244" y="467639"/>
                </a:lnTo>
                <a:lnTo>
                  <a:pt x="472762" y="461817"/>
                </a:lnTo>
                <a:lnTo>
                  <a:pt x="410944" y="453872"/>
                </a:lnTo>
                <a:lnTo>
                  <a:pt x="352127" y="443923"/>
                </a:lnTo>
                <a:lnTo>
                  <a:pt x="296651" y="432088"/>
                </a:lnTo>
                <a:lnTo>
                  <a:pt x="244853" y="418488"/>
                </a:lnTo>
                <a:lnTo>
                  <a:pt x="197072" y="403240"/>
                </a:lnTo>
                <a:lnTo>
                  <a:pt x="153645" y="386464"/>
                </a:lnTo>
                <a:lnTo>
                  <a:pt x="114911" y="368278"/>
                </a:lnTo>
                <a:lnTo>
                  <a:pt x="81208" y="348802"/>
                </a:lnTo>
                <a:lnTo>
                  <a:pt x="30249" y="306452"/>
                </a:lnTo>
                <a:lnTo>
                  <a:pt x="3473" y="260366"/>
                </a:lnTo>
                <a:lnTo>
                  <a:pt x="0" y="236220"/>
                </a:lnTo>
                <a:close/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653785" y="2162936"/>
            <a:ext cx="330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5" b="1">
                <a:latin typeface="Verdana"/>
                <a:cs typeface="Verdana"/>
              </a:rPr>
              <a:t>BOB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217664" y="2025395"/>
            <a:ext cx="1346200" cy="472440"/>
          </a:xfrm>
          <a:custGeom>
            <a:avLst/>
            <a:gdLst/>
            <a:ahLst/>
            <a:cxnLst/>
            <a:rect l="l" t="t" r="r" b="b"/>
            <a:pathLst>
              <a:path w="1346200" h="472439">
                <a:moveTo>
                  <a:pt x="672845" y="0"/>
                </a:moveTo>
                <a:lnTo>
                  <a:pt x="604051" y="1219"/>
                </a:lnTo>
                <a:lnTo>
                  <a:pt x="537244" y="4800"/>
                </a:lnTo>
                <a:lnTo>
                  <a:pt x="472762" y="10622"/>
                </a:lnTo>
                <a:lnTo>
                  <a:pt x="410944" y="18567"/>
                </a:lnTo>
                <a:lnTo>
                  <a:pt x="352127" y="28516"/>
                </a:lnTo>
                <a:lnTo>
                  <a:pt x="296651" y="40351"/>
                </a:lnTo>
                <a:lnTo>
                  <a:pt x="244853" y="53951"/>
                </a:lnTo>
                <a:lnTo>
                  <a:pt x="197072" y="69199"/>
                </a:lnTo>
                <a:lnTo>
                  <a:pt x="153645" y="85975"/>
                </a:lnTo>
                <a:lnTo>
                  <a:pt x="114911" y="104161"/>
                </a:lnTo>
                <a:lnTo>
                  <a:pt x="81208" y="123637"/>
                </a:lnTo>
                <a:lnTo>
                  <a:pt x="30249" y="165987"/>
                </a:lnTo>
                <a:lnTo>
                  <a:pt x="3473" y="212073"/>
                </a:lnTo>
                <a:lnTo>
                  <a:pt x="0" y="236219"/>
                </a:lnTo>
                <a:lnTo>
                  <a:pt x="3473" y="260366"/>
                </a:lnTo>
                <a:lnTo>
                  <a:pt x="30249" y="306452"/>
                </a:lnTo>
                <a:lnTo>
                  <a:pt x="81208" y="348802"/>
                </a:lnTo>
                <a:lnTo>
                  <a:pt x="114911" y="368278"/>
                </a:lnTo>
                <a:lnTo>
                  <a:pt x="153645" y="386464"/>
                </a:lnTo>
                <a:lnTo>
                  <a:pt x="197072" y="403240"/>
                </a:lnTo>
                <a:lnTo>
                  <a:pt x="244853" y="418488"/>
                </a:lnTo>
                <a:lnTo>
                  <a:pt x="296651" y="432088"/>
                </a:lnTo>
                <a:lnTo>
                  <a:pt x="352127" y="443923"/>
                </a:lnTo>
                <a:lnTo>
                  <a:pt x="410944" y="453872"/>
                </a:lnTo>
                <a:lnTo>
                  <a:pt x="472762" y="461817"/>
                </a:lnTo>
                <a:lnTo>
                  <a:pt x="537244" y="467639"/>
                </a:lnTo>
                <a:lnTo>
                  <a:pt x="604051" y="471220"/>
                </a:lnTo>
                <a:lnTo>
                  <a:pt x="672845" y="472439"/>
                </a:lnTo>
                <a:lnTo>
                  <a:pt x="741640" y="471220"/>
                </a:lnTo>
                <a:lnTo>
                  <a:pt x="808447" y="467639"/>
                </a:lnTo>
                <a:lnTo>
                  <a:pt x="872929" y="461817"/>
                </a:lnTo>
                <a:lnTo>
                  <a:pt x="934747" y="453872"/>
                </a:lnTo>
                <a:lnTo>
                  <a:pt x="993564" y="443923"/>
                </a:lnTo>
                <a:lnTo>
                  <a:pt x="1049040" y="432088"/>
                </a:lnTo>
                <a:lnTo>
                  <a:pt x="1100838" y="418488"/>
                </a:lnTo>
                <a:lnTo>
                  <a:pt x="1148619" y="403240"/>
                </a:lnTo>
                <a:lnTo>
                  <a:pt x="1192046" y="386464"/>
                </a:lnTo>
                <a:lnTo>
                  <a:pt x="1230780" y="368278"/>
                </a:lnTo>
                <a:lnTo>
                  <a:pt x="1264483" y="348802"/>
                </a:lnTo>
                <a:lnTo>
                  <a:pt x="1315442" y="306452"/>
                </a:lnTo>
                <a:lnTo>
                  <a:pt x="1342218" y="260366"/>
                </a:lnTo>
                <a:lnTo>
                  <a:pt x="1345691" y="236219"/>
                </a:lnTo>
                <a:lnTo>
                  <a:pt x="1342218" y="212073"/>
                </a:lnTo>
                <a:lnTo>
                  <a:pt x="1315442" y="165987"/>
                </a:lnTo>
                <a:lnTo>
                  <a:pt x="1264483" y="123637"/>
                </a:lnTo>
                <a:lnTo>
                  <a:pt x="1230780" y="104161"/>
                </a:lnTo>
                <a:lnTo>
                  <a:pt x="1192046" y="85975"/>
                </a:lnTo>
                <a:lnTo>
                  <a:pt x="1148619" y="69199"/>
                </a:lnTo>
                <a:lnTo>
                  <a:pt x="1100838" y="53951"/>
                </a:lnTo>
                <a:lnTo>
                  <a:pt x="1049040" y="40351"/>
                </a:lnTo>
                <a:lnTo>
                  <a:pt x="993564" y="28516"/>
                </a:lnTo>
                <a:lnTo>
                  <a:pt x="934747" y="18567"/>
                </a:lnTo>
                <a:lnTo>
                  <a:pt x="872929" y="10622"/>
                </a:lnTo>
                <a:lnTo>
                  <a:pt x="808447" y="4800"/>
                </a:lnTo>
                <a:lnTo>
                  <a:pt x="741640" y="1219"/>
                </a:lnTo>
                <a:lnTo>
                  <a:pt x="67284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217664" y="2025395"/>
            <a:ext cx="1346200" cy="472440"/>
          </a:xfrm>
          <a:custGeom>
            <a:avLst/>
            <a:gdLst/>
            <a:ahLst/>
            <a:cxnLst/>
            <a:rect l="l" t="t" r="r" b="b"/>
            <a:pathLst>
              <a:path w="1346200" h="472439">
                <a:moveTo>
                  <a:pt x="0" y="236219"/>
                </a:moveTo>
                <a:lnTo>
                  <a:pt x="13669" y="188622"/>
                </a:lnTo>
                <a:lnTo>
                  <a:pt x="52875" y="144285"/>
                </a:lnTo>
                <a:lnTo>
                  <a:pt x="114911" y="104161"/>
                </a:lnTo>
                <a:lnTo>
                  <a:pt x="153645" y="85975"/>
                </a:lnTo>
                <a:lnTo>
                  <a:pt x="197072" y="69199"/>
                </a:lnTo>
                <a:lnTo>
                  <a:pt x="244853" y="53951"/>
                </a:lnTo>
                <a:lnTo>
                  <a:pt x="296651" y="40351"/>
                </a:lnTo>
                <a:lnTo>
                  <a:pt x="352127" y="28516"/>
                </a:lnTo>
                <a:lnTo>
                  <a:pt x="410944" y="18567"/>
                </a:lnTo>
                <a:lnTo>
                  <a:pt x="472762" y="10622"/>
                </a:lnTo>
                <a:lnTo>
                  <a:pt x="537244" y="4800"/>
                </a:lnTo>
                <a:lnTo>
                  <a:pt x="604051" y="1219"/>
                </a:lnTo>
                <a:lnTo>
                  <a:pt x="672845" y="0"/>
                </a:lnTo>
                <a:lnTo>
                  <a:pt x="741640" y="1219"/>
                </a:lnTo>
                <a:lnTo>
                  <a:pt x="808447" y="4800"/>
                </a:lnTo>
                <a:lnTo>
                  <a:pt x="872929" y="10622"/>
                </a:lnTo>
                <a:lnTo>
                  <a:pt x="934747" y="18567"/>
                </a:lnTo>
                <a:lnTo>
                  <a:pt x="993564" y="28516"/>
                </a:lnTo>
                <a:lnTo>
                  <a:pt x="1049040" y="40351"/>
                </a:lnTo>
                <a:lnTo>
                  <a:pt x="1100838" y="53951"/>
                </a:lnTo>
                <a:lnTo>
                  <a:pt x="1148619" y="69199"/>
                </a:lnTo>
                <a:lnTo>
                  <a:pt x="1192046" y="85975"/>
                </a:lnTo>
                <a:lnTo>
                  <a:pt x="1230780" y="104161"/>
                </a:lnTo>
                <a:lnTo>
                  <a:pt x="1264483" y="123637"/>
                </a:lnTo>
                <a:lnTo>
                  <a:pt x="1315442" y="165987"/>
                </a:lnTo>
                <a:lnTo>
                  <a:pt x="1342218" y="212073"/>
                </a:lnTo>
                <a:lnTo>
                  <a:pt x="1345691" y="236219"/>
                </a:lnTo>
                <a:lnTo>
                  <a:pt x="1342218" y="260366"/>
                </a:lnTo>
                <a:lnTo>
                  <a:pt x="1315442" y="306452"/>
                </a:lnTo>
                <a:lnTo>
                  <a:pt x="1264483" y="348802"/>
                </a:lnTo>
                <a:lnTo>
                  <a:pt x="1230780" y="368278"/>
                </a:lnTo>
                <a:lnTo>
                  <a:pt x="1192046" y="386464"/>
                </a:lnTo>
                <a:lnTo>
                  <a:pt x="1148619" y="403240"/>
                </a:lnTo>
                <a:lnTo>
                  <a:pt x="1100838" y="418488"/>
                </a:lnTo>
                <a:lnTo>
                  <a:pt x="1049040" y="432088"/>
                </a:lnTo>
                <a:lnTo>
                  <a:pt x="993564" y="443923"/>
                </a:lnTo>
                <a:lnTo>
                  <a:pt x="934747" y="453872"/>
                </a:lnTo>
                <a:lnTo>
                  <a:pt x="872929" y="461817"/>
                </a:lnTo>
                <a:lnTo>
                  <a:pt x="808447" y="467639"/>
                </a:lnTo>
                <a:lnTo>
                  <a:pt x="741640" y="471220"/>
                </a:lnTo>
                <a:lnTo>
                  <a:pt x="672845" y="472439"/>
                </a:lnTo>
                <a:lnTo>
                  <a:pt x="604051" y="471220"/>
                </a:lnTo>
                <a:lnTo>
                  <a:pt x="537244" y="467639"/>
                </a:lnTo>
                <a:lnTo>
                  <a:pt x="472762" y="461817"/>
                </a:lnTo>
                <a:lnTo>
                  <a:pt x="410944" y="453872"/>
                </a:lnTo>
                <a:lnTo>
                  <a:pt x="352127" y="443923"/>
                </a:lnTo>
                <a:lnTo>
                  <a:pt x="296651" y="432088"/>
                </a:lnTo>
                <a:lnTo>
                  <a:pt x="244853" y="418488"/>
                </a:lnTo>
                <a:lnTo>
                  <a:pt x="197072" y="403240"/>
                </a:lnTo>
                <a:lnTo>
                  <a:pt x="153645" y="386464"/>
                </a:lnTo>
                <a:lnTo>
                  <a:pt x="114911" y="368278"/>
                </a:lnTo>
                <a:lnTo>
                  <a:pt x="81208" y="348802"/>
                </a:lnTo>
                <a:lnTo>
                  <a:pt x="30249" y="306452"/>
                </a:lnTo>
                <a:lnTo>
                  <a:pt x="3473" y="260366"/>
                </a:lnTo>
                <a:lnTo>
                  <a:pt x="0" y="236219"/>
                </a:lnTo>
                <a:close/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7578597" y="2154428"/>
            <a:ext cx="6261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0" b="1">
                <a:latin typeface="Verdana"/>
                <a:cs typeface="Verdana"/>
              </a:rPr>
              <a:t>NOTARY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598923" y="3042615"/>
            <a:ext cx="5835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0">
                <a:latin typeface="Verdana"/>
                <a:cs typeface="Verdana"/>
              </a:rPr>
              <a:t>Se</a:t>
            </a:r>
            <a:r>
              <a:rPr dirty="0" sz="1800" spc="-110">
                <a:latin typeface="Verdana"/>
                <a:cs typeface="Verdana"/>
              </a:rPr>
              <a:t>n</a:t>
            </a:r>
            <a:r>
              <a:rPr dirty="0" sz="1800" spc="110"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547361" y="5382564"/>
            <a:ext cx="5835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0">
                <a:latin typeface="Verdana"/>
                <a:cs typeface="Verdana"/>
              </a:rPr>
              <a:t>Se</a:t>
            </a:r>
            <a:r>
              <a:rPr dirty="0" sz="1800" spc="-110">
                <a:latin typeface="Verdana"/>
                <a:cs typeface="Verdana"/>
              </a:rPr>
              <a:t>n</a:t>
            </a:r>
            <a:r>
              <a:rPr dirty="0" sz="1800" spc="110"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557898" y="4930267"/>
            <a:ext cx="582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0">
                <a:latin typeface="Verdana"/>
                <a:cs typeface="Verdana"/>
              </a:rPr>
              <a:t>Se</a:t>
            </a:r>
            <a:r>
              <a:rPr dirty="0" sz="1800" spc="-105">
                <a:latin typeface="Verdana"/>
                <a:cs typeface="Verdana"/>
              </a:rPr>
              <a:t>n</a:t>
            </a:r>
            <a:r>
              <a:rPr dirty="0" sz="1800" spc="110"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557898" y="4186554"/>
            <a:ext cx="582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0">
                <a:latin typeface="Verdana"/>
                <a:cs typeface="Verdana"/>
              </a:rPr>
              <a:t>Se</a:t>
            </a:r>
            <a:r>
              <a:rPr dirty="0" sz="1800" spc="-105">
                <a:latin typeface="Verdana"/>
                <a:cs typeface="Verdana"/>
              </a:rPr>
              <a:t>n</a:t>
            </a:r>
            <a:r>
              <a:rPr dirty="0" sz="1800" spc="110"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43144" y="5884164"/>
            <a:ext cx="1003300" cy="227329"/>
          </a:xfrm>
          <a:prstGeom prst="rect">
            <a:avLst/>
          </a:prstGeom>
          <a:solidFill>
            <a:srgbClr val="EC1C23"/>
          </a:solidFill>
        </p:spPr>
        <p:txBody>
          <a:bodyPr wrap="square" lIns="0" tIns="20320" rIns="0" bIns="0" rtlCol="0" vert="horz">
            <a:spAutoFit/>
          </a:bodyPr>
          <a:lstStyle/>
          <a:p>
            <a:pPr marL="141605">
              <a:lnSpc>
                <a:spcPct val="100000"/>
              </a:lnSpc>
              <a:spcBef>
                <a:spcPts val="160"/>
              </a:spcBef>
            </a:pPr>
            <a:r>
              <a:rPr dirty="0" sz="1200" spc="-95" b="1">
                <a:solidFill>
                  <a:srgbClr val="FFFFFF"/>
                </a:solidFill>
                <a:latin typeface="Verdana"/>
                <a:cs typeface="Verdana"/>
              </a:rPr>
              <a:t>Record</a:t>
            </a:r>
            <a:r>
              <a:rPr dirty="0" sz="1200" spc="-10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225" b="1">
                <a:solidFill>
                  <a:srgbClr val="FFFFFF"/>
                </a:solidFill>
                <a:latin typeface="Verdana"/>
                <a:cs typeface="Verdana"/>
              </a:rPr>
              <a:t>Tx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308984" y="4022852"/>
            <a:ext cx="9874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60" i="1">
                <a:latin typeface="Verdana"/>
                <a:cs typeface="Verdana"/>
              </a:rPr>
              <a:t>*Suspended*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18252" y="4819015"/>
            <a:ext cx="9874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60" i="1">
                <a:latin typeface="Verdana"/>
                <a:cs typeface="Verdana"/>
              </a:rPr>
              <a:t>*Suspended*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300984" y="5417820"/>
            <a:ext cx="1003300" cy="260985"/>
          </a:xfrm>
          <a:prstGeom prst="rect">
            <a:avLst/>
          </a:prstGeom>
          <a:solidFill>
            <a:srgbClr val="EC1C23"/>
          </a:solidFill>
        </p:spPr>
        <p:txBody>
          <a:bodyPr wrap="square" lIns="0" tIns="36830" rIns="0" bIns="0" rtlCol="0" vert="horz">
            <a:spAutoFit/>
          </a:bodyPr>
          <a:lstStyle/>
          <a:p>
            <a:pPr marL="140970">
              <a:lnSpc>
                <a:spcPct val="100000"/>
              </a:lnSpc>
              <a:spcBef>
                <a:spcPts val="290"/>
              </a:spcBef>
            </a:pPr>
            <a:r>
              <a:rPr dirty="0" sz="1200" spc="-95" b="1">
                <a:solidFill>
                  <a:srgbClr val="FFFFFF"/>
                </a:solidFill>
                <a:latin typeface="Verdana"/>
                <a:cs typeface="Verdana"/>
              </a:rPr>
              <a:t>Record</a:t>
            </a:r>
            <a:r>
              <a:rPr dirty="0" sz="1200" spc="-11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225" b="1">
                <a:solidFill>
                  <a:srgbClr val="FFFFFF"/>
                </a:solidFill>
                <a:latin typeface="Verdana"/>
                <a:cs typeface="Verdana"/>
              </a:rPr>
              <a:t>Tx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761485" y="4433315"/>
            <a:ext cx="4127500" cy="269875"/>
          </a:xfrm>
          <a:custGeom>
            <a:avLst/>
            <a:gdLst/>
            <a:ahLst/>
            <a:cxnLst/>
            <a:rect l="l" t="t" r="r" b="b"/>
            <a:pathLst>
              <a:path w="4127500" h="269875">
                <a:moveTo>
                  <a:pt x="3953510" y="96011"/>
                </a:moveTo>
                <a:lnTo>
                  <a:pt x="3953510" y="269747"/>
                </a:lnTo>
                <a:lnTo>
                  <a:pt x="4069334" y="211835"/>
                </a:lnTo>
                <a:lnTo>
                  <a:pt x="3982592" y="211835"/>
                </a:lnTo>
                <a:lnTo>
                  <a:pt x="3982592" y="153923"/>
                </a:lnTo>
                <a:lnTo>
                  <a:pt x="4069334" y="153923"/>
                </a:lnTo>
                <a:lnTo>
                  <a:pt x="3953510" y="96011"/>
                </a:lnTo>
                <a:close/>
              </a:path>
              <a:path w="4127500" h="269875">
                <a:moveTo>
                  <a:pt x="48513" y="0"/>
                </a:moveTo>
                <a:lnTo>
                  <a:pt x="0" y="0"/>
                </a:lnTo>
                <a:lnTo>
                  <a:pt x="0" y="211835"/>
                </a:lnTo>
                <a:lnTo>
                  <a:pt x="3953510" y="211835"/>
                </a:lnTo>
                <a:lnTo>
                  <a:pt x="3953510" y="182879"/>
                </a:lnTo>
                <a:lnTo>
                  <a:pt x="57912" y="182879"/>
                </a:lnTo>
                <a:lnTo>
                  <a:pt x="28955" y="153923"/>
                </a:lnTo>
                <a:lnTo>
                  <a:pt x="57912" y="153923"/>
                </a:lnTo>
                <a:lnTo>
                  <a:pt x="57912" y="57911"/>
                </a:lnTo>
                <a:lnTo>
                  <a:pt x="28955" y="57911"/>
                </a:lnTo>
                <a:lnTo>
                  <a:pt x="48513" y="38353"/>
                </a:lnTo>
                <a:lnTo>
                  <a:pt x="48513" y="0"/>
                </a:lnTo>
                <a:close/>
              </a:path>
              <a:path w="4127500" h="269875">
                <a:moveTo>
                  <a:pt x="4069334" y="153923"/>
                </a:moveTo>
                <a:lnTo>
                  <a:pt x="3982592" y="153923"/>
                </a:lnTo>
                <a:lnTo>
                  <a:pt x="3982592" y="211835"/>
                </a:lnTo>
                <a:lnTo>
                  <a:pt x="4069334" y="211835"/>
                </a:lnTo>
                <a:lnTo>
                  <a:pt x="4127245" y="182879"/>
                </a:lnTo>
                <a:lnTo>
                  <a:pt x="4069334" y="153923"/>
                </a:lnTo>
                <a:close/>
              </a:path>
              <a:path w="4127500" h="269875">
                <a:moveTo>
                  <a:pt x="57912" y="153923"/>
                </a:moveTo>
                <a:lnTo>
                  <a:pt x="28955" y="153923"/>
                </a:lnTo>
                <a:lnTo>
                  <a:pt x="57912" y="182879"/>
                </a:lnTo>
                <a:lnTo>
                  <a:pt x="57912" y="153923"/>
                </a:lnTo>
                <a:close/>
              </a:path>
              <a:path w="4127500" h="269875">
                <a:moveTo>
                  <a:pt x="3953510" y="153923"/>
                </a:moveTo>
                <a:lnTo>
                  <a:pt x="57912" y="153923"/>
                </a:lnTo>
                <a:lnTo>
                  <a:pt x="57912" y="182879"/>
                </a:lnTo>
                <a:lnTo>
                  <a:pt x="3953510" y="182879"/>
                </a:lnTo>
                <a:lnTo>
                  <a:pt x="3953510" y="153923"/>
                </a:lnTo>
                <a:close/>
              </a:path>
              <a:path w="4127500" h="269875">
                <a:moveTo>
                  <a:pt x="48513" y="38353"/>
                </a:moveTo>
                <a:lnTo>
                  <a:pt x="28955" y="57911"/>
                </a:lnTo>
                <a:lnTo>
                  <a:pt x="48513" y="57911"/>
                </a:lnTo>
                <a:lnTo>
                  <a:pt x="48513" y="38353"/>
                </a:lnTo>
                <a:close/>
              </a:path>
              <a:path w="4127500" h="269875">
                <a:moveTo>
                  <a:pt x="57912" y="28955"/>
                </a:moveTo>
                <a:lnTo>
                  <a:pt x="48513" y="38353"/>
                </a:lnTo>
                <a:lnTo>
                  <a:pt x="48513" y="57911"/>
                </a:lnTo>
                <a:lnTo>
                  <a:pt x="57912" y="57911"/>
                </a:lnTo>
                <a:lnTo>
                  <a:pt x="57912" y="28955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26</a:t>
            </a:fld>
            <a:r>
              <a:rPr dirty="0" spc="-85"/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8163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65"/>
              <a:t>Key</a:t>
            </a:r>
            <a:r>
              <a:rPr dirty="0" spc="-225"/>
              <a:t> </a:t>
            </a:r>
            <a:r>
              <a:rPr dirty="0" spc="-275"/>
              <a:t>Considerations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26</a:t>
            </a:fld>
            <a:r>
              <a:rPr dirty="0" spc="-85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14437"/>
            <a:ext cx="4535805" cy="1458595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85" b="1">
                <a:solidFill>
                  <a:srgbClr val="2B79EF"/>
                </a:solidFill>
                <a:latin typeface="Trebuchet MS"/>
                <a:cs typeface="Trebuchet MS"/>
              </a:rPr>
              <a:t>IOUIssueFlow </a:t>
            </a:r>
            <a:r>
              <a:rPr dirty="0" sz="2000" spc="-70">
                <a:latin typeface="Verdana"/>
                <a:cs typeface="Verdana"/>
              </a:rPr>
              <a:t>involves </a:t>
            </a:r>
            <a:r>
              <a:rPr dirty="0" sz="2000" spc="-35">
                <a:latin typeface="Verdana"/>
                <a:cs typeface="Verdana"/>
              </a:rPr>
              <a:t>three</a:t>
            </a:r>
            <a:r>
              <a:rPr dirty="0" sz="2000" spc="-330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parties:</a:t>
            </a:r>
            <a:endParaRPr sz="2000">
              <a:latin typeface="Verdana"/>
              <a:cs typeface="Verdana"/>
            </a:endParaRPr>
          </a:p>
          <a:p>
            <a:pPr lvl="1" marL="417830" indent="-172085">
              <a:lnSpc>
                <a:spcPct val="100000"/>
              </a:lnSpc>
              <a:spcBef>
                <a:spcPts val="459"/>
              </a:spcBef>
              <a:buFont typeface="Arial"/>
              <a:buChar char="–"/>
              <a:tabLst>
                <a:tab pos="418465" algn="l"/>
              </a:tabLst>
            </a:pPr>
            <a:r>
              <a:rPr dirty="0" sz="1800" spc="-105">
                <a:latin typeface="Verdana"/>
                <a:cs typeface="Verdana"/>
              </a:rPr>
              <a:t>The</a:t>
            </a:r>
            <a:r>
              <a:rPr dirty="0" sz="1800" spc="-120">
                <a:latin typeface="Verdana"/>
                <a:cs typeface="Verdana"/>
              </a:rPr>
              <a:t> </a:t>
            </a:r>
            <a:r>
              <a:rPr dirty="0" sz="1800" spc="-135" b="1">
                <a:solidFill>
                  <a:srgbClr val="2B79EF"/>
                </a:solidFill>
                <a:latin typeface="Trebuchet MS"/>
                <a:cs typeface="Trebuchet MS"/>
              </a:rPr>
              <a:t>Lender</a:t>
            </a:r>
            <a:endParaRPr sz="1800">
              <a:latin typeface="Trebuchet MS"/>
              <a:cs typeface="Trebuchet MS"/>
            </a:endParaRPr>
          </a:p>
          <a:p>
            <a:pPr lvl="1" marL="417830" indent="-172085">
              <a:lnSpc>
                <a:spcPct val="100000"/>
              </a:lnSpc>
              <a:spcBef>
                <a:spcPts val="710"/>
              </a:spcBef>
              <a:buFont typeface="Arial"/>
              <a:buChar char="–"/>
              <a:tabLst>
                <a:tab pos="418465" algn="l"/>
              </a:tabLst>
            </a:pPr>
            <a:r>
              <a:rPr dirty="0" sz="1800" spc="-105">
                <a:latin typeface="Verdana"/>
                <a:cs typeface="Verdana"/>
              </a:rPr>
              <a:t>The</a:t>
            </a:r>
            <a:r>
              <a:rPr dirty="0" sz="1800" spc="-120">
                <a:latin typeface="Verdana"/>
                <a:cs typeface="Verdana"/>
              </a:rPr>
              <a:t> </a:t>
            </a:r>
            <a:r>
              <a:rPr dirty="0" sz="1800" spc="-100" b="1">
                <a:solidFill>
                  <a:srgbClr val="2B79EF"/>
                </a:solidFill>
                <a:latin typeface="Trebuchet MS"/>
                <a:cs typeface="Trebuchet MS"/>
              </a:rPr>
              <a:t>Borrower</a:t>
            </a:r>
            <a:endParaRPr sz="1800">
              <a:latin typeface="Trebuchet MS"/>
              <a:cs typeface="Trebuchet MS"/>
            </a:endParaRPr>
          </a:p>
          <a:p>
            <a:pPr lvl="1" marL="417830" indent="-172085">
              <a:lnSpc>
                <a:spcPct val="100000"/>
              </a:lnSpc>
              <a:spcBef>
                <a:spcPts val="710"/>
              </a:spcBef>
              <a:buFont typeface="Arial"/>
              <a:buChar char="–"/>
              <a:tabLst>
                <a:tab pos="418465" algn="l"/>
              </a:tabLst>
            </a:pPr>
            <a:r>
              <a:rPr dirty="0" sz="1800" spc="100">
                <a:latin typeface="Verdana"/>
                <a:cs typeface="Verdana"/>
              </a:rPr>
              <a:t>A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-45">
                <a:latin typeface="Verdana"/>
                <a:cs typeface="Verdana"/>
              </a:rPr>
              <a:t>notary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0322" y="3057563"/>
            <a:ext cx="7101840" cy="251714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85" b="1">
                <a:solidFill>
                  <a:srgbClr val="2B79EF"/>
                </a:solidFill>
                <a:latin typeface="Trebuchet MS"/>
                <a:cs typeface="Trebuchet MS"/>
              </a:rPr>
              <a:t>IOUIssueFlow </a:t>
            </a:r>
            <a:r>
              <a:rPr dirty="0" sz="2000" spc="35">
                <a:latin typeface="Verdana"/>
                <a:cs typeface="Verdana"/>
              </a:rPr>
              <a:t>proceeds </a:t>
            </a:r>
            <a:r>
              <a:rPr dirty="0" sz="2000" spc="-100">
                <a:latin typeface="Verdana"/>
                <a:cs typeface="Verdana"/>
              </a:rPr>
              <a:t>in </a:t>
            </a:r>
            <a:r>
              <a:rPr dirty="0" sz="2000" spc="-35">
                <a:latin typeface="Verdana"/>
                <a:cs typeface="Verdana"/>
              </a:rPr>
              <a:t>three</a:t>
            </a:r>
            <a:r>
              <a:rPr dirty="0" sz="2000" spc="-455">
                <a:latin typeface="Verdana"/>
                <a:cs typeface="Verdana"/>
              </a:rPr>
              <a:t> </a:t>
            </a:r>
            <a:r>
              <a:rPr dirty="0" sz="2000" spc="-90">
                <a:latin typeface="Verdana"/>
                <a:cs typeface="Verdana"/>
              </a:rPr>
              <a:t>stages:</a:t>
            </a:r>
            <a:endParaRPr sz="2000">
              <a:latin typeface="Verdana"/>
              <a:cs typeface="Verdana"/>
            </a:endParaRPr>
          </a:p>
          <a:p>
            <a:pPr lvl="1" marL="474345" indent="-170815">
              <a:lnSpc>
                <a:spcPct val="100000"/>
              </a:lnSpc>
              <a:spcBef>
                <a:spcPts val="459"/>
              </a:spcBef>
              <a:buAutoNum type="arabicPeriod"/>
              <a:tabLst>
                <a:tab pos="558800" algn="l"/>
              </a:tabLst>
            </a:pPr>
            <a:r>
              <a:rPr dirty="0" sz="1800" spc="-105">
                <a:latin typeface="Verdana"/>
                <a:cs typeface="Verdana"/>
              </a:rPr>
              <a:t>The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-45">
                <a:latin typeface="Verdana"/>
                <a:cs typeface="Verdana"/>
              </a:rPr>
              <a:t>borrower</a:t>
            </a:r>
            <a:r>
              <a:rPr dirty="0" sz="1800" spc="-100">
                <a:latin typeface="Verdana"/>
                <a:cs typeface="Verdana"/>
              </a:rPr>
              <a:t> </a:t>
            </a:r>
            <a:r>
              <a:rPr dirty="0" sz="1800" spc="-45">
                <a:latin typeface="Verdana"/>
                <a:cs typeface="Verdana"/>
              </a:rPr>
              <a:t>party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-55">
                <a:latin typeface="Verdana"/>
                <a:cs typeface="Verdana"/>
              </a:rPr>
              <a:t>builds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145">
                <a:latin typeface="Verdana"/>
                <a:cs typeface="Verdana"/>
              </a:rPr>
              <a:t>a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new</a:t>
            </a:r>
            <a:r>
              <a:rPr dirty="0" sz="1800" spc="-105">
                <a:latin typeface="Verdana"/>
                <a:cs typeface="Verdana"/>
              </a:rPr>
              <a:t> </a:t>
            </a:r>
            <a:r>
              <a:rPr dirty="0" sz="1800" spc="-30">
                <a:latin typeface="Verdana"/>
                <a:cs typeface="Verdana"/>
              </a:rPr>
              <a:t>transaction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65">
                <a:latin typeface="Verdana"/>
                <a:cs typeface="Verdana"/>
              </a:rPr>
              <a:t>and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-114">
                <a:latin typeface="Verdana"/>
                <a:cs typeface="Verdana"/>
              </a:rPr>
              <a:t>signs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-110">
                <a:latin typeface="Verdana"/>
                <a:cs typeface="Verdana"/>
              </a:rPr>
              <a:t>it</a:t>
            </a:r>
            <a:endParaRPr sz="1800">
              <a:latin typeface="Verdana"/>
              <a:cs typeface="Verdana"/>
            </a:endParaRPr>
          </a:p>
          <a:p>
            <a:pPr lvl="1" marL="474345" marR="5080" indent="-170815">
              <a:lnSpc>
                <a:spcPts val="2880"/>
              </a:lnSpc>
              <a:spcBef>
                <a:spcPts val="204"/>
              </a:spcBef>
              <a:buAutoNum type="arabicPeriod"/>
              <a:tabLst>
                <a:tab pos="558800" algn="l"/>
              </a:tabLst>
            </a:pPr>
            <a:r>
              <a:rPr dirty="0" sz="1800" spc="-105">
                <a:latin typeface="Verdana"/>
                <a:cs typeface="Verdana"/>
              </a:rPr>
              <a:t>The</a:t>
            </a:r>
            <a:r>
              <a:rPr dirty="0" sz="1800" spc="-12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lender</a:t>
            </a:r>
            <a:r>
              <a:rPr dirty="0" sz="1800" spc="-11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receives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the</a:t>
            </a:r>
            <a:r>
              <a:rPr dirty="0" sz="1800" spc="-110">
                <a:latin typeface="Verdana"/>
                <a:cs typeface="Verdana"/>
              </a:rPr>
              <a:t> </a:t>
            </a:r>
            <a:r>
              <a:rPr dirty="0" sz="1800" spc="-50">
                <a:latin typeface="Verdana"/>
                <a:cs typeface="Verdana"/>
              </a:rPr>
              <a:t>partially-signed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-45">
                <a:latin typeface="Verdana"/>
                <a:cs typeface="Verdana"/>
              </a:rPr>
              <a:t>transaction,</a:t>
            </a:r>
            <a:r>
              <a:rPr dirty="0" sz="1800" spc="-110">
                <a:latin typeface="Verdana"/>
                <a:cs typeface="Verdana"/>
              </a:rPr>
              <a:t> </a:t>
            </a:r>
            <a:r>
              <a:rPr dirty="0" sz="1800" spc="-114">
                <a:latin typeface="Verdana"/>
                <a:cs typeface="Verdana"/>
              </a:rPr>
              <a:t>signs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-130">
                <a:latin typeface="Verdana"/>
                <a:cs typeface="Verdana"/>
              </a:rPr>
              <a:t>it,  </a:t>
            </a:r>
            <a:r>
              <a:rPr dirty="0" sz="1800" spc="65">
                <a:latin typeface="Verdana"/>
                <a:cs typeface="Verdana"/>
              </a:rPr>
              <a:t>and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-70">
                <a:latin typeface="Verdana"/>
                <a:cs typeface="Verdana"/>
              </a:rPr>
              <a:t>sends</a:t>
            </a:r>
            <a:r>
              <a:rPr dirty="0" sz="1800" spc="-110">
                <a:latin typeface="Verdana"/>
                <a:cs typeface="Verdana"/>
              </a:rPr>
              <a:t> it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75">
                <a:latin typeface="Verdana"/>
                <a:cs typeface="Verdana"/>
              </a:rPr>
              <a:t>back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to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the</a:t>
            </a:r>
            <a:r>
              <a:rPr dirty="0" sz="1800" spc="-114">
                <a:latin typeface="Verdana"/>
                <a:cs typeface="Verdana"/>
              </a:rPr>
              <a:t> </a:t>
            </a:r>
            <a:r>
              <a:rPr dirty="0" sz="1800" spc="-45">
                <a:latin typeface="Verdana"/>
                <a:cs typeface="Verdana"/>
              </a:rPr>
              <a:t>borrower</a:t>
            </a:r>
            <a:endParaRPr sz="1800">
              <a:latin typeface="Verdana"/>
              <a:cs typeface="Verdana"/>
            </a:endParaRPr>
          </a:p>
          <a:p>
            <a:pPr lvl="2" marL="881380" indent="-285115">
              <a:lnSpc>
                <a:spcPct val="100000"/>
              </a:lnSpc>
              <a:spcBef>
                <a:spcPts val="475"/>
              </a:spcBef>
              <a:buFont typeface="Arial"/>
              <a:buChar char="·"/>
              <a:tabLst>
                <a:tab pos="880744" algn="l"/>
                <a:tab pos="881380" algn="l"/>
              </a:tabLst>
            </a:pPr>
            <a:r>
              <a:rPr dirty="0" sz="1700" spc="-175">
                <a:latin typeface="Verdana"/>
                <a:cs typeface="Verdana"/>
              </a:rPr>
              <a:t>This is </a:t>
            </a:r>
            <a:r>
              <a:rPr dirty="0" sz="1700" spc="35">
                <a:latin typeface="Verdana"/>
                <a:cs typeface="Verdana"/>
              </a:rPr>
              <a:t>handled </a:t>
            </a:r>
            <a:r>
              <a:rPr dirty="0" sz="1700">
                <a:latin typeface="Verdana"/>
                <a:cs typeface="Verdana"/>
              </a:rPr>
              <a:t>by</a:t>
            </a:r>
            <a:r>
              <a:rPr dirty="0" sz="1700" spc="-250">
                <a:latin typeface="Verdana"/>
                <a:cs typeface="Verdana"/>
              </a:rPr>
              <a:t> </a:t>
            </a:r>
            <a:r>
              <a:rPr dirty="0" sz="1700" spc="-105" b="1">
                <a:solidFill>
                  <a:srgbClr val="2A79F0"/>
                </a:solidFill>
                <a:latin typeface="Trebuchet MS"/>
                <a:cs typeface="Trebuchet MS"/>
              </a:rPr>
              <a:t>SignTransactionFlow</a:t>
            </a:r>
            <a:endParaRPr sz="1700">
              <a:latin typeface="Trebuchet MS"/>
              <a:cs typeface="Trebuchet MS"/>
            </a:endParaRPr>
          </a:p>
          <a:p>
            <a:pPr lvl="1" marL="474345" indent="-1708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558800" algn="l"/>
              </a:tabLst>
            </a:pPr>
            <a:r>
              <a:rPr dirty="0" sz="1800" spc="-105">
                <a:latin typeface="Verdana"/>
                <a:cs typeface="Verdana"/>
              </a:rPr>
              <a:t>The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-45">
                <a:latin typeface="Verdana"/>
                <a:cs typeface="Verdana"/>
              </a:rPr>
              <a:t>notary</a:t>
            </a:r>
            <a:r>
              <a:rPr dirty="0" sz="1800" spc="-114">
                <a:latin typeface="Verdana"/>
                <a:cs typeface="Verdana"/>
              </a:rPr>
              <a:t> </a:t>
            </a:r>
            <a:r>
              <a:rPr dirty="0" sz="1800" spc="-80">
                <a:latin typeface="Verdana"/>
                <a:cs typeface="Verdana"/>
              </a:rPr>
              <a:t>notarises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the</a:t>
            </a:r>
            <a:r>
              <a:rPr dirty="0" sz="1800" spc="-105">
                <a:latin typeface="Verdana"/>
                <a:cs typeface="Verdana"/>
              </a:rPr>
              <a:t> </a:t>
            </a:r>
            <a:r>
              <a:rPr dirty="0" sz="1800" spc="-160">
                <a:latin typeface="Verdana"/>
                <a:cs typeface="Verdana"/>
              </a:rPr>
              <a:t>tx,</a:t>
            </a:r>
            <a:r>
              <a:rPr dirty="0" sz="1800" spc="-120">
                <a:latin typeface="Verdana"/>
                <a:cs typeface="Verdana"/>
              </a:rPr>
              <a:t> </a:t>
            </a:r>
            <a:r>
              <a:rPr dirty="0" sz="1800" spc="65">
                <a:latin typeface="Verdana"/>
                <a:cs typeface="Verdana"/>
              </a:rPr>
              <a:t>and</a:t>
            </a:r>
            <a:r>
              <a:rPr dirty="0" sz="1800" spc="-12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the</a:t>
            </a:r>
            <a:r>
              <a:rPr dirty="0" sz="1800" spc="-114">
                <a:latin typeface="Verdana"/>
                <a:cs typeface="Verdana"/>
              </a:rPr>
              <a:t> </a:t>
            </a:r>
            <a:r>
              <a:rPr dirty="0" sz="1800" spc="-45">
                <a:latin typeface="Verdana"/>
                <a:cs typeface="Verdana"/>
              </a:rPr>
              <a:t>other</a:t>
            </a:r>
            <a:r>
              <a:rPr dirty="0" sz="1800" spc="-110">
                <a:latin typeface="Verdana"/>
                <a:cs typeface="Verdana"/>
              </a:rPr>
              <a:t> </a:t>
            </a:r>
            <a:r>
              <a:rPr dirty="0" sz="1800" spc="-55">
                <a:latin typeface="Verdana"/>
                <a:cs typeface="Verdana"/>
              </a:rPr>
              <a:t>parties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record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-110">
                <a:latin typeface="Verdana"/>
                <a:cs typeface="Verdana"/>
              </a:rPr>
              <a:t>it</a:t>
            </a:r>
            <a:endParaRPr sz="1800">
              <a:latin typeface="Verdana"/>
              <a:cs typeface="Verdana"/>
            </a:endParaRPr>
          </a:p>
          <a:p>
            <a:pPr lvl="2" marL="881380" indent="-285115">
              <a:lnSpc>
                <a:spcPct val="100000"/>
              </a:lnSpc>
              <a:spcBef>
                <a:spcPts val="700"/>
              </a:spcBef>
              <a:buFont typeface="Arial"/>
              <a:buChar char="·"/>
              <a:tabLst>
                <a:tab pos="880744" algn="l"/>
                <a:tab pos="881380" algn="l"/>
              </a:tabLst>
            </a:pPr>
            <a:r>
              <a:rPr dirty="0" sz="1700" spc="-175">
                <a:latin typeface="Verdana"/>
                <a:cs typeface="Verdana"/>
              </a:rPr>
              <a:t>This is </a:t>
            </a:r>
            <a:r>
              <a:rPr dirty="0" sz="1700" spc="35">
                <a:latin typeface="Verdana"/>
                <a:cs typeface="Verdana"/>
              </a:rPr>
              <a:t>handled </a:t>
            </a:r>
            <a:r>
              <a:rPr dirty="0" sz="1700">
                <a:latin typeface="Verdana"/>
                <a:cs typeface="Verdana"/>
              </a:rPr>
              <a:t>by</a:t>
            </a:r>
            <a:r>
              <a:rPr dirty="0" sz="1700" spc="-250">
                <a:latin typeface="Verdana"/>
                <a:cs typeface="Verdana"/>
              </a:rPr>
              <a:t> </a:t>
            </a:r>
            <a:r>
              <a:rPr dirty="0" sz="1700" spc="-105" b="1">
                <a:solidFill>
                  <a:srgbClr val="2A79F0"/>
                </a:solidFill>
                <a:latin typeface="Trebuchet MS"/>
                <a:cs typeface="Trebuchet MS"/>
              </a:rPr>
              <a:t>FinalityFlow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2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2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2.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75" b="1">
                <a:latin typeface="Verdana"/>
                <a:cs typeface="Verdana"/>
                <a:hlinkClick r:id="rId2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3.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14" b="1">
                <a:latin typeface="Verdana"/>
                <a:cs typeface="Verdana"/>
                <a:hlinkClick r:id="rId2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497" y="2749423"/>
            <a:ext cx="1599565" cy="136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4.</a:t>
            </a:r>
            <a:r>
              <a:rPr dirty="0" sz="1600" spc="-90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204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35">
                <a:latin typeface="Verdana"/>
                <a:cs typeface="Verdana"/>
                <a:hlinkClick r:id="rId2" action="ppaction://hlinksldjump"/>
              </a:rPr>
              <a:t>Flow</a:t>
            </a:r>
            <a:r>
              <a:rPr dirty="0" sz="1200" spc="-9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20">
                <a:latin typeface="Verdana"/>
                <a:cs typeface="Verdana"/>
                <a:hlinkClick r:id="rId2" action="ppaction://hlinksldjump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Verdana"/>
                <a:cs typeface="Verdana"/>
                <a:hlinkClick r:id="rId2" action="ppaction://hlinksldjump"/>
              </a:rPr>
              <a:t>Creating </a:t>
            </a:r>
            <a:r>
              <a:rPr dirty="0" sz="1200" spc="-30">
                <a:latin typeface="Verdana"/>
                <a:cs typeface="Verdana"/>
                <a:hlinkClick r:id="rId2" action="ppaction://hlinksldjump"/>
              </a:rPr>
              <a:t>Signed</a:t>
            </a:r>
            <a:r>
              <a:rPr dirty="0" sz="1200" spc="-17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2" action="ppaction://hlinksldjump"/>
              </a:rPr>
              <a:t>Verifying</a:t>
            </a:r>
            <a:r>
              <a:rPr dirty="0" sz="1200" spc="-7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20">
                <a:latin typeface="Verdana"/>
                <a:cs typeface="Verdana"/>
                <a:hlinkClick r:id="rId2" action="ppaction://hlinksldjump"/>
              </a:rPr>
              <a:t>Counterparty</a:t>
            </a:r>
            <a:r>
              <a:rPr dirty="0" sz="1200" spc="-5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95">
                <a:latin typeface="Verdana"/>
                <a:cs typeface="Verdana"/>
                <a:hlinkClick r:id="rId2" action="ppaction://hlinksldjump"/>
              </a:rPr>
              <a:t>Sig.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2" action="ppaction://hlinksldjump"/>
              </a:rPr>
              <a:t>Finalizing</a:t>
            </a:r>
            <a:r>
              <a:rPr dirty="0" sz="1200" spc="-8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2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4456252"/>
            <a:ext cx="10680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5.</a:t>
            </a:r>
            <a:r>
              <a:rPr dirty="0" sz="1600" spc="-135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90" b="1">
                <a:latin typeface="Verdana"/>
                <a:cs typeface="Verdana"/>
                <a:hlinkClick r:id="rId2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80497" y="5066538"/>
            <a:ext cx="5727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6.</a:t>
            </a:r>
            <a:r>
              <a:rPr dirty="0" sz="1600" spc="-155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265" b="1">
                <a:latin typeface="Verdana"/>
                <a:cs typeface="Verdana"/>
                <a:hlinkClick r:id="rId2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294068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5"/>
              <a:t>What </a:t>
            </a:r>
            <a:r>
              <a:rPr dirty="0" spc="-409"/>
              <a:t>is </a:t>
            </a:r>
            <a:r>
              <a:rPr dirty="0" spc="-25"/>
              <a:t>a</a:t>
            </a:r>
            <a:r>
              <a:rPr dirty="0" spc="150"/>
              <a:t> </a:t>
            </a:r>
            <a:r>
              <a:rPr dirty="0" spc="-335"/>
              <a:t>flow?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749" y="1507363"/>
            <a:ext cx="4355465" cy="434276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2400" spc="10">
                <a:latin typeface="Verdana"/>
                <a:cs typeface="Verdana"/>
              </a:rPr>
              <a:t>Nodes </a:t>
            </a:r>
            <a:r>
              <a:rPr dirty="0" sz="2400" spc="40">
                <a:latin typeface="Verdana"/>
                <a:cs typeface="Verdana"/>
              </a:rPr>
              <a:t>communicate</a:t>
            </a:r>
            <a:r>
              <a:rPr dirty="0" sz="2400" spc="-445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using  </a:t>
            </a:r>
            <a:r>
              <a:rPr dirty="0" sz="2400" spc="-75">
                <a:latin typeface="Verdana"/>
                <a:cs typeface="Verdana"/>
              </a:rPr>
              <a:t>structured </a:t>
            </a:r>
            <a:r>
              <a:rPr dirty="0" sz="2400">
                <a:latin typeface="Verdana"/>
                <a:cs typeface="Verdana"/>
              </a:rPr>
              <a:t>sequences </a:t>
            </a:r>
            <a:r>
              <a:rPr dirty="0" sz="2400" spc="10">
                <a:latin typeface="Verdana"/>
                <a:cs typeface="Verdana"/>
              </a:rPr>
              <a:t>of  </a:t>
            </a:r>
            <a:r>
              <a:rPr dirty="0" sz="2400" spc="-60">
                <a:latin typeface="Verdana"/>
                <a:cs typeface="Verdana"/>
              </a:rPr>
              <a:t>messages </a:t>
            </a:r>
            <a:r>
              <a:rPr dirty="0" sz="2400" spc="70">
                <a:latin typeface="Verdana"/>
                <a:cs typeface="Verdana"/>
              </a:rPr>
              <a:t>called</a:t>
            </a:r>
            <a:r>
              <a:rPr dirty="0" sz="2400" spc="-335">
                <a:latin typeface="Verdana"/>
                <a:cs typeface="Verdana"/>
              </a:rPr>
              <a:t> </a:t>
            </a:r>
            <a:r>
              <a:rPr dirty="0" sz="2400" spc="-300" b="1">
                <a:latin typeface="Verdana"/>
                <a:cs typeface="Verdana"/>
              </a:rPr>
              <a:t>flows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27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2400" spc="-65">
                <a:latin typeface="Verdana"/>
                <a:cs typeface="Verdana"/>
              </a:rPr>
              <a:t>Flow </a:t>
            </a:r>
            <a:r>
              <a:rPr dirty="0" sz="2400" spc="-100">
                <a:latin typeface="Verdana"/>
                <a:cs typeface="Verdana"/>
              </a:rPr>
              <a:t>steps </a:t>
            </a:r>
            <a:r>
              <a:rPr dirty="0" sz="2400" spc="5">
                <a:latin typeface="Verdana"/>
                <a:cs typeface="Verdana"/>
              </a:rPr>
              <a:t>are</a:t>
            </a:r>
            <a:r>
              <a:rPr dirty="0" sz="2400" spc="-39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bilateral</a:t>
            </a:r>
            <a:endParaRPr sz="2400">
              <a:latin typeface="Verdana"/>
              <a:cs typeface="Verdana"/>
            </a:endParaRPr>
          </a:p>
          <a:p>
            <a:pPr marL="355600" marR="36830" indent="-342900">
              <a:lnSpc>
                <a:spcPct val="90100"/>
              </a:lnSpc>
              <a:spcBef>
                <a:spcPts val="259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2400" spc="-155">
                <a:latin typeface="Verdana"/>
                <a:cs typeface="Verdana"/>
              </a:rPr>
              <a:t>But </a:t>
            </a:r>
            <a:r>
              <a:rPr dirty="0" sz="2400" spc="-5">
                <a:latin typeface="Verdana"/>
                <a:cs typeface="Verdana"/>
              </a:rPr>
              <a:t>any </a:t>
            </a:r>
            <a:r>
              <a:rPr dirty="0" sz="2400" spc="-40">
                <a:latin typeface="Verdana"/>
                <a:cs typeface="Verdana"/>
              </a:rPr>
              <a:t>number </a:t>
            </a:r>
            <a:r>
              <a:rPr dirty="0" sz="2400" spc="10">
                <a:latin typeface="Verdana"/>
                <a:cs typeface="Verdana"/>
              </a:rPr>
              <a:t>of </a:t>
            </a:r>
            <a:r>
              <a:rPr dirty="0" sz="2400">
                <a:latin typeface="Verdana"/>
                <a:cs typeface="Verdana"/>
              </a:rPr>
              <a:t>nodes  </a:t>
            </a:r>
            <a:r>
              <a:rPr dirty="0" sz="2400" spc="150">
                <a:latin typeface="Verdana"/>
                <a:cs typeface="Verdana"/>
              </a:rPr>
              <a:t>can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135">
                <a:latin typeface="Verdana"/>
                <a:cs typeface="Verdana"/>
              </a:rPr>
              <a:t>be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involved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in</a:t>
            </a:r>
            <a:r>
              <a:rPr dirty="0" sz="2400" spc="-235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single  </a:t>
            </a:r>
            <a:r>
              <a:rPr dirty="0" sz="2400" spc="60">
                <a:latin typeface="Verdana"/>
                <a:cs typeface="Verdana"/>
              </a:rPr>
              <a:t>flow…</a:t>
            </a:r>
            <a:endParaRPr sz="2400">
              <a:latin typeface="Verdana"/>
              <a:cs typeface="Verdana"/>
            </a:endParaRPr>
          </a:p>
          <a:p>
            <a:pPr marL="355600" marR="230504" indent="-342900">
              <a:lnSpc>
                <a:spcPct val="90000"/>
              </a:lnSpc>
              <a:spcBef>
                <a:spcPts val="259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2400" spc="175">
                <a:latin typeface="Verdana"/>
                <a:cs typeface="Verdana"/>
              </a:rPr>
              <a:t>…and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130">
                <a:latin typeface="Verdana"/>
                <a:cs typeface="Verdana"/>
              </a:rPr>
              <a:t>be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informed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of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  </a:t>
            </a:r>
            <a:r>
              <a:rPr dirty="0" sz="2400" spc="-45">
                <a:latin typeface="Verdana"/>
                <a:cs typeface="Verdana"/>
              </a:rPr>
              <a:t>flow’s </a:t>
            </a:r>
            <a:r>
              <a:rPr dirty="0" sz="2400" spc="15">
                <a:latin typeface="Verdana"/>
                <a:cs typeface="Verdana"/>
              </a:rPr>
              <a:t>completion </a:t>
            </a:r>
            <a:r>
              <a:rPr dirty="0" sz="2400" spc="90">
                <a:latin typeface="Verdana"/>
                <a:cs typeface="Verdana"/>
              </a:rPr>
              <a:t>and  </a:t>
            </a:r>
            <a:r>
              <a:rPr dirty="0" sz="2400" spc="-110">
                <a:latin typeface="Verdana"/>
                <a:cs typeface="Verdana"/>
              </a:rPr>
              <a:t>resulting </a:t>
            </a:r>
            <a:r>
              <a:rPr dirty="0" sz="2400">
                <a:latin typeface="Verdana"/>
                <a:cs typeface="Verdana"/>
              </a:rPr>
              <a:t>ledger</a:t>
            </a:r>
            <a:r>
              <a:rPr dirty="0" sz="2400" spc="-305">
                <a:latin typeface="Verdana"/>
                <a:cs typeface="Verdana"/>
              </a:rPr>
              <a:t> </a:t>
            </a:r>
            <a:r>
              <a:rPr dirty="0" sz="2400" spc="15">
                <a:latin typeface="Verdana"/>
                <a:cs typeface="Verdana"/>
              </a:rPr>
              <a:t>updates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59952" y="5458967"/>
            <a:ext cx="173990" cy="514350"/>
          </a:xfrm>
          <a:custGeom>
            <a:avLst/>
            <a:gdLst/>
            <a:ahLst/>
            <a:cxnLst/>
            <a:rect l="l" t="t" r="r" b="b"/>
            <a:pathLst>
              <a:path w="173990" h="514350">
                <a:moveTo>
                  <a:pt x="115824" y="0"/>
                </a:moveTo>
                <a:lnTo>
                  <a:pt x="57912" y="0"/>
                </a:lnTo>
                <a:lnTo>
                  <a:pt x="57912" y="173735"/>
                </a:lnTo>
                <a:lnTo>
                  <a:pt x="115824" y="173735"/>
                </a:lnTo>
                <a:lnTo>
                  <a:pt x="115824" y="0"/>
                </a:lnTo>
                <a:close/>
              </a:path>
              <a:path w="173990" h="514350">
                <a:moveTo>
                  <a:pt x="57912" y="340017"/>
                </a:moveTo>
                <a:lnTo>
                  <a:pt x="0" y="340017"/>
                </a:lnTo>
                <a:lnTo>
                  <a:pt x="86868" y="513753"/>
                </a:lnTo>
                <a:lnTo>
                  <a:pt x="159258" y="368973"/>
                </a:lnTo>
                <a:lnTo>
                  <a:pt x="57912" y="368973"/>
                </a:lnTo>
                <a:lnTo>
                  <a:pt x="57912" y="340017"/>
                </a:lnTo>
                <a:close/>
              </a:path>
              <a:path w="173990" h="514350">
                <a:moveTo>
                  <a:pt x="115824" y="231647"/>
                </a:moveTo>
                <a:lnTo>
                  <a:pt x="57912" y="231647"/>
                </a:lnTo>
                <a:lnTo>
                  <a:pt x="57912" y="368973"/>
                </a:lnTo>
                <a:lnTo>
                  <a:pt x="115824" y="368973"/>
                </a:lnTo>
                <a:lnTo>
                  <a:pt x="115824" y="231647"/>
                </a:lnTo>
                <a:close/>
              </a:path>
              <a:path w="173990" h="514350">
                <a:moveTo>
                  <a:pt x="173736" y="340017"/>
                </a:moveTo>
                <a:lnTo>
                  <a:pt x="115824" y="340017"/>
                </a:lnTo>
                <a:lnTo>
                  <a:pt x="115824" y="368973"/>
                </a:lnTo>
                <a:lnTo>
                  <a:pt x="159258" y="368973"/>
                </a:lnTo>
                <a:lnTo>
                  <a:pt x="173736" y="34001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817352" y="4686300"/>
            <a:ext cx="173990" cy="1286510"/>
          </a:xfrm>
          <a:custGeom>
            <a:avLst/>
            <a:gdLst/>
            <a:ahLst/>
            <a:cxnLst/>
            <a:rect l="l" t="t" r="r" b="b"/>
            <a:pathLst>
              <a:path w="173990" h="1286510">
                <a:moveTo>
                  <a:pt x="115824" y="0"/>
                </a:moveTo>
                <a:lnTo>
                  <a:pt x="57912" y="0"/>
                </a:lnTo>
                <a:lnTo>
                  <a:pt x="57912" y="173736"/>
                </a:lnTo>
                <a:lnTo>
                  <a:pt x="115824" y="173736"/>
                </a:lnTo>
                <a:lnTo>
                  <a:pt x="115824" y="0"/>
                </a:lnTo>
                <a:close/>
              </a:path>
              <a:path w="173990" h="1286510">
                <a:moveTo>
                  <a:pt x="115824" y="231648"/>
                </a:moveTo>
                <a:lnTo>
                  <a:pt x="57912" y="231648"/>
                </a:lnTo>
                <a:lnTo>
                  <a:pt x="57912" y="405383"/>
                </a:lnTo>
                <a:lnTo>
                  <a:pt x="115824" y="405383"/>
                </a:lnTo>
                <a:lnTo>
                  <a:pt x="115824" y="231648"/>
                </a:lnTo>
                <a:close/>
              </a:path>
              <a:path w="173990" h="1286510">
                <a:moveTo>
                  <a:pt x="115824" y="463295"/>
                </a:moveTo>
                <a:lnTo>
                  <a:pt x="57912" y="463295"/>
                </a:lnTo>
                <a:lnTo>
                  <a:pt x="57912" y="637032"/>
                </a:lnTo>
                <a:lnTo>
                  <a:pt x="115824" y="637032"/>
                </a:lnTo>
                <a:lnTo>
                  <a:pt x="115824" y="463295"/>
                </a:lnTo>
                <a:close/>
              </a:path>
              <a:path w="173990" h="1286510">
                <a:moveTo>
                  <a:pt x="115824" y="694944"/>
                </a:moveTo>
                <a:lnTo>
                  <a:pt x="57912" y="694944"/>
                </a:lnTo>
                <a:lnTo>
                  <a:pt x="57912" y="868680"/>
                </a:lnTo>
                <a:lnTo>
                  <a:pt x="115824" y="868680"/>
                </a:lnTo>
                <a:lnTo>
                  <a:pt x="115824" y="694944"/>
                </a:lnTo>
                <a:close/>
              </a:path>
              <a:path w="173990" h="1286510">
                <a:moveTo>
                  <a:pt x="115824" y="926591"/>
                </a:moveTo>
                <a:lnTo>
                  <a:pt x="57912" y="926591"/>
                </a:lnTo>
                <a:lnTo>
                  <a:pt x="57912" y="1100328"/>
                </a:lnTo>
                <a:lnTo>
                  <a:pt x="115824" y="1100328"/>
                </a:lnTo>
                <a:lnTo>
                  <a:pt x="115824" y="926591"/>
                </a:lnTo>
                <a:close/>
              </a:path>
              <a:path w="173990" h="1286510">
                <a:moveTo>
                  <a:pt x="173736" y="1112494"/>
                </a:moveTo>
                <a:lnTo>
                  <a:pt x="0" y="1112494"/>
                </a:lnTo>
                <a:lnTo>
                  <a:pt x="86868" y="1286230"/>
                </a:lnTo>
                <a:lnTo>
                  <a:pt x="173736" y="1112494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09231" y="1228344"/>
            <a:ext cx="2019935" cy="1109345"/>
          </a:xfrm>
          <a:custGeom>
            <a:avLst/>
            <a:gdLst/>
            <a:ahLst/>
            <a:cxnLst/>
            <a:rect l="l" t="t" r="r" b="b"/>
            <a:pathLst>
              <a:path w="2019934" h="1109345">
                <a:moveTo>
                  <a:pt x="1846072" y="935481"/>
                </a:moveTo>
                <a:lnTo>
                  <a:pt x="1846072" y="1109217"/>
                </a:lnTo>
                <a:lnTo>
                  <a:pt x="1961896" y="1051305"/>
                </a:lnTo>
                <a:lnTo>
                  <a:pt x="1875027" y="1051305"/>
                </a:lnTo>
                <a:lnTo>
                  <a:pt x="1875027" y="993393"/>
                </a:lnTo>
                <a:lnTo>
                  <a:pt x="1961896" y="993393"/>
                </a:lnTo>
                <a:lnTo>
                  <a:pt x="1846072" y="935481"/>
                </a:lnTo>
                <a:close/>
              </a:path>
              <a:path w="2019934" h="1109345">
                <a:moveTo>
                  <a:pt x="57912" y="0"/>
                </a:moveTo>
                <a:lnTo>
                  <a:pt x="0" y="0"/>
                </a:lnTo>
                <a:lnTo>
                  <a:pt x="0" y="1051305"/>
                </a:lnTo>
                <a:lnTo>
                  <a:pt x="1846072" y="1051305"/>
                </a:lnTo>
                <a:lnTo>
                  <a:pt x="1846072" y="1022350"/>
                </a:lnTo>
                <a:lnTo>
                  <a:pt x="57912" y="1022350"/>
                </a:lnTo>
                <a:lnTo>
                  <a:pt x="28956" y="993393"/>
                </a:lnTo>
                <a:lnTo>
                  <a:pt x="57912" y="993393"/>
                </a:lnTo>
                <a:lnTo>
                  <a:pt x="57912" y="0"/>
                </a:lnTo>
                <a:close/>
              </a:path>
              <a:path w="2019934" h="1109345">
                <a:moveTo>
                  <a:pt x="1961896" y="993393"/>
                </a:moveTo>
                <a:lnTo>
                  <a:pt x="1875027" y="993393"/>
                </a:lnTo>
                <a:lnTo>
                  <a:pt x="1875027" y="1051305"/>
                </a:lnTo>
                <a:lnTo>
                  <a:pt x="1961896" y="1051305"/>
                </a:lnTo>
                <a:lnTo>
                  <a:pt x="2019808" y="1022350"/>
                </a:lnTo>
                <a:lnTo>
                  <a:pt x="1961896" y="993393"/>
                </a:lnTo>
                <a:close/>
              </a:path>
              <a:path w="2019934" h="1109345">
                <a:moveTo>
                  <a:pt x="57912" y="993393"/>
                </a:moveTo>
                <a:lnTo>
                  <a:pt x="28956" y="993393"/>
                </a:lnTo>
                <a:lnTo>
                  <a:pt x="57912" y="1022350"/>
                </a:lnTo>
                <a:lnTo>
                  <a:pt x="57912" y="993393"/>
                </a:lnTo>
                <a:close/>
              </a:path>
              <a:path w="2019934" h="1109345">
                <a:moveTo>
                  <a:pt x="1846072" y="993393"/>
                </a:moveTo>
                <a:lnTo>
                  <a:pt x="57912" y="993393"/>
                </a:lnTo>
                <a:lnTo>
                  <a:pt x="57912" y="1022350"/>
                </a:lnTo>
                <a:lnTo>
                  <a:pt x="1846072" y="1022350"/>
                </a:lnTo>
                <a:lnTo>
                  <a:pt x="1846072" y="993393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861047" y="3924300"/>
            <a:ext cx="4076065" cy="829310"/>
          </a:xfrm>
          <a:custGeom>
            <a:avLst/>
            <a:gdLst/>
            <a:ahLst/>
            <a:cxnLst/>
            <a:rect l="l" t="t" r="r" b="b"/>
            <a:pathLst>
              <a:path w="4076065" h="829310">
                <a:moveTo>
                  <a:pt x="173735" y="655193"/>
                </a:moveTo>
                <a:lnTo>
                  <a:pt x="0" y="742061"/>
                </a:lnTo>
                <a:lnTo>
                  <a:pt x="173735" y="828929"/>
                </a:lnTo>
                <a:lnTo>
                  <a:pt x="173735" y="771017"/>
                </a:lnTo>
                <a:lnTo>
                  <a:pt x="144779" y="771017"/>
                </a:lnTo>
                <a:lnTo>
                  <a:pt x="144779" y="713105"/>
                </a:lnTo>
                <a:lnTo>
                  <a:pt x="173735" y="713105"/>
                </a:lnTo>
                <a:lnTo>
                  <a:pt x="173735" y="655193"/>
                </a:lnTo>
                <a:close/>
              </a:path>
              <a:path w="4076065" h="829310">
                <a:moveTo>
                  <a:pt x="173735" y="713105"/>
                </a:moveTo>
                <a:lnTo>
                  <a:pt x="144779" y="713105"/>
                </a:lnTo>
                <a:lnTo>
                  <a:pt x="144779" y="771017"/>
                </a:lnTo>
                <a:lnTo>
                  <a:pt x="173735" y="771017"/>
                </a:lnTo>
                <a:lnTo>
                  <a:pt x="173735" y="713105"/>
                </a:lnTo>
                <a:close/>
              </a:path>
              <a:path w="4076065" h="829310">
                <a:moveTo>
                  <a:pt x="4017772" y="713105"/>
                </a:moveTo>
                <a:lnTo>
                  <a:pt x="173735" y="713105"/>
                </a:lnTo>
                <a:lnTo>
                  <a:pt x="173735" y="771017"/>
                </a:lnTo>
                <a:lnTo>
                  <a:pt x="4075683" y="771017"/>
                </a:lnTo>
                <a:lnTo>
                  <a:pt x="4075683" y="742061"/>
                </a:lnTo>
                <a:lnTo>
                  <a:pt x="4017772" y="742061"/>
                </a:lnTo>
                <a:lnTo>
                  <a:pt x="4017772" y="713105"/>
                </a:lnTo>
                <a:close/>
              </a:path>
              <a:path w="4076065" h="829310">
                <a:moveTo>
                  <a:pt x="4065778" y="0"/>
                </a:moveTo>
                <a:lnTo>
                  <a:pt x="4017772" y="0"/>
                </a:lnTo>
                <a:lnTo>
                  <a:pt x="4017772" y="742061"/>
                </a:lnTo>
                <a:lnTo>
                  <a:pt x="4046728" y="713105"/>
                </a:lnTo>
                <a:lnTo>
                  <a:pt x="4075683" y="713105"/>
                </a:lnTo>
                <a:lnTo>
                  <a:pt x="4075683" y="57912"/>
                </a:lnTo>
                <a:lnTo>
                  <a:pt x="4046728" y="57912"/>
                </a:lnTo>
                <a:lnTo>
                  <a:pt x="4065778" y="38861"/>
                </a:lnTo>
                <a:lnTo>
                  <a:pt x="4065778" y="0"/>
                </a:lnTo>
                <a:close/>
              </a:path>
              <a:path w="4076065" h="829310">
                <a:moveTo>
                  <a:pt x="4075683" y="713105"/>
                </a:moveTo>
                <a:lnTo>
                  <a:pt x="4046728" y="713105"/>
                </a:lnTo>
                <a:lnTo>
                  <a:pt x="4017772" y="742061"/>
                </a:lnTo>
                <a:lnTo>
                  <a:pt x="4075683" y="742061"/>
                </a:lnTo>
                <a:lnTo>
                  <a:pt x="4075683" y="713105"/>
                </a:lnTo>
                <a:close/>
              </a:path>
              <a:path w="4076065" h="829310">
                <a:moveTo>
                  <a:pt x="4065778" y="38861"/>
                </a:moveTo>
                <a:lnTo>
                  <a:pt x="4046728" y="57912"/>
                </a:lnTo>
                <a:lnTo>
                  <a:pt x="4065778" y="57912"/>
                </a:lnTo>
                <a:lnTo>
                  <a:pt x="4065778" y="38861"/>
                </a:lnTo>
                <a:close/>
              </a:path>
              <a:path w="4076065" h="829310">
                <a:moveTo>
                  <a:pt x="4075683" y="28956"/>
                </a:moveTo>
                <a:lnTo>
                  <a:pt x="4065778" y="38861"/>
                </a:lnTo>
                <a:lnTo>
                  <a:pt x="4065778" y="57912"/>
                </a:lnTo>
                <a:lnTo>
                  <a:pt x="4075683" y="57912"/>
                </a:lnTo>
                <a:lnTo>
                  <a:pt x="4075683" y="28956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336791" y="1307591"/>
            <a:ext cx="1003300" cy="234950"/>
          </a:xfrm>
          <a:custGeom>
            <a:avLst/>
            <a:gdLst/>
            <a:ahLst/>
            <a:cxnLst/>
            <a:rect l="l" t="t" r="r" b="b"/>
            <a:pathLst>
              <a:path w="1003300" h="234950">
                <a:moveTo>
                  <a:pt x="0" y="234696"/>
                </a:moveTo>
                <a:lnTo>
                  <a:pt x="1002791" y="234696"/>
                </a:lnTo>
                <a:lnTo>
                  <a:pt x="1002791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336791" y="1317497"/>
            <a:ext cx="1003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</a:pPr>
            <a:r>
              <a:rPr dirty="0" sz="1200" spc="-70" b="1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dirty="0" sz="1200" spc="-11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225" b="1">
                <a:solidFill>
                  <a:srgbClr val="FFFFFF"/>
                </a:solidFill>
                <a:latin typeface="Verdana"/>
                <a:cs typeface="Verdana"/>
              </a:rPr>
              <a:t>Tx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36791" y="1597152"/>
            <a:ext cx="1003300" cy="228600"/>
          </a:xfrm>
          <a:custGeom>
            <a:avLst/>
            <a:gdLst/>
            <a:ahLst/>
            <a:cxnLst/>
            <a:rect l="l" t="t" r="r" b="b"/>
            <a:pathLst>
              <a:path w="1003300" h="228600">
                <a:moveTo>
                  <a:pt x="0" y="228600"/>
                </a:moveTo>
                <a:lnTo>
                  <a:pt x="1002791" y="228600"/>
                </a:lnTo>
                <a:lnTo>
                  <a:pt x="1002791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336791" y="1604517"/>
            <a:ext cx="1003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580">
              <a:lnSpc>
                <a:spcPct val="100000"/>
              </a:lnSpc>
              <a:spcBef>
                <a:spcPts val="100"/>
              </a:spcBef>
            </a:pPr>
            <a:r>
              <a:rPr dirty="0" sz="1200" spc="-125" b="1">
                <a:solidFill>
                  <a:srgbClr val="FFFFFF"/>
                </a:solidFill>
                <a:latin typeface="Verdana"/>
                <a:cs typeface="Verdana"/>
              </a:rPr>
              <a:t>Verify</a:t>
            </a:r>
            <a:r>
              <a:rPr dirty="0" sz="1200" spc="-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225" b="1">
                <a:solidFill>
                  <a:srgbClr val="FFFFFF"/>
                </a:solidFill>
                <a:latin typeface="Verdana"/>
                <a:cs typeface="Verdana"/>
              </a:rPr>
              <a:t>Tx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36791" y="1882139"/>
            <a:ext cx="1003300" cy="227329"/>
          </a:xfrm>
          <a:custGeom>
            <a:avLst/>
            <a:gdLst/>
            <a:ahLst/>
            <a:cxnLst/>
            <a:rect l="l" t="t" r="r" b="b"/>
            <a:pathLst>
              <a:path w="1003300" h="227330">
                <a:moveTo>
                  <a:pt x="0" y="227075"/>
                </a:moveTo>
                <a:lnTo>
                  <a:pt x="1002791" y="227075"/>
                </a:lnTo>
                <a:lnTo>
                  <a:pt x="1002791" y="0"/>
                </a:lnTo>
                <a:lnTo>
                  <a:pt x="0" y="0"/>
                </a:lnTo>
                <a:lnTo>
                  <a:pt x="0" y="227075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336791" y="1888616"/>
            <a:ext cx="1003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1460">
              <a:lnSpc>
                <a:spcPct val="100000"/>
              </a:lnSpc>
              <a:spcBef>
                <a:spcPts val="100"/>
              </a:spcBef>
            </a:pPr>
            <a:r>
              <a:rPr dirty="0" sz="1200" spc="-135" b="1">
                <a:solidFill>
                  <a:srgbClr val="FFFFFF"/>
                </a:solidFill>
                <a:latin typeface="Verdana"/>
                <a:cs typeface="Verdana"/>
              </a:rPr>
              <a:t>Sign</a:t>
            </a:r>
            <a:r>
              <a:rPr dirty="0" sz="1200" spc="-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225" b="1">
                <a:solidFill>
                  <a:srgbClr val="FFFFFF"/>
                </a:solidFill>
                <a:latin typeface="Verdana"/>
                <a:cs typeface="Verdana"/>
              </a:rPr>
              <a:t>Tx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839711" y="2286000"/>
            <a:ext cx="5715" cy="327660"/>
          </a:xfrm>
          <a:custGeom>
            <a:avLst/>
            <a:gdLst/>
            <a:ahLst/>
            <a:cxnLst/>
            <a:rect l="l" t="t" r="r" b="b"/>
            <a:pathLst>
              <a:path w="5715" h="327660">
                <a:moveTo>
                  <a:pt x="0" y="0"/>
                </a:moveTo>
                <a:lnTo>
                  <a:pt x="5715" y="327660"/>
                </a:lnTo>
              </a:path>
            </a:pathLst>
          </a:custGeom>
          <a:ln w="57912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849868" y="1229867"/>
            <a:ext cx="6350" cy="1015365"/>
          </a:xfrm>
          <a:custGeom>
            <a:avLst/>
            <a:gdLst/>
            <a:ahLst/>
            <a:cxnLst/>
            <a:rect l="l" t="t" r="r" b="b"/>
            <a:pathLst>
              <a:path w="6350" h="1015364">
                <a:moveTo>
                  <a:pt x="6096" y="0"/>
                </a:moveTo>
                <a:lnTo>
                  <a:pt x="0" y="1015238"/>
                </a:lnTo>
              </a:path>
            </a:pathLst>
          </a:custGeom>
          <a:ln w="57912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795516" y="2232660"/>
            <a:ext cx="2089150" cy="1191895"/>
          </a:xfrm>
          <a:custGeom>
            <a:avLst/>
            <a:gdLst/>
            <a:ahLst/>
            <a:cxnLst/>
            <a:rect l="l" t="t" r="r" b="b"/>
            <a:pathLst>
              <a:path w="2089150" h="1191895">
                <a:moveTo>
                  <a:pt x="173735" y="1017651"/>
                </a:moveTo>
                <a:lnTo>
                  <a:pt x="0" y="1104518"/>
                </a:lnTo>
                <a:lnTo>
                  <a:pt x="173735" y="1191387"/>
                </a:lnTo>
                <a:lnTo>
                  <a:pt x="173735" y="1133475"/>
                </a:lnTo>
                <a:lnTo>
                  <a:pt x="144779" y="1133475"/>
                </a:lnTo>
                <a:lnTo>
                  <a:pt x="144779" y="1075563"/>
                </a:lnTo>
                <a:lnTo>
                  <a:pt x="173735" y="1075563"/>
                </a:lnTo>
                <a:lnTo>
                  <a:pt x="173735" y="1017651"/>
                </a:lnTo>
                <a:close/>
              </a:path>
              <a:path w="2089150" h="1191895">
                <a:moveTo>
                  <a:pt x="173735" y="1075563"/>
                </a:moveTo>
                <a:lnTo>
                  <a:pt x="144779" y="1075563"/>
                </a:lnTo>
                <a:lnTo>
                  <a:pt x="144779" y="1133475"/>
                </a:lnTo>
                <a:lnTo>
                  <a:pt x="173735" y="1133475"/>
                </a:lnTo>
                <a:lnTo>
                  <a:pt x="173735" y="1075563"/>
                </a:lnTo>
                <a:close/>
              </a:path>
              <a:path w="2089150" h="1191895">
                <a:moveTo>
                  <a:pt x="2031110" y="1075563"/>
                </a:moveTo>
                <a:lnTo>
                  <a:pt x="173735" y="1075563"/>
                </a:lnTo>
                <a:lnTo>
                  <a:pt x="173735" y="1133475"/>
                </a:lnTo>
                <a:lnTo>
                  <a:pt x="2089023" y="1133475"/>
                </a:lnTo>
                <a:lnTo>
                  <a:pt x="2089023" y="1104518"/>
                </a:lnTo>
                <a:lnTo>
                  <a:pt x="2031110" y="1104518"/>
                </a:lnTo>
                <a:lnTo>
                  <a:pt x="2031110" y="1075563"/>
                </a:lnTo>
                <a:close/>
              </a:path>
              <a:path w="2089150" h="1191895">
                <a:moveTo>
                  <a:pt x="2031110" y="28955"/>
                </a:moveTo>
                <a:lnTo>
                  <a:pt x="2031110" y="1104518"/>
                </a:lnTo>
                <a:lnTo>
                  <a:pt x="2060066" y="1075563"/>
                </a:lnTo>
                <a:lnTo>
                  <a:pt x="2089023" y="1075563"/>
                </a:lnTo>
                <a:lnTo>
                  <a:pt x="2089023" y="57912"/>
                </a:lnTo>
                <a:lnTo>
                  <a:pt x="2051938" y="57912"/>
                </a:lnTo>
                <a:lnTo>
                  <a:pt x="2051938" y="49784"/>
                </a:lnTo>
                <a:lnTo>
                  <a:pt x="2031110" y="28955"/>
                </a:lnTo>
                <a:close/>
              </a:path>
              <a:path w="2089150" h="1191895">
                <a:moveTo>
                  <a:pt x="2089023" y="1075563"/>
                </a:moveTo>
                <a:lnTo>
                  <a:pt x="2060066" y="1075563"/>
                </a:lnTo>
                <a:lnTo>
                  <a:pt x="2031110" y="1104518"/>
                </a:lnTo>
                <a:lnTo>
                  <a:pt x="2089023" y="1104518"/>
                </a:lnTo>
                <a:lnTo>
                  <a:pt x="2089023" y="1075563"/>
                </a:lnTo>
                <a:close/>
              </a:path>
              <a:path w="2089150" h="1191895">
                <a:moveTo>
                  <a:pt x="2051938" y="49784"/>
                </a:moveTo>
                <a:lnTo>
                  <a:pt x="2051938" y="57912"/>
                </a:lnTo>
                <a:lnTo>
                  <a:pt x="2060066" y="57912"/>
                </a:lnTo>
                <a:lnTo>
                  <a:pt x="2051938" y="49784"/>
                </a:lnTo>
                <a:close/>
              </a:path>
              <a:path w="2089150" h="1191895">
                <a:moveTo>
                  <a:pt x="2089023" y="0"/>
                </a:moveTo>
                <a:lnTo>
                  <a:pt x="2051938" y="0"/>
                </a:lnTo>
                <a:lnTo>
                  <a:pt x="2051938" y="49784"/>
                </a:lnTo>
                <a:lnTo>
                  <a:pt x="2060066" y="57912"/>
                </a:lnTo>
                <a:lnTo>
                  <a:pt x="2089023" y="57912"/>
                </a:lnTo>
                <a:lnTo>
                  <a:pt x="2089023" y="0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854440" y="3311652"/>
            <a:ext cx="4445" cy="789940"/>
          </a:xfrm>
          <a:custGeom>
            <a:avLst/>
            <a:gdLst/>
            <a:ahLst/>
            <a:cxnLst/>
            <a:rect l="l" t="t" r="r" b="b"/>
            <a:pathLst>
              <a:path w="4445" h="789939">
                <a:moveTo>
                  <a:pt x="4063" y="0"/>
                </a:moveTo>
                <a:lnTo>
                  <a:pt x="0" y="789813"/>
                </a:lnTo>
              </a:path>
            </a:pathLst>
          </a:custGeom>
          <a:ln w="57912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385047" y="2363723"/>
            <a:ext cx="1003300" cy="231775"/>
          </a:xfrm>
          <a:custGeom>
            <a:avLst/>
            <a:gdLst/>
            <a:ahLst/>
            <a:cxnLst/>
            <a:rect l="l" t="t" r="r" b="b"/>
            <a:pathLst>
              <a:path w="1003300" h="231775">
                <a:moveTo>
                  <a:pt x="0" y="231648"/>
                </a:moveTo>
                <a:lnTo>
                  <a:pt x="1002792" y="231648"/>
                </a:lnTo>
                <a:lnTo>
                  <a:pt x="1002792" y="0"/>
                </a:lnTo>
                <a:lnTo>
                  <a:pt x="0" y="0"/>
                </a:lnTo>
                <a:lnTo>
                  <a:pt x="0" y="231648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385047" y="2372995"/>
            <a:ext cx="1003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100"/>
              </a:spcBef>
            </a:pPr>
            <a:r>
              <a:rPr dirty="0" sz="1200" spc="-125" b="1">
                <a:solidFill>
                  <a:srgbClr val="FFFFFF"/>
                </a:solidFill>
                <a:latin typeface="Verdana"/>
                <a:cs typeface="Verdana"/>
              </a:rPr>
              <a:t>Verify</a:t>
            </a:r>
            <a:r>
              <a:rPr dirty="0" sz="1200" spc="-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150" b="1">
                <a:solidFill>
                  <a:srgbClr val="FFFFFF"/>
                </a:solidFill>
                <a:latin typeface="Verdana"/>
                <a:cs typeface="Verdana"/>
              </a:rPr>
              <a:t>Sigs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385047" y="2663951"/>
            <a:ext cx="1003300" cy="230504"/>
          </a:xfrm>
          <a:custGeom>
            <a:avLst/>
            <a:gdLst/>
            <a:ahLst/>
            <a:cxnLst/>
            <a:rect l="l" t="t" r="r" b="b"/>
            <a:pathLst>
              <a:path w="1003300" h="230505">
                <a:moveTo>
                  <a:pt x="0" y="230124"/>
                </a:moveTo>
                <a:lnTo>
                  <a:pt x="1002792" y="230124"/>
                </a:lnTo>
                <a:lnTo>
                  <a:pt x="1002792" y="0"/>
                </a:lnTo>
                <a:lnTo>
                  <a:pt x="0" y="0"/>
                </a:lnTo>
                <a:lnTo>
                  <a:pt x="0" y="230124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8385047" y="2672334"/>
            <a:ext cx="1003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580">
              <a:lnSpc>
                <a:spcPct val="100000"/>
              </a:lnSpc>
              <a:spcBef>
                <a:spcPts val="100"/>
              </a:spcBef>
            </a:pPr>
            <a:r>
              <a:rPr dirty="0" sz="1200" spc="-125" b="1">
                <a:solidFill>
                  <a:srgbClr val="FFFFFF"/>
                </a:solidFill>
                <a:latin typeface="Verdana"/>
                <a:cs typeface="Verdana"/>
              </a:rPr>
              <a:t>Verify</a:t>
            </a:r>
            <a:r>
              <a:rPr dirty="0" sz="1200" spc="-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225" b="1">
                <a:solidFill>
                  <a:srgbClr val="FFFFFF"/>
                </a:solidFill>
                <a:latin typeface="Verdana"/>
                <a:cs typeface="Verdana"/>
              </a:rPr>
              <a:t>Tx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385047" y="2958083"/>
            <a:ext cx="1003300" cy="227329"/>
          </a:xfrm>
          <a:custGeom>
            <a:avLst/>
            <a:gdLst/>
            <a:ahLst/>
            <a:cxnLst/>
            <a:rect l="l" t="t" r="r" b="b"/>
            <a:pathLst>
              <a:path w="1003300" h="227330">
                <a:moveTo>
                  <a:pt x="0" y="227075"/>
                </a:moveTo>
                <a:lnTo>
                  <a:pt x="1002792" y="227075"/>
                </a:lnTo>
                <a:lnTo>
                  <a:pt x="1002792" y="0"/>
                </a:lnTo>
                <a:lnTo>
                  <a:pt x="0" y="0"/>
                </a:lnTo>
                <a:lnTo>
                  <a:pt x="0" y="227075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385047" y="2965196"/>
            <a:ext cx="1003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2095">
              <a:lnSpc>
                <a:spcPct val="100000"/>
              </a:lnSpc>
              <a:spcBef>
                <a:spcPts val="100"/>
              </a:spcBef>
            </a:pPr>
            <a:r>
              <a:rPr dirty="0" sz="1200" spc="-135" b="1">
                <a:solidFill>
                  <a:srgbClr val="FFFFFF"/>
                </a:solidFill>
                <a:latin typeface="Verdana"/>
                <a:cs typeface="Verdana"/>
              </a:rPr>
              <a:t>Sign</a:t>
            </a:r>
            <a:r>
              <a:rPr dirty="0" sz="1200" spc="-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225" b="1">
                <a:solidFill>
                  <a:srgbClr val="FFFFFF"/>
                </a:solidFill>
                <a:latin typeface="Verdana"/>
                <a:cs typeface="Verdana"/>
              </a:rPr>
              <a:t>Tx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914380" y="1194816"/>
            <a:ext cx="0" cy="2825750"/>
          </a:xfrm>
          <a:custGeom>
            <a:avLst/>
            <a:gdLst/>
            <a:ahLst/>
            <a:cxnLst/>
            <a:rect l="l" t="t" r="r" b="b"/>
            <a:pathLst>
              <a:path w="0" h="2825750">
                <a:moveTo>
                  <a:pt x="0" y="0"/>
                </a:moveTo>
                <a:lnTo>
                  <a:pt x="0" y="2825495"/>
                </a:lnTo>
              </a:path>
            </a:pathLst>
          </a:custGeom>
          <a:ln w="81279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401300" y="4020311"/>
            <a:ext cx="1003300" cy="238125"/>
          </a:xfrm>
          <a:custGeom>
            <a:avLst/>
            <a:gdLst/>
            <a:ahLst/>
            <a:cxnLst/>
            <a:rect l="l" t="t" r="r" b="b"/>
            <a:pathLst>
              <a:path w="1003300" h="238125">
                <a:moveTo>
                  <a:pt x="0" y="237744"/>
                </a:moveTo>
                <a:lnTo>
                  <a:pt x="1002792" y="237744"/>
                </a:lnTo>
                <a:lnTo>
                  <a:pt x="1002792" y="0"/>
                </a:lnTo>
                <a:lnTo>
                  <a:pt x="0" y="0"/>
                </a:lnTo>
                <a:lnTo>
                  <a:pt x="0" y="237744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0401300" y="4032630"/>
            <a:ext cx="1003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dirty="0" sz="1200" spc="-100" b="1">
                <a:solidFill>
                  <a:srgbClr val="FFFFFF"/>
                </a:solidFill>
                <a:latin typeface="Verdana"/>
                <a:cs typeface="Verdana"/>
              </a:rPr>
              <a:t>Commit</a:t>
            </a:r>
            <a:r>
              <a:rPr dirty="0" sz="1200" spc="-11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225" b="1">
                <a:solidFill>
                  <a:srgbClr val="FFFFFF"/>
                </a:solidFill>
                <a:latin typeface="Verdana"/>
                <a:cs typeface="Verdana"/>
              </a:rPr>
              <a:t>Tx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401300" y="4285488"/>
            <a:ext cx="1003300" cy="222885"/>
          </a:xfrm>
          <a:custGeom>
            <a:avLst/>
            <a:gdLst/>
            <a:ahLst/>
            <a:cxnLst/>
            <a:rect l="l" t="t" r="r" b="b"/>
            <a:pathLst>
              <a:path w="1003300" h="222885">
                <a:moveTo>
                  <a:pt x="0" y="222504"/>
                </a:moveTo>
                <a:lnTo>
                  <a:pt x="1002792" y="222504"/>
                </a:lnTo>
                <a:lnTo>
                  <a:pt x="1002792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0401300" y="4290821"/>
            <a:ext cx="1003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3365">
              <a:lnSpc>
                <a:spcPct val="100000"/>
              </a:lnSpc>
              <a:spcBef>
                <a:spcPts val="100"/>
              </a:spcBef>
            </a:pPr>
            <a:r>
              <a:rPr dirty="0" sz="1200" spc="-135" b="1">
                <a:solidFill>
                  <a:srgbClr val="FFFFFF"/>
                </a:solidFill>
                <a:latin typeface="Verdana"/>
                <a:cs typeface="Verdana"/>
              </a:rPr>
              <a:t>Sign</a:t>
            </a:r>
            <a:r>
              <a:rPr dirty="0" sz="1200" spc="-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225" b="1">
                <a:solidFill>
                  <a:srgbClr val="FFFFFF"/>
                </a:solidFill>
                <a:latin typeface="Verdana"/>
                <a:cs typeface="Verdana"/>
              </a:rPr>
              <a:t>Tx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164579" y="755904"/>
            <a:ext cx="1347470" cy="472440"/>
          </a:xfrm>
          <a:custGeom>
            <a:avLst/>
            <a:gdLst/>
            <a:ahLst/>
            <a:cxnLst/>
            <a:rect l="l" t="t" r="r" b="b"/>
            <a:pathLst>
              <a:path w="1347470" h="472440">
                <a:moveTo>
                  <a:pt x="673608" y="0"/>
                </a:moveTo>
                <a:lnTo>
                  <a:pt x="604742" y="1219"/>
                </a:lnTo>
                <a:lnTo>
                  <a:pt x="537864" y="4800"/>
                </a:lnTo>
                <a:lnTo>
                  <a:pt x="473312" y="10622"/>
                </a:lnTo>
                <a:lnTo>
                  <a:pt x="411426" y="18567"/>
                </a:lnTo>
                <a:lnTo>
                  <a:pt x="352544" y="28516"/>
                </a:lnTo>
                <a:lnTo>
                  <a:pt x="297005" y="40351"/>
                </a:lnTo>
                <a:lnTo>
                  <a:pt x="245147" y="53951"/>
                </a:lnTo>
                <a:lnTo>
                  <a:pt x="197310" y="69199"/>
                </a:lnTo>
                <a:lnTo>
                  <a:pt x="153832" y="85975"/>
                </a:lnTo>
                <a:lnTo>
                  <a:pt x="115052" y="104161"/>
                </a:lnTo>
                <a:lnTo>
                  <a:pt x="81308" y="123637"/>
                </a:lnTo>
                <a:lnTo>
                  <a:pt x="30287" y="165987"/>
                </a:lnTo>
                <a:lnTo>
                  <a:pt x="3478" y="212073"/>
                </a:lnTo>
                <a:lnTo>
                  <a:pt x="0" y="236220"/>
                </a:lnTo>
                <a:lnTo>
                  <a:pt x="3478" y="260366"/>
                </a:lnTo>
                <a:lnTo>
                  <a:pt x="30287" y="306452"/>
                </a:lnTo>
                <a:lnTo>
                  <a:pt x="81308" y="348802"/>
                </a:lnTo>
                <a:lnTo>
                  <a:pt x="115052" y="368278"/>
                </a:lnTo>
                <a:lnTo>
                  <a:pt x="153832" y="386464"/>
                </a:lnTo>
                <a:lnTo>
                  <a:pt x="197310" y="403240"/>
                </a:lnTo>
                <a:lnTo>
                  <a:pt x="245147" y="418488"/>
                </a:lnTo>
                <a:lnTo>
                  <a:pt x="297005" y="432088"/>
                </a:lnTo>
                <a:lnTo>
                  <a:pt x="352544" y="443923"/>
                </a:lnTo>
                <a:lnTo>
                  <a:pt x="411426" y="453872"/>
                </a:lnTo>
                <a:lnTo>
                  <a:pt x="473312" y="461817"/>
                </a:lnTo>
                <a:lnTo>
                  <a:pt x="537864" y="467639"/>
                </a:lnTo>
                <a:lnTo>
                  <a:pt x="604742" y="471220"/>
                </a:lnTo>
                <a:lnTo>
                  <a:pt x="673608" y="472440"/>
                </a:lnTo>
                <a:lnTo>
                  <a:pt x="742473" y="471220"/>
                </a:lnTo>
                <a:lnTo>
                  <a:pt x="809351" y="467639"/>
                </a:lnTo>
                <a:lnTo>
                  <a:pt x="873903" y="461817"/>
                </a:lnTo>
                <a:lnTo>
                  <a:pt x="935789" y="453872"/>
                </a:lnTo>
                <a:lnTo>
                  <a:pt x="994671" y="443923"/>
                </a:lnTo>
                <a:lnTo>
                  <a:pt x="1050210" y="432088"/>
                </a:lnTo>
                <a:lnTo>
                  <a:pt x="1102068" y="418488"/>
                </a:lnTo>
                <a:lnTo>
                  <a:pt x="1149905" y="403240"/>
                </a:lnTo>
                <a:lnTo>
                  <a:pt x="1193383" y="386464"/>
                </a:lnTo>
                <a:lnTo>
                  <a:pt x="1232163" y="368278"/>
                </a:lnTo>
                <a:lnTo>
                  <a:pt x="1265907" y="348802"/>
                </a:lnTo>
                <a:lnTo>
                  <a:pt x="1316928" y="306452"/>
                </a:lnTo>
                <a:lnTo>
                  <a:pt x="1343737" y="260366"/>
                </a:lnTo>
                <a:lnTo>
                  <a:pt x="1347216" y="236220"/>
                </a:lnTo>
                <a:lnTo>
                  <a:pt x="1343737" y="212073"/>
                </a:lnTo>
                <a:lnTo>
                  <a:pt x="1316928" y="165987"/>
                </a:lnTo>
                <a:lnTo>
                  <a:pt x="1265907" y="123637"/>
                </a:lnTo>
                <a:lnTo>
                  <a:pt x="1232163" y="104161"/>
                </a:lnTo>
                <a:lnTo>
                  <a:pt x="1193383" y="85975"/>
                </a:lnTo>
                <a:lnTo>
                  <a:pt x="1149905" y="69199"/>
                </a:lnTo>
                <a:lnTo>
                  <a:pt x="1102068" y="53951"/>
                </a:lnTo>
                <a:lnTo>
                  <a:pt x="1050210" y="40351"/>
                </a:lnTo>
                <a:lnTo>
                  <a:pt x="994671" y="28516"/>
                </a:lnTo>
                <a:lnTo>
                  <a:pt x="935789" y="18567"/>
                </a:lnTo>
                <a:lnTo>
                  <a:pt x="873903" y="10622"/>
                </a:lnTo>
                <a:lnTo>
                  <a:pt x="809351" y="4800"/>
                </a:lnTo>
                <a:lnTo>
                  <a:pt x="742473" y="1219"/>
                </a:lnTo>
                <a:lnTo>
                  <a:pt x="67360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164579" y="755904"/>
            <a:ext cx="1347470" cy="472440"/>
          </a:xfrm>
          <a:custGeom>
            <a:avLst/>
            <a:gdLst/>
            <a:ahLst/>
            <a:cxnLst/>
            <a:rect l="l" t="t" r="r" b="b"/>
            <a:pathLst>
              <a:path w="1347470" h="472440">
                <a:moveTo>
                  <a:pt x="0" y="236220"/>
                </a:moveTo>
                <a:lnTo>
                  <a:pt x="13686" y="188622"/>
                </a:lnTo>
                <a:lnTo>
                  <a:pt x="52941" y="144285"/>
                </a:lnTo>
                <a:lnTo>
                  <a:pt x="115052" y="104161"/>
                </a:lnTo>
                <a:lnTo>
                  <a:pt x="153832" y="85975"/>
                </a:lnTo>
                <a:lnTo>
                  <a:pt x="197310" y="69199"/>
                </a:lnTo>
                <a:lnTo>
                  <a:pt x="245147" y="53951"/>
                </a:lnTo>
                <a:lnTo>
                  <a:pt x="297005" y="40351"/>
                </a:lnTo>
                <a:lnTo>
                  <a:pt x="352544" y="28516"/>
                </a:lnTo>
                <a:lnTo>
                  <a:pt x="411426" y="18567"/>
                </a:lnTo>
                <a:lnTo>
                  <a:pt x="473312" y="10622"/>
                </a:lnTo>
                <a:lnTo>
                  <a:pt x="537864" y="4800"/>
                </a:lnTo>
                <a:lnTo>
                  <a:pt x="604742" y="1219"/>
                </a:lnTo>
                <a:lnTo>
                  <a:pt x="673608" y="0"/>
                </a:lnTo>
                <a:lnTo>
                  <a:pt x="742473" y="1219"/>
                </a:lnTo>
                <a:lnTo>
                  <a:pt x="809351" y="4800"/>
                </a:lnTo>
                <a:lnTo>
                  <a:pt x="873903" y="10622"/>
                </a:lnTo>
                <a:lnTo>
                  <a:pt x="935789" y="18567"/>
                </a:lnTo>
                <a:lnTo>
                  <a:pt x="994671" y="28516"/>
                </a:lnTo>
                <a:lnTo>
                  <a:pt x="1050210" y="40351"/>
                </a:lnTo>
                <a:lnTo>
                  <a:pt x="1102068" y="53951"/>
                </a:lnTo>
                <a:lnTo>
                  <a:pt x="1149905" y="69199"/>
                </a:lnTo>
                <a:lnTo>
                  <a:pt x="1193383" y="85975"/>
                </a:lnTo>
                <a:lnTo>
                  <a:pt x="1232163" y="104161"/>
                </a:lnTo>
                <a:lnTo>
                  <a:pt x="1265907" y="123637"/>
                </a:lnTo>
                <a:lnTo>
                  <a:pt x="1316928" y="165987"/>
                </a:lnTo>
                <a:lnTo>
                  <a:pt x="1343737" y="212073"/>
                </a:lnTo>
                <a:lnTo>
                  <a:pt x="1347216" y="236220"/>
                </a:lnTo>
                <a:lnTo>
                  <a:pt x="1343737" y="260366"/>
                </a:lnTo>
                <a:lnTo>
                  <a:pt x="1316928" y="306452"/>
                </a:lnTo>
                <a:lnTo>
                  <a:pt x="1265907" y="348802"/>
                </a:lnTo>
                <a:lnTo>
                  <a:pt x="1232163" y="368278"/>
                </a:lnTo>
                <a:lnTo>
                  <a:pt x="1193383" y="386464"/>
                </a:lnTo>
                <a:lnTo>
                  <a:pt x="1149905" y="403240"/>
                </a:lnTo>
                <a:lnTo>
                  <a:pt x="1102068" y="418488"/>
                </a:lnTo>
                <a:lnTo>
                  <a:pt x="1050210" y="432088"/>
                </a:lnTo>
                <a:lnTo>
                  <a:pt x="994671" y="443923"/>
                </a:lnTo>
                <a:lnTo>
                  <a:pt x="935789" y="453872"/>
                </a:lnTo>
                <a:lnTo>
                  <a:pt x="873903" y="461817"/>
                </a:lnTo>
                <a:lnTo>
                  <a:pt x="809351" y="467639"/>
                </a:lnTo>
                <a:lnTo>
                  <a:pt x="742473" y="471220"/>
                </a:lnTo>
                <a:lnTo>
                  <a:pt x="673608" y="472440"/>
                </a:lnTo>
                <a:lnTo>
                  <a:pt x="604742" y="471220"/>
                </a:lnTo>
                <a:lnTo>
                  <a:pt x="537864" y="467639"/>
                </a:lnTo>
                <a:lnTo>
                  <a:pt x="473312" y="461817"/>
                </a:lnTo>
                <a:lnTo>
                  <a:pt x="411426" y="453872"/>
                </a:lnTo>
                <a:lnTo>
                  <a:pt x="352544" y="443923"/>
                </a:lnTo>
                <a:lnTo>
                  <a:pt x="297005" y="432088"/>
                </a:lnTo>
                <a:lnTo>
                  <a:pt x="245147" y="418488"/>
                </a:lnTo>
                <a:lnTo>
                  <a:pt x="197310" y="403240"/>
                </a:lnTo>
                <a:lnTo>
                  <a:pt x="153832" y="386464"/>
                </a:lnTo>
                <a:lnTo>
                  <a:pt x="115052" y="368278"/>
                </a:lnTo>
                <a:lnTo>
                  <a:pt x="81308" y="348802"/>
                </a:lnTo>
                <a:lnTo>
                  <a:pt x="30287" y="306452"/>
                </a:lnTo>
                <a:lnTo>
                  <a:pt x="3478" y="260366"/>
                </a:lnTo>
                <a:lnTo>
                  <a:pt x="0" y="236220"/>
                </a:lnTo>
                <a:close/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6615810" y="885571"/>
            <a:ext cx="446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0" b="1">
                <a:latin typeface="Verdana"/>
                <a:cs typeface="Verdana"/>
              </a:rPr>
              <a:t>ALICE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180831" y="758951"/>
            <a:ext cx="1346200" cy="472440"/>
          </a:xfrm>
          <a:custGeom>
            <a:avLst/>
            <a:gdLst/>
            <a:ahLst/>
            <a:cxnLst/>
            <a:rect l="l" t="t" r="r" b="b"/>
            <a:pathLst>
              <a:path w="1346200" h="472440">
                <a:moveTo>
                  <a:pt x="672846" y="0"/>
                </a:moveTo>
                <a:lnTo>
                  <a:pt x="604051" y="1219"/>
                </a:lnTo>
                <a:lnTo>
                  <a:pt x="537244" y="4800"/>
                </a:lnTo>
                <a:lnTo>
                  <a:pt x="472762" y="10622"/>
                </a:lnTo>
                <a:lnTo>
                  <a:pt x="410944" y="18567"/>
                </a:lnTo>
                <a:lnTo>
                  <a:pt x="352127" y="28516"/>
                </a:lnTo>
                <a:lnTo>
                  <a:pt x="296651" y="40351"/>
                </a:lnTo>
                <a:lnTo>
                  <a:pt x="244853" y="53951"/>
                </a:lnTo>
                <a:lnTo>
                  <a:pt x="197072" y="69199"/>
                </a:lnTo>
                <a:lnTo>
                  <a:pt x="153645" y="85975"/>
                </a:lnTo>
                <a:lnTo>
                  <a:pt x="114911" y="104161"/>
                </a:lnTo>
                <a:lnTo>
                  <a:pt x="81208" y="123637"/>
                </a:lnTo>
                <a:lnTo>
                  <a:pt x="30249" y="165987"/>
                </a:lnTo>
                <a:lnTo>
                  <a:pt x="3473" y="212073"/>
                </a:lnTo>
                <a:lnTo>
                  <a:pt x="0" y="236220"/>
                </a:lnTo>
                <a:lnTo>
                  <a:pt x="3473" y="260366"/>
                </a:lnTo>
                <a:lnTo>
                  <a:pt x="30249" y="306452"/>
                </a:lnTo>
                <a:lnTo>
                  <a:pt x="81208" y="348802"/>
                </a:lnTo>
                <a:lnTo>
                  <a:pt x="114911" y="368278"/>
                </a:lnTo>
                <a:lnTo>
                  <a:pt x="153645" y="386464"/>
                </a:lnTo>
                <a:lnTo>
                  <a:pt x="197072" y="403240"/>
                </a:lnTo>
                <a:lnTo>
                  <a:pt x="244853" y="418488"/>
                </a:lnTo>
                <a:lnTo>
                  <a:pt x="296651" y="432088"/>
                </a:lnTo>
                <a:lnTo>
                  <a:pt x="352127" y="443923"/>
                </a:lnTo>
                <a:lnTo>
                  <a:pt x="410944" y="453872"/>
                </a:lnTo>
                <a:lnTo>
                  <a:pt x="472762" y="461817"/>
                </a:lnTo>
                <a:lnTo>
                  <a:pt x="537244" y="467639"/>
                </a:lnTo>
                <a:lnTo>
                  <a:pt x="604051" y="471220"/>
                </a:lnTo>
                <a:lnTo>
                  <a:pt x="672846" y="472439"/>
                </a:lnTo>
                <a:lnTo>
                  <a:pt x="741640" y="471220"/>
                </a:lnTo>
                <a:lnTo>
                  <a:pt x="808447" y="467639"/>
                </a:lnTo>
                <a:lnTo>
                  <a:pt x="872929" y="461817"/>
                </a:lnTo>
                <a:lnTo>
                  <a:pt x="934747" y="453872"/>
                </a:lnTo>
                <a:lnTo>
                  <a:pt x="993564" y="443923"/>
                </a:lnTo>
                <a:lnTo>
                  <a:pt x="1049040" y="432088"/>
                </a:lnTo>
                <a:lnTo>
                  <a:pt x="1100838" y="418488"/>
                </a:lnTo>
                <a:lnTo>
                  <a:pt x="1148619" y="403240"/>
                </a:lnTo>
                <a:lnTo>
                  <a:pt x="1192046" y="386464"/>
                </a:lnTo>
                <a:lnTo>
                  <a:pt x="1230780" y="368278"/>
                </a:lnTo>
                <a:lnTo>
                  <a:pt x="1264483" y="348802"/>
                </a:lnTo>
                <a:lnTo>
                  <a:pt x="1315442" y="306452"/>
                </a:lnTo>
                <a:lnTo>
                  <a:pt x="1342218" y="260366"/>
                </a:lnTo>
                <a:lnTo>
                  <a:pt x="1345692" y="236220"/>
                </a:lnTo>
                <a:lnTo>
                  <a:pt x="1342218" y="212073"/>
                </a:lnTo>
                <a:lnTo>
                  <a:pt x="1315442" y="165987"/>
                </a:lnTo>
                <a:lnTo>
                  <a:pt x="1264483" y="123637"/>
                </a:lnTo>
                <a:lnTo>
                  <a:pt x="1230780" y="104161"/>
                </a:lnTo>
                <a:lnTo>
                  <a:pt x="1192046" y="85975"/>
                </a:lnTo>
                <a:lnTo>
                  <a:pt x="1148619" y="69199"/>
                </a:lnTo>
                <a:lnTo>
                  <a:pt x="1100838" y="53951"/>
                </a:lnTo>
                <a:lnTo>
                  <a:pt x="1049040" y="40351"/>
                </a:lnTo>
                <a:lnTo>
                  <a:pt x="993564" y="28516"/>
                </a:lnTo>
                <a:lnTo>
                  <a:pt x="934747" y="18567"/>
                </a:lnTo>
                <a:lnTo>
                  <a:pt x="872929" y="10622"/>
                </a:lnTo>
                <a:lnTo>
                  <a:pt x="808447" y="4800"/>
                </a:lnTo>
                <a:lnTo>
                  <a:pt x="741640" y="1219"/>
                </a:lnTo>
                <a:lnTo>
                  <a:pt x="67284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180831" y="758951"/>
            <a:ext cx="1346200" cy="472440"/>
          </a:xfrm>
          <a:custGeom>
            <a:avLst/>
            <a:gdLst/>
            <a:ahLst/>
            <a:cxnLst/>
            <a:rect l="l" t="t" r="r" b="b"/>
            <a:pathLst>
              <a:path w="1346200" h="472440">
                <a:moveTo>
                  <a:pt x="0" y="236220"/>
                </a:moveTo>
                <a:lnTo>
                  <a:pt x="13669" y="188622"/>
                </a:lnTo>
                <a:lnTo>
                  <a:pt x="52875" y="144285"/>
                </a:lnTo>
                <a:lnTo>
                  <a:pt x="114911" y="104161"/>
                </a:lnTo>
                <a:lnTo>
                  <a:pt x="153645" y="85975"/>
                </a:lnTo>
                <a:lnTo>
                  <a:pt x="197072" y="69199"/>
                </a:lnTo>
                <a:lnTo>
                  <a:pt x="244853" y="53951"/>
                </a:lnTo>
                <a:lnTo>
                  <a:pt x="296651" y="40351"/>
                </a:lnTo>
                <a:lnTo>
                  <a:pt x="352127" y="28516"/>
                </a:lnTo>
                <a:lnTo>
                  <a:pt x="410944" y="18567"/>
                </a:lnTo>
                <a:lnTo>
                  <a:pt x="472762" y="10622"/>
                </a:lnTo>
                <a:lnTo>
                  <a:pt x="537244" y="4800"/>
                </a:lnTo>
                <a:lnTo>
                  <a:pt x="604051" y="1219"/>
                </a:lnTo>
                <a:lnTo>
                  <a:pt x="672846" y="0"/>
                </a:lnTo>
                <a:lnTo>
                  <a:pt x="741640" y="1219"/>
                </a:lnTo>
                <a:lnTo>
                  <a:pt x="808447" y="4800"/>
                </a:lnTo>
                <a:lnTo>
                  <a:pt x="872929" y="10622"/>
                </a:lnTo>
                <a:lnTo>
                  <a:pt x="934747" y="18567"/>
                </a:lnTo>
                <a:lnTo>
                  <a:pt x="993564" y="28516"/>
                </a:lnTo>
                <a:lnTo>
                  <a:pt x="1049040" y="40351"/>
                </a:lnTo>
                <a:lnTo>
                  <a:pt x="1100838" y="53951"/>
                </a:lnTo>
                <a:lnTo>
                  <a:pt x="1148619" y="69199"/>
                </a:lnTo>
                <a:lnTo>
                  <a:pt x="1192046" y="85975"/>
                </a:lnTo>
                <a:lnTo>
                  <a:pt x="1230780" y="104161"/>
                </a:lnTo>
                <a:lnTo>
                  <a:pt x="1264483" y="123637"/>
                </a:lnTo>
                <a:lnTo>
                  <a:pt x="1315442" y="165987"/>
                </a:lnTo>
                <a:lnTo>
                  <a:pt x="1342218" y="212073"/>
                </a:lnTo>
                <a:lnTo>
                  <a:pt x="1345692" y="236220"/>
                </a:lnTo>
                <a:lnTo>
                  <a:pt x="1342218" y="260366"/>
                </a:lnTo>
                <a:lnTo>
                  <a:pt x="1315442" y="306452"/>
                </a:lnTo>
                <a:lnTo>
                  <a:pt x="1264483" y="348802"/>
                </a:lnTo>
                <a:lnTo>
                  <a:pt x="1230780" y="368278"/>
                </a:lnTo>
                <a:lnTo>
                  <a:pt x="1192046" y="386464"/>
                </a:lnTo>
                <a:lnTo>
                  <a:pt x="1148619" y="403240"/>
                </a:lnTo>
                <a:lnTo>
                  <a:pt x="1100838" y="418488"/>
                </a:lnTo>
                <a:lnTo>
                  <a:pt x="1049040" y="432088"/>
                </a:lnTo>
                <a:lnTo>
                  <a:pt x="993564" y="443923"/>
                </a:lnTo>
                <a:lnTo>
                  <a:pt x="934747" y="453872"/>
                </a:lnTo>
                <a:lnTo>
                  <a:pt x="872929" y="461817"/>
                </a:lnTo>
                <a:lnTo>
                  <a:pt x="808447" y="467639"/>
                </a:lnTo>
                <a:lnTo>
                  <a:pt x="741640" y="471220"/>
                </a:lnTo>
                <a:lnTo>
                  <a:pt x="672846" y="472439"/>
                </a:lnTo>
                <a:lnTo>
                  <a:pt x="604051" y="471220"/>
                </a:lnTo>
                <a:lnTo>
                  <a:pt x="537244" y="467639"/>
                </a:lnTo>
                <a:lnTo>
                  <a:pt x="472762" y="461817"/>
                </a:lnTo>
                <a:lnTo>
                  <a:pt x="410944" y="453872"/>
                </a:lnTo>
                <a:lnTo>
                  <a:pt x="352127" y="443923"/>
                </a:lnTo>
                <a:lnTo>
                  <a:pt x="296651" y="432088"/>
                </a:lnTo>
                <a:lnTo>
                  <a:pt x="244853" y="418488"/>
                </a:lnTo>
                <a:lnTo>
                  <a:pt x="197072" y="403240"/>
                </a:lnTo>
                <a:lnTo>
                  <a:pt x="153645" y="386464"/>
                </a:lnTo>
                <a:lnTo>
                  <a:pt x="114911" y="368278"/>
                </a:lnTo>
                <a:lnTo>
                  <a:pt x="81208" y="348802"/>
                </a:lnTo>
                <a:lnTo>
                  <a:pt x="30249" y="306452"/>
                </a:lnTo>
                <a:lnTo>
                  <a:pt x="3473" y="260366"/>
                </a:lnTo>
                <a:lnTo>
                  <a:pt x="0" y="236220"/>
                </a:lnTo>
                <a:close/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8689593" y="888619"/>
            <a:ext cx="330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5" b="1">
                <a:latin typeface="Verdana"/>
                <a:cs typeface="Verdana"/>
              </a:rPr>
              <a:t>BOB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0253471" y="751331"/>
            <a:ext cx="1346200" cy="472440"/>
          </a:xfrm>
          <a:custGeom>
            <a:avLst/>
            <a:gdLst/>
            <a:ahLst/>
            <a:cxnLst/>
            <a:rect l="l" t="t" r="r" b="b"/>
            <a:pathLst>
              <a:path w="1346200" h="472440">
                <a:moveTo>
                  <a:pt x="672846" y="0"/>
                </a:moveTo>
                <a:lnTo>
                  <a:pt x="604051" y="1219"/>
                </a:lnTo>
                <a:lnTo>
                  <a:pt x="537244" y="4800"/>
                </a:lnTo>
                <a:lnTo>
                  <a:pt x="472762" y="10622"/>
                </a:lnTo>
                <a:lnTo>
                  <a:pt x="410944" y="18567"/>
                </a:lnTo>
                <a:lnTo>
                  <a:pt x="352127" y="28516"/>
                </a:lnTo>
                <a:lnTo>
                  <a:pt x="296651" y="40351"/>
                </a:lnTo>
                <a:lnTo>
                  <a:pt x="244853" y="53951"/>
                </a:lnTo>
                <a:lnTo>
                  <a:pt x="197072" y="69199"/>
                </a:lnTo>
                <a:lnTo>
                  <a:pt x="153645" y="85975"/>
                </a:lnTo>
                <a:lnTo>
                  <a:pt x="114911" y="104161"/>
                </a:lnTo>
                <a:lnTo>
                  <a:pt x="81208" y="123637"/>
                </a:lnTo>
                <a:lnTo>
                  <a:pt x="30249" y="165987"/>
                </a:lnTo>
                <a:lnTo>
                  <a:pt x="3473" y="212073"/>
                </a:lnTo>
                <a:lnTo>
                  <a:pt x="0" y="236219"/>
                </a:lnTo>
                <a:lnTo>
                  <a:pt x="3473" y="260366"/>
                </a:lnTo>
                <a:lnTo>
                  <a:pt x="30249" y="306452"/>
                </a:lnTo>
                <a:lnTo>
                  <a:pt x="81208" y="348802"/>
                </a:lnTo>
                <a:lnTo>
                  <a:pt x="114911" y="368278"/>
                </a:lnTo>
                <a:lnTo>
                  <a:pt x="153645" y="386464"/>
                </a:lnTo>
                <a:lnTo>
                  <a:pt x="197072" y="403240"/>
                </a:lnTo>
                <a:lnTo>
                  <a:pt x="244853" y="418488"/>
                </a:lnTo>
                <a:lnTo>
                  <a:pt x="296651" y="432088"/>
                </a:lnTo>
                <a:lnTo>
                  <a:pt x="352127" y="443923"/>
                </a:lnTo>
                <a:lnTo>
                  <a:pt x="410944" y="453872"/>
                </a:lnTo>
                <a:lnTo>
                  <a:pt x="472762" y="461817"/>
                </a:lnTo>
                <a:lnTo>
                  <a:pt x="537244" y="467639"/>
                </a:lnTo>
                <a:lnTo>
                  <a:pt x="604051" y="471220"/>
                </a:lnTo>
                <a:lnTo>
                  <a:pt x="672846" y="472439"/>
                </a:lnTo>
                <a:lnTo>
                  <a:pt x="741640" y="471220"/>
                </a:lnTo>
                <a:lnTo>
                  <a:pt x="808447" y="467639"/>
                </a:lnTo>
                <a:lnTo>
                  <a:pt x="872929" y="461817"/>
                </a:lnTo>
                <a:lnTo>
                  <a:pt x="934747" y="453872"/>
                </a:lnTo>
                <a:lnTo>
                  <a:pt x="993564" y="443923"/>
                </a:lnTo>
                <a:lnTo>
                  <a:pt x="1049040" y="432088"/>
                </a:lnTo>
                <a:lnTo>
                  <a:pt x="1100838" y="418488"/>
                </a:lnTo>
                <a:lnTo>
                  <a:pt x="1148619" y="403240"/>
                </a:lnTo>
                <a:lnTo>
                  <a:pt x="1192046" y="386464"/>
                </a:lnTo>
                <a:lnTo>
                  <a:pt x="1230780" y="368278"/>
                </a:lnTo>
                <a:lnTo>
                  <a:pt x="1264483" y="348802"/>
                </a:lnTo>
                <a:lnTo>
                  <a:pt x="1315442" y="306452"/>
                </a:lnTo>
                <a:lnTo>
                  <a:pt x="1342218" y="260366"/>
                </a:lnTo>
                <a:lnTo>
                  <a:pt x="1345692" y="236219"/>
                </a:lnTo>
                <a:lnTo>
                  <a:pt x="1342218" y="212073"/>
                </a:lnTo>
                <a:lnTo>
                  <a:pt x="1315442" y="165987"/>
                </a:lnTo>
                <a:lnTo>
                  <a:pt x="1264483" y="123637"/>
                </a:lnTo>
                <a:lnTo>
                  <a:pt x="1230780" y="104161"/>
                </a:lnTo>
                <a:lnTo>
                  <a:pt x="1192046" y="85975"/>
                </a:lnTo>
                <a:lnTo>
                  <a:pt x="1148619" y="69199"/>
                </a:lnTo>
                <a:lnTo>
                  <a:pt x="1100838" y="53951"/>
                </a:lnTo>
                <a:lnTo>
                  <a:pt x="1049040" y="40351"/>
                </a:lnTo>
                <a:lnTo>
                  <a:pt x="993564" y="28516"/>
                </a:lnTo>
                <a:lnTo>
                  <a:pt x="934747" y="18567"/>
                </a:lnTo>
                <a:lnTo>
                  <a:pt x="872929" y="10622"/>
                </a:lnTo>
                <a:lnTo>
                  <a:pt x="808447" y="4800"/>
                </a:lnTo>
                <a:lnTo>
                  <a:pt x="741640" y="1219"/>
                </a:lnTo>
                <a:lnTo>
                  <a:pt x="67284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253471" y="751331"/>
            <a:ext cx="1346200" cy="472440"/>
          </a:xfrm>
          <a:custGeom>
            <a:avLst/>
            <a:gdLst/>
            <a:ahLst/>
            <a:cxnLst/>
            <a:rect l="l" t="t" r="r" b="b"/>
            <a:pathLst>
              <a:path w="1346200" h="472440">
                <a:moveTo>
                  <a:pt x="0" y="236219"/>
                </a:moveTo>
                <a:lnTo>
                  <a:pt x="13669" y="188622"/>
                </a:lnTo>
                <a:lnTo>
                  <a:pt x="52875" y="144285"/>
                </a:lnTo>
                <a:lnTo>
                  <a:pt x="114911" y="104161"/>
                </a:lnTo>
                <a:lnTo>
                  <a:pt x="153645" y="85975"/>
                </a:lnTo>
                <a:lnTo>
                  <a:pt x="197072" y="69199"/>
                </a:lnTo>
                <a:lnTo>
                  <a:pt x="244853" y="53951"/>
                </a:lnTo>
                <a:lnTo>
                  <a:pt x="296651" y="40351"/>
                </a:lnTo>
                <a:lnTo>
                  <a:pt x="352127" y="28516"/>
                </a:lnTo>
                <a:lnTo>
                  <a:pt x="410944" y="18567"/>
                </a:lnTo>
                <a:lnTo>
                  <a:pt x="472762" y="10622"/>
                </a:lnTo>
                <a:lnTo>
                  <a:pt x="537244" y="4800"/>
                </a:lnTo>
                <a:lnTo>
                  <a:pt x="604051" y="1219"/>
                </a:lnTo>
                <a:lnTo>
                  <a:pt x="672846" y="0"/>
                </a:lnTo>
                <a:lnTo>
                  <a:pt x="741640" y="1219"/>
                </a:lnTo>
                <a:lnTo>
                  <a:pt x="808447" y="4800"/>
                </a:lnTo>
                <a:lnTo>
                  <a:pt x="872929" y="10622"/>
                </a:lnTo>
                <a:lnTo>
                  <a:pt x="934747" y="18567"/>
                </a:lnTo>
                <a:lnTo>
                  <a:pt x="993564" y="28516"/>
                </a:lnTo>
                <a:lnTo>
                  <a:pt x="1049040" y="40351"/>
                </a:lnTo>
                <a:lnTo>
                  <a:pt x="1100838" y="53951"/>
                </a:lnTo>
                <a:lnTo>
                  <a:pt x="1148619" y="69199"/>
                </a:lnTo>
                <a:lnTo>
                  <a:pt x="1192046" y="85975"/>
                </a:lnTo>
                <a:lnTo>
                  <a:pt x="1230780" y="104161"/>
                </a:lnTo>
                <a:lnTo>
                  <a:pt x="1264483" y="123637"/>
                </a:lnTo>
                <a:lnTo>
                  <a:pt x="1315442" y="165987"/>
                </a:lnTo>
                <a:lnTo>
                  <a:pt x="1342218" y="212073"/>
                </a:lnTo>
                <a:lnTo>
                  <a:pt x="1345692" y="236219"/>
                </a:lnTo>
                <a:lnTo>
                  <a:pt x="1342218" y="260366"/>
                </a:lnTo>
                <a:lnTo>
                  <a:pt x="1315442" y="306452"/>
                </a:lnTo>
                <a:lnTo>
                  <a:pt x="1264483" y="348802"/>
                </a:lnTo>
                <a:lnTo>
                  <a:pt x="1230780" y="368278"/>
                </a:lnTo>
                <a:lnTo>
                  <a:pt x="1192046" y="386464"/>
                </a:lnTo>
                <a:lnTo>
                  <a:pt x="1148619" y="403240"/>
                </a:lnTo>
                <a:lnTo>
                  <a:pt x="1100838" y="418488"/>
                </a:lnTo>
                <a:lnTo>
                  <a:pt x="1049040" y="432088"/>
                </a:lnTo>
                <a:lnTo>
                  <a:pt x="993564" y="443923"/>
                </a:lnTo>
                <a:lnTo>
                  <a:pt x="934747" y="453872"/>
                </a:lnTo>
                <a:lnTo>
                  <a:pt x="872929" y="461817"/>
                </a:lnTo>
                <a:lnTo>
                  <a:pt x="808447" y="467639"/>
                </a:lnTo>
                <a:lnTo>
                  <a:pt x="741640" y="471220"/>
                </a:lnTo>
                <a:lnTo>
                  <a:pt x="672846" y="472439"/>
                </a:lnTo>
                <a:lnTo>
                  <a:pt x="604051" y="471220"/>
                </a:lnTo>
                <a:lnTo>
                  <a:pt x="537244" y="467639"/>
                </a:lnTo>
                <a:lnTo>
                  <a:pt x="472762" y="461817"/>
                </a:lnTo>
                <a:lnTo>
                  <a:pt x="410944" y="453872"/>
                </a:lnTo>
                <a:lnTo>
                  <a:pt x="352127" y="443923"/>
                </a:lnTo>
                <a:lnTo>
                  <a:pt x="296651" y="432088"/>
                </a:lnTo>
                <a:lnTo>
                  <a:pt x="244853" y="418488"/>
                </a:lnTo>
                <a:lnTo>
                  <a:pt x="197072" y="403240"/>
                </a:lnTo>
                <a:lnTo>
                  <a:pt x="153645" y="386464"/>
                </a:lnTo>
                <a:lnTo>
                  <a:pt x="114911" y="368278"/>
                </a:lnTo>
                <a:lnTo>
                  <a:pt x="81208" y="348802"/>
                </a:lnTo>
                <a:lnTo>
                  <a:pt x="30249" y="306452"/>
                </a:lnTo>
                <a:lnTo>
                  <a:pt x="3473" y="260366"/>
                </a:lnTo>
                <a:lnTo>
                  <a:pt x="0" y="236219"/>
                </a:lnTo>
                <a:close/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0614786" y="879805"/>
            <a:ext cx="62611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5" b="1">
                <a:latin typeface="Verdana"/>
                <a:cs typeface="Verdana"/>
              </a:rPr>
              <a:t>NOTARY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807707" y="3931920"/>
            <a:ext cx="3175" cy="782955"/>
          </a:xfrm>
          <a:custGeom>
            <a:avLst/>
            <a:gdLst/>
            <a:ahLst/>
            <a:cxnLst/>
            <a:rect l="l" t="t" r="r" b="b"/>
            <a:pathLst>
              <a:path w="3175" h="782954">
                <a:moveTo>
                  <a:pt x="2921" y="0"/>
                </a:moveTo>
                <a:lnTo>
                  <a:pt x="0" y="782573"/>
                </a:lnTo>
              </a:path>
            </a:pathLst>
          </a:custGeom>
          <a:ln w="57911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6302121" y="2666238"/>
            <a:ext cx="9874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60" i="1">
                <a:latin typeface="Verdana"/>
                <a:cs typeface="Verdana"/>
              </a:rPr>
              <a:t>*Suspended*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350377" y="4121353"/>
            <a:ext cx="98806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60" i="1">
                <a:latin typeface="Verdana"/>
                <a:cs typeface="Verdana"/>
              </a:rPr>
              <a:t>*Suspended*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849868" y="4367784"/>
            <a:ext cx="3810" cy="957580"/>
          </a:xfrm>
          <a:custGeom>
            <a:avLst/>
            <a:gdLst/>
            <a:ahLst/>
            <a:cxnLst/>
            <a:rect l="l" t="t" r="r" b="b"/>
            <a:pathLst>
              <a:path w="3809" h="957579">
                <a:moveTo>
                  <a:pt x="3682" y="0"/>
                </a:moveTo>
                <a:lnTo>
                  <a:pt x="0" y="957326"/>
                </a:lnTo>
              </a:path>
            </a:pathLst>
          </a:custGeom>
          <a:ln w="57912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790055" y="4777740"/>
            <a:ext cx="2033905" cy="604520"/>
          </a:xfrm>
          <a:custGeom>
            <a:avLst/>
            <a:gdLst/>
            <a:ahLst/>
            <a:cxnLst/>
            <a:rect l="l" t="t" r="r" b="b"/>
            <a:pathLst>
              <a:path w="2033904" h="604520">
                <a:moveTo>
                  <a:pt x="1859915" y="430530"/>
                </a:moveTo>
                <a:lnTo>
                  <a:pt x="1859915" y="604266"/>
                </a:lnTo>
                <a:lnTo>
                  <a:pt x="1975739" y="546354"/>
                </a:lnTo>
                <a:lnTo>
                  <a:pt x="1888871" y="546354"/>
                </a:lnTo>
                <a:lnTo>
                  <a:pt x="1888871" y="488442"/>
                </a:lnTo>
                <a:lnTo>
                  <a:pt x="1975739" y="488442"/>
                </a:lnTo>
                <a:lnTo>
                  <a:pt x="1859915" y="430530"/>
                </a:lnTo>
                <a:close/>
              </a:path>
              <a:path w="2033904" h="604520">
                <a:moveTo>
                  <a:pt x="0" y="28956"/>
                </a:moveTo>
                <a:lnTo>
                  <a:pt x="0" y="546354"/>
                </a:lnTo>
                <a:lnTo>
                  <a:pt x="1859915" y="546354"/>
                </a:lnTo>
                <a:lnTo>
                  <a:pt x="1859915" y="517398"/>
                </a:lnTo>
                <a:lnTo>
                  <a:pt x="57912" y="517398"/>
                </a:lnTo>
                <a:lnTo>
                  <a:pt x="28955" y="488442"/>
                </a:lnTo>
                <a:lnTo>
                  <a:pt x="57912" y="488442"/>
                </a:lnTo>
                <a:lnTo>
                  <a:pt x="57912" y="57912"/>
                </a:lnTo>
                <a:lnTo>
                  <a:pt x="5461" y="57912"/>
                </a:lnTo>
                <a:lnTo>
                  <a:pt x="5461" y="34417"/>
                </a:lnTo>
                <a:lnTo>
                  <a:pt x="0" y="28956"/>
                </a:lnTo>
                <a:close/>
              </a:path>
              <a:path w="2033904" h="604520">
                <a:moveTo>
                  <a:pt x="1975739" y="488442"/>
                </a:moveTo>
                <a:lnTo>
                  <a:pt x="1888871" y="488442"/>
                </a:lnTo>
                <a:lnTo>
                  <a:pt x="1888871" y="546354"/>
                </a:lnTo>
                <a:lnTo>
                  <a:pt x="1975739" y="546354"/>
                </a:lnTo>
                <a:lnTo>
                  <a:pt x="2033651" y="517398"/>
                </a:lnTo>
                <a:lnTo>
                  <a:pt x="1975739" y="488442"/>
                </a:lnTo>
                <a:close/>
              </a:path>
              <a:path w="2033904" h="604520">
                <a:moveTo>
                  <a:pt x="57912" y="488442"/>
                </a:moveTo>
                <a:lnTo>
                  <a:pt x="28955" y="488442"/>
                </a:lnTo>
                <a:lnTo>
                  <a:pt x="57912" y="517398"/>
                </a:lnTo>
                <a:lnTo>
                  <a:pt x="57912" y="488442"/>
                </a:lnTo>
                <a:close/>
              </a:path>
              <a:path w="2033904" h="604520">
                <a:moveTo>
                  <a:pt x="1859915" y="488442"/>
                </a:moveTo>
                <a:lnTo>
                  <a:pt x="57912" y="488442"/>
                </a:lnTo>
                <a:lnTo>
                  <a:pt x="57912" y="517398"/>
                </a:lnTo>
                <a:lnTo>
                  <a:pt x="1859915" y="517398"/>
                </a:lnTo>
                <a:lnTo>
                  <a:pt x="1859915" y="488442"/>
                </a:lnTo>
                <a:close/>
              </a:path>
              <a:path w="2033904" h="604520">
                <a:moveTo>
                  <a:pt x="5461" y="34417"/>
                </a:moveTo>
                <a:lnTo>
                  <a:pt x="5461" y="57912"/>
                </a:lnTo>
                <a:lnTo>
                  <a:pt x="28955" y="57912"/>
                </a:lnTo>
                <a:lnTo>
                  <a:pt x="5461" y="34417"/>
                </a:lnTo>
                <a:close/>
              </a:path>
              <a:path w="2033904" h="604520">
                <a:moveTo>
                  <a:pt x="57912" y="0"/>
                </a:moveTo>
                <a:lnTo>
                  <a:pt x="5461" y="0"/>
                </a:lnTo>
                <a:lnTo>
                  <a:pt x="5461" y="34417"/>
                </a:lnTo>
                <a:lnTo>
                  <a:pt x="28955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8385047" y="5423915"/>
            <a:ext cx="1003300" cy="226060"/>
          </a:xfrm>
          <a:prstGeom prst="rect">
            <a:avLst/>
          </a:prstGeom>
          <a:solidFill>
            <a:srgbClr val="EC1C23"/>
          </a:solidFill>
        </p:spPr>
        <p:txBody>
          <a:bodyPr wrap="square" lIns="0" tIns="19685" rIns="0" bIns="0" rtlCol="0" vert="horz">
            <a:spAutoFit/>
          </a:bodyPr>
          <a:lstStyle/>
          <a:p>
            <a:pPr marL="142240">
              <a:lnSpc>
                <a:spcPct val="100000"/>
              </a:lnSpc>
              <a:spcBef>
                <a:spcPts val="155"/>
              </a:spcBef>
            </a:pPr>
            <a:r>
              <a:rPr dirty="0" sz="1200" spc="-95" b="1">
                <a:solidFill>
                  <a:srgbClr val="FFFFFF"/>
                </a:solidFill>
                <a:latin typeface="Verdana"/>
                <a:cs typeface="Verdana"/>
              </a:rPr>
              <a:t>Record</a:t>
            </a:r>
            <a:r>
              <a:rPr dirty="0" sz="1200" spc="-11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225" b="1">
                <a:solidFill>
                  <a:srgbClr val="FFFFFF"/>
                </a:solidFill>
                <a:latin typeface="Verdana"/>
                <a:cs typeface="Verdana"/>
              </a:rPr>
              <a:t>Tx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304788" y="4919471"/>
            <a:ext cx="1003300" cy="260985"/>
          </a:xfrm>
          <a:prstGeom prst="rect">
            <a:avLst/>
          </a:prstGeom>
          <a:solidFill>
            <a:srgbClr val="EC1C23"/>
          </a:solidFill>
        </p:spPr>
        <p:txBody>
          <a:bodyPr wrap="square" lIns="0" tIns="36195" rIns="0" bIns="0" rtlCol="0" vert="horz">
            <a:spAutoFit/>
          </a:bodyPr>
          <a:lstStyle/>
          <a:p>
            <a:pPr marL="140335">
              <a:lnSpc>
                <a:spcPct val="100000"/>
              </a:lnSpc>
              <a:spcBef>
                <a:spcPts val="285"/>
              </a:spcBef>
            </a:pPr>
            <a:r>
              <a:rPr dirty="0" sz="1200" spc="-95" b="1">
                <a:solidFill>
                  <a:srgbClr val="FFFFFF"/>
                </a:solidFill>
                <a:latin typeface="Verdana"/>
                <a:cs typeface="Verdana"/>
              </a:rPr>
              <a:t>Record</a:t>
            </a:r>
            <a:r>
              <a:rPr dirty="0" sz="1200" spc="-11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225" b="1">
                <a:solidFill>
                  <a:srgbClr val="FFFFFF"/>
                </a:solidFill>
                <a:latin typeface="Verdana"/>
                <a:cs typeface="Verdana"/>
              </a:rPr>
              <a:t>Tx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832092" y="2916935"/>
            <a:ext cx="5715" cy="327660"/>
          </a:xfrm>
          <a:custGeom>
            <a:avLst/>
            <a:gdLst/>
            <a:ahLst/>
            <a:cxnLst/>
            <a:rect l="l" t="t" r="r" b="b"/>
            <a:pathLst>
              <a:path w="5715" h="327660">
                <a:moveTo>
                  <a:pt x="0" y="0"/>
                </a:moveTo>
                <a:lnTo>
                  <a:pt x="5714" y="327660"/>
                </a:lnTo>
              </a:path>
            </a:pathLst>
          </a:custGeom>
          <a:ln w="57911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789673" y="3406140"/>
            <a:ext cx="4102100" cy="546735"/>
          </a:xfrm>
          <a:custGeom>
            <a:avLst/>
            <a:gdLst/>
            <a:ahLst/>
            <a:cxnLst/>
            <a:rect l="l" t="t" r="r" b="b"/>
            <a:pathLst>
              <a:path w="4102100" h="546735">
                <a:moveTo>
                  <a:pt x="3927855" y="372745"/>
                </a:moveTo>
                <a:lnTo>
                  <a:pt x="3927855" y="546481"/>
                </a:lnTo>
                <a:lnTo>
                  <a:pt x="4043679" y="488569"/>
                </a:lnTo>
                <a:lnTo>
                  <a:pt x="3956811" y="488569"/>
                </a:lnTo>
                <a:lnTo>
                  <a:pt x="3956811" y="430657"/>
                </a:lnTo>
                <a:lnTo>
                  <a:pt x="4043680" y="430657"/>
                </a:lnTo>
                <a:lnTo>
                  <a:pt x="3927855" y="372745"/>
                </a:lnTo>
                <a:close/>
              </a:path>
              <a:path w="4102100" h="546735">
                <a:moveTo>
                  <a:pt x="0" y="28956"/>
                </a:moveTo>
                <a:lnTo>
                  <a:pt x="0" y="488569"/>
                </a:lnTo>
                <a:lnTo>
                  <a:pt x="3927855" y="488569"/>
                </a:lnTo>
                <a:lnTo>
                  <a:pt x="3927855" y="459613"/>
                </a:lnTo>
                <a:lnTo>
                  <a:pt x="57911" y="459613"/>
                </a:lnTo>
                <a:lnTo>
                  <a:pt x="28955" y="430657"/>
                </a:lnTo>
                <a:lnTo>
                  <a:pt x="57911" y="430657"/>
                </a:lnTo>
                <a:lnTo>
                  <a:pt x="57911" y="57912"/>
                </a:lnTo>
                <a:lnTo>
                  <a:pt x="5842" y="57912"/>
                </a:lnTo>
                <a:lnTo>
                  <a:pt x="5842" y="34798"/>
                </a:lnTo>
                <a:lnTo>
                  <a:pt x="0" y="28956"/>
                </a:lnTo>
                <a:close/>
              </a:path>
              <a:path w="4102100" h="546735">
                <a:moveTo>
                  <a:pt x="4043680" y="430657"/>
                </a:moveTo>
                <a:lnTo>
                  <a:pt x="3956811" y="430657"/>
                </a:lnTo>
                <a:lnTo>
                  <a:pt x="3956811" y="488569"/>
                </a:lnTo>
                <a:lnTo>
                  <a:pt x="4043679" y="488569"/>
                </a:lnTo>
                <a:lnTo>
                  <a:pt x="4101592" y="459613"/>
                </a:lnTo>
                <a:lnTo>
                  <a:pt x="4043680" y="430657"/>
                </a:lnTo>
                <a:close/>
              </a:path>
              <a:path w="4102100" h="546735">
                <a:moveTo>
                  <a:pt x="57911" y="430657"/>
                </a:moveTo>
                <a:lnTo>
                  <a:pt x="28955" y="430657"/>
                </a:lnTo>
                <a:lnTo>
                  <a:pt x="57911" y="459613"/>
                </a:lnTo>
                <a:lnTo>
                  <a:pt x="57911" y="430657"/>
                </a:lnTo>
                <a:close/>
              </a:path>
              <a:path w="4102100" h="546735">
                <a:moveTo>
                  <a:pt x="3927855" y="430657"/>
                </a:moveTo>
                <a:lnTo>
                  <a:pt x="57911" y="430657"/>
                </a:lnTo>
                <a:lnTo>
                  <a:pt x="57911" y="459613"/>
                </a:lnTo>
                <a:lnTo>
                  <a:pt x="3927855" y="459613"/>
                </a:lnTo>
                <a:lnTo>
                  <a:pt x="3927855" y="430657"/>
                </a:lnTo>
                <a:close/>
              </a:path>
              <a:path w="4102100" h="546735">
                <a:moveTo>
                  <a:pt x="5842" y="34798"/>
                </a:moveTo>
                <a:lnTo>
                  <a:pt x="5842" y="57912"/>
                </a:lnTo>
                <a:lnTo>
                  <a:pt x="28955" y="57912"/>
                </a:lnTo>
                <a:lnTo>
                  <a:pt x="5842" y="34798"/>
                </a:lnTo>
                <a:close/>
              </a:path>
              <a:path w="4102100" h="546735">
                <a:moveTo>
                  <a:pt x="57911" y="0"/>
                </a:moveTo>
                <a:lnTo>
                  <a:pt x="5842" y="0"/>
                </a:lnTo>
                <a:lnTo>
                  <a:pt x="5842" y="34798"/>
                </a:lnTo>
                <a:lnTo>
                  <a:pt x="28955" y="57912"/>
                </a:lnTo>
                <a:lnTo>
                  <a:pt x="57911" y="57912"/>
                </a:lnTo>
                <a:lnTo>
                  <a:pt x="57911" y="0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6338315" y="3505200"/>
            <a:ext cx="1003300" cy="259079"/>
          </a:xfrm>
          <a:prstGeom prst="rect">
            <a:avLst/>
          </a:prstGeom>
          <a:solidFill>
            <a:srgbClr val="EC1C23"/>
          </a:solidFill>
        </p:spPr>
        <p:txBody>
          <a:bodyPr wrap="square" lIns="0" tIns="34925" rIns="0" bIns="0" rtlCol="0" vert="horz">
            <a:spAutoFit/>
          </a:bodyPr>
          <a:lstStyle/>
          <a:p>
            <a:pPr marL="135255">
              <a:lnSpc>
                <a:spcPct val="100000"/>
              </a:lnSpc>
              <a:spcBef>
                <a:spcPts val="275"/>
              </a:spcBef>
            </a:pPr>
            <a:r>
              <a:rPr dirty="0" sz="1200" spc="-114" b="1">
                <a:solidFill>
                  <a:srgbClr val="FFFFFF"/>
                </a:solidFill>
                <a:latin typeface="Verdana"/>
                <a:cs typeface="Verdana"/>
              </a:rPr>
              <a:t>Finalize</a:t>
            </a:r>
            <a:r>
              <a:rPr dirty="0" sz="1200" spc="-11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225" b="1">
                <a:solidFill>
                  <a:srgbClr val="FFFFFF"/>
                </a:solidFill>
                <a:latin typeface="Verdana"/>
                <a:cs typeface="Verdana"/>
              </a:rPr>
              <a:t>Tx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719316" y="5384291"/>
            <a:ext cx="173990" cy="514350"/>
          </a:xfrm>
          <a:custGeom>
            <a:avLst/>
            <a:gdLst/>
            <a:ahLst/>
            <a:cxnLst/>
            <a:rect l="l" t="t" r="r" b="b"/>
            <a:pathLst>
              <a:path w="173990" h="514350">
                <a:moveTo>
                  <a:pt x="115824" y="0"/>
                </a:moveTo>
                <a:lnTo>
                  <a:pt x="57911" y="0"/>
                </a:lnTo>
                <a:lnTo>
                  <a:pt x="57911" y="173736"/>
                </a:lnTo>
                <a:lnTo>
                  <a:pt x="115824" y="173736"/>
                </a:lnTo>
                <a:lnTo>
                  <a:pt x="115824" y="0"/>
                </a:lnTo>
                <a:close/>
              </a:path>
              <a:path w="173990" h="514350">
                <a:moveTo>
                  <a:pt x="57911" y="340017"/>
                </a:moveTo>
                <a:lnTo>
                  <a:pt x="0" y="340017"/>
                </a:lnTo>
                <a:lnTo>
                  <a:pt x="86867" y="513753"/>
                </a:lnTo>
                <a:lnTo>
                  <a:pt x="159257" y="368973"/>
                </a:lnTo>
                <a:lnTo>
                  <a:pt x="57911" y="368973"/>
                </a:lnTo>
                <a:lnTo>
                  <a:pt x="57911" y="340017"/>
                </a:lnTo>
                <a:close/>
              </a:path>
              <a:path w="173990" h="514350">
                <a:moveTo>
                  <a:pt x="115824" y="231648"/>
                </a:moveTo>
                <a:lnTo>
                  <a:pt x="57911" y="231648"/>
                </a:lnTo>
                <a:lnTo>
                  <a:pt x="57911" y="368973"/>
                </a:lnTo>
                <a:lnTo>
                  <a:pt x="115824" y="368973"/>
                </a:lnTo>
                <a:lnTo>
                  <a:pt x="115824" y="231648"/>
                </a:lnTo>
                <a:close/>
              </a:path>
              <a:path w="173990" h="514350">
                <a:moveTo>
                  <a:pt x="173735" y="340017"/>
                </a:moveTo>
                <a:lnTo>
                  <a:pt x="115824" y="340017"/>
                </a:lnTo>
                <a:lnTo>
                  <a:pt x="115824" y="368973"/>
                </a:lnTo>
                <a:lnTo>
                  <a:pt x="159257" y="368973"/>
                </a:lnTo>
                <a:lnTo>
                  <a:pt x="173735" y="34001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23</a:t>
            </a:fld>
            <a:r>
              <a:rPr dirty="0" spc="-85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15" y="2574163"/>
            <a:ext cx="599376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60">
                <a:solidFill>
                  <a:srgbClr val="000000"/>
                </a:solidFill>
              </a:rPr>
              <a:t>Step </a:t>
            </a:r>
            <a:r>
              <a:rPr dirty="0" sz="5400" spc="-815">
                <a:solidFill>
                  <a:srgbClr val="000000"/>
                </a:solidFill>
              </a:rPr>
              <a:t>1 </a:t>
            </a:r>
            <a:r>
              <a:rPr dirty="0" sz="5400" spc="-1140">
                <a:solidFill>
                  <a:srgbClr val="000000"/>
                </a:solidFill>
              </a:rPr>
              <a:t>– </a:t>
            </a:r>
            <a:r>
              <a:rPr dirty="0" sz="5400" spc="-675">
                <a:solidFill>
                  <a:srgbClr val="000000"/>
                </a:solidFill>
              </a:rPr>
              <a:t>Flow</a:t>
            </a:r>
            <a:r>
              <a:rPr dirty="0" sz="5400" spc="-615">
                <a:solidFill>
                  <a:srgbClr val="000000"/>
                </a:solidFill>
              </a:rPr>
              <a:t> </a:t>
            </a:r>
            <a:r>
              <a:rPr dirty="0" sz="5400" spc="-810">
                <a:solidFill>
                  <a:srgbClr val="000000"/>
                </a:solidFill>
              </a:rPr>
              <a:t>Tests</a:t>
            </a:r>
            <a:endParaRPr sz="5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231267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0"/>
              <a:t>Flow</a:t>
            </a:r>
            <a:r>
              <a:rPr dirty="0" spc="-275"/>
              <a:t> </a:t>
            </a:r>
            <a:r>
              <a:rPr dirty="0" spc="-145"/>
              <a:t>Recap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31</a:t>
            </a:fld>
            <a:r>
              <a:rPr dirty="0" spc="-85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16533"/>
            <a:ext cx="7189470" cy="116840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50">
                <a:latin typeface="Verdana"/>
                <a:cs typeface="Verdana"/>
              </a:rPr>
              <a:t>Our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125">
                <a:latin typeface="Verdana"/>
                <a:cs typeface="Verdana"/>
              </a:rPr>
              <a:t>IOU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130">
                <a:latin typeface="Verdana"/>
                <a:cs typeface="Verdana"/>
              </a:rPr>
              <a:t>issue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flow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210">
                <a:latin typeface="Verdana"/>
                <a:cs typeface="Verdana"/>
              </a:rPr>
              <a:t>is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80">
                <a:latin typeface="Verdana"/>
                <a:cs typeface="Verdana"/>
              </a:rPr>
              <a:t>made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35">
                <a:latin typeface="Verdana"/>
                <a:cs typeface="Verdana"/>
              </a:rPr>
              <a:t>up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10">
                <a:latin typeface="Verdana"/>
                <a:cs typeface="Verdana"/>
              </a:rPr>
              <a:t>of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two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130" b="1">
                <a:solidFill>
                  <a:srgbClr val="2B79EF"/>
                </a:solidFill>
                <a:latin typeface="Trebuchet MS"/>
                <a:cs typeface="Trebuchet MS"/>
              </a:rPr>
              <a:t>FlowLogic</a:t>
            </a:r>
            <a:r>
              <a:rPr dirty="0" sz="2000" spc="-85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latin typeface="Verdana"/>
                <a:cs typeface="Verdana"/>
              </a:rPr>
              <a:t>subclasses:</a:t>
            </a:r>
            <a:endParaRPr sz="2000">
              <a:latin typeface="Verdana"/>
              <a:cs typeface="Verdana"/>
            </a:endParaRPr>
          </a:p>
          <a:p>
            <a:pPr lvl="1" marL="417830" indent="-172085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Font typeface="Arial"/>
              <a:buChar char="–"/>
              <a:tabLst>
                <a:tab pos="418465" algn="l"/>
              </a:tabLst>
            </a:pPr>
            <a:r>
              <a:rPr dirty="0" sz="2000" spc="-85" b="1">
                <a:solidFill>
                  <a:srgbClr val="2B79EF"/>
                </a:solidFill>
                <a:latin typeface="Trebuchet MS"/>
                <a:cs typeface="Trebuchet MS"/>
              </a:rPr>
              <a:t>IOUIssueFlow</a:t>
            </a:r>
            <a:endParaRPr sz="2000">
              <a:latin typeface="Trebuchet MS"/>
              <a:cs typeface="Trebuchet MS"/>
            </a:endParaRPr>
          </a:p>
          <a:p>
            <a:pPr lvl="1" marL="417830" indent="-172085">
              <a:lnSpc>
                <a:spcPct val="100000"/>
              </a:lnSpc>
              <a:spcBef>
                <a:spcPts val="795"/>
              </a:spcBef>
              <a:buClr>
                <a:srgbClr val="000000"/>
              </a:buClr>
              <a:buFont typeface="Arial"/>
              <a:buChar char="–"/>
              <a:tabLst>
                <a:tab pos="418465" algn="l"/>
              </a:tabLst>
            </a:pPr>
            <a:r>
              <a:rPr dirty="0" sz="2000" spc="-95" b="1">
                <a:solidFill>
                  <a:srgbClr val="2B79EF"/>
                </a:solidFill>
                <a:latin typeface="Trebuchet MS"/>
                <a:cs typeface="Trebuchet MS"/>
              </a:rPr>
              <a:t>IOUIssueFlowResponder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0322" y="2970657"/>
            <a:ext cx="58820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114">
                <a:latin typeface="Verdana"/>
                <a:cs typeface="Verdana"/>
              </a:rPr>
              <a:t>A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65">
                <a:latin typeface="Verdana"/>
                <a:cs typeface="Verdana"/>
              </a:rPr>
              <a:t>node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40">
                <a:latin typeface="Verdana"/>
                <a:cs typeface="Verdana"/>
              </a:rPr>
              <a:t>starts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165">
                <a:latin typeface="Verdana"/>
                <a:cs typeface="Verdana"/>
              </a:rPr>
              <a:t>a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flow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by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invoking</a:t>
            </a:r>
            <a:r>
              <a:rPr dirty="0" sz="2000" spc="-175">
                <a:latin typeface="Verdana"/>
                <a:cs typeface="Verdana"/>
              </a:rPr>
              <a:t> its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125" b="1">
                <a:solidFill>
                  <a:srgbClr val="2B79EF"/>
                </a:solidFill>
                <a:latin typeface="Trebuchet MS"/>
                <a:cs typeface="Trebuchet MS"/>
              </a:rPr>
              <a:t>call</a:t>
            </a:r>
            <a:r>
              <a:rPr dirty="0" sz="2000" spc="-70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latin typeface="Verdana"/>
                <a:cs typeface="Verdana"/>
              </a:rPr>
              <a:t>method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0322" y="3657980"/>
            <a:ext cx="6670040" cy="598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085">
              <a:lnSpc>
                <a:spcPts val="225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95">
                <a:latin typeface="Verdana"/>
                <a:cs typeface="Verdana"/>
              </a:rPr>
              <a:t>Flows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are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45">
                <a:latin typeface="Verdana"/>
                <a:cs typeface="Verdana"/>
              </a:rPr>
              <a:t>checkpointed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25">
                <a:latin typeface="Verdana"/>
                <a:cs typeface="Verdana"/>
              </a:rPr>
              <a:t>at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75">
                <a:latin typeface="Verdana"/>
                <a:cs typeface="Verdana"/>
              </a:rPr>
              <a:t>various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60">
                <a:latin typeface="Verdana"/>
                <a:cs typeface="Verdana"/>
              </a:rPr>
              <a:t>points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during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90">
                <a:latin typeface="Verdana"/>
                <a:cs typeface="Verdana"/>
              </a:rPr>
              <a:t>their</a:t>
            </a:r>
            <a:endParaRPr sz="2000">
              <a:latin typeface="Verdana"/>
              <a:cs typeface="Verdana"/>
            </a:endParaRPr>
          </a:p>
          <a:p>
            <a:pPr marL="184785">
              <a:lnSpc>
                <a:spcPts val="2250"/>
              </a:lnSpc>
            </a:pPr>
            <a:r>
              <a:rPr dirty="0" sz="2000" spc="-20">
                <a:latin typeface="Verdana"/>
                <a:cs typeface="Verdana"/>
              </a:rPr>
              <a:t>execution,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so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20" b="1">
                <a:solidFill>
                  <a:srgbClr val="2B79EF"/>
                </a:solidFill>
                <a:latin typeface="Trebuchet MS"/>
                <a:cs typeface="Trebuchet MS"/>
              </a:rPr>
              <a:t>call</a:t>
            </a:r>
            <a:r>
              <a:rPr dirty="0" sz="2000" spc="-65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000" spc="-125">
                <a:latin typeface="Verdana"/>
                <a:cs typeface="Verdana"/>
              </a:rPr>
              <a:t>must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114">
                <a:latin typeface="Verdana"/>
                <a:cs typeface="Verdana"/>
              </a:rPr>
              <a:t>be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marked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70" b="1">
                <a:solidFill>
                  <a:srgbClr val="2B79EF"/>
                </a:solidFill>
                <a:latin typeface="Trebuchet MS"/>
                <a:cs typeface="Trebuchet MS"/>
              </a:rPr>
              <a:t>@Suspendable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2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2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2.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75" b="1">
                <a:latin typeface="Verdana"/>
                <a:cs typeface="Verdana"/>
                <a:hlinkClick r:id="rId2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3.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14" b="1">
                <a:latin typeface="Verdana"/>
                <a:cs typeface="Verdana"/>
                <a:hlinkClick r:id="rId2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2749423"/>
            <a:ext cx="1599565" cy="136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4.</a:t>
            </a:r>
            <a:r>
              <a:rPr dirty="0" sz="1600" spc="-90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204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35">
                <a:latin typeface="Verdana"/>
                <a:cs typeface="Verdana"/>
                <a:hlinkClick r:id="rId2" action="ppaction://hlinksldjump"/>
              </a:rPr>
              <a:t>Flow</a:t>
            </a:r>
            <a:r>
              <a:rPr dirty="0" sz="1200" spc="-9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20">
                <a:latin typeface="Verdana"/>
                <a:cs typeface="Verdana"/>
                <a:hlinkClick r:id="rId2" action="ppaction://hlinksldjump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Verdana"/>
                <a:cs typeface="Verdana"/>
                <a:hlinkClick r:id="rId2" action="ppaction://hlinksldjump"/>
              </a:rPr>
              <a:t>Creating </a:t>
            </a:r>
            <a:r>
              <a:rPr dirty="0" sz="1200" spc="-30">
                <a:latin typeface="Verdana"/>
                <a:cs typeface="Verdana"/>
                <a:hlinkClick r:id="rId2" action="ppaction://hlinksldjump"/>
              </a:rPr>
              <a:t>Signed</a:t>
            </a:r>
            <a:r>
              <a:rPr dirty="0" sz="1200" spc="-17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2" action="ppaction://hlinksldjump"/>
              </a:rPr>
              <a:t>Verifying</a:t>
            </a:r>
            <a:r>
              <a:rPr dirty="0" sz="1200" spc="-7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20">
                <a:latin typeface="Verdana"/>
                <a:cs typeface="Verdana"/>
                <a:hlinkClick r:id="rId2" action="ppaction://hlinksldjump"/>
              </a:rPr>
              <a:t>Counterparty</a:t>
            </a:r>
            <a:r>
              <a:rPr dirty="0" sz="1200" spc="-5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95">
                <a:latin typeface="Verdana"/>
                <a:cs typeface="Verdana"/>
                <a:hlinkClick r:id="rId2" action="ppaction://hlinksldjump"/>
              </a:rPr>
              <a:t>Sig.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2" action="ppaction://hlinksldjump"/>
              </a:rPr>
              <a:t>Finalizing</a:t>
            </a:r>
            <a:r>
              <a:rPr dirty="0" sz="1200" spc="-8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2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80497" y="4456252"/>
            <a:ext cx="1068070" cy="879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 startAt="5"/>
              <a:tabLst>
                <a:tab pos="241935" algn="l"/>
              </a:tabLst>
            </a:pPr>
            <a:r>
              <a:rPr dirty="0" sz="1600" spc="-190" b="1">
                <a:latin typeface="Verdana"/>
                <a:cs typeface="Verdana"/>
                <a:hlinkClick r:id="rId2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AutoNum type="arabicPeriod" startAt="5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5"/>
              <a:tabLst>
                <a:tab pos="241300" algn="l"/>
              </a:tabLst>
            </a:pPr>
            <a:r>
              <a:rPr dirty="0" sz="1600" spc="-265" b="1">
                <a:latin typeface="Verdana"/>
                <a:cs typeface="Verdana"/>
                <a:hlinkClick r:id="rId2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33946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25"/>
              <a:t>The </a:t>
            </a:r>
            <a:r>
              <a:rPr dirty="0" spc="-400"/>
              <a:t>Flow</a:t>
            </a:r>
            <a:r>
              <a:rPr dirty="0" spc="-695"/>
              <a:t> </a:t>
            </a:r>
            <a:r>
              <a:rPr dirty="0" spc="-320"/>
              <a:t>Testbed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31</a:t>
            </a:fld>
            <a:r>
              <a:rPr dirty="0" spc="-85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87551"/>
            <a:ext cx="6950075" cy="11537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70">
                <a:latin typeface="Verdana"/>
                <a:cs typeface="Verdana"/>
              </a:rPr>
              <a:t>Corda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also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40">
                <a:latin typeface="Verdana"/>
                <a:cs typeface="Verdana"/>
              </a:rPr>
              <a:t>provides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165">
                <a:latin typeface="Verdana"/>
                <a:cs typeface="Verdana"/>
              </a:rPr>
              <a:t>a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65">
                <a:latin typeface="Verdana"/>
                <a:cs typeface="Verdana"/>
              </a:rPr>
              <a:t>testing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framework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80">
                <a:latin typeface="Verdana"/>
                <a:cs typeface="Verdana"/>
              </a:rPr>
              <a:t>for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75">
                <a:latin typeface="Verdana"/>
                <a:cs typeface="Verdana"/>
              </a:rPr>
              <a:t>flows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184785" marR="5080" indent="-172085">
              <a:lnSpc>
                <a:spcPts val="216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2000" spc="-105">
                <a:latin typeface="Verdana"/>
                <a:cs typeface="Verdana"/>
              </a:rPr>
              <a:t>The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framework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allows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75">
                <a:latin typeface="Verdana"/>
                <a:cs typeface="Verdana"/>
              </a:rPr>
              <a:t>flows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to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110">
                <a:latin typeface="Verdana"/>
                <a:cs typeface="Verdana"/>
              </a:rPr>
              <a:t>be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40">
                <a:latin typeface="Verdana"/>
                <a:cs typeface="Verdana"/>
              </a:rPr>
              <a:t>quickly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tested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using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165">
                <a:latin typeface="Verdana"/>
                <a:cs typeface="Verdana"/>
              </a:rPr>
              <a:t>a  </a:t>
            </a:r>
            <a:r>
              <a:rPr dirty="0" sz="2000" spc="25">
                <a:latin typeface="Verdana"/>
                <a:cs typeface="Verdana"/>
              </a:rPr>
              <a:t>mock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network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with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25">
                <a:latin typeface="Verdana"/>
                <a:cs typeface="Verdana"/>
              </a:rPr>
              <a:t>mock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nodes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100">
                <a:latin typeface="Verdana"/>
                <a:cs typeface="Verdana"/>
              </a:rPr>
              <a:t>(with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25">
                <a:latin typeface="Verdana"/>
                <a:cs typeface="Verdana"/>
              </a:rPr>
              <a:t>no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75">
                <a:latin typeface="Verdana"/>
                <a:cs typeface="Verdana"/>
              </a:rPr>
              <a:t>spin-up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25">
                <a:latin typeface="Verdana"/>
                <a:cs typeface="Verdana"/>
              </a:rPr>
              <a:t>time):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4722" y="2862452"/>
            <a:ext cx="2842260" cy="158432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1927225">
              <a:lnSpc>
                <a:spcPts val="1510"/>
              </a:lnSpc>
              <a:spcBef>
                <a:spcPts val="295"/>
              </a:spcBef>
            </a:pPr>
            <a:r>
              <a:rPr dirty="0" sz="1400" spc="-50" b="1">
                <a:solidFill>
                  <a:srgbClr val="2B79EF"/>
                </a:solidFill>
                <a:latin typeface="Trebuchet MS"/>
                <a:cs typeface="Trebuchet MS"/>
              </a:rPr>
              <a:t>@Before  </a:t>
            </a:r>
            <a:r>
              <a:rPr dirty="0" sz="1400" spc="-80" b="1">
                <a:solidFill>
                  <a:srgbClr val="2B79EF"/>
                </a:solidFill>
                <a:latin typeface="Trebuchet MS"/>
                <a:cs typeface="Trebuchet MS"/>
              </a:rPr>
              <a:t>fun </a:t>
            </a:r>
            <a:r>
              <a:rPr dirty="0" sz="1400" spc="-55">
                <a:latin typeface="Arial"/>
                <a:cs typeface="Arial"/>
              </a:rPr>
              <a:t>setup()</a:t>
            </a:r>
            <a:r>
              <a:rPr dirty="0" sz="1400" spc="-160">
                <a:latin typeface="Arial"/>
                <a:cs typeface="Arial"/>
              </a:rPr>
              <a:t> </a:t>
            </a:r>
            <a:r>
              <a:rPr dirty="0" sz="1400" spc="-3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70815">
              <a:lnSpc>
                <a:spcPts val="1410"/>
              </a:lnSpc>
            </a:pPr>
            <a:r>
              <a:rPr dirty="0" sz="1400" spc="-25">
                <a:latin typeface="Arial"/>
                <a:cs typeface="Arial"/>
              </a:rPr>
              <a:t>net </a:t>
            </a:r>
            <a:r>
              <a:rPr dirty="0" sz="1400" spc="-120">
                <a:latin typeface="Arial"/>
                <a:cs typeface="Arial"/>
              </a:rPr>
              <a:t>= </a:t>
            </a:r>
            <a:r>
              <a:rPr dirty="0" sz="1400" spc="-40">
                <a:latin typeface="Arial"/>
                <a:cs typeface="Arial"/>
              </a:rPr>
              <a:t>MockNetwork()</a:t>
            </a:r>
            <a:endParaRPr sz="1400">
              <a:latin typeface="Arial"/>
              <a:cs typeface="Arial"/>
            </a:endParaRPr>
          </a:p>
          <a:p>
            <a:pPr marL="170815" marR="5080">
              <a:lnSpc>
                <a:spcPts val="1510"/>
              </a:lnSpc>
              <a:spcBef>
                <a:spcPts val="105"/>
              </a:spcBef>
            </a:pPr>
            <a:r>
              <a:rPr dirty="0" sz="1400" spc="-65">
                <a:latin typeface="Arial"/>
                <a:cs typeface="Arial"/>
              </a:rPr>
              <a:t>val </a:t>
            </a:r>
            <a:r>
              <a:rPr dirty="0" sz="1400" spc="-80">
                <a:latin typeface="Arial"/>
                <a:cs typeface="Arial"/>
              </a:rPr>
              <a:t>nodes </a:t>
            </a:r>
            <a:r>
              <a:rPr dirty="0" sz="1400" spc="-120">
                <a:latin typeface="Arial"/>
                <a:cs typeface="Arial"/>
              </a:rPr>
              <a:t>= </a:t>
            </a:r>
            <a:r>
              <a:rPr dirty="0" sz="1400" spc="-70">
                <a:latin typeface="Arial"/>
                <a:cs typeface="Arial"/>
              </a:rPr>
              <a:t>net.createSomeNodes(2)  </a:t>
            </a:r>
            <a:r>
              <a:rPr dirty="0" sz="1400" spc="-110">
                <a:latin typeface="Arial"/>
                <a:cs typeface="Arial"/>
              </a:rPr>
              <a:t>a </a:t>
            </a:r>
            <a:r>
              <a:rPr dirty="0" sz="1400" spc="-120">
                <a:latin typeface="Arial"/>
                <a:cs typeface="Arial"/>
              </a:rPr>
              <a:t>=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60">
                <a:latin typeface="Arial"/>
                <a:cs typeface="Arial"/>
              </a:rPr>
              <a:t>nodes.getPartyNodes[0]</a:t>
            </a:r>
            <a:endParaRPr sz="1400">
              <a:latin typeface="Arial"/>
              <a:cs typeface="Arial"/>
            </a:endParaRPr>
          </a:p>
          <a:p>
            <a:pPr marL="170815">
              <a:lnSpc>
                <a:spcPts val="1410"/>
              </a:lnSpc>
            </a:pPr>
            <a:r>
              <a:rPr dirty="0" sz="1400" spc="-45">
                <a:latin typeface="Arial"/>
                <a:cs typeface="Arial"/>
              </a:rPr>
              <a:t>b </a:t>
            </a:r>
            <a:r>
              <a:rPr dirty="0" sz="1400" spc="-120">
                <a:latin typeface="Arial"/>
                <a:cs typeface="Arial"/>
              </a:rPr>
              <a:t>=</a:t>
            </a:r>
            <a:r>
              <a:rPr dirty="0" sz="1400" spc="-140">
                <a:latin typeface="Arial"/>
                <a:cs typeface="Arial"/>
              </a:rPr>
              <a:t> </a:t>
            </a:r>
            <a:r>
              <a:rPr dirty="0" sz="1400" spc="-60">
                <a:latin typeface="Arial"/>
                <a:cs typeface="Arial"/>
              </a:rPr>
              <a:t>nodes.getPartyNodes[1]</a:t>
            </a:r>
            <a:endParaRPr sz="1400">
              <a:latin typeface="Arial"/>
              <a:cs typeface="Arial"/>
            </a:endParaRPr>
          </a:p>
          <a:p>
            <a:pPr marL="170815">
              <a:lnSpc>
                <a:spcPts val="1515"/>
              </a:lnSpc>
            </a:pPr>
            <a:r>
              <a:rPr dirty="0" sz="1400" spc="-35">
                <a:latin typeface="Arial"/>
                <a:cs typeface="Arial"/>
              </a:rPr>
              <a:t>net.runNetwork(-1)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00"/>
              </a:lnSpc>
            </a:pPr>
            <a:r>
              <a:rPr dirty="0" sz="1400" spc="-3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2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2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2.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75" b="1">
                <a:latin typeface="Verdana"/>
                <a:cs typeface="Verdana"/>
                <a:hlinkClick r:id="rId2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3.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14" b="1">
                <a:latin typeface="Verdana"/>
                <a:cs typeface="Verdana"/>
                <a:hlinkClick r:id="rId2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497" y="2749423"/>
            <a:ext cx="1599565" cy="136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4.</a:t>
            </a:r>
            <a:r>
              <a:rPr dirty="0" sz="1600" spc="-90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204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35">
                <a:latin typeface="Verdana"/>
                <a:cs typeface="Verdana"/>
                <a:hlinkClick r:id="rId2" action="ppaction://hlinksldjump"/>
              </a:rPr>
              <a:t>Flow</a:t>
            </a:r>
            <a:r>
              <a:rPr dirty="0" sz="1200" spc="-9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20">
                <a:latin typeface="Verdana"/>
                <a:cs typeface="Verdana"/>
                <a:hlinkClick r:id="rId2" action="ppaction://hlinksldjump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Verdana"/>
                <a:cs typeface="Verdana"/>
                <a:hlinkClick r:id="rId2" action="ppaction://hlinksldjump"/>
              </a:rPr>
              <a:t>Creating </a:t>
            </a:r>
            <a:r>
              <a:rPr dirty="0" sz="1200" spc="-30">
                <a:latin typeface="Verdana"/>
                <a:cs typeface="Verdana"/>
                <a:hlinkClick r:id="rId2" action="ppaction://hlinksldjump"/>
              </a:rPr>
              <a:t>Signed</a:t>
            </a:r>
            <a:r>
              <a:rPr dirty="0" sz="1200" spc="-17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2" action="ppaction://hlinksldjump"/>
              </a:rPr>
              <a:t>Verifying</a:t>
            </a:r>
            <a:r>
              <a:rPr dirty="0" sz="1200" spc="-7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20">
                <a:latin typeface="Verdana"/>
                <a:cs typeface="Verdana"/>
                <a:hlinkClick r:id="rId2" action="ppaction://hlinksldjump"/>
              </a:rPr>
              <a:t>Counterparty</a:t>
            </a:r>
            <a:r>
              <a:rPr dirty="0" sz="1200" spc="-5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95">
                <a:latin typeface="Verdana"/>
                <a:cs typeface="Verdana"/>
                <a:hlinkClick r:id="rId2" action="ppaction://hlinksldjump"/>
              </a:rPr>
              <a:t>Sig.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2" action="ppaction://hlinksldjump"/>
              </a:rPr>
              <a:t>Finalizing</a:t>
            </a:r>
            <a:r>
              <a:rPr dirty="0" sz="1200" spc="-8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2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4456252"/>
            <a:ext cx="1068070" cy="879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 startAt="5"/>
              <a:tabLst>
                <a:tab pos="241935" algn="l"/>
              </a:tabLst>
            </a:pPr>
            <a:r>
              <a:rPr dirty="0" sz="1600" spc="-190" b="1">
                <a:latin typeface="Verdana"/>
                <a:cs typeface="Verdana"/>
                <a:hlinkClick r:id="rId2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AutoNum type="arabicPeriod" startAt="5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5"/>
              <a:tabLst>
                <a:tab pos="241300" algn="l"/>
              </a:tabLst>
            </a:pPr>
            <a:r>
              <a:rPr dirty="0" sz="1600" spc="-265" b="1">
                <a:latin typeface="Verdana"/>
                <a:cs typeface="Verdana"/>
                <a:hlinkClick r:id="rId2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23024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35"/>
              <a:t>Simulating</a:t>
            </a:r>
            <a:r>
              <a:rPr dirty="0" spc="-295"/>
              <a:t> </a:t>
            </a:r>
            <a:r>
              <a:rPr dirty="0" spc="-415"/>
              <a:t>Flows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31</a:t>
            </a:fld>
            <a:r>
              <a:rPr dirty="0" spc="-85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87551"/>
            <a:ext cx="7995284" cy="142875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84785" marR="372745" indent="-172085">
              <a:lnSpc>
                <a:spcPts val="2100"/>
              </a:lnSpc>
              <a:spcBef>
                <a:spcPts val="42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95">
                <a:latin typeface="Verdana"/>
                <a:cs typeface="Verdana"/>
              </a:rPr>
              <a:t>Flows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are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asynchronous,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90">
                <a:latin typeface="Verdana"/>
                <a:cs typeface="Verdana"/>
              </a:rPr>
              <a:t>so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instead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10">
                <a:latin typeface="Verdana"/>
                <a:cs typeface="Verdana"/>
              </a:rPr>
              <a:t>of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80">
                <a:latin typeface="Verdana"/>
                <a:cs typeface="Verdana"/>
              </a:rPr>
              <a:t>returning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165">
                <a:latin typeface="Verdana"/>
                <a:cs typeface="Verdana"/>
              </a:rPr>
              <a:t>a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value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now,  </a:t>
            </a:r>
            <a:r>
              <a:rPr dirty="0" sz="2000" spc="-40">
                <a:latin typeface="Verdana"/>
                <a:cs typeface="Verdana"/>
              </a:rPr>
              <a:t>they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100">
                <a:latin typeface="Verdana"/>
                <a:cs typeface="Verdana"/>
              </a:rPr>
              <a:t>return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165">
                <a:latin typeface="Verdana"/>
                <a:cs typeface="Verdana"/>
              </a:rPr>
              <a:t>a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45" b="1">
                <a:solidFill>
                  <a:srgbClr val="2B79EF"/>
                </a:solidFill>
                <a:latin typeface="Trebuchet MS"/>
                <a:cs typeface="Trebuchet MS"/>
              </a:rPr>
              <a:t>Future</a:t>
            </a:r>
            <a:r>
              <a:rPr dirty="0" sz="2000" spc="-75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000" spc="-270">
                <a:latin typeface="Verdana"/>
                <a:cs typeface="Verdana"/>
              </a:rPr>
              <a:t>–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165">
                <a:latin typeface="Verdana"/>
                <a:cs typeface="Verdana"/>
              </a:rPr>
              <a:t>a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35">
                <a:latin typeface="Verdana"/>
                <a:cs typeface="Verdana"/>
              </a:rPr>
              <a:t>placeholder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80">
                <a:latin typeface="Verdana"/>
                <a:cs typeface="Verdana"/>
              </a:rPr>
              <a:t>for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their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eventual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value</a:t>
            </a:r>
            <a:endParaRPr sz="2000">
              <a:latin typeface="Verdana"/>
              <a:cs typeface="Verdana"/>
            </a:endParaRPr>
          </a:p>
          <a:p>
            <a:pPr marL="184785" indent="-172085">
              <a:lnSpc>
                <a:spcPts val="2310"/>
              </a:lnSpc>
              <a:spcBef>
                <a:spcPts val="189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100">
                <a:latin typeface="Verdana"/>
                <a:cs typeface="Verdana"/>
              </a:rPr>
              <a:t>Within</a:t>
            </a:r>
            <a:r>
              <a:rPr dirty="0" sz="2000" spc="-114">
                <a:latin typeface="Verdana"/>
                <a:cs typeface="Verdana"/>
              </a:rPr>
              <a:t> </a:t>
            </a:r>
            <a:r>
              <a:rPr dirty="0" sz="2000" spc="165">
                <a:latin typeface="Verdana"/>
                <a:cs typeface="Verdana"/>
              </a:rPr>
              <a:t>a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flow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110">
                <a:latin typeface="Verdana"/>
                <a:cs typeface="Verdana"/>
              </a:rPr>
              <a:t>test,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65">
                <a:latin typeface="Verdana"/>
                <a:cs typeface="Verdana"/>
              </a:rPr>
              <a:t>we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10">
                <a:latin typeface="Verdana"/>
                <a:cs typeface="Verdana"/>
              </a:rPr>
              <a:t>obtain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145" b="1">
                <a:solidFill>
                  <a:srgbClr val="2B79EF"/>
                </a:solidFill>
                <a:latin typeface="Trebuchet MS"/>
                <a:cs typeface="Trebuchet MS"/>
              </a:rPr>
              <a:t>Future</a:t>
            </a:r>
            <a:r>
              <a:rPr dirty="0" sz="2000" spc="-70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latin typeface="Verdana"/>
                <a:cs typeface="Verdana"/>
              </a:rPr>
              <a:t>representing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120">
                <a:latin typeface="Verdana"/>
                <a:cs typeface="Verdana"/>
              </a:rPr>
              <a:t>result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10">
                <a:latin typeface="Verdana"/>
                <a:cs typeface="Verdana"/>
              </a:rPr>
              <a:t>of</a:t>
            </a:r>
            <a:endParaRPr sz="2000">
              <a:latin typeface="Verdana"/>
              <a:cs typeface="Verdana"/>
            </a:endParaRPr>
          </a:p>
          <a:p>
            <a:pPr marL="184785">
              <a:lnSpc>
                <a:spcPts val="2310"/>
              </a:lnSpc>
            </a:pPr>
            <a:r>
              <a:rPr dirty="0" sz="2000" spc="-15">
                <a:latin typeface="Verdana"/>
                <a:cs typeface="Verdana"/>
              </a:rPr>
              <a:t>the </a:t>
            </a:r>
            <a:r>
              <a:rPr dirty="0" sz="2000" spc="-35">
                <a:latin typeface="Verdana"/>
                <a:cs typeface="Verdana"/>
              </a:rPr>
              <a:t>flow’s</a:t>
            </a:r>
            <a:r>
              <a:rPr dirty="0" sz="2000" spc="-335">
                <a:latin typeface="Verdana"/>
                <a:cs typeface="Verdana"/>
              </a:rPr>
              <a:t> </a:t>
            </a:r>
            <a:r>
              <a:rPr dirty="0" sz="2000" spc="-40">
                <a:latin typeface="Verdana"/>
                <a:cs typeface="Verdana"/>
              </a:rPr>
              <a:t>execution: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4722" y="3142869"/>
            <a:ext cx="363092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70" b="1">
                <a:solidFill>
                  <a:srgbClr val="2B79EF"/>
                </a:solidFill>
                <a:latin typeface="Trebuchet MS"/>
                <a:cs typeface="Trebuchet MS"/>
              </a:rPr>
              <a:t>val </a:t>
            </a:r>
            <a:r>
              <a:rPr dirty="0" sz="1200" spc="-5">
                <a:latin typeface="Arial"/>
                <a:cs typeface="Arial"/>
              </a:rPr>
              <a:t>flow </a:t>
            </a:r>
            <a:r>
              <a:rPr dirty="0" sz="1200" spc="-105">
                <a:latin typeface="Arial"/>
                <a:cs typeface="Arial"/>
              </a:rPr>
              <a:t>= </a:t>
            </a:r>
            <a:r>
              <a:rPr dirty="0" sz="1200" spc="-45">
                <a:latin typeface="Arial"/>
                <a:cs typeface="Arial"/>
              </a:rPr>
              <a:t>ExampleFlow.Initiator(state,</a:t>
            </a:r>
            <a:r>
              <a:rPr dirty="0" sz="1200" spc="-155">
                <a:latin typeface="Arial"/>
                <a:cs typeface="Arial"/>
              </a:rPr>
              <a:t> </a:t>
            </a:r>
            <a:r>
              <a:rPr dirty="0" sz="1200" spc="-30">
                <a:latin typeface="Arial"/>
                <a:cs typeface="Arial"/>
              </a:rPr>
              <a:t>b.info.legalIdentity)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74722" y="3472053"/>
            <a:ext cx="31572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70" b="1">
                <a:solidFill>
                  <a:srgbClr val="2B79EF"/>
                </a:solidFill>
                <a:latin typeface="Trebuchet MS"/>
                <a:cs typeface="Trebuchet MS"/>
              </a:rPr>
              <a:t>val </a:t>
            </a:r>
            <a:r>
              <a:rPr dirty="0" sz="1200" spc="-10">
                <a:latin typeface="Arial"/>
                <a:cs typeface="Arial"/>
              </a:rPr>
              <a:t>future </a:t>
            </a:r>
            <a:r>
              <a:rPr dirty="0" sz="1200" spc="-105">
                <a:latin typeface="Arial"/>
                <a:cs typeface="Arial"/>
              </a:rPr>
              <a:t>=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-45">
                <a:latin typeface="Arial"/>
                <a:cs typeface="Arial"/>
              </a:rPr>
              <a:t>a.services.startFlow(flow).resultFuture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0322" y="3928948"/>
            <a:ext cx="5081905" cy="6572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5">
                <a:latin typeface="Verdana"/>
                <a:cs typeface="Verdana"/>
              </a:rPr>
              <a:t>We</a:t>
            </a:r>
            <a:r>
              <a:rPr dirty="0" sz="2000" spc="-95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simulate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the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running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of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the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90">
                <a:latin typeface="Verdana"/>
                <a:cs typeface="Verdana"/>
              </a:rPr>
              <a:t>network:</a:t>
            </a:r>
            <a:endParaRPr sz="20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1125"/>
              </a:spcBef>
            </a:pPr>
            <a:r>
              <a:rPr dirty="0" sz="1200" spc="-30">
                <a:latin typeface="Arial"/>
                <a:cs typeface="Arial"/>
              </a:rPr>
              <a:t>net.runNetwork()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0322" y="4834890"/>
            <a:ext cx="5602605" cy="656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5">
                <a:latin typeface="Verdana"/>
                <a:cs typeface="Verdana"/>
              </a:rPr>
              <a:t>We</a:t>
            </a:r>
            <a:r>
              <a:rPr dirty="0" sz="2000" spc="-95">
                <a:latin typeface="Verdana"/>
                <a:cs typeface="Verdana"/>
              </a:rPr>
              <a:t> </a:t>
            </a:r>
            <a:r>
              <a:rPr dirty="0" sz="2000" spc="125">
                <a:latin typeface="Verdana"/>
                <a:cs typeface="Verdana"/>
              </a:rPr>
              <a:t>can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then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65">
                <a:latin typeface="Verdana"/>
                <a:cs typeface="Verdana"/>
              </a:rPr>
              <a:t>retrieve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output</a:t>
            </a:r>
            <a:r>
              <a:rPr dirty="0" sz="2000" spc="-204">
                <a:latin typeface="Verdana"/>
                <a:cs typeface="Verdana"/>
              </a:rPr>
              <a:t> </a:t>
            </a:r>
            <a:r>
              <a:rPr dirty="0" sz="2000" spc="10">
                <a:latin typeface="Verdana"/>
                <a:cs typeface="Verdana"/>
              </a:rPr>
              <a:t>of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90">
                <a:latin typeface="Verdana"/>
                <a:cs typeface="Verdana"/>
              </a:rPr>
              <a:t>flow:</a:t>
            </a:r>
            <a:endParaRPr sz="20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1125"/>
              </a:spcBef>
            </a:pPr>
            <a:r>
              <a:rPr dirty="0" sz="1200" spc="-25">
                <a:latin typeface="Arial"/>
                <a:cs typeface="Arial"/>
              </a:rPr>
              <a:t>future.get()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2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2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2.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75" b="1">
                <a:latin typeface="Verdana"/>
                <a:cs typeface="Verdana"/>
                <a:hlinkClick r:id="rId2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3.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14" b="1">
                <a:latin typeface="Verdana"/>
                <a:cs typeface="Verdana"/>
                <a:hlinkClick r:id="rId2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80497" y="2749423"/>
            <a:ext cx="1599565" cy="136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4.</a:t>
            </a:r>
            <a:r>
              <a:rPr dirty="0" sz="1600" spc="-90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204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35">
                <a:latin typeface="Verdana"/>
                <a:cs typeface="Verdana"/>
                <a:hlinkClick r:id="rId2" action="ppaction://hlinksldjump"/>
              </a:rPr>
              <a:t>Flow</a:t>
            </a:r>
            <a:r>
              <a:rPr dirty="0" sz="1200" spc="-9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20">
                <a:latin typeface="Verdana"/>
                <a:cs typeface="Verdana"/>
                <a:hlinkClick r:id="rId2" action="ppaction://hlinksldjump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Verdana"/>
                <a:cs typeface="Verdana"/>
                <a:hlinkClick r:id="rId2" action="ppaction://hlinksldjump"/>
              </a:rPr>
              <a:t>Creating </a:t>
            </a:r>
            <a:r>
              <a:rPr dirty="0" sz="1200" spc="-30">
                <a:latin typeface="Verdana"/>
                <a:cs typeface="Verdana"/>
                <a:hlinkClick r:id="rId2" action="ppaction://hlinksldjump"/>
              </a:rPr>
              <a:t>Signed</a:t>
            </a:r>
            <a:r>
              <a:rPr dirty="0" sz="1200" spc="-17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2" action="ppaction://hlinksldjump"/>
              </a:rPr>
              <a:t>Verifying</a:t>
            </a:r>
            <a:r>
              <a:rPr dirty="0" sz="1200" spc="-7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20">
                <a:latin typeface="Verdana"/>
                <a:cs typeface="Verdana"/>
                <a:hlinkClick r:id="rId2" action="ppaction://hlinksldjump"/>
              </a:rPr>
              <a:t>Counterparty</a:t>
            </a:r>
            <a:r>
              <a:rPr dirty="0" sz="1200" spc="-5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95">
                <a:latin typeface="Verdana"/>
                <a:cs typeface="Verdana"/>
                <a:hlinkClick r:id="rId2" action="ppaction://hlinksldjump"/>
              </a:rPr>
              <a:t>Sig.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2" action="ppaction://hlinksldjump"/>
              </a:rPr>
              <a:t>Finalizing</a:t>
            </a:r>
            <a:r>
              <a:rPr dirty="0" sz="1200" spc="-8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2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80497" y="4456252"/>
            <a:ext cx="10680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5.</a:t>
            </a:r>
            <a:r>
              <a:rPr dirty="0" sz="1600" spc="-135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90" b="1">
                <a:latin typeface="Verdana"/>
                <a:cs typeface="Verdana"/>
                <a:hlinkClick r:id="rId2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80497" y="5066538"/>
            <a:ext cx="5727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6.</a:t>
            </a:r>
            <a:r>
              <a:rPr dirty="0" sz="1600" spc="-155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265" b="1">
                <a:latin typeface="Verdana"/>
                <a:cs typeface="Verdana"/>
                <a:hlinkClick r:id="rId2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36804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20"/>
              <a:t>Writing </a:t>
            </a:r>
            <a:r>
              <a:rPr dirty="0" spc="-400"/>
              <a:t>Flow</a:t>
            </a:r>
            <a:r>
              <a:rPr dirty="0" spc="-50"/>
              <a:t> </a:t>
            </a:r>
            <a:r>
              <a:rPr dirty="0" spc="-484"/>
              <a:t>Tests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31</a:t>
            </a:fld>
            <a:r>
              <a:rPr dirty="0" spc="-85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87551"/>
            <a:ext cx="8150225" cy="1428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5">
                <a:latin typeface="Verdana"/>
                <a:cs typeface="Verdana"/>
              </a:rPr>
              <a:t>We</a:t>
            </a:r>
            <a:r>
              <a:rPr dirty="0" sz="2000" spc="-95">
                <a:latin typeface="Verdana"/>
                <a:cs typeface="Verdana"/>
              </a:rPr>
              <a:t> </a:t>
            </a:r>
            <a:r>
              <a:rPr dirty="0" sz="2000" spc="125">
                <a:latin typeface="Verdana"/>
                <a:cs typeface="Verdana"/>
              </a:rPr>
              <a:t>can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90">
                <a:latin typeface="Verdana"/>
                <a:cs typeface="Verdana"/>
              </a:rPr>
              <a:t>test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that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165">
                <a:latin typeface="Verdana"/>
                <a:cs typeface="Verdana"/>
              </a:rPr>
              <a:t>a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flow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110">
                <a:latin typeface="Verdana"/>
                <a:cs typeface="Verdana"/>
              </a:rPr>
              <a:t>will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60">
                <a:latin typeface="Verdana"/>
                <a:cs typeface="Verdana"/>
              </a:rPr>
              <a:t>throw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55">
                <a:latin typeface="Verdana"/>
                <a:cs typeface="Verdana"/>
              </a:rPr>
              <a:t>an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exception:</a:t>
            </a:r>
            <a:endParaRPr sz="2000">
              <a:latin typeface="Verdana"/>
              <a:cs typeface="Verdana"/>
            </a:endParaRPr>
          </a:p>
          <a:p>
            <a:pPr marL="1066800" marR="4018279" indent="-140335">
              <a:lnSpc>
                <a:spcPts val="1300"/>
              </a:lnSpc>
              <a:spcBef>
                <a:spcPts val="1280"/>
              </a:spcBef>
            </a:pPr>
            <a:r>
              <a:rPr dirty="0" sz="1200" spc="-55">
                <a:latin typeface="Arial"/>
                <a:cs typeface="Arial"/>
              </a:rPr>
              <a:t>assertFailsWith&lt;TransactionVerificationException&gt; </a:t>
            </a:r>
            <a:r>
              <a:rPr dirty="0" sz="1200" spc="-25">
                <a:latin typeface="Arial"/>
                <a:cs typeface="Arial"/>
              </a:rPr>
              <a:t>{  </a:t>
            </a:r>
            <a:r>
              <a:rPr dirty="0" sz="1200" spc="-35">
                <a:latin typeface="Arial"/>
                <a:cs typeface="Arial"/>
              </a:rPr>
              <a:t>future.getOrThrow()</a:t>
            </a:r>
            <a:endParaRPr sz="1200">
              <a:latin typeface="Arial"/>
              <a:cs typeface="Arial"/>
            </a:endParaRPr>
          </a:p>
          <a:p>
            <a:pPr marL="927100">
              <a:lnSpc>
                <a:spcPts val="1270"/>
              </a:lnSpc>
            </a:pPr>
            <a:r>
              <a:rPr dirty="0" sz="1200" spc="-25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/>
              <a:cs typeface="Times New Roman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45">
                <a:latin typeface="Verdana"/>
                <a:cs typeface="Verdana"/>
              </a:rPr>
              <a:t>Or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65">
                <a:latin typeface="Verdana"/>
                <a:cs typeface="Verdana"/>
              </a:rPr>
              <a:t>we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125">
                <a:latin typeface="Verdana"/>
                <a:cs typeface="Verdana"/>
              </a:rPr>
              <a:t>can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65">
                <a:latin typeface="Verdana"/>
                <a:cs typeface="Verdana"/>
              </a:rPr>
              <a:t>retrieve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35">
                <a:latin typeface="Verdana"/>
                <a:cs typeface="Verdana"/>
              </a:rPr>
              <a:t>flow’s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output</a:t>
            </a:r>
            <a:r>
              <a:rPr dirty="0" sz="2000" spc="-204">
                <a:latin typeface="Verdana"/>
                <a:cs typeface="Verdana"/>
              </a:rPr>
              <a:t> </a:t>
            </a:r>
            <a:r>
              <a:rPr dirty="0" sz="2000" spc="80">
                <a:latin typeface="Verdana"/>
                <a:cs typeface="Verdana"/>
              </a:rPr>
              <a:t>and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114">
                <a:latin typeface="Verdana"/>
                <a:cs typeface="Verdana"/>
              </a:rPr>
              <a:t>run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100">
                <a:latin typeface="Verdana"/>
                <a:cs typeface="Verdana"/>
              </a:rPr>
              <a:t>assertions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against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204">
                <a:latin typeface="Verdana"/>
                <a:cs typeface="Verdana"/>
              </a:rPr>
              <a:t>it: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4722" y="3142869"/>
            <a:ext cx="21856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70" b="1">
                <a:solidFill>
                  <a:srgbClr val="2B79EF"/>
                </a:solidFill>
                <a:latin typeface="Trebuchet MS"/>
                <a:cs typeface="Trebuchet MS"/>
              </a:rPr>
              <a:t>val </a:t>
            </a:r>
            <a:r>
              <a:rPr dirty="0" sz="1200" spc="-85">
                <a:latin typeface="Arial"/>
                <a:cs typeface="Arial"/>
              </a:rPr>
              <a:t>signedTx </a:t>
            </a:r>
            <a:r>
              <a:rPr dirty="0" sz="1200" spc="-105">
                <a:latin typeface="Arial"/>
                <a:cs typeface="Arial"/>
              </a:rPr>
              <a:t>=</a:t>
            </a:r>
            <a:r>
              <a:rPr dirty="0" sz="1200" spc="-120">
                <a:latin typeface="Arial"/>
                <a:cs typeface="Arial"/>
              </a:rPr>
              <a:t> </a:t>
            </a:r>
            <a:r>
              <a:rPr dirty="0" sz="1200" spc="-35">
                <a:latin typeface="Arial"/>
                <a:cs typeface="Arial"/>
              </a:rPr>
              <a:t>future.getOrThrow()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74722" y="3472053"/>
            <a:ext cx="21996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70" i="1">
                <a:latin typeface="Trebuchet MS"/>
                <a:cs typeface="Trebuchet MS"/>
              </a:rPr>
              <a:t>assertEquals</a:t>
            </a:r>
            <a:r>
              <a:rPr dirty="0" sz="1200" spc="-70">
                <a:latin typeface="Arial"/>
                <a:cs typeface="Arial"/>
              </a:rPr>
              <a:t>(signedTx.sigs.size(),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2)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2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2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2.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75" b="1">
                <a:latin typeface="Verdana"/>
                <a:cs typeface="Verdana"/>
                <a:hlinkClick r:id="rId2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3.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14" b="1">
                <a:latin typeface="Verdana"/>
                <a:cs typeface="Verdana"/>
                <a:hlinkClick r:id="rId2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2749423"/>
            <a:ext cx="1599565" cy="136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4.</a:t>
            </a:r>
            <a:r>
              <a:rPr dirty="0" sz="1600" spc="-90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204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35">
                <a:latin typeface="Verdana"/>
                <a:cs typeface="Verdana"/>
                <a:hlinkClick r:id="rId2" action="ppaction://hlinksldjump"/>
              </a:rPr>
              <a:t>Flow</a:t>
            </a:r>
            <a:r>
              <a:rPr dirty="0" sz="1200" spc="-9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20">
                <a:latin typeface="Verdana"/>
                <a:cs typeface="Verdana"/>
                <a:hlinkClick r:id="rId2" action="ppaction://hlinksldjump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Verdana"/>
                <a:cs typeface="Verdana"/>
                <a:hlinkClick r:id="rId2" action="ppaction://hlinksldjump"/>
              </a:rPr>
              <a:t>Creating </a:t>
            </a:r>
            <a:r>
              <a:rPr dirty="0" sz="1200" spc="-30">
                <a:latin typeface="Verdana"/>
                <a:cs typeface="Verdana"/>
                <a:hlinkClick r:id="rId2" action="ppaction://hlinksldjump"/>
              </a:rPr>
              <a:t>Signed</a:t>
            </a:r>
            <a:r>
              <a:rPr dirty="0" sz="1200" spc="-17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2" action="ppaction://hlinksldjump"/>
              </a:rPr>
              <a:t>Verifying</a:t>
            </a:r>
            <a:r>
              <a:rPr dirty="0" sz="1200" spc="-7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20">
                <a:latin typeface="Verdana"/>
                <a:cs typeface="Verdana"/>
                <a:hlinkClick r:id="rId2" action="ppaction://hlinksldjump"/>
              </a:rPr>
              <a:t>Counterparty</a:t>
            </a:r>
            <a:r>
              <a:rPr dirty="0" sz="1200" spc="-5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95">
                <a:latin typeface="Verdana"/>
                <a:cs typeface="Verdana"/>
                <a:hlinkClick r:id="rId2" action="ppaction://hlinksldjump"/>
              </a:rPr>
              <a:t>Sig.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2" action="ppaction://hlinksldjump"/>
              </a:rPr>
              <a:t>Finalizing</a:t>
            </a:r>
            <a:r>
              <a:rPr dirty="0" sz="1200" spc="-8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2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80497" y="4456252"/>
            <a:ext cx="1068070" cy="879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 startAt="5"/>
              <a:tabLst>
                <a:tab pos="241935" algn="l"/>
              </a:tabLst>
            </a:pPr>
            <a:r>
              <a:rPr dirty="0" sz="1600" spc="-190" b="1">
                <a:latin typeface="Verdana"/>
                <a:cs typeface="Verdana"/>
                <a:hlinkClick r:id="rId2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AutoNum type="arabicPeriod" startAt="5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5"/>
              <a:tabLst>
                <a:tab pos="241300" algn="l"/>
              </a:tabLst>
            </a:pPr>
            <a:r>
              <a:rPr dirty="0" sz="1600" spc="-265" b="1">
                <a:latin typeface="Verdana"/>
                <a:cs typeface="Verdana"/>
                <a:hlinkClick r:id="rId2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41757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20"/>
              <a:t>Our </a:t>
            </a:r>
            <a:r>
              <a:rPr dirty="0" spc="-490"/>
              <a:t>First </a:t>
            </a:r>
            <a:r>
              <a:rPr dirty="0" spc="-400"/>
              <a:t>Flow</a:t>
            </a:r>
            <a:r>
              <a:rPr dirty="0" spc="-434"/>
              <a:t> </a:t>
            </a:r>
            <a:r>
              <a:rPr dirty="0" spc="-480"/>
              <a:t>Test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31</a:t>
            </a:fld>
            <a:r>
              <a:rPr dirty="0" spc="-85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79931"/>
            <a:ext cx="7712075" cy="15773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215">
                <a:latin typeface="Verdana"/>
                <a:cs typeface="Verdana"/>
              </a:rPr>
              <a:t>In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our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design,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85" b="1">
                <a:solidFill>
                  <a:srgbClr val="2B79EF"/>
                </a:solidFill>
                <a:latin typeface="Trebuchet MS"/>
                <a:cs typeface="Trebuchet MS"/>
              </a:rPr>
              <a:t>IOUIssueFlow</a:t>
            </a:r>
            <a:r>
              <a:rPr dirty="0" sz="2000" spc="-75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latin typeface="Verdana"/>
                <a:cs typeface="Verdana"/>
              </a:rPr>
              <a:t>should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100">
                <a:latin typeface="Verdana"/>
                <a:cs typeface="Verdana"/>
              </a:rPr>
              <a:t>return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165">
                <a:latin typeface="Verdana"/>
                <a:cs typeface="Verdana"/>
              </a:rPr>
              <a:t>a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120" b="1">
                <a:solidFill>
                  <a:srgbClr val="2B79EF"/>
                </a:solidFill>
                <a:latin typeface="Trebuchet MS"/>
                <a:cs typeface="Trebuchet MS"/>
              </a:rPr>
              <a:t>SignedTransaction</a:t>
            </a:r>
            <a:endParaRPr sz="2000">
              <a:latin typeface="Trebuchet MS"/>
              <a:cs typeface="Trebuchet MS"/>
            </a:endParaRPr>
          </a:p>
          <a:p>
            <a:pPr marL="184785" indent="-172085">
              <a:lnSpc>
                <a:spcPct val="100000"/>
              </a:lnSpc>
              <a:spcBef>
                <a:spcPts val="197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245">
                <a:latin typeface="Verdana"/>
                <a:cs typeface="Verdana"/>
              </a:rPr>
              <a:t>It </a:t>
            </a:r>
            <a:r>
              <a:rPr dirty="0" sz="2000" spc="10">
                <a:latin typeface="Verdana"/>
                <a:cs typeface="Verdana"/>
              </a:rPr>
              <a:t>does </a:t>
            </a:r>
            <a:r>
              <a:rPr dirty="0" sz="2000" spc="-90">
                <a:latin typeface="Verdana"/>
                <a:cs typeface="Verdana"/>
              </a:rPr>
              <a:t>so</a:t>
            </a:r>
            <a:r>
              <a:rPr dirty="0" sz="2000" spc="-254">
                <a:latin typeface="Verdana"/>
                <a:cs typeface="Verdana"/>
              </a:rPr>
              <a:t> </a:t>
            </a:r>
            <a:r>
              <a:rPr dirty="0" sz="2000" spc="-125">
                <a:latin typeface="Verdana"/>
                <a:cs typeface="Verdana"/>
              </a:rPr>
              <a:t>by:</a:t>
            </a:r>
            <a:endParaRPr sz="2000">
              <a:latin typeface="Verdana"/>
              <a:cs typeface="Verdana"/>
            </a:endParaRPr>
          </a:p>
          <a:p>
            <a:pPr lvl="1" marL="588645" indent="-342900">
              <a:lnSpc>
                <a:spcPct val="100000"/>
              </a:lnSpc>
              <a:spcBef>
                <a:spcPts val="405"/>
              </a:spcBef>
              <a:buAutoNum type="arabicPeriod"/>
              <a:tabLst>
                <a:tab pos="588645" algn="l"/>
                <a:tab pos="589280" algn="l"/>
              </a:tabLst>
            </a:pPr>
            <a:r>
              <a:rPr dirty="0" sz="1800" spc="-60">
                <a:latin typeface="Verdana"/>
                <a:cs typeface="Verdana"/>
              </a:rPr>
              <a:t>Building </a:t>
            </a:r>
            <a:r>
              <a:rPr dirty="0" sz="1800" spc="145">
                <a:latin typeface="Verdana"/>
                <a:cs typeface="Verdana"/>
              </a:rPr>
              <a:t>a</a:t>
            </a:r>
            <a:r>
              <a:rPr dirty="0" sz="1800" spc="-250">
                <a:latin typeface="Verdana"/>
                <a:cs typeface="Verdana"/>
              </a:rPr>
              <a:t> </a:t>
            </a:r>
            <a:r>
              <a:rPr dirty="0" sz="1800" spc="-30">
                <a:latin typeface="Verdana"/>
                <a:cs typeface="Verdana"/>
              </a:rPr>
              <a:t>transaction</a:t>
            </a:r>
            <a:endParaRPr sz="1800">
              <a:latin typeface="Verdana"/>
              <a:cs typeface="Verdana"/>
            </a:endParaRPr>
          </a:p>
          <a:p>
            <a:pPr lvl="1" marL="588645" indent="-342900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588645" algn="l"/>
                <a:tab pos="589280" algn="l"/>
              </a:tabLst>
            </a:pPr>
            <a:r>
              <a:rPr dirty="0" sz="1800" spc="-70">
                <a:latin typeface="Verdana"/>
                <a:cs typeface="Verdana"/>
              </a:rPr>
              <a:t>Signing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the</a:t>
            </a:r>
            <a:r>
              <a:rPr dirty="0" sz="1800" spc="-100">
                <a:latin typeface="Verdana"/>
                <a:cs typeface="Verdana"/>
              </a:rPr>
              <a:t> </a:t>
            </a:r>
            <a:r>
              <a:rPr dirty="0" sz="1800" spc="-30">
                <a:latin typeface="Verdana"/>
                <a:cs typeface="Verdana"/>
              </a:rPr>
              <a:t>transaction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to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convert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105">
                <a:latin typeface="Verdana"/>
                <a:cs typeface="Verdana"/>
              </a:rPr>
              <a:t>it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50">
                <a:latin typeface="Verdana"/>
                <a:cs typeface="Verdana"/>
              </a:rPr>
              <a:t>into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145">
                <a:latin typeface="Verdana"/>
                <a:cs typeface="Verdana"/>
              </a:rPr>
              <a:t>a</a:t>
            </a:r>
            <a:r>
              <a:rPr dirty="0" sz="1800" spc="-114">
                <a:latin typeface="Verdana"/>
                <a:cs typeface="Verdana"/>
              </a:rPr>
              <a:t> </a:t>
            </a:r>
            <a:r>
              <a:rPr dirty="0" sz="1800" spc="-110" b="1">
                <a:solidFill>
                  <a:srgbClr val="2B79EF"/>
                </a:solidFill>
                <a:latin typeface="Trebuchet MS"/>
                <a:cs typeface="Trebuchet MS"/>
              </a:rPr>
              <a:t>SignedTransaction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0322" y="3315080"/>
            <a:ext cx="7367270" cy="5962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085">
              <a:lnSpc>
                <a:spcPts val="2245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5">
                <a:latin typeface="Verdana"/>
                <a:cs typeface="Verdana"/>
              </a:rPr>
              <a:t>We</a:t>
            </a:r>
            <a:r>
              <a:rPr dirty="0" sz="2000" spc="-90">
                <a:latin typeface="Verdana"/>
                <a:cs typeface="Verdana"/>
              </a:rPr>
              <a:t> </a:t>
            </a:r>
            <a:r>
              <a:rPr dirty="0" sz="2000" spc="-110">
                <a:latin typeface="Verdana"/>
                <a:cs typeface="Verdana"/>
              </a:rPr>
              <a:t>will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test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80">
                <a:latin typeface="Verdana"/>
                <a:cs typeface="Verdana"/>
              </a:rPr>
              <a:t>for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140">
                <a:latin typeface="Verdana"/>
                <a:cs typeface="Verdana"/>
              </a:rPr>
              <a:t>this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by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65">
                <a:latin typeface="Verdana"/>
                <a:cs typeface="Verdana"/>
              </a:rPr>
              <a:t>requiring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party’s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signature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25">
                <a:latin typeface="Verdana"/>
                <a:cs typeface="Verdana"/>
              </a:rPr>
              <a:t>on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the</a:t>
            </a:r>
            <a:endParaRPr sz="2000">
              <a:latin typeface="Verdana"/>
              <a:cs typeface="Verdana"/>
            </a:endParaRPr>
          </a:p>
          <a:p>
            <a:pPr marL="184785">
              <a:lnSpc>
                <a:spcPts val="2245"/>
              </a:lnSpc>
            </a:pPr>
            <a:r>
              <a:rPr dirty="0" sz="2000" spc="-120" b="1">
                <a:solidFill>
                  <a:srgbClr val="2B79EF"/>
                </a:solidFill>
                <a:latin typeface="Trebuchet MS"/>
                <a:cs typeface="Trebuchet MS"/>
              </a:rPr>
              <a:t>SignedTransaction </a:t>
            </a:r>
            <a:r>
              <a:rPr dirty="0" sz="2000" spc="-45">
                <a:latin typeface="Verdana"/>
                <a:cs typeface="Verdana"/>
              </a:rPr>
              <a:t>returned </a:t>
            </a:r>
            <a:r>
              <a:rPr dirty="0" sz="2000">
                <a:latin typeface="Verdana"/>
                <a:cs typeface="Verdana"/>
              </a:rPr>
              <a:t>by</a:t>
            </a:r>
            <a:r>
              <a:rPr dirty="0" sz="2000" spc="-260">
                <a:latin typeface="Verdana"/>
                <a:cs typeface="Verdana"/>
              </a:rPr>
              <a:t> </a:t>
            </a:r>
            <a:r>
              <a:rPr dirty="0" sz="2000" spc="-85" b="1">
                <a:solidFill>
                  <a:srgbClr val="2B79EF"/>
                </a:solidFill>
                <a:latin typeface="Trebuchet MS"/>
                <a:cs typeface="Trebuchet MS"/>
              </a:rPr>
              <a:t>IOUIssueFlow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2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2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2.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75" b="1">
                <a:latin typeface="Verdana"/>
                <a:cs typeface="Verdana"/>
                <a:hlinkClick r:id="rId2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3.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14" b="1">
                <a:latin typeface="Verdana"/>
                <a:cs typeface="Verdana"/>
                <a:hlinkClick r:id="rId2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497" y="2749423"/>
            <a:ext cx="1599565" cy="136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4.</a:t>
            </a:r>
            <a:r>
              <a:rPr dirty="0" sz="1600" spc="-90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204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35">
                <a:latin typeface="Verdana"/>
                <a:cs typeface="Verdana"/>
                <a:hlinkClick r:id="rId2" action="ppaction://hlinksldjump"/>
              </a:rPr>
              <a:t>Flow</a:t>
            </a:r>
            <a:r>
              <a:rPr dirty="0" sz="1200" spc="-9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20">
                <a:latin typeface="Verdana"/>
                <a:cs typeface="Verdana"/>
                <a:hlinkClick r:id="rId2" action="ppaction://hlinksldjump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Verdana"/>
                <a:cs typeface="Verdana"/>
                <a:hlinkClick r:id="rId2" action="ppaction://hlinksldjump"/>
              </a:rPr>
              <a:t>Creating </a:t>
            </a:r>
            <a:r>
              <a:rPr dirty="0" sz="1200" spc="-30">
                <a:latin typeface="Verdana"/>
                <a:cs typeface="Verdana"/>
                <a:hlinkClick r:id="rId2" action="ppaction://hlinksldjump"/>
              </a:rPr>
              <a:t>Signed</a:t>
            </a:r>
            <a:r>
              <a:rPr dirty="0" sz="1200" spc="-17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2" action="ppaction://hlinksldjump"/>
              </a:rPr>
              <a:t>Verifying</a:t>
            </a:r>
            <a:r>
              <a:rPr dirty="0" sz="1200" spc="-7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20">
                <a:latin typeface="Verdana"/>
                <a:cs typeface="Verdana"/>
                <a:hlinkClick r:id="rId2" action="ppaction://hlinksldjump"/>
              </a:rPr>
              <a:t>Counterparty</a:t>
            </a:r>
            <a:r>
              <a:rPr dirty="0" sz="1200" spc="-5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95">
                <a:latin typeface="Verdana"/>
                <a:cs typeface="Verdana"/>
                <a:hlinkClick r:id="rId2" action="ppaction://hlinksldjump"/>
              </a:rPr>
              <a:t>Sig.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2" action="ppaction://hlinksldjump"/>
              </a:rPr>
              <a:t>Finalizing</a:t>
            </a:r>
            <a:r>
              <a:rPr dirty="0" sz="1200" spc="-8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2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4456252"/>
            <a:ext cx="1068070" cy="879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 startAt="5"/>
              <a:tabLst>
                <a:tab pos="241935" algn="l"/>
              </a:tabLst>
            </a:pPr>
            <a:r>
              <a:rPr dirty="0" sz="1600" spc="-190" b="1">
                <a:latin typeface="Verdana"/>
                <a:cs typeface="Verdana"/>
                <a:hlinkClick r:id="rId2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AutoNum type="arabicPeriod" startAt="5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5"/>
              <a:tabLst>
                <a:tab pos="241300" algn="l"/>
              </a:tabLst>
            </a:pPr>
            <a:r>
              <a:rPr dirty="0" sz="1600" spc="-265" b="1">
                <a:latin typeface="Verdana"/>
                <a:cs typeface="Verdana"/>
                <a:hlinkClick r:id="rId2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48107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60"/>
              <a:t>VerifySignatures()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31</a:t>
            </a:fld>
            <a:r>
              <a:rPr dirty="0" spc="-85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79931"/>
            <a:ext cx="75152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50">
                <a:latin typeface="Verdana"/>
                <a:cs typeface="Verdana"/>
              </a:rPr>
              <a:t>Our </a:t>
            </a:r>
            <a:r>
              <a:rPr dirty="0" sz="2000" spc="-95">
                <a:latin typeface="Verdana"/>
                <a:cs typeface="Verdana"/>
              </a:rPr>
              <a:t>test </a:t>
            </a:r>
            <a:r>
              <a:rPr dirty="0" sz="2000" spc="-114">
                <a:latin typeface="Verdana"/>
                <a:cs typeface="Verdana"/>
              </a:rPr>
              <a:t>uses </a:t>
            </a:r>
            <a:r>
              <a:rPr dirty="0" sz="2000" spc="-110" b="1">
                <a:solidFill>
                  <a:srgbClr val="2B79EF"/>
                </a:solidFill>
                <a:latin typeface="Trebuchet MS"/>
                <a:cs typeface="Trebuchet MS"/>
              </a:rPr>
              <a:t>SignedTransaction</a:t>
            </a:r>
            <a:r>
              <a:rPr dirty="0" sz="2000" spc="-110">
                <a:latin typeface="Verdana"/>
                <a:cs typeface="Verdana"/>
              </a:rPr>
              <a:t>‘s </a:t>
            </a:r>
            <a:r>
              <a:rPr dirty="0" sz="2000" spc="-125" b="1">
                <a:solidFill>
                  <a:srgbClr val="2B79EF"/>
                </a:solidFill>
                <a:latin typeface="Trebuchet MS"/>
                <a:cs typeface="Trebuchet MS"/>
              </a:rPr>
              <a:t>verifySignaturesExcept</a:t>
            </a:r>
            <a:r>
              <a:rPr dirty="0" sz="2000" spc="-385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000" spc="-35">
                <a:latin typeface="Verdana"/>
                <a:cs typeface="Verdana"/>
              </a:rPr>
              <a:t>method: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4722" y="2039238"/>
            <a:ext cx="482282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70">
                <a:latin typeface="Arial"/>
                <a:cs typeface="Arial"/>
              </a:rPr>
              <a:t>verifySignaturesExcept(</a:t>
            </a:r>
            <a:r>
              <a:rPr dirty="0" sz="1400" spc="-70" b="1">
                <a:solidFill>
                  <a:srgbClr val="2B79EF"/>
                </a:solidFill>
                <a:latin typeface="Trebuchet MS"/>
                <a:cs typeface="Trebuchet MS"/>
              </a:rPr>
              <a:t>vararg </a:t>
            </a:r>
            <a:r>
              <a:rPr dirty="0" sz="1400" spc="-85">
                <a:latin typeface="Arial"/>
                <a:cs typeface="Arial"/>
              </a:rPr>
              <a:t>CompositeKey</a:t>
            </a:r>
            <a:r>
              <a:rPr dirty="0" sz="1400" spc="-110">
                <a:latin typeface="Arial"/>
                <a:cs typeface="Arial"/>
              </a:rPr>
              <a:t> </a:t>
            </a:r>
            <a:r>
              <a:rPr dirty="0" sz="1400" spc="-70">
                <a:latin typeface="Arial"/>
                <a:cs typeface="Arial"/>
              </a:rPr>
              <a:t>allowedToBeMissing)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0322" y="2428823"/>
            <a:ext cx="7105015" cy="1824989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60">
                <a:latin typeface="Verdana"/>
                <a:cs typeface="Verdana"/>
              </a:rPr>
              <a:t>Be </a:t>
            </a:r>
            <a:r>
              <a:rPr dirty="0" sz="2000">
                <a:latin typeface="Verdana"/>
                <a:cs typeface="Verdana"/>
              </a:rPr>
              <a:t>careful </a:t>
            </a:r>
            <a:r>
              <a:rPr dirty="0" sz="2000" spc="-70">
                <a:latin typeface="Verdana"/>
                <a:cs typeface="Verdana"/>
              </a:rPr>
              <a:t>with</a:t>
            </a:r>
            <a:r>
              <a:rPr dirty="0" sz="2000" spc="-450">
                <a:latin typeface="Verdana"/>
                <a:cs typeface="Verdana"/>
              </a:rPr>
              <a:t> </a:t>
            </a:r>
            <a:r>
              <a:rPr dirty="0" sz="2000" spc="-135" b="1">
                <a:solidFill>
                  <a:srgbClr val="2B79EF"/>
                </a:solidFill>
                <a:latin typeface="Trebuchet MS"/>
                <a:cs typeface="Trebuchet MS"/>
              </a:rPr>
              <a:t>verifySignaturesExcept</a:t>
            </a:r>
            <a:r>
              <a:rPr dirty="0" sz="2000" spc="-135"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lvl="1" marL="417830" indent="-172085">
              <a:lnSpc>
                <a:spcPct val="100000"/>
              </a:lnSpc>
              <a:spcBef>
                <a:spcPts val="465"/>
              </a:spcBef>
              <a:buFont typeface="Arial"/>
              <a:buChar char="–"/>
              <a:tabLst>
                <a:tab pos="418465" algn="l"/>
              </a:tabLst>
            </a:pPr>
            <a:r>
              <a:rPr dirty="0" sz="1800" spc="-229">
                <a:latin typeface="Verdana"/>
                <a:cs typeface="Verdana"/>
              </a:rPr>
              <a:t>Its </a:t>
            </a:r>
            <a:r>
              <a:rPr dirty="0" sz="1800" spc="-10">
                <a:latin typeface="Verdana"/>
                <a:cs typeface="Verdana"/>
              </a:rPr>
              <a:t>parameter </a:t>
            </a:r>
            <a:r>
              <a:rPr dirty="0" sz="1800" spc="-180">
                <a:latin typeface="Verdana"/>
                <a:cs typeface="Verdana"/>
              </a:rPr>
              <a:t>is </a:t>
            </a:r>
            <a:r>
              <a:rPr dirty="0" sz="1800" spc="-25">
                <a:latin typeface="Verdana"/>
                <a:cs typeface="Verdana"/>
              </a:rPr>
              <a:t>the </a:t>
            </a:r>
            <a:r>
              <a:rPr dirty="0" sz="1800" spc="-150">
                <a:latin typeface="Verdana"/>
                <a:cs typeface="Verdana"/>
              </a:rPr>
              <a:t>list </a:t>
            </a:r>
            <a:r>
              <a:rPr dirty="0" sz="1800" spc="5">
                <a:latin typeface="Verdana"/>
                <a:cs typeface="Verdana"/>
              </a:rPr>
              <a:t>of </a:t>
            </a:r>
            <a:r>
              <a:rPr dirty="0" sz="1800" spc="-75">
                <a:latin typeface="Verdana"/>
                <a:cs typeface="Verdana"/>
              </a:rPr>
              <a:t>signatures </a:t>
            </a:r>
            <a:r>
              <a:rPr dirty="0" sz="1800" spc="-35">
                <a:latin typeface="Verdana"/>
                <a:cs typeface="Verdana"/>
              </a:rPr>
              <a:t>that </a:t>
            </a:r>
            <a:r>
              <a:rPr dirty="0" sz="1800" spc="-110">
                <a:latin typeface="Verdana"/>
                <a:cs typeface="Verdana"/>
              </a:rPr>
              <a:t>it </a:t>
            </a:r>
            <a:r>
              <a:rPr dirty="0" sz="1800" spc="-105">
                <a:latin typeface="Verdana"/>
                <a:cs typeface="Verdana"/>
              </a:rPr>
              <a:t>SHOULDN’T</a:t>
            </a:r>
            <a:r>
              <a:rPr dirty="0" sz="1800" spc="-459">
                <a:latin typeface="Verdana"/>
                <a:cs typeface="Verdana"/>
              </a:rPr>
              <a:t> </a:t>
            </a:r>
            <a:r>
              <a:rPr dirty="0" sz="1800" spc="-80">
                <a:latin typeface="Verdana"/>
                <a:cs typeface="Verdana"/>
              </a:rPr>
              <a:t>verify</a:t>
            </a:r>
            <a:endParaRPr sz="1800">
              <a:latin typeface="Verdana"/>
              <a:cs typeface="Verdana"/>
            </a:endParaRPr>
          </a:p>
          <a:p>
            <a:pPr lvl="1" marL="417830" marR="5080" indent="-172085">
              <a:lnSpc>
                <a:spcPct val="132800"/>
              </a:lnSpc>
              <a:buFont typeface="Arial"/>
              <a:buChar char="–"/>
              <a:tabLst>
                <a:tab pos="418465" algn="l"/>
              </a:tabLst>
            </a:pPr>
            <a:r>
              <a:rPr dirty="0" sz="1800" spc="-190">
                <a:latin typeface="Verdana"/>
                <a:cs typeface="Verdana"/>
              </a:rPr>
              <a:t>In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65">
                <a:latin typeface="Verdana"/>
                <a:cs typeface="Verdana"/>
              </a:rPr>
              <a:t>our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case,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-40">
                <a:latin typeface="Verdana"/>
                <a:cs typeface="Verdana"/>
              </a:rPr>
              <a:t>that’s</a:t>
            </a:r>
            <a:r>
              <a:rPr dirty="0" sz="1800" spc="-9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the</a:t>
            </a:r>
            <a:r>
              <a:rPr dirty="0" sz="1800" spc="-95">
                <a:latin typeface="Verdana"/>
                <a:cs typeface="Verdana"/>
              </a:rPr>
              <a:t> </a:t>
            </a:r>
            <a:r>
              <a:rPr dirty="0" sz="1800" spc="-75">
                <a:latin typeface="Verdana"/>
                <a:cs typeface="Verdana"/>
              </a:rPr>
              <a:t>signatures</a:t>
            </a:r>
            <a:r>
              <a:rPr dirty="0" sz="1800" spc="-120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of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the</a:t>
            </a:r>
            <a:r>
              <a:rPr dirty="0" sz="1800" spc="-95"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2B79EF"/>
                </a:solidFill>
                <a:latin typeface="Arial"/>
                <a:cs typeface="Arial"/>
              </a:rPr>
              <a:t>Lender</a:t>
            </a:r>
            <a:r>
              <a:rPr dirty="0" sz="1800" spc="20">
                <a:solidFill>
                  <a:srgbClr val="2B79EF"/>
                </a:solidFill>
                <a:latin typeface="Arial"/>
                <a:cs typeface="Arial"/>
              </a:rPr>
              <a:t> </a:t>
            </a:r>
            <a:r>
              <a:rPr dirty="0" sz="1800" spc="65">
                <a:latin typeface="Verdana"/>
                <a:cs typeface="Verdana"/>
              </a:rPr>
              <a:t>and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the</a:t>
            </a:r>
            <a:r>
              <a:rPr dirty="0" sz="1800" spc="-95"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2A79F0"/>
                </a:solidFill>
                <a:latin typeface="Arial"/>
                <a:cs typeface="Arial"/>
              </a:rPr>
              <a:t>notary</a:t>
            </a:r>
            <a:r>
              <a:rPr dirty="0" sz="1800" spc="-60">
                <a:latin typeface="Verdana"/>
                <a:cs typeface="Verdana"/>
              </a:rPr>
              <a:t>,  </a:t>
            </a:r>
            <a:r>
              <a:rPr dirty="0" sz="1800" spc="-20">
                <a:latin typeface="Verdana"/>
                <a:cs typeface="Verdana"/>
              </a:rPr>
              <a:t>since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we</a:t>
            </a:r>
            <a:r>
              <a:rPr dirty="0" sz="1800" spc="-9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120">
                <a:latin typeface="Verdana"/>
                <a:cs typeface="Verdana"/>
              </a:rPr>
              <a:t> </a:t>
            </a:r>
            <a:r>
              <a:rPr dirty="0" sz="1800" spc="-50">
                <a:latin typeface="Verdana"/>
                <a:cs typeface="Verdana"/>
              </a:rPr>
              <a:t>only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gathering</a:t>
            </a:r>
            <a:r>
              <a:rPr dirty="0" sz="1800" spc="-100">
                <a:latin typeface="Verdana"/>
                <a:cs typeface="Verdana"/>
              </a:rPr>
              <a:t> </a:t>
            </a:r>
            <a:r>
              <a:rPr dirty="0" sz="1800" spc="145">
                <a:latin typeface="Verdana"/>
                <a:cs typeface="Verdana"/>
              </a:rPr>
              <a:t>a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55">
                <a:latin typeface="Verdana"/>
                <a:cs typeface="Verdana"/>
              </a:rPr>
              <a:t>signature</a:t>
            </a:r>
            <a:r>
              <a:rPr dirty="0" sz="1800" spc="-114">
                <a:latin typeface="Verdana"/>
                <a:cs typeface="Verdana"/>
              </a:rPr>
              <a:t> </a:t>
            </a:r>
            <a:r>
              <a:rPr dirty="0" sz="1800" spc="-75">
                <a:latin typeface="Verdana"/>
                <a:cs typeface="Verdana"/>
              </a:rPr>
              <a:t>from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the</a:t>
            </a:r>
            <a:r>
              <a:rPr dirty="0" sz="1800" spc="-95"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2B79EF"/>
                </a:solidFill>
                <a:latin typeface="Arial"/>
                <a:cs typeface="Arial"/>
              </a:rPr>
              <a:t>Borrower</a:t>
            </a:r>
            <a:r>
              <a:rPr dirty="0" sz="1800" spc="-5">
                <a:solidFill>
                  <a:srgbClr val="2B79EF"/>
                </a:solidFill>
                <a:latin typeface="Arial"/>
                <a:cs typeface="Arial"/>
              </a:rPr>
              <a:t> </a:t>
            </a:r>
            <a:r>
              <a:rPr dirty="0" sz="1800" spc="-70">
                <a:latin typeface="Verdana"/>
                <a:cs typeface="Verdana"/>
              </a:rPr>
              <a:t>for</a:t>
            </a:r>
            <a:endParaRPr sz="1800">
              <a:latin typeface="Verdana"/>
              <a:cs typeface="Verdana"/>
            </a:endParaRPr>
          </a:p>
          <a:p>
            <a:pPr marL="417830">
              <a:lnSpc>
                <a:spcPct val="100000"/>
              </a:lnSpc>
              <a:spcBef>
                <a:spcPts val="720"/>
              </a:spcBef>
            </a:pPr>
            <a:r>
              <a:rPr dirty="0" sz="1800" spc="20">
                <a:latin typeface="Verdana"/>
                <a:cs typeface="Verdana"/>
              </a:rPr>
              <a:t>now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2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2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2.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75" b="1">
                <a:latin typeface="Verdana"/>
                <a:cs typeface="Verdana"/>
                <a:hlinkClick r:id="rId2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3.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14" b="1">
                <a:latin typeface="Verdana"/>
                <a:cs typeface="Verdana"/>
                <a:hlinkClick r:id="rId2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2749423"/>
            <a:ext cx="1599565" cy="136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4.</a:t>
            </a:r>
            <a:r>
              <a:rPr dirty="0" sz="1600" spc="-90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204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35">
                <a:latin typeface="Verdana"/>
                <a:cs typeface="Verdana"/>
                <a:hlinkClick r:id="rId2" action="ppaction://hlinksldjump"/>
              </a:rPr>
              <a:t>Flow</a:t>
            </a:r>
            <a:r>
              <a:rPr dirty="0" sz="1200" spc="-9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20">
                <a:latin typeface="Verdana"/>
                <a:cs typeface="Verdana"/>
                <a:hlinkClick r:id="rId2" action="ppaction://hlinksldjump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Verdana"/>
                <a:cs typeface="Verdana"/>
                <a:hlinkClick r:id="rId2" action="ppaction://hlinksldjump"/>
              </a:rPr>
              <a:t>Creating </a:t>
            </a:r>
            <a:r>
              <a:rPr dirty="0" sz="1200" spc="-30">
                <a:latin typeface="Verdana"/>
                <a:cs typeface="Verdana"/>
                <a:hlinkClick r:id="rId2" action="ppaction://hlinksldjump"/>
              </a:rPr>
              <a:t>Signed</a:t>
            </a:r>
            <a:r>
              <a:rPr dirty="0" sz="1200" spc="-17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2" action="ppaction://hlinksldjump"/>
              </a:rPr>
              <a:t>Verifying</a:t>
            </a:r>
            <a:r>
              <a:rPr dirty="0" sz="1200" spc="-7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20">
                <a:latin typeface="Verdana"/>
                <a:cs typeface="Verdana"/>
                <a:hlinkClick r:id="rId2" action="ppaction://hlinksldjump"/>
              </a:rPr>
              <a:t>Counterparty</a:t>
            </a:r>
            <a:r>
              <a:rPr dirty="0" sz="1200" spc="-5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95">
                <a:latin typeface="Verdana"/>
                <a:cs typeface="Verdana"/>
                <a:hlinkClick r:id="rId2" action="ppaction://hlinksldjump"/>
              </a:rPr>
              <a:t>Sig.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2" action="ppaction://hlinksldjump"/>
              </a:rPr>
              <a:t>Finalizing</a:t>
            </a:r>
            <a:r>
              <a:rPr dirty="0" sz="1200" spc="-8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2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80497" y="4456252"/>
            <a:ext cx="1068070" cy="879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 startAt="5"/>
              <a:tabLst>
                <a:tab pos="241935" algn="l"/>
              </a:tabLst>
            </a:pPr>
            <a:r>
              <a:rPr dirty="0" sz="1600" spc="-190" b="1">
                <a:latin typeface="Verdana"/>
                <a:cs typeface="Verdana"/>
                <a:hlinkClick r:id="rId2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AutoNum type="arabicPeriod" startAt="5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5"/>
              <a:tabLst>
                <a:tab pos="241300" algn="l"/>
              </a:tabLst>
            </a:pPr>
            <a:r>
              <a:rPr dirty="0" sz="1600" spc="-265" b="1">
                <a:latin typeface="Verdana"/>
                <a:cs typeface="Verdana"/>
                <a:hlinkClick r:id="rId2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436372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65"/>
              <a:t>Running </a:t>
            </a:r>
            <a:r>
              <a:rPr dirty="0" spc="-310"/>
              <a:t>the </a:t>
            </a:r>
            <a:r>
              <a:rPr dirty="0" spc="-400"/>
              <a:t>Flow</a:t>
            </a:r>
            <a:r>
              <a:rPr dirty="0" spc="25"/>
              <a:t> </a:t>
            </a:r>
            <a:r>
              <a:rPr dirty="0" spc="-480"/>
              <a:t>Tests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31</a:t>
            </a:fld>
            <a:r>
              <a:rPr dirty="0" spc="-85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30541"/>
            <a:ext cx="7109459" cy="184975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95">
                <a:latin typeface="Verdana"/>
                <a:cs typeface="Verdana"/>
              </a:rPr>
              <a:t>Flows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require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Quasar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fiber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framework</a:t>
            </a:r>
            <a:endParaRPr sz="2000">
              <a:latin typeface="Verdana"/>
              <a:cs typeface="Verdana"/>
            </a:endParaRPr>
          </a:p>
          <a:p>
            <a:pPr marL="245745">
              <a:lnSpc>
                <a:spcPct val="100000"/>
              </a:lnSpc>
              <a:spcBef>
                <a:spcPts val="405"/>
              </a:spcBef>
              <a:tabLst>
                <a:tab pos="588645" algn="l"/>
              </a:tabLst>
            </a:pPr>
            <a:r>
              <a:rPr dirty="0" sz="1800" spc="-30">
                <a:latin typeface="Arial"/>
                <a:cs typeface="Arial"/>
              </a:rPr>
              <a:t>–	</a:t>
            </a:r>
            <a:r>
              <a:rPr dirty="0" sz="1800" spc="-195">
                <a:latin typeface="Verdana"/>
                <a:cs typeface="Verdana"/>
              </a:rPr>
              <a:t>This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50">
                <a:latin typeface="Verdana"/>
                <a:cs typeface="Verdana"/>
              </a:rPr>
              <a:t>allows</a:t>
            </a:r>
            <a:r>
              <a:rPr dirty="0" sz="1800" spc="-110">
                <a:latin typeface="Verdana"/>
                <a:cs typeface="Verdana"/>
              </a:rPr>
              <a:t> </a:t>
            </a:r>
            <a:r>
              <a:rPr dirty="0" sz="1800" spc="-40">
                <a:latin typeface="Verdana"/>
                <a:cs typeface="Verdana"/>
              </a:rPr>
              <a:t>them</a:t>
            </a:r>
            <a:r>
              <a:rPr dirty="0" sz="1800" spc="-105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to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95">
                <a:latin typeface="Verdana"/>
                <a:cs typeface="Verdana"/>
              </a:rPr>
              <a:t>be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suspended</a:t>
            </a:r>
            <a:r>
              <a:rPr dirty="0" sz="1800" spc="-85">
                <a:latin typeface="Verdana"/>
                <a:cs typeface="Verdana"/>
              </a:rPr>
              <a:t> </a:t>
            </a:r>
            <a:r>
              <a:rPr dirty="0" sz="1800" spc="65">
                <a:latin typeface="Verdana"/>
                <a:cs typeface="Verdana"/>
              </a:rPr>
              <a:t>and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-45">
                <a:latin typeface="Verdana"/>
                <a:cs typeface="Verdana"/>
              </a:rPr>
              <a:t>resumed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229">
                <a:latin typeface="Verdana"/>
                <a:cs typeface="Verdana"/>
              </a:rPr>
              <a:t>If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you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25">
                <a:latin typeface="Verdana"/>
                <a:cs typeface="Verdana"/>
              </a:rPr>
              <a:t>tests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110">
                <a:latin typeface="Verdana"/>
                <a:cs typeface="Verdana"/>
              </a:rPr>
              <a:t>do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not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114">
                <a:latin typeface="Verdana"/>
                <a:cs typeface="Verdana"/>
              </a:rPr>
              <a:t>run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60">
                <a:latin typeface="Verdana"/>
                <a:cs typeface="Verdana"/>
              </a:rPr>
              <a:t>due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to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55">
                <a:latin typeface="Verdana"/>
                <a:cs typeface="Verdana"/>
              </a:rPr>
              <a:t>an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60">
                <a:latin typeface="Verdana"/>
                <a:cs typeface="Verdana"/>
              </a:rPr>
              <a:t>“instrumentation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error”  </a:t>
            </a:r>
            <a:r>
              <a:rPr dirty="0" sz="2000" spc="-20">
                <a:latin typeface="Verdana"/>
                <a:cs typeface="Verdana"/>
              </a:rPr>
              <a:t>then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135">
                <a:latin typeface="Verdana"/>
                <a:cs typeface="Verdana"/>
              </a:rPr>
              <a:t>add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following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75">
                <a:latin typeface="Verdana"/>
                <a:cs typeface="Verdana"/>
              </a:rPr>
              <a:t>VM</a:t>
            </a:r>
            <a:r>
              <a:rPr dirty="0" sz="2000" spc="-125">
                <a:latin typeface="Verdana"/>
                <a:cs typeface="Verdana"/>
              </a:rPr>
              <a:t> </a:t>
            </a:r>
            <a:r>
              <a:rPr dirty="0" sz="2000" spc="-40">
                <a:latin typeface="Verdana"/>
                <a:cs typeface="Verdana"/>
              </a:rPr>
              <a:t>options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to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default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JUnit  </a:t>
            </a:r>
            <a:r>
              <a:rPr dirty="0" sz="2000" spc="-95">
                <a:latin typeface="Verdana"/>
                <a:cs typeface="Verdana"/>
              </a:rPr>
              <a:t>test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runConfiguration: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23259" y="3761613"/>
            <a:ext cx="30721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10">
                <a:latin typeface="Arial"/>
                <a:cs typeface="Arial"/>
              </a:rPr>
              <a:t>-ea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 spc="-60">
                <a:latin typeface="Arial"/>
                <a:cs typeface="Arial"/>
              </a:rPr>
              <a:t>-javaagent:./lib/quasar.jar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2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2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2.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75" b="1">
                <a:latin typeface="Verdana"/>
                <a:cs typeface="Verdana"/>
                <a:hlinkClick r:id="rId2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3.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14" b="1">
                <a:latin typeface="Verdana"/>
                <a:cs typeface="Verdana"/>
                <a:hlinkClick r:id="rId2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497" y="2749423"/>
            <a:ext cx="1599565" cy="136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4.</a:t>
            </a:r>
            <a:r>
              <a:rPr dirty="0" sz="1600" spc="-90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204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35">
                <a:latin typeface="Verdana"/>
                <a:cs typeface="Verdana"/>
                <a:hlinkClick r:id="rId2" action="ppaction://hlinksldjump"/>
              </a:rPr>
              <a:t>Flow</a:t>
            </a:r>
            <a:r>
              <a:rPr dirty="0" sz="1200" spc="-9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20">
                <a:latin typeface="Verdana"/>
                <a:cs typeface="Verdana"/>
                <a:hlinkClick r:id="rId2" action="ppaction://hlinksldjump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Verdana"/>
                <a:cs typeface="Verdana"/>
                <a:hlinkClick r:id="rId2" action="ppaction://hlinksldjump"/>
              </a:rPr>
              <a:t>Creating </a:t>
            </a:r>
            <a:r>
              <a:rPr dirty="0" sz="1200" spc="-30">
                <a:latin typeface="Verdana"/>
                <a:cs typeface="Verdana"/>
                <a:hlinkClick r:id="rId2" action="ppaction://hlinksldjump"/>
              </a:rPr>
              <a:t>Signed</a:t>
            </a:r>
            <a:r>
              <a:rPr dirty="0" sz="1200" spc="-17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2" action="ppaction://hlinksldjump"/>
              </a:rPr>
              <a:t>Verifying</a:t>
            </a:r>
            <a:r>
              <a:rPr dirty="0" sz="1200" spc="-7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20">
                <a:latin typeface="Verdana"/>
                <a:cs typeface="Verdana"/>
                <a:hlinkClick r:id="rId2" action="ppaction://hlinksldjump"/>
              </a:rPr>
              <a:t>Counterparty</a:t>
            </a:r>
            <a:r>
              <a:rPr dirty="0" sz="1200" spc="-5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95">
                <a:latin typeface="Verdana"/>
                <a:cs typeface="Verdana"/>
                <a:hlinkClick r:id="rId2" action="ppaction://hlinksldjump"/>
              </a:rPr>
              <a:t>Sig.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2" action="ppaction://hlinksldjump"/>
              </a:rPr>
              <a:t>Finalizing</a:t>
            </a:r>
            <a:r>
              <a:rPr dirty="0" sz="1200" spc="-8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2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4456252"/>
            <a:ext cx="1068070" cy="879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 startAt="5"/>
              <a:tabLst>
                <a:tab pos="241935" algn="l"/>
              </a:tabLst>
            </a:pPr>
            <a:r>
              <a:rPr dirty="0" sz="1600" spc="-190" b="1">
                <a:latin typeface="Verdana"/>
                <a:cs typeface="Verdana"/>
                <a:hlinkClick r:id="rId2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AutoNum type="arabicPeriod" startAt="5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5"/>
              <a:tabLst>
                <a:tab pos="241300" algn="l"/>
              </a:tabLst>
            </a:pPr>
            <a:r>
              <a:rPr dirty="0" sz="1600" spc="-265" b="1">
                <a:latin typeface="Verdana"/>
                <a:cs typeface="Verdana"/>
                <a:hlinkClick r:id="rId2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694626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20"/>
              <a:t>Our </a:t>
            </a:r>
            <a:r>
              <a:rPr dirty="0" spc="-490"/>
              <a:t>First </a:t>
            </a:r>
            <a:r>
              <a:rPr dirty="0" spc="-400"/>
              <a:t>Flow </a:t>
            </a:r>
            <a:r>
              <a:rPr dirty="0" spc="-480"/>
              <a:t>Test </a:t>
            </a:r>
            <a:r>
              <a:rPr dirty="0" spc="-190"/>
              <a:t>-</a:t>
            </a:r>
            <a:r>
              <a:rPr dirty="0" spc="-530"/>
              <a:t> </a:t>
            </a:r>
            <a:r>
              <a:rPr dirty="0" spc="-315"/>
              <a:t>Implementation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481584" y="0"/>
                </a:moveTo>
                <a:lnTo>
                  <a:pt x="435203" y="2267"/>
                </a:lnTo>
                <a:lnTo>
                  <a:pt x="390070" y="8930"/>
                </a:lnTo>
                <a:lnTo>
                  <a:pt x="346386" y="19782"/>
                </a:lnTo>
                <a:lnTo>
                  <a:pt x="304354" y="34615"/>
                </a:lnTo>
                <a:lnTo>
                  <a:pt x="264174" y="53222"/>
                </a:lnTo>
                <a:lnTo>
                  <a:pt x="226049" y="75394"/>
                </a:lnTo>
                <a:lnTo>
                  <a:pt x="190181" y="100925"/>
                </a:lnTo>
                <a:lnTo>
                  <a:pt x="156771" y="129607"/>
                </a:lnTo>
                <a:lnTo>
                  <a:pt x="126021" y="161233"/>
                </a:lnTo>
                <a:lnTo>
                  <a:pt x="98132" y="195594"/>
                </a:lnTo>
                <a:lnTo>
                  <a:pt x="73308" y="232484"/>
                </a:lnTo>
                <a:lnTo>
                  <a:pt x="51749" y="271695"/>
                </a:lnTo>
                <a:lnTo>
                  <a:pt x="33657" y="313019"/>
                </a:lnTo>
                <a:lnTo>
                  <a:pt x="19235" y="356249"/>
                </a:lnTo>
                <a:lnTo>
                  <a:pt x="8683" y="401178"/>
                </a:lnTo>
                <a:lnTo>
                  <a:pt x="2204" y="447597"/>
                </a:lnTo>
                <a:lnTo>
                  <a:pt x="0" y="495300"/>
                </a:lnTo>
                <a:lnTo>
                  <a:pt x="2204" y="543002"/>
                </a:lnTo>
                <a:lnTo>
                  <a:pt x="8683" y="589421"/>
                </a:lnTo>
                <a:lnTo>
                  <a:pt x="19235" y="634350"/>
                </a:lnTo>
                <a:lnTo>
                  <a:pt x="33657" y="677580"/>
                </a:lnTo>
                <a:lnTo>
                  <a:pt x="51749" y="718904"/>
                </a:lnTo>
                <a:lnTo>
                  <a:pt x="73308" y="758115"/>
                </a:lnTo>
                <a:lnTo>
                  <a:pt x="98132" y="795005"/>
                </a:lnTo>
                <a:lnTo>
                  <a:pt x="126021" y="829366"/>
                </a:lnTo>
                <a:lnTo>
                  <a:pt x="156771" y="860992"/>
                </a:lnTo>
                <a:lnTo>
                  <a:pt x="190181" y="889674"/>
                </a:lnTo>
                <a:lnTo>
                  <a:pt x="226049" y="915205"/>
                </a:lnTo>
                <a:lnTo>
                  <a:pt x="264174" y="937377"/>
                </a:lnTo>
                <a:lnTo>
                  <a:pt x="304354" y="955984"/>
                </a:lnTo>
                <a:lnTo>
                  <a:pt x="346386" y="970817"/>
                </a:lnTo>
                <a:lnTo>
                  <a:pt x="390070" y="981669"/>
                </a:lnTo>
                <a:lnTo>
                  <a:pt x="435203" y="988332"/>
                </a:lnTo>
                <a:lnTo>
                  <a:pt x="481584" y="990600"/>
                </a:lnTo>
                <a:lnTo>
                  <a:pt x="527964" y="988332"/>
                </a:lnTo>
                <a:lnTo>
                  <a:pt x="573097" y="981669"/>
                </a:lnTo>
                <a:lnTo>
                  <a:pt x="616781" y="970817"/>
                </a:lnTo>
                <a:lnTo>
                  <a:pt x="658813" y="955984"/>
                </a:lnTo>
                <a:lnTo>
                  <a:pt x="698993" y="937377"/>
                </a:lnTo>
                <a:lnTo>
                  <a:pt x="737118" y="915205"/>
                </a:lnTo>
                <a:lnTo>
                  <a:pt x="772986" y="889674"/>
                </a:lnTo>
                <a:lnTo>
                  <a:pt x="806396" y="860992"/>
                </a:lnTo>
                <a:lnTo>
                  <a:pt x="837146" y="829366"/>
                </a:lnTo>
                <a:lnTo>
                  <a:pt x="865035" y="795005"/>
                </a:lnTo>
                <a:lnTo>
                  <a:pt x="889859" y="758115"/>
                </a:lnTo>
                <a:lnTo>
                  <a:pt x="911418" y="718904"/>
                </a:lnTo>
                <a:lnTo>
                  <a:pt x="929510" y="677580"/>
                </a:lnTo>
                <a:lnTo>
                  <a:pt x="943932" y="634350"/>
                </a:lnTo>
                <a:lnTo>
                  <a:pt x="954484" y="589421"/>
                </a:lnTo>
                <a:lnTo>
                  <a:pt x="960963" y="543002"/>
                </a:lnTo>
                <a:lnTo>
                  <a:pt x="963168" y="495300"/>
                </a:lnTo>
                <a:lnTo>
                  <a:pt x="960963" y="447597"/>
                </a:lnTo>
                <a:lnTo>
                  <a:pt x="954484" y="401178"/>
                </a:lnTo>
                <a:lnTo>
                  <a:pt x="943932" y="356249"/>
                </a:lnTo>
                <a:lnTo>
                  <a:pt x="929510" y="313019"/>
                </a:lnTo>
                <a:lnTo>
                  <a:pt x="911418" y="271695"/>
                </a:lnTo>
                <a:lnTo>
                  <a:pt x="889859" y="232484"/>
                </a:lnTo>
                <a:lnTo>
                  <a:pt x="865035" y="195594"/>
                </a:lnTo>
                <a:lnTo>
                  <a:pt x="837146" y="161233"/>
                </a:lnTo>
                <a:lnTo>
                  <a:pt x="806396" y="129607"/>
                </a:lnTo>
                <a:lnTo>
                  <a:pt x="772986" y="100925"/>
                </a:lnTo>
                <a:lnTo>
                  <a:pt x="737118" y="75394"/>
                </a:lnTo>
                <a:lnTo>
                  <a:pt x="698993" y="53222"/>
                </a:lnTo>
                <a:lnTo>
                  <a:pt x="658813" y="34615"/>
                </a:lnTo>
                <a:lnTo>
                  <a:pt x="616781" y="19782"/>
                </a:lnTo>
                <a:lnTo>
                  <a:pt x="573097" y="8930"/>
                </a:lnTo>
                <a:lnTo>
                  <a:pt x="527964" y="2267"/>
                </a:lnTo>
                <a:lnTo>
                  <a:pt x="481584" y="0"/>
                </a:lnTo>
                <a:close/>
              </a:path>
            </a:pathLst>
          </a:custGeom>
          <a:solidFill>
            <a:srgbClr val="0096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0" y="495300"/>
                </a:moveTo>
                <a:lnTo>
                  <a:pt x="2204" y="447597"/>
                </a:lnTo>
                <a:lnTo>
                  <a:pt x="8683" y="401178"/>
                </a:lnTo>
                <a:lnTo>
                  <a:pt x="19235" y="356249"/>
                </a:lnTo>
                <a:lnTo>
                  <a:pt x="33657" y="313019"/>
                </a:lnTo>
                <a:lnTo>
                  <a:pt x="51749" y="271695"/>
                </a:lnTo>
                <a:lnTo>
                  <a:pt x="73308" y="232484"/>
                </a:lnTo>
                <a:lnTo>
                  <a:pt x="98132" y="195594"/>
                </a:lnTo>
                <a:lnTo>
                  <a:pt x="126021" y="161233"/>
                </a:lnTo>
                <a:lnTo>
                  <a:pt x="156771" y="129607"/>
                </a:lnTo>
                <a:lnTo>
                  <a:pt x="190181" y="100925"/>
                </a:lnTo>
                <a:lnTo>
                  <a:pt x="226049" y="75394"/>
                </a:lnTo>
                <a:lnTo>
                  <a:pt x="264174" y="53222"/>
                </a:lnTo>
                <a:lnTo>
                  <a:pt x="304354" y="34615"/>
                </a:lnTo>
                <a:lnTo>
                  <a:pt x="346386" y="19782"/>
                </a:lnTo>
                <a:lnTo>
                  <a:pt x="390070" y="8930"/>
                </a:lnTo>
                <a:lnTo>
                  <a:pt x="435203" y="2267"/>
                </a:lnTo>
                <a:lnTo>
                  <a:pt x="481584" y="0"/>
                </a:lnTo>
                <a:lnTo>
                  <a:pt x="527964" y="2267"/>
                </a:lnTo>
                <a:lnTo>
                  <a:pt x="573097" y="8930"/>
                </a:lnTo>
                <a:lnTo>
                  <a:pt x="616781" y="19782"/>
                </a:lnTo>
                <a:lnTo>
                  <a:pt x="658813" y="34615"/>
                </a:lnTo>
                <a:lnTo>
                  <a:pt x="698993" y="53222"/>
                </a:lnTo>
                <a:lnTo>
                  <a:pt x="737118" y="75394"/>
                </a:lnTo>
                <a:lnTo>
                  <a:pt x="772986" y="100925"/>
                </a:lnTo>
                <a:lnTo>
                  <a:pt x="806396" y="129607"/>
                </a:lnTo>
                <a:lnTo>
                  <a:pt x="837146" y="161233"/>
                </a:lnTo>
                <a:lnTo>
                  <a:pt x="865035" y="195594"/>
                </a:lnTo>
                <a:lnTo>
                  <a:pt x="889859" y="232484"/>
                </a:lnTo>
                <a:lnTo>
                  <a:pt x="911418" y="271695"/>
                </a:lnTo>
                <a:lnTo>
                  <a:pt x="929510" y="313019"/>
                </a:lnTo>
                <a:lnTo>
                  <a:pt x="943932" y="356249"/>
                </a:lnTo>
                <a:lnTo>
                  <a:pt x="954484" y="401178"/>
                </a:lnTo>
                <a:lnTo>
                  <a:pt x="960963" y="447597"/>
                </a:lnTo>
                <a:lnTo>
                  <a:pt x="963168" y="495300"/>
                </a:lnTo>
                <a:lnTo>
                  <a:pt x="960963" y="543002"/>
                </a:lnTo>
                <a:lnTo>
                  <a:pt x="954484" y="589421"/>
                </a:lnTo>
                <a:lnTo>
                  <a:pt x="943932" y="634350"/>
                </a:lnTo>
                <a:lnTo>
                  <a:pt x="929510" y="677580"/>
                </a:lnTo>
                <a:lnTo>
                  <a:pt x="911418" y="718904"/>
                </a:lnTo>
                <a:lnTo>
                  <a:pt x="889859" y="758115"/>
                </a:lnTo>
                <a:lnTo>
                  <a:pt x="865035" y="795005"/>
                </a:lnTo>
                <a:lnTo>
                  <a:pt x="837146" y="829366"/>
                </a:lnTo>
                <a:lnTo>
                  <a:pt x="806396" y="860992"/>
                </a:lnTo>
                <a:lnTo>
                  <a:pt x="772986" y="889674"/>
                </a:lnTo>
                <a:lnTo>
                  <a:pt x="737118" y="915205"/>
                </a:lnTo>
                <a:lnTo>
                  <a:pt x="698993" y="937377"/>
                </a:lnTo>
                <a:lnTo>
                  <a:pt x="658813" y="955984"/>
                </a:lnTo>
                <a:lnTo>
                  <a:pt x="616781" y="970817"/>
                </a:lnTo>
                <a:lnTo>
                  <a:pt x="573097" y="981669"/>
                </a:lnTo>
                <a:lnTo>
                  <a:pt x="527964" y="988332"/>
                </a:lnTo>
                <a:lnTo>
                  <a:pt x="481584" y="990600"/>
                </a:lnTo>
                <a:lnTo>
                  <a:pt x="435203" y="988332"/>
                </a:lnTo>
                <a:lnTo>
                  <a:pt x="390070" y="981669"/>
                </a:lnTo>
                <a:lnTo>
                  <a:pt x="346386" y="970817"/>
                </a:lnTo>
                <a:lnTo>
                  <a:pt x="304354" y="955984"/>
                </a:lnTo>
                <a:lnTo>
                  <a:pt x="264174" y="937377"/>
                </a:lnTo>
                <a:lnTo>
                  <a:pt x="226049" y="915205"/>
                </a:lnTo>
                <a:lnTo>
                  <a:pt x="190181" y="889674"/>
                </a:lnTo>
                <a:lnTo>
                  <a:pt x="156771" y="860992"/>
                </a:lnTo>
                <a:lnTo>
                  <a:pt x="126021" y="829366"/>
                </a:lnTo>
                <a:lnTo>
                  <a:pt x="98132" y="795005"/>
                </a:lnTo>
                <a:lnTo>
                  <a:pt x="73308" y="758115"/>
                </a:lnTo>
                <a:lnTo>
                  <a:pt x="51749" y="718904"/>
                </a:lnTo>
                <a:lnTo>
                  <a:pt x="33657" y="677580"/>
                </a:lnTo>
                <a:lnTo>
                  <a:pt x="19235" y="634350"/>
                </a:lnTo>
                <a:lnTo>
                  <a:pt x="8683" y="589421"/>
                </a:lnTo>
                <a:lnTo>
                  <a:pt x="2204" y="543002"/>
                </a:lnTo>
                <a:lnTo>
                  <a:pt x="0" y="495300"/>
                </a:lnTo>
                <a:close/>
              </a:path>
            </a:pathLst>
          </a:custGeom>
          <a:ln w="12192">
            <a:solidFill>
              <a:srgbClr val="0096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58061" y="3644646"/>
            <a:ext cx="375920" cy="106680"/>
          </a:xfrm>
          <a:custGeom>
            <a:avLst/>
            <a:gdLst/>
            <a:ahLst/>
            <a:cxnLst/>
            <a:rect l="l" t="t" r="r" b="b"/>
            <a:pathLst>
              <a:path w="375919" h="106679">
                <a:moveTo>
                  <a:pt x="0" y="106679"/>
                </a:moveTo>
                <a:lnTo>
                  <a:pt x="375665" y="0"/>
                </a:lnTo>
              </a:path>
            </a:pathLst>
          </a:custGeom>
          <a:ln w="19812">
            <a:solidFill>
              <a:srgbClr val="009658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23186" y="1728977"/>
          <a:ext cx="7755890" cy="3829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6815"/>
                <a:gridCol w="6539865"/>
              </a:tblGrid>
              <a:tr h="584835"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spc="-45" b="1">
                          <a:latin typeface="Verdana"/>
                          <a:cs typeface="Verdana"/>
                        </a:rPr>
                        <a:t>Goal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dirty="0" sz="1400" spc="-65">
                          <a:latin typeface="Verdana"/>
                          <a:cs typeface="Verdana"/>
                        </a:rPr>
                        <a:t>Run</a:t>
                      </a:r>
                      <a:r>
                        <a:rPr dirty="0" sz="140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flow</a:t>
                      </a:r>
                      <a:r>
                        <a:rPr dirty="0" sz="1400" spc="-1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70">
                          <a:latin typeface="Verdana"/>
                          <a:cs typeface="Verdana"/>
                        </a:rPr>
                        <a:t>test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5">
                          <a:latin typeface="Verdana"/>
                          <a:cs typeface="Verdana"/>
                        </a:rPr>
                        <a:t>for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30">
                          <a:latin typeface="Verdana"/>
                          <a:cs typeface="Verdana"/>
                        </a:rPr>
                        <a:t>borrower’s</a:t>
                      </a:r>
                      <a:r>
                        <a:rPr dirty="0" sz="140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signature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5895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584835"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spc="-150" b="1">
                          <a:latin typeface="Verdana"/>
                          <a:cs typeface="Verdana"/>
                        </a:rPr>
                        <a:t>Where?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dirty="0" sz="1400" spc="-95">
                          <a:latin typeface="Verdana"/>
                          <a:cs typeface="Verdana"/>
                        </a:rPr>
                        <a:t>flows/IOUIssueFlowTests.kt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5895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2066289"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400" spc="-160" b="1">
                          <a:latin typeface="Verdana"/>
                          <a:cs typeface="Verdana"/>
                        </a:rPr>
                        <a:t>Steps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065" indent="-342900">
                        <a:lnSpc>
                          <a:spcPct val="100000"/>
                        </a:lnSpc>
                        <a:spcBef>
                          <a:spcPts val="1340"/>
                        </a:spcBef>
                        <a:buAutoNum type="arabicPeriod"/>
                        <a:tabLst>
                          <a:tab pos="647065" algn="l"/>
                          <a:tab pos="647700" algn="l"/>
                        </a:tabLst>
                      </a:pPr>
                      <a:r>
                        <a:rPr dirty="0" sz="1400" spc="-5">
                          <a:latin typeface="Verdana"/>
                          <a:cs typeface="Verdana"/>
                        </a:rPr>
                        <a:t>Uncomment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2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65">
                          <a:latin typeface="Arial"/>
                          <a:cs typeface="Arial"/>
                        </a:rPr>
                        <a:t>flowReturnsCorrectlyFormedPartiallySignedTransaction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470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400" spc="-70">
                          <a:latin typeface="Verdana"/>
                          <a:cs typeface="Verdana"/>
                        </a:rPr>
                        <a:t>test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647065" indent="-342900">
                        <a:lnSpc>
                          <a:spcPct val="100000"/>
                        </a:lnSpc>
                        <a:spcBef>
                          <a:spcPts val="840"/>
                        </a:spcBef>
                        <a:buAutoNum type="arabicPeriod" startAt="2"/>
                        <a:tabLst>
                          <a:tab pos="647065" algn="l"/>
                          <a:tab pos="647700" algn="l"/>
                        </a:tabLst>
                      </a:pPr>
                      <a:r>
                        <a:rPr dirty="0" sz="1400" spc="-65">
                          <a:latin typeface="Verdana"/>
                          <a:cs typeface="Verdana"/>
                        </a:rPr>
                        <a:t>Run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85">
                          <a:latin typeface="Verdana"/>
                          <a:cs typeface="Verdana"/>
                        </a:rPr>
                        <a:t>test,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60">
                          <a:latin typeface="Verdana"/>
                          <a:cs typeface="Verdana"/>
                        </a:rPr>
                        <a:t>using</a:t>
                      </a:r>
                      <a:r>
                        <a:rPr dirty="0" sz="140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0">
                          <a:latin typeface="Verdana"/>
                          <a:cs typeface="Verdana"/>
                        </a:rPr>
                        <a:t>Green</a:t>
                      </a:r>
                      <a:r>
                        <a:rPr dirty="0" sz="140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35">
                          <a:latin typeface="Verdana"/>
                          <a:cs typeface="Verdana"/>
                        </a:rPr>
                        <a:t>arrow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35">
                          <a:latin typeface="Verdana"/>
                          <a:cs typeface="Verdana"/>
                        </a:rPr>
                        <a:t>left</a:t>
                      </a:r>
                      <a:r>
                        <a:rPr dirty="0" sz="140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40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70">
                          <a:latin typeface="Verdana"/>
                          <a:cs typeface="Verdana"/>
                        </a:rPr>
                        <a:t>test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25">
                          <a:latin typeface="Verdana"/>
                          <a:cs typeface="Verdana"/>
                        </a:rPr>
                        <a:t>name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647065" indent="-342900">
                        <a:lnSpc>
                          <a:spcPct val="100000"/>
                        </a:lnSpc>
                        <a:spcBef>
                          <a:spcPts val="840"/>
                        </a:spcBef>
                        <a:buAutoNum type="arabicPeriod" startAt="2"/>
                        <a:tabLst>
                          <a:tab pos="647065" algn="l"/>
                          <a:tab pos="647700" algn="l"/>
                        </a:tabLst>
                      </a:pPr>
                      <a:r>
                        <a:rPr dirty="0" sz="1400" spc="-7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-70">
                          <a:latin typeface="Verdana"/>
                          <a:cs typeface="Verdana"/>
                        </a:rPr>
                        <a:t>test </a:t>
                      </a:r>
                      <a:r>
                        <a:rPr dirty="0" sz="1400" spc="-35">
                          <a:latin typeface="Verdana"/>
                          <a:cs typeface="Verdana"/>
                        </a:rPr>
                        <a:t>should</a:t>
                      </a:r>
                      <a:r>
                        <a:rPr dirty="0" sz="1400" spc="-2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0">
                          <a:latin typeface="Verdana"/>
                          <a:cs typeface="Verdana"/>
                        </a:rPr>
                        <a:t>fail.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  <a:buFont typeface="Verdana"/>
                        <a:buAutoNum type="arabicPeriod" startAt="2"/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647065" marR="450215" indent="-342900">
                        <a:lnSpc>
                          <a:spcPct val="100000"/>
                        </a:lnSpc>
                        <a:buAutoNum type="arabicPeriod" startAt="2"/>
                        <a:tabLst>
                          <a:tab pos="647065" algn="l"/>
                          <a:tab pos="647700" algn="l"/>
                        </a:tabLst>
                      </a:pPr>
                      <a:r>
                        <a:rPr dirty="0" sz="1400" spc="-80">
                          <a:latin typeface="Verdana"/>
                          <a:cs typeface="Verdana"/>
                        </a:rPr>
                        <a:t>Use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65">
                          <a:latin typeface="Verdana"/>
                          <a:cs typeface="Verdana"/>
                        </a:rPr>
                        <a:t>instructions</a:t>
                      </a:r>
                      <a:r>
                        <a:rPr dirty="0" sz="1400" spc="-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provided</a:t>
                      </a:r>
                      <a:r>
                        <a:rPr dirty="0" sz="140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60">
                          <a:latin typeface="Verdana"/>
                          <a:cs typeface="Verdana"/>
                        </a:rPr>
                        <a:t>above</a:t>
                      </a:r>
                      <a:r>
                        <a:rPr dirty="0" sz="1400" spc="-1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0">
                          <a:latin typeface="Verdana"/>
                          <a:cs typeface="Verdana"/>
                        </a:rPr>
                        <a:t>write</a:t>
                      </a:r>
                      <a:r>
                        <a:rPr dirty="0" sz="1400" spc="-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14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flow</a:t>
                      </a:r>
                      <a:r>
                        <a:rPr dirty="0" sz="1400" spc="-1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make</a:t>
                      </a:r>
                      <a:r>
                        <a:rPr dirty="0" sz="140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  </a:t>
                      </a:r>
                      <a:r>
                        <a:rPr dirty="0" sz="1400" spc="-70">
                          <a:latin typeface="Verdana"/>
                          <a:cs typeface="Verdana"/>
                        </a:rPr>
                        <a:t>test </a:t>
                      </a:r>
                      <a:r>
                        <a:rPr dirty="0" sz="1400" spc="-45">
                          <a:latin typeface="Verdana"/>
                          <a:cs typeface="Verdana"/>
                        </a:rPr>
                        <a:t>pass </a:t>
                      </a:r>
                      <a:r>
                        <a:rPr dirty="0" sz="1400" spc="-190">
                          <a:latin typeface="Verdana"/>
                          <a:cs typeface="Verdana"/>
                        </a:rPr>
                        <a:t>– </a:t>
                      </a:r>
                      <a:r>
                        <a:rPr dirty="0" sz="1400" spc="-85">
                          <a:latin typeface="Verdana"/>
                          <a:cs typeface="Verdana"/>
                        </a:rPr>
                        <a:t>it 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WON’T, </a:t>
                      </a:r>
                      <a:r>
                        <a:rPr dirty="0" sz="1400" spc="-55">
                          <a:latin typeface="Verdana"/>
                          <a:cs typeface="Verdana"/>
                        </a:rPr>
                        <a:t>yet. </a:t>
                      </a:r>
                      <a:r>
                        <a:rPr dirty="0" sz="1400" spc="35">
                          <a:latin typeface="Verdana"/>
                          <a:cs typeface="Verdana"/>
                        </a:rPr>
                        <a:t>We’ve </a:t>
                      </a:r>
                      <a:r>
                        <a:rPr dirty="0" sz="1400" spc="20">
                          <a:latin typeface="Verdana"/>
                          <a:cs typeface="Verdana"/>
                        </a:rPr>
                        <a:t>got</a:t>
                      </a:r>
                      <a:r>
                        <a:rPr dirty="0" sz="1400" spc="-3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more </a:t>
                      </a:r>
                      <a:r>
                        <a:rPr dirty="0" sz="1400" spc="-55">
                          <a:latin typeface="Verdana"/>
                          <a:cs typeface="Verdana"/>
                        </a:rPr>
                        <a:t>work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to 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do.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018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573405"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400" spc="-114" b="1">
                          <a:latin typeface="Verdana"/>
                          <a:cs typeface="Verdana"/>
                        </a:rPr>
                        <a:t>Key</a:t>
                      </a:r>
                      <a:r>
                        <a:rPr dirty="0" sz="1400" spc="-125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95" b="1">
                          <a:latin typeface="Verdana"/>
                          <a:cs typeface="Verdana"/>
                        </a:rPr>
                        <a:t>Docs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843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400" spc="-40">
                          <a:latin typeface="Verdana"/>
                          <a:cs typeface="Verdana"/>
                        </a:rPr>
                        <a:t>https://docs.corda.net/flow-testing.html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7165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403859" y="3368040"/>
            <a:ext cx="743712" cy="790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3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3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31</a:t>
            </a:fld>
            <a:r>
              <a:rPr dirty="0" spc="-85"/>
              <a:t>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080497" y="1529537"/>
            <a:ext cx="1599565" cy="3806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241935" algn="l"/>
              </a:tabLst>
            </a:pPr>
            <a:r>
              <a:rPr dirty="0" sz="1600" spc="-175" b="1">
                <a:latin typeface="Verdana"/>
                <a:cs typeface="Verdana"/>
                <a:hlinkClick r:id="rId3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114" b="1">
                <a:latin typeface="Verdana"/>
                <a:cs typeface="Verdana"/>
                <a:hlinkClick r:id="rId3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204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35">
                <a:latin typeface="Verdana"/>
                <a:cs typeface="Verdana"/>
                <a:hlinkClick r:id="rId3" action="ppaction://hlinksldjump"/>
              </a:rPr>
              <a:t>Flow</a:t>
            </a:r>
            <a:r>
              <a:rPr dirty="0" sz="1200" spc="-9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20">
                <a:latin typeface="Verdana"/>
                <a:cs typeface="Verdana"/>
                <a:hlinkClick r:id="rId3" action="ppaction://hlinksldjump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Verdana"/>
                <a:cs typeface="Verdana"/>
                <a:hlinkClick r:id="rId3" action="ppaction://hlinksldjump"/>
              </a:rPr>
              <a:t>Creating </a:t>
            </a:r>
            <a:r>
              <a:rPr dirty="0" sz="1200" spc="-30">
                <a:latin typeface="Verdana"/>
                <a:cs typeface="Verdana"/>
                <a:hlinkClick r:id="rId3" action="ppaction://hlinksldjump"/>
              </a:rPr>
              <a:t>Signed</a:t>
            </a:r>
            <a:r>
              <a:rPr dirty="0" sz="1200" spc="-17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3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3" action="ppaction://hlinksldjump"/>
              </a:rPr>
              <a:t>Verifying</a:t>
            </a:r>
            <a:r>
              <a:rPr dirty="0" sz="1200" spc="-7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3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20">
                <a:latin typeface="Verdana"/>
                <a:cs typeface="Verdana"/>
                <a:hlinkClick r:id="rId3" action="ppaction://hlinksldjump"/>
              </a:rPr>
              <a:t>Counterparty</a:t>
            </a:r>
            <a:r>
              <a:rPr dirty="0" sz="1200" spc="-5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95">
                <a:latin typeface="Verdana"/>
                <a:cs typeface="Verdana"/>
                <a:hlinkClick r:id="rId3" action="ppaction://hlinksldjump"/>
              </a:rPr>
              <a:t>Sig.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3" action="ppaction://hlinksldjump"/>
              </a:rPr>
              <a:t>Finalizing</a:t>
            </a:r>
            <a:r>
              <a:rPr dirty="0" sz="1200" spc="-8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3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3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 startAt="5"/>
              <a:tabLst>
                <a:tab pos="241935" algn="l"/>
              </a:tabLst>
            </a:pPr>
            <a:r>
              <a:rPr dirty="0" sz="1600" spc="-190" b="1">
                <a:latin typeface="Verdana"/>
                <a:cs typeface="Verdana"/>
                <a:hlinkClick r:id="rId3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5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r>
              <a:rPr dirty="0" sz="1600" spc="-265" b="1">
                <a:latin typeface="Verdana"/>
                <a:cs typeface="Verdana"/>
                <a:hlinkClick r:id="rId3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15" y="2574163"/>
            <a:ext cx="972883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60">
                <a:solidFill>
                  <a:srgbClr val="000000"/>
                </a:solidFill>
              </a:rPr>
              <a:t>Step </a:t>
            </a:r>
            <a:r>
              <a:rPr dirty="0" sz="5400" spc="-815">
                <a:solidFill>
                  <a:srgbClr val="000000"/>
                </a:solidFill>
              </a:rPr>
              <a:t>2 </a:t>
            </a:r>
            <a:r>
              <a:rPr dirty="0" sz="5400" spc="-1140">
                <a:solidFill>
                  <a:srgbClr val="000000"/>
                </a:solidFill>
              </a:rPr>
              <a:t>– </a:t>
            </a:r>
            <a:r>
              <a:rPr dirty="0" sz="5400" spc="-380">
                <a:solidFill>
                  <a:srgbClr val="000000"/>
                </a:solidFill>
              </a:rPr>
              <a:t>Creating </a:t>
            </a:r>
            <a:r>
              <a:rPr dirty="0" sz="5400" spc="-45">
                <a:solidFill>
                  <a:srgbClr val="000000"/>
                </a:solidFill>
              </a:rPr>
              <a:t>a </a:t>
            </a:r>
            <a:r>
              <a:rPr dirty="0" sz="5400" spc="-465">
                <a:solidFill>
                  <a:srgbClr val="000000"/>
                </a:solidFill>
              </a:rPr>
              <a:t>Signed</a:t>
            </a:r>
            <a:r>
              <a:rPr dirty="0" sz="5400" spc="-825">
                <a:solidFill>
                  <a:srgbClr val="000000"/>
                </a:solidFill>
              </a:rPr>
              <a:t> </a:t>
            </a:r>
            <a:r>
              <a:rPr dirty="0" sz="5400" spc="-935">
                <a:solidFill>
                  <a:srgbClr val="000000"/>
                </a:solidFill>
              </a:rPr>
              <a:t>TX</a:t>
            </a:r>
            <a:endParaRPr sz="5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224091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35"/>
              <a:t>Flo</a:t>
            </a:r>
            <a:r>
              <a:rPr dirty="0" spc="-590"/>
              <a:t>w</a:t>
            </a:r>
            <a:r>
              <a:rPr dirty="0" spc="-195"/>
              <a:t>-</a:t>
            </a:r>
            <a:r>
              <a:rPr dirty="0" spc="-210"/>
              <a:t>logics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81454"/>
            <a:ext cx="63436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45">
                <a:latin typeface="Verdana"/>
                <a:cs typeface="Verdana"/>
              </a:rPr>
              <a:t>Each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party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05">
                <a:latin typeface="Verdana"/>
                <a:cs typeface="Verdana"/>
              </a:rPr>
              <a:t>in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flow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90">
                <a:latin typeface="Verdana"/>
                <a:cs typeface="Verdana"/>
              </a:rPr>
              <a:t>runs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204">
                <a:latin typeface="Verdana"/>
                <a:cs typeface="Verdana"/>
              </a:rPr>
              <a:t>its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own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210" b="1">
                <a:latin typeface="Verdana"/>
                <a:cs typeface="Verdana"/>
              </a:rPr>
              <a:t>flow-logic</a:t>
            </a:r>
            <a:r>
              <a:rPr dirty="0" sz="2400" spc="-210"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17164" y="5725667"/>
            <a:ext cx="173990" cy="577850"/>
          </a:xfrm>
          <a:custGeom>
            <a:avLst/>
            <a:gdLst/>
            <a:ahLst/>
            <a:cxnLst/>
            <a:rect l="l" t="t" r="r" b="b"/>
            <a:pathLst>
              <a:path w="173989" h="577850">
                <a:moveTo>
                  <a:pt x="115824" y="0"/>
                </a:moveTo>
                <a:lnTo>
                  <a:pt x="57912" y="0"/>
                </a:lnTo>
                <a:lnTo>
                  <a:pt x="57912" y="173735"/>
                </a:lnTo>
                <a:lnTo>
                  <a:pt x="115824" y="173735"/>
                </a:lnTo>
                <a:lnTo>
                  <a:pt x="115824" y="0"/>
                </a:lnTo>
                <a:close/>
              </a:path>
              <a:path w="173989" h="577850">
                <a:moveTo>
                  <a:pt x="57912" y="403948"/>
                </a:moveTo>
                <a:lnTo>
                  <a:pt x="0" y="403948"/>
                </a:lnTo>
                <a:lnTo>
                  <a:pt x="86868" y="577684"/>
                </a:lnTo>
                <a:lnTo>
                  <a:pt x="173018" y="405383"/>
                </a:lnTo>
                <a:lnTo>
                  <a:pt x="57912" y="405383"/>
                </a:lnTo>
                <a:lnTo>
                  <a:pt x="57912" y="403948"/>
                </a:lnTo>
                <a:close/>
              </a:path>
              <a:path w="173989" h="577850">
                <a:moveTo>
                  <a:pt x="115824" y="231647"/>
                </a:moveTo>
                <a:lnTo>
                  <a:pt x="57912" y="231647"/>
                </a:lnTo>
                <a:lnTo>
                  <a:pt x="57912" y="405383"/>
                </a:lnTo>
                <a:lnTo>
                  <a:pt x="115824" y="405383"/>
                </a:lnTo>
                <a:lnTo>
                  <a:pt x="115824" y="231647"/>
                </a:lnTo>
                <a:close/>
              </a:path>
              <a:path w="173989" h="577850">
                <a:moveTo>
                  <a:pt x="173736" y="403948"/>
                </a:moveTo>
                <a:lnTo>
                  <a:pt x="115824" y="403948"/>
                </a:lnTo>
                <a:lnTo>
                  <a:pt x="115824" y="405383"/>
                </a:lnTo>
                <a:lnTo>
                  <a:pt x="173018" y="405383"/>
                </a:lnTo>
                <a:lnTo>
                  <a:pt x="173736" y="40394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716009" y="5279135"/>
            <a:ext cx="173990" cy="1025525"/>
          </a:xfrm>
          <a:custGeom>
            <a:avLst/>
            <a:gdLst/>
            <a:ahLst/>
            <a:cxnLst/>
            <a:rect l="l" t="t" r="r" b="b"/>
            <a:pathLst>
              <a:path w="173990" h="1025525">
                <a:moveTo>
                  <a:pt x="117221" y="0"/>
                </a:moveTo>
                <a:lnTo>
                  <a:pt x="59309" y="0"/>
                </a:lnTo>
                <a:lnTo>
                  <a:pt x="59055" y="173735"/>
                </a:lnTo>
                <a:lnTo>
                  <a:pt x="116967" y="173735"/>
                </a:lnTo>
                <a:lnTo>
                  <a:pt x="117221" y="0"/>
                </a:lnTo>
                <a:close/>
              </a:path>
              <a:path w="173990" h="1025525">
                <a:moveTo>
                  <a:pt x="116840" y="231647"/>
                </a:moveTo>
                <a:lnTo>
                  <a:pt x="58928" y="231647"/>
                </a:lnTo>
                <a:lnTo>
                  <a:pt x="58674" y="405333"/>
                </a:lnTo>
                <a:lnTo>
                  <a:pt x="116586" y="405434"/>
                </a:lnTo>
                <a:lnTo>
                  <a:pt x="116840" y="231647"/>
                </a:lnTo>
                <a:close/>
              </a:path>
              <a:path w="173990" h="1025525">
                <a:moveTo>
                  <a:pt x="58547" y="463245"/>
                </a:moveTo>
                <a:lnTo>
                  <a:pt x="58293" y="636981"/>
                </a:lnTo>
                <a:lnTo>
                  <a:pt x="116205" y="637082"/>
                </a:lnTo>
                <a:lnTo>
                  <a:pt x="116459" y="463346"/>
                </a:lnTo>
                <a:lnTo>
                  <a:pt x="58547" y="463245"/>
                </a:lnTo>
                <a:close/>
              </a:path>
              <a:path w="173990" h="1025525">
                <a:moveTo>
                  <a:pt x="0" y="851052"/>
                </a:moveTo>
                <a:lnTo>
                  <a:pt x="86614" y="1024928"/>
                </a:lnTo>
                <a:lnTo>
                  <a:pt x="165009" y="868730"/>
                </a:lnTo>
                <a:lnTo>
                  <a:pt x="115824" y="868730"/>
                </a:lnTo>
                <a:lnTo>
                  <a:pt x="57912" y="868629"/>
                </a:lnTo>
                <a:lnTo>
                  <a:pt x="57937" y="851149"/>
                </a:lnTo>
                <a:lnTo>
                  <a:pt x="0" y="851052"/>
                </a:lnTo>
                <a:close/>
              </a:path>
              <a:path w="173990" h="1025525">
                <a:moveTo>
                  <a:pt x="57937" y="851149"/>
                </a:moveTo>
                <a:lnTo>
                  <a:pt x="57912" y="868629"/>
                </a:lnTo>
                <a:lnTo>
                  <a:pt x="115824" y="868730"/>
                </a:lnTo>
                <a:lnTo>
                  <a:pt x="115849" y="851247"/>
                </a:lnTo>
                <a:lnTo>
                  <a:pt x="57937" y="851149"/>
                </a:lnTo>
                <a:close/>
              </a:path>
              <a:path w="173990" h="1025525">
                <a:moveTo>
                  <a:pt x="115849" y="851247"/>
                </a:moveTo>
                <a:lnTo>
                  <a:pt x="115824" y="868730"/>
                </a:lnTo>
                <a:lnTo>
                  <a:pt x="165009" y="868730"/>
                </a:lnTo>
                <a:lnTo>
                  <a:pt x="173736" y="851344"/>
                </a:lnTo>
                <a:lnTo>
                  <a:pt x="115849" y="851247"/>
                </a:lnTo>
                <a:close/>
              </a:path>
              <a:path w="173990" h="1025525">
                <a:moveTo>
                  <a:pt x="58166" y="694893"/>
                </a:moveTo>
                <a:lnTo>
                  <a:pt x="57937" y="851149"/>
                </a:lnTo>
                <a:lnTo>
                  <a:pt x="115849" y="851247"/>
                </a:lnTo>
                <a:lnTo>
                  <a:pt x="116078" y="694994"/>
                </a:lnTo>
                <a:lnTo>
                  <a:pt x="58166" y="69489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68979" y="3144011"/>
            <a:ext cx="2653030" cy="954405"/>
          </a:xfrm>
          <a:custGeom>
            <a:avLst/>
            <a:gdLst/>
            <a:ahLst/>
            <a:cxnLst/>
            <a:rect l="l" t="t" r="r" b="b"/>
            <a:pathLst>
              <a:path w="2653029" h="954404">
                <a:moveTo>
                  <a:pt x="2479294" y="780414"/>
                </a:moveTo>
                <a:lnTo>
                  <a:pt x="2479294" y="954151"/>
                </a:lnTo>
                <a:lnTo>
                  <a:pt x="2595118" y="896238"/>
                </a:lnTo>
                <a:lnTo>
                  <a:pt x="2508250" y="896238"/>
                </a:lnTo>
                <a:lnTo>
                  <a:pt x="2508250" y="838326"/>
                </a:lnTo>
                <a:lnTo>
                  <a:pt x="2595118" y="838326"/>
                </a:lnTo>
                <a:lnTo>
                  <a:pt x="2479294" y="780414"/>
                </a:lnTo>
                <a:close/>
              </a:path>
              <a:path w="2653029" h="954404">
                <a:moveTo>
                  <a:pt x="57912" y="0"/>
                </a:moveTo>
                <a:lnTo>
                  <a:pt x="0" y="0"/>
                </a:lnTo>
                <a:lnTo>
                  <a:pt x="0" y="896238"/>
                </a:lnTo>
                <a:lnTo>
                  <a:pt x="2479294" y="896238"/>
                </a:lnTo>
                <a:lnTo>
                  <a:pt x="2479294" y="867282"/>
                </a:lnTo>
                <a:lnTo>
                  <a:pt x="57912" y="867282"/>
                </a:lnTo>
                <a:lnTo>
                  <a:pt x="28956" y="838326"/>
                </a:lnTo>
                <a:lnTo>
                  <a:pt x="57912" y="838326"/>
                </a:lnTo>
                <a:lnTo>
                  <a:pt x="57912" y="0"/>
                </a:lnTo>
                <a:close/>
              </a:path>
              <a:path w="2653029" h="954404">
                <a:moveTo>
                  <a:pt x="2595118" y="838326"/>
                </a:moveTo>
                <a:lnTo>
                  <a:pt x="2508250" y="838326"/>
                </a:lnTo>
                <a:lnTo>
                  <a:pt x="2508250" y="896238"/>
                </a:lnTo>
                <a:lnTo>
                  <a:pt x="2595118" y="896238"/>
                </a:lnTo>
                <a:lnTo>
                  <a:pt x="2653030" y="867282"/>
                </a:lnTo>
                <a:lnTo>
                  <a:pt x="2595118" y="838326"/>
                </a:lnTo>
                <a:close/>
              </a:path>
              <a:path w="2653029" h="954404">
                <a:moveTo>
                  <a:pt x="57912" y="838326"/>
                </a:moveTo>
                <a:lnTo>
                  <a:pt x="28956" y="838326"/>
                </a:lnTo>
                <a:lnTo>
                  <a:pt x="57912" y="867282"/>
                </a:lnTo>
                <a:lnTo>
                  <a:pt x="57912" y="838326"/>
                </a:lnTo>
                <a:close/>
              </a:path>
              <a:path w="2653029" h="954404">
                <a:moveTo>
                  <a:pt x="2479294" y="838326"/>
                </a:moveTo>
                <a:lnTo>
                  <a:pt x="57912" y="838326"/>
                </a:lnTo>
                <a:lnTo>
                  <a:pt x="57912" y="867282"/>
                </a:lnTo>
                <a:lnTo>
                  <a:pt x="2479294" y="867282"/>
                </a:lnTo>
                <a:lnTo>
                  <a:pt x="2479294" y="838326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807207" y="3305555"/>
            <a:ext cx="1003300" cy="227329"/>
          </a:xfrm>
          <a:prstGeom prst="rect">
            <a:avLst/>
          </a:prstGeom>
          <a:solidFill>
            <a:srgbClr val="EC1C23"/>
          </a:solidFill>
        </p:spPr>
        <p:txBody>
          <a:bodyPr wrap="square" lIns="0" tIns="19685" rIns="0" bIns="0" rtlCol="0" vert="horz">
            <a:spAutoFit/>
          </a:bodyPr>
          <a:lstStyle/>
          <a:p>
            <a:pPr marL="226695">
              <a:lnSpc>
                <a:spcPct val="100000"/>
              </a:lnSpc>
              <a:spcBef>
                <a:spcPts val="155"/>
              </a:spcBef>
            </a:pPr>
            <a:r>
              <a:rPr dirty="0" sz="1200" spc="-100" b="1">
                <a:solidFill>
                  <a:srgbClr val="FFFFFF"/>
                </a:solidFill>
                <a:latin typeface="Verdana"/>
                <a:cs typeface="Verdana"/>
              </a:rPr>
              <a:t>Actions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02508" y="4034028"/>
            <a:ext cx="0" cy="680720"/>
          </a:xfrm>
          <a:custGeom>
            <a:avLst/>
            <a:gdLst/>
            <a:ahLst/>
            <a:cxnLst/>
            <a:rect l="l" t="t" r="r" b="b"/>
            <a:pathLst>
              <a:path w="0" h="680720">
                <a:moveTo>
                  <a:pt x="0" y="0"/>
                </a:moveTo>
                <a:lnTo>
                  <a:pt x="0" y="680339"/>
                </a:lnTo>
              </a:path>
            </a:pathLst>
          </a:custGeom>
          <a:ln w="57912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821679" y="5692140"/>
            <a:ext cx="173990" cy="602615"/>
          </a:xfrm>
          <a:custGeom>
            <a:avLst/>
            <a:gdLst/>
            <a:ahLst/>
            <a:cxnLst/>
            <a:rect l="l" t="t" r="r" b="b"/>
            <a:pathLst>
              <a:path w="173989" h="602614">
                <a:moveTo>
                  <a:pt x="57912" y="428536"/>
                </a:moveTo>
                <a:lnTo>
                  <a:pt x="0" y="428536"/>
                </a:lnTo>
                <a:lnTo>
                  <a:pt x="86868" y="602272"/>
                </a:lnTo>
                <a:lnTo>
                  <a:pt x="159258" y="457492"/>
                </a:lnTo>
                <a:lnTo>
                  <a:pt x="57912" y="457492"/>
                </a:lnTo>
                <a:lnTo>
                  <a:pt x="57912" y="428536"/>
                </a:lnTo>
                <a:close/>
              </a:path>
              <a:path w="173989" h="602614">
                <a:moveTo>
                  <a:pt x="115824" y="0"/>
                </a:moveTo>
                <a:lnTo>
                  <a:pt x="57912" y="0"/>
                </a:lnTo>
                <a:lnTo>
                  <a:pt x="57912" y="457492"/>
                </a:lnTo>
                <a:lnTo>
                  <a:pt x="115824" y="457492"/>
                </a:lnTo>
                <a:lnTo>
                  <a:pt x="115824" y="0"/>
                </a:lnTo>
                <a:close/>
              </a:path>
              <a:path w="173989" h="602614">
                <a:moveTo>
                  <a:pt x="173736" y="428536"/>
                </a:moveTo>
                <a:lnTo>
                  <a:pt x="115824" y="428536"/>
                </a:lnTo>
                <a:lnTo>
                  <a:pt x="115824" y="457492"/>
                </a:lnTo>
                <a:lnTo>
                  <a:pt x="159258" y="457492"/>
                </a:lnTo>
                <a:lnTo>
                  <a:pt x="173736" y="428536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922264" y="3147060"/>
            <a:ext cx="0" cy="891540"/>
          </a:xfrm>
          <a:custGeom>
            <a:avLst/>
            <a:gdLst/>
            <a:ahLst/>
            <a:cxnLst/>
            <a:rect l="l" t="t" r="r" b="b"/>
            <a:pathLst>
              <a:path w="0" h="891539">
                <a:moveTo>
                  <a:pt x="0" y="0"/>
                </a:moveTo>
                <a:lnTo>
                  <a:pt x="0" y="891158"/>
                </a:lnTo>
              </a:path>
            </a:pathLst>
          </a:custGeom>
          <a:ln w="57912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64408" y="4531233"/>
            <a:ext cx="5532755" cy="173990"/>
          </a:xfrm>
          <a:custGeom>
            <a:avLst/>
            <a:gdLst/>
            <a:ahLst/>
            <a:cxnLst/>
            <a:rect l="l" t="t" r="r" b="b"/>
            <a:pathLst>
              <a:path w="5532755" h="173989">
                <a:moveTo>
                  <a:pt x="5359019" y="0"/>
                </a:moveTo>
                <a:lnTo>
                  <a:pt x="5359019" y="173736"/>
                </a:lnTo>
                <a:lnTo>
                  <a:pt x="5474843" y="115824"/>
                </a:lnTo>
                <a:lnTo>
                  <a:pt x="5387974" y="115824"/>
                </a:lnTo>
                <a:lnTo>
                  <a:pt x="5387974" y="57912"/>
                </a:lnTo>
                <a:lnTo>
                  <a:pt x="5474843" y="57912"/>
                </a:lnTo>
                <a:lnTo>
                  <a:pt x="5359019" y="0"/>
                </a:lnTo>
                <a:close/>
              </a:path>
              <a:path w="5532755" h="173989">
                <a:moveTo>
                  <a:pt x="2737484" y="84963"/>
                </a:moveTo>
                <a:lnTo>
                  <a:pt x="2737484" y="115824"/>
                </a:lnTo>
                <a:lnTo>
                  <a:pt x="5359019" y="115824"/>
                </a:lnTo>
                <a:lnTo>
                  <a:pt x="5359019" y="113919"/>
                </a:lnTo>
                <a:lnTo>
                  <a:pt x="2766441" y="113919"/>
                </a:lnTo>
                <a:lnTo>
                  <a:pt x="2737484" y="84963"/>
                </a:lnTo>
                <a:close/>
              </a:path>
              <a:path w="5532755" h="173989">
                <a:moveTo>
                  <a:pt x="5474843" y="57912"/>
                </a:moveTo>
                <a:lnTo>
                  <a:pt x="5387974" y="57912"/>
                </a:lnTo>
                <a:lnTo>
                  <a:pt x="5387974" y="115824"/>
                </a:lnTo>
                <a:lnTo>
                  <a:pt x="5474843" y="115824"/>
                </a:lnTo>
                <a:lnTo>
                  <a:pt x="5532755" y="86868"/>
                </a:lnTo>
                <a:lnTo>
                  <a:pt x="5474843" y="57912"/>
                </a:lnTo>
                <a:close/>
              </a:path>
              <a:path w="5532755" h="173989">
                <a:moveTo>
                  <a:pt x="2795396" y="56007"/>
                </a:moveTo>
                <a:lnTo>
                  <a:pt x="0" y="56007"/>
                </a:lnTo>
                <a:lnTo>
                  <a:pt x="0" y="113919"/>
                </a:lnTo>
                <a:lnTo>
                  <a:pt x="2737484" y="113919"/>
                </a:lnTo>
                <a:lnTo>
                  <a:pt x="2737484" y="84963"/>
                </a:lnTo>
                <a:lnTo>
                  <a:pt x="2793491" y="84963"/>
                </a:lnTo>
                <a:lnTo>
                  <a:pt x="2766441" y="57912"/>
                </a:lnTo>
                <a:lnTo>
                  <a:pt x="2795396" y="57912"/>
                </a:lnTo>
                <a:lnTo>
                  <a:pt x="2795396" y="56007"/>
                </a:lnTo>
                <a:close/>
              </a:path>
              <a:path w="5532755" h="173989">
                <a:moveTo>
                  <a:pt x="2793491" y="84963"/>
                </a:moveTo>
                <a:lnTo>
                  <a:pt x="2737484" y="84963"/>
                </a:lnTo>
                <a:lnTo>
                  <a:pt x="2766441" y="113919"/>
                </a:lnTo>
                <a:lnTo>
                  <a:pt x="5359019" y="113919"/>
                </a:lnTo>
                <a:lnTo>
                  <a:pt x="5359019" y="86868"/>
                </a:lnTo>
                <a:lnTo>
                  <a:pt x="2795396" y="86868"/>
                </a:lnTo>
                <a:lnTo>
                  <a:pt x="2793491" y="84963"/>
                </a:lnTo>
                <a:close/>
              </a:path>
              <a:path w="5532755" h="173989">
                <a:moveTo>
                  <a:pt x="2795396" y="57912"/>
                </a:moveTo>
                <a:lnTo>
                  <a:pt x="2766441" y="57912"/>
                </a:lnTo>
                <a:lnTo>
                  <a:pt x="2795396" y="86868"/>
                </a:lnTo>
                <a:lnTo>
                  <a:pt x="2795396" y="57912"/>
                </a:lnTo>
                <a:close/>
              </a:path>
              <a:path w="5532755" h="173989">
                <a:moveTo>
                  <a:pt x="5359019" y="57912"/>
                </a:moveTo>
                <a:lnTo>
                  <a:pt x="2795396" y="57912"/>
                </a:lnTo>
                <a:lnTo>
                  <a:pt x="2795396" y="86868"/>
                </a:lnTo>
                <a:lnTo>
                  <a:pt x="5359019" y="86868"/>
                </a:lnTo>
                <a:lnTo>
                  <a:pt x="5359019" y="57912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923788" y="3802379"/>
            <a:ext cx="0" cy="360045"/>
          </a:xfrm>
          <a:custGeom>
            <a:avLst/>
            <a:gdLst/>
            <a:ahLst/>
            <a:cxnLst/>
            <a:rect l="l" t="t" r="r" b="b"/>
            <a:pathLst>
              <a:path w="0" h="360045">
                <a:moveTo>
                  <a:pt x="0" y="0"/>
                </a:moveTo>
                <a:lnTo>
                  <a:pt x="0" y="359664"/>
                </a:lnTo>
              </a:path>
            </a:pathLst>
          </a:custGeom>
          <a:ln w="57911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923788" y="4387596"/>
            <a:ext cx="0" cy="328930"/>
          </a:xfrm>
          <a:custGeom>
            <a:avLst/>
            <a:gdLst/>
            <a:ahLst/>
            <a:cxnLst/>
            <a:rect l="l" t="t" r="r" b="b"/>
            <a:pathLst>
              <a:path w="0" h="328929">
                <a:moveTo>
                  <a:pt x="0" y="0"/>
                </a:moveTo>
                <a:lnTo>
                  <a:pt x="0" y="328929"/>
                </a:lnTo>
              </a:path>
            </a:pathLst>
          </a:custGeom>
          <a:ln w="57911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451347" y="4162044"/>
            <a:ext cx="1004569" cy="226060"/>
          </a:xfrm>
          <a:prstGeom prst="rect">
            <a:avLst/>
          </a:prstGeom>
          <a:solidFill>
            <a:srgbClr val="EC1C23"/>
          </a:solidFill>
        </p:spPr>
        <p:txBody>
          <a:bodyPr wrap="square" lIns="0" tIns="19050" rIns="0" bIns="0" rtlCol="0" vert="horz">
            <a:spAutoFit/>
          </a:bodyPr>
          <a:lstStyle/>
          <a:p>
            <a:pPr marL="227329">
              <a:lnSpc>
                <a:spcPct val="100000"/>
              </a:lnSpc>
              <a:spcBef>
                <a:spcPts val="150"/>
              </a:spcBef>
            </a:pPr>
            <a:r>
              <a:rPr dirty="0" sz="1200" spc="-100" b="1">
                <a:solidFill>
                  <a:srgbClr val="FFFFFF"/>
                </a:solidFill>
                <a:latin typeface="Verdana"/>
                <a:cs typeface="Verdana"/>
              </a:rPr>
              <a:t>Actions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803258" y="3136392"/>
            <a:ext cx="0" cy="1641475"/>
          </a:xfrm>
          <a:custGeom>
            <a:avLst/>
            <a:gdLst/>
            <a:ahLst/>
            <a:cxnLst/>
            <a:rect l="l" t="t" r="r" b="b"/>
            <a:pathLst>
              <a:path w="0" h="1641475">
                <a:moveTo>
                  <a:pt x="0" y="0"/>
                </a:moveTo>
                <a:lnTo>
                  <a:pt x="0" y="1641347"/>
                </a:lnTo>
              </a:path>
            </a:pathLst>
          </a:custGeom>
          <a:ln w="59181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24327" y="2673095"/>
            <a:ext cx="1346200" cy="471170"/>
          </a:xfrm>
          <a:custGeom>
            <a:avLst/>
            <a:gdLst/>
            <a:ahLst/>
            <a:cxnLst/>
            <a:rect l="l" t="t" r="r" b="b"/>
            <a:pathLst>
              <a:path w="1346200" h="471169">
                <a:moveTo>
                  <a:pt x="672846" y="0"/>
                </a:moveTo>
                <a:lnTo>
                  <a:pt x="604051" y="1215"/>
                </a:lnTo>
                <a:lnTo>
                  <a:pt x="537244" y="4783"/>
                </a:lnTo>
                <a:lnTo>
                  <a:pt x="472762" y="10585"/>
                </a:lnTo>
                <a:lnTo>
                  <a:pt x="410944" y="18502"/>
                </a:lnTo>
                <a:lnTo>
                  <a:pt x="352127" y="28416"/>
                </a:lnTo>
                <a:lnTo>
                  <a:pt x="296651" y="40210"/>
                </a:lnTo>
                <a:lnTo>
                  <a:pt x="244853" y="53764"/>
                </a:lnTo>
                <a:lnTo>
                  <a:pt x="197072" y="68961"/>
                </a:lnTo>
                <a:lnTo>
                  <a:pt x="153645" y="85681"/>
                </a:lnTo>
                <a:lnTo>
                  <a:pt x="114911" y="103807"/>
                </a:lnTo>
                <a:lnTo>
                  <a:pt x="81208" y="123221"/>
                </a:lnTo>
                <a:lnTo>
                  <a:pt x="30249" y="165436"/>
                </a:lnTo>
                <a:lnTo>
                  <a:pt x="3473" y="211382"/>
                </a:lnTo>
                <a:lnTo>
                  <a:pt x="0" y="235457"/>
                </a:lnTo>
                <a:lnTo>
                  <a:pt x="3473" y="259533"/>
                </a:lnTo>
                <a:lnTo>
                  <a:pt x="30249" y="305479"/>
                </a:lnTo>
                <a:lnTo>
                  <a:pt x="81208" y="347694"/>
                </a:lnTo>
                <a:lnTo>
                  <a:pt x="114911" y="367108"/>
                </a:lnTo>
                <a:lnTo>
                  <a:pt x="153645" y="385234"/>
                </a:lnTo>
                <a:lnTo>
                  <a:pt x="197072" y="401955"/>
                </a:lnTo>
                <a:lnTo>
                  <a:pt x="244853" y="417151"/>
                </a:lnTo>
                <a:lnTo>
                  <a:pt x="296651" y="430705"/>
                </a:lnTo>
                <a:lnTo>
                  <a:pt x="352127" y="442499"/>
                </a:lnTo>
                <a:lnTo>
                  <a:pt x="410944" y="452413"/>
                </a:lnTo>
                <a:lnTo>
                  <a:pt x="472762" y="460330"/>
                </a:lnTo>
                <a:lnTo>
                  <a:pt x="537244" y="466132"/>
                </a:lnTo>
                <a:lnTo>
                  <a:pt x="604051" y="469700"/>
                </a:lnTo>
                <a:lnTo>
                  <a:pt x="672846" y="470915"/>
                </a:lnTo>
                <a:lnTo>
                  <a:pt x="741640" y="469700"/>
                </a:lnTo>
                <a:lnTo>
                  <a:pt x="808447" y="466132"/>
                </a:lnTo>
                <a:lnTo>
                  <a:pt x="872929" y="460330"/>
                </a:lnTo>
                <a:lnTo>
                  <a:pt x="934747" y="452413"/>
                </a:lnTo>
                <a:lnTo>
                  <a:pt x="993564" y="442499"/>
                </a:lnTo>
                <a:lnTo>
                  <a:pt x="1049040" y="430705"/>
                </a:lnTo>
                <a:lnTo>
                  <a:pt x="1100838" y="417151"/>
                </a:lnTo>
                <a:lnTo>
                  <a:pt x="1148619" y="401955"/>
                </a:lnTo>
                <a:lnTo>
                  <a:pt x="1192046" y="385234"/>
                </a:lnTo>
                <a:lnTo>
                  <a:pt x="1230780" y="367108"/>
                </a:lnTo>
                <a:lnTo>
                  <a:pt x="1264483" y="347694"/>
                </a:lnTo>
                <a:lnTo>
                  <a:pt x="1315442" y="305479"/>
                </a:lnTo>
                <a:lnTo>
                  <a:pt x="1342218" y="259533"/>
                </a:lnTo>
                <a:lnTo>
                  <a:pt x="1345692" y="235457"/>
                </a:lnTo>
                <a:lnTo>
                  <a:pt x="1342218" y="211382"/>
                </a:lnTo>
                <a:lnTo>
                  <a:pt x="1315442" y="165436"/>
                </a:lnTo>
                <a:lnTo>
                  <a:pt x="1264483" y="123221"/>
                </a:lnTo>
                <a:lnTo>
                  <a:pt x="1230780" y="103807"/>
                </a:lnTo>
                <a:lnTo>
                  <a:pt x="1192046" y="85681"/>
                </a:lnTo>
                <a:lnTo>
                  <a:pt x="1148619" y="68961"/>
                </a:lnTo>
                <a:lnTo>
                  <a:pt x="1100838" y="53764"/>
                </a:lnTo>
                <a:lnTo>
                  <a:pt x="1049040" y="40210"/>
                </a:lnTo>
                <a:lnTo>
                  <a:pt x="993564" y="28416"/>
                </a:lnTo>
                <a:lnTo>
                  <a:pt x="934747" y="18502"/>
                </a:lnTo>
                <a:lnTo>
                  <a:pt x="872929" y="10585"/>
                </a:lnTo>
                <a:lnTo>
                  <a:pt x="808447" y="4783"/>
                </a:lnTo>
                <a:lnTo>
                  <a:pt x="741640" y="1215"/>
                </a:lnTo>
                <a:lnTo>
                  <a:pt x="67284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624327" y="2673095"/>
            <a:ext cx="1346200" cy="471170"/>
          </a:xfrm>
          <a:custGeom>
            <a:avLst/>
            <a:gdLst/>
            <a:ahLst/>
            <a:cxnLst/>
            <a:rect l="l" t="t" r="r" b="b"/>
            <a:pathLst>
              <a:path w="1346200" h="471169">
                <a:moveTo>
                  <a:pt x="0" y="235457"/>
                </a:moveTo>
                <a:lnTo>
                  <a:pt x="13669" y="188002"/>
                </a:lnTo>
                <a:lnTo>
                  <a:pt x="52875" y="143803"/>
                </a:lnTo>
                <a:lnTo>
                  <a:pt x="114911" y="103807"/>
                </a:lnTo>
                <a:lnTo>
                  <a:pt x="153645" y="85681"/>
                </a:lnTo>
                <a:lnTo>
                  <a:pt x="197072" y="68961"/>
                </a:lnTo>
                <a:lnTo>
                  <a:pt x="244853" y="53764"/>
                </a:lnTo>
                <a:lnTo>
                  <a:pt x="296651" y="40210"/>
                </a:lnTo>
                <a:lnTo>
                  <a:pt x="352127" y="28416"/>
                </a:lnTo>
                <a:lnTo>
                  <a:pt x="410944" y="18502"/>
                </a:lnTo>
                <a:lnTo>
                  <a:pt x="472762" y="10585"/>
                </a:lnTo>
                <a:lnTo>
                  <a:pt x="537244" y="4783"/>
                </a:lnTo>
                <a:lnTo>
                  <a:pt x="604051" y="1215"/>
                </a:lnTo>
                <a:lnTo>
                  <a:pt x="672846" y="0"/>
                </a:lnTo>
                <a:lnTo>
                  <a:pt x="741640" y="1215"/>
                </a:lnTo>
                <a:lnTo>
                  <a:pt x="808447" y="4783"/>
                </a:lnTo>
                <a:lnTo>
                  <a:pt x="872929" y="10585"/>
                </a:lnTo>
                <a:lnTo>
                  <a:pt x="934747" y="18502"/>
                </a:lnTo>
                <a:lnTo>
                  <a:pt x="993564" y="28416"/>
                </a:lnTo>
                <a:lnTo>
                  <a:pt x="1049040" y="40210"/>
                </a:lnTo>
                <a:lnTo>
                  <a:pt x="1100838" y="53764"/>
                </a:lnTo>
                <a:lnTo>
                  <a:pt x="1148619" y="68960"/>
                </a:lnTo>
                <a:lnTo>
                  <a:pt x="1192046" y="85681"/>
                </a:lnTo>
                <a:lnTo>
                  <a:pt x="1230780" y="103807"/>
                </a:lnTo>
                <a:lnTo>
                  <a:pt x="1264483" y="123221"/>
                </a:lnTo>
                <a:lnTo>
                  <a:pt x="1315442" y="165436"/>
                </a:lnTo>
                <a:lnTo>
                  <a:pt x="1342218" y="211382"/>
                </a:lnTo>
                <a:lnTo>
                  <a:pt x="1345692" y="235457"/>
                </a:lnTo>
                <a:lnTo>
                  <a:pt x="1342218" y="259533"/>
                </a:lnTo>
                <a:lnTo>
                  <a:pt x="1315442" y="305479"/>
                </a:lnTo>
                <a:lnTo>
                  <a:pt x="1264483" y="347694"/>
                </a:lnTo>
                <a:lnTo>
                  <a:pt x="1230780" y="367108"/>
                </a:lnTo>
                <a:lnTo>
                  <a:pt x="1192046" y="385234"/>
                </a:lnTo>
                <a:lnTo>
                  <a:pt x="1148619" y="401954"/>
                </a:lnTo>
                <a:lnTo>
                  <a:pt x="1100838" y="417151"/>
                </a:lnTo>
                <a:lnTo>
                  <a:pt x="1049040" y="430705"/>
                </a:lnTo>
                <a:lnTo>
                  <a:pt x="993564" y="442499"/>
                </a:lnTo>
                <a:lnTo>
                  <a:pt x="934747" y="452413"/>
                </a:lnTo>
                <a:lnTo>
                  <a:pt x="872929" y="460330"/>
                </a:lnTo>
                <a:lnTo>
                  <a:pt x="808447" y="466132"/>
                </a:lnTo>
                <a:lnTo>
                  <a:pt x="741640" y="469700"/>
                </a:lnTo>
                <a:lnTo>
                  <a:pt x="672846" y="470915"/>
                </a:lnTo>
                <a:lnTo>
                  <a:pt x="604051" y="469700"/>
                </a:lnTo>
                <a:lnTo>
                  <a:pt x="537244" y="466132"/>
                </a:lnTo>
                <a:lnTo>
                  <a:pt x="472762" y="460330"/>
                </a:lnTo>
                <a:lnTo>
                  <a:pt x="410944" y="452413"/>
                </a:lnTo>
                <a:lnTo>
                  <a:pt x="352127" y="442499"/>
                </a:lnTo>
                <a:lnTo>
                  <a:pt x="296651" y="430705"/>
                </a:lnTo>
                <a:lnTo>
                  <a:pt x="244853" y="417151"/>
                </a:lnTo>
                <a:lnTo>
                  <a:pt x="197072" y="401955"/>
                </a:lnTo>
                <a:lnTo>
                  <a:pt x="153645" y="385234"/>
                </a:lnTo>
                <a:lnTo>
                  <a:pt x="114911" y="367108"/>
                </a:lnTo>
                <a:lnTo>
                  <a:pt x="81208" y="347694"/>
                </a:lnTo>
                <a:lnTo>
                  <a:pt x="30249" y="305479"/>
                </a:lnTo>
                <a:lnTo>
                  <a:pt x="3473" y="259533"/>
                </a:lnTo>
                <a:lnTo>
                  <a:pt x="0" y="235457"/>
                </a:lnTo>
                <a:close/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074670" y="2802128"/>
            <a:ext cx="446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0" b="1">
                <a:latin typeface="Verdana"/>
                <a:cs typeface="Verdana"/>
              </a:rPr>
              <a:t>ALICE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248655" y="2676144"/>
            <a:ext cx="1346200" cy="471170"/>
          </a:xfrm>
          <a:custGeom>
            <a:avLst/>
            <a:gdLst/>
            <a:ahLst/>
            <a:cxnLst/>
            <a:rect l="l" t="t" r="r" b="b"/>
            <a:pathLst>
              <a:path w="1346200" h="471169">
                <a:moveTo>
                  <a:pt x="672846" y="0"/>
                </a:moveTo>
                <a:lnTo>
                  <a:pt x="604051" y="1215"/>
                </a:lnTo>
                <a:lnTo>
                  <a:pt x="537244" y="4783"/>
                </a:lnTo>
                <a:lnTo>
                  <a:pt x="472762" y="10585"/>
                </a:lnTo>
                <a:lnTo>
                  <a:pt x="410944" y="18502"/>
                </a:lnTo>
                <a:lnTo>
                  <a:pt x="352127" y="28416"/>
                </a:lnTo>
                <a:lnTo>
                  <a:pt x="296651" y="40210"/>
                </a:lnTo>
                <a:lnTo>
                  <a:pt x="244853" y="53764"/>
                </a:lnTo>
                <a:lnTo>
                  <a:pt x="197072" y="68961"/>
                </a:lnTo>
                <a:lnTo>
                  <a:pt x="153645" y="85681"/>
                </a:lnTo>
                <a:lnTo>
                  <a:pt x="114911" y="103807"/>
                </a:lnTo>
                <a:lnTo>
                  <a:pt x="81208" y="123221"/>
                </a:lnTo>
                <a:lnTo>
                  <a:pt x="30249" y="165436"/>
                </a:lnTo>
                <a:lnTo>
                  <a:pt x="3473" y="211382"/>
                </a:lnTo>
                <a:lnTo>
                  <a:pt x="0" y="235457"/>
                </a:lnTo>
                <a:lnTo>
                  <a:pt x="3473" y="259533"/>
                </a:lnTo>
                <a:lnTo>
                  <a:pt x="30249" y="305479"/>
                </a:lnTo>
                <a:lnTo>
                  <a:pt x="81208" y="347694"/>
                </a:lnTo>
                <a:lnTo>
                  <a:pt x="114911" y="367108"/>
                </a:lnTo>
                <a:lnTo>
                  <a:pt x="153645" y="385234"/>
                </a:lnTo>
                <a:lnTo>
                  <a:pt x="197072" y="401955"/>
                </a:lnTo>
                <a:lnTo>
                  <a:pt x="244853" y="417151"/>
                </a:lnTo>
                <a:lnTo>
                  <a:pt x="296651" y="430705"/>
                </a:lnTo>
                <a:lnTo>
                  <a:pt x="352127" y="442499"/>
                </a:lnTo>
                <a:lnTo>
                  <a:pt x="410944" y="452413"/>
                </a:lnTo>
                <a:lnTo>
                  <a:pt x="472762" y="460330"/>
                </a:lnTo>
                <a:lnTo>
                  <a:pt x="537244" y="466132"/>
                </a:lnTo>
                <a:lnTo>
                  <a:pt x="604051" y="469700"/>
                </a:lnTo>
                <a:lnTo>
                  <a:pt x="672846" y="470915"/>
                </a:lnTo>
                <a:lnTo>
                  <a:pt x="741640" y="469700"/>
                </a:lnTo>
                <a:lnTo>
                  <a:pt x="808447" y="466132"/>
                </a:lnTo>
                <a:lnTo>
                  <a:pt x="872929" y="460330"/>
                </a:lnTo>
                <a:lnTo>
                  <a:pt x="934747" y="452413"/>
                </a:lnTo>
                <a:lnTo>
                  <a:pt x="993564" y="442499"/>
                </a:lnTo>
                <a:lnTo>
                  <a:pt x="1049040" y="430705"/>
                </a:lnTo>
                <a:lnTo>
                  <a:pt x="1100838" y="417151"/>
                </a:lnTo>
                <a:lnTo>
                  <a:pt x="1148619" y="401955"/>
                </a:lnTo>
                <a:lnTo>
                  <a:pt x="1192046" y="385234"/>
                </a:lnTo>
                <a:lnTo>
                  <a:pt x="1230780" y="367108"/>
                </a:lnTo>
                <a:lnTo>
                  <a:pt x="1264483" y="347694"/>
                </a:lnTo>
                <a:lnTo>
                  <a:pt x="1315442" y="305479"/>
                </a:lnTo>
                <a:lnTo>
                  <a:pt x="1342218" y="259533"/>
                </a:lnTo>
                <a:lnTo>
                  <a:pt x="1345692" y="235457"/>
                </a:lnTo>
                <a:lnTo>
                  <a:pt x="1342218" y="211382"/>
                </a:lnTo>
                <a:lnTo>
                  <a:pt x="1315442" y="165436"/>
                </a:lnTo>
                <a:lnTo>
                  <a:pt x="1264483" y="123221"/>
                </a:lnTo>
                <a:lnTo>
                  <a:pt x="1230780" y="103807"/>
                </a:lnTo>
                <a:lnTo>
                  <a:pt x="1192046" y="85681"/>
                </a:lnTo>
                <a:lnTo>
                  <a:pt x="1148619" y="68961"/>
                </a:lnTo>
                <a:lnTo>
                  <a:pt x="1100838" y="53764"/>
                </a:lnTo>
                <a:lnTo>
                  <a:pt x="1049040" y="40210"/>
                </a:lnTo>
                <a:lnTo>
                  <a:pt x="993564" y="28416"/>
                </a:lnTo>
                <a:lnTo>
                  <a:pt x="934747" y="18502"/>
                </a:lnTo>
                <a:lnTo>
                  <a:pt x="872929" y="10585"/>
                </a:lnTo>
                <a:lnTo>
                  <a:pt x="808447" y="4783"/>
                </a:lnTo>
                <a:lnTo>
                  <a:pt x="741640" y="1215"/>
                </a:lnTo>
                <a:lnTo>
                  <a:pt x="67284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248655" y="2676144"/>
            <a:ext cx="1346200" cy="471170"/>
          </a:xfrm>
          <a:custGeom>
            <a:avLst/>
            <a:gdLst/>
            <a:ahLst/>
            <a:cxnLst/>
            <a:rect l="l" t="t" r="r" b="b"/>
            <a:pathLst>
              <a:path w="1346200" h="471169">
                <a:moveTo>
                  <a:pt x="0" y="235457"/>
                </a:moveTo>
                <a:lnTo>
                  <a:pt x="13669" y="188002"/>
                </a:lnTo>
                <a:lnTo>
                  <a:pt x="52875" y="143803"/>
                </a:lnTo>
                <a:lnTo>
                  <a:pt x="114911" y="103807"/>
                </a:lnTo>
                <a:lnTo>
                  <a:pt x="153645" y="85681"/>
                </a:lnTo>
                <a:lnTo>
                  <a:pt x="197072" y="68961"/>
                </a:lnTo>
                <a:lnTo>
                  <a:pt x="244853" y="53764"/>
                </a:lnTo>
                <a:lnTo>
                  <a:pt x="296651" y="40210"/>
                </a:lnTo>
                <a:lnTo>
                  <a:pt x="352127" y="28416"/>
                </a:lnTo>
                <a:lnTo>
                  <a:pt x="410944" y="18502"/>
                </a:lnTo>
                <a:lnTo>
                  <a:pt x="472762" y="10585"/>
                </a:lnTo>
                <a:lnTo>
                  <a:pt x="537244" y="4783"/>
                </a:lnTo>
                <a:lnTo>
                  <a:pt x="604051" y="1215"/>
                </a:lnTo>
                <a:lnTo>
                  <a:pt x="672846" y="0"/>
                </a:lnTo>
                <a:lnTo>
                  <a:pt x="741640" y="1215"/>
                </a:lnTo>
                <a:lnTo>
                  <a:pt x="808447" y="4783"/>
                </a:lnTo>
                <a:lnTo>
                  <a:pt x="872929" y="10585"/>
                </a:lnTo>
                <a:lnTo>
                  <a:pt x="934747" y="18502"/>
                </a:lnTo>
                <a:lnTo>
                  <a:pt x="993564" y="28416"/>
                </a:lnTo>
                <a:lnTo>
                  <a:pt x="1049040" y="40210"/>
                </a:lnTo>
                <a:lnTo>
                  <a:pt x="1100838" y="53764"/>
                </a:lnTo>
                <a:lnTo>
                  <a:pt x="1148619" y="68960"/>
                </a:lnTo>
                <a:lnTo>
                  <a:pt x="1192046" y="85681"/>
                </a:lnTo>
                <a:lnTo>
                  <a:pt x="1230780" y="103807"/>
                </a:lnTo>
                <a:lnTo>
                  <a:pt x="1264483" y="123221"/>
                </a:lnTo>
                <a:lnTo>
                  <a:pt x="1315442" y="165436"/>
                </a:lnTo>
                <a:lnTo>
                  <a:pt x="1342218" y="211382"/>
                </a:lnTo>
                <a:lnTo>
                  <a:pt x="1345692" y="235457"/>
                </a:lnTo>
                <a:lnTo>
                  <a:pt x="1342218" y="259533"/>
                </a:lnTo>
                <a:lnTo>
                  <a:pt x="1315442" y="305479"/>
                </a:lnTo>
                <a:lnTo>
                  <a:pt x="1264483" y="347694"/>
                </a:lnTo>
                <a:lnTo>
                  <a:pt x="1230780" y="367108"/>
                </a:lnTo>
                <a:lnTo>
                  <a:pt x="1192046" y="385234"/>
                </a:lnTo>
                <a:lnTo>
                  <a:pt x="1148619" y="401954"/>
                </a:lnTo>
                <a:lnTo>
                  <a:pt x="1100838" y="417151"/>
                </a:lnTo>
                <a:lnTo>
                  <a:pt x="1049040" y="430705"/>
                </a:lnTo>
                <a:lnTo>
                  <a:pt x="993564" y="442499"/>
                </a:lnTo>
                <a:lnTo>
                  <a:pt x="934747" y="452413"/>
                </a:lnTo>
                <a:lnTo>
                  <a:pt x="872929" y="460330"/>
                </a:lnTo>
                <a:lnTo>
                  <a:pt x="808447" y="466132"/>
                </a:lnTo>
                <a:lnTo>
                  <a:pt x="741640" y="469700"/>
                </a:lnTo>
                <a:lnTo>
                  <a:pt x="672846" y="470915"/>
                </a:lnTo>
                <a:lnTo>
                  <a:pt x="604051" y="469700"/>
                </a:lnTo>
                <a:lnTo>
                  <a:pt x="537244" y="466132"/>
                </a:lnTo>
                <a:lnTo>
                  <a:pt x="472762" y="460330"/>
                </a:lnTo>
                <a:lnTo>
                  <a:pt x="410944" y="452413"/>
                </a:lnTo>
                <a:lnTo>
                  <a:pt x="352127" y="442499"/>
                </a:lnTo>
                <a:lnTo>
                  <a:pt x="296651" y="430705"/>
                </a:lnTo>
                <a:lnTo>
                  <a:pt x="244853" y="417151"/>
                </a:lnTo>
                <a:lnTo>
                  <a:pt x="197072" y="401955"/>
                </a:lnTo>
                <a:lnTo>
                  <a:pt x="153645" y="385234"/>
                </a:lnTo>
                <a:lnTo>
                  <a:pt x="114911" y="367108"/>
                </a:lnTo>
                <a:lnTo>
                  <a:pt x="81208" y="347694"/>
                </a:lnTo>
                <a:lnTo>
                  <a:pt x="30249" y="305479"/>
                </a:lnTo>
                <a:lnTo>
                  <a:pt x="3473" y="259533"/>
                </a:lnTo>
                <a:lnTo>
                  <a:pt x="0" y="235457"/>
                </a:lnTo>
                <a:close/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757164" y="2804921"/>
            <a:ext cx="330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5" b="1">
                <a:latin typeface="Verdana"/>
                <a:cs typeface="Verdana"/>
              </a:rPr>
              <a:t>BOB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132064" y="2694432"/>
            <a:ext cx="1346200" cy="471170"/>
          </a:xfrm>
          <a:custGeom>
            <a:avLst/>
            <a:gdLst/>
            <a:ahLst/>
            <a:cxnLst/>
            <a:rect l="l" t="t" r="r" b="b"/>
            <a:pathLst>
              <a:path w="1346200" h="471169">
                <a:moveTo>
                  <a:pt x="672845" y="0"/>
                </a:moveTo>
                <a:lnTo>
                  <a:pt x="604051" y="1215"/>
                </a:lnTo>
                <a:lnTo>
                  <a:pt x="537244" y="4783"/>
                </a:lnTo>
                <a:lnTo>
                  <a:pt x="472762" y="10585"/>
                </a:lnTo>
                <a:lnTo>
                  <a:pt x="410944" y="18502"/>
                </a:lnTo>
                <a:lnTo>
                  <a:pt x="352127" y="28416"/>
                </a:lnTo>
                <a:lnTo>
                  <a:pt x="296651" y="40210"/>
                </a:lnTo>
                <a:lnTo>
                  <a:pt x="244853" y="53764"/>
                </a:lnTo>
                <a:lnTo>
                  <a:pt x="197072" y="68961"/>
                </a:lnTo>
                <a:lnTo>
                  <a:pt x="153645" y="85681"/>
                </a:lnTo>
                <a:lnTo>
                  <a:pt x="114911" y="103807"/>
                </a:lnTo>
                <a:lnTo>
                  <a:pt x="81208" y="123221"/>
                </a:lnTo>
                <a:lnTo>
                  <a:pt x="30249" y="165436"/>
                </a:lnTo>
                <a:lnTo>
                  <a:pt x="3473" y="211382"/>
                </a:lnTo>
                <a:lnTo>
                  <a:pt x="0" y="235457"/>
                </a:lnTo>
                <a:lnTo>
                  <a:pt x="3473" y="259533"/>
                </a:lnTo>
                <a:lnTo>
                  <a:pt x="30249" y="305479"/>
                </a:lnTo>
                <a:lnTo>
                  <a:pt x="81208" y="347694"/>
                </a:lnTo>
                <a:lnTo>
                  <a:pt x="114911" y="367108"/>
                </a:lnTo>
                <a:lnTo>
                  <a:pt x="153645" y="385234"/>
                </a:lnTo>
                <a:lnTo>
                  <a:pt x="197072" y="401955"/>
                </a:lnTo>
                <a:lnTo>
                  <a:pt x="244853" y="417151"/>
                </a:lnTo>
                <a:lnTo>
                  <a:pt x="296651" y="430705"/>
                </a:lnTo>
                <a:lnTo>
                  <a:pt x="352127" y="442499"/>
                </a:lnTo>
                <a:lnTo>
                  <a:pt x="410944" y="452413"/>
                </a:lnTo>
                <a:lnTo>
                  <a:pt x="472762" y="460330"/>
                </a:lnTo>
                <a:lnTo>
                  <a:pt x="537244" y="466132"/>
                </a:lnTo>
                <a:lnTo>
                  <a:pt x="604051" y="469700"/>
                </a:lnTo>
                <a:lnTo>
                  <a:pt x="672845" y="470915"/>
                </a:lnTo>
                <a:lnTo>
                  <a:pt x="741640" y="469700"/>
                </a:lnTo>
                <a:lnTo>
                  <a:pt x="808447" y="466132"/>
                </a:lnTo>
                <a:lnTo>
                  <a:pt x="872929" y="460330"/>
                </a:lnTo>
                <a:lnTo>
                  <a:pt x="934747" y="452413"/>
                </a:lnTo>
                <a:lnTo>
                  <a:pt x="993564" y="442499"/>
                </a:lnTo>
                <a:lnTo>
                  <a:pt x="1049040" y="430705"/>
                </a:lnTo>
                <a:lnTo>
                  <a:pt x="1100838" y="417151"/>
                </a:lnTo>
                <a:lnTo>
                  <a:pt x="1148619" y="401955"/>
                </a:lnTo>
                <a:lnTo>
                  <a:pt x="1192046" y="385234"/>
                </a:lnTo>
                <a:lnTo>
                  <a:pt x="1230780" y="367108"/>
                </a:lnTo>
                <a:lnTo>
                  <a:pt x="1264483" y="347694"/>
                </a:lnTo>
                <a:lnTo>
                  <a:pt x="1315442" y="305479"/>
                </a:lnTo>
                <a:lnTo>
                  <a:pt x="1342218" y="259533"/>
                </a:lnTo>
                <a:lnTo>
                  <a:pt x="1345691" y="235457"/>
                </a:lnTo>
                <a:lnTo>
                  <a:pt x="1342218" y="211382"/>
                </a:lnTo>
                <a:lnTo>
                  <a:pt x="1315442" y="165436"/>
                </a:lnTo>
                <a:lnTo>
                  <a:pt x="1264483" y="123221"/>
                </a:lnTo>
                <a:lnTo>
                  <a:pt x="1230780" y="103807"/>
                </a:lnTo>
                <a:lnTo>
                  <a:pt x="1192046" y="85681"/>
                </a:lnTo>
                <a:lnTo>
                  <a:pt x="1148619" y="68961"/>
                </a:lnTo>
                <a:lnTo>
                  <a:pt x="1100838" y="53764"/>
                </a:lnTo>
                <a:lnTo>
                  <a:pt x="1049040" y="40210"/>
                </a:lnTo>
                <a:lnTo>
                  <a:pt x="993564" y="28416"/>
                </a:lnTo>
                <a:lnTo>
                  <a:pt x="934747" y="18502"/>
                </a:lnTo>
                <a:lnTo>
                  <a:pt x="872929" y="10585"/>
                </a:lnTo>
                <a:lnTo>
                  <a:pt x="808447" y="4783"/>
                </a:lnTo>
                <a:lnTo>
                  <a:pt x="741640" y="1215"/>
                </a:lnTo>
                <a:lnTo>
                  <a:pt x="67284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132064" y="2694432"/>
            <a:ext cx="1346200" cy="471170"/>
          </a:xfrm>
          <a:custGeom>
            <a:avLst/>
            <a:gdLst/>
            <a:ahLst/>
            <a:cxnLst/>
            <a:rect l="l" t="t" r="r" b="b"/>
            <a:pathLst>
              <a:path w="1346200" h="471169">
                <a:moveTo>
                  <a:pt x="0" y="235457"/>
                </a:moveTo>
                <a:lnTo>
                  <a:pt x="13669" y="188002"/>
                </a:lnTo>
                <a:lnTo>
                  <a:pt x="52875" y="143803"/>
                </a:lnTo>
                <a:lnTo>
                  <a:pt x="114911" y="103807"/>
                </a:lnTo>
                <a:lnTo>
                  <a:pt x="153645" y="85681"/>
                </a:lnTo>
                <a:lnTo>
                  <a:pt x="197072" y="68961"/>
                </a:lnTo>
                <a:lnTo>
                  <a:pt x="244853" y="53764"/>
                </a:lnTo>
                <a:lnTo>
                  <a:pt x="296651" y="40210"/>
                </a:lnTo>
                <a:lnTo>
                  <a:pt x="352127" y="28416"/>
                </a:lnTo>
                <a:lnTo>
                  <a:pt x="410944" y="18502"/>
                </a:lnTo>
                <a:lnTo>
                  <a:pt x="472762" y="10585"/>
                </a:lnTo>
                <a:lnTo>
                  <a:pt x="537244" y="4783"/>
                </a:lnTo>
                <a:lnTo>
                  <a:pt x="604051" y="1215"/>
                </a:lnTo>
                <a:lnTo>
                  <a:pt x="672845" y="0"/>
                </a:lnTo>
                <a:lnTo>
                  <a:pt x="741640" y="1215"/>
                </a:lnTo>
                <a:lnTo>
                  <a:pt x="808447" y="4783"/>
                </a:lnTo>
                <a:lnTo>
                  <a:pt x="872929" y="10585"/>
                </a:lnTo>
                <a:lnTo>
                  <a:pt x="934747" y="18502"/>
                </a:lnTo>
                <a:lnTo>
                  <a:pt x="993564" y="28416"/>
                </a:lnTo>
                <a:lnTo>
                  <a:pt x="1049040" y="40210"/>
                </a:lnTo>
                <a:lnTo>
                  <a:pt x="1100838" y="53764"/>
                </a:lnTo>
                <a:lnTo>
                  <a:pt x="1148619" y="68960"/>
                </a:lnTo>
                <a:lnTo>
                  <a:pt x="1192046" y="85681"/>
                </a:lnTo>
                <a:lnTo>
                  <a:pt x="1230780" y="103807"/>
                </a:lnTo>
                <a:lnTo>
                  <a:pt x="1264483" y="123221"/>
                </a:lnTo>
                <a:lnTo>
                  <a:pt x="1315442" y="165436"/>
                </a:lnTo>
                <a:lnTo>
                  <a:pt x="1342218" y="211382"/>
                </a:lnTo>
                <a:lnTo>
                  <a:pt x="1345691" y="235457"/>
                </a:lnTo>
                <a:lnTo>
                  <a:pt x="1342218" y="259533"/>
                </a:lnTo>
                <a:lnTo>
                  <a:pt x="1315442" y="305479"/>
                </a:lnTo>
                <a:lnTo>
                  <a:pt x="1264483" y="347694"/>
                </a:lnTo>
                <a:lnTo>
                  <a:pt x="1230780" y="367108"/>
                </a:lnTo>
                <a:lnTo>
                  <a:pt x="1192046" y="385234"/>
                </a:lnTo>
                <a:lnTo>
                  <a:pt x="1148619" y="401954"/>
                </a:lnTo>
                <a:lnTo>
                  <a:pt x="1100838" y="417151"/>
                </a:lnTo>
                <a:lnTo>
                  <a:pt x="1049040" y="430705"/>
                </a:lnTo>
                <a:lnTo>
                  <a:pt x="993564" y="442499"/>
                </a:lnTo>
                <a:lnTo>
                  <a:pt x="934747" y="452413"/>
                </a:lnTo>
                <a:lnTo>
                  <a:pt x="872929" y="460330"/>
                </a:lnTo>
                <a:lnTo>
                  <a:pt x="808447" y="466132"/>
                </a:lnTo>
                <a:lnTo>
                  <a:pt x="741640" y="469700"/>
                </a:lnTo>
                <a:lnTo>
                  <a:pt x="672845" y="470915"/>
                </a:lnTo>
                <a:lnTo>
                  <a:pt x="604051" y="469700"/>
                </a:lnTo>
                <a:lnTo>
                  <a:pt x="537244" y="466132"/>
                </a:lnTo>
                <a:lnTo>
                  <a:pt x="472762" y="460330"/>
                </a:lnTo>
                <a:lnTo>
                  <a:pt x="410944" y="452413"/>
                </a:lnTo>
                <a:lnTo>
                  <a:pt x="352127" y="442499"/>
                </a:lnTo>
                <a:lnTo>
                  <a:pt x="296651" y="430705"/>
                </a:lnTo>
                <a:lnTo>
                  <a:pt x="244853" y="417151"/>
                </a:lnTo>
                <a:lnTo>
                  <a:pt x="197072" y="401955"/>
                </a:lnTo>
                <a:lnTo>
                  <a:pt x="153645" y="385234"/>
                </a:lnTo>
                <a:lnTo>
                  <a:pt x="114911" y="367108"/>
                </a:lnTo>
                <a:lnTo>
                  <a:pt x="81208" y="347694"/>
                </a:lnTo>
                <a:lnTo>
                  <a:pt x="30249" y="305479"/>
                </a:lnTo>
                <a:lnTo>
                  <a:pt x="3473" y="259533"/>
                </a:lnTo>
                <a:lnTo>
                  <a:pt x="0" y="235457"/>
                </a:lnTo>
                <a:close/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8492743" y="2823209"/>
            <a:ext cx="6261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0" b="1">
                <a:latin typeface="Verdana"/>
                <a:cs typeface="Verdana"/>
              </a:rPr>
              <a:t>NOTARY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304984" y="4962144"/>
            <a:ext cx="0" cy="454659"/>
          </a:xfrm>
          <a:custGeom>
            <a:avLst/>
            <a:gdLst/>
            <a:ahLst/>
            <a:cxnLst/>
            <a:rect l="l" t="t" r="r" b="b"/>
            <a:pathLst>
              <a:path w="0" h="454660">
                <a:moveTo>
                  <a:pt x="0" y="0"/>
                </a:moveTo>
                <a:lnTo>
                  <a:pt x="0" y="454151"/>
                </a:lnTo>
              </a:path>
            </a:pathLst>
          </a:custGeom>
          <a:ln w="62864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304984" y="5641847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256"/>
                </a:lnTo>
              </a:path>
            </a:pathLst>
          </a:custGeom>
          <a:ln w="62864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808858" y="4746117"/>
            <a:ext cx="9874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60" i="1">
                <a:latin typeface="Verdana"/>
                <a:cs typeface="Verdana"/>
              </a:rPr>
              <a:t>*Suspended*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21248" y="4748276"/>
            <a:ext cx="9874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60" i="1">
                <a:latin typeface="Verdana"/>
                <a:cs typeface="Verdana"/>
              </a:rPr>
              <a:t>*Suspended*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914644" y="4994147"/>
            <a:ext cx="0" cy="705485"/>
          </a:xfrm>
          <a:custGeom>
            <a:avLst/>
            <a:gdLst/>
            <a:ahLst/>
            <a:cxnLst/>
            <a:rect l="l" t="t" r="r" b="b"/>
            <a:pathLst>
              <a:path w="0" h="705485">
                <a:moveTo>
                  <a:pt x="0" y="0"/>
                </a:moveTo>
                <a:lnTo>
                  <a:pt x="0" y="705269"/>
                </a:lnTo>
              </a:path>
            </a:pathLst>
          </a:custGeom>
          <a:ln w="57912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407152" y="5806440"/>
            <a:ext cx="1003300" cy="259079"/>
          </a:xfrm>
          <a:prstGeom prst="rect">
            <a:avLst/>
          </a:prstGeom>
          <a:solidFill>
            <a:srgbClr val="EC1C23"/>
          </a:solidFill>
        </p:spPr>
        <p:txBody>
          <a:bodyPr wrap="square" lIns="0" tIns="36195" rIns="0" bIns="0" rtlCol="0" vert="horz">
            <a:spAutoFit/>
          </a:bodyPr>
          <a:lstStyle/>
          <a:p>
            <a:pPr marL="227329">
              <a:lnSpc>
                <a:spcPct val="100000"/>
              </a:lnSpc>
              <a:spcBef>
                <a:spcPts val="285"/>
              </a:spcBef>
            </a:pPr>
            <a:r>
              <a:rPr dirty="0" sz="1200" spc="-100" b="1">
                <a:solidFill>
                  <a:srgbClr val="FFFFFF"/>
                </a:solidFill>
                <a:latin typeface="Verdana"/>
                <a:cs typeface="Verdana"/>
              </a:rPr>
              <a:t>Actions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282569" y="5279135"/>
            <a:ext cx="2670810" cy="529590"/>
          </a:xfrm>
          <a:custGeom>
            <a:avLst/>
            <a:gdLst/>
            <a:ahLst/>
            <a:cxnLst/>
            <a:rect l="l" t="t" r="r" b="b"/>
            <a:pathLst>
              <a:path w="2670810" h="529589">
                <a:moveTo>
                  <a:pt x="2497073" y="355625"/>
                </a:moveTo>
                <a:lnTo>
                  <a:pt x="2497073" y="529361"/>
                </a:lnTo>
                <a:lnTo>
                  <a:pt x="2612897" y="471449"/>
                </a:lnTo>
                <a:lnTo>
                  <a:pt x="2526029" y="471449"/>
                </a:lnTo>
                <a:lnTo>
                  <a:pt x="2526029" y="413537"/>
                </a:lnTo>
                <a:lnTo>
                  <a:pt x="2612897" y="413537"/>
                </a:lnTo>
                <a:lnTo>
                  <a:pt x="2497073" y="355625"/>
                </a:lnTo>
                <a:close/>
              </a:path>
              <a:path w="2670810" h="529589">
                <a:moveTo>
                  <a:pt x="0" y="28955"/>
                </a:moveTo>
                <a:lnTo>
                  <a:pt x="0" y="471449"/>
                </a:lnTo>
                <a:lnTo>
                  <a:pt x="2497073" y="471449"/>
                </a:lnTo>
                <a:lnTo>
                  <a:pt x="2497073" y="442493"/>
                </a:lnTo>
                <a:lnTo>
                  <a:pt x="57911" y="442493"/>
                </a:lnTo>
                <a:lnTo>
                  <a:pt x="28955" y="413537"/>
                </a:lnTo>
                <a:lnTo>
                  <a:pt x="57911" y="413537"/>
                </a:lnTo>
                <a:lnTo>
                  <a:pt x="57911" y="57911"/>
                </a:lnTo>
                <a:lnTo>
                  <a:pt x="12318" y="57911"/>
                </a:lnTo>
                <a:lnTo>
                  <a:pt x="12318" y="41274"/>
                </a:lnTo>
                <a:lnTo>
                  <a:pt x="0" y="28955"/>
                </a:lnTo>
                <a:close/>
              </a:path>
              <a:path w="2670810" h="529589">
                <a:moveTo>
                  <a:pt x="2612897" y="413537"/>
                </a:moveTo>
                <a:lnTo>
                  <a:pt x="2526029" y="413537"/>
                </a:lnTo>
                <a:lnTo>
                  <a:pt x="2526029" y="471449"/>
                </a:lnTo>
                <a:lnTo>
                  <a:pt x="2612897" y="471449"/>
                </a:lnTo>
                <a:lnTo>
                  <a:pt x="2670809" y="442493"/>
                </a:lnTo>
                <a:lnTo>
                  <a:pt x="2612897" y="413537"/>
                </a:lnTo>
                <a:close/>
              </a:path>
              <a:path w="2670810" h="529589">
                <a:moveTo>
                  <a:pt x="57911" y="413537"/>
                </a:moveTo>
                <a:lnTo>
                  <a:pt x="28955" y="413537"/>
                </a:lnTo>
                <a:lnTo>
                  <a:pt x="57911" y="442493"/>
                </a:lnTo>
                <a:lnTo>
                  <a:pt x="57911" y="413537"/>
                </a:lnTo>
                <a:close/>
              </a:path>
              <a:path w="2670810" h="529589">
                <a:moveTo>
                  <a:pt x="2497073" y="413537"/>
                </a:moveTo>
                <a:lnTo>
                  <a:pt x="57911" y="413537"/>
                </a:lnTo>
                <a:lnTo>
                  <a:pt x="57911" y="442493"/>
                </a:lnTo>
                <a:lnTo>
                  <a:pt x="2497073" y="442493"/>
                </a:lnTo>
                <a:lnTo>
                  <a:pt x="2497073" y="413537"/>
                </a:lnTo>
                <a:close/>
              </a:path>
              <a:path w="2670810" h="529589">
                <a:moveTo>
                  <a:pt x="12318" y="41274"/>
                </a:moveTo>
                <a:lnTo>
                  <a:pt x="12318" y="57911"/>
                </a:lnTo>
                <a:lnTo>
                  <a:pt x="28955" y="57911"/>
                </a:lnTo>
                <a:lnTo>
                  <a:pt x="12318" y="41274"/>
                </a:lnTo>
                <a:close/>
              </a:path>
              <a:path w="2670810" h="529589">
                <a:moveTo>
                  <a:pt x="57911" y="0"/>
                </a:moveTo>
                <a:lnTo>
                  <a:pt x="12318" y="0"/>
                </a:lnTo>
                <a:lnTo>
                  <a:pt x="12318" y="41274"/>
                </a:lnTo>
                <a:lnTo>
                  <a:pt x="28955" y="57911"/>
                </a:lnTo>
                <a:lnTo>
                  <a:pt x="57911" y="57911"/>
                </a:lnTo>
                <a:lnTo>
                  <a:pt x="57911" y="0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807207" y="5416296"/>
            <a:ext cx="1003300" cy="226060"/>
          </a:xfrm>
          <a:custGeom>
            <a:avLst/>
            <a:gdLst/>
            <a:ahLst/>
            <a:cxnLst/>
            <a:rect l="l" t="t" r="r" b="b"/>
            <a:pathLst>
              <a:path w="1003300" h="226060">
                <a:moveTo>
                  <a:pt x="0" y="225551"/>
                </a:moveTo>
                <a:lnTo>
                  <a:pt x="1002792" y="225551"/>
                </a:lnTo>
                <a:lnTo>
                  <a:pt x="1002792" y="0"/>
                </a:lnTo>
                <a:lnTo>
                  <a:pt x="0" y="0"/>
                </a:lnTo>
                <a:lnTo>
                  <a:pt x="0" y="225551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2807207" y="5422772"/>
            <a:ext cx="1003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6695">
              <a:lnSpc>
                <a:spcPct val="100000"/>
              </a:lnSpc>
              <a:spcBef>
                <a:spcPts val="100"/>
              </a:spcBef>
            </a:pPr>
            <a:r>
              <a:rPr dirty="0" sz="1200" spc="-100" b="1">
                <a:solidFill>
                  <a:srgbClr val="FFFFFF"/>
                </a:solidFill>
                <a:latin typeface="Verdana"/>
                <a:cs typeface="Verdana"/>
              </a:rPr>
              <a:t>Actions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264408" y="4692396"/>
            <a:ext cx="5568315" cy="618490"/>
          </a:xfrm>
          <a:custGeom>
            <a:avLst/>
            <a:gdLst/>
            <a:ahLst/>
            <a:cxnLst/>
            <a:rect l="l" t="t" r="r" b="b"/>
            <a:pathLst>
              <a:path w="5568315" h="618489">
                <a:moveTo>
                  <a:pt x="173736" y="444626"/>
                </a:moveTo>
                <a:lnTo>
                  <a:pt x="0" y="531494"/>
                </a:lnTo>
                <a:lnTo>
                  <a:pt x="173736" y="618362"/>
                </a:lnTo>
                <a:lnTo>
                  <a:pt x="173736" y="560450"/>
                </a:lnTo>
                <a:lnTo>
                  <a:pt x="144779" y="560450"/>
                </a:lnTo>
                <a:lnTo>
                  <a:pt x="144779" y="502538"/>
                </a:lnTo>
                <a:lnTo>
                  <a:pt x="173736" y="502538"/>
                </a:lnTo>
                <a:lnTo>
                  <a:pt x="173736" y="444626"/>
                </a:lnTo>
                <a:close/>
              </a:path>
              <a:path w="5568315" h="618489">
                <a:moveTo>
                  <a:pt x="173736" y="502538"/>
                </a:moveTo>
                <a:lnTo>
                  <a:pt x="144779" y="502538"/>
                </a:lnTo>
                <a:lnTo>
                  <a:pt x="144779" y="560450"/>
                </a:lnTo>
                <a:lnTo>
                  <a:pt x="173736" y="560450"/>
                </a:lnTo>
                <a:lnTo>
                  <a:pt x="173736" y="502538"/>
                </a:lnTo>
                <a:close/>
              </a:path>
              <a:path w="5568315" h="618489">
                <a:moveTo>
                  <a:pt x="5510148" y="502538"/>
                </a:moveTo>
                <a:lnTo>
                  <a:pt x="173736" y="502538"/>
                </a:lnTo>
                <a:lnTo>
                  <a:pt x="173736" y="560450"/>
                </a:lnTo>
                <a:lnTo>
                  <a:pt x="5568061" y="560450"/>
                </a:lnTo>
                <a:lnTo>
                  <a:pt x="5568061" y="531494"/>
                </a:lnTo>
                <a:lnTo>
                  <a:pt x="5510148" y="531494"/>
                </a:lnTo>
                <a:lnTo>
                  <a:pt x="5510148" y="502538"/>
                </a:lnTo>
                <a:close/>
              </a:path>
              <a:path w="5568315" h="618489">
                <a:moveTo>
                  <a:pt x="5510148" y="28955"/>
                </a:moveTo>
                <a:lnTo>
                  <a:pt x="5510148" y="531494"/>
                </a:lnTo>
                <a:lnTo>
                  <a:pt x="5539105" y="502538"/>
                </a:lnTo>
                <a:lnTo>
                  <a:pt x="5568061" y="502538"/>
                </a:lnTo>
                <a:lnTo>
                  <a:pt x="5568061" y="57911"/>
                </a:lnTo>
                <a:lnTo>
                  <a:pt x="5532755" y="57911"/>
                </a:lnTo>
                <a:lnTo>
                  <a:pt x="5532755" y="51562"/>
                </a:lnTo>
                <a:lnTo>
                  <a:pt x="5510148" y="28955"/>
                </a:lnTo>
                <a:close/>
              </a:path>
              <a:path w="5568315" h="618489">
                <a:moveTo>
                  <a:pt x="5568061" y="502538"/>
                </a:moveTo>
                <a:lnTo>
                  <a:pt x="5539105" y="502538"/>
                </a:lnTo>
                <a:lnTo>
                  <a:pt x="5510148" y="531494"/>
                </a:lnTo>
                <a:lnTo>
                  <a:pt x="5568061" y="531494"/>
                </a:lnTo>
                <a:lnTo>
                  <a:pt x="5568061" y="502538"/>
                </a:lnTo>
                <a:close/>
              </a:path>
              <a:path w="5568315" h="618489">
                <a:moveTo>
                  <a:pt x="5532755" y="51562"/>
                </a:moveTo>
                <a:lnTo>
                  <a:pt x="5532755" y="57911"/>
                </a:lnTo>
                <a:lnTo>
                  <a:pt x="5539105" y="57911"/>
                </a:lnTo>
                <a:lnTo>
                  <a:pt x="5532755" y="51562"/>
                </a:lnTo>
                <a:close/>
              </a:path>
              <a:path w="5568315" h="618489">
                <a:moveTo>
                  <a:pt x="5568061" y="0"/>
                </a:moveTo>
                <a:lnTo>
                  <a:pt x="5532755" y="0"/>
                </a:lnTo>
                <a:lnTo>
                  <a:pt x="5532755" y="51562"/>
                </a:lnTo>
                <a:lnTo>
                  <a:pt x="5539105" y="57911"/>
                </a:lnTo>
                <a:lnTo>
                  <a:pt x="5568061" y="57911"/>
                </a:lnTo>
                <a:lnTo>
                  <a:pt x="5568061" y="0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301228" y="4777740"/>
            <a:ext cx="1004569" cy="238125"/>
          </a:xfrm>
          <a:custGeom>
            <a:avLst/>
            <a:gdLst/>
            <a:ahLst/>
            <a:cxnLst/>
            <a:rect l="l" t="t" r="r" b="b"/>
            <a:pathLst>
              <a:path w="1004570" h="238125">
                <a:moveTo>
                  <a:pt x="0" y="237744"/>
                </a:moveTo>
                <a:lnTo>
                  <a:pt x="1004316" y="237744"/>
                </a:lnTo>
                <a:lnTo>
                  <a:pt x="1004316" y="0"/>
                </a:lnTo>
                <a:lnTo>
                  <a:pt x="0" y="0"/>
                </a:lnTo>
                <a:lnTo>
                  <a:pt x="0" y="237744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8301228" y="4790058"/>
            <a:ext cx="100456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9235">
              <a:lnSpc>
                <a:spcPct val="100000"/>
              </a:lnSpc>
              <a:spcBef>
                <a:spcPts val="100"/>
              </a:spcBef>
            </a:pPr>
            <a:r>
              <a:rPr dirty="0" sz="1200" spc="-100" b="1">
                <a:solidFill>
                  <a:srgbClr val="FFFFFF"/>
                </a:solidFill>
                <a:latin typeface="Verdana"/>
                <a:cs typeface="Verdana"/>
              </a:rPr>
              <a:t>Actions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900552" y="2221738"/>
            <a:ext cx="793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90" b="1">
                <a:solidFill>
                  <a:srgbClr val="EC1C23"/>
                </a:solidFill>
                <a:latin typeface="Trebuchet MS"/>
                <a:cs typeface="Trebuchet MS"/>
              </a:rPr>
              <a:t>Initiator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500878" y="2245614"/>
            <a:ext cx="8750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4" b="1">
                <a:solidFill>
                  <a:srgbClr val="EC1C23"/>
                </a:solidFill>
                <a:latin typeface="Trebuchet MS"/>
                <a:cs typeface="Trebuchet MS"/>
              </a:rPr>
              <a:t>Acceptor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893557" y="2245614"/>
            <a:ext cx="185991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4" b="1">
                <a:solidFill>
                  <a:srgbClr val="EC1C23"/>
                </a:solidFill>
                <a:latin typeface="Trebuchet MS"/>
                <a:cs typeface="Trebuchet MS"/>
              </a:rPr>
              <a:t>NotaryFlow.Service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302508" y="4394327"/>
            <a:ext cx="2580005" cy="173990"/>
          </a:xfrm>
          <a:custGeom>
            <a:avLst/>
            <a:gdLst/>
            <a:ahLst/>
            <a:cxnLst/>
            <a:rect l="l" t="t" r="r" b="b"/>
            <a:pathLst>
              <a:path w="2580004" h="173989">
                <a:moveTo>
                  <a:pt x="173736" y="0"/>
                </a:moveTo>
                <a:lnTo>
                  <a:pt x="0" y="86868"/>
                </a:lnTo>
                <a:lnTo>
                  <a:pt x="173736" y="173736"/>
                </a:lnTo>
                <a:lnTo>
                  <a:pt x="173736" y="115824"/>
                </a:lnTo>
                <a:lnTo>
                  <a:pt x="144779" y="115824"/>
                </a:lnTo>
                <a:lnTo>
                  <a:pt x="144779" y="57912"/>
                </a:lnTo>
                <a:lnTo>
                  <a:pt x="173736" y="57912"/>
                </a:lnTo>
                <a:lnTo>
                  <a:pt x="173736" y="0"/>
                </a:lnTo>
                <a:close/>
              </a:path>
              <a:path w="2580004" h="173989">
                <a:moveTo>
                  <a:pt x="173736" y="57912"/>
                </a:moveTo>
                <a:lnTo>
                  <a:pt x="144779" y="57912"/>
                </a:lnTo>
                <a:lnTo>
                  <a:pt x="144779" y="115824"/>
                </a:lnTo>
                <a:lnTo>
                  <a:pt x="173736" y="115824"/>
                </a:lnTo>
                <a:lnTo>
                  <a:pt x="173736" y="57912"/>
                </a:lnTo>
                <a:close/>
              </a:path>
              <a:path w="2580004" h="173989">
                <a:moveTo>
                  <a:pt x="2550794" y="57912"/>
                </a:moveTo>
                <a:lnTo>
                  <a:pt x="173736" y="57912"/>
                </a:lnTo>
                <a:lnTo>
                  <a:pt x="173736" y="115824"/>
                </a:lnTo>
                <a:lnTo>
                  <a:pt x="2579751" y="115824"/>
                </a:lnTo>
                <a:lnTo>
                  <a:pt x="2579751" y="86868"/>
                </a:lnTo>
                <a:lnTo>
                  <a:pt x="2521839" y="86868"/>
                </a:lnTo>
                <a:lnTo>
                  <a:pt x="2521839" y="66421"/>
                </a:lnTo>
                <a:lnTo>
                  <a:pt x="2542285" y="66421"/>
                </a:lnTo>
                <a:lnTo>
                  <a:pt x="2550794" y="57912"/>
                </a:lnTo>
                <a:close/>
              </a:path>
              <a:path w="2580004" h="173989">
                <a:moveTo>
                  <a:pt x="2542285" y="66421"/>
                </a:moveTo>
                <a:lnTo>
                  <a:pt x="2521839" y="66421"/>
                </a:lnTo>
                <a:lnTo>
                  <a:pt x="2521839" y="86868"/>
                </a:lnTo>
                <a:lnTo>
                  <a:pt x="2542285" y="66421"/>
                </a:lnTo>
                <a:close/>
              </a:path>
              <a:path w="2580004" h="173989">
                <a:moveTo>
                  <a:pt x="2579751" y="66421"/>
                </a:moveTo>
                <a:lnTo>
                  <a:pt x="2542285" y="66421"/>
                </a:lnTo>
                <a:lnTo>
                  <a:pt x="2521839" y="86868"/>
                </a:lnTo>
                <a:lnTo>
                  <a:pt x="2579751" y="86868"/>
                </a:lnTo>
                <a:lnTo>
                  <a:pt x="2579751" y="66421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23</a:t>
            </a:fld>
            <a:r>
              <a:rPr dirty="0" spc="-85"/>
              <a:t>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582612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29"/>
              <a:t>Creating </a:t>
            </a:r>
            <a:r>
              <a:rPr dirty="0" spc="-25"/>
              <a:t>a</a:t>
            </a:r>
            <a:r>
              <a:rPr dirty="0" spc="-180"/>
              <a:t> </a:t>
            </a:r>
            <a:r>
              <a:rPr dirty="0" spc="-305"/>
              <a:t>SignedTransaction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40</a:t>
            </a:fld>
            <a:r>
              <a:rPr dirty="0" spc="-85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14437"/>
            <a:ext cx="6640195" cy="255397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145">
                <a:latin typeface="Verdana"/>
                <a:cs typeface="Verdana"/>
              </a:rPr>
              <a:t>To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45">
                <a:latin typeface="Verdana"/>
                <a:cs typeface="Verdana"/>
              </a:rPr>
              <a:t>create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165">
                <a:latin typeface="Verdana"/>
                <a:cs typeface="Verdana"/>
              </a:rPr>
              <a:t>a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valid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120" b="1">
                <a:solidFill>
                  <a:srgbClr val="2B79EF"/>
                </a:solidFill>
                <a:latin typeface="Trebuchet MS"/>
                <a:cs typeface="Trebuchet MS"/>
              </a:rPr>
              <a:t>SignedTransaction</a:t>
            </a:r>
            <a:r>
              <a:rPr dirty="0" sz="2000" spc="-120">
                <a:latin typeface="Verdana"/>
                <a:cs typeface="Verdana"/>
              </a:rPr>
              <a:t>,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65">
                <a:latin typeface="Verdana"/>
                <a:cs typeface="Verdana"/>
              </a:rPr>
              <a:t>we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75">
                <a:latin typeface="Verdana"/>
                <a:cs typeface="Verdana"/>
              </a:rPr>
              <a:t>need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120">
                <a:latin typeface="Verdana"/>
                <a:cs typeface="Verdana"/>
              </a:rPr>
              <a:t>to:</a:t>
            </a:r>
            <a:endParaRPr sz="2000">
              <a:latin typeface="Verdana"/>
              <a:cs typeface="Verdana"/>
            </a:endParaRPr>
          </a:p>
          <a:p>
            <a:pPr lvl="1" marL="646430" indent="-342900">
              <a:lnSpc>
                <a:spcPct val="100000"/>
              </a:lnSpc>
              <a:spcBef>
                <a:spcPts val="459"/>
              </a:spcBef>
              <a:buAutoNum type="arabicPeriod"/>
              <a:tabLst>
                <a:tab pos="646430" algn="l"/>
                <a:tab pos="647065" algn="l"/>
              </a:tabLst>
            </a:pPr>
            <a:r>
              <a:rPr dirty="0" sz="1800" spc="50">
                <a:latin typeface="Verdana"/>
                <a:cs typeface="Verdana"/>
              </a:rPr>
              <a:t>Get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145">
                <a:latin typeface="Verdana"/>
                <a:cs typeface="Verdana"/>
              </a:rPr>
              <a:t>a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reference</a:t>
            </a:r>
            <a:r>
              <a:rPr dirty="0" sz="1800" spc="-105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to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145">
                <a:latin typeface="Verdana"/>
                <a:cs typeface="Verdana"/>
              </a:rPr>
              <a:t>a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45">
                <a:latin typeface="Verdana"/>
                <a:cs typeface="Verdana"/>
              </a:rPr>
              <a:t>notary</a:t>
            </a:r>
            <a:endParaRPr sz="1800">
              <a:latin typeface="Verdana"/>
              <a:cs typeface="Verdana"/>
            </a:endParaRPr>
          </a:p>
          <a:p>
            <a:pPr lvl="1" marL="646430" indent="-342900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646430" algn="l"/>
                <a:tab pos="647065" algn="l"/>
              </a:tabLst>
            </a:pPr>
            <a:r>
              <a:rPr dirty="0" sz="1800" spc="30">
                <a:latin typeface="Verdana"/>
                <a:cs typeface="Verdana"/>
              </a:rPr>
              <a:t>Create </a:t>
            </a:r>
            <a:r>
              <a:rPr dirty="0" sz="1800" spc="145">
                <a:latin typeface="Verdana"/>
                <a:cs typeface="Verdana"/>
              </a:rPr>
              <a:t>a</a:t>
            </a:r>
            <a:r>
              <a:rPr dirty="0" sz="1800" spc="-29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command</a:t>
            </a:r>
            <a:endParaRPr sz="1800">
              <a:latin typeface="Verdana"/>
              <a:cs typeface="Verdana"/>
            </a:endParaRPr>
          </a:p>
          <a:p>
            <a:pPr lvl="1" marL="646430" indent="-342900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646430" algn="l"/>
                <a:tab pos="647065" algn="l"/>
              </a:tabLst>
            </a:pPr>
            <a:r>
              <a:rPr dirty="0" sz="1800" spc="30">
                <a:latin typeface="Verdana"/>
                <a:cs typeface="Verdana"/>
              </a:rPr>
              <a:t>Create </a:t>
            </a:r>
            <a:r>
              <a:rPr dirty="0" sz="1800" spc="150">
                <a:latin typeface="Verdana"/>
                <a:cs typeface="Verdana"/>
              </a:rPr>
              <a:t>a</a:t>
            </a:r>
            <a:r>
              <a:rPr dirty="0" sz="1800" spc="-285">
                <a:latin typeface="Verdana"/>
                <a:cs typeface="Verdana"/>
              </a:rPr>
              <a:t> </a:t>
            </a:r>
            <a:r>
              <a:rPr dirty="0" sz="1800" spc="-114" b="1">
                <a:solidFill>
                  <a:srgbClr val="2B79EF"/>
                </a:solidFill>
                <a:latin typeface="Trebuchet MS"/>
                <a:cs typeface="Trebuchet MS"/>
              </a:rPr>
              <a:t>TransactionBuilder</a:t>
            </a:r>
            <a:endParaRPr sz="1800">
              <a:latin typeface="Trebuchet MS"/>
              <a:cs typeface="Trebuchet MS"/>
            </a:endParaRPr>
          </a:p>
          <a:p>
            <a:pPr lvl="1" marL="646430" indent="-3429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646430" algn="l"/>
                <a:tab pos="647065" algn="l"/>
              </a:tabLst>
            </a:pPr>
            <a:r>
              <a:rPr dirty="0" sz="1800" spc="110">
                <a:latin typeface="Verdana"/>
                <a:cs typeface="Verdana"/>
              </a:rPr>
              <a:t>Add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the</a:t>
            </a:r>
            <a:r>
              <a:rPr dirty="0" sz="1800" spc="-95">
                <a:latin typeface="Verdana"/>
                <a:cs typeface="Verdana"/>
              </a:rPr>
              <a:t> </a:t>
            </a:r>
            <a:r>
              <a:rPr dirty="0" sz="1800" spc="-75" b="1">
                <a:solidFill>
                  <a:srgbClr val="2B79EF"/>
                </a:solidFill>
                <a:latin typeface="Trebuchet MS"/>
                <a:cs typeface="Trebuchet MS"/>
              </a:rPr>
              <a:t>Issue</a:t>
            </a:r>
            <a:r>
              <a:rPr dirty="0" sz="1800" spc="-80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latin typeface="Verdana"/>
                <a:cs typeface="Verdana"/>
              </a:rPr>
              <a:t>command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65">
                <a:latin typeface="Verdana"/>
                <a:cs typeface="Verdana"/>
              </a:rPr>
              <a:t>and</a:t>
            </a:r>
            <a:r>
              <a:rPr dirty="0" sz="1800" spc="-114">
                <a:latin typeface="Verdana"/>
                <a:cs typeface="Verdana"/>
              </a:rPr>
              <a:t> </a:t>
            </a:r>
            <a:r>
              <a:rPr dirty="0" sz="1800" spc="-80" b="1">
                <a:solidFill>
                  <a:srgbClr val="2A79F0"/>
                </a:solidFill>
                <a:latin typeface="Trebuchet MS"/>
                <a:cs typeface="Trebuchet MS"/>
              </a:rPr>
              <a:t>IOUState</a:t>
            </a:r>
            <a:endParaRPr sz="1800">
              <a:latin typeface="Trebuchet MS"/>
              <a:cs typeface="Trebuchet MS"/>
            </a:endParaRPr>
          </a:p>
          <a:p>
            <a:pPr lvl="1" marL="646430" marR="5080" indent="-342900">
              <a:lnSpc>
                <a:spcPts val="2880"/>
              </a:lnSpc>
              <a:spcBef>
                <a:spcPts val="204"/>
              </a:spcBef>
              <a:buAutoNum type="arabicPeriod"/>
              <a:tabLst>
                <a:tab pos="646430" algn="l"/>
                <a:tab pos="647065" algn="l"/>
              </a:tabLst>
            </a:pPr>
            <a:r>
              <a:rPr dirty="0" sz="1800" spc="-10">
                <a:latin typeface="Verdana"/>
                <a:cs typeface="Verdana"/>
              </a:rPr>
              <a:t>Convert </a:t>
            </a:r>
            <a:r>
              <a:rPr dirty="0" sz="1800" spc="-20">
                <a:latin typeface="Verdana"/>
                <a:cs typeface="Verdana"/>
              </a:rPr>
              <a:t>the </a:t>
            </a:r>
            <a:r>
              <a:rPr dirty="0" sz="1800" spc="-105" b="1">
                <a:solidFill>
                  <a:srgbClr val="2B79EF"/>
                </a:solidFill>
                <a:latin typeface="Trebuchet MS"/>
                <a:cs typeface="Trebuchet MS"/>
              </a:rPr>
              <a:t>TransactionBuilde</a:t>
            </a:r>
            <a:r>
              <a:rPr dirty="0" sz="1800" spc="-105">
                <a:solidFill>
                  <a:srgbClr val="2B79EF"/>
                </a:solidFill>
                <a:latin typeface="Arial"/>
                <a:cs typeface="Arial"/>
              </a:rPr>
              <a:t>r </a:t>
            </a:r>
            <a:r>
              <a:rPr dirty="0" sz="1800" spc="-50">
                <a:latin typeface="Verdana"/>
                <a:cs typeface="Verdana"/>
              </a:rPr>
              <a:t>into </a:t>
            </a:r>
            <a:r>
              <a:rPr dirty="0" sz="1800" spc="145">
                <a:latin typeface="Verdana"/>
                <a:cs typeface="Verdana"/>
              </a:rPr>
              <a:t>a</a:t>
            </a:r>
            <a:r>
              <a:rPr dirty="0" sz="1800" spc="-320">
                <a:latin typeface="Verdana"/>
                <a:cs typeface="Verdana"/>
              </a:rPr>
              <a:t> </a:t>
            </a:r>
            <a:r>
              <a:rPr dirty="0" sz="1800" spc="-110" b="1">
                <a:solidFill>
                  <a:srgbClr val="2B79EF"/>
                </a:solidFill>
                <a:latin typeface="Trebuchet MS"/>
                <a:cs typeface="Trebuchet MS"/>
              </a:rPr>
              <a:t>SignedTransaction </a:t>
            </a:r>
            <a:r>
              <a:rPr dirty="0" sz="1800" spc="-5">
                <a:latin typeface="Verdana"/>
                <a:cs typeface="Verdana"/>
              </a:rPr>
              <a:t>by  </a:t>
            </a:r>
            <a:r>
              <a:rPr dirty="0" sz="1800" spc="-60">
                <a:latin typeface="Verdana"/>
                <a:cs typeface="Verdana"/>
              </a:rPr>
              <a:t>signing </a:t>
            </a:r>
            <a:r>
              <a:rPr dirty="0" sz="1800" spc="-25">
                <a:latin typeface="Verdana"/>
                <a:cs typeface="Verdana"/>
              </a:rPr>
              <a:t>the</a:t>
            </a:r>
            <a:r>
              <a:rPr dirty="0" sz="1800" spc="-215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builder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2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2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2.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75" b="1">
                <a:latin typeface="Verdana"/>
                <a:cs typeface="Verdana"/>
                <a:hlinkClick r:id="rId2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3.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14" b="1">
                <a:latin typeface="Verdana"/>
                <a:cs typeface="Verdana"/>
                <a:hlinkClick r:id="rId2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497" y="2749423"/>
            <a:ext cx="1599565" cy="136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4.</a:t>
            </a:r>
            <a:r>
              <a:rPr dirty="0" sz="1600" spc="-90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204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35">
                <a:latin typeface="Verdana"/>
                <a:cs typeface="Verdana"/>
                <a:hlinkClick r:id="rId2" action="ppaction://hlinksldjump"/>
              </a:rPr>
              <a:t>Flow</a:t>
            </a:r>
            <a:r>
              <a:rPr dirty="0" sz="1200" spc="-9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20">
                <a:latin typeface="Verdana"/>
                <a:cs typeface="Verdana"/>
                <a:hlinkClick r:id="rId2" action="ppaction://hlinksldjump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Verdana"/>
                <a:cs typeface="Verdana"/>
                <a:hlinkClick r:id="rId2" action="ppaction://hlinksldjump"/>
              </a:rPr>
              <a:t>Creating </a:t>
            </a:r>
            <a:r>
              <a:rPr dirty="0" sz="1200" spc="-30">
                <a:latin typeface="Verdana"/>
                <a:cs typeface="Verdana"/>
                <a:hlinkClick r:id="rId2" action="ppaction://hlinksldjump"/>
              </a:rPr>
              <a:t>Signed</a:t>
            </a:r>
            <a:r>
              <a:rPr dirty="0" sz="1200" spc="-17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2" action="ppaction://hlinksldjump"/>
              </a:rPr>
              <a:t>Verifying</a:t>
            </a:r>
            <a:r>
              <a:rPr dirty="0" sz="1200" spc="-7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20">
                <a:latin typeface="Verdana"/>
                <a:cs typeface="Verdana"/>
                <a:hlinkClick r:id="rId2" action="ppaction://hlinksldjump"/>
              </a:rPr>
              <a:t>Counterparty</a:t>
            </a:r>
            <a:r>
              <a:rPr dirty="0" sz="1200" spc="-5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95">
                <a:latin typeface="Verdana"/>
                <a:cs typeface="Verdana"/>
                <a:hlinkClick r:id="rId2" action="ppaction://hlinksldjump"/>
              </a:rPr>
              <a:t>Sig.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2" action="ppaction://hlinksldjump"/>
              </a:rPr>
              <a:t>Finalizing</a:t>
            </a:r>
            <a:r>
              <a:rPr dirty="0" sz="1200" spc="-8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2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497" y="4456252"/>
            <a:ext cx="1068070" cy="879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 startAt="5"/>
              <a:tabLst>
                <a:tab pos="241935" algn="l"/>
              </a:tabLst>
            </a:pPr>
            <a:r>
              <a:rPr dirty="0" sz="1600" spc="-190" b="1">
                <a:latin typeface="Verdana"/>
                <a:cs typeface="Verdana"/>
                <a:hlinkClick r:id="rId2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AutoNum type="arabicPeriod" startAt="5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5"/>
              <a:tabLst>
                <a:tab pos="241300" algn="l"/>
              </a:tabLst>
            </a:pPr>
            <a:r>
              <a:rPr dirty="0" sz="1600" spc="-265" b="1">
                <a:latin typeface="Verdana"/>
                <a:cs typeface="Verdana"/>
                <a:hlinkClick r:id="rId2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7147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25"/>
              <a:t>Choosing </a:t>
            </a:r>
            <a:r>
              <a:rPr dirty="0" spc="-25"/>
              <a:t>a</a:t>
            </a:r>
            <a:r>
              <a:rPr dirty="0" spc="-220"/>
              <a:t> </a:t>
            </a:r>
            <a:r>
              <a:rPr dirty="0" spc="-300"/>
              <a:t>Notary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40</a:t>
            </a:fld>
            <a:r>
              <a:rPr dirty="0" spc="-85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87551"/>
            <a:ext cx="7403465" cy="2491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55">
                <a:latin typeface="Verdana"/>
                <a:cs typeface="Verdana"/>
              </a:rPr>
              <a:t>Let’s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-114">
                <a:latin typeface="Verdana"/>
                <a:cs typeface="Verdana"/>
              </a:rPr>
              <a:t>start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by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choosing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165">
                <a:latin typeface="Verdana"/>
                <a:cs typeface="Verdana"/>
              </a:rPr>
              <a:t>a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notary</a:t>
            </a:r>
            <a:endParaRPr sz="2000">
              <a:latin typeface="Verdana"/>
              <a:cs typeface="Verdana"/>
            </a:endParaRPr>
          </a:p>
          <a:p>
            <a:pPr marL="184785" indent="-172085">
              <a:lnSpc>
                <a:spcPts val="2310"/>
              </a:lnSpc>
              <a:spcBef>
                <a:spcPts val="185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100">
                <a:latin typeface="Verdana"/>
                <a:cs typeface="Verdana"/>
              </a:rPr>
              <a:t>Within</a:t>
            </a:r>
            <a:r>
              <a:rPr dirty="0" sz="2000" spc="-114">
                <a:latin typeface="Verdana"/>
                <a:cs typeface="Verdana"/>
              </a:rPr>
              <a:t> </a:t>
            </a:r>
            <a:r>
              <a:rPr dirty="0" sz="2000" spc="-135" b="1">
                <a:solidFill>
                  <a:srgbClr val="2B79EF"/>
                </a:solidFill>
                <a:latin typeface="Trebuchet MS"/>
                <a:cs typeface="Trebuchet MS"/>
              </a:rPr>
              <a:t>call</a:t>
            </a:r>
            <a:r>
              <a:rPr dirty="0" sz="2000" spc="-135">
                <a:latin typeface="Verdana"/>
                <a:cs typeface="Verdana"/>
              </a:rPr>
              <a:t>,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you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125">
                <a:latin typeface="Verdana"/>
                <a:cs typeface="Verdana"/>
              </a:rPr>
              <a:t>can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use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125" b="1">
                <a:solidFill>
                  <a:srgbClr val="2B79EF"/>
                </a:solidFill>
                <a:latin typeface="Trebuchet MS"/>
                <a:cs typeface="Trebuchet MS"/>
              </a:rPr>
              <a:t>ServiceHub</a:t>
            </a:r>
            <a:r>
              <a:rPr dirty="0" sz="2000" spc="-30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latin typeface="Verdana"/>
                <a:cs typeface="Verdana"/>
              </a:rPr>
              <a:t>to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35">
                <a:latin typeface="Verdana"/>
                <a:cs typeface="Verdana"/>
              </a:rPr>
              <a:t>access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30">
                <a:latin typeface="Verdana"/>
                <a:cs typeface="Verdana"/>
              </a:rPr>
              <a:t>node’s</a:t>
            </a:r>
            <a:endParaRPr sz="2000">
              <a:latin typeface="Verdana"/>
              <a:cs typeface="Verdana"/>
            </a:endParaRPr>
          </a:p>
          <a:p>
            <a:pPr marL="184785">
              <a:lnSpc>
                <a:spcPts val="2310"/>
              </a:lnSpc>
            </a:pPr>
            <a:r>
              <a:rPr dirty="0" sz="2000" spc="-80">
                <a:latin typeface="Verdana"/>
                <a:cs typeface="Verdana"/>
              </a:rPr>
              <a:t>services,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10">
                <a:latin typeface="Verdana"/>
                <a:cs typeface="Verdana"/>
              </a:rPr>
              <a:t>include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network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70">
                <a:latin typeface="Verdana"/>
                <a:cs typeface="Verdana"/>
              </a:rPr>
              <a:t>map</a:t>
            </a:r>
            <a:endParaRPr sz="20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192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145">
                <a:latin typeface="Verdana"/>
                <a:cs typeface="Verdana"/>
              </a:rPr>
              <a:t>To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65">
                <a:latin typeface="Verdana"/>
                <a:cs typeface="Verdana"/>
              </a:rPr>
              <a:t>retrieve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165">
                <a:latin typeface="Verdana"/>
                <a:cs typeface="Verdana"/>
              </a:rPr>
              <a:t>a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65">
                <a:latin typeface="Verdana"/>
                <a:cs typeface="Verdana"/>
              </a:rPr>
              <a:t>notary,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65">
                <a:latin typeface="Verdana"/>
                <a:cs typeface="Verdana"/>
              </a:rPr>
              <a:t>we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140">
                <a:latin typeface="Verdana"/>
                <a:cs typeface="Verdana"/>
              </a:rPr>
              <a:t>use:</a:t>
            </a:r>
            <a:endParaRPr sz="2000">
              <a:latin typeface="Verdana"/>
              <a:cs typeface="Verdana"/>
            </a:endParaRPr>
          </a:p>
          <a:p>
            <a:pPr marL="927100">
              <a:lnSpc>
                <a:spcPts val="1825"/>
              </a:lnSpc>
              <a:spcBef>
                <a:spcPts val="830"/>
              </a:spcBef>
            </a:pPr>
            <a:r>
              <a:rPr dirty="0" sz="1600" spc="-85">
                <a:latin typeface="Arial"/>
                <a:cs typeface="Arial"/>
              </a:rPr>
              <a:t>serviceHub</a:t>
            </a:r>
            <a:endParaRPr sz="1600">
              <a:latin typeface="Arial"/>
              <a:cs typeface="Arial"/>
            </a:endParaRPr>
          </a:p>
          <a:p>
            <a:pPr marL="1111250">
              <a:lnSpc>
                <a:spcPts val="1730"/>
              </a:lnSpc>
            </a:pPr>
            <a:r>
              <a:rPr dirty="0" sz="1600" spc="-75">
                <a:latin typeface="Arial"/>
                <a:cs typeface="Arial"/>
              </a:rPr>
              <a:t>.networkMapCache</a:t>
            </a:r>
            <a:endParaRPr sz="1600">
              <a:latin typeface="Arial"/>
              <a:cs typeface="Arial"/>
            </a:endParaRPr>
          </a:p>
          <a:p>
            <a:pPr marL="1111250">
              <a:lnSpc>
                <a:spcPts val="1825"/>
              </a:lnSpc>
            </a:pPr>
            <a:r>
              <a:rPr dirty="0" sz="1600" spc="-35">
                <a:latin typeface="Arial"/>
                <a:cs typeface="Arial"/>
              </a:rPr>
              <a:t>.notaryIdentities.first()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2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2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2.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75" b="1">
                <a:latin typeface="Verdana"/>
                <a:cs typeface="Verdana"/>
                <a:hlinkClick r:id="rId2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3.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14" b="1">
                <a:latin typeface="Verdana"/>
                <a:cs typeface="Verdana"/>
                <a:hlinkClick r:id="rId2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497" y="2749423"/>
            <a:ext cx="1599565" cy="136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4.</a:t>
            </a:r>
            <a:r>
              <a:rPr dirty="0" sz="1600" spc="-90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204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35">
                <a:latin typeface="Verdana"/>
                <a:cs typeface="Verdana"/>
                <a:hlinkClick r:id="rId2" action="ppaction://hlinksldjump"/>
              </a:rPr>
              <a:t>Flow</a:t>
            </a:r>
            <a:r>
              <a:rPr dirty="0" sz="1200" spc="-9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20">
                <a:latin typeface="Verdana"/>
                <a:cs typeface="Verdana"/>
                <a:hlinkClick r:id="rId2" action="ppaction://hlinksldjump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Verdana"/>
                <a:cs typeface="Verdana"/>
                <a:hlinkClick r:id="rId2" action="ppaction://hlinksldjump"/>
              </a:rPr>
              <a:t>Creating </a:t>
            </a:r>
            <a:r>
              <a:rPr dirty="0" sz="1200" spc="-30">
                <a:latin typeface="Verdana"/>
                <a:cs typeface="Verdana"/>
                <a:hlinkClick r:id="rId2" action="ppaction://hlinksldjump"/>
              </a:rPr>
              <a:t>Signed</a:t>
            </a:r>
            <a:r>
              <a:rPr dirty="0" sz="1200" spc="-17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2" action="ppaction://hlinksldjump"/>
              </a:rPr>
              <a:t>Verifying</a:t>
            </a:r>
            <a:r>
              <a:rPr dirty="0" sz="1200" spc="-7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20">
                <a:latin typeface="Verdana"/>
                <a:cs typeface="Verdana"/>
                <a:hlinkClick r:id="rId2" action="ppaction://hlinksldjump"/>
              </a:rPr>
              <a:t>Counterparty</a:t>
            </a:r>
            <a:r>
              <a:rPr dirty="0" sz="1200" spc="-5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95">
                <a:latin typeface="Verdana"/>
                <a:cs typeface="Verdana"/>
                <a:hlinkClick r:id="rId2" action="ppaction://hlinksldjump"/>
              </a:rPr>
              <a:t>Sig.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2" action="ppaction://hlinksldjump"/>
              </a:rPr>
              <a:t>Finalizing</a:t>
            </a:r>
            <a:r>
              <a:rPr dirty="0" sz="1200" spc="-8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2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497" y="4456252"/>
            <a:ext cx="1068070" cy="879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 startAt="5"/>
              <a:tabLst>
                <a:tab pos="241935" algn="l"/>
              </a:tabLst>
            </a:pPr>
            <a:r>
              <a:rPr dirty="0" sz="1600" spc="-190" b="1">
                <a:latin typeface="Verdana"/>
                <a:cs typeface="Verdana"/>
                <a:hlinkClick r:id="rId2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AutoNum type="arabicPeriod" startAt="5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5"/>
              <a:tabLst>
                <a:tab pos="241300" algn="l"/>
              </a:tabLst>
            </a:pPr>
            <a:r>
              <a:rPr dirty="0" sz="1600" spc="-265" b="1">
                <a:latin typeface="Verdana"/>
                <a:cs typeface="Verdana"/>
                <a:hlinkClick r:id="rId2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724027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25"/>
              <a:t>Choosing </a:t>
            </a:r>
            <a:r>
              <a:rPr dirty="0" spc="-25"/>
              <a:t>a </a:t>
            </a:r>
            <a:r>
              <a:rPr dirty="0" spc="-300"/>
              <a:t>Notary </a:t>
            </a:r>
            <a:r>
              <a:rPr dirty="0" spc="-190"/>
              <a:t>-</a:t>
            </a:r>
            <a:r>
              <a:rPr dirty="0" spc="-280"/>
              <a:t> </a:t>
            </a:r>
            <a:r>
              <a:rPr dirty="0" spc="-315"/>
              <a:t>Implementation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481584" y="0"/>
                </a:moveTo>
                <a:lnTo>
                  <a:pt x="435203" y="2267"/>
                </a:lnTo>
                <a:lnTo>
                  <a:pt x="390070" y="8930"/>
                </a:lnTo>
                <a:lnTo>
                  <a:pt x="346386" y="19782"/>
                </a:lnTo>
                <a:lnTo>
                  <a:pt x="304354" y="34615"/>
                </a:lnTo>
                <a:lnTo>
                  <a:pt x="264174" y="53222"/>
                </a:lnTo>
                <a:lnTo>
                  <a:pt x="226049" y="75394"/>
                </a:lnTo>
                <a:lnTo>
                  <a:pt x="190181" y="100925"/>
                </a:lnTo>
                <a:lnTo>
                  <a:pt x="156771" y="129607"/>
                </a:lnTo>
                <a:lnTo>
                  <a:pt x="126021" y="161233"/>
                </a:lnTo>
                <a:lnTo>
                  <a:pt x="98132" y="195594"/>
                </a:lnTo>
                <a:lnTo>
                  <a:pt x="73308" y="232484"/>
                </a:lnTo>
                <a:lnTo>
                  <a:pt x="51749" y="271695"/>
                </a:lnTo>
                <a:lnTo>
                  <a:pt x="33657" y="313019"/>
                </a:lnTo>
                <a:lnTo>
                  <a:pt x="19235" y="356249"/>
                </a:lnTo>
                <a:lnTo>
                  <a:pt x="8683" y="401178"/>
                </a:lnTo>
                <a:lnTo>
                  <a:pt x="2204" y="447597"/>
                </a:lnTo>
                <a:lnTo>
                  <a:pt x="0" y="495300"/>
                </a:lnTo>
                <a:lnTo>
                  <a:pt x="2204" y="543002"/>
                </a:lnTo>
                <a:lnTo>
                  <a:pt x="8683" y="589421"/>
                </a:lnTo>
                <a:lnTo>
                  <a:pt x="19235" y="634350"/>
                </a:lnTo>
                <a:lnTo>
                  <a:pt x="33657" y="677580"/>
                </a:lnTo>
                <a:lnTo>
                  <a:pt x="51749" y="718904"/>
                </a:lnTo>
                <a:lnTo>
                  <a:pt x="73308" y="758115"/>
                </a:lnTo>
                <a:lnTo>
                  <a:pt x="98132" y="795005"/>
                </a:lnTo>
                <a:lnTo>
                  <a:pt x="126021" y="829366"/>
                </a:lnTo>
                <a:lnTo>
                  <a:pt x="156771" y="860992"/>
                </a:lnTo>
                <a:lnTo>
                  <a:pt x="190181" y="889674"/>
                </a:lnTo>
                <a:lnTo>
                  <a:pt x="226049" y="915205"/>
                </a:lnTo>
                <a:lnTo>
                  <a:pt x="264174" y="937377"/>
                </a:lnTo>
                <a:lnTo>
                  <a:pt x="304354" y="955984"/>
                </a:lnTo>
                <a:lnTo>
                  <a:pt x="346386" y="970817"/>
                </a:lnTo>
                <a:lnTo>
                  <a:pt x="390070" y="981669"/>
                </a:lnTo>
                <a:lnTo>
                  <a:pt x="435203" y="988332"/>
                </a:lnTo>
                <a:lnTo>
                  <a:pt x="481584" y="990600"/>
                </a:lnTo>
                <a:lnTo>
                  <a:pt x="527964" y="988332"/>
                </a:lnTo>
                <a:lnTo>
                  <a:pt x="573097" y="981669"/>
                </a:lnTo>
                <a:lnTo>
                  <a:pt x="616781" y="970817"/>
                </a:lnTo>
                <a:lnTo>
                  <a:pt x="658813" y="955984"/>
                </a:lnTo>
                <a:lnTo>
                  <a:pt x="698993" y="937377"/>
                </a:lnTo>
                <a:lnTo>
                  <a:pt x="737118" y="915205"/>
                </a:lnTo>
                <a:lnTo>
                  <a:pt x="772986" y="889674"/>
                </a:lnTo>
                <a:lnTo>
                  <a:pt x="806396" y="860992"/>
                </a:lnTo>
                <a:lnTo>
                  <a:pt x="837146" y="829366"/>
                </a:lnTo>
                <a:lnTo>
                  <a:pt x="865035" y="795005"/>
                </a:lnTo>
                <a:lnTo>
                  <a:pt x="889859" y="758115"/>
                </a:lnTo>
                <a:lnTo>
                  <a:pt x="911418" y="718904"/>
                </a:lnTo>
                <a:lnTo>
                  <a:pt x="929510" y="677580"/>
                </a:lnTo>
                <a:lnTo>
                  <a:pt x="943932" y="634350"/>
                </a:lnTo>
                <a:lnTo>
                  <a:pt x="954484" y="589421"/>
                </a:lnTo>
                <a:lnTo>
                  <a:pt x="960963" y="543002"/>
                </a:lnTo>
                <a:lnTo>
                  <a:pt x="963168" y="495300"/>
                </a:lnTo>
                <a:lnTo>
                  <a:pt x="960963" y="447597"/>
                </a:lnTo>
                <a:lnTo>
                  <a:pt x="954484" y="401178"/>
                </a:lnTo>
                <a:lnTo>
                  <a:pt x="943932" y="356249"/>
                </a:lnTo>
                <a:lnTo>
                  <a:pt x="929510" y="313019"/>
                </a:lnTo>
                <a:lnTo>
                  <a:pt x="911418" y="271695"/>
                </a:lnTo>
                <a:lnTo>
                  <a:pt x="889859" y="232484"/>
                </a:lnTo>
                <a:lnTo>
                  <a:pt x="865035" y="195594"/>
                </a:lnTo>
                <a:lnTo>
                  <a:pt x="837146" y="161233"/>
                </a:lnTo>
                <a:lnTo>
                  <a:pt x="806396" y="129607"/>
                </a:lnTo>
                <a:lnTo>
                  <a:pt x="772986" y="100925"/>
                </a:lnTo>
                <a:lnTo>
                  <a:pt x="737118" y="75394"/>
                </a:lnTo>
                <a:lnTo>
                  <a:pt x="698993" y="53222"/>
                </a:lnTo>
                <a:lnTo>
                  <a:pt x="658813" y="34615"/>
                </a:lnTo>
                <a:lnTo>
                  <a:pt x="616781" y="19782"/>
                </a:lnTo>
                <a:lnTo>
                  <a:pt x="573097" y="8930"/>
                </a:lnTo>
                <a:lnTo>
                  <a:pt x="527964" y="2267"/>
                </a:lnTo>
                <a:lnTo>
                  <a:pt x="481584" y="0"/>
                </a:lnTo>
                <a:close/>
              </a:path>
            </a:pathLst>
          </a:custGeom>
          <a:solidFill>
            <a:srgbClr val="0096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0" y="495300"/>
                </a:moveTo>
                <a:lnTo>
                  <a:pt x="2204" y="447597"/>
                </a:lnTo>
                <a:lnTo>
                  <a:pt x="8683" y="401178"/>
                </a:lnTo>
                <a:lnTo>
                  <a:pt x="19235" y="356249"/>
                </a:lnTo>
                <a:lnTo>
                  <a:pt x="33657" y="313019"/>
                </a:lnTo>
                <a:lnTo>
                  <a:pt x="51749" y="271695"/>
                </a:lnTo>
                <a:lnTo>
                  <a:pt x="73308" y="232484"/>
                </a:lnTo>
                <a:lnTo>
                  <a:pt x="98132" y="195594"/>
                </a:lnTo>
                <a:lnTo>
                  <a:pt x="126021" y="161233"/>
                </a:lnTo>
                <a:lnTo>
                  <a:pt x="156771" y="129607"/>
                </a:lnTo>
                <a:lnTo>
                  <a:pt x="190181" y="100925"/>
                </a:lnTo>
                <a:lnTo>
                  <a:pt x="226049" y="75394"/>
                </a:lnTo>
                <a:lnTo>
                  <a:pt x="264174" y="53222"/>
                </a:lnTo>
                <a:lnTo>
                  <a:pt x="304354" y="34615"/>
                </a:lnTo>
                <a:lnTo>
                  <a:pt x="346386" y="19782"/>
                </a:lnTo>
                <a:lnTo>
                  <a:pt x="390070" y="8930"/>
                </a:lnTo>
                <a:lnTo>
                  <a:pt x="435203" y="2267"/>
                </a:lnTo>
                <a:lnTo>
                  <a:pt x="481584" y="0"/>
                </a:lnTo>
                <a:lnTo>
                  <a:pt x="527964" y="2267"/>
                </a:lnTo>
                <a:lnTo>
                  <a:pt x="573097" y="8930"/>
                </a:lnTo>
                <a:lnTo>
                  <a:pt x="616781" y="19782"/>
                </a:lnTo>
                <a:lnTo>
                  <a:pt x="658813" y="34615"/>
                </a:lnTo>
                <a:lnTo>
                  <a:pt x="698993" y="53222"/>
                </a:lnTo>
                <a:lnTo>
                  <a:pt x="737118" y="75394"/>
                </a:lnTo>
                <a:lnTo>
                  <a:pt x="772986" y="100925"/>
                </a:lnTo>
                <a:lnTo>
                  <a:pt x="806396" y="129607"/>
                </a:lnTo>
                <a:lnTo>
                  <a:pt x="837146" y="161233"/>
                </a:lnTo>
                <a:lnTo>
                  <a:pt x="865035" y="195594"/>
                </a:lnTo>
                <a:lnTo>
                  <a:pt x="889859" y="232484"/>
                </a:lnTo>
                <a:lnTo>
                  <a:pt x="911418" y="271695"/>
                </a:lnTo>
                <a:lnTo>
                  <a:pt x="929510" y="313019"/>
                </a:lnTo>
                <a:lnTo>
                  <a:pt x="943932" y="356249"/>
                </a:lnTo>
                <a:lnTo>
                  <a:pt x="954484" y="401178"/>
                </a:lnTo>
                <a:lnTo>
                  <a:pt x="960963" y="447597"/>
                </a:lnTo>
                <a:lnTo>
                  <a:pt x="963168" y="495300"/>
                </a:lnTo>
                <a:lnTo>
                  <a:pt x="960963" y="543002"/>
                </a:lnTo>
                <a:lnTo>
                  <a:pt x="954484" y="589421"/>
                </a:lnTo>
                <a:lnTo>
                  <a:pt x="943932" y="634350"/>
                </a:lnTo>
                <a:lnTo>
                  <a:pt x="929510" y="677580"/>
                </a:lnTo>
                <a:lnTo>
                  <a:pt x="911418" y="718904"/>
                </a:lnTo>
                <a:lnTo>
                  <a:pt x="889859" y="758115"/>
                </a:lnTo>
                <a:lnTo>
                  <a:pt x="865035" y="795005"/>
                </a:lnTo>
                <a:lnTo>
                  <a:pt x="837146" y="829366"/>
                </a:lnTo>
                <a:lnTo>
                  <a:pt x="806396" y="860992"/>
                </a:lnTo>
                <a:lnTo>
                  <a:pt x="772986" y="889674"/>
                </a:lnTo>
                <a:lnTo>
                  <a:pt x="737118" y="915205"/>
                </a:lnTo>
                <a:lnTo>
                  <a:pt x="698993" y="937377"/>
                </a:lnTo>
                <a:lnTo>
                  <a:pt x="658813" y="955984"/>
                </a:lnTo>
                <a:lnTo>
                  <a:pt x="616781" y="970817"/>
                </a:lnTo>
                <a:lnTo>
                  <a:pt x="573097" y="981669"/>
                </a:lnTo>
                <a:lnTo>
                  <a:pt x="527964" y="988332"/>
                </a:lnTo>
                <a:lnTo>
                  <a:pt x="481584" y="990600"/>
                </a:lnTo>
                <a:lnTo>
                  <a:pt x="435203" y="988332"/>
                </a:lnTo>
                <a:lnTo>
                  <a:pt x="390070" y="981669"/>
                </a:lnTo>
                <a:lnTo>
                  <a:pt x="346386" y="970817"/>
                </a:lnTo>
                <a:lnTo>
                  <a:pt x="304354" y="955984"/>
                </a:lnTo>
                <a:lnTo>
                  <a:pt x="264174" y="937377"/>
                </a:lnTo>
                <a:lnTo>
                  <a:pt x="226049" y="915205"/>
                </a:lnTo>
                <a:lnTo>
                  <a:pt x="190181" y="889674"/>
                </a:lnTo>
                <a:lnTo>
                  <a:pt x="156771" y="860992"/>
                </a:lnTo>
                <a:lnTo>
                  <a:pt x="126021" y="829366"/>
                </a:lnTo>
                <a:lnTo>
                  <a:pt x="98132" y="795005"/>
                </a:lnTo>
                <a:lnTo>
                  <a:pt x="73308" y="758115"/>
                </a:lnTo>
                <a:lnTo>
                  <a:pt x="51749" y="718904"/>
                </a:lnTo>
                <a:lnTo>
                  <a:pt x="33657" y="677580"/>
                </a:lnTo>
                <a:lnTo>
                  <a:pt x="19235" y="634350"/>
                </a:lnTo>
                <a:lnTo>
                  <a:pt x="8683" y="589421"/>
                </a:lnTo>
                <a:lnTo>
                  <a:pt x="2204" y="543002"/>
                </a:lnTo>
                <a:lnTo>
                  <a:pt x="0" y="495300"/>
                </a:lnTo>
                <a:close/>
              </a:path>
            </a:pathLst>
          </a:custGeom>
          <a:ln w="12192">
            <a:solidFill>
              <a:srgbClr val="009658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48536" y="2369057"/>
          <a:ext cx="8092440" cy="2762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3550"/>
                <a:gridCol w="1109980"/>
                <a:gridCol w="6490335"/>
              </a:tblGrid>
              <a:tr h="58483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spc="-45" b="1">
                          <a:latin typeface="Verdana"/>
                          <a:cs typeface="Verdana"/>
                        </a:rPr>
                        <a:t>Goal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dirty="0" sz="1400" spc="-35">
                          <a:latin typeface="Verdana"/>
                          <a:cs typeface="Verdana"/>
                        </a:rPr>
                        <a:t>Retrieve</a:t>
                      </a:r>
                      <a:r>
                        <a:rPr dirty="0" sz="140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35">
                          <a:latin typeface="Verdana"/>
                          <a:cs typeface="Verdana"/>
                        </a:rPr>
                        <a:t>notary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5">
                          <a:latin typeface="Verdana"/>
                          <a:cs typeface="Verdana"/>
                        </a:rPr>
                        <a:t>for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transaction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5895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5848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spc="-150" b="1">
                          <a:latin typeface="Verdana"/>
                          <a:cs typeface="Verdana"/>
                        </a:rPr>
                        <a:t>Where?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400" spc="-95">
                          <a:latin typeface="Verdana"/>
                          <a:cs typeface="Verdana"/>
                        </a:rPr>
                        <a:t>IOUIssueFlow.kt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2025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400" spc="-160" b="1">
                          <a:latin typeface="Verdana"/>
                          <a:cs typeface="Verdana"/>
                        </a:rPr>
                        <a:t>Steps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47065" marR="753110" indent="-343535">
                        <a:lnSpc>
                          <a:spcPct val="100000"/>
                        </a:lnSpc>
                        <a:spcBef>
                          <a:spcPts val="1390"/>
                        </a:spcBef>
                        <a:tabLst>
                          <a:tab pos="647065" algn="l"/>
                        </a:tabLst>
                      </a:pPr>
                      <a:r>
                        <a:rPr dirty="0" sz="1400" spc="-120">
                          <a:latin typeface="Verdana"/>
                          <a:cs typeface="Verdana"/>
                        </a:rPr>
                        <a:t>1.	</a:t>
                      </a:r>
                      <a:r>
                        <a:rPr dirty="0" sz="1400" spc="-70">
                          <a:latin typeface="Verdana"/>
                          <a:cs typeface="Verdana"/>
                        </a:rPr>
                        <a:t>Write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00">
                          <a:latin typeface="Verdana"/>
                          <a:cs typeface="Verdana"/>
                        </a:rPr>
                        <a:t>code</a:t>
                      </a:r>
                      <a:r>
                        <a:rPr dirty="0" sz="1400" spc="-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obtain</a:t>
                      </a:r>
                      <a:r>
                        <a:rPr dirty="0" sz="140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14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reference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35">
                          <a:latin typeface="Verdana"/>
                          <a:cs typeface="Verdana"/>
                        </a:rPr>
                        <a:t>notary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5">
                          <a:latin typeface="Verdana"/>
                          <a:cs typeface="Verdana"/>
                        </a:rPr>
                        <a:t>who</a:t>
                      </a:r>
                      <a:r>
                        <a:rPr dirty="0" sz="1400" spc="-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75">
                          <a:latin typeface="Verdana"/>
                          <a:cs typeface="Verdana"/>
                        </a:rPr>
                        <a:t>will  </a:t>
                      </a:r>
                      <a:r>
                        <a:rPr dirty="0" sz="1400" spc="-35">
                          <a:latin typeface="Verdana"/>
                          <a:cs typeface="Verdana"/>
                        </a:rPr>
                        <a:t>notarize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2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transaction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58356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T w="28575">
                      <a:solidFill>
                        <a:srgbClr val="009658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7800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7867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T w="28575">
                      <a:solidFill>
                        <a:srgbClr val="00965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9230" marR="480695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400" spc="-120" b="1">
                          <a:latin typeface="Verdana"/>
                          <a:cs typeface="Verdana"/>
                        </a:rPr>
                        <a:t>Key  </a:t>
                      </a:r>
                      <a:r>
                        <a:rPr dirty="0" sz="1400" b="1">
                          <a:latin typeface="Verdana"/>
                          <a:cs typeface="Verdana"/>
                        </a:rPr>
                        <a:t>Docs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843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400" spc="15">
                          <a:latin typeface="Verdana"/>
                          <a:cs typeface="Verdana"/>
                        </a:rPr>
                        <a:t>N/A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03859" y="3368040"/>
            <a:ext cx="743712" cy="790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3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3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40</a:t>
            </a:fld>
            <a:r>
              <a:rPr dirty="0" spc="-85"/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80497" y="1529537"/>
            <a:ext cx="1599565" cy="3806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241935" algn="l"/>
              </a:tabLst>
            </a:pPr>
            <a:r>
              <a:rPr dirty="0" sz="1600" spc="-175" b="1">
                <a:latin typeface="Verdana"/>
                <a:cs typeface="Verdana"/>
                <a:hlinkClick r:id="rId3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114" b="1">
                <a:latin typeface="Verdana"/>
                <a:cs typeface="Verdana"/>
                <a:hlinkClick r:id="rId3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204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35">
                <a:latin typeface="Verdana"/>
                <a:cs typeface="Verdana"/>
                <a:hlinkClick r:id="rId3" action="ppaction://hlinksldjump"/>
              </a:rPr>
              <a:t>Flow</a:t>
            </a:r>
            <a:r>
              <a:rPr dirty="0" sz="1200" spc="-9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20">
                <a:latin typeface="Verdana"/>
                <a:cs typeface="Verdana"/>
                <a:hlinkClick r:id="rId3" action="ppaction://hlinksldjump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Verdana"/>
                <a:cs typeface="Verdana"/>
                <a:hlinkClick r:id="rId3" action="ppaction://hlinksldjump"/>
              </a:rPr>
              <a:t>Creating </a:t>
            </a:r>
            <a:r>
              <a:rPr dirty="0" sz="1200" spc="-30">
                <a:latin typeface="Verdana"/>
                <a:cs typeface="Verdana"/>
                <a:hlinkClick r:id="rId3" action="ppaction://hlinksldjump"/>
              </a:rPr>
              <a:t>Signed</a:t>
            </a:r>
            <a:r>
              <a:rPr dirty="0" sz="1200" spc="-17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3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3" action="ppaction://hlinksldjump"/>
              </a:rPr>
              <a:t>Verifying</a:t>
            </a:r>
            <a:r>
              <a:rPr dirty="0" sz="1200" spc="-7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3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20">
                <a:latin typeface="Verdana"/>
                <a:cs typeface="Verdana"/>
                <a:hlinkClick r:id="rId3" action="ppaction://hlinksldjump"/>
              </a:rPr>
              <a:t>Counterparty</a:t>
            </a:r>
            <a:r>
              <a:rPr dirty="0" sz="1200" spc="-5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95">
                <a:latin typeface="Verdana"/>
                <a:cs typeface="Verdana"/>
                <a:hlinkClick r:id="rId3" action="ppaction://hlinksldjump"/>
              </a:rPr>
              <a:t>Sig.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3" action="ppaction://hlinksldjump"/>
              </a:rPr>
              <a:t>Finalizing</a:t>
            </a:r>
            <a:r>
              <a:rPr dirty="0" sz="1200" spc="-8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3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3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 startAt="5"/>
              <a:tabLst>
                <a:tab pos="241935" algn="l"/>
              </a:tabLst>
            </a:pPr>
            <a:r>
              <a:rPr dirty="0" sz="1600" spc="-190" b="1">
                <a:latin typeface="Verdana"/>
                <a:cs typeface="Verdana"/>
                <a:hlinkClick r:id="rId3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5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r>
              <a:rPr dirty="0" sz="1600" spc="-265" b="1">
                <a:latin typeface="Verdana"/>
                <a:cs typeface="Verdana"/>
                <a:hlinkClick r:id="rId3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565086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25"/>
              <a:t>Choosing </a:t>
            </a:r>
            <a:r>
              <a:rPr dirty="0" spc="-25"/>
              <a:t>a </a:t>
            </a:r>
            <a:r>
              <a:rPr dirty="0" spc="-300"/>
              <a:t>Notary </a:t>
            </a:r>
            <a:r>
              <a:rPr dirty="0" spc="-190"/>
              <a:t>-</a:t>
            </a:r>
            <a:r>
              <a:rPr dirty="0" spc="-305"/>
              <a:t> </a:t>
            </a:r>
            <a:r>
              <a:rPr dirty="0" spc="-350"/>
              <a:t>Solution</a:t>
            </a:r>
          </a:p>
        </p:txBody>
      </p:sp>
      <p:sp>
        <p:nvSpPr>
          <p:cNvPr id="4" name="object 4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481584" y="0"/>
                </a:moveTo>
                <a:lnTo>
                  <a:pt x="435203" y="2267"/>
                </a:lnTo>
                <a:lnTo>
                  <a:pt x="390070" y="8930"/>
                </a:lnTo>
                <a:lnTo>
                  <a:pt x="346386" y="19782"/>
                </a:lnTo>
                <a:lnTo>
                  <a:pt x="304354" y="34615"/>
                </a:lnTo>
                <a:lnTo>
                  <a:pt x="264174" y="53222"/>
                </a:lnTo>
                <a:lnTo>
                  <a:pt x="226049" y="75394"/>
                </a:lnTo>
                <a:lnTo>
                  <a:pt x="190181" y="100925"/>
                </a:lnTo>
                <a:lnTo>
                  <a:pt x="156771" y="129607"/>
                </a:lnTo>
                <a:lnTo>
                  <a:pt x="126021" y="161233"/>
                </a:lnTo>
                <a:lnTo>
                  <a:pt x="98132" y="195594"/>
                </a:lnTo>
                <a:lnTo>
                  <a:pt x="73308" y="232484"/>
                </a:lnTo>
                <a:lnTo>
                  <a:pt x="51749" y="271695"/>
                </a:lnTo>
                <a:lnTo>
                  <a:pt x="33657" y="313019"/>
                </a:lnTo>
                <a:lnTo>
                  <a:pt x="19235" y="356249"/>
                </a:lnTo>
                <a:lnTo>
                  <a:pt x="8683" y="401178"/>
                </a:lnTo>
                <a:lnTo>
                  <a:pt x="2204" y="447597"/>
                </a:lnTo>
                <a:lnTo>
                  <a:pt x="0" y="495300"/>
                </a:lnTo>
                <a:lnTo>
                  <a:pt x="2204" y="543002"/>
                </a:lnTo>
                <a:lnTo>
                  <a:pt x="8683" y="589421"/>
                </a:lnTo>
                <a:lnTo>
                  <a:pt x="19235" y="634350"/>
                </a:lnTo>
                <a:lnTo>
                  <a:pt x="33657" y="677580"/>
                </a:lnTo>
                <a:lnTo>
                  <a:pt x="51749" y="718904"/>
                </a:lnTo>
                <a:lnTo>
                  <a:pt x="73308" y="758115"/>
                </a:lnTo>
                <a:lnTo>
                  <a:pt x="98132" y="795005"/>
                </a:lnTo>
                <a:lnTo>
                  <a:pt x="126021" y="829366"/>
                </a:lnTo>
                <a:lnTo>
                  <a:pt x="156771" y="860992"/>
                </a:lnTo>
                <a:lnTo>
                  <a:pt x="190181" y="889674"/>
                </a:lnTo>
                <a:lnTo>
                  <a:pt x="226049" y="915205"/>
                </a:lnTo>
                <a:lnTo>
                  <a:pt x="264174" y="937377"/>
                </a:lnTo>
                <a:lnTo>
                  <a:pt x="304354" y="955984"/>
                </a:lnTo>
                <a:lnTo>
                  <a:pt x="346386" y="970817"/>
                </a:lnTo>
                <a:lnTo>
                  <a:pt x="390070" y="981669"/>
                </a:lnTo>
                <a:lnTo>
                  <a:pt x="435203" y="988332"/>
                </a:lnTo>
                <a:lnTo>
                  <a:pt x="481584" y="990600"/>
                </a:lnTo>
                <a:lnTo>
                  <a:pt x="527964" y="988332"/>
                </a:lnTo>
                <a:lnTo>
                  <a:pt x="573097" y="981669"/>
                </a:lnTo>
                <a:lnTo>
                  <a:pt x="616781" y="970817"/>
                </a:lnTo>
                <a:lnTo>
                  <a:pt x="658813" y="955984"/>
                </a:lnTo>
                <a:lnTo>
                  <a:pt x="698993" y="937377"/>
                </a:lnTo>
                <a:lnTo>
                  <a:pt x="737118" y="915205"/>
                </a:lnTo>
                <a:lnTo>
                  <a:pt x="772986" y="889674"/>
                </a:lnTo>
                <a:lnTo>
                  <a:pt x="806396" y="860992"/>
                </a:lnTo>
                <a:lnTo>
                  <a:pt x="837146" y="829366"/>
                </a:lnTo>
                <a:lnTo>
                  <a:pt x="865035" y="795005"/>
                </a:lnTo>
                <a:lnTo>
                  <a:pt x="889859" y="758115"/>
                </a:lnTo>
                <a:lnTo>
                  <a:pt x="911418" y="718904"/>
                </a:lnTo>
                <a:lnTo>
                  <a:pt x="929510" y="677580"/>
                </a:lnTo>
                <a:lnTo>
                  <a:pt x="943932" y="634350"/>
                </a:lnTo>
                <a:lnTo>
                  <a:pt x="954484" y="589421"/>
                </a:lnTo>
                <a:lnTo>
                  <a:pt x="960963" y="543002"/>
                </a:lnTo>
                <a:lnTo>
                  <a:pt x="963168" y="495300"/>
                </a:lnTo>
                <a:lnTo>
                  <a:pt x="960963" y="447597"/>
                </a:lnTo>
                <a:lnTo>
                  <a:pt x="954484" y="401178"/>
                </a:lnTo>
                <a:lnTo>
                  <a:pt x="943932" y="356249"/>
                </a:lnTo>
                <a:lnTo>
                  <a:pt x="929510" y="313019"/>
                </a:lnTo>
                <a:lnTo>
                  <a:pt x="911418" y="271695"/>
                </a:lnTo>
                <a:lnTo>
                  <a:pt x="889859" y="232484"/>
                </a:lnTo>
                <a:lnTo>
                  <a:pt x="865035" y="195594"/>
                </a:lnTo>
                <a:lnTo>
                  <a:pt x="837146" y="161233"/>
                </a:lnTo>
                <a:lnTo>
                  <a:pt x="806396" y="129607"/>
                </a:lnTo>
                <a:lnTo>
                  <a:pt x="772986" y="100925"/>
                </a:lnTo>
                <a:lnTo>
                  <a:pt x="737118" y="75394"/>
                </a:lnTo>
                <a:lnTo>
                  <a:pt x="698993" y="53222"/>
                </a:lnTo>
                <a:lnTo>
                  <a:pt x="658813" y="34615"/>
                </a:lnTo>
                <a:lnTo>
                  <a:pt x="616781" y="19782"/>
                </a:lnTo>
                <a:lnTo>
                  <a:pt x="573097" y="8930"/>
                </a:lnTo>
                <a:lnTo>
                  <a:pt x="527964" y="2267"/>
                </a:lnTo>
                <a:lnTo>
                  <a:pt x="481584" y="0"/>
                </a:lnTo>
                <a:close/>
              </a:path>
            </a:pathLst>
          </a:custGeom>
          <a:solidFill>
            <a:srgbClr val="F8D5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0" y="495300"/>
                </a:moveTo>
                <a:lnTo>
                  <a:pt x="2204" y="447597"/>
                </a:lnTo>
                <a:lnTo>
                  <a:pt x="8683" y="401178"/>
                </a:lnTo>
                <a:lnTo>
                  <a:pt x="19235" y="356249"/>
                </a:lnTo>
                <a:lnTo>
                  <a:pt x="33657" y="313019"/>
                </a:lnTo>
                <a:lnTo>
                  <a:pt x="51749" y="271695"/>
                </a:lnTo>
                <a:lnTo>
                  <a:pt x="73308" y="232484"/>
                </a:lnTo>
                <a:lnTo>
                  <a:pt x="98132" y="195594"/>
                </a:lnTo>
                <a:lnTo>
                  <a:pt x="126021" y="161233"/>
                </a:lnTo>
                <a:lnTo>
                  <a:pt x="156771" y="129607"/>
                </a:lnTo>
                <a:lnTo>
                  <a:pt x="190181" y="100925"/>
                </a:lnTo>
                <a:lnTo>
                  <a:pt x="226049" y="75394"/>
                </a:lnTo>
                <a:lnTo>
                  <a:pt x="264174" y="53222"/>
                </a:lnTo>
                <a:lnTo>
                  <a:pt x="304354" y="34615"/>
                </a:lnTo>
                <a:lnTo>
                  <a:pt x="346386" y="19782"/>
                </a:lnTo>
                <a:lnTo>
                  <a:pt x="390070" y="8930"/>
                </a:lnTo>
                <a:lnTo>
                  <a:pt x="435203" y="2267"/>
                </a:lnTo>
                <a:lnTo>
                  <a:pt x="481584" y="0"/>
                </a:lnTo>
                <a:lnTo>
                  <a:pt x="527964" y="2267"/>
                </a:lnTo>
                <a:lnTo>
                  <a:pt x="573097" y="8930"/>
                </a:lnTo>
                <a:lnTo>
                  <a:pt x="616781" y="19782"/>
                </a:lnTo>
                <a:lnTo>
                  <a:pt x="658813" y="34615"/>
                </a:lnTo>
                <a:lnTo>
                  <a:pt x="698993" y="53222"/>
                </a:lnTo>
                <a:lnTo>
                  <a:pt x="737118" y="75394"/>
                </a:lnTo>
                <a:lnTo>
                  <a:pt x="772986" y="100925"/>
                </a:lnTo>
                <a:lnTo>
                  <a:pt x="806396" y="129607"/>
                </a:lnTo>
                <a:lnTo>
                  <a:pt x="837146" y="161233"/>
                </a:lnTo>
                <a:lnTo>
                  <a:pt x="865035" y="195594"/>
                </a:lnTo>
                <a:lnTo>
                  <a:pt x="889859" y="232484"/>
                </a:lnTo>
                <a:lnTo>
                  <a:pt x="911418" y="271695"/>
                </a:lnTo>
                <a:lnTo>
                  <a:pt x="929510" y="313019"/>
                </a:lnTo>
                <a:lnTo>
                  <a:pt x="943932" y="356249"/>
                </a:lnTo>
                <a:lnTo>
                  <a:pt x="954484" y="401178"/>
                </a:lnTo>
                <a:lnTo>
                  <a:pt x="960963" y="447597"/>
                </a:lnTo>
                <a:lnTo>
                  <a:pt x="963168" y="495300"/>
                </a:lnTo>
                <a:lnTo>
                  <a:pt x="960963" y="543002"/>
                </a:lnTo>
                <a:lnTo>
                  <a:pt x="954484" y="589421"/>
                </a:lnTo>
                <a:lnTo>
                  <a:pt x="943932" y="634350"/>
                </a:lnTo>
                <a:lnTo>
                  <a:pt x="929510" y="677580"/>
                </a:lnTo>
                <a:lnTo>
                  <a:pt x="911418" y="718904"/>
                </a:lnTo>
                <a:lnTo>
                  <a:pt x="889859" y="758115"/>
                </a:lnTo>
                <a:lnTo>
                  <a:pt x="865035" y="795005"/>
                </a:lnTo>
                <a:lnTo>
                  <a:pt x="837146" y="829366"/>
                </a:lnTo>
                <a:lnTo>
                  <a:pt x="806396" y="860992"/>
                </a:lnTo>
                <a:lnTo>
                  <a:pt x="772986" y="889674"/>
                </a:lnTo>
                <a:lnTo>
                  <a:pt x="737118" y="915205"/>
                </a:lnTo>
                <a:lnTo>
                  <a:pt x="698993" y="937377"/>
                </a:lnTo>
                <a:lnTo>
                  <a:pt x="658813" y="955984"/>
                </a:lnTo>
                <a:lnTo>
                  <a:pt x="616781" y="970817"/>
                </a:lnTo>
                <a:lnTo>
                  <a:pt x="573097" y="981669"/>
                </a:lnTo>
                <a:lnTo>
                  <a:pt x="527964" y="988332"/>
                </a:lnTo>
                <a:lnTo>
                  <a:pt x="481584" y="990600"/>
                </a:lnTo>
                <a:lnTo>
                  <a:pt x="435203" y="988332"/>
                </a:lnTo>
                <a:lnTo>
                  <a:pt x="390070" y="981669"/>
                </a:lnTo>
                <a:lnTo>
                  <a:pt x="346386" y="970817"/>
                </a:lnTo>
                <a:lnTo>
                  <a:pt x="304354" y="955984"/>
                </a:lnTo>
                <a:lnTo>
                  <a:pt x="264174" y="937377"/>
                </a:lnTo>
                <a:lnTo>
                  <a:pt x="226049" y="915205"/>
                </a:lnTo>
                <a:lnTo>
                  <a:pt x="190181" y="889674"/>
                </a:lnTo>
                <a:lnTo>
                  <a:pt x="156771" y="860992"/>
                </a:lnTo>
                <a:lnTo>
                  <a:pt x="126021" y="829366"/>
                </a:lnTo>
                <a:lnTo>
                  <a:pt x="98132" y="795005"/>
                </a:lnTo>
                <a:lnTo>
                  <a:pt x="73308" y="758115"/>
                </a:lnTo>
                <a:lnTo>
                  <a:pt x="51749" y="718904"/>
                </a:lnTo>
                <a:lnTo>
                  <a:pt x="33657" y="677580"/>
                </a:lnTo>
                <a:lnTo>
                  <a:pt x="19235" y="634350"/>
                </a:lnTo>
                <a:lnTo>
                  <a:pt x="8683" y="589421"/>
                </a:lnTo>
                <a:lnTo>
                  <a:pt x="2204" y="543002"/>
                </a:lnTo>
                <a:lnTo>
                  <a:pt x="0" y="495300"/>
                </a:lnTo>
                <a:close/>
              </a:path>
            </a:pathLst>
          </a:custGeom>
          <a:ln w="12192">
            <a:solidFill>
              <a:srgbClr val="F8D50D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56157" y="1951101"/>
          <a:ext cx="8135620" cy="3625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620"/>
                <a:gridCol w="1187450"/>
                <a:gridCol w="6658609"/>
              </a:tblGrid>
              <a:tr h="58483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F8D50D"/>
                      </a:solidFill>
                      <a:prstDash val="solid"/>
                    </a:lnR>
                    <a:lnB w="28575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spc="-45" b="1">
                          <a:latin typeface="Verdana"/>
                          <a:cs typeface="Verdana"/>
                        </a:rPr>
                        <a:t>Goal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190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dirty="0" sz="1400" spc="-35">
                          <a:latin typeface="Verdana"/>
                          <a:cs typeface="Verdana"/>
                        </a:rPr>
                        <a:t>Retrieve</a:t>
                      </a:r>
                      <a:r>
                        <a:rPr dirty="0" sz="140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35">
                          <a:latin typeface="Verdana"/>
                          <a:cs typeface="Verdana"/>
                        </a:rPr>
                        <a:t>notary’s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identity</a:t>
                      </a:r>
                      <a:r>
                        <a:rPr dirty="0" sz="140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60">
                          <a:latin typeface="Verdana"/>
                          <a:cs typeface="Verdana"/>
                        </a:rPr>
                        <a:t>in</a:t>
                      </a:r>
                      <a:r>
                        <a:rPr dirty="0" sz="140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85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call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7018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190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12192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F8D50D"/>
                      </a:solidFill>
                      <a:prstDash val="solid"/>
                    </a:lnR>
                    <a:lnB w="28575">
                      <a:solidFill>
                        <a:srgbClr val="F8D50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400" spc="-160" b="1">
                          <a:latin typeface="Verdana"/>
                          <a:cs typeface="Verdana"/>
                        </a:rPr>
                        <a:t>Steps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61315" indent="-172085">
                        <a:lnSpc>
                          <a:spcPct val="100000"/>
                        </a:lnSpc>
                        <a:spcBef>
                          <a:spcPts val="1340"/>
                        </a:spcBef>
                        <a:buFont typeface="Arial"/>
                        <a:buChar char="•"/>
                        <a:tabLst>
                          <a:tab pos="361950" algn="l"/>
                        </a:tabLst>
                      </a:pPr>
                      <a:r>
                        <a:rPr dirty="0" sz="1400" spc="40">
                          <a:latin typeface="Verdana"/>
                          <a:cs typeface="Verdana"/>
                        </a:rPr>
                        <a:t>Get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14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reference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85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ServiceHub</a:t>
                      </a:r>
                      <a:r>
                        <a:rPr dirty="0" sz="1400" spc="-60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20">
                          <a:latin typeface="Verdana"/>
                          <a:cs typeface="Verdana"/>
                        </a:rPr>
                        <a:t>object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361315" indent="-172085">
                        <a:lnSpc>
                          <a:spcPct val="100000"/>
                        </a:lnSpc>
                        <a:spcBef>
                          <a:spcPts val="890"/>
                        </a:spcBef>
                        <a:buFont typeface="Arial"/>
                        <a:buChar char="•"/>
                        <a:tabLst>
                          <a:tab pos="361950" algn="l"/>
                        </a:tabLst>
                      </a:pPr>
                      <a:r>
                        <a:rPr dirty="0" sz="1400" spc="-35">
                          <a:latin typeface="Verdana"/>
                          <a:cs typeface="Verdana"/>
                        </a:rPr>
                        <a:t>Retrieve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list 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400" spc="-3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notaries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361315" indent="-172085">
                        <a:lnSpc>
                          <a:spcPct val="100000"/>
                        </a:lnSpc>
                        <a:spcBef>
                          <a:spcPts val="840"/>
                        </a:spcBef>
                        <a:buFont typeface="Arial"/>
                        <a:buChar char="•"/>
                        <a:tabLst>
                          <a:tab pos="361950" algn="l"/>
                        </a:tabLst>
                      </a:pPr>
                      <a:r>
                        <a:rPr dirty="0" sz="1400" spc="-50">
                          <a:latin typeface="Verdana"/>
                          <a:cs typeface="Verdana"/>
                        </a:rPr>
                        <a:t>Extract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20">
                          <a:latin typeface="Verdana"/>
                          <a:cs typeface="Verdana"/>
                        </a:rPr>
                        <a:t>first</a:t>
                      </a:r>
                      <a:r>
                        <a:rPr dirty="0" sz="140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(and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5">
                          <a:latin typeface="Verdana"/>
                          <a:cs typeface="Verdana"/>
                        </a:rPr>
                        <a:t>only)</a:t>
                      </a:r>
                      <a:r>
                        <a:rPr dirty="0" sz="140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35">
                          <a:latin typeface="Verdana"/>
                          <a:cs typeface="Verdana"/>
                        </a:rPr>
                        <a:t>notary</a:t>
                      </a:r>
                      <a:r>
                        <a:rPr dirty="0" sz="140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5">
                          <a:latin typeface="Verdana"/>
                          <a:cs typeface="Verdana"/>
                        </a:rPr>
                        <a:t>from</a:t>
                      </a:r>
                      <a:r>
                        <a:rPr dirty="0" sz="140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20">
                          <a:latin typeface="Verdana"/>
                          <a:cs typeface="Verdana"/>
                        </a:rPr>
                        <a:t>list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361315" indent="-172085">
                        <a:lnSpc>
                          <a:spcPct val="100000"/>
                        </a:lnSpc>
                        <a:spcBef>
                          <a:spcPts val="840"/>
                        </a:spcBef>
                        <a:buFont typeface="Arial"/>
                        <a:buChar char="•"/>
                        <a:tabLst>
                          <a:tab pos="361950" algn="l"/>
                        </a:tabLst>
                      </a:pPr>
                      <a:r>
                        <a:rPr dirty="0" sz="1400" spc="-35">
                          <a:latin typeface="Verdana"/>
                          <a:cs typeface="Verdana"/>
                        </a:rPr>
                        <a:t>Retrieve </a:t>
                      </a:r>
                      <a:r>
                        <a:rPr dirty="0" sz="1400" spc="-120">
                          <a:latin typeface="Verdana"/>
                          <a:cs typeface="Verdana"/>
                        </a:rPr>
                        <a:t>its</a:t>
                      </a:r>
                      <a:r>
                        <a:rPr dirty="0" sz="1400" spc="-2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identity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018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31369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F8D50D"/>
                      </a:solidFill>
                      <a:prstDash val="solid"/>
                    </a:lnR>
                    <a:lnT w="28575">
                      <a:solidFill>
                        <a:srgbClr val="F8D50D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780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018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14871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F8D50D"/>
                      </a:solidFill>
                      <a:prstDash val="solid"/>
                    </a:lnR>
                    <a:lnT w="28575">
                      <a:solidFill>
                        <a:srgbClr val="F8D50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89230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dirty="0" sz="1400" spc="-20" b="1">
                          <a:latin typeface="Verdana"/>
                          <a:cs typeface="Verdana"/>
                        </a:rPr>
                        <a:t>Code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190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329565" marR="5631815" indent="-140335">
                        <a:lnSpc>
                          <a:spcPct val="100000"/>
                        </a:lnSpc>
                      </a:pPr>
                      <a:r>
                        <a:rPr dirty="0" sz="1200" spc="-55">
                          <a:solidFill>
                            <a:srgbClr val="2B79EF"/>
                          </a:solidFill>
                          <a:latin typeface="Arial"/>
                          <a:cs typeface="Arial"/>
                        </a:rPr>
                        <a:t>val </a:t>
                      </a:r>
                      <a:r>
                        <a:rPr dirty="0" sz="1200" spc="-30">
                          <a:latin typeface="Arial"/>
                          <a:cs typeface="Arial"/>
                        </a:rPr>
                        <a:t>notary </a:t>
                      </a:r>
                      <a:r>
                        <a:rPr dirty="0" sz="1200" spc="-105">
                          <a:latin typeface="Arial"/>
                          <a:cs typeface="Arial"/>
                        </a:rPr>
                        <a:t>= 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se</a:t>
                      </a:r>
                      <a:r>
                        <a:rPr dirty="0" sz="1200" spc="1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vi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eHu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b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29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55">
                          <a:latin typeface="Arial"/>
                          <a:cs typeface="Arial"/>
                        </a:rPr>
                        <a:t>.networkMapCache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29565">
                        <a:lnSpc>
                          <a:spcPct val="100000"/>
                        </a:lnSpc>
                      </a:pPr>
                      <a:r>
                        <a:rPr dirty="0" sz="1200" spc="-30">
                          <a:latin typeface="Arial"/>
                          <a:cs typeface="Arial"/>
                        </a:rPr>
                        <a:t>.notaryIdentities.first()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190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26136" y="3294888"/>
            <a:ext cx="938783" cy="937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3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3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40</a:t>
            </a:fld>
            <a:r>
              <a:rPr dirty="0" spc="-85"/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80497" y="1529537"/>
            <a:ext cx="1599565" cy="3806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241935" algn="l"/>
              </a:tabLst>
            </a:pPr>
            <a:r>
              <a:rPr dirty="0" sz="1600" spc="-175" b="1">
                <a:latin typeface="Verdana"/>
                <a:cs typeface="Verdana"/>
                <a:hlinkClick r:id="rId3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114" b="1">
                <a:latin typeface="Verdana"/>
                <a:cs typeface="Verdana"/>
                <a:hlinkClick r:id="rId3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204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35">
                <a:latin typeface="Verdana"/>
                <a:cs typeface="Verdana"/>
                <a:hlinkClick r:id="rId3" action="ppaction://hlinksldjump"/>
              </a:rPr>
              <a:t>Flow</a:t>
            </a:r>
            <a:r>
              <a:rPr dirty="0" sz="1200" spc="-9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20">
                <a:latin typeface="Verdana"/>
                <a:cs typeface="Verdana"/>
                <a:hlinkClick r:id="rId3" action="ppaction://hlinksldjump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Verdana"/>
                <a:cs typeface="Verdana"/>
                <a:hlinkClick r:id="rId3" action="ppaction://hlinksldjump"/>
              </a:rPr>
              <a:t>Creating </a:t>
            </a:r>
            <a:r>
              <a:rPr dirty="0" sz="1200" spc="-30">
                <a:latin typeface="Verdana"/>
                <a:cs typeface="Verdana"/>
                <a:hlinkClick r:id="rId3" action="ppaction://hlinksldjump"/>
              </a:rPr>
              <a:t>Signed</a:t>
            </a:r>
            <a:r>
              <a:rPr dirty="0" sz="1200" spc="-17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3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3" action="ppaction://hlinksldjump"/>
              </a:rPr>
              <a:t>Verifying</a:t>
            </a:r>
            <a:r>
              <a:rPr dirty="0" sz="1200" spc="-7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3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20">
                <a:latin typeface="Verdana"/>
                <a:cs typeface="Verdana"/>
                <a:hlinkClick r:id="rId3" action="ppaction://hlinksldjump"/>
              </a:rPr>
              <a:t>Counterparty</a:t>
            </a:r>
            <a:r>
              <a:rPr dirty="0" sz="1200" spc="-5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95">
                <a:latin typeface="Verdana"/>
                <a:cs typeface="Verdana"/>
                <a:hlinkClick r:id="rId3" action="ppaction://hlinksldjump"/>
              </a:rPr>
              <a:t>Sig.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3" action="ppaction://hlinksldjump"/>
              </a:rPr>
              <a:t>Finalizing</a:t>
            </a:r>
            <a:r>
              <a:rPr dirty="0" sz="1200" spc="-8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3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3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 startAt="5"/>
              <a:tabLst>
                <a:tab pos="241935" algn="l"/>
              </a:tabLst>
            </a:pPr>
            <a:r>
              <a:rPr dirty="0" sz="1600" spc="-190" b="1">
                <a:latin typeface="Verdana"/>
                <a:cs typeface="Verdana"/>
                <a:hlinkClick r:id="rId3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5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r>
              <a:rPr dirty="0" sz="1600" spc="-265" b="1">
                <a:latin typeface="Verdana"/>
                <a:cs typeface="Verdana"/>
                <a:hlinkClick r:id="rId3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435483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29"/>
              <a:t>Creating </a:t>
            </a:r>
            <a:r>
              <a:rPr dirty="0" spc="-25"/>
              <a:t>a</a:t>
            </a:r>
            <a:r>
              <a:rPr dirty="0" spc="-204"/>
              <a:t> </a:t>
            </a:r>
            <a:r>
              <a:rPr dirty="0" spc="-180"/>
              <a:t>Command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40</a:t>
            </a:fld>
            <a:r>
              <a:rPr dirty="0" spc="-85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79931"/>
            <a:ext cx="6779895" cy="8794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80">
                <a:latin typeface="Verdana"/>
                <a:cs typeface="Verdana"/>
              </a:rPr>
              <a:t>Next,</a:t>
            </a:r>
            <a:r>
              <a:rPr dirty="0" sz="2000" spc="-210">
                <a:latin typeface="Verdana"/>
                <a:cs typeface="Verdana"/>
              </a:rPr>
              <a:t> </a:t>
            </a:r>
            <a:r>
              <a:rPr dirty="0" sz="2000" spc="65">
                <a:latin typeface="Verdana"/>
                <a:cs typeface="Verdana"/>
              </a:rPr>
              <a:t>we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75">
                <a:latin typeface="Verdana"/>
                <a:cs typeface="Verdana"/>
              </a:rPr>
              <a:t>need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to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45">
                <a:latin typeface="Verdana"/>
                <a:cs typeface="Verdana"/>
              </a:rPr>
              <a:t>create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our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transaction’s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100" b="1">
                <a:solidFill>
                  <a:srgbClr val="2B79EF"/>
                </a:solidFill>
                <a:latin typeface="Trebuchet MS"/>
                <a:cs typeface="Trebuchet MS"/>
              </a:rPr>
              <a:t>Command</a:t>
            </a:r>
            <a:endParaRPr sz="2000">
              <a:latin typeface="Trebuchet MS"/>
              <a:cs typeface="Trebuchet MS"/>
            </a:endParaRPr>
          </a:p>
          <a:p>
            <a:pPr marL="184785" indent="-172085">
              <a:lnSpc>
                <a:spcPct val="100000"/>
              </a:lnSpc>
              <a:spcBef>
                <a:spcPts val="1914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120" b="1">
                <a:solidFill>
                  <a:srgbClr val="2B79EF"/>
                </a:solidFill>
                <a:latin typeface="Trebuchet MS"/>
                <a:cs typeface="Trebuchet MS"/>
              </a:rPr>
              <a:t>Command</a:t>
            </a:r>
            <a:r>
              <a:rPr dirty="0" sz="2000" spc="-120">
                <a:latin typeface="Verdana"/>
                <a:cs typeface="Verdana"/>
              </a:rPr>
              <a:t>s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associate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95" b="1">
                <a:solidFill>
                  <a:srgbClr val="2B79EF"/>
                </a:solidFill>
                <a:latin typeface="Trebuchet MS"/>
                <a:cs typeface="Trebuchet MS"/>
              </a:rPr>
              <a:t>CommandData</a:t>
            </a:r>
            <a:r>
              <a:rPr dirty="0" sz="2000" spc="-60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000" spc="-70">
                <a:latin typeface="Verdana"/>
                <a:cs typeface="Verdana"/>
              </a:rPr>
              <a:t>with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165">
                <a:latin typeface="Verdana"/>
                <a:cs typeface="Verdana"/>
              </a:rPr>
              <a:t>a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90">
                <a:latin typeface="Verdana"/>
                <a:cs typeface="Verdana"/>
              </a:rPr>
              <a:t>set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10">
                <a:latin typeface="Verdana"/>
                <a:cs typeface="Verdana"/>
              </a:rPr>
              <a:t>of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145">
                <a:latin typeface="Verdana"/>
                <a:cs typeface="Verdana"/>
              </a:rPr>
              <a:t>signers: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4722" y="2587574"/>
            <a:ext cx="2862580" cy="816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dirty="0" sz="1400" spc="-85">
                <a:latin typeface="Arial"/>
                <a:cs typeface="Arial"/>
              </a:rPr>
              <a:t>Command(</a:t>
            </a:r>
            <a:endParaRPr sz="1400">
              <a:latin typeface="Arial"/>
              <a:cs typeface="Arial"/>
            </a:endParaRPr>
          </a:p>
          <a:p>
            <a:pPr marL="170815">
              <a:lnSpc>
                <a:spcPts val="1515"/>
              </a:lnSpc>
            </a:pPr>
            <a:r>
              <a:rPr dirty="0" sz="1400" spc="-65">
                <a:latin typeface="Arial"/>
                <a:cs typeface="Arial"/>
              </a:rPr>
              <a:t>cd: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 spc="-85">
                <a:latin typeface="Arial"/>
                <a:cs typeface="Arial"/>
              </a:rPr>
              <a:t>CommandData,</a:t>
            </a:r>
            <a:endParaRPr sz="1400">
              <a:latin typeface="Arial"/>
              <a:cs typeface="Arial"/>
            </a:endParaRPr>
          </a:p>
          <a:p>
            <a:pPr marL="170815">
              <a:lnSpc>
                <a:spcPts val="1510"/>
              </a:lnSpc>
            </a:pPr>
            <a:r>
              <a:rPr dirty="0" sz="1400" spc="-65">
                <a:latin typeface="Arial"/>
                <a:cs typeface="Arial"/>
              </a:rPr>
              <a:t>requiredSigners:</a:t>
            </a:r>
            <a:r>
              <a:rPr dirty="0" sz="1400" spc="-85">
                <a:latin typeface="Arial"/>
                <a:cs typeface="Arial"/>
              </a:rPr>
              <a:t> List&lt;CompositeKey&gt;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95"/>
              </a:lnSpc>
            </a:pPr>
            <a:r>
              <a:rPr dirty="0" sz="1400" spc="-35"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0322" y="3619880"/>
            <a:ext cx="7346950" cy="1162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085">
              <a:lnSpc>
                <a:spcPts val="231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5">
                <a:latin typeface="Verdana"/>
                <a:cs typeface="Verdana"/>
              </a:rPr>
              <a:t>We</a:t>
            </a:r>
            <a:r>
              <a:rPr dirty="0" sz="2000" spc="-90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are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15">
                <a:latin typeface="Verdana"/>
                <a:cs typeface="Verdana"/>
              </a:rPr>
              <a:t>going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to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use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80" b="1">
                <a:solidFill>
                  <a:srgbClr val="2B79EF"/>
                </a:solidFill>
                <a:latin typeface="Trebuchet MS"/>
                <a:cs typeface="Trebuchet MS"/>
              </a:rPr>
              <a:t>Issue</a:t>
            </a:r>
            <a:r>
              <a:rPr dirty="0" sz="2000" spc="-55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000" spc="-95" b="1">
                <a:solidFill>
                  <a:srgbClr val="2B79EF"/>
                </a:solidFill>
                <a:latin typeface="Trebuchet MS"/>
                <a:cs typeface="Trebuchet MS"/>
              </a:rPr>
              <a:t>ComandData</a:t>
            </a:r>
            <a:r>
              <a:rPr dirty="0" sz="2000" spc="-50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000" spc="-55">
                <a:latin typeface="Verdana"/>
                <a:cs typeface="Verdana"/>
              </a:rPr>
              <a:t>class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65">
                <a:latin typeface="Verdana"/>
                <a:cs typeface="Verdana"/>
              </a:rPr>
              <a:t>we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25">
                <a:latin typeface="Verdana"/>
                <a:cs typeface="Verdana"/>
              </a:rPr>
              <a:t>defined</a:t>
            </a:r>
            <a:endParaRPr sz="2000">
              <a:latin typeface="Verdana"/>
              <a:cs typeface="Verdana"/>
            </a:endParaRPr>
          </a:p>
          <a:p>
            <a:pPr marL="184785">
              <a:lnSpc>
                <a:spcPts val="2310"/>
              </a:lnSpc>
            </a:pPr>
            <a:r>
              <a:rPr dirty="0" sz="2000" spc="-60">
                <a:latin typeface="Verdana"/>
                <a:cs typeface="Verdana"/>
              </a:rPr>
              <a:t>earlier</a:t>
            </a:r>
            <a:endParaRPr sz="20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192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105">
                <a:latin typeface="Verdana"/>
                <a:cs typeface="Verdana"/>
              </a:rPr>
              <a:t>The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lender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80">
                <a:latin typeface="Verdana"/>
                <a:cs typeface="Verdana"/>
              </a:rPr>
              <a:t>and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borrower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110">
                <a:latin typeface="Verdana"/>
                <a:cs typeface="Verdana"/>
              </a:rPr>
              <a:t>will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110">
                <a:latin typeface="Verdana"/>
                <a:cs typeface="Verdana"/>
              </a:rPr>
              <a:t>be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14">
                <a:latin typeface="Verdana"/>
                <a:cs typeface="Verdana"/>
              </a:rPr>
              <a:t>signers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2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2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2.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75" b="1">
                <a:latin typeface="Verdana"/>
                <a:cs typeface="Verdana"/>
                <a:hlinkClick r:id="rId2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3.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14" b="1">
                <a:latin typeface="Verdana"/>
                <a:cs typeface="Verdana"/>
                <a:hlinkClick r:id="rId2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2749423"/>
            <a:ext cx="1599565" cy="136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4.</a:t>
            </a:r>
            <a:r>
              <a:rPr dirty="0" sz="1600" spc="-90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204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35">
                <a:latin typeface="Verdana"/>
                <a:cs typeface="Verdana"/>
                <a:hlinkClick r:id="rId2" action="ppaction://hlinksldjump"/>
              </a:rPr>
              <a:t>Flow</a:t>
            </a:r>
            <a:r>
              <a:rPr dirty="0" sz="1200" spc="-9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20">
                <a:latin typeface="Verdana"/>
                <a:cs typeface="Verdana"/>
                <a:hlinkClick r:id="rId2" action="ppaction://hlinksldjump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Verdana"/>
                <a:cs typeface="Verdana"/>
                <a:hlinkClick r:id="rId2" action="ppaction://hlinksldjump"/>
              </a:rPr>
              <a:t>Creating </a:t>
            </a:r>
            <a:r>
              <a:rPr dirty="0" sz="1200" spc="-30">
                <a:latin typeface="Verdana"/>
                <a:cs typeface="Verdana"/>
                <a:hlinkClick r:id="rId2" action="ppaction://hlinksldjump"/>
              </a:rPr>
              <a:t>Signed</a:t>
            </a:r>
            <a:r>
              <a:rPr dirty="0" sz="1200" spc="-17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2" action="ppaction://hlinksldjump"/>
              </a:rPr>
              <a:t>Verifying</a:t>
            </a:r>
            <a:r>
              <a:rPr dirty="0" sz="1200" spc="-7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20">
                <a:latin typeface="Verdana"/>
                <a:cs typeface="Verdana"/>
                <a:hlinkClick r:id="rId2" action="ppaction://hlinksldjump"/>
              </a:rPr>
              <a:t>Counterparty</a:t>
            </a:r>
            <a:r>
              <a:rPr dirty="0" sz="1200" spc="-5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95">
                <a:latin typeface="Verdana"/>
                <a:cs typeface="Verdana"/>
                <a:hlinkClick r:id="rId2" action="ppaction://hlinksldjump"/>
              </a:rPr>
              <a:t>Sig.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2" action="ppaction://hlinksldjump"/>
              </a:rPr>
              <a:t>Finalizing</a:t>
            </a:r>
            <a:r>
              <a:rPr dirty="0" sz="1200" spc="-8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2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80497" y="4456252"/>
            <a:ext cx="10680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5.</a:t>
            </a:r>
            <a:r>
              <a:rPr dirty="0" sz="1600" spc="-135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90" b="1">
                <a:latin typeface="Verdana"/>
                <a:cs typeface="Verdana"/>
                <a:hlinkClick r:id="rId2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80497" y="5066538"/>
            <a:ext cx="5727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6.</a:t>
            </a:r>
            <a:r>
              <a:rPr dirty="0" sz="1600" spc="-155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265" b="1">
                <a:latin typeface="Verdana"/>
                <a:cs typeface="Verdana"/>
                <a:hlinkClick r:id="rId2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321563"/>
            <a:ext cx="2232660" cy="6536690"/>
          </a:xfrm>
          <a:custGeom>
            <a:avLst/>
            <a:gdLst/>
            <a:ahLst/>
            <a:cxnLst/>
            <a:rect l="l" t="t" r="r" b="b"/>
            <a:pathLst>
              <a:path w="2232659" h="6536690">
                <a:moveTo>
                  <a:pt x="2232659" y="6536433"/>
                </a:moveTo>
                <a:lnTo>
                  <a:pt x="2232659" y="0"/>
                </a:lnTo>
                <a:lnTo>
                  <a:pt x="0" y="0"/>
                </a:lnTo>
                <a:lnTo>
                  <a:pt x="0" y="6536433"/>
                </a:lnTo>
                <a:lnTo>
                  <a:pt x="2232659" y="653643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7880984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29"/>
              <a:t>Creating </a:t>
            </a:r>
            <a:r>
              <a:rPr dirty="0" spc="-25"/>
              <a:t>a </a:t>
            </a:r>
            <a:r>
              <a:rPr dirty="0" spc="-175"/>
              <a:t>Command </a:t>
            </a:r>
            <a:r>
              <a:rPr dirty="0" spc="-190"/>
              <a:t>-</a:t>
            </a:r>
            <a:r>
              <a:rPr dirty="0" spc="-415"/>
              <a:t> </a:t>
            </a:r>
            <a:r>
              <a:rPr dirty="0" spc="-315"/>
              <a:t>Implementation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481584" y="0"/>
                </a:moveTo>
                <a:lnTo>
                  <a:pt x="435203" y="2267"/>
                </a:lnTo>
                <a:lnTo>
                  <a:pt x="390070" y="8930"/>
                </a:lnTo>
                <a:lnTo>
                  <a:pt x="346386" y="19782"/>
                </a:lnTo>
                <a:lnTo>
                  <a:pt x="304354" y="34615"/>
                </a:lnTo>
                <a:lnTo>
                  <a:pt x="264174" y="53222"/>
                </a:lnTo>
                <a:lnTo>
                  <a:pt x="226049" y="75394"/>
                </a:lnTo>
                <a:lnTo>
                  <a:pt x="190181" y="100925"/>
                </a:lnTo>
                <a:lnTo>
                  <a:pt x="156771" y="129607"/>
                </a:lnTo>
                <a:lnTo>
                  <a:pt x="126021" y="161233"/>
                </a:lnTo>
                <a:lnTo>
                  <a:pt x="98132" y="195594"/>
                </a:lnTo>
                <a:lnTo>
                  <a:pt x="73308" y="232484"/>
                </a:lnTo>
                <a:lnTo>
                  <a:pt x="51749" y="271695"/>
                </a:lnTo>
                <a:lnTo>
                  <a:pt x="33657" y="313019"/>
                </a:lnTo>
                <a:lnTo>
                  <a:pt x="19235" y="356249"/>
                </a:lnTo>
                <a:lnTo>
                  <a:pt x="8683" y="401178"/>
                </a:lnTo>
                <a:lnTo>
                  <a:pt x="2204" y="447597"/>
                </a:lnTo>
                <a:lnTo>
                  <a:pt x="0" y="495300"/>
                </a:lnTo>
                <a:lnTo>
                  <a:pt x="2204" y="543002"/>
                </a:lnTo>
                <a:lnTo>
                  <a:pt x="8683" y="589421"/>
                </a:lnTo>
                <a:lnTo>
                  <a:pt x="19235" y="634350"/>
                </a:lnTo>
                <a:lnTo>
                  <a:pt x="33657" y="677580"/>
                </a:lnTo>
                <a:lnTo>
                  <a:pt x="51749" y="718904"/>
                </a:lnTo>
                <a:lnTo>
                  <a:pt x="73308" y="758115"/>
                </a:lnTo>
                <a:lnTo>
                  <a:pt x="98132" y="795005"/>
                </a:lnTo>
                <a:lnTo>
                  <a:pt x="126021" y="829366"/>
                </a:lnTo>
                <a:lnTo>
                  <a:pt x="156771" y="860992"/>
                </a:lnTo>
                <a:lnTo>
                  <a:pt x="190181" y="889674"/>
                </a:lnTo>
                <a:lnTo>
                  <a:pt x="226049" y="915205"/>
                </a:lnTo>
                <a:lnTo>
                  <a:pt x="264174" y="937377"/>
                </a:lnTo>
                <a:lnTo>
                  <a:pt x="304354" y="955984"/>
                </a:lnTo>
                <a:lnTo>
                  <a:pt x="346386" y="970817"/>
                </a:lnTo>
                <a:lnTo>
                  <a:pt x="390070" y="981669"/>
                </a:lnTo>
                <a:lnTo>
                  <a:pt x="435203" y="988332"/>
                </a:lnTo>
                <a:lnTo>
                  <a:pt x="481584" y="990600"/>
                </a:lnTo>
                <a:lnTo>
                  <a:pt x="527964" y="988332"/>
                </a:lnTo>
                <a:lnTo>
                  <a:pt x="573097" y="981669"/>
                </a:lnTo>
                <a:lnTo>
                  <a:pt x="616781" y="970817"/>
                </a:lnTo>
                <a:lnTo>
                  <a:pt x="658813" y="955984"/>
                </a:lnTo>
                <a:lnTo>
                  <a:pt x="698993" y="937377"/>
                </a:lnTo>
                <a:lnTo>
                  <a:pt x="737118" y="915205"/>
                </a:lnTo>
                <a:lnTo>
                  <a:pt x="772986" y="889674"/>
                </a:lnTo>
                <a:lnTo>
                  <a:pt x="806396" y="860992"/>
                </a:lnTo>
                <a:lnTo>
                  <a:pt x="837146" y="829366"/>
                </a:lnTo>
                <a:lnTo>
                  <a:pt x="865035" y="795005"/>
                </a:lnTo>
                <a:lnTo>
                  <a:pt x="889859" y="758115"/>
                </a:lnTo>
                <a:lnTo>
                  <a:pt x="911418" y="718904"/>
                </a:lnTo>
                <a:lnTo>
                  <a:pt x="929510" y="677580"/>
                </a:lnTo>
                <a:lnTo>
                  <a:pt x="943932" y="634350"/>
                </a:lnTo>
                <a:lnTo>
                  <a:pt x="954484" y="589421"/>
                </a:lnTo>
                <a:lnTo>
                  <a:pt x="960963" y="543002"/>
                </a:lnTo>
                <a:lnTo>
                  <a:pt x="963168" y="495300"/>
                </a:lnTo>
                <a:lnTo>
                  <a:pt x="960963" y="447597"/>
                </a:lnTo>
                <a:lnTo>
                  <a:pt x="954484" y="401178"/>
                </a:lnTo>
                <a:lnTo>
                  <a:pt x="943932" y="356249"/>
                </a:lnTo>
                <a:lnTo>
                  <a:pt x="929510" y="313019"/>
                </a:lnTo>
                <a:lnTo>
                  <a:pt x="911418" y="271695"/>
                </a:lnTo>
                <a:lnTo>
                  <a:pt x="889859" y="232484"/>
                </a:lnTo>
                <a:lnTo>
                  <a:pt x="865035" y="195594"/>
                </a:lnTo>
                <a:lnTo>
                  <a:pt x="837146" y="161233"/>
                </a:lnTo>
                <a:lnTo>
                  <a:pt x="806396" y="129607"/>
                </a:lnTo>
                <a:lnTo>
                  <a:pt x="772986" y="100925"/>
                </a:lnTo>
                <a:lnTo>
                  <a:pt x="737118" y="75394"/>
                </a:lnTo>
                <a:lnTo>
                  <a:pt x="698993" y="53222"/>
                </a:lnTo>
                <a:lnTo>
                  <a:pt x="658813" y="34615"/>
                </a:lnTo>
                <a:lnTo>
                  <a:pt x="616781" y="19782"/>
                </a:lnTo>
                <a:lnTo>
                  <a:pt x="573097" y="8930"/>
                </a:lnTo>
                <a:lnTo>
                  <a:pt x="527964" y="2267"/>
                </a:lnTo>
                <a:lnTo>
                  <a:pt x="481584" y="0"/>
                </a:lnTo>
                <a:close/>
              </a:path>
            </a:pathLst>
          </a:custGeom>
          <a:solidFill>
            <a:srgbClr val="0096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0" y="495300"/>
                </a:moveTo>
                <a:lnTo>
                  <a:pt x="2204" y="447597"/>
                </a:lnTo>
                <a:lnTo>
                  <a:pt x="8683" y="401178"/>
                </a:lnTo>
                <a:lnTo>
                  <a:pt x="19235" y="356249"/>
                </a:lnTo>
                <a:lnTo>
                  <a:pt x="33657" y="313019"/>
                </a:lnTo>
                <a:lnTo>
                  <a:pt x="51749" y="271695"/>
                </a:lnTo>
                <a:lnTo>
                  <a:pt x="73308" y="232484"/>
                </a:lnTo>
                <a:lnTo>
                  <a:pt x="98132" y="195594"/>
                </a:lnTo>
                <a:lnTo>
                  <a:pt x="126021" y="161233"/>
                </a:lnTo>
                <a:lnTo>
                  <a:pt x="156771" y="129607"/>
                </a:lnTo>
                <a:lnTo>
                  <a:pt x="190181" y="100925"/>
                </a:lnTo>
                <a:lnTo>
                  <a:pt x="226049" y="75394"/>
                </a:lnTo>
                <a:lnTo>
                  <a:pt x="264174" y="53222"/>
                </a:lnTo>
                <a:lnTo>
                  <a:pt x="304354" y="34615"/>
                </a:lnTo>
                <a:lnTo>
                  <a:pt x="346386" y="19782"/>
                </a:lnTo>
                <a:lnTo>
                  <a:pt x="390070" y="8930"/>
                </a:lnTo>
                <a:lnTo>
                  <a:pt x="435203" y="2267"/>
                </a:lnTo>
                <a:lnTo>
                  <a:pt x="481584" y="0"/>
                </a:lnTo>
                <a:lnTo>
                  <a:pt x="527964" y="2267"/>
                </a:lnTo>
                <a:lnTo>
                  <a:pt x="573097" y="8930"/>
                </a:lnTo>
                <a:lnTo>
                  <a:pt x="616781" y="19782"/>
                </a:lnTo>
                <a:lnTo>
                  <a:pt x="658813" y="34615"/>
                </a:lnTo>
                <a:lnTo>
                  <a:pt x="698993" y="53222"/>
                </a:lnTo>
                <a:lnTo>
                  <a:pt x="737118" y="75394"/>
                </a:lnTo>
                <a:lnTo>
                  <a:pt x="772986" y="100925"/>
                </a:lnTo>
                <a:lnTo>
                  <a:pt x="806396" y="129607"/>
                </a:lnTo>
                <a:lnTo>
                  <a:pt x="837146" y="161233"/>
                </a:lnTo>
                <a:lnTo>
                  <a:pt x="865035" y="195594"/>
                </a:lnTo>
                <a:lnTo>
                  <a:pt x="889859" y="232484"/>
                </a:lnTo>
                <a:lnTo>
                  <a:pt x="911418" y="271695"/>
                </a:lnTo>
                <a:lnTo>
                  <a:pt x="929510" y="313019"/>
                </a:lnTo>
                <a:lnTo>
                  <a:pt x="943932" y="356249"/>
                </a:lnTo>
                <a:lnTo>
                  <a:pt x="954484" y="401178"/>
                </a:lnTo>
                <a:lnTo>
                  <a:pt x="960963" y="447597"/>
                </a:lnTo>
                <a:lnTo>
                  <a:pt x="963168" y="495300"/>
                </a:lnTo>
                <a:lnTo>
                  <a:pt x="960963" y="543002"/>
                </a:lnTo>
                <a:lnTo>
                  <a:pt x="954484" y="589421"/>
                </a:lnTo>
                <a:lnTo>
                  <a:pt x="943932" y="634350"/>
                </a:lnTo>
                <a:lnTo>
                  <a:pt x="929510" y="677580"/>
                </a:lnTo>
                <a:lnTo>
                  <a:pt x="911418" y="718904"/>
                </a:lnTo>
                <a:lnTo>
                  <a:pt x="889859" y="758115"/>
                </a:lnTo>
                <a:lnTo>
                  <a:pt x="865035" y="795005"/>
                </a:lnTo>
                <a:lnTo>
                  <a:pt x="837146" y="829366"/>
                </a:lnTo>
                <a:lnTo>
                  <a:pt x="806396" y="860992"/>
                </a:lnTo>
                <a:lnTo>
                  <a:pt x="772986" y="889674"/>
                </a:lnTo>
                <a:lnTo>
                  <a:pt x="737118" y="915205"/>
                </a:lnTo>
                <a:lnTo>
                  <a:pt x="698993" y="937377"/>
                </a:lnTo>
                <a:lnTo>
                  <a:pt x="658813" y="955984"/>
                </a:lnTo>
                <a:lnTo>
                  <a:pt x="616781" y="970817"/>
                </a:lnTo>
                <a:lnTo>
                  <a:pt x="573097" y="981669"/>
                </a:lnTo>
                <a:lnTo>
                  <a:pt x="527964" y="988332"/>
                </a:lnTo>
                <a:lnTo>
                  <a:pt x="481584" y="990600"/>
                </a:lnTo>
                <a:lnTo>
                  <a:pt x="435203" y="988332"/>
                </a:lnTo>
                <a:lnTo>
                  <a:pt x="390070" y="981669"/>
                </a:lnTo>
                <a:lnTo>
                  <a:pt x="346386" y="970817"/>
                </a:lnTo>
                <a:lnTo>
                  <a:pt x="304354" y="955984"/>
                </a:lnTo>
                <a:lnTo>
                  <a:pt x="264174" y="937377"/>
                </a:lnTo>
                <a:lnTo>
                  <a:pt x="226049" y="915205"/>
                </a:lnTo>
                <a:lnTo>
                  <a:pt x="190181" y="889674"/>
                </a:lnTo>
                <a:lnTo>
                  <a:pt x="156771" y="860992"/>
                </a:lnTo>
                <a:lnTo>
                  <a:pt x="126021" y="829366"/>
                </a:lnTo>
                <a:lnTo>
                  <a:pt x="98132" y="795005"/>
                </a:lnTo>
                <a:lnTo>
                  <a:pt x="73308" y="758115"/>
                </a:lnTo>
                <a:lnTo>
                  <a:pt x="51749" y="718904"/>
                </a:lnTo>
                <a:lnTo>
                  <a:pt x="33657" y="677580"/>
                </a:lnTo>
                <a:lnTo>
                  <a:pt x="19235" y="634350"/>
                </a:lnTo>
                <a:lnTo>
                  <a:pt x="8683" y="589421"/>
                </a:lnTo>
                <a:lnTo>
                  <a:pt x="2204" y="543002"/>
                </a:lnTo>
                <a:lnTo>
                  <a:pt x="0" y="495300"/>
                </a:lnTo>
                <a:close/>
              </a:path>
            </a:pathLst>
          </a:custGeom>
          <a:ln w="12192">
            <a:solidFill>
              <a:srgbClr val="009658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58061" y="2534539"/>
          <a:ext cx="8134350" cy="2431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435"/>
                <a:gridCol w="1187450"/>
                <a:gridCol w="6623050"/>
              </a:tblGrid>
              <a:tr h="58483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spc="-50" b="1">
                          <a:latin typeface="Verdana"/>
                          <a:cs typeface="Verdana"/>
                        </a:rPr>
                        <a:t>Goal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dirty="0" sz="1400" spc="-55">
                          <a:latin typeface="Verdana"/>
                          <a:cs typeface="Verdana"/>
                        </a:rPr>
                        <a:t>Instantiate </a:t>
                      </a:r>
                      <a:r>
                        <a:rPr dirty="0" sz="1400" spc="114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00" spc="-1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5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Issue </a:t>
                      </a:r>
                      <a:r>
                        <a:rPr dirty="0" sz="1400" spc="45">
                          <a:latin typeface="Verdana"/>
                          <a:cs typeface="Verdana"/>
                        </a:rPr>
                        <a:t>command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018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5848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spc="-150" b="1">
                          <a:latin typeface="Verdana"/>
                          <a:cs typeface="Verdana"/>
                        </a:rPr>
                        <a:t>Where?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400" spc="-95">
                          <a:latin typeface="Verdana"/>
                          <a:cs typeface="Verdana"/>
                        </a:rPr>
                        <a:t>IOUIssueFlow.kt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66865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T w="28575">
                      <a:solidFill>
                        <a:srgbClr val="00965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400" spc="-160" b="1">
                          <a:latin typeface="Verdana"/>
                          <a:cs typeface="Verdana"/>
                        </a:rPr>
                        <a:t>Steps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843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1345"/>
                        </a:spcBef>
                        <a:tabLst>
                          <a:tab pos="636270" algn="l"/>
                        </a:tabLst>
                      </a:pPr>
                      <a:r>
                        <a:rPr dirty="0" sz="1400" spc="-120">
                          <a:latin typeface="Verdana"/>
                          <a:cs typeface="Verdana"/>
                        </a:rPr>
                        <a:t>1.	</a:t>
                      </a:r>
                      <a:r>
                        <a:rPr dirty="0" sz="1400" spc="-70">
                          <a:latin typeface="Verdana"/>
                          <a:cs typeface="Verdana"/>
                        </a:rPr>
                        <a:t>Write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00">
                          <a:latin typeface="Verdana"/>
                          <a:cs typeface="Verdana"/>
                        </a:rPr>
                        <a:t>code</a:t>
                      </a:r>
                      <a:r>
                        <a:rPr dirty="0" sz="1400" spc="-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instantiate</a:t>
                      </a:r>
                      <a:r>
                        <a:rPr dirty="0" sz="1400" spc="-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14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5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Issue</a:t>
                      </a:r>
                      <a:r>
                        <a:rPr dirty="0" sz="1400" spc="-50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45">
                          <a:latin typeface="Verdana"/>
                          <a:cs typeface="Verdana"/>
                        </a:rPr>
                        <a:t>command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0815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5727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T w="28575">
                      <a:solidFill>
                        <a:srgbClr val="00965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400" spc="-114" b="1">
                          <a:latin typeface="Verdana"/>
                          <a:cs typeface="Verdana"/>
                        </a:rPr>
                        <a:t>Key</a:t>
                      </a:r>
                      <a:r>
                        <a:rPr dirty="0" sz="1400" spc="-125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95" b="1">
                          <a:latin typeface="Verdana"/>
                          <a:cs typeface="Verdana"/>
                        </a:rPr>
                        <a:t>Docs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843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400" spc="15">
                          <a:latin typeface="Verdana"/>
                          <a:cs typeface="Verdana"/>
                        </a:rPr>
                        <a:t>N/A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03859" y="3368040"/>
            <a:ext cx="743712" cy="790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3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3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40</a:t>
            </a:fld>
            <a:r>
              <a:rPr dirty="0" spc="-85"/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80497" y="1529537"/>
            <a:ext cx="1599565" cy="3806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241935" algn="l"/>
              </a:tabLst>
            </a:pPr>
            <a:r>
              <a:rPr dirty="0" sz="1600" spc="-175" b="1">
                <a:latin typeface="Verdana"/>
                <a:cs typeface="Verdana"/>
                <a:hlinkClick r:id="rId3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114" b="1">
                <a:latin typeface="Verdana"/>
                <a:cs typeface="Verdana"/>
                <a:hlinkClick r:id="rId3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204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35">
                <a:latin typeface="Verdana"/>
                <a:cs typeface="Verdana"/>
                <a:hlinkClick r:id="rId3" action="ppaction://hlinksldjump"/>
              </a:rPr>
              <a:t>Flow</a:t>
            </a:r>
            <a:r>
              <a:rPr dirty="0" sz="1200" spc="-9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20">
                <a:latin typeface="Verdana"/>
                <a:cs typeface="Verdana"/>
                <a:hlinkClick r:id="rId3" action="ppaction://hlinksldjump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Verdana"/>
                <a:cs typeface="Verdana"/>
                <a:hlinkClick r:id="rId3" action="ppaction://hlinksldjump"/>
              </a:rPr>
              <a:t>Creating </a:t>
            </a:r>
            <a:r>
              <a:rPr dirty="0" sz="1200" spc="-30">
                <a:latin typeface="Verdana"/>
                <a:cs typeface="Verdana"/>
                <a:hlinkClick r:id="rId3" action="ppaction://hlinksldjump"/>
              </a:rPr>
              <a:t>Signed</a:t>
            </a:r>
            <a:r>
              <a:rPr dirty="0" sz="1200" spc="-17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3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3" action="ppaction://hlinksldjump"/>
              </a:rPr>
              <a:t>Verifying</a:t>
            </a:r>
            <a:r>
              <a:rPr dirty="0" sz="1200" spc="-7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3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20">
                <a:latin typeface="Verdana"/>
                <a:cs typeface="Verdana"/>
                <a:hlinkClick r:id="rId3" action="ppaction://hlinksldjump"/>
              </a:rPr>
              <a:t>Counterparty</a:t>
            </a:r>
            <a:r>
              <a:rPr dirty="0" sz="1200" spc="-5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95">
                <a:latin typeface="Verdana"/>
                <a:cs typeface="Verdana"/>
                <a:hlinkClick r:id="rId3" action="ppaction://hlinksldjump"/>
              </a:rPr>
              <a:t>Sig.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3" action="ppaction://hlinksldjump"/>
              </a:rPr>
              <a:t>Finalizing</a:t>
            </a:r>
            <a:r>
              <a:rPr dirty="0" sz="1200" spc="-8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3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3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 startAt="5"/>
              <a:tabLst>
                <a:tab pos="241935" algn="l"/>
              </a:tabLst>
            </a:pPr>
            <a:r>
              <a:rPr dirty="0" sz="1600" spc="-190" b="1">
                <a:latin typeface="Verdana"/>
                <a:cs typeface="Verdana"/>
                <a:hlinkClick r:id="rId3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5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r>
              <a:rPr dirty="0" sz="1600" spc="-265" b="1">
                <a:latin typeface="Verdana"/>
                <a:cs typeface="Verdana"/>
                <a:hlinkClick r:id="rId3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629412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29"/>
              <a:t>Creating </a:t>
            </a:r>
            <a:r>
              <a:rPr dirty="0" spc="-25"/>
              <a:t>a </a:t>
            </a:r>
            <a:r>
              <a:rPr dirty="0" spc="-175"/>
              <a:t>Command </a:t>
            </a:r>
            <a:r>
              <a:rPr dirty="0" spc="-190"/>
              <a:t>-</a:t>
            </a:r>
            <a:r>
              <a:rPr dirty="0" spc="-415"/>
              <a:t> </a:t>
            </a:r>
            <a:r>
              <a:rPr dirty="0" spc="-350"/>
              <a:t>Solution</a:t>
            </a:r>
          </a:p>
        </p:txBody>
      </p:sp>
      <p:sp>
        <p:nvSpPr>
          <p:cNvPr id="4" name="object 4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481584" y="0"/>
                </a:moveTo>
                <a:lnTo>
                  <a:pt x="435203" y="2267"/>
                </a:lnTo>
                <a:lnTo>
                  <a:pt x="390070" y="8930"/>
                </a:lnTo>
                <a:lnTo>
                  <a:pt x="346386" y="19782"/>
                </a:lnTo>
                <a:lnTo>
                  <a:pt x="304354" y="34615"/>
                </a:lnTo>
                <a:lnTo>
                  <a:pt x="264174" y="53222"/>
                </a:lnTo>
                <a:lnTo>
                  <a:pt x="226049" y="75394"/>
                </a:lnTo>
                <a:lnTo>
                  <a:pt x="190181" y="100925"/>
                </a:lnTo>
                <a:lnTo>
                  <a:pt x="156771" y="129607"/>
                </a:lnTo>
                <a:lnTo>
                  <a:pt x="126021" y="161233"/>
                </a:lnTo>
                <a:lnTo>
                  <a:pt x="98132" y="195594"/>
                </a:lnTo>
                <a:lnTo>
                  <a:pt x="73308" y="232484"/>
                </a:lnTo>
                <a:lnTo>
                  <a:pt x="51749" y="271695"/>
                </a:lnTo>
                <a:lnTo>
                  <a:pt x="33657" y="313019"/>
                </a:lnTo>
                <a:lnTo>
                  <a:pt x="19235" y="356249"/>
                </a:lnTo>
                <a:lnTo>
                  <a:pt x="8683" y="401178"/>
                </a:lnTo>
                <a:lnTo>
                  <a:pt x="2204" y="447597"/>
                </a:lnTo>
                <a:lnTo>
                  <a:pt x="0" y="495300"/>
                </a:lnTo>
                <a:lnTo>
                  <a:pt x="2204" y="543002"/>
                </a:lnTo>
                <a:lnTo>
                  <a:pt x="8683" y="589421"/>
                </a:lnTo>
                <a:lnTo>
                  <a:pt x="19235" y="634350"/>
                </a:lnTo>
                <a:lnTo>
                  <a:pt x="33657" y="677580"/>
                </a:lnTo>
                <a:lnTo>
                  <a:pt x="51749" y="718904"/>
                </a:lnTo>
                <a:lnTo>
                  <a:pt x="73308" y="758115"/>
                </a:lnTo>
                <a:lnTo>
                  <a:pt x="98132" y="795005"/>
                </a:lnTo>
                <a:lnTo>
                  <a:pt x="126021" y="829366"/>
                </a:lnTo>
                <a:lnTo>
                  <a:pt x="156771" y="860992"/>
                </a:lnTo>
                <a:lnTo>
                  <a:pt x="190181" y="889674"/>
                </a:lnTo>
                <a:lnTo>
                  <a:pt x="226049" y="915205"/>
                </a:lnTo>
                <a:lnTo>
                  <a:pt x="264174" y="937377"/>
                </a:lnTo>
                <a:lnTo>
                  <a:pt x="304354" y="955984"/>
                </a:lnTo>
                <a:lnTo>
                  <a:pt x="346386" y="970817"/>
                </a:lnTo>
                <a:lnTo>
                  <a:pt x="390070" y="981669"/>
                </a:lnTo>
                <a:lnTo>
                  <a:pt x="435203" y="988332"/>
                </a:lnTo>
                <a:lnTo>
                  <a:pt x="481584" y="990600"/>
                </a:lnTo>
                <a:lnTo>
                  <a:pt x="527964" y="988332"/>
                </a:lnTo>
                <a:lnTo>
                  <a:pt x="573097" y="981669"/>
                </a:lnTo>
                <a:lnTo>
                  <a:pt x="616781" y="970817"/>
                </a:lnTo>
                <a:lnTo>
                  <a:pt x="658813" y="955984"/>
                </a:lnTo>
                <a:lnTo>
                  <a:pt x="698993" y="937377"/>
                </a:lnTo>
                <a:lnTo>
                  <a:pt x="737118" y="915205"/>
                </a:lnTo>
                <a:lnTo>
                  <a:pt x="772986" y="889674"/>
                </a:lnTo>
                <a:lnTo>
                  <a:pt x="806396" y="860992"/>
                </a:lnTo>
                <a:lnTo>
                  <a:pt x="837146" y="829366"/>
                </a:lnTo>
                <a:lnTo>
                  <a:pt x="865035" y="795005"/>
                </a:lnTo>
                <a:lnTo>
                  <a:pt x="889859" y="758115"/>
                </a:lnTo>
                <a:lnTo>
                  <a:pt x="911418" y="718904"/>
                </a:lnTo>
                <a:lnTo>
                  <a:pt x="929510" y="677580"/>
                </a:lnTo>
                <a:lnTo>
                  <a:pt x="943932" y="634350"/>
                </a:lnTo>
                <a:lnTo>
                  <a:pt x="954484" y="589421"/>
                </a:lnTo>
                <a:lnTo>
                  <a:pt x="960963" y="543002"/>
                </a:lnTo>
                <a:lnTo>
                  <a:pt x="963168" y="495300"/>
                </a:lnTo>
                <a:lnTo>
                  <a:pt x="960963" y="447597"/>
                </a:lnTo>
                <a:lnTo>
                  <a:pt x="954484" y="401178"/>
                </a:lnTo>
                <a:lnTo>
                  <a:pt x="943932" y="356249"/>
                </a:lnTo>
                <a:lnTo>
                  <a:pt x="929510" y="313019"/>
                </a:lnTo>
                <a:lnTo>
                  <a:pt x="911418" y="271695"/>
                </a:lnTo>
                <a:lnTo>
                  <a:pt x="889859" y="232484"/>
                </a:lnTo>
                <a:lnTo>
                  <a:pt x="865035" y="195594"/>
                </a:lnTo>
                <a:lnTo>
                  <a:pt x="837146" y="161233"/>
                </a:lnTo>
                <a:lnTo>
                  <a:pt x="806396" y="129607"/>
                </a:lnTo>
                <a:lnTo>
                  <a:pt x="772986" y="100925"/>
                </a:lnTo>
                <a:lnTo>
                  <a:pt x="737118" y="75394"/>
                </a:lnTo>
                <a:lnTo>
                  <a:pt x="698993" y="53222"/>
                </a:lnTo>
                <a:lnTo>
                  <a:pt x="658813" y="34615"/>
                </a:lnTo>
                <a:lnTo>
                  <a:pt x="616781" y="19782"/>
                </a:lnTo>
                <a:lnTo>
                  <a:pt x="573097" y="8930"/>
                </a:lnTo>
                <a:lnTo>
                  <a:pt x="527964" y="2267"/>
                </a:lnTo>
                <a:lnTo>
                  <a:pt x="481584" y="0"/>
                </a:lnTo>
                <a:close/>
              </a:path>
            </a:pathLst>
          </a:custGeom>
          <a:solidFill>
            <a:srgbClr val="F8D5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0" y="495300"/>
                </a:moveTo>
                <a:lnTo>
                  <a:pt x="2204" y="447597"/>
                </a:lnTo>
                <a:lnTo>
                  <a:pt x="8683" y="401178"/>
                </a:lnTo>
                <a:lnTo>
                  <a:pt x="19235" y="356249"/>
                </a:lnTo>
                <a:lnTo>
                  <a:pt x="33657" y="313019"/>
                </a:lnTo>
                <a:lnTo>
                  <a:pt x="51749" y="271695"/>
                </a:lnTo>
                <a:lnTo>
                  <a:pt x="73308" y="232484"/>
                </a:lnTo>
                <a:lnTo>
                  <a:pt x="98132" y="195594"/>
                </a:lnTo>
                <a:lnTo>
                  <a:pt x="126021" y="161233"/>
                </a:lnTo>
                <a:lnTo>
                  <a:pt x="156771" y="129607"/>
                </a:lnTo>
                <a:lnTo>
                  <a:pt x="190181" y="100925"/>
                </a:lnTo>
                <a:lnTo>
                  <a:pt x="226049" y="75394"/>
                </a:lnTo>
                <a:lnTo>
                  <a:pt x="264174" y="53222"/>
                </a:lnTo>
                <a:lnTo>
                  <a:pt x="304354" y="34615"/>
                </a:lnTo>
                <a:lnTo>
                  <a:pt x="346386" y="19782"/>
                </a:lnTo>
                <a:lnTo>
                  <a:pt x="390070" y="8930"/>
                </a:lnTo>
                <a:lnTo>
                  <a:pt x="435203" y="2267"/>
                </a:lnTo>
                <a:lnTo>
                  <a:pt x="481584" y="0"/>
                </a:lnTo>
                <a:lnTo>
                  <a:pt x="527964" y="2267"/>
                </a:lnTo>
                <a:lnTo>
                  <a:pt x="573097" y="8930"/>
                </a:lnTo>
                <a:lnTo>
                  <a:pt x="616781" y="19782"/>
                </a:lnTo>
                <a:lnTo>
                  <a:pt x="658813" y="34615"/>
                </a:lnTo>
                <a:lnTo>
                  <a:pt x="698993" y="53222"/>
                </a:lnTo>
                <a:lnTo>
                  <a:pt x="737118" y="75394"/>
                </a:lnTo>
                <a:lnTo>
                  <a:pt x="772986" y="100925"/>
                </a:lnTo>
                <a:lnTo>
                  <a:pt x="806396" y="129607"/>
                </a:lnTo>
                <a:lnTo>
                  <a:pt x="837146" y="161233"/>
                </a:lnTo>
                <a:lnTo>
                  <a:pt x="865035" y="195594"/>
                </a:lnTo>
                <a:lnTo>
                  <a:pt x="889859" y="232484"/>
                </a:lnTo>
                <a:lnTo>
                  <a:pt x="911418" y="271695"/>
                </a:lnTo>
                <a:lnTo>
                  <a:pt x="929510" y="313019"/>
                </a:lnTo>
                <a:lnTo>
                  <a:pt x="943932" y="356249"/>
                </a:lnTo>
                <a:lnTo>
                  <a:pt x="954484" y="401178"/>
                </a:lnTo>
                <a:lnTo>
                  <a:pt x="960963" y="447597"/>
                </a:lnTo>
                <a:lnTo>
                  <a:pt x="963168" y="495300"/>
                </a:lnTo>
                <a:lnTo>
                  <a:pt x="960963" y="543002"/>
                </a:lnTo>
                <a:lnTo>
                  <a:pt x="954484" y="589421"/>
                </a:lnTo>
                <a:lnTo>
                  <a:pt x="943932" y="634350"/>
                </a:lnTo>
                <a:lnTo>
                  <a:pt x="929510" y="677580"/>
                </a:lnTo>
                <a:lnTo>
                  <a:pt x="911418" y="718904"/>
                </a:lnTo>
                <a:lnTo>
                  <a:pt x="889859" y="758115"/>
                </a:lnTo>
                <a:lnTo>
                  <a:pt x="865035" y="795005"/>
                </a:lnTo>
                <a:lnTo>
                  <a:pt x="837146" y="829366"/>
                </a:lnTo>
                <a:lnTo>
                  <a:pt x="806396" y="860992"/>
                </a:lnTo>
                <a:lnTo>
                  <a:pt x="772986" y="889674"/>
                </a:lnTo>
                <a:lnTo>
                  <a:pt x="737118" y="915205"/>
                </a:lnTo>
                <a:lnTo>
                  <a:pt x="698993" y="937377"/>
                </a:lnTo>
                <a:lnTo>
                  <a:pt x="658813" y="955984"/>
                </a:lnTo>
                <a:lnTo>
                  <a:pt x="616781" y="970817"/>
                </a:lnTo>
                <a:lnTo>
                  <a:pt x="573097" y="981669"/>
                </a:lnTo>
                <a:lnTo>
                  <a:pt x="527964" y="988332"/>
                </a:lnTo>
                <a:lnTo>
                  <a:pt x="481584" y="990600"/>
                </a:lnTo>
                <a:lnTo>
                  <a:pt x="435203" y="988332"/>
                </a:lnTo>
                <a:lnTo>
                  <a:pt x="390070" y="981669"/>
                </a:lnTo>
                <a:lnTo>
                  <a:pt x="346386" y="970817"/>
                </a:lnTo>
                <a:lnTo>
                  <a:pt x="304354" y="955984"/>
                </a:lnTo>
                <a:lnTo>
                  <a:pt x="264174" y="937377"/>
                </a:lnTo>
                <a:lnTo>
                  <a:pt x="226049" y="915205"/>
                </a:lnTo>
                <a:lnTo>
                  <a:pt x="190181" y="889674"/>
                </a:lnTo>
                <a:lnTo>
                  <a:pt x="156771" y="860992"/>
                </a:lnTo>
                <a:lnTo>
                  <a:pt x="126021" y="829366"/>
                </a:lnTo>
                <a:lnTo>
                  <a:pt x="98132" y="795005"/>
                </a:lnTo>
                <a:lnTo>
                  <a:pt x="73308" y="758115"/>
                </a:lnTo>
                <a:lnTo>
                  <a:pt x="51749" y="718904"/>
                </a:lnTo>
                <a:lnTo>
                  <a:pt x="33657" y="677580"/>
                </a:lnTo>
                <a:lnTo>
                  <a:pt x="19235" y="634350"/>
                </a:lnTo>
                <a:lnTo>
                  <a:pt x="8683" y="589421"/>
                </a:lnTo>
                <a:lnTo>
                  <a:pt x="2204" y="543002"/>
                </a:lnTo>
                <a:lnTo>
                  <a:pt x="0" y="495300"/>
                </a:lnTo>
                <a:close/>
              </a:path>
            </a:pathLst>
          </a:custGeom>
          <a:ln w="12192">
            <a:solidFill>
              <a:srgbClr val="F8D50D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56157" y="2507233"/>
          <a:ext cx="8135620" cy="2513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955"/>
                <a:gridCol w="1186814"/>
                <a:gridCol w="6645275"/>
              </a:tblGrid>
              <a:tr h="58483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F8D50D"/>
                      </a:solidFill>
                      <a:prstDash val="solid"/>
                    </a:lnR>
                    <a:lnB w="28575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dirty="0" sz="1400" spc="-45" b="1">
                          <a:latin typeface="Verdana"/>
                          <a:cs typeface="Verdana"/>
                        </a:rPr>
                        <a:t>Goal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8415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190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dirty="0" sz="1400" spc="25">
                          <a:latin typeface="Verdana"/>
                          <a:cs typeface="Verdana"/>
                        </a:rPr>
                        <a:t>Create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14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5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Issue</a:t>
                      </a:r>
                      <a:r>
                        <a:rPr dirty="0" sz="1400" spc="-50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45">
                          <a:latin typeface="Verdana"/>
                          <a:cs typeface="Verdana"/>
                        </a:rPr>
                        <a:t>command</a:t>
                      </a:r>
                      <a:r>
                        <a:rPr dirty="0" sz="1400" spc="-1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instance</a:t>
                      </a:r>
                      <a:r>
                        <a:rPr dirty="0" sz="140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60">
                          <a:latin typeface="Verdana"/>
                          <a:cs typeface="Verdana"/>
                        </a:rPr>
                        <a:t>in</a:t>
                      </a:r>
                      <a:r>
                        <a:rPr dirty="0" sz="140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85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call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7018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190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6629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F8D50D"/>
                      </a:solidFill>
                      <a:prstDash val="solid"/>
                    </a:lnR>
                    <a:lnB w="28575">
                      <a:solidFill>
                        <a:srgbClr val="F8D50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400" spc="-160" b="1">
                          <a:latin typeface="Verdana"/>
                          <a:cs typeface="Verdana"/>
                        </a:rPr>
                        <a:t>Steps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61950" indent="-172085">
                        <a:lnSpc>
                          <a:spcPct val="100000"/>
                        </a:lnSpc>
                        <a:spcBef>
                          <a:spcPts val="1340"/>
                        </a:spcBef>
                        <a:buFont typeface="Arial"/>
                        <a:buChar char="•"/>
                        <a:tabLst>
                          <a:tab pos="362585" algn="l"/>
                        </a:tabLst>
                      </a:pPr>
                      <a:r>
                        <a:rPr dirty="0" sz="1400" spc="-25">
                          <a:latin typeface="Verdana"/>
                          <a:cs typeface="Verdana"/>
                        </a:rPr>
                        <a:t>Construct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-70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Command </a:t>
                      </a:r>
                      <a:r>
                        <a:rPr dirty="0" sz="1400" spc="20">
                          <a:latin typeface="Verdana"/>
                          <a:cs typeface="Verdana"/>
                        </a:rPr>
                        <a:t>object</a:t>
                      </a:r>
                      <a:r>
                        <a:rPr dirty="0" sz="1400" spc="-3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90">
                          <a:latin typeface="Verdana"/>
                          <a:cs typeface="Verdana"/>
                        </a:rPr>
                        <a:t>using: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lvl="1" marL="819150" indent="-17208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/>
                        <a:buChar char="•"/>
                        <a:tabLst>
                          <a:tab pos="819785" algn="l"/>
                        </a:tabLst>
                      </a:pPr>
                      <a:r>
                        <a:rPr dirty="0" sz="1400" spc="-7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-75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IOUContract.Issue </a:t>
                      </a:r>
                      <a:r>
                        <a:rPr dirty="0" sz="1400" spc="-70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CommandData</a:t>
                      </a:r>
                      <a:r>
                        <a:rPr dirty="0" sz="1400" spc="-90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45">
                          <a:latin typeface="Verdana"/>
                          <a:cs typeface="Verdana"/>
                        </a:rPr>
                        <a:t>subclass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lvl="1" marL="819150" indent="-1720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819785" algn="l"/>
                        </a:tabLst>
                      </a:pPr>
                      <a:r>
                        <a:rPr dirty="0" sz="1400" spc="-7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list 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400" spc="-3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-55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IOUState</a:t>
                      </a:r>
                      <a:r>
                        <a:rPr dirty="0" sz="1400" spc="-55">
                          <a:latin typeface="Verdana"/>
                          <a:cs typeface="Verdana"/>
                        </a:rPr>
                        <a:t>’s </a:t>
                      </a:r>
                      <a:r>
                        <a:rPr dirty="0" sz="1400" spc="-40">
                          <a:latin typeface="Arial"/>
                          <a:cs typeface="Arial"/>
                        </a:rPr>
                        <a:t>participants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018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33655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F8D50D"/>
                      </a:solidFill>
                      <a:prstDash val="solid"/>
                    </a:lnR>
                    <a:lnT w="28575">
                      <a:solidFill>
                        <a:srgbClr val="F8D50D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780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018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90868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F8D50D"/>
                      </a:solidFill>
                      <a:prstDash val="solid"/>
                    </a:lnR>
                    <a:lnT w="28575">
                      <a:solidFill>
                        <a:srgbClr val="F8D50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dirty="0" sz="1400" spc="-20" b="1">
                          <a:latin typeface="Verdana"/>
                          <a:cs typeface="Verdana"/>
                        </a:rPr>
                        <a:t>Code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254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190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29565" marR="3834765" indent="-1403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70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val </a:t>
                      </a:r>
                      <a:r>
                        <a:rPr dirty="0" sz="1200" spc="-75">
                          <a:latin typeface="Arial"/>
                          <a:cs typeface="Arial"/>
                        </a:rPr>
                        <a:t>issueCommand </a:t>
                      </a:r>
                      <a:r>
                        <a:rPr dirty="0" sz="1200" spc="-105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1200" spc="-70">
                          <a:latin typeface="Arial"/>
                          <a:cs typeface="Arial"/>
                        </a:rPr>
                        <a:t>Command(  IOUContract.Commands.Issue(),  </a:t>
                      </a:r>
                      <a:r>
                        <a:rPr dirty="0" sz="1200" spc="-40">
                          <a:latin typeface="Arial"/>
                          <a:cs typeface="Arial"/>
                        </a:rPr>
                        <a:t>state.participants.map </a:t>
                      </a:r>
                      <a:r>
                        <a:rPr dirty="0" sz="1200" spc="-25">
                          <a:latin typeface="Arial"/>
                          <a:cs typeface="Arial"/>
                        </a:rPr>
                        <a:t>{ </a:t>
                      </a:r>
                      <a:r>
                        <a:rPr dirty="0" sz="1200" spc="-45">
                          <a:latin typeface="Arial"/>
                          <a:cs typeface="Arial"/>
                        </a:rPr>
                        <a:t>it.owningKey</a:t>
                      </a:r>
                      <a:r>
                        <a:rPr dirty="0" sz="1200" spc="-1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35">
                          <a:latin typeface="Arial"/>
                          <a:cs typeface="Arial"/>
                        </a:rPr>
                        <a:t>});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190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26136" y="3294888"/>
            <a:ext cx="938783" cy="937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3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3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40</a:t>
            </a:fld>
            <a:r>
              <a:rPr dirty="0" spc="-85"/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80497" y="1529537"/>
            <a:ext cx="1599565" cy="3806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241935" algn="l"/>
              </a:tabLst>
            </a:pPr>
            <a:r>
              <a:rPr dirty="0" sz="1600" spc="-175" b="1">
                <a:latin typeface="Verdana"/>
                <a:cs typeface="Verdana"/>
                <a:hlinkClick r:id="rId3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114" b="1">
                <a:latin typeface="Verdana"/>
                <a:cs typeface="Verdana"/>
                <a:hlinkClick r:id="rId3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204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35">
                <a:latin typeface="Verdana"/>
                <a:cs typeface="Verdana"/>
                <a:hlinkClick r:id="rId3" action="ppaction://hlinksldjump"/>
              </a:rPr>
              <a:t>Flow</a:t>
            </a:r>
            <a:r>
              <a:rPr dirty="0" sz="1200" spc="-9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20">
                <a:latin typeface="Verdana"/>
                <a:cs typeface="Verdana"/>
                <a:hlinkClick r:id="rId3" action="ppaction://hlinksldjump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Verdana"/>
                <a:cs typeface="Verdana"/>
                <a:hlinkClick r:id="rId3" action="ppaction://hlinksldjump"/>
              </a:rPr>
              <a:t>Creating </a:t>
            </a:r>
            <a:r>
              <a:rPr dirty="0" sz="1200" spc="-30">
                <a:latin typeface="Verdana"/>
                <a:cs typeface="Verdana"/>
                <a:hlinkClick r:id="rId3" action="ppaction://hlinksldjump"/>
              </a:rPr>
              <a:t>Signed</a:t>
            </a:r>
            <a:r>
              <a:rPr dirty="0" sz="1200" spc="-17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3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3" action="ppaction://hlinksldjump"/>
              </a:rPr>
              <a:t>Verifying</a:t>
            </a:r>
            <a:r>
              <a:rPr dirty="0" sz="1200" spc="-7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3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20">
                <a:latin typeface="Verdana"/>
                <a:cs typeface="Verdana"/>
                <a:hlinkClick r:id="rId3" action="ppaction://hlinksldjump"/>
              </a:rPr>
              <a:t>Counterparty</a:t>
            </a:r>
            <a:r>
              <a:rPr dirty="0" sz="1200" spc="-5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95">
                <a:latin typeface="Verdana"/>
                <a:cs typeface="Verdana"/>
                <a:hlinkClick r:id="rId3" action="ppaction://hlinksldjump"/>
              </a:rPr>
              <a:t>Sig.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3" action="ppaction://hlinksldjump"/>
              </a:rPr>
              <a:t>Finalizing</a:t>
            </a:r>
            <a:r>
              <a:rPr dirty="0" sz="1200" spc="-8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3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3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 startAt="5"/>
              <a:tabLst>
                <a:tab pos="241935" algn="l"/>
              </a:tabLst>
            </a:pPr>
            <a:r>
              <a:rPr dirty="0" sz="1600" spc="-190" b="1">
                <a:latin typeface="Verdana"/>
                <a:cs typeface="Verdana"/>
                <a:hlinkClick r:id="rId3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5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r>
              <a:rPr dirty="0" sz="1600" spc="-265" b="1">
                <a:latin typeface="Verdana"/>
                <a:cs typeface="Verdana"/>
                <a:hlinkClick r:id="rId3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467931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20"/>
              <a:t>Building </a:t>
            </a:r>
            <a:r>
              <a:rPr dirty="0" spc="-315"/>
              <a:t>the</a:t>
            </a:r>
            <a:r>
              <a:rPr dirty="0" spc="-114"/>
              <a:t> </a:t>
            </a:r>
            <a:r>
              <a:rPr dirty="0" spc="-320"/>
              <a:t>Transaction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40</a:t>
            </a:fld>
            <a:r>
              <a:rPr dirty="0" spc="-85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87551"/>
            <a:ext cx="6873875" cy="1515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ts val="225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Verdana"/>
                <a:cs typeface="Verdana"/>
              </a:rPr>
              <a:t>We</a:t>
            </a:r>
            <a:r>
              <a:rPr dirty="0" sz="2000" spc="-90">
                <a:latin typeface="Verdana"/>
                <a:cs typeface="Verdana"/>
              </a:rPr>
              <a:t> </a:t>
            </a:r>
            <a:r>
              <a:rPr dirty="0" sz="2000" spc="45">
                <a:latin typeface="Verdana"/>
                <a:cs typeface="Verdana"/>
              </a:rPr>
              <a:t>create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transaction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105">
                <a:latin typeface="Verdana"/>
                <a:cs typeface="Verdana"/>
              </a:rPr>
              <a:t>itself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using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ts val="2250"/>
              </a:lnSpc>
            </a:pPr>
            <a:r>
              <a:rPr dirty="0" sz="2000" spc="-120" b="1">
                <a:solidFill>
                  <a:srgbClr val="2B79EF"/>
                </a:solidFill>
                <a:latin typeface="Trebuchet MS"/>
                <a:cs typeface="Trebuchet MS"/>
              </a:rPr>
              <a:t>TransactionBuilder</a:t>
            </a:r>
            <a:r>
              <a:rPr dirty="0" sz="2000" spc="-85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000" spc="-55">
                <a:latin typeface="Verdana"/>
                <a:cs typeface="Verdana"/>
              </a:rPr>
              <a:t>class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14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120" b="1">
                <a:solidFill>
                  <a:srgbClr val="2B79EF"/>
                </a:solidFill>
                <a:latin typeface="Trebuchet MS"/>
                <a:cs typeface="Trebuchet MS"/>
              </a:rPr>
              <a:t>TransactionBuilder </a:t>
            </a:r>
            <a:r>
              <a:rPr dirty="0" sz="2000" spc="-210">
                <a:latin typeface="Verdana"/>
                <a:cs typeface="Verdana"/>
              </a:rPr>
              <a:t>is </a:t>
            </a:r>
            <a:r>
              <a:rPr dirty="0" sz="2000" spc="-75">
                <a:latin typeface="Verdana"/>
                <a:cs typeface="Verdana"/>
              </a:rPr>
              <a:t>initialised </a:t>
            </a:r>
            <a:r>
              <a:rPr dirty="0" sz="2000" spc="-70">
                <a:latin typeface="Verdana"/>
                <a:cs typeface="Verdana"/>
              </a:rPr>
              <a:t>with </a:t>
            </a:r>
            <a:r>
              <a:rPr dirty="0" sz="2000" spc="-15">
                <a:latin typeface="Verdana"/>
                <a:cs typeface="Verdana"/>
              </a:rPr>
              <a:t>the </a:t>
            </a:r>
            <a:r>
              <a:rPr dirty="0" sz="2000" spc="-30">
                <a:latin typeface="Verdana"/>
                <a:cs typeface="Verdana"/>
              </a:rPr>
              <a:t>following</a:t>
            </a:r>
            <a:r>
              <a:rPr dirty="0" sz="2000" spc="-420">
                <a:latin typeface="Verdana"/>
                <a:cs typeface="Verdana"/>
              </a:rPr>
              <a:t> </a:t>
            </a:r>
            <a:r>
              <a:rPr dirty="0" sz="2000" spc="-140">
                <a:latin typeface="Verdana"/>
                <a:cs typeface="Verdana"/>
              </a:rPr>
              <a:t>syntax:</a:t>
            </a:r>
            <a:endParaRPr sz="20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745"/>
              </a:spcBef>
            </a:pPr>
            <a:r>
              <a:rPr dirty="0" sz="1800" spc="-70">
                <a:latin typeface="Arial"/>
                <a:cs typeface="Arial"/>
              </a:rPr>
              <a:t>TransactionBuilder(notary </a:t>
            </a:r>
            <a:r>
              <a:rPr dirty="0" sz="1800" spc="-155">
                <a:latin typeface="Arial"/>
                <a:cs typeface="Arial"/>
              </a:rPr>
              <a:t>=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 spc="-45">
                <a:latin typeface="Arial"/>
                <a:cs typeface="Arial"/>
              </a:rPr>
              <a:t>notary)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0322" y="3222117"/>
            <a:ext cx="6830059" cy="61277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355600" marR="5080" indent="-342900">
              <a:lnSpc>
                <a:spcPts val="2220"/>
              </a:lnSpc>
              <a:spcBef>
                <a:spcPts val="3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Verdana"/>
                <a:cs typeface="Verdana"/>
              </a:rPr>
              <a:t>We</a:t>
            </a:r>
            <a:r>
              <a:rPr dirty="0" sz="2000" spc="-95">
                <a:latin typeface="Verdana"/>
                <a:cs typeface="Verdana"/>
              </a:rPr>
              <a:t> </a:t>
            </a:r>
            <a:r>
              <a:rPr dirty="0" sz="2000" spc="135">
                <a:latin typeface="Verdana"/>
                <a:cs typeface="Verdana"/>
              </a:rPr>
              <a:t>add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items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to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20" b="1">
                <a:solidFill>
                  <a:srgbClr val="2B79EF"/>
                </a:solidFill>
                <a:latin typeface="Trebuchet MS"/>
                <a:cs typeface="Trebuchet MS"/>
              </a:rPr>
              <a:t>TransactionBuilder</a:t>
            </a:r>
            <a:r>
              <a:rPr dirty="0" sz="2000" spc="-75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000" spc="-85">
                <a:latin typeface="Verdana"/>
                <a:cs typeface="Verdana"/>
              </a:rPr>
              <a:t>using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105" b="1">
                <a:solidFill>
                  <a:srgbClr val="2B79EF"/>
                </a:solidFill>
                <a:latin typeface="Trebuchet MS"/>
                <a:cs typeface="Trebuchet MS"/>
              </a:rPr>
              <a:t>withItems</a:t>
            </a:r>
            <a:r>
              <a:rPr dirty="0" sz="2000" spc="-105">
                <a:latin typeface="Verdana"/>
                <a:cs typeface="Verdana"/>
              </a:rPr>
              <a:t>,  </a:t>
            </a:r>
            <a:r>
              <a:rPr dirty="0" sz="2000" spc="5">
                <a:latin typeface="Verdana"/>
                <a:cs typeface="Verdana"/>
              </a:rPr>
              <a:t>which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takes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165">
                <a:latin typeface="Verdana"/>
                <a:cs typeface="Verdana"/>
              </a:rPr>
              <a:t>a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35">
                <a:latin typeface="Verdana"/>
                <a:cs typeface="Verdana"/>
              </a:rPr>
              <a:t>variable-length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-170">
                <a:latin typeface="Verdana"/>
                <a:cs typeface="Verdana"/>
              </a:rPr>
              <a:t>list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114">
                <a:latin typeface="Verdana"/>
                <a:cs typeface="Verdana"/>
              </a:rPr>
              <a:t>of: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3494" y="3770376"/>
            <a:ext cx="4281170" cy="111887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000000"/>
              </a:buClr>
              <a:buFont typeface="Arial"/>
              <a:buChar char="–"/>
              <a:tabLst>
                <a:tab pos="354965" algn="l"/>
                <a:tab pos="355600" algn="l"/>
              </a:tabLst>
            </a:pPr>
            <a:r>
              <a:rPr dirty="0" sz="1800" spc="-100" b="1">
                <a:solidFill>
                  <a:srgbClr val="2B79EF"/>
                </a:solidFill>
                <a:latin typeface="Trebuchet MS"/>
                <a:cs typeface="Trebuchet MS"/>
              </a:rPr>
              <a:t>StateAndRefs </a:t>
            </a:r>
            <a:r>
              <a:rPr dirty="0" sz="1800" spc="-70">
                <a:latin typeface="Verdana"/>
                <a:cs typeface="Verdana"/>
              </a:rPr>
              <a:t>(input </a:t>
            </a:r>
            <a:r>
              <a:rPr dirty="0" sz="1800" spc="-50">
                <a:latin typeface="Verdana"/>
                <a:cs typeface="Verdana"/>
              </a:rPr>
              <a:t>state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references)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Font typeface="Arial"/>
              <a:buChar char="–"/>
              <a:tabLst>
                <a:tab pos="354965" algn="l"/>
                <a:tab pos="355600" algn="l"/>
              </a:tabLst>
            </a:pPr>
            <a:r>
              <a:rPr dirty="0" sz="1800" spc="-110" b="1">
                <a:solidFill>
                  <a:srgbClr val="2B79EF"/>
                </a:solidFill>
                <a:latin typeface="Trebuchet MS"/>
                <a:cs typeface="Trebuchet MS"/>
              </a:rPr>
              <a:t>ContractStates </a:t>
            </a:r>
            <a:r>
              <a:rPr dirty="0" sz="1800" spc="-45">
                <a:latin typeface="Verdana"/>
                <a:cs typeface="Verdana"/>
              </a:rPr>
              <a:t>(output</a:t>
            </a:r>
            <a:r>
              <a:rPr dirty="0" sz="1800" spc="-70">
                <a:latin typeface="Verdana"/>
                <a:cs typeface="Verdana"/>
              </a:rPr>
              <a:t> </a:t>
            </a:r>
            <a:r>
              <a:rPr dirty="0" sz="1800" spc="-95">
                <a:latin typeface="Verdana"/>
                <a:cs typeface="Verdana"/>
              </a:rPr>
              <a:t>states)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Font typeface="Arial"/>
              <a:buChar char="–"/>
              <a:tabLst>
                <a:tab pos="354965" algn="l"/>
                <a:tab pos="355600" algn="l"/>
              </a:tabLst>
            </a:pPr>
            <a:r>
              <a:rPr dirty="0" sz="1800" spc="-90" b="1">
                <a:solidFill>
                  <a:srgbClr val="2B79EF"/>
                </a:solidFill>
                <a:latin typeface="Trebuchet MS"/>
                <a:cs typeface="Trebuchet MS"/>
              </a:rPr>
              <a:t>Commands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2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2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2.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75" b="1">
                <a:latin typeface="Verdana"/>
                <a:cs typeface="Verdana"/>
                <a:hlinkClick r:id="rId2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3.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14" b="1">
                <a:latin typeface="Verdana"/>
                <a:cs typeface="Verdana"/>
                <a:hlinkClick r:id="rId2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2749423"/>
            <a:ext cx="1599565" cy="136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4.</a:t>
            </a:r>
            <a:r>
              <a:rPr dirty="0" sz="1600" spc="-90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204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35">
                <a:latin typeface="Verdana"/>
                <a:cs typeface="Verdana"/>
                <a:hlinkClick r:id="rId2" action="ppaction://hlinksldjump"/>
              </a:rPr>
              <a:t>Flow</a:t>
            </a:r>
            <a:r>
              <a:rPr dirty="0" sz="1200" spc="-9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20">
                <a:latin typeface="Verdana"/>
                <a:cs typeface="Verdana"/>
                <a:hlinkClick r:id="rId2" action="ppaction://hlinksldjump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Verdana"/>
                <a:cs typeface="Verdana"/>
                <a:hlinkClick r:id="rId2" action="ppaction://hlinksldjump"/>
              </a:rPr>
              <a:t>Creating </a:t>
            </a:r>
            <a:r>
              <a:rPr dirty="0" sz="1200" spc="-30">
                <a:latin typeface="Verdana"/>
                <a:cs typeface="Verdana"/>
                <a:hlinkClick r:id="rId2" action="ppaction://hlinksldjump"/>
              </a:rPr>
              <a:t>Signed</a:t>
            </a:r>
            <a:r>
              <a:rPr dirty="0" sz="1200" spc="-17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2" action="ppaction://hlinksldjump"/>
              </a:rPr>
              <a:t>Verifying</a:t>
            </a:r>
            <a:r>
              <a:rPr dirty="0" sz="1200" spc="-7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20">
                <a:latin typeface="Verdana"/>
                <a:cs typeface="Verdana"/>
                <a:hlinkClick r:id="rId2" action="ppaction://hlinksldjump"/>
              </a:rPr>
              <a:t>Counterparty</a:t>
            </a:r>
            <a:r>
              <a:rPr dirty="0" sz="1200" spc="-5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95">
                <a:latin typeface="Verdana"/>
                <a:cs typeface="Verdana"/>
                <a:hlinkClick r:id="rId2" action="ppaction://hlinksldjump"/>
              </a:rPr>
              <a:t>Sig.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2" action="ppaction://hlinksldjump"/>
              </a:rPr>
              <a:t>Finalizing</a:t>
            </a:r>
            <a:r>
              <a:rPr dirty="0" sz="1200" spc="-8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2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80497" y="4456252"/>
            <a:ext cx="10680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5.</a:t>
            </a:r>
            <a:r>
              <a:rPr dirty="0" sz="1600" spc="-135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90" b="1">
                <a:latin typeface="Verdana"/>
                <a:cs typeface="Verdana"/>
                <a:hlinkClick r:id="rId2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80497" y="5066538"/>
            <a:ext cx="5727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6.</a:t>
            </a:r>
            <a:r>
              <a:rPr dirty="0" sz="1600" spc="-155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265" b="1">
                <a:latin typeface="Verdana"/>
                <a:cs typeface="Verdana"/>
                <a:hlinkClick r:id="rId2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784733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20"/>
              <a:t>Building </a:t>
            </a:r>
            <a:r>
              <a:rPr dirty="0" spc="-25"/>
              <a:t>a </a:t>
            </a:r>
            <a:r>
              <a:rPr dirty="0" spc="-320"/>
              <a:t>Transaction </a:t>
            </a:r>
            <a:r>
              <a:rPr dirty="0" spc="-190"/>
              <a:t>-</a:t>
            </a:r>
            <a:r>
              <a:rPr dirty="0" spc="-150"/>
              <a:t> </a:t>
            </a:r>
            <a:r>
              <a:rPr dirty="0" spc="-315"/>
              <a:t>Implementation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481584" y="0"/>
                </a:moveTo>
                <a:lnTo>
                  <a:pt x="435203" y="2267"/>
                </a:lnTo>
                <a:lnTo>
                  <a:pt x="390070" y="8930"/>
                </a:lnTo>
                <a:lnTo>
                  <a:pt x="346386" y="19782"/>
                </a:lnTo>
                <a:lnTo>
                  <a:pt x="304354" y="34615"/>
                </a:lnTo>
                <a:lnTo>
                  <a:pt x="264174" y="53222"/>
                </a:lnTo>
                <a:lnTo>
                  <a:pt x="226049" y="75394"/>
                </a:lnTo>
                <a:lnTo>
                  <a:pt x="190181" y="100925"/>
                </a:lnTo>
                <a:lnTo>
                  <a:pt x="156771" y="129607"/>
                </a:lnTo>
                <a:lnTo>
                  <a:pt x="126021" y="161233"/>
                </a:lnTo>
                <a:lnTo>
                  <a:pt x="98132" y="195594"/>
                </a:lnTo>
                <a:lnTo>
                  <a:pt x="73308" y="232484"/>
                </a:lnTo>
                <a:lnTo>
                  <a:pt x="51749" y="271695"/>
                </a:lnTo>
                <a:lnTo>
                  <a:pt x="33657" y="313019"/>
                </a:lnTo>
                <a:lnTo>
                  <a:pt x="19235" y="356249"/>
                </a:lnTo>
                <a:lnTo>
                  <a:pt x="8683" y="401178"/>
                </a:lnTo>
                <a:lnTo>
                  <a:pt x="2204" y="447597"/>
                </a:lnTo>
                <a:lnTo>
                  <a:pt x="0" y="495300"/>
                </a:lnTo>
                <a:lnTo>
                  <a:pt x="2204" y="543002"/>
                </a:lnTo>
                <a:lnTo>
                  <a:pt x="8683" y="589421"/>
                </a:lnTo>
                <a:lnTo>
                  <a:pt x="19235" y="634350"/>
                </a:lnTo>
                <a:lnTo>
                  <a:pt x="33657" y="677580"/>
                </a:lnTo>
                <a:lnTo>
                  <a:pt x="51749" y="718904"/>
                </a:lnTo>
                <a:lnTo>
                  <a:pt x="73308" y="758115"/>
                </a:lnTo>
                <a:lnTo>
                  <a:pt x="98132" y="795005"/>
                </a:lnTo>
                <a:lnTo>
                  <a:pt x="126021" y="829366"/>
                </a:lnTo>
                <a:lnTo>
                  <a:pt x="156771" y="860992"/>
                </a:lnTo>
                <a:lnTo>
                  <a:pt x="190181" y="889674"/>
                </a:lnTo>
                <a:lnTo>
                  <a:pt x="226049" y="915205"/>
                </a:lnTo>
                <a:lnTo>
                  <a:pt x="264174" y="937377"/>
                </a:lnTo>
                <a:lnTo>
                  <a:pt x="304354" y="955984"/>
                </a:lnTo>
                <a:lnTo>
                  <a:pt x="346386" y="970817"/>
                </a:lnTo>
                <a:lnTo>
                  <a:pt x="390070" y="981669"/>
                </a:lnTo>
                <a:lnTo>
                  <a:pt x="435203" y="988332"/>
                </a:lnTo>
                <a:lnTo>
                  <a:pt x="481584" y="990600"/>
                </a:lnTo>
                <a:lnTo>
                  <a:pt x="527964" y="988332"/>
                </a:lnTo>
                <a:lnTo>
                  <a:pt x="573097" y="981669"/>
                </a:lnTo>
                <a:lnTo>
                  <a:pt x="616781" y="970817"/>
                </a:lnTo>
                <a:lnTo>
                  <a:pt x="658813" y="955984"/>
                </a:lnTo>
                <a:lnTo>
                  <a:pt x="698993" y="937377"/>
                </a:lnTo>
                <a:lnTo>
                  <a:pt x="737118" y="915205"/>
                </a:lnTo>
                <a:lnTo>
                  <a:pt x="772986" y="889674"/>
                </a:lnTo>
                <a:lnTo>
                  <a:pt x="806396" y="860992"/>
                </a:lnTo>
                <a:lnTo>
                  <a:pt x="837146" y="829366"/>
                </a:lnTo>
                <a:lnTo>
                  <a:pt x="865035" y="795005"/>
                </a:lnTo>
                <a:lnTo>
                  <a:pt x="889859" y="758115"/>
                </a:lnTo>
                <a:lnTo>
                  <a:pt x="911418" y="718904"/>
                </a:lnTo>
                <a:lnTo>
                  <a:pt x="929510" y="677580"/>
                </a:lnTo>
                <a:lnTo>
                  <a:pt x="943932" y="634350"/>
                </a:lnTo>
                <a:lnTo>
                  <a:pt x="954484" y="589421"/>
                </a:lnTo>
                <a:lnTo>
                  <a:pt x="960963" y="543002"/>
                </a:lnTo>
                <a:lnTo>
                  <a:pt x="963168" y="495300"/>
                </a:lnTo>
                <a:lnTo>
                  <a:pt x="960963" y="447597"/>
                </a:lnTo>
                <a:lnTo>
                  <a:pt x="954484" y="401178"/>
                </a:lnTo>
                <a:lnTo>
                  <a:pt x="943932" y="356249"/>
                </a:lnTo>
                <a:lnTo>
                  <a:pt x="929510" y="313019"/>
                </a:lnTo>
                <a:lnTo>
                  <a:pt x="911418" y="271695"/>
                </a:lnTo>
                <a:lnTo>
                  <a:pt x="889859" y="232484"/>
                </a:lnTo>
                <a:lnTo>
                  <a:pt x="865035" y="195594"/>
                </a:lnTo>
                <a:lnTo>
                  <a:pt x="837146" y="161233"/>
                </a:lnTo>
                <a:lnTo>
                  <a:pt x="806396" y="129607"/>
                </a:lnTo>
                <a:lnTo>
                  <a:pt x="772986" y="100925"/>
                </a:lnTo>
                <a:lnTo>
                  <a:pt x="737118" y="75394"/>
                </a:lnTo>
                <a:lnTo>
                  <a:pt x="698993" y="53222"/>
                </a:lnTo>
                <a:lnTo>
                  <a:pt x="658813" y="34615"/>
                </a:lnTo>
                <a:lnTo>
                  <a:pt x="616781" y="19782"/>
                </a:lnTo>
                <a:lnTo>
                  <a:pt x="573097" y="8930"/>
                </a:lnTo>
                <a:lnTo>
                  <a:pt x="527964" y="2267"/>
                </a:lnTo>
                <a:lnTo>
                  <a:pt x="481584" y="0"/>
                </a:lnTo>
                <a:close/>
              </a:path>
            </a:pathLst>
          </a:custGeom>
          <a:solidFill>
            <a:srgbClr val="0096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0" y="495300"/>
                </a:moveTo>
                <a:lnTo>
                  <a:pt x="2204" y="447597"/>
                </a:lnTo>
                <a:lnTo>
                  <a:pt x="8683" y="401178"/>
                </a:lnTo>
                <a:lnTo>
                  <a:pt x="19235" y="356249"/>
                </a:lnTo>
                <a:lnTo>
                  <a:pt x="33657" y="313019"/>
                </a:lnTo>
                <a:lnTo>
                  <a:pt x="51749" y="271695"/>
                </a:lnTo>
                <a:lnTo>
                  <a:pt x="73308" y="232484"/>
                </a:lnTo>
                <a:lnTo>
                  <a:pt x="98132" y="195594"/>
                </a:lnTo>
                <a:lnTo>
                  <a:pt x="126021" y="161233"/>
                </a:lnTo>
                <a:lnTo>
                  <a:pt x="156771" y="129607"/>
                </a:lnTo>
                <a:lnTo>
                  <a:pt x="190181" y="100925"/>
                </a:lnTo>
                <a:lnTo>
                  <a:pt x="226049" y="75394"/>
                </a:lnTo>
                <a:lnTo>
                  <a:pt x="264174" y="53222"/>
                </a:lnTo>
                <a:lnTo>
                  <a:pt x="304354" y="34615"/>
                </a:lnTo>
                <a:lnTo>
                  <a:pt x="346386" y="19782"/>
                </a:lnTo>
                <a:lnTo>
                  <a:pt x="390070" y="8930"/>
                </a:lnTo>
                <a:lnTo>
                  <a:pt x="435203" y="2267"/>
                </a:lnTo>
                <a:lnTo>
                  <a:pt x="481584" y="0"/>
                </a:lnTo>
                <a:lnTo>
                  <a:pt x="527964" y="2267"/>
                </a:lnTo>
                <a:lnTo>
                  <a:pt x="573097" y="8930"/>
                </a:lnTo>
                <a:lnTo>
                  <a:pt x="616781" y="19782"/>
                </a:lnTo>
                <a:lnTo>
                  <a:pt x="658813" y="34615"/>
                </a:lnTo>
                <a:lnTo>
                  <a:pt x="698993" y="53222"/>
                </a:lnTo>
                <a:lnTo>
                  <a:pt x="737118" y="75394"/>
                </a:lnTo>
                <a:lnTo>
                  <a:pt x="772986" y="100925"/>
                </a:lnTo>
                <a:lnTo>
                  <a:pt x="806396" y="129607"/>
                </a:lnTo>
                <a:lnTo>
                  <a:pt x="837146" y="161233"/>
                </a:lnTo>
                <a:lnTo>
                  <a:pt x="865035" y="195594"/>
                </a:lnTo>
                <a:lnTo>
                  <a:pt x="889859" y="232484"/>
                </a:lnTo>
                <a:lnTo>
                  <a:pt x="911418" y="271695"/>
                </a:lnTo>
                <a:lnTo>
                  <a:pt x="929510" y="313019"/>
                </a:lnTo>
                <a:lnTo>
                  <a:pt x="943932" y="356249"/>
                </a:lnTo>
                <a:lnTo>
                  <a:pt x="954484" y="401178"/>
                </a:lnTo>
                <a:lnTo>
                  <a:pt x="960963" y="447597"/>
                </a:lnTo>
                <a:lnTo>
                  <a:pt x="963168" y="495300"/>
                </a:lnTo>
                <a:lnTo>
                  <a:pt x="960963" y="543002"/>
                </a:lnTo>
                <a:lnTo>
                  <a:pt x="954484" y="589421"/>
                </a:lnTo>
                <a:lnTo>
                  <a:pt x="943932" y="634350"/>
                </a:lnTo>
                <a:lnTo>
                  <a:pt x="929510" y="677580"/>
                </a:lnTo>
                <a:lnTo>
                  <a:pt x="911418" y="718904"/>
                </a:lnTo>
                <a:lnTo>
                  <a:pt x="889859" y="758115"/>
                </a:lnTo>
                <a:lnTo>
                  <a:pt x="865035" y="795005"/>
                </a:lnTo>
                <a:lnTo>
                  <a:pt x="837146" y="829366"/>
                </a:lnTo>
                <a:lnTo>
                  <a:pt x="806396" y="860992"/>
                </a:lnTo>
                <a:lnTo>
                  <a:pt x="772986" y="889674"/>
                </a:lnTo>
                <a:lnTo>
                  <a:pt x="737118" y="915205"/>
                </a:lnTo>
                <a:lnTo>
                  <a:pt x="698993" y="937377"/>
                </a:lnTo>
                <a:lnTo>
                  <a:pt x="658813" y="955984"/>
                </a:lnTo>
                <a:lnTo>
                  <a:pt x="616781" y="970817"/>
                </a:lnTo>
                <a:lnTo>
                  <a:pt x="573097" y="981669"/>
                </a:lnTo>
                <a:lnTo>
                  <a:pt x="527964" y="988332"/>
                </a:lnTo>
                <a:lnTo>
                  <a:pt x="481584" y="990600"/>
                </a:lnTo>
                <a:lnTo>
                  <a:pt x="435203" y="988332"/>
                </a:lnTo>
                <a:lnTo>
                  <a:pt x="390070" y="981669"/>
                </a:lnTo>
                <a:lnTo>
                  <a:pt x="346386" y="970817"/>
                </a:lnTo>
                <a:lnTo>
                  <a:pt x="304354" y="955984"/>
                </a:lnTo>
                <a:lnTo>
                  <a:pt x="264174" y="937377"/>
                </a:lnTo>
                <a:lnTo>
                  <a:pt x="226049" y="915205"/>
                </a:lnTo>
                <a:lnTo>
                  <a:pt x="190181" y="889674"/>
                </a:lnTo>
                <a:lnTo>
                  <a:pt x="156771" y="860992"/>
                </a:lnTo>
                <a:lnTo>
                  <a:pt x="126021" y="829366"/>
                </a:lnTo>
                <a:lnTo>
                  <a:pt x="98132" y="795005"/>
                </a:lnTo>
                <a:lnTo>
                  <a:pt x="73308" y="758115"/>
                </a:lnTo>
                <a:lnTo>
                  <a:pt x="51749" y="718904"/>
                </a:lnTo>
                <a:lnTo>
                  <a:pt x="33657" y="677580"/>
                </a:lnTo>
                <a:lnTo>
                  <a:pt x="19235" y="634350"/>
                </a:lnTo>
                <a:lnTo>
                  <a:pt x="8683" y="589421"/>
                </a:lnTo>
                <a:lnTo>
                  <a:pt x="2204" y="543002"/>
                </a:lnTo>
                <a:lnTo>
                  <a:pt x="0" y="495300"/>
                </a:lnTo>
                <a:close/>
              </a:path>
            </a:pathLst>
          </a:custGeom>
          <a:ln w="12192">
            <a:solidFill>
              <a:srgbClr val="009658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48536" y="2262377"/>
          <a:ext cx="8143240" cy="297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435"/>
                <a:gridCol w="1187450"/>
                <a:gridCol w="6622415"/>
              </a:tblGrid>
              <a:tr h="58483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spc="-45" b="1">
                          <a:latin typeface="Verdana"/>
                          <a:cs typeface="Verdana"/>
                        </a:rPr>
                        <a:t>Goal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dirty="0" sz="1400" spc="-25">
                          <a:latin typeface="Verdana"/>
                          <a:cs typeface="Verdana"/>
                        </a:rPr>
                        <a:t>Construct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20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transaction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5895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5848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dirty="0" sz="1400" spc="-150" b="1">
                          <a:latin typeface="Verdana"/>
                          <a:cs typeface="Verdana"/>
                        </a:rPr>
                        <a:t>Where?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84150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400" spc="-95">
                          <a:latin typeface="Verdana"/>
                          <a:cs typeface="Verdana"/>
                        </a:rPr>
                        <a:t>IOUIssueFlow.kt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30924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400" spc="-160" b="1">
                          <a:latin typeface="Verdana"/>
                          <a:cs typeface="Verdana"/>
                        </a:rPr>
                        <a:t>Steps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46430" indent="-342900">
                        <a:lnSpc>
                          <a:spcPct val="100000"/>
                        </a:lnSpc>
                        <a:spcBef>
                          <a:spcPts val="1340"/>
                        </a:spcBef>
                        <a:buAutoNum type="arabicPeriod"/>
                        <a:tabLst>
                          <a:tab pos="645795" algn="l"/>
                          <a:tab pos="646430" algn="l"/>
                        </a:tabLst>
                      </a:pPr>
                      <a:r>
                        <a:rPr dirty="0" sz="1400" spc="-70">
                          <a:latin typeface="Verdana"/>
                          <a:cs typeface="Verdana"/>
                        </a:rPr>
                        <a:t>Write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00">
                          <a:latin typeface="Verdana"/>
                          <a:cs typeface="Verdana"/>
                        </a:rPr>
                        <a:t>code</a:t>
                      </a:r>
                      <a:r>
                        <a:rPr dirty="0" sz="1400" spc="-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30">
                          <a:latin typeface="Verdana"/>
                          <a:cs typeface="Verdana"/>
                        </a:rPr>
                        <a:t>create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14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85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TransactionBuilder</a:t>
                      </a:r>
                      <a:r>
                        <a:rPr dirty="0" sz="1400" spc="-60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90">
                          <a:latin typeface="Verdana"/>
                          <a:cs typeface="Verdana"/>
                        </a:rPr>
                        <a:t>with: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lvl="1" marL="1103630" indent="-342900">
                        <a:lnSpc>
                          <a:spcPts val="1655"/>
                        </a:lnSpc>
                        <a:spcBef>
                          <a:spcPts val="50"/>
                        </a:spcBef>
                        <a:buFont typeface="Arial"/>
                        <a:buChar char="•"/>
                        <a:tabLst>
                          <a:tab pos="1102995" algn="l"/>
                          <a:tab pos="1103630" algn="l"/>
                        </a:tabLst>
                      </a:pPr>
                      <a:r>
                        <a:rPr dirty="0" sz="1400" spc="-7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15">
                          <a:latin typeface="Verdana"/>
                          <a:cs typeface="Verdana"/>
                        </a:rPr>
                        <a:t>selected</a:t>
                      </a:r>
                      <a:r>
                        <a:rPr dirty="0" sz="1400" spc="-2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35">
                          <a:latin typeface="Verdana"/>
                          <a:cs typeface="Verdana"/>
                        </a:rPr>
                        <a:t>notary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lvl="1" marL="1103630" indent="-342900">
                        <a:lnSpc>
                          <a:spcPts val="1655"/>
                        </a:lnSpc>
                        <a:buFont typeface="Arial"/>
                        <a:buChar char="•"/>
                        <a:tabLst>
                          <a:tab pos="1102995" algn="l"/>
                          <a:tab pos="1103630" algn="l"/>
                        </a:tabLst>
                      </a:pPr>
                      <a:r>
                        <a:rPr dirty="0" sz="1400" spc="-7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-55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Issue</a:t>
                      </a:r>
                      <a:r>
                        <a:rPr dirty="0" sz="1400" spc="-145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45">
                          <a:latin typeface="Verdana"/>
                          <a:cs typeface="Verdana"/>
                        </a:rPr>
                        <a:t>command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lvl="1" marL="1103630" indent="-342900">
                        <a:lnSpc>
                          <a:spcPct val="100000"/>
                        </a:lnSpc>
                        <a:spcBef>
                          <a:spcPts val="50"/>
                        </a:spcBef>
                        <a:buFont typeface="Arial"/>
                        <a:buChar char="•"/>
                        <a:tabLst>
                          <a:tab pos="1102995" algn="l"/>
                          <a:tab pos="1103630" algn="l"/>
                        </a:tabLst>
                      </a:pPr>
                      <a:r>
                        <a:rPr dirty="0" sz="1400" spc="-7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-85">
                          <a:latin typeface="Verdana"/>
                          <a:cs typeface="Verdana"/>
                        </a:rPr>
                        <a:t>IOU</a:t>
                      </a:r>
                      <a:r>
                        <a:rPr dirty="0" sz="1400" spc="-1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35">
                          <a:latin typeface="Verdana"/>
                          <a:cs typeface="Verdana"/>
                        </a:rPr>
                        <a:t>state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018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90360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T w="28575">
                      <a:solidFill>
                        <a:srgbClr val="009658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7800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018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5727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T w="28575">
                      <a:solidFill>
                        <a:srgbClr val="00965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400" spc="-114" b="1">
                          <a:latin typeface="Verdana"/>
                          <a:cs typeface="Verdana"/>
                        </a:rPr>
                        <a:t>Key</a:t>
                      </a:r>
                      <a:r>
                        <a:rPr dirty="0" sz="1400" spc="-125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95" b="1">
                          <a:latin typeface="Verdana"/>
                          <a:cs typeface="Verdana"/>
                        </a:rPr>
                        <a:t>Docs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843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400" spc="15">
                          <a:latin typeface="Verdana"/>
                          <a:cs typeface="Verdana"/>
                        </a:rPr>
                        <a:t>N/A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7165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03859" y="3368040"/>
            <a:ext cx="743712" cy="790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3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3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40</a:t>
            </a:fld>
            <a:r>
              <a:rPr dirty="0" spc="-85"/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80497" y="1529537"/>
            <a:ext cx="1599565" cy="3806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241935" algn="l"/>
              </a:tabLst>
            </a:pPr>
            <a:r>
              <a:rPr dirty="0" sz="1600" spc="-175" b="1">
                <a:latin typeface="Verdana"/>
                <a:cs typeface="Verdana"/>
                <a:hlinkClick r:id="rId3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114" b="1">
                <a:latin typeface="Verdana"/>
                <a:cs typeface="Verdana"/>
                <a:hlinkClick r:id="rId3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204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35">
                <a:latin typeface="Verdana"/>
                <a:cs typeface="Verdana"/>
                <a:hlinkClick r:id="rId3" action="ppaction://hlinksldjump"/>
              </a:rPr>
              <a:t>Flow</a:t>
            </a:r>
            <a:r>
              <a:rPr dirty="0" sz="1200" spc="-9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20">
                <a:latin typeface="Verdana"/>
                <a:cs typeface="Verdana"/>
                <a:hlinkClick r:id="rId3" action="ppaction://hlinksldjump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Verdana"/>
                <a:cs typeface="Verdana"/>
                <a:hlinkClick r:id="rId3" action="ppaction://hlinksldjump"/>
              </a:rPr>
              <a:t>Creating </a:t>
            </a:r>
            <a:r>
              <a:rPr dirty="0" sz="1200" spc="-30">
                <a:latin typeface="Verdana"/>
                <a:cs typeface="Verdana"/>
                <a:hlinkClick r:id="rId3" action="ppaction://hlinksldjump"/>
              </a:rPr>
              <a:t>Signed</a:t>
            </a:r>
            <a:r>
              <a:rPr dirty="0" sz="1200" spc="-17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3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3" action="ppaction://hlinksldjump"/>
              </a:rPr>
              <a:t>Verifying</a:t>
            </a:r>
            <a:r>
              <a:rPr dirty="0" sz="1200" spc="-7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3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20">
                <a:latin typeface="Verdana"/>
                <a:cs typeface="Verdana"/>
                <a:hlinkClick r:id="rId3" action="ppaction://hlinksldjump"/>
              </a:rPr>
              <a:t>Counterparty</a:t>
            </a:r>
            <a:r>
              <a:rPr dirty="0" sz="1200" spc="-5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95">
                <a:latin typeface="Verdana"/>
                <a:cs typeface="Verdana"/>
                <a:hlinkClick r:id="rId3" action="ppaction://hlinksldjump"/>
              </a:rPr>
              <a:t>Sig.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3" action="ppaction://hlinksldjump"/>
              </a:rPr>
              <a:t>Finalizing</a:t>
            </a:r>
            <a:r>
              <a:rPr dirty="0" sz="1200" spc="-8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3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3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 startAt="5"/>
              <a:tabLst>
                <a:tab pos="241935" algn="l"/>
              </a:tabLst>
            </a:pPr>
            <a:r>
              <a:rPr dirty="0" sz="1600" spc="-190" b="1">
                <a:latin typeface="Verdana"/>
                <a:cs typeface="Verdana"/>
                <a:hlinkClick r:id="rId3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5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r>
              <a:rPr dirty="0" sz="1600" spc="-265" b="1">
                <a:latin typeface="Verdana"/>
                <a:cs typeface="Verdana"/>
                <a:hlinkClick r:id="rId3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6620509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20"/>
              <a:t>Building </a:t>
            </a:r>
            <a:r>
              <a:rPr dirty="0" spc="-315"/>
              <a:t>the </a:t>
            </a:r>
            <a:r>
              <a:rPr dirty="0" spc="-320"/>
              <a:t>Transaction </a:t>
            </a:r>
            <a:r>
              <a:rPr dirty="0" spc="-190"/>
              <a:t>-</a:t>
            </a:r>
            <a:r>
              <a:rPr dirty="0" spc="160"/>
              <a:t> </a:t>
            </a:r>
            <a:r>
              <a:rPr dirty="0" spc="-350"/>
              <a:t>Solution</a:t>
            </a:r>
          </a:p>
        </p:txBody>
      </p:sp>
      <p:sp>
        <p:nvSpPr>
          <p:cNvPr id="4" name="object 4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481584" y="0"/>
                </a:moveTo>
                <a:lnTo>
                  <a:pt x="435203" y="2267"/>
                </a:lnTo>
                <a:lnTo>
                  <a:pt x="390070" y="8930"/>
                </a:lnTo>
                <a:lnTo>
                  <a:pt x="346386" y="19782"/>
                </a:lnTo>
                <a:lnTo>
                  <a:pt x="304354" y="34615"/>
                </a:lnTo>
                <a:lnTo>
                  <a:pt x="264174" y="53222"/>
                </a:lnTo>
                <a:lnTo>
                  <a:pt x="226049" y="75394"/>
                </a:lnTo>
                <a:lnTo>
                  <a:pt x="190181" y="100925"/>
                </a:lnTo>
                <a:lnTo>
                  <a:pt x="156771" y="129607"/>
                </a:lnTo>
                <a:lnTo>
                  <a:pt x="126021" y="161233"/>
                </a:lnTo>
                <a:lnTo>
                  <a:pt x="98132" y="195594"/>
                </a:lnTo>
                <a:lnTo>
                  <a:pt x="73308" y="232484"/>
                </a:lnTo>
                <a:lnTo>
                  <a:pt x="51749" y="271695"/>
                </a:lnTo>
                <a:lnTo>
                  <a:pt x="33657" y="313019"/>
                </a:lnTo>
                <a:lnTo>
                  <a:pt x="19235" y="356249"/>
                </a:lnTo>
                <a:lnTo>
                  <a:pt x="8683" y="401178"/>
                </a:lnTo>
                <a:lnTo>
                  <a:pt x="2204" y="447597"/>
                </a:lnTo>
                <a:lnTo>
                  <a:pt x="0" y="495300"/>
                </a:lnTo>
                <a:lnTo>
                  <a:pt x="2204" y="543002"/>
                </a:lnTo>
                <a:lnTo>
                  <a:pt x="8683" y="589421"/>
                </a:lnTo>
                <a:lnTo>
                  <a:pt x="19235" y="634350"/>
                </a:lnTo>
                <a:lnTo>
                  <a:pt x="33657" y="677580"/>
                </a:lnTo>
                <a:lnTo>
                  <a:pt x="51749" y="718904"/>
                </a:lnTo>
                <a:lnTo>
                  <a:pt x="73308" y="758115"/>
                </a:lnTo>
                <a:lnTo>
                  <a:pt x="98132" y="795005"/>
                </a:lnTo>
                <a:lnTo>
                  <a:pt x="126021" y="829366"/>
                </a:lnTo>
                <a:lnTo>
                  <a:pt x="156771" y="860992"/>
                </a:lnTo>
                <a:lnTo>
                  <a:pt x="190181" y="889674"/>
                </a:lnTo>
                <a:lnTo>
                  <a:pt x="226049" y="915205"/>
                </a:lnTo>
                <a:lnTo>
                  <a:pt x="264174" y="937377"/>
                </a:lnTo>
                <a:lnTo>
                  <a:pt x="304354" y="955984"/>
                </a:lnTo>
                <a:lnTo>
                  <a:pt x="346386" y="970817"/>
                </a:lnTo>
                <a:lnTo>
                  <a:pt x="390070" y="981669"/>
                </a:lnTo>
                <a:lnTo>
                  <a:pt x="435203" y="988332"/>
                </a:lnTo>
                <a:lnTo>
                  <a:pt x="481584" y="990600"/>
                </a:lnTo>
                <a:lnTo>
                  <a:pt x="527964" y="988332"/>
                </a:lnTo>
                <a:lnTo>
                  <a:pt x="573097" y="981669"/>
                </a:lnTo>
                <a:lnTo>
                  <a:pt x="616781" y="970817"/>
                </a:lnTo>
                <a:lnTo>
                  <a:pt x="658813" y="955984"/>
                </a:lnTo>
                <a:lnTo>
                  <a:pt x="698993" y="937377"/>
                </a:lnTo>
                <a:lnTo>
                  <a:pt x="737118" y="915205"/>
                </a:lnTo>
                <a:lnTo>
                  <a:pt x="772986" y="889674"/>
                </a:lnTo>
                <a:lnTo>
                  <a:pt x="806396" y="860992"/>
                </a:lnTo>
                <a:lnTo>
                  <a:pt x="837146" y="829366"/>
                </a:lnTo>
                <a:lnTo>
                  <a:pt x="865035" y="795005"/>
                </a:lnTo>
                <a:lnTo>
                  <a:pt x="889859" y="758115"/>
                </a:lnTo>
                <a:lnTo>
                  <a:pt x="911418" y="718904"/>
                </a:lnTo>
                <a:lnTo>
                  <a:pt x="929510" y="677580"/>
                </a:lnTo>
                <a:lnTo>
                  <a:pt x="943932" y="634350"/>
                </a:lnTo>
                <a:lnTo>
                  <a:pt x="954484" y="589421"/>
                </a:lnTo>
                <a:lnTo>
                  <a:pt x="960963" y="543002"/>
                </a:lnTo>
                <a:lnTo>
                  <a:pt x="963168" y="495300"/>
                </a:lnTo>
                <a:lnTo>
                  <a:pt x="960963" y="447597"/>
                </a:lnTo>
                <a:lnTo>
                  <a:pt x="954484" y="401178"/>
                </a:lnTo>
                <a:lnTo>
                  <a:pt x="943932" y="356249"/>
                </a:lnTo>
                <a:lnTo>
                  <a:pt x="929510" y="313019"/>
                </a:lnTo>
                <a:lnTo>
                  <a:pt x="911418" y="271695"/>
                </a:lnTo>
                <a:lnTo>
                  <a:pt x="889859" y="232484"/>
                </a:lnTo>
                <a:lnTo>
                  <a:pt x="865035" y="195594"/>
                </a:lnTo>
                <a:lnTo>
                  <a:pt x="837146" y="161233"/>
                </a:lnTo>
                <a:lnTo>
                  <a:pt x="806396" y="129607"/>
                </a:lnTo>
                <a:lnTo>
                  <a:pt x="772986" y="100925"/>
                </a:lnTo>
                <a:lnTo>
                  <a:pt x="737118" y="75394"/>
                </a:lnTo>
                <a:lnTo>
                  <a:pt x="698993" y="53222"/>
                </a:lnTo>
                <a:lnTo>
                  <a:pt x="658813" y="34615"/>
                </a:lnTo>
                <a:lnTo>
                  <a:pt x="616781" y="19782"/>
                </a:lnTo>
                <a:lnTo>
                  <a:pt x="573097" y="8930"/>
                </a:lnTo>
                <a:lnTo>
                  <a:pt x="527964" y="2267"/>
                </a:lnTo>
                <a:lnTo>
                  <a:pt x="481584" y="0"/>
                </a:lnTo>
                <a:close/>
              </a:path>
            </a:pathLst>
          </a:custGeom>
          <a:solidFill>
            <a:srgbClr val="F8D5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0" y="495300"/>
                </a:moveTo>
                <a:lnTo>
                  <a:pt x="2204" y="447597"/>
                </a:lnTo>
                <a:lnTo>
                  <a:pt x="8683" y="401178"/>
                </a:lnTo>
                <a:lnTo>
                  <a:pt x="19235" y="356249"/>
                </a:lnTo>
                <a:lnTo>
                  <a:pt x="33657" y="313019"/>
                </a:lnTo>
                <a:lnTo>
                  <a:pt x="51749" y="271695"/>
                </a:lnTo>
                <a:lnTo>
                  <a:pt x="73308" y="232484"/>
                </a:lnTo>
                <a:lnTo>
                  <a:pt x="98132" y="195594"/>
                </a:lnTo>
                <a:lnTo>
                  <a:pt x="126021" y="161233"/>
                </a:lnTo>
                <a:lnTo>
                  <a:pt x="156771" y="129607"/>
                </a:lnTo>
                <a:lnTo>
                  <a:pt x="190181" y="100925"/>
                </a:lnTo>
                <a:lnTo>
                  <a:pt x="226049" y="75394"/>
                </a:lnTo>
                <a:lnTo>
                  <a:pt x="264174" y="53222"/>
                </a:lnTo>
                <a:lnTo>
                  <a:pt x="304354" y="34615"/>
                </a:lnTo>
                <a:lnTo>
                  <a:pt x="346386" y="19782"/>
                </a:lnTo>
                <a:lnTo>
                  <a:pt x="390070" y="8930"/>
                </a:lnTo>
                <a:lnTo>
                  <a:pt x="435203" y="2267"/>
                </a:lnTo>
                <a:lnTo>
                  <a:pt x="481584" y="0"/>
                </a:lnTo>
                <a:lnTo>
                  <a:pt x="527964" y="2267"/>
                </a:lnTo>
                <a:lnTo>
                  <a:pt x="573097" y="8930"/>
                </a:lnTo>
                <a:lnTo>
                  <a:pt x="616781" y="19782"/>
                </a:lnTo>
                <a:lnTo>
                  <a:pt x="658813" y="34615"/>
                </a:lnTo>
                <a:lnTo>
                  <a:pt x="698993" y="53222"/>
                </a:lnTo>
                <a:lnTo>
                  <a:pt x="737118" y="75394"/>
                </a:lnTo>
                <a:lnTo>
                  <a:pt x="772986" y="100925"/>
                </a:lnTo>
                <a:lnTo>
                  <a:pt x="806396" y="129607"/>
                </a:lnTo>
                <a:lnTo>
                  <a:pt x="837146" y="161233"/>
                </a:lnTo>
                <a:lnTo>
                  <a:pt x="865035" y="195594"/>
                </a:lnTo>
                <a:lnTo>
                  <a:pt x="889859" y="232484"/>
                </a:lnTo>
                <a:lnTo>
                  <a:pt x="911418" y="271695"/>
                </a:lnTo>
                <a:lnTo>
                  <a:pt x="929510" y="313019"/>
                </a:lnTo>
                <a:lnTo>
                  <a:pt x="943932" y="356249"/>
                </a:lnTo>
                <a:lnTo>
                  <a:pt x="954484" y="401178"/>
                </a:lnTo>
                <a:lnTo>
                  <a:pt x="960963" y="447597"/>
                </a:lnTo>
                <a:lnTo>
                  <a:pt x="963168" y="495300"/>
                </a:lnTo>
                <a:lnTo>
                  <a:pt x="960963" y="543002"/>
                </a:lnTo>
                <a:lnTo>
                  <a:pt x="954484" y="589421"/>
                </a:lnTo>
                <a:lnTo>
                  <a:pt x="943932" y="634350"/>
                </a:lnTo>
                <a:lnTo>
                  <a:pt x="929510" y="677580"/>
                </a:lnTo>
                <a:lnTo>
                  <a:pt x="911418" y="718904"/>
                </a:lnTo>
                <a:lnTo>
                  <a:pt x="889859" y="758115"/>
                </a:lnTo>
                <a:lnTo>
                  <a:pt x="865035" y="795005"/>
                </a:lnTo>
                <a:lnTo>
                  <a:pt x="837146" y="829366"/>
                </a:lnTo>
                <a:lnTo>
                  <a:pt x="806396" y="860992"/>
                </a:lnTo>
                <a:lnTo>
                  <a:pt x="772986" y="889674"/>
                </a:lnTo>
                <a:lnTo>
                  <a:pt x="737118" y="915205"/>
                </a:lnTo>
                <a:lnTo>
                  <a:pt x="698993" y="937377"/>
                </a:lnTo>
                <a:lnTo>
                  <a:pt x="658813" y="955984"/>
                </a:lnTo>
                <a:lnTo>
                  <a:pt x="616781" y="970817"/>
                </a:lnTo>
                <a:lnTo>
                  <a:pt x="573097" y="981669"/>
                </a:lnTo>
                <a:lnTo>
                  <a:pt x="527964" y="988332"/>
                </a:lnTo>
                <a:lnTo>
                  <a:pt x="481584" y="990600"/>
                </a:lnTo>
                <a:lnTo>
                  <a:pt x="435203" y="988332"/>
                </a:lnTo>
                <a:lnTo>
                  <a:pt x="390070" y="981669"/>
                </a:lnTo>
                <a:lnTo>
                  <a:pt x="346386" y="970817"/>
                </a:lnTo>
                <a:lnTo>
                  <a:pt x="304354" y="955984"/>
                </a:lnTo>
                <a:lnTo>
                  <a:pt x="264174" y="937377"/>
                </a:lnTo>
                <a:lnTo>
                  <a:pt x="226049" y="915205"/>
                </a:lnTo>
                <a:lnTo>
                  <a:pt x="190181" y="889674"/>
                </a:lnTo>
                <a:lnTo>
                  <a:pt x="156771" y="860992"/>
                </a:lnTo>
                <a:lnTo>
                  <a:pt x="126021" y="829366"/>
                </a:lnTo>
                <a:lnTo>
                  <a:pt x="98132" y="795005"/>
                </a:lnTo>
                <a:lnTo>
                  <a:pt x="73308" y="758115"/>
                </a:lnTo>
                <a:lnTo>
                  <a:pt x="51749" y="718904"/>
                </a:lnTo>
                <a:lnTo>
                  <a:pt x="33657" y="677580"/>
                </a:lnTo>
                <a:lnTo>
                  <a:pt x="19235" y="634350"/>
                </a:lnTo>
                <a:lnTo>
                  <a:pt x="8683" y="589421"/>
                </a:lnTo>
                <a:lnTo>
                  <a:pt x="2204" y="543002"/>
                </a:lnTo>
                <a:lnTo>
                  <a:pt x="0" y="495300"/>
                </a:lnTo>
                <a:close/>
              </a:path>
            </a:pathLst>
          </a:custGeom>
          <a:ln w="12192">
            <a:solidFill>
              <a:srgbClr val="F8D5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65682" y="3662934"/>
            <a:ext cx="298450" cy="100965"/>
          </a:xfrm>
          <a:custGeom>
            <a:avLst/>
            <a:gdLst/>
            <a:ahLst/>
            <a:cxnLst/>
            <a:rect l="l" t="t" r="r" b="b"/>
            <a:pathLst>
              <a:path w="298450" h="100964">
                <a:moveTo>
                  <a:pt x="0" y="100838"/>
                </a:moveTo>
                <a:lnTo>
                  <a:pt x="298450" y="0"/>
                </a:lnTo>
              </a:path>
            </a:pathLst>
          </a:custGeom>
          <a:ln w="19812">
            <a:solidFill>
              <a:srgbClr val="F8D5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6136" y="3294888"/>
            <a:ext cx="938783" cy="937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53717" y="2157857"/>
          <a:ext cx="7838440" cy="3009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6815"/>
                <a:gridCol w="6621780"/>
              </a:tblGrid>
              <a:tr h="584835"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spc="-45" b="1">
                          <a:latin typeface="Verdana"/>
                          <a:cs typeface="Verdana"/>
                        </a:rPr>
                        <a:t>Goal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190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dirty="0" sz="1400" spc="25">
                          <a:latin typeface="Verdana"/>
                          <a:cs typeface="Verdana"/>
                        </a:rPr>
                        <a:t>Create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14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85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TransactionBuilder</a:t>
                      </a:r>
                      <a:r>
                        <a:rPr dirty="0" sz="1400" spc="-60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45">
                          <a:latin typeface="Verdana"/>
                          <a:cs typeface="Verdana"/>
                        </a:rPr>
                        <a:t>with</a:t>
                      </a:r>
                      <a:r>
                        <a:rPr dirty="0" sz="140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60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IOUState</a:t>
                      </a:r>
                      <a:r>
                        <a:rPr dirty="0" sz="1400" spc="-50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5"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5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Issue</a:t>
                      </a:r>
                      <a:r>
                        <a:rPr dirty="0" sz="1400" spc="-120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45">
                          <a:latin typeface="Verdana"/>
                          <a:cs typeface="Verdana"/>
                        </a:rPr>
                        <a:t>command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018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190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1319530"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400" spc="-160" b="1">
                          <a:latin typeface="Verdana"/>
                          <a:cs typeface="Verdana"/>
                        </a:rPr>
                        <a:t>Steps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0" indent="-172085">
                        <a:lnSpc>
                          <a:spcPct val="100000"/>
                        </a:lnSpc>
                        <a:spcBef>
                          <a:spcPts val="1340"/>
                        </a:spcBef>
                        <a:buFont typeface="Arial"/>
                        <a:buChar char="•"/>
                        <a:tabLst>
                          <a:tab pos="362585" algn="l"/>
                        </a:tabLst>
                      </a:pPr>
                      <a:r>
                        <a:rPr dirty="0" sz="1400" spc="25">
                          <a:latin typeface="Verdana"/>
                          <a:cs typeface="Verdana"/>
                        </a:rPr>
                        <a:t>Create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14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20">
                          <a:latin typeface="Verdana"/>
                          <a:cs typeface="Verdana"/>
                        </a:rPr>
                        <a:t>new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85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TransactionBuilder</a:t>
                      </a:r>
                      <a:r>
                        <a:rPr dirty="0" sz="1400" spc="-60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60">
                          <a:latin typeface="Verdana"/>
                          <a:cs typeface="Verdana"/>
                        </a:rPr>
                        <a:t>using</a:t>
                      </a:r>
                      <a:r>
                        <a:rPr dirty="0" sz="140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35">
                          <a:latin typeface="Verdana"/>
                          <a:cs typeface="Verdana"/>
                        </a:rPr>
                        <a:t>notary’s</a:t>
                      </a:r>
                      <a:r>
                        <a:rPr dirty="0" sz="1400" spc="-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identity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361950" indent="-172085">
                        <a:lnSpc>
                          <a:spcPts val="1655"/>
                        </a:lnSpc>
                        <a:spcBef>
                          <a:spcPts val="890"/>
                        </a:spcBef>
                        <a:buFont typeface="Arial"/>
                        <a:buChar char="•"/>
                        <a:tabLst>
                          <a:tab pos="362585" algn="l"/>
                        </a:tabLst>
                      </a:pPr>
                      <a:r>
                        <a:rPr dirty="0" sz="1400" spc="90">
                          <a:latin typeface="Verdana"/>
                          <a:cs typeface="Verdana"/>
                        </a:rPr>
                        <a:t>Add</a:t>
                      </a:r>
                      <a:r>
                        <a:rPr dirty="0" sz="140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two</a:t>
                      </a:r>
                      <a:r>
                        <a:rPr dirty="0" sz="140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65">
                          <a:latin typeface="Verdana"/>
                          <a:cs typeface="Verdana"/>
                        </a:rPr>
                        <a:t>items</a:t>
                      </a:r>
                      <a:r>
                        <a:rPr dirty="0" sz="1400" spc="-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transaction: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lvl="1" marL="819150" indent="-172085">
                        <a:lnSpc>
                          <a:spcPts val="1655"/>
                        </a:lnSpc>
                        <a:buFont typeface="Arial"/>
                        <a:buChar char="•"/>
                        <a:tabLst>
                          <a:tab pos="819785" algn="l"/>
                        </a:tabLst>
                      </a:pPr>
                      <a:r>
                        <a:rPr dirty="0" sz="1400" spc="-7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90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TransactionState</a:t>
                      </a:r>
                      <a:r>
                        <a:rPr dirty="0" sz="1400" spc="-130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45">
                          <a:latin typeface="Verdana"/>
                          <a:cs typeface="Verdana"/>
                        </a:rPr>
                        <a:t>with</a:t>
                      </a:r>
                      <a:r>
                        <a:rPr dirty="0" sz="1400" spc="-2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60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IOUState</a:t>
                      </a:r>
                      <a:r>
                        <a:rPr dirty="0" sz="1400" spc="-130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5"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14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reference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75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IOUContract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lvl="1" marL="819150" indent="-1720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819785" algn="l"/>
                        </a:tabLst>
                      </a:pPr>
                      <a:r>
                        <a:rPr dirty="0" sz="1400" spc="-7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-55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Issue</a:t>
                      </a:r>
                      <a:r>
                        <a:rPr dirty="0" sz="1400" spc="-165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45">
                          <a:latin typeface="Verdana"/>
                          <a:cs typeface="Verdana"/>
                        </a:rPr>
                        <a:t>command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018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1085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89230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dirty="0" sz="1400" spc="-20" b="1">
                          <a:latin typeface="Verdana"/>
                          <a:cs typeface="Verdana"/>
                        </a:rPr>
                        <a:t>Code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190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898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70" b="1">
                          <a:solidFill>
                            <a:srgbClr val="2A79F0"/>
                          </a:solidFill>
                          <a:latin typeface="Trebuchet MS"/>
                          <a:cs typeface="Trebuchet MS"/>
                        </a:rPr>
                        <a:t>val 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builder </a:t>
                      </a:r>
                      <a:r>
                        <a:rPr dirty="0" sz="1200" spc="-105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1200" spc="-50">
                          <a:latin typeface="Arial"/>
                          <a:cs typeface="Arial"/>
                        </a:rPr>
                        <a:t>TransactionBuilder(notary </a:t>
                      </a:r>
                      <a:r>
                        <a:rPr dirty="0" sz="1200" spc="-10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200" spc="-1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30">
                          <a:latin typeface="Arial"/>
                          <a:cs typeface="Arial"/>
                        </a:rPr>
                        <a:t>notary)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89865">
                        <a:lnSpc>
                          <a:spcPct val="100000"/>
                        </a:lnSpc>
                      </a:pPr>
                      <a:r>
                        <a:rPr dirty="0" sz="1200" spc="-45">
                          <a:latin typeface="Arial"/>
                          <a:cs typeface="Arial"/>
                        </a:rPr>
                        <a:t>builder.withItems(StateAndContract(state, </a:t>
                      </a:r>
                      <a:r>
                        <a:rPr dirty="0" sz="1200" spc="-95">
                          <a:latin typeface="Arial"/>
                          <a:cs typeface="Arial"/>
                        </a:rPr>
                        <a:t>IOUContract.IOU_CONTRACT_ID),</a:t>
                      </a:r>
                      <a:r>
                        <a:rPr dirty="0" sz="12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70">
                          <a:latin typeface="Arial"/>
                          <a:cs typeface="Arial"/>
                        </a:rPr>
                        <a:t>issueCommand)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190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40</a:t>
            </a:fld>
            <a:r>
              <a:rPr dirty="0" spc="-85"/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3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3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1529537"/>
            <a:ext cx="1599565" cy="3806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241935" algn="l"/>
              </a:tabLst>
            </a:pPr>
            <a:r>
              <a:rPr dirty="0" sz="1600" spc="-175" b="1">
                <a:latin typeface="Verdana"/>
                <a:cs typeface="Verdana"/>
                <a:hlinkClick r:id="rId3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114" b="1">
                <a:latin typeface="Verdana"/>
                <a:cs typeface="Verdana"/>
                <a:hlinkClick r:id="rId3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204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35">
                <a:latin typeface="Verdana"/>
                <a:cs typeface="Verdana"/>
                <a:hlinkClick r:id="rId3" action="ppaction://hlinksldjump"/>
              </a:rPr>
              <a:t>Flow</a:t>
            </a:r>
            <a:r>
              <a:rPr dirty="0" sz="1200" spc="-9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20">
                <a:latin typeface="Verdana"/>
                <a:cs typeface="Verdana"/>
                <a:hlinkClick r:id="rId3" action="ppaction://hlinksldjump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Verdana"/>
                <a:cs typeface="Verdana"/>
                <a:hlinkClick r:id="rId3" action="ppaction://hlinksldjump"/>
              </a:rPr>
              <a:t>Creating </a:t>
            </a:r>
            <a:r>
              <a:rPr dirty="0" sz="1200" spc="-30">
                <a:latin typeface="Verdana"/>
                <a:cs typeface="Verdana"/>
                <a:hlinkClick r:id="rId3" action="ppaction://hlinksldjump"/>
              </a:rPr>
              <a:t>Signed</a:t>
            </a:r>
            <a:r>
              <a:rPr dirty="0" sz="1200" spc="-17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3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3" action="ppaction://hlinksldjump"/>
              </a:rPr>
              <a:t>Verifying</a:t>
            </a:r>
            <a:r>
              <a:rPr dirty="0" sz="1200" spc="-7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3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20">
                <a:latin typeface="Verdana"/>
                <a:cs typeface="Verdana"/>
                <a:hlinkClick r:id="rId3" action="ppaction://hlinksldjump"/>
              </a:rPr>
              <a:t>Counterparty</a:t>
            </a:r>
            <a:r>
              <a:rPr dirty="0" sz="1200" spc="-5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95">
                <a:latin typeface="Verdana"/>
                <a:cs typeface="Verdana"/>
                <a:hlinkClick r:id="rId3" action="ppaction://hlinksldjump"/>
              </a:rPr>
              <a:t>Sig.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3" action="ppaction://hlinksldjump"/>
              </a:rPr>
              <a:t>Finalizing</a:t>
            </a:r>
            <a:r>
              <a:rPr dirty="0" sz="1200" spc="-8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3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3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 startAt="5"/>
              <a:tabLst>
                <a:tab pos="241935" algn="l"/>
              </a:tabLst>
            </a:pPr>
            <a:r>
              <a:rPr dirty="0" sz="1600" spc="-190" b="1">
                <a:latin typeface="Verdana"/>
                <a:cs typeface="Verdana"/>
                <a:hlinkClick r:id="rId3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5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r>
              <a:rPr dirty="0" sz="1600" spc="-265" b="1">
                <a:latin typeface="Verdana"/>
                <a:cs typeface="Verdana"/>
                <a:hlinkClick r:id="rId3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224091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35"/>
              <a:t>Flo</a:t>
            </a:r>
            <a:r>
              <a:rPr dirty="0" spc="-590"/>
              <a:t>w</a:t>
            </a:r>
            <a:r>
              <a:rPr dirty="0" spc="-195"/>
              <a:t>-</a:t>
            </a:r>
            <a:r>
              <a:rPr dirty="0" spc="-210"/>
              <a:t>logics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23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70786"/>
            <a:ext cx="9290685" cy="2618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278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65">
                <a:latin typeface="Verdana"/>
                <a:cs typeface="Verdana"/>
              </a:rPr>
              <a:t>Flow-logics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are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subclasses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of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155" b="1">
                <a:solidFill>
                  <a:srgbClr val="2A79F0"/>
                </a:solidFill>
                <a:latin typeface="Trebuchet MS"/>
                <a:cs typeface="Trebuchet MS"/>
              </a:rPr>
              <a:t>FlowLogic</a:t>
            </a:r>
            <a:r>
              <a:rPr dirty="0" sz="2400" spc="-65" b="1">
                <a:solidFill>
                  <a:srgbClr val="2A79F0"/>
                </a:solidFill>
                <a:latin typeface="Trebuchet MS"/>
                <a:cs typeface="Trebuchet MS"/>
              </a:rPr>
              <a:t> </a:t>
            </a:r>
            <a:r>
              <a:rPr dirty="0" sz="2400" spc="-65">
                <a:latin typeface="Verdana"/>
                <a:cs typeface="Verdana"/>
              </a:rPr>
              <a:t>class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that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describe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ts val="2780"/>
              </a:lnSpc>
            </a:pP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flow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from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single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35">
                <a:latin typeface="Verdana"/>
                <a:cs typeface="Verdana"/>
              </a:rPr>
              <a:t>node’s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90">
                <a:latin typeface="Verdana"/>
                <a:cs typeface="Verdana"/>
              </a:rPr>
              <a:t>point-of-view:</a:t>
            </a:r>
            <a:endParaRPr sz="24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1500"/>
              </a:spcBef>
            </a:pPr>
            <a:r>
              <a:rPr dirty="0" sz="1800" spc="-105" b="1">
                <a:solidFill>
                  <a:srgbClr val="2B79EF"/>
                </a:solidFill>
                <a:latin typeface="Trebuchet MS"/>
                <a:cs typeface="Trebuchet MS"/>
              </a:rPr>
              <a:t>abstract </a:t>
            </a:r>
            <a:r>
              <a:rPr dirty="0" sz="1800" spc="-95" b="1">
                <a:solidFill>
                  <a:srgbClr val="2B79EF"/>
                </a:solidFill>
                <a:latin typeface="Trebuchet MS"/>
                <a:cs typeface="Trebuchet MS"/>
              </a:rPr>
              <a:t>class </a:t>
            </a:r>
            <a:r>
              <a:rPr dirty="0" sz="1800" spc="-90">
                <a:latin typeface="Arial"/>
                <a:cs typeface="Arial"/>
              </a:rPr>
              <a:t>FlowLogic&lt;out</a:t>
            </a:r>
            <a:r>
              <a:rPr dirty="0" sz="1800" spc="-170">
                <a:latin typeface="Arial"/>
                <a:cs typeface="Arial"/>
              </a:rPr>
              <a:t> </a:t>
            </a:r>
            <a:r>
              <a:rPr dirty="0" sz="1800" spc="-195">
                <a:latin typeface="Arial"/>
                <a:cs typeface="Arial"/>
              </a:rPr>
              <a:t>T&gt;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130">
                <a:latin typeface="Verdana"/>
                <a:cs typeface="Verdana"/>
              </a:rPr>
              <a:t>A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flow-logic’s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actions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are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defined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by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overriding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175" b="1">
                <a:solidFill>
                  <a:srgbClr val="2A79F0"/>
                </a:solidFill>
                <a:latin typeface="Trebuchet MS"/>
                <a:cs typeface="Trebuchet MS"/>
              </a:rPr>
              <a:t>FlowLogic.call</a:t>
            </a:r>
            <a:r>
              <a:rPr dirty="0" sz="2400" spc="-175"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  <a:p>
            <a:pPr marL="927100" marR="5433060">
              <a:lnSpc>
                <a:spcPct val="90600"/>
              </a:lnSpc>
              <a:spcBef>
                <a:spcPts val="1295"/>
              </a:spcBef>
            </a:pPr>
            <a:r>
              <a:rPr dirty="0" sz="1800" spc="-120">
                <a:latin typeface="Arial"/>
                <a:cs typeface="Arial"/>
              </a:rPr>
              <a:t>@Suspendable  </a:t>
            </a:r>
            <a:r>
              <a:rPr dirty="0" sz="1800" spc="-100">
                <a:latin typeface="Arial"/>
                <a:cs typeface="Arial"/>
              </a:rPr>
              <a:t>@Throws(FlowException::class)  </a:t>
            </a:r>
            <a:r>
              <a:rPr dirty="0" sz="1800" spc="-105" b="1">
                <a:solidFill>
                  <a:srgbClr val="2B79EF"/>
                </a:solidFill>
                <a:latin typeface="Trebuchet MS"/>
                <a:cs typeface="Trebuchet MS"/>
              </a:rPr>
              <a:t>abstract </a:t>
            </a:r>
            <a:r>
              <a:rPr dirty="0" sz="1800" spc="-100" b="1">
                <a:solidFill>
                  <a:srgbClr val="2B79EF"/>
                </a:solidFill>
                <a:latin typeface="Trebuchet MS"/>
                <a:cs typeface="Trebuchet MS"/>
              </a:rPr>
              <a:t>fun </a:t>
            </a:r>
            <a:r>
              <a:rPr dirty="0" sz="1800" spc="-65">
                <a:latin typeface="Arial"/>
                <a:cs typeface="Arial"/>
              </a:rPr>
              <a:t>call():</a:t>
            </a:r>
            <a:r>
              <a:rPr dirty="0" sz="1800" spc="-140">
                <a:latin typeface="Arial"/>
                <a:cs typeface="Arial"/>
              </a:rPr>
              <a:t> </a:t>
            </a:r>
            <a:r>
              <a:rPr dirty="0" sz="1800" spc="-225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419798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25"/>
              <a:t>Signing </a:t>
            </a:r>
            <a:r>
              <a:rPr dirty="0" spc="-25"/>
              <a:t>a</a:t>
            </a:r>
            <a:r>
              <a:rPr dirty="0" spc="-120"/>
              <a:t> </a:t>
            </a:r>
            <a:r>
              <a:rPr dirty="0" spc="-320"/>
              <a:t>Transaction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40</a:t>
            </a:fld>
            <a:r>
              <a:rPr dirty="0" spc="-85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79931"/>
            <a:ext cx="6751320" cy="6051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ts val="228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Verdana"/>
                <a:cs typeface="Verdana"/>
              </a:rPr>
              <a:t>We</a:t>
            </a:r>
            <a:r>
              <a:rPr dirty="0" sz="2000" spc="-90">
                <a:latin typeface="Verdana"/>
                <a:cs typeface="Verdana"/>
              </a:rPr>
              <a:t> </a:t>
            </a:r>
            <a:r>
              <a:rPr dirty="0" sz="2000" spc="25">
                <a:latin typeface="Verdana"/>
                <a:cs typeface="Verdana"/>
              </a:rPr>
              <a:t>now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75">
                <a:latin typeface="Verdana"/>
                <a:cs typeface="Verdana"/>
              </a:rPr>
              <a:t>need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to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convert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120" b="1">
                <a:solidFill>
                  <a:srgbClr val="2B79EF"/>
                </a:solidFill>
                <a:latin typeface="Trebuchet MS"/>
                <a:cs typeface="Trebuchet MS"/>
              </a:rPr>
              <a:t>TransactionBuilder</a:t>
            </a:r>
            <a:r>
              <a:rPr dirty="0" sz="2000" spc="-80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000" spc="-55">
                <a:latin typeface="Verdana"/>
                <a:cs typeface="Verdana"/>
              </a:rPr>
              <a:t>into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165"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ts val="2280"/>
              </a:lnSpc>
            </a:pPr>
            <a:r>
              <a:rPr dirty="0" sz="2000" spc="-110" b="1">
                <a:solidFill>
                  <a:srgbClr val="2B79EF"/>
                </a:solidFill>
                <a:latin typeface="Trebuchet MS"/>
                <a:cs typeface="Trebuchet MS"/>
              </a:rPr>
              <a:t>SignedTransaction</a:t>
            </a:r>
            <a:r>
              <a:rPr dirty="0" sz="2000" spc="-11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3494" y="2028995"/>
            <a:ext cx="6983730" cy="75374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Arial"/>
              <a:buChar char="–"/>
              <a:tabLst>
                <a:tab pos="354965" algn="l"/>
                <a:tab pos="355600" algn="l"/>
              </a:tabLst>
            </a:pPr>
            <a:r>
              <a:rPr dirty="0" sz="1800" spc="-185" b="1">
                <a:solidFill>
                  <a:srgbClr val="2B79EF"/>
                </a:solidFill>
                <a:latin typeface="Verdana"/>
                <a:cs typeface="Verdana"/>
              </a:rPr>
              <a:t>TransactionBuilder </a:t>
            </a:r>
            <a:r>
              <a:rPr dirty="0" sz="1800" spc="-180">
                <a:latin typeface="Verdana"/>
                <a:cs typeface="Verdana"/>
              </a:rPr>
              <a:t>is </a:t>
            </a:r>
            <a:r>
              <a:rPr dirty="0" sz="1800" spc="145">
                <a:latin typeface="Verdana"/>
                <a:cs typeface="Verdana"/>
              </a:rPr>
              <a:t>a </a:t>
            </a:r>
            <a:r>
              <a:rPr dirty="0" sz="1800" spc="-5">
                <a:latin typeface="Verdana"/>
                <a:cs typeface="Verdana"/>
              </a:rPr>
              <a:t>mutable</a:t>
            </a:r>
            <a:r>
              <a:rPr dirty="0" sz="1800" spc="-275">
                <a:latin typeface="Verdana"/>
                <a:cs typeface="Verdana"/>
              </a:rPr>
              <a:t> </a:t>
            </a:r>
            <a:r>
              <a:rPr dirty="0" sz="1800" spc="-50">
                <a:latin typeface="Verdana"/>
                <a:cs typeface="Verdana"/>
              </a:rPr>
              <a:t>transaction-in-construction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705"/>
              </a:spcBef>
              <a:buClr>
                <a:srgbClr val="000000"/>
              </a:buClr>
              <a:buFont typeface="Arial"/>
              <a:buChar char="–"/>
              <a:tabLst>
                <a:tab pos="354965" algn="l"/>
                <a:tab pos="355600" algn="l"/>
              </a:tabLst>
            </a:pPr>
            <a:r>
              <a:rPr dirty="0" sz="1800" spc="-175" b="1">
                <a:solidFill>
                  <a:srgbClr val="2B79EF"/>
                </a:solidFill>
                <a:latin typeface="Verdana"/>
                <a:cs typeface="Verdana"/>
              </a:rPr>
              <a:t>SignedTransaction </a:t>
            </a:r>
            <a:r>
              <a:rPr dirty="0" sz="1800" spc="-180">
                <a:latin typeface="Verdana"/>
                <a:cs typeface="Verdana"/>
              </a:rPr>
              <a:t>is </a:t>
            </a:r>
            <a:r>
              <a:rPr dirty="0" sz="1800" spc="-25">
                <a:latin typeface="Verdana"/>
                <a:cs typeface="Verdana"/>
              </a:rPr>
              <a:t>immutable </a:t>
            </a:r>
            <a:r>
              <a:rPr dirty="0" sz="1800" spc="50">
                <a:latin typeface="Verdana"/>
                <a:cs typeface="Verdana"/>
              </a:rPr>
              <a:t>because </a:t>
            </a:r>
            <a:r>
              <a:rPr dirty="0" sz="1800" spc="-110">
                <a:latin typeface="Verdana"/>
                <a:cs typeface="Verdana"/>
              </a:rPr>
              <a:t>it </a:t>
            </a:r>
            <a:r>
              <a:rPr dirty="0" sz="1800" spc="-50">
                <a:latin typeface="Verdana"/>
                <a:cs typeface="Verdana"/>
              </a:rPr>
              <a:t>has </a:t>
            </a:r>
            <a:r>
              <a:rPr dirty="0" sz="1800" spc="55">
                <a:latin typeface="Verdana"/>
                <a:cs typeface="Verdana"/>
              </a:rPr>
              <a:t>been</a:t>
            </a:r>
            <a:r>
              <a:rPr dirty="0" sz="1800" spc="-42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signed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0322" y="3130676"/>
            <a:ext cx="8047990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ts val="228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5">
                <a:latin typeface="Verdana"/>
                <a:cs typeface="Verdana"/>
              </a:rPr>
              <a:t>You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sign</a:t>
            </a:r>
            <a:r>
              <a:rPr dirty="0" sz="2000" spc="-13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40">
                <a:latin typeface="Verdana"/>
                <a:cs typeface="Verdana"/>
              </a:rPr>
              <a:t>builder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using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35">
                <a:latin typeface="Verdana"/>
                <a:cs typeface="Verdana"/>
              </a:rPr>
              <a:t> </a:t>
            </a:r>
            <a:r>
              <a:rPr dirty="0" sz="2000" spc="-60">
                <a:latin typeface="Verdana"/>
                <a:cs typeface="Verdana"/>
              </a:rPr>
              <a:t>ServiceHub,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which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has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35">
                <a:latin typeface="Verdana"/>
                <a:cs typeface="Verdana"/>
              </a:rPr>
              <a:t>access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to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ts val="2280"/>
              </a:lnSpc>
            </a:pPr>
            <a:r>
              <a:rPr dirty="0" sz="2000" spc="-15">
                <a:latin typeface="Verdana"/>
                <a:cs typeface="Verdana"/>
              </a:rPr>
              <a:t>the </a:t>
            </a:r>
            <a:r>
              <a:rPr dirty="0" sz="2000" spc="30">
                <a:latin typeface="Verdana"/>
                <a:cs typeface="Verdana"/>
              </a:rPr>
              <a:t>node’s</a:t>
            </a:r>
            <a:r>
              <a:rPr dirty="0" sz="2000" spc="-320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keypair:</a:t>
            </a:r>
            <a:endParaRPr sz="2000">
              <a:latin typeface="Verdana"/>
              <a:cs typeface="Verdana"/>
            </a:endParaRPr>
          </a:p>
          <a:p>
            <a:pPr marL="972819">
              <a:lnSpc>
                <a:spcPct val="100000"/>
              </a:lnSpc>
              <a:spcBef>
                <a:spcPts val="720"/>
              </a:spcBef>
            </a:pPr>
            <a:r>
              <a:rPr dirty="0" sz="1600" spc="-90" b="1">
                <a:solidFill>
                  <a:srgbClr val="2A79F0"/>
                </a:solidFill>
                <a:latin typeface="Trebuchet MS"/>
                <a:cs typeface="Trebuchet MS"/>
              </a:rPr>
              <a:t>val </a:t>
            </a:r>
            <a:r>
              <a:rPr dirty="0" sz="1600" spc="-110">
                <a:latin typeface="Arial"/>
                <a:cs typeface="Arial"/>
              </a:rPr>
              <a:t>signedTx </a:t>
            </a:r>
            <a:r>
              <a:rPr dirty="0" sz="1600" spc="-140">
                <a:latin typeface="Arial"/>
                <a:cs typeface="Arial"/>
              </a:rPr>
              <a:t>=</a:t>
            </a:r>
            <a:r>
              <a:rPr dirty="0" sz="1600" spc="-95">
                <a:latin typeface="Arial"/>
                <a:cs typeface="Arial"/>
              </a:rPr>
              <a:t> </a:t>
            </a:r>
            <a:r>
              <a:rPr dirty="0" sz="1600" spc="-65">
                <a:latin typeface="Arial"/>
                <a:cs typeface="Arial"/>
              </a:rPr>
              <a:t>serviceHub.signInitialTransaction(builder)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2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2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2.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75" b="1">
                <a:latin typeface="Verdana"/>
                <a:cs typeface="Verdana"/>
                <a:hlinkClick r:id="rId2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3.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14" b="1">
                <a:latin typeface="Verdana"/>
                <a:cs typeface="Verdana"/>
                <a:hlinkClick r:id="rId2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2749423"/>
            <a:ext cx="1599565" cy="136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4.</a:t>
            </a:r>
            <a:r>
              <a:rPr dirty="0" sz="1600" spc="-90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204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35">
                <a:latin typeface="Verdana"/>
                <a:cs typeface="Verdana"/>
                <a:hlinkClick r:id="rId2" action="ppaction://hlinksldjump"/>
              </a:rPr>
              <a:t>Flow</a:t>
            </a:r>
            <a:r>
              <a:rPr dirty="0" sz="1200" spc="-9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20">
                <a:latin typeface="Verdana"/>
                <a:cs typeface="Verdana"/>
                <a:hlinkClick r:id="rId2" action="ppaction://hlinksldjump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Verdana"/>
                <a:cs typeface="Verdana"/>
                <a:hlinkClick r:id="rId2" action="ppaction://hlinksldjump"/>
              </a:rPr>
              <a:t>Creating </a:t>
            </a:r>
            <a:r>
              <a:rPr dirty="0" sz="1200" spc="-30">
                <a:latin typeface="Verdana"/>
                <a:cs typeface="Verdana"/>
                <a:hlinkClick r:id="rId2" action="ppaction://hlinksldjump"/>
              </a:rPr>
              <a:t>Signed</a:t>
            </a:r>
            <a:r>
              <a:rPr dirty="0" sz="1200" spc="-17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2" action="ppaction://hlinksldjump"/>
              </a:rPr>
              <a:t>Verifying</a:t>
            </a:r>
            <a:r>
              <a:rPr dirty="0" sz="1200" spc="-7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20">
                <a:latin typeface="Verdana"/>
                <a:cs typeface="Verdana"/>
                <a:hlinkClick r:id="rId2" action="ppaction://hlinksldjump"/>
              </a:rPr>
              <a:t>Counterparty</a:t>
            </a:r>
            <a:r>
              <a:rPr dirty="0" sz="1200" spc="-5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95">
                <a:latin typeface="Verdana"/>
                <a:cs typeface="Verdana"/>
                <a:hlinkClick r:id="rId2" action="ppaction://hlinksldjump"/>
              </a:rPr>
              <a:t>Sig.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2" action="ppaction://hlinksldjump"/>
              </a:rPr>
              <a:t>Finalizing</a:t>
            </a:r>
            <a:r>
              <a:rPr dirty="0" sz="1200" spc="-8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2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80497" y="4456252"/>
            <a:ext cx="1068070" cy="879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 startAt="5"/>
              <a:tabLst>
                <a:tab pos="241935" algn="l"/>
              </a:tabLst>
            </a:pPr>
            <a:r>
              <a:rPr dirty="0" sz="1600" spc="-190" b="1">
                <a:latin typeface="Verdana"/>
                <a:cs typeface="Verdana"/>
                <a:hlinkClick r:id="rId2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AutoNum type="arabicPeriod" startAt="5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5"/>
              <a:tabLst>
                <a:tab pos="241300" algn="l"/>
              </a:tabLst>
            </a:pPr>
            <a:r>
              <a:rPr dirty="0" sz="1600" spc="-265" b="1">
                <a:latin typeface="Verdana"/>
                <a:cs typeface="Verdana"/>
                <a:hlinkClick r:id="rId2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4861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0"/>
              <a:t>Flow </a:t>
            </a:r>
            <a:r>
              <a:rPr dirty="0" spc="-425"/>
              <a:t>Return</a:t>
            </a:r>
            <a:r>
              <a:rPr dirty="0" spc="-35"/>
              <a:t> </a:t>
            </a:r>
            <a:r>
              <a:rPr dirty="0" spc="-350"/>
              <a:t>Types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40</a:t>
            </a:fld>
            <a:r>
              <a:rPr dirty="0" spc="-85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79931"/>
            <a:ext cx="7710805" cy="10242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ts val="231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40">
                <a:latin typeface="Verdana"/>
                <a:cs typeface="Verdana"/>
              </a:rPr>
              <a:t>Each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flow-logic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-125">
                <a:latin typeface="Verdana"/>
                <a:cs typeface="Verdana"/>
              </a:rPr>
              <a:t>returns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165">
                <a:latin typeface="Verdana"/>
                <a:cs typeface="Verdana"/>
              </a:rPr>
              <a:t>a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value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10">
                <a:latin typeface="Verdana"/>
                <a:cs typeface="Verdana"/>
              </a:rPr>
              <a:t>of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165">
                <a:latin typeface="Verdana"/>
                <a:cs typeface="Verdana"/>
              </a:rPr>
              <a:t>a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10">
                <a:latin typeface="Verdana"/>
                <a:cs typeface="Verdana"/>
              </a:rPr>
              <a:t>specific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type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80">
                <a:latin typeface="Verdana"/>
                <a:cs typeface="Verdana"/>
              </a:rPr>
              <a:t>from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175">
                <a:latin typeface="Verdana"/>
                <a:cs typeface="Verdana"/>
              </a:rPr>
              <a:t>its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125" b="1">
                <a:solidFill>
                  <a:srgbClr val="2B79EF"/>
                </a:solidFill>
                <a:latin typeface="Trebuchet MS"/>
                <a:cs typeface="Trebuchet MS"/>
              </a:rPr>
              <a:t>call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ts val="2310"/>
              </a:lnSpc>
            </a:pPr>
            <a:r>
              <a:rPr dirty="0" sz="2000" spc="20">
                <a:latin typeface="Verdana"/>
                <a:cs typeface="Verdana"/>
              </a:rPr>
              <a:t>method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145">
                <a:latin typeface="Verdana"/>
                <a:cs typeface="Verdana"/>
              </a:rPr>
              <a:t>To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90">
                <a:latin typeface="Verdana"/>
                <a:cs typeface="Verdana"/>
              </a:rPr>
              <a:t>change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165">
                <a:latin typeface="Verdana"/>
                <a:cs typeface="Verdana"/>
              </a:rPr>
              <a:t>a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flow-logic’s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100">
                <a:latin typeface="Verdana"/>
                <a:cs typeface="Verdana"/>
              </a:rPr>
              <a:t>return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35">
                <a:latin typeface="Verdana"/>
                <a:cs typeface="Verdana"/>
              </a:rPr>
              <a:t>type,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you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170">
                <a:latin typeface="Verdana"/>
                <a:cs typeface="Verdana"/>
              </a:rPr>
              <a:t>must: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3494" y="2444505"/>
            <a:ext cx="6659245" cy="78549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–"/>
              <a:tabLst>
                <a:tab pos="354965" algn="l"/>
                <a:tab pos="355600" algn="l"/>
              </a:tabLst>
            </a:pPr>
            <a:r>
              <a:rPr dirty="0" sz="1800" spc="70">
                <a:latin typeface="Verdana"/>
                <a:cs typeface="Verdana"/>
              </a:rPr>
              <a:t>Change</a:t>
            </a:r>
            <a:r>
              <a:rPr dirty="0" sz="1800" spc="-12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the</a:t>
            </a:r>
            <a:r>
              <a:rPr dirty="0" sz="1800" spc="-114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generic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type</a:t>
            </a:r>
            <a:r>
              <a:rPr dirty="0" sz="1800" spc="-120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of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the</a:t>
            </a:r>
            <a:r>
              <a:rPr dirty="0" sz="1800" spc="-110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FlowLogic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-110">
                <a:latin typeface="Verdana"/>
                <a:cs typeface="Verdana"/>
              </a:rPr>
              <a:t>it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105">
                <a:latin typeface="Verdana"/>
                <a:cs typeface="Verdana"/>
              </a:rPr>
              <a:t>inherits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-70">
                <a:latin typeface="Verdana"/>
                <a:cs typeface="Verdana"/>
              </a:rPr>
              <a:t>from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–"/>
              <a:tabLst>
                <a:tab pos="354965" algn="l"/>
                <a:tab pos="355600" algn="l"/>
              </a:tabLst>
            </a:pPr>
            <a:r>
              <a:rPr dirty="0" sz="1800" spc="10">
                <a:latin typeface="Verdana"/>
                <a:cs typeface="Verdana"/>
              </a:rPr>
              <a:t>Annotate </a:t>
            </a:r>
            <a:r>
              <a:rPr dirty="0" sz="2000" spc="-125" b="1">
                <a:solidFill>
                  <a:srgbClr val="2B79EF"/>
                </a:solidFill>
                <a:latin typeface="Trebuchet MS"/>
                <a:cs typeface="Trebuchet MS"/>
              </a:rPr>
              <a:t>call </a:t>
            </a:r>
            <a:r>
              <a:rPr dirty="0" sz="1800" spc="-75">
                <a:latin typeface="Verdana"/>
                <a:cs typeface="Verdana"/>
              </a:rPr>
              <a:t>with </a:t>
            </a:r>
            <a:r>
              <a:rPr dirty="0" sz="1800" spc="-25">
                <a:latin typeface="Verdana"/>
                <a:cs typeface="Verdana"/>
              </a:rPr>
              <a:t>the </a:t>
            </a:r>
            <a:r>
              <a:rPr dirty="0" sz="1800" spc="-30">
                <a:latin typeface="Verdana"/>
                <a:cs typeface="Verdana"/>
              </a:rPr>
              <a:t>desired </a:t>
            </a:r>
            <a:r>
              <a:rPr dirty="0" sz="1800" spc="-95">
                <a:latin typeface="Verdana"/>
                <a:cs typeface="Verdana"/>
              </a:rPr>
              <a:t>return</a:t>
            </a:r>
            <a:r>
              <a:rPr dirty="0" sz="1800" spc="-4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type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0322" y="3420236"/>
            <a:ext cx="7285990" cy="5949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ts val="224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215">
                <a:latin typeface="Verdana"/>
                <a:cs typeface="Verdana"/>
              </a:rPr>
              <a:t>In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our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15">
                <a:latin typeface="Verdana"/>
                <a:cs typeface="Verdana"/>
              </a:rPr>
              <a:t>case,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65">
                <a:latin typeface="Verdana"/>
                <a:cs typeface="Verdana"/>
              </a:rPr>
              <a:t>we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75">
                <a:latin typeface="Verdana"/>
                <a:cs typeface="Verdana"/>
              </a:rPr>
              <a:t>need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to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35">
                <a:latin typeface="Verdana"/>
                <a:cs typeface="Verdana"/>
              </a:rPr>
              <a:t>modify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our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flow-logic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to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00">
                <a:latin typeface="Verdana"/>
                <a:cs typeface="Verdana"/>
              </a:rPr>
              <a:t>return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165"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ts val="2240"/>
              </a:lnSpc>
            </a:pPr>
            <a:r>
              <a:rPr dirty="0" sz="2000" spc="-120" b="1">
                <a:solidFill>
                  <a:srgbClr val="2B79EF"/>
                </a:solidFill>
                <a:latin typeface="Trebuchet MS"/>
                <a:cs typeface="Trebuchet MS"/>
              </a:rPr>
              <a:t>SignedTransaction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2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2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2.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75" b="1">
                <a:latin typeface="Verdana"/>
                <a:cs typeface="Verdana"/>
                <a:hlinkClick r:id="rId2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3.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14" b="1">
                <a:latin typeface="Verdana"/>
                <a:cs typeface="Verdana"/>
                <a:hlinkClick r:id="rId2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2749423"/>
            <a:ext cx="1599565" cy="136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4.</a:t>
            </a:r>
            <a:r>
              <a:rPr dirty="0" sz="1600" spc="-90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204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35">
                <a:latin typeface="Verdana"/>
                <a:cs typeface="Verdana"/>
                <a:hlinkClick r:id="rId2" action="ppaction://hlinksldjump"/>
              </a:rPr>
              <a:t>Flow</a:t>
            </a:r>
            <a:r>
              <a:rPr dirty="0" sz="1200" spc="-9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20">
                <a:latin typeface="Verdana"/>
                <a:cs typeface="Verdana"/>
                <a:hlinkClick r:id="rId2" action="ppaction://hlinksldjump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Verdana"/>
                <a:cs typeface="Verdana"/>
                <a:hlinkClick r:id="rId2" action="ppaction://hlinksldjump"/>
              </a:rPr>
              <a:t>Creating </a:t>
            </a:r>
            <a:r>
              <a:rPr dirty="0" sz="1200" spc="-30">
                <a:latin typeface="Verdana"/>
                <a:cs typeface="Verdana"/>
                <a:hlinkClick r:id="rId2" action="ppaction://hlinksldjump"/>
              </a:rPr>
              <a:t>Signed</a:t>
            </a:r>
            <a:r>
              <a:rPr dirty="0" sz="1200" spc="-17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2" action="ppaction://hlinksldjump"/>
              </a:rPr>
              <a:t>Verifying</a:t>
            </a:r>
            <a:r>
              <a:rPr dirty="0" sz="1200" spc="-7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20">
                <a:latin typeface="Verdana"/>
                <a:cs typeface="Verdana"/>
                <a:hlinkClick r:id="rId2" action="ppaction://hlinksldjump"/>
              </a:rPr>
              <a:t>Counterparty</a:t>
            </a:r>
            <a:r>
              <a:rPr dirty="0" sz="1200" spc="-5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95">
                <a:latin typeface="Verdana"/>
                <a:cs typeface="Verdana"/>
                <a:hlinkClick r:id="rId2" action="ppaction://hlinksldjump"/>
              </a:rPr>
              <a:t>Sig.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2" action="ppaction://hlinksldjump"/>
              </a:rPr>
              <a:t>Finalizing</a:t>
            </a:r>
            <a:r>
              <a:rPr dirty="0" sz="1200" spc="-8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2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80497" y="4456252"/>
            <a:ext cx="1068070" cy="879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 startAt="5"/>
              <a:tabLst>
                <a:tab pos="241935" algn="l"/>
              </a:tabLst>
            </a:pPr>
            <a:r>
              <a:rPr dirty="0" sz="1600" spc="-190" b="1">
                <a:latin typeface="Verdana"/>
                <a:cs typeface="Verdana"/>
                <a:hlinkClick r:id="rId2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AutoNum type="arabicPeriod" startAt="5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5"/>
              <a:tabLst>
                <a:tab pos="241300" algn="l"/>
              </a:tabLst>
            </a:pPr>
            <a:r>
              <a:rPr dirty="0" sz="1600" spc="-265" b="1">
                <a:latin typeface="Verdana"/>
                <a:cs typeface="Verdana"/>
                <a:hlinkClick r:id="rId2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7725409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25"/>
              <a:t>Signing </a:t>
            </a:r>
            <a:r>
              <a:rPr dirty="0" spc="-25"/>
              <a:t>a </a:t>
            </a:r>
            <a:r>
              <a:rPr dirty="0" spc="-320"/>
              <a:t>Transaction </a:t>
            </a:r>
            <a:r>
              <a:rPr dirty="0" spc="-190"/>
              <a:t>-</a:t>
            </a:r>
            <a:r>
              <a:rPr dirty="0" spc="-145"/>
              <a:t> </a:t>
            </a:r>
            <a:r>
              <a:rPr dirty="0" spc="-315"/>
              <a:t>Implementation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481584" y="0"/>
                </a:moveTo>
                <a:lnTo>
                  <a:pt x="435203" y="2267"/>
                </a:lnTo>
                <a:lnTo>
                  <a:pt x="390070" y="8930"/>
                </a:lnTo>
                <a:lnTo>
                  <a:pt x="346386" y="19782"/>
                </a:lnTo>
                <a:lnTo>
                  <a:pt x="304354" y="34615"/>
                </a:lnTo>
                <a:lnTo>
                  <a:pt x="264174" y="53222"/>
                </a:lnTo>
                <a:lnTo>
                  <a:pt x="226049" y="75394"/>
                </a:lnTo>
                <a:lnTo>
                  <a:pt x="190181" y="100925"/>
                </a:lnTo>
                <a:lnTo>
                  <a:pt x="156771" y="129607"/>
                </a:lnTo>
                <a:lnTo>
                  <a:pt x="126021" y="161233"/>
                </a:lnTo>
                <a:lnTo>
                  <a:pt x="98132" y="195594"/>
                </a:lnTo>
                <a:lnTo>
                  <a:pt x="73308" y="232484"/>
                </a:lnTo>
                <a:lnTo>
                  <a:pt x="51749" y="271695"/>
                </a:lnTo>
                <a:lnTo>
                  <a:pt x="33657" y="313019"/>
                </a:lnTo>
                <a:lnTo>
                  <a:pt x="19235" y="356249"/>
                </a:lnTo>
                <a:lnTo>
                  <a:pt x="8683" y="401178"/>
                </a:lnTo>
                <a:lnTo>
                  <a:pt x="2204" y="447597"/>
                </a:lnTo>
                <a:lnTo>
                  <a:pt x="0" y="495300"/>
                </a:lnTo>
                <a:lnTo>
                  <a:pt x="2204" y="543002"/>
                </a:lnTo>
                <a:lnTo>
                  <a:pt x="8683" y="589421"/>
                </a:lnTo>
                <a:lnTo>
                  <a:pt x="19235" y="634350"/>
                </a:lnTo>
                <a:lnTo>
                  <a:pt x="33657" y="677580"/>
                </a:lnTo>
                <a:lnTo>
                  <a:pt x="51749" y="718904"/>
                </a:lnTo>
                <a:lnTo>
                  <a:pt x="73308" y="758115"/>
                </a:lnTo>
                <a:lnTo>
                  <a:pt x="98132" y="795005"/>
                </a:lnTo>
                <a:lnTo>
                  <a:pt x="126021" y="829366"/>
                </a:lnTo>
                <a:lnTo>
                  <a:pt x="156771" y="860992"/>
                </a:lnTo>
                <a:lnTo>
                  <a:pt x="190181" y="889674"/>
                </a:lnTo>
                <a:lnTo>
                  <a:pt x="226049" y="915205"/>
                </a:lnTo>
                <a:lnTo>
                  <a:pt x="264174" y="937377"/>
                </a:lnTo>
                <a:lnTo>
                  <a:pt x="304354" y="955984"/>
                </a:lnTo>
                <a:lnTo>
                  <a:pt x="346386" y="970817"/>
                </a:lnTo>
                <a:lnTo>
                  <a:pt x="390070" y="981669"/>
                </a:lnTo>
                <a:lnTo>
                  <a:pt x="435203" y="988332"/>
                </a:lnTo>
                <a:lnTo>
                  <a:pt x="481584" y="990600"/>
                </a:lnTo>
                <a:lnTo>
                  <a:pt x="527964" y="988332"/>
                </a:lnTo>
                <a:lnTo>
                  <a:pt x="573097" y="981669"/>
                </a:lnTo>
                <a:lnTo>
                  <a:pt x="616781" y="970817"/>
                </a:lnTo>
                <a:lnTo>
                  <a:pt x="658813" y="955984"/>
                </a:lnTo>
                <a:lnTo>
                  <a:pt x="698993" y="937377"/>
                </a:lnTo>
                <a:lnTo>
                  <a:pt x="737118" y="915205"/>
                </a:lnTo>
                <a:lnTo>
                  <a:pt x="772986" y="889674"/>
                </a:lnTo>
                <a:lnTo>
                  <a:pt x="806396" y="860992"/>
                </a:lnTo>
                <a:lnTo>
                  <a:pt x="837146" y="829366"/>
                </a:lnTo>
                <a:lnTo>
                  <a:pt x="865035" y="795005"/>
                </a:lnTo>
                <a:lnTo>
                  <a:pt x="889859" y="758115"/>
                </a:lnTo>
                <a:lnTo>
                  <a:pt x="911418" y="718904"/>
                </a:lnTo>
                <a:lnTo>
                  <a:pt x="929510" y="677580"/>
                </a:lnTo>
                <a:lnTo>
                  <a:pt x="943932" y="634350"/>
                </a:lnTo>
                <a:lnTo>
                  <a:pt x="954484" y="589421"/>
                </a:lnTo>
                <a:lnTo>
                  <a:pt x="960963" y="543002"/>
                </a:lnTo>
                <a:lnTo>
                  <a:pt x="963168" y="495300"/>
                </a:lnTo>
                <a:lnTo>
                  <a:pt x="960963" y="447597"/>
                </a:lnTo>
                <a:lnTo>
                  <a:pt x="954484" y="401178"/>
                </a:lnTo>
                <a:lnTo>
                  <a:pt x="943932" y="356249"/>
                </a:lnTo>
                <a:lnTo>
                  <a:pt x="929510" y="313019"/>
                </a:lnTo>
                <a:lnTo>
                  <a:pt x="911418" y="271695"/>
                </a:lnTo>
                <a:lnTo>
                  <a:pt x="889859" y="232484"/>
                </a:lnTo>
                <a:lnTo>
                  <a:pt x="865035" y="195594"/>
                </a:lnTo>
                <a:lnTo>
                  <a:pt x="837146" y="161233"/>
                </a:lnTo>
                <a:lnTo>
                  <a:pt x="806396" y="129607"/>
                </a:lnTo>
                <a:lnTo>
                  <a:pt x="772986" y="100925"/>
                </a:lnTo>
                <a:lnTo>
                  <a:pt x="737118" y="75394"/>
                </a:lnTo>
                <a:lnTo>
                  <a:pt x="698993" y="53222"/>
                </a:lnTo>
                <a:lnTo>
                  <a:pt x="658813" y="34615"/>
                </a:lnTo>
                <a:lnTo>
                  <a:pt x="616781" y="19782"/>
                </a:lnTo>
                <a:lnTo>
                  <a:pt x="573097" y="8930"/>
                </a:lnTo>
                <a:lnTo>
                  <a:pt x="527964" y="2267"/>
                </a:lnTo>
                <a:lnTo>
                  <a:pt x="481584" y="0"/>
                </a:lnTo>
                <a:close/>
              </a:path>
            </a:pathLst>
          </a:custGeom>
          <a:solidFill>
            <a:srgbClr val="0096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0" y="495300"/>
                </a:moveTo>
                <a:lnTo>
                  <a:pt x="2204" y="447597"/>
                </a:lnTo>
                <a:lnTo>
                  <a:pt x="8683" y="401178"/>
                </a:lnTo>
                <a:lnTo>
                  <a:pt x="19235" y="356249"/>
                </a:lnTo>
                <a:lnTo>
                  <a:pt x="33657" y="313019"/>
                </a:lnTo>
                <a:lnTo>
                  <a:pt x="51749" y="271695"/>
                </a:lnTo>
                <a:lnTo>
                  <a:pt x="73308" y="232484"/>
                </a:lnTo>
                <a:lnTo>
                  <a:pt x="98132" y="195594"/>
                </a:lnTo>
                <a:lnTo>
                  <a:pt x="126021" y="161233"/>
                </a:lnTo>
                <a:lnTo>
                  <a:pt x="156771" y="129607"/>
                </a:lnTo>
                <a:lnTo>
                  <a:pt x="190181" y="100925"/>
                </a:lnTo>
                <a:lnTo>
                  <a:pt x="226049" y="75394"/>
                </a:lnTo>
                <a:lnTo>
                  <a:pt x="264174" y="53222"/>
                </a:lnTo>
                <a:lnTo>
                  <a:pt x="304354" y="34615"/>
                </a:lnTo>
                <a:lnTo>
                  <a:pt x="346386" y="19782"/>
                </a:lnTo>
                <a:lnTo>
                  <a:pt x="390070" y="8930"/>
                </a:lnTo>
                <a:lnTo>
                  <a:pt x="435203" y="2267"/>
                </a:lnTo>
                <a:lnTo>
                  <a:pt x="481584" y="0"/>
                </a:lnTo>
                <a:lnTo>
                  <a:pt x="527964" y="2267"/>
                </a:lnTo>
                <a:lnTo>
                  <a:pt x="573097" y="8930"/>
                </a:lnTo>
                <a:lnTo>
                  <a:pt x="616781" y="19782"/>
                </a:lnTo>
                <a:lnTo>
                  <a:pt x="658813" y="34615"/>
                </a:lnTo>
                <a:lnTo>
                  <a:pt x="698993" y="53222"/>
                </a:lnTo>
                <a:lnTo>
                  <a:pt x="737118" y="75394"/>
                </a:lnTo>
                <a:lnTo>
                  <a:pt x="772986" y="100925"/>
                </a:lnTo>
                <a:lnTo>
                  <a:pt x="806396" y="129607"/>
                </a:lnTo>
                <a:lnTo>
                  <a:pt x="837146" y="161233"/>
                </a:lnTo>
                <a:lnTo>
                  <a:pt x="865035" y="195594"/>
                </a:lnTo>
                <a:lnTo>
                  <a:pt x="889859" y="232484"/>
                </a:lnTo>
                <a:lnTo>
                  <a:pt x="911418" y="271695"/>
                </a:lnTo>
                <a:lnTo>
                  <a:pt x="929510" y="313019"/>
                </a:lnTo>
                <a:lnTo>
                  <a:pt x="943932" y="356249"/>
                </a:lnTo>
                <a:lnTo>
                  <a:pt x="954484" y="401178"/>
                </a:lnTo>
                <a:lnTo>
                  <a:pt x="960963" y="447597"/>
                </a:lnTo>
                <a:lnTo>
                  <a:pt x="963168" y="495300"/>
                </a:lnTo>
                <a:lnTo>
                  <a:pt x="960963" y="543002"/>
                </a:lnTo>
                <a:lnTo>
                  <a:pt x="954484" y="589421"/>
                </a:lnTo>
                <a:lnTo>
                  <a:pt x="943932" y="634350"/>
                </a:lnTo>
                <a:lnTo>
                  <a:pt x="929510" y="677580"/>
                </a:lnTo>
                <a:lnTo>
                  <a:pt x="911418" y="718904"/>
                </a:lnTo>
                <a:lnTo>
                  <a:pt x="889859" y="758115"/>
                </a:lnTo>
                <a:lnTo>
                  <a:pt x="865035" y="795005"/>
                </a:lnTo>
                <a:lnTo>
                  <a:pt x="837146" y="829366"/>
                </a:lnTo>
                <a:lnTo>
                  <a:pt x="806396" y="860992"/>
                </a:lnTo>
                <a:lnTo>
                  <a:pt x="772986" y="889674"/>
                </a:lnTo>
                <a:lnTo>
                  <a:pt x="737118" y="915205"/>
                </a:lnTo>
                <a:lnTo>
                  <a:pt x="698993" y="937377"/>
                </a:lnTo>
                <a:lnTo>
                  <a:pt x="658813" y="955984"/>
                </a:lnTo>
                <a:lnTo>
                  <a:pt x="616781" y="970817"/>
                </a:lnTo>
                <a:lnTo>
                  <a:pt x="573097" y="981669"/>
                </a:lnTo>
                <a:lnTo>
                  <a:pt x="527964" y="988332"/>
                </a:lnTo>
                <a:lnTo>
                  <a:pt x="481584" y="990600"/>
                </a:lnTo>
                <a:lnTo>
                  <a:pt x="435203" y="988332"/>
                </a:lnTo>
                <a:lnTo>
                  <a:pt x="390070" y="981669"/>
                </a:lnTo>
                <a:lnTo>
                  <a:pt x="346386" y="970817"/>
                </a:lnTo>
                <a:lnTo>
                  <a:pt x="304354" y="955984"/>
                </a:lnTo>
                <a:lnTo>
                  <a:pt x="264174" y="937377"/>
                </a:lnTo>
                <a:lnTo>
                  <a:pt x="226049" y="915205"/>
                </a:lnTo>
                <a:lnTo>
                  <a:pt x="190181" y="889674"/>
                </a:lnTo>
                <a:lnTo>
                  <a:pt x="156771" y="860992"/>
                </a:lnTo>
                <a:lnTo>
                  <a:pt x="126021" y="829366"/>
                </a:lnTo>
                <a:lnTo>
                  <a:pt x="98132" y="795005"/>
                </a:lnTo>
                <a:lnTo>
                  <a:pt x="73308" y="758115"/>
                </a:lnTo>
                <a:lnTo>
                  <a:pt x="51749" y="718904"/>
                </a:lnTo>
                <a:lnTo>
                  <a:pt x="33657" y="677580"/>
                </a:lnTo>
                <a:lnTo>
                  <a:pt x="19235" y="634350"/>
                </a:lnTo>
                <a:lnTo>
                  <a:pt x="8683" y="589421"/>
                </a:lnTo>
                <a:lnTo>
                  <a:pt x="2204" y="543002"/>
                </a:lnTo>
                <a:lnTo>
                  <a:pt x="0" y="495300"/>
                </a:lnTo>
                <a:close/>
              </a:path>
            </a:pathLst>
          </a:custGeom>
          <a:ln w="12192">
            <a:solidFill>
              <a:srgbClr val="0096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58061" y="3574541"/>
            <a:ext cx="306705" cy="175895"/>
          </a:xfrm>
          <a:custGeom>
            <a:avLst/>
            <a:gdLst/>
            <a:ahLst/>
            <a:cxnLst/>
            <a:rect l="l" t="t" r="r" b="b"/>
            <a:pathLst>
              <a:path w="306705" h="175895">
                <a:moveTo>
                  <a:pt x="0" y="175895"/>
                </a:moveTo>
                <a:lnTo>
                  <a:pt x="306324" y="0"/>
                </a:lnTo>
              </a:path>
            </a:pathLst>
          </a:custGeom>
          <a:ln w="19812">
            <a:solidFill>
              <a:srgbClr val="009658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53717" y="2049017"/>
          <a:ext cx="7851140" cy="3051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6815"/>
                <a:gridCol w="6634480"/>
              </a:tblGrid>
              <a:tr h="584835"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spc="-45" b="1">
                          <a:latin typeface="Verdana"/>
                          <a:cs typeface="Verdana"/>
                        </a:rPr>
                        <a:t>Goal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dirty="0" sz="1400" spc="-65">
                          <a:latin typeface="Verdana"/>
                          <a:cs typeface="Verdana"/>
                        </a:rPr>
                        <a:t>Return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transaction</a:t>
                      </a:r>
                      <a:r>
                        <a:rPr dirty="0" sz="140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signed</a:t>
                      </a:r>
                      <a:r>
                        <a:rPr dirty="0" sz="140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by</a:t>
                      </a:r>
                      <a:r>
                        <a:rPr dirty="0" sz="140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65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Initiator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7018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584835"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spc="-150" b="1">
                          <a:latin typeface="Verdana"/>
                          <a:cs typeface="Verdana"/>
                        </a:rPr>
                        <a:t>Where?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400" spc="-95">
                          <a:latin typeface="Verdana"/>
                          <a:cs typeface="Verdana"/>
                        </a:rPr>
                        <a:t>IOUIssueFlow.kt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1288415"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400" spc="-160" b="1">
                          <a:latin typeface="Verdana"/>
                          <a:cs typeface="Verdana"/>
                        </a:rPr>
                        <a:t>Steps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065" indent="-342900">
                        <a:lnSpc>
                          <a:spcPct val="100000"/>
                        </a:lnSpc>
                        <a:spcBef>
                          <a:spcPts val="1340"/>
                        </a:spcBef>
                        <a:buAutoNum type="arabicPeriod"/>
                        <a:tabLst>
                          <a:tab pos="647065" algn="l"/>
                          <a:tab pos="647700" algn="l"/>
                        </a:tabLst>
                      </a:pPr>
                      <a:r>
                        <a:rPr dirty="0" sz="1400" spc="-70">
                          <a:latin typeface="Verdana"/>
                          <a:cs typeface="Verdana"/>
                        </a:rPr>
                        <a:t>Write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00">
                          <a:latin typeface="Verdana"/>
                          <a:cs typeface="Verdana"/>
                        </a:rPr>
                        <a:t>code</a:t>
                      </a:r>
                      <a:r>
                        <a:rPr dirty="0" sz="1400" spc="-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30">
                          <a:latin typeface="Verdana"/>
                          <a:cs typeface="Verdana"/>
                        </a:rPr>
                        <a:t>create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55"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75">
                          <a:latin typeface="Verdana"/>
                          <a:cs typeface="Verdana"/>
                        </a:rPr>
                        <a:t>return</a:t>
                      </a:r>
                      <a:r>
                        <a:rPr dirty="0" sz="140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14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85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SignedTransaction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647065" indent="-342900">
                        <a:lnSpc>
                          <a:spcPct val="100000"/>
                        </a:lnSpc>
                        <a:spcBef>
                          <a:spcPts val="840"/>
                        </a:spcBef>
                        <a:buAutoNum type="arabicPeriod"/>
                        <a:tabLst>
                          <a:tab pos="647065" algn="l"/>
                          <a:tab pos="647700" algn="l"/>
                        </a:tabLst>
                      </a:pPr>
                      <a:r>
                        <a:rPr dirty="0" sz="1400" spc="-65">
                          <a:latin typeface="Verdana"/>
                          <a:cs typeface="Verdana"/>
                        </a:rPr>
                        <a:t>Run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-85" b="1">
                          <a:solidFill>
                            <a:srgbClr val="2A79F0"/>
                          </a:solidFill>
                          <a:latin typeface="Trebuchet MS"/>
                          <a:cs typeface="Trebuchet MS"/>
                        </a:rPr>
                        <a:t>flowReturnsCorrectlyFormedPartiallySignedTransaction</a:t>
                      </a:r>
                      <a:r>
                        <a:rPr dirty="0" sz="1400" spc="-280" b="1">
                          <a:solidFill>
                            <a:srgbClr val="2A79F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70">
                          <a:latin typeface="Verdana"/>
                          <a:cs typeface="Verdana"/>
                        </a:rPr>
                        <a:t>test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647065" indent="-342900">
                        <a:lnSpc>
                          <a:spcPct val="100000"/>
                        </a:lnSpc>
                        <a:spcBef>
                          <a:spcPts val="890"/>
                        </a:spcBef>
                        <a:buAutoNum type="arabicPeriod"/>
                        <a:tabLst>
                          <a:tab pos="647065" algn="l"/>
                          <a:tab pos="647700" algn="l"/>
                        </a:tabLst>
                      </a:pPr>
                      <a:r>
                        <a:rPr dirty="0" sz="1400" spc="-7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-70">
                          <a:latin typeface="Verdana"/>
                          <a:cs typeface="Verdana"/>
                        </a:rPr>
                        <a:t>test </a:t>
                      </a:r>
                      <a:r>
                        <a:rPr dirty="0" sz="1400" spc="-35">
                          <a:latin typeface="Verdana"/>
                          <a:cs typeface="Verdana"/>
                        </a:rPr>
                        <a:t>should </a:t>
                      </a:r>
                      <a:r>
                        <a:rPr dirty="0" sz="1400" spc="-55">
                          <a:latin typeface="Verdana"/>
                          <a:cs typeface="Verdana"/>
                        </a:rPr>
                        <a:t>finally</a:t>
                      </a:r>
                      <a:r>
                        <a:rPr dirty="0" sz="1400" spc="-3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70">
                          <a:latin typeface="Verdana"/>
                          <a:cs typeface="Verdana"/>
                        </a:rPr>
                        <a:t>pass!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018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572770"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400" spc="-114" b="1">
                          <a:latin typeface="Verdana"/>
                          <a:cs typeface="Verdana"/>
                        </a:rPr>
                        <a:t>Key</a:t>
                      </a:r>
                      <a:r>
                        <a:rPr dirty="0" sz="1400" spc="-125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95" b="1">
                          <a:latin typeface="Verdana"/>
                          <a:cs typeface="Verdana"/>
                        </a:rPr>
                        <a:t>Docs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843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400" spc="15">
                          <a:latin typeface="Verdana"/>
                          <a:cs typeface="Verdana"/>
                        </a:rPr>
                        <a:t>N/A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403859" y="3368040"/>
            <a:ext cx="743712" cy="790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3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3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40</a:t>
            </a:fld>
            <a:r>
              <a:rPr dirty="0" spc="-85"/>
              <a:t>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080497" y="1529537"/>
            <a:ext cx="1599565" cy="3806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241935" algn="l"/>
              </a:tabLst>
            </a:pPr>
            <a:r>
              <a:rPr dirty="0" sz="1600" spc="-175" b="1">
                <a:latin typeface="Verdana"/>
                <a:cs typeface="Verdana"/>
                <a:hlinkClick r:id="rId3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114" b="1">
                <a:latin typeface="Verdana"/>
                <a:cs typeface="Verdana"/>
                <a:hlinkClick r:id="rId3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204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35">
                <a:latin typeface="Verdana"/>
                <a:cs typeface="Verdana"/>
                <a:hlinkClick r:id="rId3" action="ppaction://hlinksldjump"/>
              </a:rPr>
              <a:t>Flow</a:t>
            </a:r>
            <a:r>
              <a:rPr dirty="0" sz="1200" spc="-9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20">
                <a:latin typeface="Verdana"/>
                <a:cs typeface="Verdana"/>
                <a:hlinkClick r:id="rId3" action="ppaction://hlinksldjump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Verdana"/>
                <a:cs typeface="Verdana"/>
                <a:hlinkClick r:id="rId3" action="ppaction://hlinksldjump"/>
              </a:rPr>
              <a:t>Creating </a:t>
            </a:r>
            <a:r>
              <a:rPr dirty="0" sz="1200" spc="-30">
                <a:latin typeface="Verdana"/>
                <a:cs typeface="Verdana"/>
                <a:hlinkClick r:id="rId3" action="ppaction://hlinksldjump"/>
              </a:rPr>
              <a:t>Signed</a:t>
            </a:r>
            <a:r>
              <a:rPr dirty="0" sz="1200" spc="-17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3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3" action="ppaction://hlinksldjump"/>
              </a:rPr>
              <a:t>Verifying</a:t>
            </a:r>
            <a:r>
              <a:rPr dirty="0" sz="1200" spc="-7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3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20">
                <a:latin typeface="Verdana"/>
                <a:cs typeface="Verdana"/>
                <a:hlinkClick r:id="rId3" action="ppaction://hlinksldjump"/>
              </a:rPr>
              <a:t>Counterparty</a:t>
            </a:r>
            <a:r>
              <a:rPr dirty="0" sz="1200" spc="-5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95">
                <a:latin typeface="Verdana"/>
                <a:cs typeface="Verdana"/>
                <a:hlinkClick r:id="rId3" action="ppaction://hlinksldjump"/>
              </a:rPr>
              <a:t>Sig.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3" action="ppaction://hlinksldjump"/>
              </a:rPr>
              <a:t>Finalizing</a:t>
            </a:r>
            <a:r>
              <a:rPr dirty="0" sz="1200" spc="-8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3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3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 startAt="5"/>
              <a:tabLst>
                <a:tab pos="241935" algn="l"/>
              </a:tabLst>
            </a:pPr>
            <a:r>
              <a:rPr dirty="0" sz="1600" spc="-190" b="1">
                <a:latin typeface="Verdana"/>
                <a:cs typeface="Verdana"/>
                <a:hlinkClick r:id="rId3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5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r>
              <a:rPr dirty="0" sz="1600" spc="-265" b="1">
                <a:latin typeface="Verdana"/>
                <a:cs typeface="Verdana"/>
                <a:hlinkClick r:id="rId3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613918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25"/>
              <a:t>Signing </a:t>
            </a:r>
            <a:r>
              <a:rPr dirty="0" spc="-25"/>
              <a:t>a </a:t>
            </a:r>
            <a:r>
              <a:rPr dirty="0" spc="-320"/>
              <a:t>Transaction </a:t>
            </a:r>
            <a:r>
              <a:rPr dirty="0" spc="-190"/>
              <a:t>-</a:t>
            </a:r>
            <a:r>
              <a:rPr dirty="0" spc="-145"/>
              <a:t> </a:t>
            </a:r>
            <a:r>
              <a:rPr dirty="0" spc="-350"/>
              <a:t>Solution</a:t>
            </a:r>
          </a:p>
        </p:txBody>
      </p:sp>
      <p:sp>
        <p:nvSpPr>
          <p:cNvPr id="4" name="object 4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481584" y="0"/>
                </a:moveTo>
                <a:lnTo>
                  <a:pt x="435203" y="2267"/>
                </a:lnTo>
                <a:lnTo>
                  <a:pt x="390070" y="8930"/>
                </a:lnTo>
                <a:lnTo>
                  <a:pt x="346386" y="19782"/>
                </a:lnTo>
                <a:lnTo>
                  <a:pt x="304354" y="34615"/>
                </a:lnTo>
                <a:lnTo>
                  <a:pt x="264174" y="53222"/>
                </a:lnTo>
                <a:lnTo>
                  <a:pt x="226049" y="75394"/>
                </a:lnTo>
                <a:lnTo>
                  <a:pt x="190181" y="100925"/>
                </a:lnTo>
                <a:lnTo>
                  <a:pt x="156771" y="129607"/>
                </a:lnTo>
                <a:lnTo>
                  <a:pt x="126021" y="161233"/>
                </a:lnTo>
                <a:lnTo>
                  <a:pt x="98132" y="195594"/>
                </a:lnTo>
                <a:lnTo>
                  <a:pt x="73308" y="232484"/>
                </a:lnTo>
                <a:lnTo>
                  <a:pt x="51749" y="271695"/>
                </a:lnTo>
                <a:lnTo>
                  <a:pt x="33657" y="313019"/>
                </a:lnTo>
                <a:lnTo>
                  <a:pt x="19235" y="356249"/>
                </a:lnTo>
                <a:lnTo>
                  <a:pt x="8683" y="401178"/>
                </a:lnTo>
                <a:lnTo>
                  <a:pt x="2204" y="447597"/>
                </a:lnTo>
                <a:lnTo>
                  <a:pt x="0" y="495300"/>
                </a:lnTo>
                <a:lnTo>
                  <a:pt x="2204" y="543002"/>
                </a:lnTo>
                <a:lnTo>
                  <a:pt x="8683" y="589421"/>
                </a:lnTo>
                <a:lnTo>
                  <a:pt x="19235" y="634350"/>
                </a:lnTo>
                <a:lnTo>
                  <a:pt x="33657" y="677580"/>
                </a:lnTo>
                <a:lnTo>
                  <a:pt x="51749" y="718904"/>
                </a:lnTo>
                <a:lnTo>
                  <a:pt x="73308" y="758115"/>
                </a:lnTo>
                <a:lnTo>
                  <a:pt x="98132" y="795005"/>
                </a:lnTo>
                <a:lnTo>
                  <a:pt x="126021" y="829366"/>
                </a:lnTo>
                <a:lnTo>
                  <a:pt x="156771" y="860992"/>
                </a:lnTo>
                <a:lnTo>
                  <a:pt x="190181" y="889674"/>
                </a:lnTo>
                <a:lnTo>
                  <a:pt x="226049" y="915205"/>
                </a:lnTo>
                <a:lnTo>
                  <a:pt x="264174" y="937377"/>
                </a:lnTo>
                <a:lnTo>
                  <a:pt x="304354" y="955984"/>
                </a:lnTo>
                <a:lnTo>
                  <a:pt x="346386" y="970817"/>
                </a:lnTo>
                <a:lnTo>
                  <a:pt x="390070" y="981669"/>
                </a:lnTo>
                <a:lnTo>
                  <a:pt x="435203" y="988332"/>
                </a:lnTo>
                <a:lnTo>
                  <a:pt x="481584" y="990600"/>
                </a:lnTo>
                <a:lnTo>
                  <a:pt x="527964" y="988332"/>
                </a:lnTo>
                <a:lnTo>
                  <a:pt x="573097" y="981669"/>
                </a:lnTo>
                <a:lnTo>
                  <a:pt x="616781" y="970817"/>
                </a:lnTo>
                <a:lnTo>
                  <a:pt x="658813" y="955984"/>
                </a:lnTo>
                <a:lnTo>
                  <a:pt x="698993" y="937377"/>
                </a:lnTo>
                <a:lnTo>
                  <a:pt x="737118" y="915205"/>
                </a:lnTo>
                <a:lnTo>
                  <a:pt x="772986" y="889674"/>
                </a:lnTo>
                <a:lnTo>
                  <a:pt x="806396" y="860992"/>
                </a:lnTo>
                <a:lnTo>
                  <a:pt x="837146" y="829366"/>
                </a:lnTo>
                <a:lnTo>
                  <a:pt x="865035" y="795005"/>
                </a:lnTo>
                <a:lnTo>
                  <a:pt x="889859" y="758115"/>
                </a:lnTo>
                <a:lnTo>
                  <a:pt x="911418" y="718904"/>
                </a:lnTo>
                <a:lnTo>
                  <a:pt x="929510" y="677580"/>
                </a:lnTo>
                <a:lnTo>
                  <a:pt x="943932" y="634350"/>
                </a:lnTo>
                <a:lnTo>
                  <a:pt x="954484" y="589421"/>
                </a:lnTo>
                <a:lnTo>
                  <a:pt x="960963" y="543002"/>
                </a:lnTo>
                <a:lnTo>
                  <a:pt x="963168" y="495300"/>
                </a:lnTo>
                <a:lnTo>
                  <a:pt x="960963" y="447597"/>
                </a:lnTo>
                <a:lnTo>
                  <a:pt x="954484" y="401178"/>
                </a:lnTo>
                <a:lnTo>
                  <a:pt x="943932" y="356249"/>
                </a:lnTo>
                <a:lnTo>
                  <a:pt x="929510" y="313019"/>
                </a:lnTo>
                <a:lnTo>
                  <a:pt x="911418" y="271695"/>
                </a:lnTo>
                <a:lnTo>
                  <a:pt x="889859" y="232484"/>
                </a:lnTo>
                <a:lnTo>
                  <a:pt x="865035" y="195594"/>
                </a:lnTo>
                <a:lnTo>
                  <a:pt x="837146" y="161233"/>
                </a:lnTo>
                <a:lnTo>
                  <a:pt x="806396" y="129607"/>
                </a:lnTo>
                <a:lnTo>
                  <a:pt x="772986" y="100925"/>
                </a:lnTo>
                <a:lnTo>
                  <a:pt x="737118" y="75394"/>
                </a:lnTo>
                <a:lnTo>
                  <a:pt x="698993" y="53222"/>
                </a:lnTo>
                <a:lnTo>
                  <a:pt x="658813" y="34615"/>
                </a:lnTo>
                <a:lnTo>
                  <a:pt x="616781" y="19782"/>
                </a:lnTo>
                <a:lnTo>
                  <a:pt x="573097" y="8930"/>
                </a:lnTo>
                <a:lnTo>
                  <a:pt x="527964" y="2267"/>
                </a:lnTo>
                <a:lnTo>
                  <a:pt x="481584" y="0"/>
                </a:lnTo>
                <a:close/>
              </a:path>
            </a:pathLst>
          </a:custGeom>
          <a:solidFill>
            <a:srgbClr val="F8D5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0" y="495300"/>
                </a:moveTo>
                <a:lnTo>
                  <a:pt x="2204" y="447597"/>
                </a:lnTo>
                <a:lnTo>
                  <a:pt x="8683" y="401178"/>
                </a:lnTo>
                <a:lnTo>
                  <a:pt x="19235" y="356249"/>
                </a:lnTo>
                <a:lnTo>
                  <a:pt x="33657" y="313019"/>
                </a:lnTo>
                <a:lnTo>
                  <a:pt x="51749" y="271695"/>
                </a:lnTo>
                <a:lnTo>
                  <a:pt x="73308" y="232484"/>
                </a:lnTo>
                <a:lnTo>
                  <a:pt x="98132" y="195594"/>
                </a:lnTo>
                <a:lnTo>
                  <a:pt x="126021" y="161233"/>
                </a:lnTo>
                <a:lnTo>
                  <a:pt x="156771" y="129607"/>
                </a:lnTo>
                <a:lnTo>
                  <a:pt x="190181" y="100925"/>
                </a:lnTo>
                <a:lnTo>
                  <a:pt x="226049" y="75394"/>
                </a:lnTo>
                <a:lnTo>
                  <a:pt x="264174" y="53222"/>
                </a:lnTo>
                <a:lnTo>
                  <a:pt x="304354" y="34615"/>
                </a:lnTo>
                <a:lnTo>
                  <a:pt x="346386" y="19782"/>
                </a:lnTo>
                <a:lnTo>
                  <a:pt x="390070" y="8930"/>
                </a:lnTo>
                <a:lnTo>
                  <a:pt x="435203" y="2267"/>
                </a:lnTo>
                <a:lnTo>
                  <a:pt x="481584" y="0"/>
                </a:lnTo>
                <a:lnTo>
                  <a:pt x="527964" y="2267"/>
                </a:lnTo>
                <a:lnTo>
                  <a:pt x="573097" y="8930"/>
                </a:lnTo>
                <a:lnTo>
                  <a:pt x="616781" y="19782"/>
                </a:lnTo>
                <a:lnTo>
                  <a:pt x="658813" y="34615"/>
                </a:lnTo>
                <a:lnTo>
                  <a:pt x="698993" y="53222"/>
                </a:lnTo>
                <a:lnTo>
                  <a:pt x="737118" y="75394"/>
                </a:lnTo>
                <a:lnTo>
                  <a:pt x="772986" y="100925"/>
                </a:lnTo>
                <a:lnTo>
                  <a:pt x="806396" y="129607"/>
                </a:lnTo>
                <a:lnTo>
                  <a:pt x="837146" y="161233"/>
                </a:lnTo>
                <a:lnTo>
                  <a:pt x="865035" y="195594"/>
                </a:lnTo>
                <a:lnTo>
                  <a:pt x="889859" y="232484"/>
                </a:lnTo>
                <a:lnTo>
                  <a:pt x="911418" y="271695"/>
                </a:lnTo>
                <a:lnTo>
                  <a:pt x="929510" y="313019"/>
                </a:lnTo>
                <a:lnTo>
                  <a:pt x="943932" y="356249"/>
                </a:lnTo>
                <a:lnTo>
                  <a:pt x="954484" y="401178"/>
                </a:lnTo>
                <a:lnTo>
                  <a:pt x="960963" y="447597"/>
                </a:lnTo>
                <a:lnTo>
                  <a:pt x="963168" y="495300"/>
                </a:lnTo>
                <a:lnTo>
                  <a:pt x="960963" y="543002"/>
                </a:lnTo>
                <a:lnTo>
                  <a:pt x="954484" y="589421"/>
                </a:lnTo>
                <a:lnTo>
                  <a:pt x="943932" y="634350"/>
                </a:lnTo>
                <a:lnTo>
                  <a:pt x="929510" y="677580"/>
                </a:lnTo>
                <a:lnTo>
                  <a:pt x="911418" y="718904"/>
                </a:lnTo>
                <a:lnTo>
                  <a:pt x="889859" y="758115"/>
                </a:lnTo>
                <a:lnTo>
                  <a:pt x="865035" y="795005"/>
                </a:lnTo>
                <a:lnTo>
                  <a:pt x="837146" y="829366"/>
                </a:lnTo>
                <a:lnTo>
                  <a:pt x="806396" y="860992"/>
                </a:lnTo>
                <a:lnTo>
                  <a:pt x="772986" y="889674"/>
                </a:lnTo>
                <a:lnTo>
                  <a:pt x="737118" y="915205"/>
                </a:lnTo>
                <a:lnTo>
                  <a:pt x="698993" y="937377"/>
                </a:lnTo>
                <a:lnTo>
                  <a:pt x="658813" y="955984"/>
                </a:lnTo>
                <a:lnTo>
                  <a:pt x="616781" y="970817"/>
                </a:lnTo>
                <a:lnTo>
                  <a:pt x="573097" y="981669"/>
                </a:lnTo>
                <a:lnTo>
                  <a:pt x="527964" y="988332"/>
                </a:lnTo>
                <a:lnTo>
                  <a:pt x="481584" y="990600"/>
                </a:lnTo>
                <a:lnTo>
                  <a:pt x="435203" y="988332"/>
                </a:lnTo>
                <a:lnTo>
                  <a:pt x="390070" y="981669"/>
                </a:lnTo>
                <a:lnTo>
                  <a:pt x="346386" y="970817"/>
                </a:lnTo>
                <a:lnTo>
                  <a:pt x="304354" y="955984"/>
                </a:lnTo>
                <a:lnTo>
                  <a:pt x="264174" y="937377"/>
                </a:lnTo>
                <a:lnTo>
                  <a:pt x="226049" y="915205"/>
                </a:lnTo>
                <a:lnTo>
                  <a:pt x="190181" y="889674"/>
                </a:lnTo>
                <a:lnTo>
                  <a:pt x="156771" y="860992"/>
                </a:lnTo>
                <a:lnTo>
                  <a:pt x="126021" y="829366"/>
                </a:lnTo>
                <a:lnTo>
                  <a:pt x="98132" y="795005"/>
                </a:lnTo>
                <a:lnTo>
                  <a:pt x="73308" y="758115"/>
                </a:lnTo>
                <a:lnTo>
                  <a:pt x="51749" y="718904"/>
                </a:lnTo>
                <a:lnTo>
                  <a:pt x="33657" y="677580"/>
                </a:lnTo>
                <a:lnTo>
                  <a:pt x="19235" y="634350"/>
                </a:lnTo>
                <a:lnTo>
                  <a:pt x="8683" y="589421"/>
                </a:lnTo>
                <a:lnTo>
                  <a:pt x="2204" y="543002"/>
                </a:lnTo>
                <a:lnTo>
                  <a:pt x="0" y="495300"/>
                </a:lnTo>
                <a:close/>
              </a:path>
            </a:pathLst>
          </a:custGeom>
          <a:ln w="12192">
            <a:solidFill>
              <a:srgbClr val="F8D50D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56157" y="2568067"/>
          <a:ext cx="8135620" cy="2391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815"/>
                <a:gridCol w="1187450"/>
                <a:gridCol w="6622415"/>
              </a:tblGrid>
              <a:tr h="67373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F8D50D"/>
                      </a:solidFill>
                      <a:prstDash val="solid"/>
                    </a:lnR>
                    <a:lnB w="28575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dirty="0" sz="1400" spc="-45" b="1">
                          <a:latin typeface="Verdana"/>
                          <a:cs typeface="Verdana"/>
                        </a:rPr>
                        <a:t>Goal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905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190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dirty="0" sz="1400" spc="-80">
                          <a:latin typeface="Verdana"/>
                          <a:cs typeface="Verdana"/>
                        </a:rPr>
                        <a:t>Sign</a:t>
                      </a:r>
                      <a:r>
                        <a:rPr dirty="0" sz="140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in-construction</a:t>
                      </a:r>
                      <a:r>
                        <a:rPr dirty="0" sz="140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5">
                          <a:latin typeface="Verdana"/>
                          <a:cs typeface="Verdana"/>
                        </a:rPr>
                        <a:t>transaction</a:t>
                      </a:r>
                      <a:r>
                        <a:rPr dirty="0" sz="1400" spc="-1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5">
                          <a:latin typeface="Verdana"/>
                          <a:cs typeface="Verdana"/>
                        </a:rPr>
                        <a:t>generate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14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85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SignedTransaction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190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51308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F8D50D"/>
                      </a:solidFill>
                      <a:prstDash val="solid"/>
                    </a:lnR>
                    <a:lnB w="28575">
                      <a:solidFill>
                        <a:srgbClr val="F8D50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400" spc="-160" b="1">
                          <a:latin typeface="Verdana"/>
                          <a:cs typeface="Verdana"/>
                        </a:rPr>
                        <a:t>Steps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361315" indent="-17208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/>
                        <a:buChar char="•"/>
                        <a:tabLst>
                          <a:tab pos="361950" algn="l"/>
                        </a:tabLst>
                      </a:pPr>
                      <a:r>
                        <a:rPr dirty="0" sz="1400" spc="-80">
                          <a:latin typeface="Verdana"/>
                          <a:cs typeface="Verdana"/>
                        </a:rPr>
                        <a:t>Sign</a:t>
                      </a:r>
                      <a:r>
                        <a:rPr dirty="0" sz="140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85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TransactionBuilder</a:t>
                      </a:r>
                      <a:r>
                        <a:rPr dirty="0" sz="1400" spc="-30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0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">
                          <a:latin typeface="Verdana"/>
                          <a:cs typeface="Verdana"/>
                        </a:rPr>
                        <a:t>convert</a:t>
                      </a:r>
                      <a:r>
                        <a:rPr dirty="0" sz="140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85">
                          <a:latin typeface="Verdana"/>
                          <a:cs typeface="Verdana"/>
                        </a:rPr>
                        <a:t>it</a:t>
                      </a:r>
                      <a:r>
                        <a:rPr dirty="0" sz="140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35">
                          <a:latin typeface="Verdana"/>
                          <a:cs typeface="Verdana"/>
                        </a:rPr>
                        <a:t>into</a:t>
                      </a:r>
                      <a:r>
                        <a:rPr dirty="0" sz="140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14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85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SignedTransaction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635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33083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F8D50D"/>
                      </a:solidFill>
                      <a:prstDash val="solid"/>
                    </a:lnR>
                    <a:lnT w="28575">
                      <a:solidFill>
                        <a:srgbClr val="F8D50D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780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8534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F8D50D"/>
                      </a:solidFill>
                      <a:prstDash val="solid"/>
                    </a:lnR>
                    <a:lnT w="28575">
                      <a:solidFill>
                        <a:srgbClr val="F8D50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dirty="0" sz="1400" spc="-20" b="1">
                          <a:latin typeface="Verdana"/>
                          <a:cs typeface="Verdana"/>
                        </a:rPr>
                        <a:t>Code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445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190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dirty="0" sz="1200" spc="-70" b="1">
                          <a:solidFill>
                            <a:srgbClr val="2A79F0"/>
                          </a:solidFill>
                          <a:latin typeface="Trebuchet MS"/>
                          <a:cs typeface="Trebuchet MS"/>
                        </a:rPr>
                        <a:t>val 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ptx </a:t>
                      </a:r>
                      <a:r>
                        <a:rPr dirty="0" sz="1200" spc="-10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200" spc="-1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0">
                          <a:latin typeface="Arial"/>
                          <a:cs typeface="Arial"/>
                        </a:rPr>
                        <a:t>serviceHub.signInitialTransaction(builder)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190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26136" y="3294888"/>
            <a:ext cx="938783" cy="937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3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3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40</a:t>
            </a:fld>
            <a:r>
              <a:rPr dirty="0" spc="-85"/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80497" y="1529537"/>
            <a:ext cx="1599565" cy="3806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241935" algn="l"/>
              </a:tabLst>
            </a:pPr>
            <a:r>
              <a:rPr dirty="0" sz="1600" spc="-175" b="1">
                <a:latin typeface="Verdana"/>
                <a:cs typeface="Verdana"/>
                <a:hlinkClick r:id="rId3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114" b="1">
                <a:latin typeface="Verdana"/>
                <a:cs typeface="Verdana"/>
                <a:hlinkClick r:id="rId3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204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35">
                <a:latin typeface="Verdana"/>
                <a:cs typeface="Verdana"/>
                <a:hlinkClick r:id="rId3" action="ppaction://hlinksldjump"/>
              </a:rPr>
              <a:t>Flow</a:t>
            </a:r>
            <a:r>
              <a:rPr dirty="0" sz="1200" spc="-9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20">
                <a:latin typeface="Verdana"/>
                <a:cs typeface="Verdana"/>
                <a:hlinkClick r:id="rId3" action="ppaction://hlinksldjump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Verdana"/>
                <a:cs typeface="Verdana"/>
                <a:hlinkClick r:id="rId3" action="ppaction://hlinksldjump"/>
              </a:rPr>
              <a:t>Creating </a:t>
            </a:r>
            <a:r>
              <a:rPr dirty="0" sz="1200" spc="-30">
                <a:latin typeface="Verdana"/>
                <a:cs typeface="Verdana"/>
                <a:hlinkClick r:id="rId3" action="ppaction://hlinksldjump"/>
              </a:rPr>
              <a:t>Signed</a:t>
            </a:r>
            <a:r>
              <a:rPr dirty="0" sz="1200" spc="-17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3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3" action="ppaction://hlinksldjump"/>
              </a:rPr>
              <a:t>Verifying</a:t>
            </a:r>
            <a:r>
              <a:rPr dirty="0" sz="1200" spc="-7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3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20">
                <a:latin typeface="Verdana"/>
                <a:cs typeface="Verdana"/>
                <a:hlinkClick r:id="rId3" action="ppaction://hlinksldjump"/>
              </a:rPr>
              <a:t>Counterparty</a:t>
            </a:r>
            <a:r>
              <a:rPr dirty="0" sz="1200" spc="-5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95">
                <a:latin typeface="Verdana"/>
                <a:cs typeface="Verdana"/>
                <a:hlinkClick r:id="rId3" action="ppaction://hlinksldjump"/>
              </a:rPr>
              <a:t>Sig.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3" action="ppaction://hlinksldjump"/>
              </a:rPr>
              <a:t>Finalizing</a:t>
            </a:r>
            <a:r>
              <a:rPr dirty="0" sz="1200" spc="-8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3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3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 startAt="5"/>
              <a:tabLst>
                <a:tab pos="241935" algn="l"/>
              </a:tabLst>
            </a:pPr>
            <a:r>
              <a:rPr dirty="0" sz="1600" spc="-190" b="1">
                <a:latin typeface="Verdana"/>
                <a:cs typeface="Verdana"/>
                <a:hlinkClick r:id="rId3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5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r>
              <a:rPr dirty="0" sz="1600" spc="-265" b="1">
                <a:latin typeface="Verdana"/>
                <a:cs typeface="Verdana"/>
                <a:hlinkClick r:id="rId3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15" y="2574163"/>
            <a:ext cx="790130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60">
                <a:solidFill>
                  <a:srgbClr val="000000"/>
                </a:solidFill>
              </a:rPr>
              <a:t>Step </a:t>
            </a:r>
            <a:r>
              <a:rPr dirty="0" sz="5400" spc="-815">
                <a:solidFill>
                  <a:srgbClr val="000000"/>
                </a:solidFill>
              </a:rPr>
              <a:t>3 </a:t>
            </a:r>
            <a:r>
              <a:rPr dirty="0" sz="5400" spc="-1140">
                <a:solidFill>
                  <a:srgbClr val="000000"/>
                </a:solidFill>
              </a:rPr>
              <a:t>– </a:t>
            </a:r>
            <a:r>
              <a:rPr dirty="0" sz="5400" spc="-505">
                <a:solidFill>
                  <a:srgbClr val="000000"/>
                </a:solidFill>
              </a:rPr>
              <a:t>Verifying </a:t>
            </a:r>
            <a:r>
              <a:rPr dirty="0" sz="5400" spc="-530">
                <a:solidFill>
                  <a:srgbClr val="000000"/>
                </a:solidFill>
              </a:rPr>
              <a:t>the</a:t>
            </a:r>
            <a:r>
              <a:rPr dirty="0" sz="5400" spc="-430">
                <a:solidFill>
                  <a:srgbClr val="000000"/>
                </a:solidFill>
              </a:rPr>
              <a:t> </a:t>
            </a:r>
            <a:r>
              <a:rPr dirty="0" sz="5400" spc="-935">
                <a:solidFill>
                  <a:srgbClr val="000000"/>
                </a:solidFill>
              </a:rPr>
              <a:t>TX</a:t>
            </a:r>
            <a:endParaRPr sz="5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44989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00"/>
              <a:t>Verifying </a:t>
            </a:r>
            <a:r>
              <a:rPr dirty="0" spc="-25"/>
              <a:t>a</a:t>
            </a:r>
            <a:r>
              <a:rPr dirty="0" spc="-165"/>
              <a:t> </a:t>
            </a:r>
            <a:r>
              <a:rPr dirty="0" spc="-320"/>
              <a:t>Transaction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55</a:t>
            </a:fld>
            <a:r>
              <a:rPr dirty="0" spc="-85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87551"/>
            <a:ext cx="7546340" cy="28276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ts val="225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40">
                <a:latin typeface="Verdana"/>
                <a:cs typeface="Verdana"/>
              </a:rPr>
              <a:t>Before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sending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transaction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to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counterparty,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ts val="2250"/>
              </a:lnSpc>
            </a:pPr>
            <a:r>
              <a:rPr dirty="0" sz="2000" spc="-100" b="1">
                <a:solidFill>
                  <a:srgbClr val="2B79EF"/>
                </a:solidFill>
                <a:latin typeface="Trebuchet MS"/>
                <a:cs typeface="Trebuchet MS"/>
              </a:rPr>
              <a:t>Initiator </a:t>
            </a:r>
            <a:r>
              <a:rPr dirty="0" sz="2000" spc="-40">
                <a:latin typeface="Verdana"/>
                <a:cs typeface="Verdana"/>
              </a:rPr>
              <a:t>also </a:t>
            </a:r>
            <a:r>
              <a:rPr dirty="0" sz="2000" spc="5">
                <a:latin typeface="Verdana"/>
                <a:cs typeface="Verdana"/>
              </a:rPr>
              <a:t>needs </a:t>
            </a:r>
            <a:r>
              <a:rPr dirty="0" sz="2000" spc="-5">
                <a:latin typeface="Verdana"/>
                <a:cs typeface="Verdana"/>
              </a:rPr>
              <a:t>to</a:t>
            </a:r>
            <a:r>
              <a:rPr dirty="0" sz="2000" spc="-540">
                <a:latin typeface="Verdana"/>
                <a:cs typeface="Verdana"/>
              </a:rPr>
              <a:t> </a:t>
            </a:r>
            <a:r>
              <a:rPr dirty="0" sz="2000" spc="-90">
                <a:latin typeface="Verdana"/>
                <a:cs typeface="Verdana"/>
              </a:rPr>
              <a:t>verify </a:t>
            </a:r>
            <a:r>
              <a:rPr dirty="0" sz="2000" spc="-135">
                <a:latin typeface="Verdana"/>
                <a:cs typeface="Verdana"/>
              </a:rPr>
              <a:t>it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ts val="2280"/>
              </a:lnSpc>
              <a:spcBef>
                <a:spcPts val="19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Verdana"/>
                <a:cs typeface="Verdana"/>
              </a:rPr>
              <a:t>We</a:t>
            </a:r>
            <a:r>
              <a:rPr dirty="0" sz="2000" spc="-90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want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to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90">
                <a:latin typeface="Verdana"/>
                <a:cs typeface="Verdana"/>
              </a:rPr>
              <a:t>verify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our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transaction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300" b="1">
                <a:solidFill>
                  <a:srgbClr val="FF0000"/>
                </a:solidFill>
                <a:latin typeface="Verdana"/>
                <a:cs typeface="Verdana"/>
              </a:rPr>
              <a:t>BEFORE</a:t>
            </a:r>
            <a:r>
              <a:rPr dirty="0" sz="2000" spc="-155" b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signing</a:t>
            </a:r>
            <a:r>
              <a:rPr dirty="0" sz="2000" spc="-145">
                <a:latin typeface="Verdana"/>
                <a:cs typeface="Verdana"/>
              </a:rPr>
              <a:t> it,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to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ts val="2280"/>
              </a:lnSpc>
            </a:pPr>
            <a:r>
              <a:rPr dirty="0" sz="2000" spc="-65">
                <a:latin typeface="Verdana"/>
                <a:cs typeface="Verdana"/>
              </a:rPr>
              <a:t>ensure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that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30">
                <a:latin typeface="Verdana"/>
                <a:cs typeface="Verdana"/>
              </a:rPr>
              <a:t>we’re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not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signing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55">
                <a:latin typeface="Verdana"/>
                <a:cs typeface="Verdana"/>
              </a:rPr>
              <a:t>an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40">
                <a:latin typeface="Verdana"/>
                <a:cs typeface="Verdana"/>
              </a:rPr>
              <a:t>invalid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transaction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8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Verdana"/>
                <a:cs typeface="Verdana"/>
              </a:rPr>
              <a:t>We </a:t>
            </a:r>
            <a:r>
              <a:rPr dirty="0" sz="2000" spc="-90">
                <a:latin typeface="Verdana"/>
                <a:cs typeface="Verdana"/>
              </a:rPr>
              <a:t>verify </a:t>
            </a:r>
            <a:r>
              <a:rPr dirty="0" sz="2000" spc="-15">
                <a:latin typeface="Verdana"/>
                <a:cs typeface="Verdana"/>
              </a:rPr>
              <a:t>the </a:t>
            </a:r>
            <a:r>
              <a:rPr dirty="0" sz="2000" spc="-120" b="1">
                <a:solidFill>
                  <a:srgbClr val="2B79EF"/>
                </a:solidFill>
                <a:latin typeface="Trebuchet MS"/>
                <a:cs typeface="Trebuchet MS"/>
              </a:rPr>
              <a:t>TransactionBuilder </a:t>
            </a:r>
            <a:r>
              <a:rPr dirty="0" sz="2000">
                <a:latin typeface="Verdana"/>
                <a:cs typeface="Verdana"/>
              </a:rPr>
              <a:t>by </a:t>
            </a:r>
            <a:r>
              <a:rPr dirty="0" sz="2000" spc="-60">
                <a:latin typeface="Verdana"/>
                <a:cs typeface="Verdana"/>
              </a:rPr>
              <a:t>invoking</a:t>
            </a:r>
            <a:r>
              <a:rPr dirty="0" sz="2000" spc="-520">
                <a:latin typeface="Verdana"/>
                <a:cs typeface="Verdana"/>
              </a:rPr>
              <a:t> </a:t>
            </a:r>
            <a:r>
              <a:rPr dirty="0" sz="2000" spc="-175">
                <a:latin typeface="Verdana"/>
                <a:cs typeface="Verdana"/>
              </a:rPr>
              <a:t>its </a:t>
            </a:r>
            <a:r>
              <a:rPr dirty="0" sz="2000" spc="-130" b="1">
                <a:solidFill>
                  <a:srgbClr val="2B79EF"/>
                </a:solidFill>
                <a:latin typeface="Trebuchet MS"/>
                <a:cs typeface="Trebuchet MS"/>
              </a:rPr>
              <a:t>verify </a:t>
            </a:r>
            <a:r>
              <a:rPr dirty="0" sz="2000" spc="-15">
                <a:latin typeface="Verdana"/>
                <a:cs typeface="Verdana"/>
              </a:rPr>
              <a:t>function</a:t>
            </a:r>
            <a:endParaRPr sz="2000">
              <a:latin typeface="Verdana"/>
              <a:cs typeface="Verdana"/>
            </a:endParaRPr>
          </a:p>
          <a:p>
            <a:pPr lvl="1" marL="413384" indent="-342900">
              <a:lnSpc>
                <a:spcPts val="2310"/>
              </a:lnSpc>
              <a:spcBef>
                <a:spcPts val="2140"/>
              </a:spcBef>
              <a:buClr>
                <a:srgbClr val="000000"/>
              </a:buClr>
              <a:buFont typeface="Arial"/>
              <a:buChar char="•"/>
              <a:tabLst>
                <a:tab pos="413384" algn="l"/>
                <a:tab pos="414020" algn="l"/>
              </a:tabLst>
            </a:pPr>
            <a:r>
              <a:rPr dirty="0" sz="2000" spc="-130" b="1">
                <a:solidFill>
                  <a:srgbClr val="2B79EF"/>
                </a:solidFill>
                <a:latin typeface="Trebuchet MS"/>
                <a:cs typeface="Trebuchet MS"/>
              </a:rPr>
              <a:t>verify</a:t>
            </a:r>
            <a:r>
              <a:rPr dirty="0" sz="2000" spc="-135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000" spc="-110">
                <a:latin typeface="Verdana"/>
                <a:cs typeface="Verdana"/>
              </a:rPr>
              <a:t>will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40">
                <a:latin typeface="Verdana"/>
                <a:cs typeface="Verdana"/>
              </a:rPr>
              <a:t>invoke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30">
                <a:latin typeface="Verdana"/>
                <a:cs typeface="Verdana"/>
              </a:rPr>
              <a:t>contract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30">
                <a:latin typeface="Verdana"/>
                <a:cs typeface="Verdana"/>
              </a:rPr>
              <a:t>logic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10">
                <a:latin typeface="Verdana"/>
                <a:cs typeface="Verdana"/>
              </a:rPr>
              <a:t>of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40">
                <a:latin typeface="Verdana"/>
                <a:cs typeface="Verdana"/>
              </a:rPr>
              <a:t>every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input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75">
                <a:latin typeface="Verdana"/>
                <a:cs typeface="Verdana"/>
              </a:rPr>
              <a:t>and</a:t>
            </a:r>
            <a:endParaRPr sz="2000">
              <a:latin typeface="Verdana"/>
              <a:cs typeface="Verdana"/>
            </a:endParaRPr>
          </a:p>
          <a:p>
            <a:pPr marL="413384">
              <a:lnSpc>
                <a:spcPts val="2310"/>
              </a:lnSpc>
            </a:pPr>
            <a:r>
              <a:rPr dirty="0" sz="2000" spc="-40">
                <a:latin typeface="Verdana"/>
                <a:cs typeface="Verdana"/>
              </a:rPr>
              <a:t>output,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without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40">
                <a:latin typeface="Verdana"/>
                <a:cs typeface="Verdana"/>
              </a:rPr>
              <a:t>checking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35">
                <a:latin typeface="Verdana"/>
                <a:cs typeface="Verdana"/>
              </a:rPr>
              <a:t>required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75">
                <a:latin typeface="Verdana"/>
                <a:cs typeface="Verdana"/>
              </a:rPr>
              <a:t>signatures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2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2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2.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75" b="1">
                <a:latin typeface="Verdana"/>
                <a:cs typeface="Verdana"/>
                <a:hlinkClick r:id="rId2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3.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14" b="1">
                <a:latin typeface="Verdana"/>
                <a:cs typeface="Verdana"/>
                <a:hlinkClick r:id="rId2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497" y="2749423"/>
            <a:ext cx="1599565" cy="136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4.</a:t>
            </a:r>
            <a:r>
              <a:rPr dirty="0" sz="1600" spc="-90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204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35">
                <a:latin typeface="Verdana"/>
                <a:cs typeface="Verdana"/>
                <a:hlinkClick r:id="rId2" action="ppaction://hlinksldjump"/>
              </a:rPr>
              <a:t>Flow</a:t>
            </a:r>
            <a:r>
              <a:rPr dirty="0" sz="1200" spc="-9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20">
                <a:latin typeface="Verdana"/>
                <a:cs typeface="Verdana"/>
                <a:hlinkClick r:id="rId2" action="ppaction://hlinksldjump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Verdana"/>
                <a:cs typeface="Verdana"/>
                <a:hlinkClick r:id="rId2" action="ppaction://hlinksldjump"/>
              </a:rPr>
              <a:t>Creating </a:t>
            </a:r>
            <a:r>
              <a:rPr dirty="0" sz="1200" spc="-30">
                <a:latin typeface="Verdana"/>
                <a:cs typeface="Verdana"/>
                <a:hlinkClick r:id="rId2" action="ppaction://hlinksldjump"/>
              </a:rPr>
              <a:t>Signed</a:t>
            </a:r>
            <a:r>
              <a:rPr dirty="0" sz="1200" spc="-17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2" action="ppaction://hlinksldjump"/>
              </a:rPr>
              <a:t>Verifying</a:t>
            </a:r>
            <a:r>
              <a:rPr dirty="0" sz="1200" spc="-7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20">
                <a:latin typeface="Verdana"/>
                <a:cs typeface="Verdana"/>
                <a:hlinkClick r:id="rId2" action="ppaction://hlinksldjump"/>
              </a:rPr>
              <a:t>Counterparty</a:t>
            </a:r>
            <a:r>
              <a:rPr dirty="0" sz="1200" spc="-5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95">
                <a:latin typeface="Verdana"/>
                <a:cs typeface="Verdana"/>
                <a:hlinkClick r:id="rId2" action="ppaction://hlinksldjump"/>
              </a:rPr>
              <a:t>Sig.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2" action="ppaction://hlinksldjump"/>
              </a:rPr>
              <a:t>Finalizing</a:t>
            </a:r>
            <a:r>
              <a:rPr dirty="0" sz="1200" spc="-8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2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497" y="4456252"/>
            <a:ext cx="1068070" cy="879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 startAt="5"/>
              <a:tabLst>
                <a:tab pos="241935" algn="l"/>
              </a:tabLst>
            </a:pPr>
            <a:r>
              <a:rPr dirty="0" sz="1600" spc="-190" b="1">
                <a:latin typeface="Verdana"/>
                <a:cs typeface="Verdana"/>
                <a:hlinkClick r:id="rId2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AutoNum type="arabicPeriod" startAt="5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5"/>
              <a:tabLst>
                <a:tab pos="241300" algn="l"/>
              </a:tabLst>
            </a:pPr>
            <a:r>
              <a:rPr dirty="0" sz="1600" spc="-265" b="1">
                <a:latin typeface="Verdana"/>
                <a:cs typeface="Verdana"/>
                <a:hlinkClick r:id="rId2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8027034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00"/>
              <a:t>Verifying </a:t>
            </a:r>
            <a:r>
              <a:rPr dirty="0" spc="-25"/>
              <a:t>a </a:t>
            </a:r>
            <a:r>
              <a:rPr dirty="0" spc="-320"/>
              <a:t>Transaction </a:t>
            </a:r>
            <a:r>
              <a:rPr dirty="0" spc="-190"/>
              <a:t>-</a:t>
            </a:r>
            <a:r>
              <a:rPr dirty="0" spc="-175"/>
              <a:t> </a:t>
            </a:r>
            <a:r>
              <a:rPr dirty="0" spc="-315"/>
              <a:t>Implementation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481584" y="0"/>
                </a:moveTo>
                <a:lnTo>
                  <a:pt x="435203" y="2267"/>
                </a:lnTo>
                <a:lnTo>
                  <a:pt x="390070" y="8930"/>
                </a:lnTo>
                <a:lnTo>
                  <a:pt x="346386" y="19782"/>
                </a:lnTo>
                <a:lnTo>
                  <a:pt x="304354" y="34615"/>
                </a:lnTo>
                <a:lnTo>
                  <a:pt x="264174" y="53222"/>
                </a:lnTo>
                <a:lnTo>
                  <a:pt x="226049" y="75394"/>
                </a:lnTo>
                <a:lnTo>
                  <a:pt x="190181" y="100925"/>
                </a:lnTo>
                <a:lnTo>
                  <a:pt x="156771" y="129607"/>
                </a:lnTo>
                <a:lnTo>
                  <a:pt x="126021" y="161233"/>
                </a:lnTo>
                <a:lnTo>
                  <a:pt x="98132" y="195594"/>
                </a:lnTo>
                <a:lnTo>
                  <a:pt x="73308" y="232484"/>
                </a:lnTo>
                <a:lnTo>
                  <a:pt x="51749" y="271695"/>
                </a:lnTo>
                <a:lnTo>
                  <a:pt x="33657" y="313019"/>
                </a:lnTo>
                <a:lnTo>
                  <a:pt x="19235" y="356249"/>
                </a:lnTo>
                <a:lnTo>
                  <a:pt x="8683" y="401178"/>
                </a:lnTo>
                <a:lnTo>
                  <a:pt x="2204" y="447597"/>
                </a:lnTo>
                <a:lnTo>
                  <a:pt x="0" y="495300"/>
                </a:lnTo>
                <a:lnTo>
                  <a:pt x="2204" y="543002"/>
                </a:lnTo>
                <a:lnTo>
                  <a:pt x="8683" y="589421"/>
                </a:lnTo>
                <a:lnTo>
                  <a:pt x="19235" y="634350"/>
                </a:lnTo>
                <a:lnTo>
                  <a:pt x="33657" y="677580"/>
                </a:lnTo>
                <a:lnTo>
                  <a:pt x="51749" y="718904"/>
                </a:lnTo>
                <a:lnTo>
                  <a:pt x="73308" y="758115"/>
                </a:lnTo>
                <a:lnTo>
                  <a:pt x="98132" y="795005"/>
                </a:lnTo>
                <a:lnTo>
                  <a:pt x="126021" y="829366"/>
                </a:lnTo>
                <a:lnTo>
                  <a:pt x="156771" y="860992"/>
                </a:lnTo>
                <a:lnTo>
                  <a:pt x="190181" y="889674"/>
                </a:lnTo>
                <a:lnTo>
                  <a:pt x="226049" y="915205"/>
                </a:lnTo>
                <a:lnTo>
                  <a:pt x="264174" y="937377"/>
                </a:lnTo>
                <a:lnTo>
                  <a:pt x="304354" y="955984"/>
                </a:lnTo>
                <a:lnTo>
                  <a:pt x="346386" y="970817"/>
                </a:lnTo>
                <a:lnTo>
                  <a:pt x="390070" y="981669"/>
                </a:lnTo>
                <a:lnTo>
                  <a:pt x="435203" y="988332"/>
                </a:lnTo>
                <a:lnTo>
                  <a:pt x="481584" y="990600"/>
                </a:lnTo>
                <a:lnTo>
                  <a:pt x="527964" y="988332"/>
                </a:lnTo>
                <a:lnTo>
                  <a:pt x="573097" y="981669"/>
                </a:lnTo>
                <a:lnTo>
                  <a:pt x="616781" y="970817"/>
                </a:lnTo>
                <a:lnTo>
                  <a:pt x="658813" y="955984"/>
                </a:lnTo>
                <a:lnTo>
                  <a:pt x="698993" y="937377"/>
                </a:lnTo>
                <a:lnTo>
                  <a:pt x="737118" y="915205"/>
                </a:lnTo>
                <a:lnTo>
                  <a:pt x="772986" y="889674"/>
                </a:lnTo>
                <a:lnTo>
                  <a:pt x="806396" y="860992"/>
                </a:lnTo>
                <a:lnTo>
                  <a:pt x="837146" y="829366"/>
                </a:lnTo>
                <a:lnTo>
                  <a:pt x="865035" y="795005"/>
                </a:lnTo>
                <a:lnTo>
                  <a:pt x="889859" y="758115"/>
                </a:lnTo>
                <a:lnTo>
                  <a:pt x="911418" y="718904"/>
                </a:lnTo>
                <a:lnTo>
                  <a:pt x="929510" y="677580"/>
                </a:lnTo>
                <a:lnTo>
                  <a:pt x="943932" y="634350"/>
                </a:lnTo>
                <a:lnTo>
                  <a:pt x="954484" y="589421"/>
                </a:lnTo>
                <a:lnTo>
                  <a:pt x="960963" y="543002"/>
                </a:lnTo>
                <a:lnTo>
                  <a:pt x="963168" y="495300"/>
                </a:lnTo>
                <a:lnTo>
                  <a:pt x="960963" y="447597"/>
                </a:lnTo>
                <a:lnTo>
                  <a:pt x="954484" y="401178"/>
                </a:lnTo>
                <a:lnTo>
                  <a:pt x="943932" y="356249"/>
                </a:lnTo>
                <a:lnTo>
                  <a:pt x="929510" y="313019"/>
                </a:lnTo>
                <a:lnTo>
                  <a:pt x="911418" y="271695"/>
                </a:lnTo>
                <a:lnTo>
                  <a:pt x="889859" y="232484"/>
                </a:lnTo>
                <a:lnTo>
                  <a:pt x="865035" y="195594"/>
                </a:lnTo>
                <a:lnTo>
                  <a:pt x="837146" y="161233"/>
                </a:lnTo>
                <a:lnTo>
                  <a:pt x="806396" y="129607"/>
                </a:lnTo>
                <a:lnTo>
                  <a:pt x="772986" y="100925"/>
                </a:lnTo>
                <a:lnTo>
                  <a:pt x="737118" y="75394"/>
                </a:lnTo>
                <a:lnTo>
                  <a:pt x="698993" y="53222"/>
                </a:lnTo>
                <a:lnTo>
                  <a:pt x="658813" y="34615"/>
                </a:lnTo>
                <a:lnTo>
                  <a:pt x="616781" y="19782"/>
                </a:lnTo>
                <a:lnTo>
                  <a:pt x="573097" y="8930"/>
                </a:lnTo>
                <a:lnTo>
                  <a:pt x="527964" y="2267"/>
                </a:lnTo>
                <a:lnTo>
                  <a:pt x="481584" y="0"/>
                </a:lnTo>
                <a:close/>
              </a:path>
            </a:pathLst>
          </a:custGeom>
          <a:solidFill>
            <a:srgbClr val="0096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0" y="495300"/>
                </a:moveTo>
                <a:lnTo>
                  <a:pt x="2204" y="447597"/>
                </a:lnTo>
                <a:lnTo>
                  <a:pt x="8683" y="401178"/>
                </a:lnTo>
                <a:lnTo>
                  <a:pt x="19235" y="356249"/>
                </a:lnTo>
                <a:lnTo>
                  <a:pt x="33657" y="313019"/>
                </a:lnTo>
                <a:lnTo>
                  <a:pt x="51749" y="271695"/>
                </a:lnTo>
                <a:lnTo>
                  <a:pt x="73308" y="232484"/>
                </a:lnTo>
                <a:lnTo>
                  <a:pt x="98132" y="195594"/>
                </a:lnTo>
                <a:lnTo>
                  <a:pt x="126021" y="161233"/>
                </a:lnTo>
                <a:lnTo>
                  <a:pt x="156771" y="129607"/>
                </a:lnTo>
                <a:lnTo>
                  <a:pt x="190181" y="100925"/>
                </a:lnTo>
                <a:lnTo>
                  <a:pt x="226049" y="75394"/>
                </a:lnTo>
                <a:lnTo>
                  <a:pt x="264174" y="53222"/>
                </a:lnTo>
                <a:lnTo>
                  <a:pt x="304354" y="34615"/>
                </a:lnTo>
                <a:lnTo>
                  <a:pt x="346386" y="19782"/>
                </a:lnTo>
                <a:lnTo>
                  <a:pt x="390070" y="8930"/>
                </a:lnTo>
                <a:lnTo>
                  <a:pt x="435203" y="2267"/>
                </a:lnTo>
                <a:lnTo>
                  <a:pt x="481584" y="0"/>
                </a:lnTo>
                <a:lnTo>
                  <a:pt x="527964" y="2267"/>
                </a:lnTo>
                <a:lnTo>
                  <a:pt x="573097" y="8930"/>
                </a:lnTo>
                <a:lnTo>
                  <a:pt x="616781" y="19782"/>
                </a:lnTo>
                <a:lnTo>
                  <a:pt x="658813" y="34615"/>
                </a:lnTo>
                <a:lnTo>
                  <a:pt x="698993" y="53222"/>
                </a:lnTo>
                <a:lnTo>
                  <a:pt x="737118" y="75394"/>
                </a:lnTo>
                <a:lnTo>
                  <a:pt x="772986" y="100925"/>
                </a:lnTo>
                <a:lnTo>
                  <a:pt x="806396" y="129607"/>
                </a:lnTo>
                <a:lnTo>
                  <a:pt x="837146" y="161233"/>
                </a:lnTo>
                <a:lnTo>
                  <a:pt x="865035" y="195594"/>
                </a:lnTo>
                <a:lnTo>
                  <a:pt x="889859" y="232484"/>
                </a:lnTo>
                <a:lnTo>
                  <a:pt x="911418" y="271695"/>
                </a:lnTo>
                <a:lnTo>
                  <a:pt x="929510" y="313019"/>
                </a:lnTo>
                <a:lnTo>
                  <a:pt x="943932" y="356249"/>
                </a:lnTo>
                <a:lnTo>
                  <a:pt x="954484" y="401178"/>
                </a:lnTo>
                <a:lnTo>
                  <a:pt x="960963" y="447597"/>
                </a:lnTo>
                <a:lnTo>
                  <a:pt x="963168" y="495300"/>
                </a:lnTo>
                <a:lnTo>
                  <a:pt x="960963" y="543002"/>
                </a:lnTo>
                <a:lnTo>
                  <a:pt x="954484" y="589421"/>
                </a:lnTo>
                <a:lnTo>
                  <a:pt x="943932" y="634350"/>
                </a:lnTo>
                <a:lnTo>
                  <a:pt x="929510" y="677580"/>
                </a:lnTo>
                <a:lnTo>
                  <a:pt x="911418" y="718904"/>
                </a:lnTo>
                <a:lnTo>
                  <a:pt x="889859" y="758115"/>
                </a:lnTo>
                <a:lnTo>
                  <a:pt x="865035" y="795005"/>
                </a:lnTo>
                <a:lnTo>
                  <a:pt x="837146" y="829366"/>
                </a:lnTo>
                <a:lnTo>
                  <a:pt x="806396" y="860992"/>
                </a:lnTo>
                <a:lnTo>
                  <a:pt x="772986" y="889674"/>
                </a:lnTo>
                <a:lnTo>
                  <a:pt x="737118" y="915205"/>
                </a:lnTo>
                <a:lnTo>
                  <a:pt x="698993" y="937377"/>
                </a:lnTo>
                <a:lnTo>
                  <a:pt x="658813" y="955984"/>
                </a:lnTo>
                <a:lnTo>
                  <a:pt x="616781" y="970817"/>
                </a:lnTo>
                <a:lnTo>
                  <a:pt x="573097" y="981669"/>
                </a:lnTo>
                <a:lnTo>
                  <a:pt x="527964" y="988332"/>
                </a:lnTo>
                <a:lnTo>
                  <a:pt x="481584" y="990600"/>
                </a:lnTo>
                <a:lnTo>
                  <a:pt x="435203" y="988332"/>
                </a:lnTo>
                <a:lnTo>
                  <a:pt x="390070" y="981669"/>
                </a:lnTo>
                <a:lnTo>
                  <a:pt x="346386" y="970817"/>
                </a:lnTo>
                <a:lnTo>
                  <a:pt x="304354" y="955984"/>
                </a:lnTo>
                <a:lnTo>
                  <a:pt x="264174" y="937377"/>
                </a:lnTo>
                <a:lnTo>
                  <a:pt x="226049" y="915205"/>
                </a:lnTo>
                <a:lnTo>
                  <a:pt x="190181" y="889674"/>
                </a:lnTo>
                <a:lnTo>
                  <a:pt x="156771" y="860992"/>
                </a:lnTo>
                <a:lnTo>
                  <a:pt x="126021" y="829366"/>
                </a:lnTo>
                <a:lnTo>
                  <a:pt x="98132" y="795005"/>
                </a:lnTo>
                <a:lnTo>
                  <a:pt x="73308" y="758115"/>
                </a:lnTo>
                <a:lnTo>
                  <a:pt x="51749" y="718904"/>
                </a:lnTo>
                <a:lnTo>
                  <a:pt x="33657" y="677580"/>
                </a:lnTo>
                <a:lnTo>
                  <a:pt x="19235" y="634350"/>
                </a:lnTo>
                <a:lnTo>
                  <a:pt x="8683" y="589421"/>
                </a:lnTo>
                <a:lnTo>
                  <a:pt x="2204" y="543002"/>
                </a:lnTo>
                <a:lnTo>
                  <a:pt x="0" y="495300"/>
                </a:lnTo>
                <a:close/>
              </a:path>
            </a:pathLst>
          </a:custGeom>
          <a:ln w="12192">
            <a:solidFill>
              <a:srgbClr val="009658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58061" y="2139188"/>
          <a:ext cx="8134350" cy="3221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170"/>
                <a:gridCol w="1143000"/>
                <a:gridCol w="6501130"/>
              </a:tblGrid>
              <a:tr h="58483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spc="-45" b="1">
                          <a:latin typeface="Verdana"/>
                          <a:cs typeface="Verdana"/>
                        </a:rPr>
                        <a:t>Goal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dirty="0" sz="1400" spc="45">
                          <a:latin typeface="Verdana"/>
                          <a:cs typeface="Verdana"/>
                        </a:rPr>
                        <a:t>Make</a:t>
                      </a:r>
                      <a:r>
                        <a:rPr dirty="0" sz="1400" spc="-3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-65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Initiator </a:t>
                      </a:r>
                      <a:r>
                        <a:rPr dirty="0" sz="1400" spc="-65">
                          <a:latin typeface="Verdana"/>
                          <a:cs typeface="Verdana"/>
                        </a:rPr>
                        <a:t>verify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transaction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5895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10001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8034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sz="1400" spc="-150" b="1">
                          <a:latin typeface="Verdana"/>
                          <a:cs typeface="Verdana"/>
                        </a:rPr>
                        <a:t>Where?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dirty="0" sz="1400" spc="-80">
                          <a:latin typeface="Verdana"/>
                          <a:cs typeface="Verdana"/>
                        </a:rPr>
                        <a:t>flow/IOUIssueFlow.kt, </a:t>
                      </a:r>
                      <a:r>
                        <a:rPr dirty="0" sz="1400" spc="-145" b="1">
                          <a:latin typeface="Verdana"/>
                          <a:cs typeface="Verdana"/>
                        </a:rPr>
                        <a:t>after 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creating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-90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TransactionBuilder</a:t>
                      </a:r>
                      <a:r>
                        <a:rPr dirty="0" sz="1400" spc="-90">
                          <a:latin typeface="Verdana"/>
                          <a:cs typeface="Verdana"/>
                        </a:rPr>
                        <a:t>,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but</a:t>
                      </a:r>
                      <a:r>
                        <a:rPr dirty="0" sz="1400" spc="-3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10" b="1">
                          <a:latin typeface="Verdana"/>
                          <a:cs typeface="Verdana"/>
                        </a:rPr>
                        <a:t>before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179705" marR="374586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400" spc="-50">
                          <a:latin typeface="Verdana"/>
                          <a:cs typeface="Verdana"/>
                        </a:rPr>
                        <a:t>signing </a:t>
                      </a:r>
                      <a:r>
                        <a:rPr dirty="0" sz="1400" spc="-75">
                          <a:latin typeface="Verdana"/>
                          <a:cs typeface="Verdana"/>
                        </a:rPr>
                        <a:t>it  </a:t>
                      </a:r>
                      <a:r>
                        <a:rPr dirty="0" sz="1400" spc="-90">
                          <a:latin typeface="Verdana"/>
                          <a:cs typeface="Verdana"/>
                        </a:rPr>
                        <a:t>test/flows/IOUIssueFlowTests.kt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0815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8305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T w="28575">
                      <a:solidFill>
                        <a:srgbClr val="00965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400" spc="-160" b="1">
                          <a:latin typeface="Verdana"/>
                          <a:cs typeface="Verdana"/>
                        </a:rPr>
                        <a:t>Steps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1515"/>
                        </a:spcBef>
                        <a:tabLst>
                          <a:tab pos="636905" algn="l"/>
                        </a:tabLst>
                      </a:pPr>
                      <a:r>
                        <a:rPr dirty="0" sz="1400" spc="-120">
                          <a:latin typeface="Verdana"/>
                          <a:cs typeface="Verdana"/>
                        </a:rPr>
                        <a:t>1.	</a:t>
                      </a:r>
                      <a:r>
                        <a:rPr dirty="0" sz="1400" spc="90">
                          <a:latin typeface="Verdana"/>
                          <a:cs typeface="Verdana"/>
                        </a:rPr>
                        <a:t>Add</a:t>
                      </a:r>
                      <a:r>
                        <a:rPr dirty="0" sz="140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transaction</a:t>
                      </a:r>
                      <a:r>
                        <a:rPr dirty="0" sz="140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5">
                          <a:latin typeface="Verdana"/>
                          <a:cs typeface="Verdana"/>
                        </a:rPr>
                        <a:t>verification</a:t>
                      </a:r>
                      <a:r>
                        <a:rPr dirty="0" sz="1400" spc="-1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00">
                          <a:latin typeface="Verdana"/>
                          <a:cs typeface="Verdana"/>
                        </a:rPr>
                        <a:t>code</a:t>
                      </a:r>
                      <a:r>
                        <a:rPr dirty="0" sz="1400" spc="-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75" b="1">
                          <a:solidFill>
                            <a:srgbClr val="2A79F0"/>
                          </a:solidFill>
                          <a:latin typeface="Trebuchet MS"/>
                          <a:cs typeface="Trebuchet MS"/>
                        </a:rPr>
                        <a:t>IOUIssueFlow.call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63690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400" spc="10">
                          <a:latin typeface="Verdana"/>
                          <a:cs typeface="Verdana"/>
                        </a:rPr>
                        <a:t>method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92405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786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T w="28575">
                      <a:solidFill>
                        <a:srgbClr val="00965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0340" marR="522605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400" spc="-120" b="1">
                          <a:latin typeface="Verdana"/>
                          <a:cs typeface="Verdana"/>
                        </a:rPr>
                        <a:t>Key  </a:t>
                      </a:r>
                      <a:r>
                        <a:rPr dirty="0" sz="1400" b="1">
                          <a:latin typeface="Verdana"/>
                          <a:cs typeface="Verdana"/>
                        </a:rPr>
                        <a:t>Docs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843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79705">
                        <a:lnSpc>
                          <a:spcPct val="100000"/>
                        </a:lnSpc>
                      </a:pPr>
                      <a:r>
                        <a:rPr dirty="0" sz="1400" spc="15">
                          <a:latin typeface="Verdana"/>
                          <a:cs typeface="Verdana"/>
                        </a:rPr>
                        <a:t>N/A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03859" y="3368040"/>
            <a:ext cx="743712" cy="790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3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3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55</a:t>
            </a:fld>
            <a:r>
              <a:rPr dirty="0" spc="-85"/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80497" y="1529537"/>
            <a:ext cx="1599565" cy="3806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241935" algn="l"/>
              </a:tabLst>
            </a:pPr>
            <a:r>
              <a:rPr dirty="0" sz="1600" spc="-175" b="1">
                <a:latin typeface="Verdana"/>
                <a:cs typeface="Verdana"/>
                <a:hlinkClick r:id="rId3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114" b="1">
                <a:latin typeface="Verdana"/>
                <a:cs typeface="Verdana"/>
                <a:hlinkClick r:id="rId3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204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35">
                <a:latin typeface="Verdana"/>
                <a:cs typeface="Verdana"/>
                <a:hlinkClick r:id="rId3" action="ppaction://hlinksldjump"/>
              </a:rPr>
              <a:t>Flow</a:t>
            </a:r>
            <a:r>
              <a:rPr dirty="0" sz="1200" spc="-9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20">
                <a:latin typeface="Verdana"/>
                <a:cs typeface="Verdana"/>
                <a:hlinkClick r:id="rId3" action="ppaction://hlinksldjump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Verdana"/>
                <a:cs typeface="Verdana"/>
                <a:hlinkClick r:id="rId3" action="ppaction://hlinksldjump"/>
              </a:rPr>
              <a:t>Creating </a:t>
            </a:r>
            <a:r>
              <a:rPr dirty="0" sz="1200" spc="-30">
                <a:latin typeface="Verdana"/>
                <a:cs typeface="Verdana"/>
                <a:hlinkClick r:id="rId3" action="ppaction://hlinksldjump"/>
              </a:rPr>
              <a:t>Signed</a:t>
            </a:r>
            <a:r>
              <a:rPr dirty="0" sz="1200" spc="-17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3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3" action="ppaction://hlinksldjump"/>
              </a:rPr>
              <a:t>Verifying</a:t>
            </a:r>
            <a:r>
              <a:rPr dirty="0" sz="1200" spc="-7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3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20">
                <a:latin typeface="Verdana"/>
                <a:cs typeface="Verdana"/>
                <a:hlinkClick r:id="rId3" action="ppaction://hlinksldjump"/>
              </a:rPr>
              <a:t>Counterparty</a:t>
            </a:r>
            <a:r>
              <a:rPr dirty="0" sz="1200" spc="-5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95">
                <a:latin typeface="Verdana"/>
                <a:cs typeface="Verdana"/>
                <a:hlinkClick r:id="rId3" action="ppaction://hlinksldjump"/>
              </a:rPr>
              <a:t>Sig.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3" action="ppaction://hlinksldjump"/>
              </a:rPr>
              <a:t>Finalizing</a:t>
            </a:r>
            <a:r>
              <a:rPr dirty="0" sz="1200" spc="-8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3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3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 startAt="5"/>
              <a:tabLst>
                <a:tab pos="241935" algn="l"/>
              </a:tabLst>
            </a:pPr>
            <a:r>
              <a:rPr dirty="0" sz="1600" spc="-190" b="1">
                <a:latin typeface="Verdana"/>
                <a:cs typeface="Verdana"/>
                <a:hlinkClick r:id="rId3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5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r>
              <a:rPr dirty="0" sz="1600" spc="-265" b="1">
                <a:latin typeface="Verdana"/>
                <a:cs typeface="Verdana"/>
                <a:hlinkClick r:id="rId3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644080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00"/>
              <a:t>Verifying </a:t>
            </a:r>
            <a:r>
              <a:rPr dirty="0" spc="-25"/>
              <a:t>a </a:t>
            </a:r>
            <a:r>
              <a:rPr dirty="0" spc="-320"/>
              <a:t>Transaction </a:t>
            </a:r>
            <a:r>
              <a:rPr dirty="0" spc="-190"/>
              <a:t>-</a:t>
            </a:r>
            <a:r>
              <a:rPr dirty="0" spc="-175"/>
              <a:t> </a:t>
            </a:r>
            <a:r>
              <a:rPr dirty="0" spc="-350"/>
              <a:t>Solution</a:t>
            </a:r>
          </a:p>
        </p:txBody>
      </p:sp>
      <p:sp>
        <p:nvSpPr>
          <p:cNvPr id="4" name="object 4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481584" y="0"/>
                </a:moveTo>
                <a:lnTo>
                  <a:pt x="435203" y="2267"/>
                </a:lnTo>
                <a:lnTo>
                  <a:pt x="390070" y="8930"/>
                </a:lnTo>
                <a:lnTo>
                  <a:pt x="346386" y="19782"/>
                </a:lnTo>
                <a:lnTo>
                  <a:pt x="304354" y="34615"/>
                </a:lnTo>
                <a:lnTo>
                  <a:pt x="264174" y="53222"/>
                </a:lnTo>
                <a:lnTo>
                  <a:pt x="226049" y="75394"/>
                </a:lnTo>
                <a:lnTo>
                  <a:pt x="190181" y="100925"/>
                </a:lnTo>
                <a:lnTo>
                  <a:pt x="156771" y="129607"/>
                </a:lnTo>
                <a:lnTo>
                  <a:pt x="126021" y="161233"/>
                </a:lnTo>
                <a:lnTo>
                  <a:pt x="98132" y="195594"/>
                </a:lnTo>
                <a:lnTo>
                  <a:pt x="73308" y="232484"/>
                </a:lnTo>
                <a:lnTo>
                  <a:pt x="51749" y="271695"/>
                </a:lnTo>
                <a:lnTo>
                  <a:pt x="33657" y="313019"/>
                </a:lnTo>
                <a:lnTo>
                  <a:pt x="19235" y="356249"/>
                </a:lnTo>
                <a:lnTo>
                  <a:pt x="8683" y="401178"/>
                </a:lnTo>
                <a:lnTo>
                  <a:pt x="2204" y="447597"/>
                </a:lnTo>
                <a:lnTo>
                  <a:pt x="0" y="495300"/>
                </a:lnTo>
                <a:lnTo>
                  <a:pt x="2204" y="543002"/>
                </a:lnTo>
                <a:lnTo>
                  <a:pt x="8683" y="589421"/>
                </a:lnTo>
                <a:lnTo>
                  <a:pt x="19235" y="634350"/>
                </a:lnTo>
                <a:lnTo>
                  <a:pt x="33657" y="677580"/>
                </a:lnTo>
                <a:lnTo>
                  <a:pt x="51749" y="718904"/>
                </a:lnTo>
                <a:lnTo>
                  <a:pt x="73308" y="758115"/>
                </a:lnTo>
                <a:lnTo>
                  <a:pt x="98132" y="795005"/>
                </a:lnTo>
                <a:lnTo>
                  <a:pt x="126021" y="829366"/>
                </a:lnTo>
                <a:lnTo>
                  <a:pt x="156771" y="860992"/>
                </a:lnTo>
                <a:lnTo>
                  <a:pt x="190181" y="889674"/>
                </a:lnTo>
                <a:lnTo>
                  <a:pt x="226049" y="915205"/>
                </a:lnTo>
                <a:lnTo>
                  <a:pt x="264174" y="937377"/>
                </a:lnTo>
                <a:lnTo>
                  <a:pt x="304354" y="955984"/>
                </a:lnTo>
                <a:lnTo>
                  <a:pt x="346386" y="970817"/>
                </a:lnTo>
                <a:lnTo>
                  <a:pt x="390070" y="981669"/>
                </a:lnTo>
                <a:lnTo>
                  <a:pt x="435203" y="988332"/>
                </a:lnTo>
                <a:lnTo>
                  <a:pt x="481584" y="990600"/>
                </a:lnTo>
                <a:lnTo>
                  <a:pt x="527964" y="988332"/>
                </a:lnTo>
                <a:lnTo>
                  <a:pt x="573097" y="981669"/>
                </a:lnTo>
                <a:lnTo>
                  <a:pt x="616781" y="970817"/>
                </a:lnTo>
                <a:lnTo>
                  <a:pt x="658813" y="955984"/>
                </a:lnTo>
                <a:lnTo>
                  <a:pt x="698993" y="937377"/>
                </a:lnTo>
                <a:lnTo>
                  <a:pt x="737118" y="915205"/>
                </a:lnTo>
                <a:lnTo>
                  <a:pt x="772986" y="889674"/>
                </a:lnTo>
                <a:lnTo>
                  <a:pt x="806396" y="860992"/>
                </a:lnTo>
                <a:lnTo>
                  <a:pt x="837146" y="829366"/>
                </a:lnTo>
                <a:lnTo>
                  <a:pt x="865035" y="795005"/>
                </a:lnTo>
                <a:lnTo>
                  <a:pt x="889859" y="758115"/>
                </a:lnTo>
                <a:lnTo>
                  <a:pt x="911418" y="718904"/>
                </a:lnTo>
                <a:lnTo>
                  <a:pt x="929510" y="677580"/>
                </a:lnTo>
                <a:lnTo>
                  <a:pt x="943932" y="634350"/>
                </a:lnTo>
                <a:lnTo>
                  <a:pt x="954484" y="589421"/>
                </a:lnTo>
                <a:lnTo>
                  <a:pt x="960963" y="543002"/>
                </a:lnTo>
                <a:lnTo>
                  <a:pt x="963168" y="495300"/>
                </a:lnTo>
                <a:lnTo>
                  <a:pt x="960963" y="447597"/>
                </a:lnTo>
                <a:lnTo>
                  <a:pt x="954484" y="401178"/>
                </a:lnTo>
                <a:lnTo>
                  <a:pt x="943932" y="356249"/>
                </a:lnTo>
                <a:lnTo>
                  <a:pt x="929510" y="313019"/>
                </a:lnTo>
                <a:lnTo>
                  <a:pt x="911418" y="271695"/>
                </a:lnTo>
                <a:lnTo>
                  <a:pt x="889859" y="232484"/>
                </a:lnTo>
                <a:lnTo>
                  <a:pt x="865035" y="195594"/>
                </a:lnTo>
                <a:lnTo>
                  <a:pt x="837146" y="161233"/>
                </a:lnTo>
                <a:lnTo>
                  <a:pt x="806396" y="129607"/>
                </a:lnTo>
                <a:lnTo>
                  <a:pt x="772986" y="100925"/>
                </a:lnTo>
                <a:lnTo>
                  <a:pt x="737118" y="75394"/>
                </a:lnTo>
                <a:lnTo>
                  <a:pt x="698993" y="53222"/>
                </a:lnTo>
                <a:lnTo>
                  <a:pt x="658813" y="34615"/>
                </a:lnTo>
                <a:lnTo>
                  <a:pt x="616781" y="19782"/>
                </a:lnTo>
                <a:lnTo>
                  <a:pt x="573097" y="8930"/>
                </a:lnTo>
                <a:lnTo>
                  <a:pt x="527964" y="2267"/>
                </a:lnTo>
                <a:lnTo>
                  <a:pt x="481584" y="0"/>
                </a:lnTo>
                <a:close/>
              </a:path>
            </a:pathLst>
          </a:custGeom>
          <a:solidFill>
            <a:srgbClr val="F8D5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0" y="495300"/>
                </a:moveTo>
                <a:lnTo>
                  <a:pt x="2204" y="447597"/>
                </a:lnTo>
                <a:lnTo>
                  <a:pt x="8683" y="401178"/>
                </a:lnTo>
                <a:lnTo>
                  <a:pt x="19235" y="356249"/>
                </a:lnTo>
                <a:lnTo>
                  <a:pt x="33657" y="313019"/>
                </a:lnTo>
                <a:lnTo>
                  <a:pt x="51749" y="271695"/>
                </a:lnTo>
                <a:lnTo>
                  <a:pt x="73308" y="232484"/>
                </a:lnTo>
                <a:lnTo>
                  <a:pt x="98132" y="195594"/>
                </a:lnTo>
                <a:lnTo>
                  <a:pt x="126021" y="161233"/>
                </a:lnTo>
                <a:lnTo>
                  <a:pt x="156771" y="129607"/>
                </a:lnTo>
                <a:lnTo>
                  <a:pt x="190181" y="100925"/>
                </a:lnTo>
                <a:lnTo>
                  <a:pt x="226049" y="75394"/>
                </a:lnTo>
                <a:lnTo>
                  <a:pt x="264174" y="53222"/>
                </a:lnTo>
                <a:lnTo>
                  <a:pt x="304354" y="34615"/>
                </a:lnTo>
                <a:lnTo>
                  <a:pt x="346386" y="19782"/>
                </a:lnTo>
                <a:lnTo>
                  <a:pt x="390070" y="8930"/>
                </a:lnTo>
                <a:lnTo>
                  <a:pt x="435203" y="2267"/>
                </a:lnTo>
                <a:lnTo>
                  <a:pt x="481584" y="0"/>
                </a:lnTo>
                <a:lnTo>
                  <a:pt x="527964" y="2267"/>
                </a:lnTo>
                <a:lnTo>
                  <a:pt x="573097" y="8930"/>
                </a:lnTo>
                <a:lnTo>
                  <a:pt x="616781" y="19782"/>
                </a:lnTo>
                <a:lnTo>
                  <a:pt x="658813" y="34615"/>
                </a:lnTo>
                <a:lnTo>
                  <a:pt x="698993" y="53222"/>
                </a:lnTo>
                <a:lnTo>
                  <a:pt x="737118" y="75394"/>
                </a:lnTo>
                <a:lnTo>
                  <a:pt x="772986" y="100925"/>
                </a:lnTo>
                <a:lnTo>
                  <a:pt x="806396" y="129607"/>
                </a:lnTo>
                <a:lnTo>
                  <a:pt x="837146" y="161233"/>
                </a:lnTo>
                <a:lnTo>
                  <a:pt x="865035" y="195594"/>
                </a:lnTo>
                <a:lnTo>
                  <a:pt x="889859" y="232484"/>
                </a:lnTo>
                <a:lnTo>
                  <a:pt x="911418" y="271695"/>
                </a:lnTo>
                <a:lnTo>
                  <a:pt x="929510" y="313019"/>
                </a:lnTo>
                <a:lnTo>
                  <a:pt x="943932" y="356249"/>
                </a:lnTo>
                <a:lnTo>
                  <a:pt x="954484" y="401178"/>
                </a:lnTo>
                <a:lnTo>
                  <a:pt x="960963" y="447597"/>
                </a:lnTo>
                <a:lnTo>
                  <a:pt x="963168" y="495300"/>
                </a:lnTo>
                <a:lnTo>
                  <a:pt x="960963" y="543002"/>
                </a:lnTo>
                <a:lnTo>
                  <a:pt x="954484" y="589421"/>
                </a:lnTo>
                <a:lnTo>
                  <a:pt x="943932" y="634350"/>
                </a:lnTo>
                <a:lnTo>
                  <a:pt x="929510" y="677580"/>
                </a:lnTo>
                <a:lnTo>
                  <a:pt x="911418" y="718904"/>
                </a:lnTo>
                <a:lnTo>
                  <a:pt x="889859" y="758115"/>
                </a:lnTo>
                <a:lnTo>
                  <a:pt x="865035" y="795005"/>
                </a:lnTo>
                <a:lnTo>
                  <a:pt x="837146" y="829366"/>
                </a:lnTo>
                <a:lnTo>
                  <a:pt x="806396" y="860992"/>
                </a:lnTo>
                <a:lnTo>
                  <a:pt x="772986" y="889674"/>
                </a:lnTo>
                <a:lnTo>
                  <a:pt x="737118" y="915205"/>
                </a:lnTo>
                <a:lnTo>
                  <a:pt x="698993" y="937377"/>
                </a:lnTo>
                <a:lnTo>
                  <a:pt x="658813" y="955984"/>
                </a:lnTo>
                <a:lnTo>
                  <a:pt x="616781" y="970817"/>
                </a:lnTo>
                <a:lnTo>
                  <a:pt x="573097" y="981669"/>
                </a:lnTo>
                <a:lnTo>
                  <a:pt x="527964" y="988332"/>
                </a:lnTo>
                <a:lnTo>
                  <a:pt x="481584" y="990600"/>
                </a:lnTo>
                <a:lnTo>
                  <a:pt x="435203" y="988332"/>
                </a:lnTo>
                <a:lnTo>
                  <a:pt x="390070" y="981669"/>
                </a:lnTo>
                <a:lnTo>
                  <a:pt x="346386" y="970817"/>
                </a:lnTo>
                <a:lnTo>
                  <a:pt x="304354" y="955984"/>
                </a:lnTo>
                <a:lnTo>
                  <a:pt x="264174" y="937377"/>
                </a:lnTo>
                <a:lnTo>
                  <a:pt x="226049" y="915205"/>
                </a:lnTo>
                <a:lnTo>
                  <a:pt x="190181" y="889674"/>
                </a:lnTo>
                <a:lnTo>
                  <a:pt x="156771" y="860992"/>
                </a:lnTo>
                <a:lnTo>
                  <a:pt x="126021" y="829366"/>
                </a:lnTo>
                <a:lnTo>
                  <a:pt x="98132" y="795005"/>
                </a:lnTo>
                <a:lnTo>
                  <a:pt x="73308" y="758115"/>
                </a:lnTo>
                <a:lnTo>
                  <a:pt x="51749" y="718904"/>
                </a:lnTo>
                <a:lnTo>
                  <a:pt x="33657" y="677580"/>
                </a:lnTo>
                <a:lnTo>
                  <a:pt x="19235" y="634350"/>
                </a:lnTo>
                <a:lnTo>
                  <a:pt x="8683" y="589421"/>
                </a:lnTo>
                <a:lnTo>
                  <a:pt x="2204" y="543002"/>
                </a:lnTo>
                <a:lnTo>
                  <a:pt x="0" y="495300"/>
                </a:lnTo>
                <a:close/>
              </a:path>
            </a:pathLst>
          </a:custGeom>
          <a:ln w="12192">
            <a:solidFill>
              <a:srgbClr val="F8D50D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65682" y="2522601"/>
          <a:ext cx="8126730" cy="2482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575"/>
                <a:gridCol w="1186815"/>
                <a:gridCol w="6637020"/>
              </a:tblGrid>
              <a:tr h="58483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F8D50D"/>
                      </a:solidFill>
                      <a:prstDash val="solid"/>
                    </a:lnR>
                    <a:lnB w="28575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spc="-45" b="1">
                          <a:latin typeface="Verdana"/>
                          <a:cs typeface="Verdana"/>
                        </a:rPr>
                        <a:t>Goal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190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dirty="0" sz="1400" spc="-55">
                          <a:latin typeface="Verdana"/>
                          <a:cs typeface="Verdana"/>
                        </a:rPr>
                        <a:t>Verify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85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SignedTransaction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7018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190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60325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F8D50D"/>
                      </a:solidFill>
                      <a:prstDash val="solid"/>
                    </a:lnR>
                    <a:lnB w="28575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400" spc="-160" b="1">
                          <a:latin typeface="Verdana"/>
                          <a:cs typeface="Verdana"/>
                        </a:rPr>
                        <a:t>Steps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8435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2425" indent="-172085">
                        <a:lnSpc>
                          <a:spcPct val="100000"/>
                        </a:lnSpc>
                        <a:spcBef>
                          <a:spcPts val="1345"/>
                        </a:spcBef>
                        <a:buFont typeface="Arial"/>
                        <a:buChar char="•"/>
                        <a:tabLst>
                          <a:tab pos="353060" algn="l"/>
                        </a:tabLst>
                      </a:pPr>
                      <a:r>
                        <a:rPr dirty="0" sz="1400" spc="20">
                          <a:latin typeface="Verdana"/>
                          <a:cs typeface="Verdana"/>
                        </a:rPr>
                        <a:t>Call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-80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TransactionBuilder</a:t>
                      </a:r>
                      <a:r>
                        <a:rPr dirty="0" sz="1400" spc="-80">
                          <a:latin typeface="Verdana"/>
                          <a:cs typeface="Verdana"/>
                        </a:rPr>
                        <a:t>’s</a:t>
                      </a:r>
                      <a:r>
                        <a:rPr dirty="0" sz="1400" spc="-3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90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verify </a:t>
                      </a:r>
                      <a:r>
                        <a:rPr dirty="0" sz="1400" spc="10">
                          <a:latin typeface="Verdana"/>
                          <a:cs typeface="Verdana"/>
                        </a:rPr>
                        <a:t>method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0815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1274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F8D50D"/>
                      </a:solidFill>
                      <a:prstDash val="solid"/>
                    </a:lnR>
                    <a:lnT w="28575">
                      <a:solidFill>
                        <a:srgbClr val="F8D50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79705">
                        <a:lnSpc>
                          <a:spcPct val="100000"/>
                        </a:lnSpc>
                      </a:pPr>
                      <a:r>
                        <a:rPr dirty="0" sz="1400" spc="-20" b="1">
                          <a:latin typeface="Verdana"/>
                          <a:cs typeface="Verdana"/>
                        </a:rPr>
                        <a:t>Code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190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80340">
                        <a:lnSpc>
                          <a:spcPct val="100000"/>
                        </a:lnSpc>
                      </a:pPr>
                      <a:r>
                        <a:rPr dirty="0" sz="1200" spc="-75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override </a:t>
                      </a:r>
                      <a:r>
                        <a:rPr dirty="0" sz="1200" spc="-65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fun </a:t>
                      </a:r>
                      <a:r>
                        <a:rPr dirty="0" sz="1200" spc="-45">
                          <a:latin typeface="Arial"/>
                          <a:cs typeface="Arial"/>
                        </a:rPr>
                        <a:t>call(): </a:t>
                      </a:r>
                      <a:r>
                        <a:rPr dirty="0" sz="1200" spc="-70">
                          <a:latin typeface="Arial"/>
                          <a:cs typeface="Arial"/>
                        </a:rPr>
                        <a:t>SignedTransaction</a:t>
                      </a:r>
                      <a:r>
                        <a:rPr dirty="0" sz="1200" spc="-1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5">
                          <a:latin typeface="Arial"/>
                          <a:cs typeface="Arial"/>
                        </a:rPr>
                        <a:t>{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2067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…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20675">
                        <a:lnSpc>
                          <a:spcPct val="100000"/>
                        </a:lnSpc>
                      </a:pPr>
                      <a:r>
                        <a:rPr dirty="0" sz="1200" spc="-40">
                          <a:latin typeface="Arial"/>
                          <a:cs typeface="Arial"/>
                        </a:rPr>
                        <a:t>builder.verify()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2067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…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8034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}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190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26136" y="3294888"/>
            <a:ext cx="938783" cy="937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3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3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55</a:t>
            </a:fld>
            <a:r>
              <a:rPr dirty="0" spc="-85"/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80497" y="1529537"/>
            <a:ext cx="1599565" cy="3806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241935" algn="l"/>
              </a:tabLst>
            </a:pPr>
            <a:r>
              <a:rPr dirty="0" sz="1600" spc="-175" b="1">
                <a:latin typeface="Verdana"/>
                <a:cs typeface="Verdana"/>
                <a:hlinkClick r:id="rId3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114" b="1">
                <a:latin typeface="Verdana"/>
                <a:cs typeface="Verdana"/>
                <a:hlinkClick r:id="rId3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204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35">
                <a:latin typeface="Verdana"/>
                <a:cs typeface="Verdana"/>
                <a:hlinkClick r:id="rId3" action="ppaction://hlinksldjump"/>
              </a:rPr>
              <a:t>Flow</a:t>
            </a:r>
            <a:r>
              <a:rPr dirty="0" sz="1200" spc="-9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20">
                <a:latin typeface="Verdana"/>
                <a:cs typeface="Verdana"/>
                <a:hlinkClick r:id="rId3" action="ppaction://hlinksldjump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Verdana"/>
                <a:cs typeface="Verdana"/>
                <a:hlinkClick r:id="rId3" action="ppaction://hlinksldjump"/>
              </a:rPr>
              <a:t>Creating </a:t>
            </a:r>
            <a:r>
              <a:rPr dirty="0" sz="1200" spc="-30">
                <a:latin typeface="Verdana"/>
                <a:cs typeface="Verdana"/>
                <a:hlinkClick r:id="rId3" action="ppaction://hlinksldjump"/>
              </a:rPr>
              <a:t>Signed</a:t>
            </a:r>
            <a:r>
              <a:rPr dirty="0" sz="1200" spc="-17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3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3" action="ppaction://hlinksldjump"/>
              </a:rPr>
              <a:t>Verifying</a:t>
            </a:r>
            <a:r>
              <a:rPr dirty="0" sz="1200" spc="-7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3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20">
                <a:latin typeface="Verdana"/>
                <a:cs typeface="Verdana"/>
                <a:hlinkClick r:id="rId3" action="ppaction://hlinksldjump"/>
              </a:rPr>
              <a:t>Counterparty</a:t>
            </a:r>
            <a:r>
              <a:rPr dirty="0" sz="1200" spc="-5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95">
                <a:latin typeface="Verdana"/>
                <a:cs typeface="Verdana"/>
                <a:hlinkClick r:id="rId3" action="ppaction://hlinksldjump"/>
              </a:rPr>
              <a:t>Sig.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3" action="ppaction://hlinksldjump"/>
              </a:rPr>
              <a:t>Finalizing</a:t>
            </a:r>
            <a:r>
              <a:rPr dirty="0" sz="1200" spc="-8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3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3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 startAt="5"/>
              <a:tabLst>
                <a:tab pos="241935" algn="l"/>
              </a:tabLst>
            </a:pPr>
            <a:r>
              <a:rPr dirty="0" sz="1600" spc="-190" b="1">
                <a:latin typeface="Verdana"/>
                <a:cs typeface="Verdana"/>
                <a:hlinkClick r:id="rId3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5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r>
              <a:rPr dirty="0" sz="1600" spc="-265" b="1">
                <a:latin typeface="Verdana"/>
                <a:cs typeface="Verdana"/>
                <a:hlinkClick r:id="rId3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15" y="2574163"/>
            <a:ext cx="853694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60">
                <a:solidFill>
                  <a:srgbClr val="000000"/>
                </a:solidFill>
              </a:rPr>
              <a:t>Step </a:t>
            </a:r>
            <a:r>
              <a:rPr dirty="0" sz="5400" spc="-815">
                <a:solidFill>
                  <a:srgbClr val="000000"/>
                </a:solidFill>
              </a:rPr>
              <a:t>4 </a:t>
            </a:r>
            <a:r>
              <a:rPr dirty="0" sz="5400" spc="-1140">
                <a:solidFill>
                  <a:srgbClr val="000000"/>
                </a:solidFill>
              </a:rPr>
              <a:t>– </a:t>
            </a:r>
            <a:r>
              <a:rPr dirty="0" sz="5400" spc="-465">
                <a:solidFill>
                  <a:srgbClr val="000000"/>
                </a:solidFill>
              </a:rPr>
              <a:t>Counterparty</a:t>
            </a:r>
            <a:r>
              <a:rPr dirty="0" sz="5400" spc="-550">
                <a:solidFill>
                  <a:srgbClr val="000000"/>
                </a:solidFill>
              </a:rPr>
              <a:t> </a:t>
            </a:r>
            <a:r>
              <a:rPr dirty="0" sz="5400" spc="-565">
                <a:solidFill>
                  <a:srgbClr val="000000"/>
                </a:solidFill>
              </a:rPr>
              <a:t>Sig.</a:t>
            </a:r>
            <a:endParaRPr sz="5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419989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0"/>
              <a:t>Flow</a:t>
            </a:r>
            <a:r>
              <a:rPr dirty="0" spc="-250"/>
              <a:t> </a:t>
            </a:r>
            <a:r>
              <a:rPr dirty="0" spc="-229"/>
              <a:t>Communication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59</a:t>
            </a:fld>
            <a:r>
              <a:rPr dirty="0" spc="-85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87551"/>
            <a:ext cx="7312025" cy="278955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84785" marR="175895" indent="-172085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125">
                <a:latin typeface="Verdana"/>
                <a:cs typeface="Verdana"/>
              </a:rPr>
              <a:t>IOU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creation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40">
                <a:latin typeface="Verdana"/>
                <a:cs typeface="Verdana"/>
              </a:rPr>
              <a:t>also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80">
                <a:latin typeface="Verdana"/>
                <a:cs typeface="Verdana"/>
              </a:rPr>
              <a:t>requires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15">
                <a:latin typeface="Verdana"/>
                <a:cs typeface="Verdana"/>
              </a:rPr>
              <a:t>communication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with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40">
                <a:latin typeface="Verdana"/>
                <a:cs typeface="Verdana"/>
              </a:rPr>
              <a:t>other  party </a:t>
            </a:r>
            <a:r>
              <a:rPr dirty="0" sz="2000" spc="-100">
                <a:latin typeface="Verdana"/>
                <a:cs typeface="Verdana"/>
              </a:rPr>
              <a:t>in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39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flow</a:t>
            </a:r>
            <a:endParaRPr sz="2000">
              <a:latin typeface="Verdana"/>
              <a:cs typeface="Verdana"/>
            </a:endParaRPr>
          </a:p>
          <a:p>
            <a:pPr marL="184785" marR="152400" indent="-172085">
              <a:lnSpc>
                <a:spcPts val="2220"/>
              </a:lnSpc>
              <a:spcBef>
                <a:spcPts val="205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5">
                <a:latin typeface="Verdana"/>
                <a:cs typeface="Verdana"/>
              </a:rPr>
              <a:t>We</a:t>
            </a:r>
            <a:r>
              <a:rPr dirty="0" sz="2000" spc="-90">
                <a:latin typeface="Verdana"/>
                <a:cs typeface="Verdana"/>
              </a:rPr>
              <a:t> </a:t>
            </a:r>
            <a:r>
              <a:rPr dirty="0" sz="2000" spc="125">
                <a:latin typeface="Verdana"/>
                <a:cs typeface="Verdana"/>
              </a:rPr>
              <a:t>can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use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pre-built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20" b="1">
                <a:solidFill>
                  <a:srgbClr val="2A79F0"/>
                </a:solidFill>
                <a:latin typeface="Trebuchet MS"/>
                <a:cs typeface="Trebuchet MS"/>
              </a:rPr>
              <a:t>SignTransactionFlow</a:t>
            </a:r>
            <a:r>
              <a:rPr dirty="0" sz="2000" spc="-95" b="1">
                <a:solidFill>
                  <a:srgbClr val="2A79F0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latin typeface="Verdana"/>
                <a:cs typeface="Verdana"/>
              </a:rPr>
              <a:t>to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45">
                <a:latin typeface="Verdana"/>
                <a:cs typeface="Verdana"/>
              </a:rPr>
              <a:t>collect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  </a:t>
            </a:r>
            <a:r>
              <a:rPr dirty="0" sz="2000" spc="-75">
                <a:latin typeface="Verdana"/>
                <a:cs typeface="Verdana"/>
              </a:rPr>
              <a:t>signatures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-80">
                <a:latin typeface="Verdana"/>
                <a:cs typeface="Verdana"/>
              </a:rPr>
              <a:t>from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required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counterparties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80">
                <a:latin typeface="Verdana"/>
                <a:cs typeface="Verdana"/>
              </a:rPr>
              <a:t>for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60">
                <a:latin typeface="Verdana"/>
                <a:cs typeface="Verdana"/>
              </a:rPr>
              <a:t>us</a:t>
            </a:r>
            <a:endParaRPr sz="2000">
              <a:latin typeface="Verdana"/>
              <a:cs typeface="Verdana"/>
            </a:endParaRPr>
          </a:p>
          <a:p>
            <a:pPr marL="184785" marR="5080" indent="-172085">
              <a:lnSpc>
                <a:spcPct val="89700"/>
              </a:lnSpc>
              <a:spcBef>
                <a:spcPts val="206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245">
                <a:latin typeface="Verdana"/>
                <a:cs typeface="Verdana"/>
              </a:rPr>
              <a:t>It </a:t>
            </a:r>
            <a:r>
              <a:rPr dirty="0" sz="2000" spc="-60">
                <a:latin typeface="Verdana"/>
                <a:cs typeface="Verdana"/>
              </a:rPr>
              <a:t>takes </a:t>
            </a:r>
            <a:r>
              <a:rPr dirty="0" sz="2000" spc="165">
                <a:latin typeface="Verdana"/>
                <a:cs typeface="Verdana"/>
              </a:rPr>
              <a:t>a </a:t>
            </a:r>
            <a:r>
              <a:rPr dirty="0" sz="2000" spc="-120" b="1">
                <a:solidFill>
                  <a:srgbClr val="2A79F0"/>
                </a:solidFill>
                <a:latin typeface="Trebuchet MS"/>
                <a:cs typeface="Trebuchet MS"/>
              </a:rPr>
              <a:t>SignedTransaction </a:t>
            </a:r>
            <a:r>
              <a:rPr dirty="0" sz="2000" spc="-20">
                <a:latin typeface="Verdana"/>
                <a:cs typeface="Verdana"/>
              </a:rPr>
              <a:t>(already </a:t>
            </a:r>
            <a:r>
              <a:rPr dirty="0" sz="2000" spc="-25">
                <a:latin typeface="Verdana"/>
                <a:cs typeface="Verdana"/>
              </a:rPr>
              <a:t>signed </a:t>
            </a:r>
            <a:r>
              <a:rPr dirty="0" sz="2000">
                <a:latin typeface="Verdana"/>
                <a:cs typeface="Verdana"/>
              </a:rPr>
              <a:t>by </a:t>
            </a:r>
            <a:r>
              <a:rPr dirty="0" sz="2000" spc="-15">
                <a:latin typeface="Verdana"/>
                <a:cs typeface="Verdana"/>
              </a:rPr>
              <a:t>the </a:t>
            </a:r>
            <a:r>
              <a:rPr dirty="0" sz="2000">
                <a:latin typeface="Verdana"/>
                <a:cs typeface="Verdana"/>
              </a:rPr>
              <a:t>calling  </a:t>
            </a:r>
            <a:r>
              <a:rPr dirty="0" sz="2000" spc="20">
                <a:latin typeface="Verdana"/>
                <a:cs typeface="Verdana"/>
              </a:rPr>
              <a:t>node)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as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165">
                <a:latin typeface="Verdana"/>
                <a:cs typeface="Verdana"/>
              </a:rPr>
              <a:t>a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parameter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80">
                <a:latin typeface="Verdana"/>
                <a:cs typeface="Verdana"/>
              </a:rPr>
              <a:t>and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25">
                <a:latin typeface="Verdana"/>
                <a:cs typeface="Verdana"/>
              </a:rPr>
              <a:t>returns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165">
                <a:latin typeface="Verdana"/>
                <a:cs typeface="Verdana"/>
              </a:rPr>
              <a:t>a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120" b="1">
                <a:solidFill>
                  <a:srgbClr val="2A79F0"/>
                </a:solidFill>
                <a:latin typeface="Trebuchet MS"/>
                <a:cs typeface="Trebuchet MS"/>
              </a:rPr>
              <a:t>SignedTransaction</a:t>
            </a:r>
            <a:r>
              <a:rPr dirty="0" sz="2000" spc="-75" b="1">
                <a:solidFill>
                  <a:srgbClr val="2A79F0"/>
                </a:solidFill>
                <a:latin typeface="Trebuchet MS"/>
                <a:cs typeface="Trebuchet MS"/>
              </a:rPr>
              <a:t> </a:t>
            </a:r>
            <a:r>
              <a:rPr dirty="0" sz="2000" spc="-70">
                <a:latin typeface="Verdana"/>
                <a:cs typeface="Verdana"/>
              </a:rPr>
              <a:t>with  </a:t>
            </a:r>
            <a:r>
              <a:rPr dirty="0" sz="2000" spc="-45">
                <a:latin typeface="Verdana"/>
                <a:cs typeface="Verdana"/>
              </a:rPr>
              <a:t>all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specified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counterparty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75">
                <a:latin typeface="Verdana"/>
                <a:cs typeface="Verdana"/>
              </a:rPr>
              <a:t>signatures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represented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by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165">
                <a:latin typeface="Verdana"/>
                <a:cs typeface="Verdana"/>
              </a:rPr>
              <a:t>a </a:t>
            </a:r>
            <a:r>
              <a:rPr dirty="0" sz="2000" spc="165">
                <a:solidFill>
                  <a:srgbClr val="2A79F0"/>
                </a:solidFill>
                <a:latin typeface="Verdana"/>
                <a:cs typeface="Verdana"/>
              </a:rPr>
              <a:t> </a:t>
            </a:r>
            <a:r>
              <a:rPr dirty="0" sz="2000" spc="-100" b="1">
                <a:solidFill>
                  <a:srgbClr val="2A79F0"/>
                </a:solidFill>
                <a:latin typeface="Trebuchet MS"/>
                <a:cs typeface="Trebuchet MS"/>
              </a:rPr>
              <a:t>FlowSession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0322" y="4505705"/>
            <a:ext cx="7333615" cy="87947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84785" marR="5080" indent="-172085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210">
                <a:latin typeface="Verdana"/>
                <a:cs typeface="Verdana"/>
              </a:rPr>
              <a:t>This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flow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allows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you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to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ignore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the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40">
                <a:latin typeface="Verdana"/>
                <a:cs typeface="Verdana"/>
              </a:rPr>
              <a:t>details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10">
                <a:latin typeface="Verdana"/>
                <a:cs typeface="Verdana"/>
              </a:rPr>
              <a:t>of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10">
                <a:latin typeface="Verdana"/>
                <a:cs typeface="Verdana"/>
              </a:rPr>
              <a:t>back-and-  </a:t>
            </a:r>
            <a:r>
              <a:rPr dirty="0" sz="2000" spc="-80">
                <a:latin typeface="Verdana"/>
                <a:cs typeface="Verdana"/>
              </a:rPr>
              <a:t>forth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15">
                <a:latin typeface="Verdana"/>
                <a:cs typeface="Verdana"/>
              </a:rPr>
              <a:t>communication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required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to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45">
                <a:latin typeface="Verdana"/>
                <a:cs typeface="Verdana"/>
              </a:rPr>
              <a:t>collect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all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signatures,  </a:t>
            </a:r>
            <a:r>
              <a:rPr dirty="0" sz="2000" spc="-114">
                <a:latin typeface="Verdana"/>
                <a:cs typeface="Verdana"/>
              </a:rPr>
              <a:t>thus </a:t>
            </a:r>
            <a:r>
              <a:rPr dirty="0" sz="2000" spc="-90">
                <a:latin typeface="Verdana"/>
                <a:cs typeface="Verdana"/>
              </a:rPr>
              <a:t>simplifying </a:t>
            </a:r>
            <a:r>
              <a:rPr dirty="0" sz="2000" spc="-85">
                <a:latin typeface="Verdana"/>
                <a:cs typeface="Verdana"/>
              </a:rPr>
              <a:t>your</a:t>
            </a:r>
            <a:r>
              <a:rPr dirty="0" sz="2000" spc="-31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flow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2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2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2.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75" b="1">
                <a:latin typeface="Verdana"/>
                <a:cs typeface="Verdana"/>
                <a:hlinkClick r:id="rId2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3.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14" b="1">
                <a:latin typeface="Verdana"/>
                <a:cs typeface="Verdana"/>
                <a:hlinkClick r:id="rId2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497" y="2749423"/>
            <a:ext cx="1599565" cy="136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4.</a:t>
            </a:r>
            <a:r>
              <a:rPr dirty="0" sz="1600" spc="-90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204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35">
                <a:latin typeface="Verdana"/>
                <a:cs typeface="Verdana"/>
                <a:hlinkClick r:id="rId2" action="ppaction://hlinksldjump"/>
              </a:rPr>
              <a:t>Flow</a:t>
            </a:r>
            <a:r>
              <a:rPr dirty="0" sz="1200" spc="-9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20">
                <a:latin typeface="Verdana"/>
                <a:cs typeface="Verdana"/>
                <a:hlinkClick r:id="rId2" action="ppaction://hlinksldjump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Verdana"/>
                <a:cs typeface="Verdana"/>
                <a:hlinkClick r:id="rId2" action="ppaction://hlinksldjump"/>
              </a:rPr>
              <a:t>Creating </a:t>
            </a:r>
            <a:r>
              <a:rPr dirty="0" sz="1200" spc="-30">
                <a:latin typeface="Verdana"/>
                <a:cs typeface="Verdana"/>
                <a:hlinkClick r:id="rId2" action="ppaction://hlinksldjump"/>
              </a:rPr>
              <a:t>Signed</a:t>
            </a:r>
            <a:r>
              <a:rPr dirty="0" sz="1200" spc="-17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2" action="ppaction://hlinksldjump"/>
              </a:rPr>
              <a:t>Verifying</a:t>
            </a:r>
            <a:r>
              <a:rPr dirty="0" sz="1200" spc="-7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20">
                <a:latin typeface="Verdana"/>
                <a:cs typeface="Verdana"/>
                <a:hlinkClick r:id="rId2" action="ppaction://hlinksldjump"/>
              </a:rPr>
              <a:t>Counterparty</a:t>
            </a:r>
            <a:r>
              <a:rPr dirty="0" sz="1200" spc="-5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95">
                <a:latin typeface="Verdana"/>
                <a:cs typeface="Verdana"/>
                <a:hlinkClick r:id="rId2" action="ppaction://hlinksldjump"/>
              </a:rPr>
              <a:t>Sig.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2" action="ppaction://hlinksldjump"/>
              </a:rPr>
              <a:t>Finalizing</a:t>
            </a:r>
            <a:r>
              <a:rPr dirty="0" sz="1200" spc="-8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2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4456252"/>
            <a:ext cx="10680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5.</a:t>
            </a:r>
            <a:r>
              <a:rPr dirty="0" sz="1600" spc="-135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90" b="1">
                <a:latin typeface="Verdana"/>
                <a:cs typeface="Verdana"/>
                <a:hlinkClick r:id="rId2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80497" y="5066538"/>
            <a:ext cx="5727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6.</a:t>
            </a:r>
            <a:r>
              <a:rPr dirty="0" sz="1600" spc="-155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265" b="1">
                <a:latin typeface="Verdana"/>
                <a:cs typeface="Verdana"/>
                <a:hlinkClick r:id="rId2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520446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85"/>
              <a:t>Services </a:t>
            </a:r>
            <a:r>
              <a:rPr dirty="0" spc="-175"/>
              <a:t>available </a:t>
            </a:r>
            <a:r>
              <a:rPr dirty="0" spc="-325"/>
              <a:t>to</a:t>
            </a:r>
            <a:r>
              <a:rPr dirty="0" spc="-254"/>
              <a:t> </a:t>
            </a:r>
            <a:r>
              <a:rPr dirty="0" spc="-400"/>
              <a:t>flows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23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70786"/>
            <a:ext cx="8559800" cy="3666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2725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45" b="1">
                <a:solidFill>
                  <a:srgbClr val="2B79EF"/>
                </a:solidFill>
                <a:latin typeface="Trebuchet MS"/>
                <a:cs typeface="Trebuchet MS"/>
              </a:rPr>
              <a:t>call</a:t>
            </a:r>
            <a:r>
              <a:rPr dirty="0" sz="2400" spc="-85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400" spc="145">
                <a:latin typeface="Verdana"/>
                <a:cs typeface="Verdana"/>
              </a:rPr>
              <a:t>can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45">
                <a:latin typeface="Verdana"/>
                <a:cs typeface="Verdana"/>
              </a:rPr>
              <a:t>access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35">
                <a:latin typeface="Verdana"/>
                <a:cs typeface="Verdana"/>
              </a:rPr>
              <a:t>node’s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other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services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via</a:t>
            </a:r>
            <a:r>
              <a:rPr dirty="0" sz="2400" spc="-229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35">
                <a:latin typeface="Verdana"/>
                <a:cs typeface="Verdana"/>
              </a:rPr>
              <a:t>node’s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ts val="2725"/>
              </a:lnSpc>
            </a:pPr>
            <a:r>
              <a:rPr dirty="0" sz="2400" spc="-150" b="1">
                <a:solidFill>
                  <a:srgbClr val="2B79EF"/>
                </a:solidFill>
                <a:latin typeface="Trebuchet MS"/>
                <a:cs typeface="Trebuchet MS"/>
              </a:rPr>
              <a:t>ServiceHub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ts val="273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35">
                <a:latin typeface="Verdana"/>
                <a:cs typeface="Verdana"/>
              </a:rPr>
              <a:t>The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services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offered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by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145" b="1">
                <a:solidFill>
                  <a:srgbClr val="2B79EF"/>
                </a:solidFill>
                <a:latin typeface="Trebuchet MS"/>
                <a:cs typeface="Trebuchet MS"/>
              </a:rPr>
              <a:t>ServiceHub</a:t>
            </a:r>
            <a:r>
              <a:rPr dirty="0" sz="2400" spc="-75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400" spc="150">
                <a:latin typeface="Verdana"/>
                <a:cs typeface="Verdana"/>
              </a:rPr>
              <a:t>can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135">
                <a:latin typeface="Verdana"/>
                <a:cs typeface="Verdana"/>
              </a:rPr>
              <a:t>be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seen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by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ts val="2735"/>
              </a:lnSpc>
            </a:pPr>
            <a:r>
              <a:rPr dirty="0" sz="2400" spc="-20">
                <a:latin typeface="Verdana"/>
                <a:cs typeface="Verdana"/>
              </a:rPr>
              <a:t>inspecting</a:t>
            </a:r>
            <a:r>
              <a:rPr dirty="0" sz="2400" spc="-229">
                <a:latin typeface="Verdana"/>
                <a:cs typeface="Verdana"/>
              </a:rPr>
              <a:t> </a:t>
            </a:r>
            <a:r>
              <a:rPr dirty="0" sz="2400" spc="-160" b="1">
                <a:solidFill>
                  <a:srgbClr val="2B79EF"/>
                </a:solidFill>
                <a:latin typeface="Trebuchet MS"/>
                <a:cs typeface="Trebuchet MS"/>
              </a:rPr>
              <a:t>net.corda.core.node.ServiceHub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23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75">
                <a:latin typeface="Verdana"/>
                <a:cs typeface="Verdana"/>
              </a:rPr>
              <a:t>Some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of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75">
                <a:latin typeface="Verdana"/>
                <a:cs typeface="Verdana"/>
              </a:rPr>
              <a:t>key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services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105">
                <a:latin typeface="Verdana"/>
                <a:cs typeface="Verdana"/>
              </a:rPr>
              <a:t>are:</a:t>
            </a:r>
            <a:endParaRPr sz="2400">
              <a:latin typeface="Verdana"/>
              <a:cs typeface="Verdana"/>
            </a:endParaRPr>
          </a:p>
          <a:p>
            <a:pPr lvl="1" marL="588645" indent="-342900">
              <a:lnSpc>
                <a:spcPct val="100000"/>
              </a:lnSpc>
              <a:spcBef>
                <a:spcPts val="475"/>
              </a:spcBef>
              <a:buClr>
                <a:srgbClr val="000000"/>
              </a:buClr>
              <a:buFont typeface="Arial"/>
              <a:buChar char="–"/>
              <a:tabLst>
                <a:tab pos="588645" algn="l"/>
                <a:tab pos="589280" algn="l"/>
              </a:tabLst>
            </a:pPr>
            <a:r>
              <a:rPr dirty="0" sz="2200" spc="-140" b="1">
                <a:solidFill>
                  <a:srgbClr val="2B79EF"/>
                </a:solidFill>
                <a:latin typeface="Trebuchet MS"/>
                <a:cs typeface="Trebuchet MS"/>
              </a:rPr>
              <a:t>vaultService</a:t>
            </a:r>
            <a:r>
              <a:rPr dirty="0" sz="2200" spc="-140">
                <a:latin typeface="Verdana"/>
                <a:cs typeface="Verdana"/>
              </a:rPr>
              <a:t>,</a:t>
            </a:r>
            <a:r>
              <a:rPr dirty="0" sz="2200" spc="-155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providing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35">
                <a:latin typeface="Verdana"/>
                <a:cs typeface="Verdana"/>
              </a:rPr>
              <a:t>access</a:t>
            </a:r>
            <a:r>
              <a:rPr dirty="0" sz="2200" spc="-155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to</a:t>
            </a:r>
            <a:r>
              <a:rPr dirty="0" sz="2200" spc="-175">
                <a:latin typeface="Verdana"/>
                <a:cs typeface="Verdana"/>
              </a:rPr>
              <a:t> </a:t>
            </a:r>
            <a:r>
              <a:rPr dirty="0" sz="2200" spc="-20">
                <a:latin typeface="Verdana"/>
                <a:cs typeface="Verdana"/>
              </a:rPr>
              <a:t>the</a:t>
            </a:r>
            <a:r>
              <a:rPr dirty="0" sz="2200" spc="-175">
                <a:latin typeface="Verdana"/>
                <a:cs typeface="Verdana"/>
              </a:rPr>
              <a:t> </a:t>
            </a:r>
            <a:r>
              <a:rPr dirty="0" sz="2200" spc="30">
                <a:latin typeface="Verdana"/>
                <a:cs typeface="Verdana"/>
              </a:rPr>
              <a:t>node’s</a:t>
            </a:r>
            <a:r>
              <a:rPr dirty="0" sz="2200" spc="-170">
                <a:latin typeface="Verdana"/>
                <a:cs typeface="Verdana"/>
              </a:rPr>
              <a:t> </a:t>
            </a:r>
            <a:r>
              <a:rPr dirty="0" sz="2200" spc="-50">
                <a:latin typeface="Verdana"/>
                <a:cs typeface="Verdana"/>
              </a:rPr>
              <a:t>vault</a:t>
            </a:r>
            <a:endParaRPr sz="2200">
              <a:latin typeface="Verdana"/>
              <a:cs typeface="Verdana"/>
            </a:endParaRPr>
          </a:p>
          <a:p>
            <a:pPr lvl="1" marL="588645" indent="-342900">
              <a:lnSpc>
                <a:spcPct val="100000"/>
              </a:lnSpc>
              <a:spcBef>
                <a:spcPts val="880"/>
              </a:spcBef>
              <a:buClr>
                <a:srgbClr val="000000"/>
              </a:buClr>
              <a:buFont typeface="Arial"/>
              <a:buChar char="–"/>
              <a:tabLst>
                <a:tab pos="588645" algn="l"/>
                <a:tab pos="589280" algn="l"/>
              </a:tabLst>
            </a:pPr>
            <a:r>
              <a:rPr dirty="0" sz="2200" spc="-140" b="1">
                <a:solidFill>
                  <a:srgbClr val="2B79EF"/>
                </a:solidFill>
                <a:latin typeface="Trebuchet MS"/>
                <a:cs typeface="Trebuchet MS"/>
              </a:rPr>
              <a:t>identityService</a:t>
            </a:r>
            <a:r>
              <a:rPr dirty="0" sz="2200" spc="-140">
                <a:latin typeface="Verdana"/>
                <a:cs typeface="Verdana"/>
              </a:rPr>
              <a:t>, </a:t>
            </a:r>
            <a:r>
              <a:rPr dirty="0" sz="2200" spc="-20">
                <a:latin typeface="Verdana"/>
                <a:cs typeface="Verdana"/>
              </a:rPr>
              <a:t>allowing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75">
                <a:latin typeface="Verdana"/>
                <a:cs typeface="Verdana"/>
              </a:rPr>
              <a:t>node</a:t>
            </a:r>
            <a:r>
              <a:rPr dirty="0" sz="2200" spc="-165">
                <a:latin typeface="Verdana"/>
                <a:cs typeface="Verdana"/>
              </a:rPr>
              <a:t> </a:t>
            </a:r>
            <a:r>
              <a:rPr dirty="0" sz="2200" spc="-70">
                <a:latin typeface="Verdana"/>
                <a:cs typeface="Verdana"/>
              </a:rPr>
              <a:t>identities</a:t>
            </a:r>
            <a:r>
              <a:rPr dirty="0" sz="2200" spc="-175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to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114">
                <a:latin typeface="Verdana"/>
                <a:cs typeface="Verdana"/>
              </a:rPr>
              <a:t>be</a:t>
            </a:r>
            <a:r>
              <a:rPr dirty="0" sz="2200" spc="-165">
                <a:latin typeface="Verdana"/>
                <a:cs typeface="Verdana"/>
              </a:rPr>
              <a:t> </a:t>
            </a:r>
            <a:r>
              <a:rPr dirty="0" sz="2200" spc="10">
                <a:latin typeface="Verdana"/>
                <a:cs typeface="Verdana"/>
              </a:rPr>
              <a:t>looked</a:t>
            </a:r>
            <a:r>
              <a:rPr dirty="0" sz="2200" spc="-175">
                <a:latin typeface="Verdana"/>
                <a:cs typeface="Verdana"/>
              </a:rPr>
              <a:t> </a:t>
            </a:r>
            <a:r>
              <a:rPr dirty="0" sz="2200" spc="35">
                <a:latin typeface="Verdana"/>
                <a:cs typeface="Verdana"/>
              </a:rPr>
              <a:t>up</a:t>
            </a:r>
            <a:endParaRPr sz="2200">
              <a:latin typeface="Verdana"/>
              <a:cs typeface="Verdana"/>
            </a:endParaRPr>
          </a:p>
          <a:p>
            <a:pPr lvl="1" marL="588645" indent="-342900">
              <a:lnSpc>
                <a:spcPct val="100000"/>
              </a:lnSpc>
              <a:spcBef>
                <a:spcPts val="875"/>
              </a:spcBef>
              <a:buClr>
                <a:srgbClr val="000000"/>
              </a:buClr>
              <a:buFont typeface="Arial"/>
              <a:buChar char="–"/>
              <a:tabLst>
                <a:tab pos="588645" algn="l"/>
                <a:tab pos="589280" algn="l"/>
              </a:tabLst>
            </a:pPr>
            <a:r>
              <a:rPr dirty="0" sz="2200" spc="-125" b="1">
                <a:solidFill>
                  <a:srgbClr val="2B79EF"/>
                </a:solidFill>
                <a:latin typeface="Trebuchet MS"/>
                <a:cs typeface="Trebuchet MS"/>
              </a:rPr>
              <a:t>myInfo</a:t>
            </a:r>
            <a:r>
              <a:rPr dirty="0" sz="2200" spc="-125">
                <a:latin typeface="Verdana"/>
                <a:cs typeface="Verdana"/>
              </a:rPr>
              <a:t>,</a:t>
            </a:r>
            <a:r>
              <a:rPr dirty="0" sz="2200" spc="-150">
                <a:latin typeface="Verdana"/>
                <a:cs typeface="Verdana"/>
              </a:rPr>
              <a:t> </a:t>
            </a:r>
            <a:r>
              <a:rPr dirty="0" sz="2200" spc="-20">
                <a:latin typeface="Verdana"/>
                <a:cs typeface="Verdana"/>
              </a:rPr>
              <a:t>allowing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20">
                <a:latin typeface="Verdana"/>
                <a:cs typeface="Verdana"/>
              </a:rPr>
              <a:t>the</a:t>
            </a:r>
            <a:r>
              <a:rPr dirty="0" sz="2200" spc="-165">
                <a:latin typeface="Verdana"/>
                <a:cs typeface="Verdana"/>
              </a:rPr>
              <a:t> </a:t>
            </a:r>
            <a:r>
              <a:rPr dirty="0" sz="2200" spc="75">
                <a:latin typeface="Verdana"/>
                <a:cs typeface="Verdana"/>
              </a:rPr>
              <a:t>node</a:t>
            </a:r>
            <a:r>
              <a:rPr dirty="0" sz="2200" spc="-165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to</a:t>
            </a:r>
            <a:r>
              <a:rPr dirty="0" sz="2200" spc="-175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provide</a:t>
            </a:r>
            <a:r>
              <a:rPr dirty="0" sz="2200" spc="-180">
                <a:latin typeface="Verdana"/>
                <a:cs typeface="Verdana"/>
              </a:rPr>
              <a:t> </a:t>
            </a:r>
            <a:r>
              <a:rPr dirty="0" sz="2200" spc="-50">
                <a:latin typeface="Verdana"/>
                <a:cs typeface="Verdana"/>
              </a:rPr>
              <a:t>info</a:t>
            </a:r>
            <a:r>
              <a:rPr dirty="0" sz="2200" spc="-185">
                <a:latin typeface="Verdana"/>
                <a:cs typeface="Verdana"/>
              </a:rPr>
              <a:t> </a:t>
            </a:r>
            <a:r>
              <a:rPr dirty="0" sz="2200" spc="40">
                <a:latin typeface="Verdana"/>
                <a:cs typeface="Verdana"/>
              </a:rPr>
              <a:t>about</a:t>
            </a:r>
            <a:r>
              <a:rPr dirty="0" sz="2200" spc="-155">
                <a:latin typeface="Verdana"/>
                <a:cs typeface="Verdana"/>
              </a:rPr>
              <a:t> </a:t>
            </a:r>
            <a:r>
              <a:rPr dirty="0" sz="2200" spc="-120">
                <a:latin typeface="Verdana"/>
                <a:cs typeface="Verdana"/>
              </a:rPr>
              <a:t>itself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96938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45"/>
              <a:t>SignTransactionFlow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59</a:t>
            </a:fld>
            <a:r>
              <a:rPr dirty="0" spc="-85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76882"/>
            <a:ext cx="7422515" cy="203581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84785" marR="1577340" indent="-172085">
              <a:lnSpc>
                <a:spcPts val="218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tabLst>
                <a:tab pos="185420" algn="l"/>
              </a:tabLst>
            </a:pPr>
            <a:r>
              <a:rPr dirty="0" sz="2000" spc="-125" b="1">
                <a:solidFill>
                  <a:srgbClr val="2B79EF"/>
                </a:solidFill>
                <a:latin typeface="Trebuchet MS"/>
                <a:cs typeface="Trebuchet MS"/>
              </a:rPr>
              <a:t>SignTransactionFlow(stx: SignedTransaction, </a:t>
            </a:r>
            <a:r>
              <a:rPr dirty="0" sz="2000" spc="-95" b="1">
                <a:solidFill>
                  <a:srgbClr val="2B79EF"/>
                </a:solidFill>
                <a:latin typeface="Trebuchet MS"/>
                <a:cs typeface="Trebuchet MS"/>
              </a:rPr>
              <a:t>sessions:  </a:t>
            </a:r>
            <a:r>
              <a:rPr dirty="0" sz="2000" spc="-114" b="1">
                <a:solidFill>
                  <a:srgbClr val="2B79EF"/>
                </a:solidFill>
                <a:latin typeface="Trebuchet MS"/>
                <a:cs typeface="Trebuchet MS"/>
              </a:rPr>
              <a:t>Collection&lt;FlowSession&gt;) </a:t>
            </a:r>
            <a:r>
              <a:rPr dirty="0" sz="2000" spc="10">
                <a:latin typeface="Verdana"/>
                <a:cs typeface="Verdana"/>
              </a:rPr>
              <a:t>does </a:t>
            </a:r>
            <a:r>
              <a:rPr dirty="0" sz="2000" spc="5">
                <a:latin typeface="Verdana"/>
                <a:cs typeface="Verdana"/>
              </a:rPr>
              <a:t>two</a:t>
            </a:r>
            <a:r>
              <a:rPr dirty="0" sz="2000" spc="-425">
                <a:latin typeface="Verdana"/>
                <a:cs typeface="Verdana"/>
              </a:rPr>
              <a:t> </a:t>
            </a:r>
            <a:r>
              <a:rPr dirty="0" sz="2000" spc="-125">
                <a:latin typeface="Verdana"/>
                <a:cs typeface="Verdana"/>
              </a:rPr>
              <a:t>things:</a:t>
            </a:r>
            <a:endParaRPr sz="2000">
              <a:latin typeface="Verdana"/>
              <a:cs typeface="Verdana"/>
            </a:endParaRPr>
          </a:p>
          <a:p>
            <a:pPr lvl="1" marL="417830" indent="-172085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418465" algn="l"/>
              </a:tabLst>
            </a:pPr>
            <a:r>
              <a:rPr dirty="0" sz="1800" spc="-75">
                <a:latin typeface="Verdana"/>
                <a:cs typeface="Verdana"/>
              </a:rPr>
              <a:t>Verifies </a:t>
            </a:r>
            <a:r>
              <a:rPr dirty="0" sz="1800" spc="-25">
                <a:latin typeface="Verdana"/>
                <a:cs typeface="Verdana"/>
              </a:rPr>
              <a:t>the </a:t>
            </a:r>
            <a:r>
              <a:rPr dirty="0" sz="1800" spc="-30">
                <a:latin typeface="Verdana"/>
                <a:cs typeface="Verdana"/>
              </a:rPr>
              <a:t>transaction </a:t>
            </a:r>
            <a:r>
              <a:rPr dirty="0" sz="1800" spc="65">
                <a:latin typeface="Verdana"/>
                <a:cs typeface="Verdana"/>
              </a:rPr>
              <a:t>and</a:t>
            </a:r>
            <a:r>
              <a:rPr dirty="0" sz="1800" spc="-455">
                <a:latin typeface="Verdana"/>
                <a:cs typeface="Verdana"/>
              </a:rPr>
              <a:t> </a:t>
            </a:r>
            <a:r>
              <a:rPr dirty="0" sz="1800" spc="-65">
                <a:latin typeface="Verdana"/>
                <a:cs typeface="Verdana"/>
              </a:rPr>
              <a:t>our </a:t>
            </a:r>
            <a:r>
              <a:rPr dirty="0" sz="1800" spc="-55">
                <a:latin typeface="Verdana"/>
                <a:cs typeface="Verdana"/>
              </a:rPr>
              <a:t>signature</a:t>
            </a:r>
            <a:endParaRPr sz="1800">
              <a:latin typeface="Verdana"/>
              <a:cs typeface="Verdana"/>
            </a:endParaRPr>
          </a:p>
          <a:p>
            <a:pPr lvl="1" marL="417830" indent="-172085">
              <a:lnSpc>
                <a:spcPct val="100000"/>
              </a:lnSpc>
              <a:spcBef>
                <a:spcPts val="710"/>
              </a:spcBef>
              <a:buFont typeface="Arial"/>
              <a:buChar char="–"/>
              <a:tabLst>
                <a:tab pos="418465" algn="l"/>
              </a:tabLst>
            </a:pPr>
            <a:r>
              <a:rPr dirty="0" sz="1800" spc="-20">
                <a:latin typeface="Verdana"/>
                <a:cs typeface="Verdana"/>
              </a:rPr>
              <a:t>Collects,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25">
                <a:latin typeface="Verdana"/>
                <a:cs typeface="Verdana"/>
              </a:rPr>
              <a:t>adds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65">
                <a:latin typeface="Verdana"/>
                <a:cs typeface="Verdana"/>
              </a:rPr>
              <a:t>and</a:t>
            </a:r>
            <a:r>
              <a:rPr dirty="0" sz="1800" spc="-120">
                <a:latin typeface="Verdana"/>
                <a:cs typeface="Verdana"/>
              </a:rPr>
              <a:t> </a:t>
            </a:r>
            <a:r>
              <a:rPr dirty="0" sz="1800" spc="-85">
                <a:latin typeface="Verdana"/>
                <a:cs typeface="Verdana"/>
              </a:rPr>
              <a:t>verifies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45">
                <a:latin typeface="Verdana"/>
                <a:cs typeface="Verdana"/>
              </a:rPr>
              <a:t>all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the</a:t>
            </a:r>
            <a:r>
              <a:rPr dirty="0" sz="1800" spc="-114">
                <a:latin typeface="Verdana"/>
                <a:cs typeface="Verdana"/>
              </a:rPr>
              <a:t> </a:t>
            </a:r>
            <a:r>
              <a:rPr dirty="0" sz="1800" spc="-75">
                <a:latin typeface="Verdana"/>
                <a:cs typeface="Verdana"/>
              </a:rPr>
              <a:t>signatures</a:t>
            </a:r>
            <a:r>
              <a:rPr dirty="0" sz="1800" spc="-114">
                <a:latin typeface="Verdana"/>
                <a:cs typeface="Verdana"/>
              </a:rPr>
              <a:t> </a:t>
            </a:r>
            <a:r>
              <a:rPr dirty="0" sz="1800" spc="-70">
                <a:latin typeface="Verdana"/>
                <a:cs typeface="Verdana"/>
              </a:rPr>
              <a:t>from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-30">
                <a:latin typeface="Verdana"/>
                <a:cs typeface="Verdana"/>
              </a:rPr>
              <a:t>required</a:t>
            </a:r>
            <a:endParaRPr sz="1800">
              <a:latin typeface="Verdana"/>
              <a:cs typeface="Verdana"/>
            </a:endParaRPr>
          </a:p>
          <a:p>
            <a:pPr marL="417830">
              <a:lnSpc>
                <a:spcPct val="100000"/>
              </a:lnSpc>
              <a:spcBef>
                <a:spcPts val="710"/>
              </a:spcBef>
            </a:pPr>
            <a:r>
              <a:rPr dirty="0" sz="1800" spc="-30">
                <a:latin typeface="Verdana"/>
                <a:cs typeface="Verdana"/>
              </a:rPr>
              <a:t>counterparties</a:t>
            </a:r>
            <a:endParaRPr sz="1800">
              <a:latin typeface="Verdana"/>
              <a:cs typeface="Verdana"/>
            </a:endParaRPr>
          </a:p>
          <a:p>
            <a:pPr lvl="2" marL="710565" indent="-172085">
              <a:lnSpc>
                <a:spcPct val="100000"/>
              </a:lnSpc>
              <a:spcBef>
                <a:spcPts val="720"/>
              </a:spcBef>
              <a:buFont typeface="Arial"/>
              <a:buChar char="·"/>
              <a:tabLst>
                <a:tab pos="711200" algn="l"/>
              </a:tabLst>
            </a:pPr>
            <a:r>
              <a:rPr dirty="0" sz="1800" spc="35">
                <a:latin typeface="Verdana"/>
                <a:cs typeface="Verdana"/>
              </a:rPr>
              <a:t>An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exception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-180">
                <a:latin typeface="Verdana"/>
                <a:cs typeface="Verdana"/>
              </a:rPr>
              <a:t>is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65">
                <a:latin typeface="Verdana"/>
                <a:cs typeface="Verdana"/>
              </a:rPr>
              <a:t>thrown</a:t>
            </a:r>
            <a:r>
              <a:rPr dirty="0" sz="1800" spc="-75">
                <a:latin typeface="Verdana"/>
                <a:cs typeface="Verdana"/>
              </a:rPr>
              <a:t> </a:t>
            </a:r>
            <a:r>
              <a:rPr dirty="0" sz="1800" spc="-95">
                <a:latin typeface="Verdana"/>
                <a:cs typeface="Verdana"/>
              </a:rPr>
              <a:t>if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any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-75">
                <a:latin typeface="Verdana"/>
                <a:cs typeface="Verdana"/>
              </a:rPr>
              <a:t>signatures</a:t>
            </a:r>
            <a:r>
              <a:rPr dirty="0" sz="1800" spc="-10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120">
                <a:latin typeface="Verdana"/>
                <a:cs typeface="Verdana"/>
              </a:rPr>
              <a:t> </a:t>
            </a:r>
            <a:r>
              <a:rPr dirty="0" sz="1800" spc="-110">
                <a:latin typeface="Verdana"/>
                <a:cs typeface="Verdana"/>
              </a:rPr>
              <a:t>missing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75">
                <a:latin typeface="Verdana"/>
                <a:cs typeface="Verdana"/>
              </a:rPr>
              <a:t>or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invalid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0322" y="3761613"/>
            <a:ext cx="67424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185420" algn="l"/>
              </a:tabLst>
            </a:pPr>
            <a:r>
              <a:rPr dirty="0" sz="2000" spc="-120" b="1">
                <a:solidFill>
                  <a:srgbClr val="2B79EF"/>
                </a:solidFill>
                <a:latin typeface="Trebuchet MS"/>
                <a:cs typeface="Trebuchet MS"/>
              </a:rPr>
              <a:t>SignTransactionFlow </a:t>
            </a:r>
            <a:r>
              <a:rPr dirty="0" sz="2000" spc="-210">
                <a:latin typeface="Verdana"/>
                <a:cs typeface="Verdana"/>
              </a:rPr>
              <a:t>is </a:t>
            </a:r>
            <a:r>
              <a:rPr dirty="0" sz="2000" spc="-20">
                <a:latin typeface="Verdana"/>
                <a:cs typeface="Verdana"/>
              </a:rPr>
              <a:t>invoked </a:t>
            </a:r>
            <a:r>
              <a:rPr dirty="0" sz="2000" spc="-85">
                <a:latin typeface="Verdana"/>
                <a:cs typeface="Verdana"/>
              </a:rPr>
              <a:t>using </a:t>
            </a:r>
            <a:r>
              <a:rPr dirty="0" sz="2000" spc="-114" b="1">
                <a:solidFill>
                  <a:srgbClr val="2B79EF"/>
                </a:solidFill>
                <a:latin typeface="Trebuchet MS"/>
                <a:cs typeface="Trebuchet MS"/>
              </a:rPr>
              <a:t>subFlow(fl:</a:t>
            </a:r>
            <a:r>
              <a:rPr dirty="0" sz="2000" spc="-315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000" spc="-125" b="1">
                <a:solidFill>
                  <a:srgbClr val="2B79EF"/>
                </a:solidFill>
                <a:latin typeface="Trebuchet MS"/>
                <a:cs typeface="Trebuchet MS"/>
              </a:rPr>
              <a:t>FlowLogic)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2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2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2.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75" b="1">
                <a:latin typeface="Verdana"/>
                <a:cs typeface="Verdana"/>
                <a:hlinkClick r:id="rId2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3.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14" b="1">
                <a:latin typeface="Verdana"/>
                <a:cs typeface="Verdana"/>
                <a:hlinkClick r:id="rId2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497" y="2749423"/>
            <a:ext cx="1599565" cy="136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4.</a:t>
            </a:r>
            <a:r>
              <a:rPr dirty="0" sz="1600" spc="-90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204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35">
                <a:latin typeface="Verdana"/>
                <a:cs typeface="Verdana"/>
                <a:hlinkClick r:id="rId2" action="ppaction://hlinksldjump"/>
              </a:rPr>
              <a:t>Flow</a:t>
            </a:r>
            <a:r>
              <a:rPr dirty="0" sz="1200" spc="-9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20">
                <a:latin typeface="Verdana"/>
                <a:cs typeface="Verdana"/>
                <a:hlinkClick r:id="rId2" action="ppaction://hlinksldjump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Verdana"/>
                <a:cs typeface="Verdana"/>
                <a:hlinkClick r:id="rId2" action="ppaction://hlinksldjump"/>
              </a:rPr>
              <a:t>Creating </a:t>
            </a:r>
            <a:r>
              <a:rPr dirty="0" sz="1200" spc="-30">
                <a:latin typeface="Verdana"/>
                <a:cs typeface="Verdana"/>
                <a:hlinkClick r:id="rId2" action="ppaction://hlinksldjump"/>
              </a:rPr>
              <a:t>Signed</a:t>
            </a:r>
            <a:r>
              <a:rPr dirty="0" sz="1200" spc="-17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2" action="ppaction://hlinksldjump"/>
              </a:rPr>
              <a:t>Verifying</a:t>
            </a:r>
            <a:r>
              <a:rPr dirty="0" sz="1200" spc="-7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20">
                <a:latin typeface="Verdana"/>
                <a:cs typeface="Verdana"/>
                <a:hlinkClick r:id="rId2" action="ppaction://hlinksldjump"/>
              </a:rPr>
              <a:t>Counterparty</a:t>
            </a:r>
            <a:r>
              <a:rPr dirty="0" sz="1200" spc="-5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95">
                <a:latin typeface="Verdana"/>
                <a:cs typeface="Verdana"/>
                <a:hlinkClick r:id="rId2" action="ppaction://hlinksldjump"/>
              </a:rPr>
              <a:t>Sig.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2" action="ppaction://hlinksldjump"/>
              </a:rPr>
              <a:t>Finalizing</a:t>
            </a:r>
            <a:r>
              <a:rPr dirty="0" sz="1200" spc="-8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2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4456252"/>
            <a:ext cx="1068070" cy="879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 startAt="5"/>
              <a:tabLst>
                <a:tab pos="241935" algn="l"/>
              </a:tabLst>
            </a:pPr>
            <a:r>
              <a:rPr dirty="0" sz="1600" spc="-190" b="1">
                <a:latin typeface="Verdana"/>
                <a:cs typeface="Verdana"/>
                <a:hlinkClick r:id="rId2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AutoNum type="arabicPeriod" startAt="5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5"/>
              <a:tabLst>
                <a:tab pos="241300" algn="l"/>
              </a:tabLst>
            </a:pPr>
            <a:r>
              <a:rPr dirty="0" sz="1600" spc="-265" b="1">
                <a:latin typeface="Verdana"/>
                <a:cs typeface="Verdana"/>
                <a:hlinkClick r:id="rId2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7382509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40"/>
              <a:t>SignTransactionFlow-</a:t>
            </a:r>
            <a:r>
              <a:rPr dirty="0" spc="-195"/>
              <a:t> </a:t>
            </a:r>
            <a:r>
              <a:rPr dirty="0" spc="-315"/>
              <a:t>Implementation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481584" y="0"/>
                </a:moveTo>
                <a:lnTo>
                  <a:pt x="435203" y="2267"/>
                </a:lnTo>
                <a:lnTo>
                  <a:pt x="390070" y="8930"/>
                </a:lnTo>
                <a:lnTo>
                  <a:pt x="346386" y="19782"/>
                </a:lnTo>
                <a:lnTo>
                  <a:pt x="304354" y="34615"/>
                </a:lnTo>
                <a:lnTo>
                  <a:pt x="264174" y="53222"/>
                </a:lnTo>
                <a:lnTo>
                  <a:pt x="226049" y="75394"/>
                </a:lnTo>
                <a:lnTo>
                  <a:pt x="190181" y="100925"/>
                </a:lnTo>
                <a:lnTo>
                  <a:pt x="156771" y="129607"/>
                </a:lnTo>
                <a:lnTo>
                  <a:pt x="126021" y="161233"/>
                </a:lnTo>
                <a:lnTo>
                  <a:pt x="98132" y="195594"/>
                </a:lnTo>
                <a:lnTo>
                  <a:pt x="73308" y="232484"/>
                </a:lnTo>
                <a:lnTo>
                  <a:pt x="51749" y="271695"/>
                </a:lnTo>
                <a:lnTo>
                  <a:pt x="33657" y="313019"/>
                </a:lnTo>
                <a:lnTo>
                  <a:pt x="19235" y="356249"/>
                </a:lnTo>
                <a:lnTo>
                  <a:pt x="8683" y="401178"/>
                </a:lnTo>
                <a:lnTo>
                  <a:pt x="2204" y="447597"/>
                </a:lnTo>
                <a:lnTo>
                  <a:pt x="0" y="495300"/>
                </a:lnTo>
                <a:lnTo>
                  <a:pt x="2204" y="543002"/>
                </a:lnTo>
                <a:lnTo>
                  <a:pt x="8683" y="589421"/>
                </a:lnTo>
                <a:lnTo>
                  <a:pt x="19235" y="634350"/>
                </a:lnTo>
                <a:lnTo>
                  <a:pt x="33657" y="677580"/>
                </a:lnTo>
                <a:lnTo>
                  <a:pt x="51749" y="718904"/>
                </a:lnTo>
                <a:lnTo>
                  <a:pt x="73308" y="758115"/>
                </a:lnTo>
                <a:lnTo>
                  <a:pt x="98132" y="795005"/>
                </a:lnTo>
                <a:lnTo>
                  <a:pt x="126021" y="829366"/>
                </a:lnTo>
                <a:lnTo>
                  <a:pt x="156771" y="860992"/>
                </a:lnTo>
                <a:lnTo>
                  <a:pt x="190181" y="889674"/>
                </a:lnTo>
                <a:lnTo>
                  <a:pt x="226049" y="915205"/>
                </a:lnTo>
                <a:lnTo>
                  <a:pt x="264174" y="937377"/>
                </a:lnTo>
                <a:lnTo>
                  <a:pt x="304354" y="955984"/>
                </a:lnTo>
                <a:lnTo>
                  <a:pt x="346386" y="970817"/>
                </a:lnTo>
                <a:lnTo>
                  <a:pt x="390070" y="981669"/>
                </a:lnTo>
                <a:lnTo>
                  <a:pt x="435203" y="988332"/>
                </a:lnTo>
                <a:lnTo>
                  <a:pt x="481584" y="990600"/>
                </a:lnTo>
                <a:lnTo>
                  <a:pt x="527964" y="988332"/>
                </a:lnTo>
                <a:lnTo>
                  <a:pt x="573097" y="981669"/>
                </a:lnTo>
                <a:lnTo>
                  <a:pt x="616781" y="970817"/>
                </a:lnTo>
                <a:lnTo>
                  <a:pt x="658813" y="955984"/>
                </a:lnTo>
                <a:lnTo>
                  <a:pt x="698993" y="937377"/>
                </a:lnTo>
                <a:lnTo>
                  <a:pt x="737118" y="915205"/>
                </a:lnTo>
                <a:lnTo>
                  <a:pt x="772986" y="889674"/>
                </a:lnTo>
                <a:lnTo>
                  <a:pt x="806396" y="860992"/>
                </a:lnTo>
                <a:lnTo>
                  <a:pt x="837146" y="829366"/>
                </a:lnTo>
                <a:lnTo>
                  <a:pt x="865035" y="795005"/>
                </a:lnTo>
                <a:lnTo>
                  <a:pt x="889859" y="758115"/>
                </a:lnTo>
                <a:lnTo>
                  <a:pt x="911418" y="718904"/>
                </a:lnTo>
                <a:lnTo>
                  <a:pt x="929510" y="677580"/>
                </a:lnTo>
                <a:lnTo>
                  <a:pt x="943932" y="634350"/>
                </a:lnTo>
                <a:lnTo>
                  <a:pt x="954484" y="589421"/>
                </a:lnTo>
                <a:lnTo>
                  <a:pt x="960963" y="543002"/>
                </a:lnTo>
                <a:lnTo>
                  <a:pt x="963168" y="495300"/>
                </a:lnTo>
                <a:lnTo>
                  <a:pt x="960963" y="447597"/>
                </a:lnTo>
                <a:lnTo>
                  <a:pt x="954484" y="401178"/>
                </a:lnTo>
                <a:lnTo>
                  <a:pt x="943932" y="356249"/>
                </a:lnTo>
                <a:lnTo>
                  <a:pt x="929510" y="313019"/>
                </a:lnTo>
                <a:lnTo>
                  <a:pt x="911418" y="271695"/>
                </a:lnTo>
                <a:lnTo>
                  <a:pt x="889859" y="232484"/>
                </a:lnTo>
                <a:lnTo>
                  <a:pt x="865035" y="195594"/>
                </a:lnTo>
                <a:lnTo>
                  <a:pt x="837146" y="161233"/>
                </a:lnTo>
                <a:lnTo>
                  <a:pt x="806396" y="129607"/>
                </a:lnTo>
                <a:lnTo>
                  <a:pt x="772986" y="100925"/>
                </a:lnTo>
                <a:lnTo>
                  <a:pt x="737118" y="75394"/>
                </a:lnTo>
                <a:lnTo>
                  <a:pt x="698993" y="53222"/>
                </a:lnTo>
                <a:lnTo>
                  <a:pt x="658813" y="34615"/>
                </a:lnTo>
                <a:lnTo>
                  <a:pt x="616781" y="19782"/>
                </a:lnTo>
                <a:lnTo>
                  <a:pt x="573097" y="8930"/>
                </a:lnTo>
                <a:lnTo>
                  <a:pt x="527964" y="2267"/>
                </a:lnTo>
                <a:lnTo>
                  <a:pt x="481584" y="0"/>
                </a:lnTo>
                <a:close/>
              </a:path>
            </a:pathLst>
          </a:custGeom>
          <a:solidFill>
            <a:srgbClr val="0096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0" y="495300"/>
                </a:moveTo>
                <a:lnTo>
                  <a:pt x="2204" y="447597"/>
                </a:lnTo>
                <a:lnTo>
                  <a:pt x="8683" y="401178"/>
                </a:lnTo>
                <a:lnTo>
                  <a:pt x="19235" y="356249"/>
                </a:lnTo>
                <a:lnTo>
                  <a:pt x="33657" y="313019"/>
                </a:lnTo>
                <a:lnTo>
                  <a:pt x="51749" y="271695"/>
                </a:lnTo>
                <a:lnTo>
                  <a:pt x="73308" y="232484"/>
                </a:lnTo>
                <a:lnTo>
                  <a:pt x="98132" y="195594"/>
                </a:lnTo>
                <a:lnTo>
                  <a:pt x="126021" y="161233"/>
                </a:lnTo>
                <a:lnTo>
                  <a:pt x="156771" y="129607"/>
                </a:lnTo>
                <a:lnTo>
                  <a:pt x="190181" y="100925"/>
                </a:lnTo>
                <a:lnTo>
                  <a:pt x="226049" y="75394"/>
                </a:lnTo>
                <a:lnTo>
                  <a:pt x="264174" y="53222"/>
                </a:lnTo>
                <a:lnTo>
                  <a:pt x="304354" y="34615"/>
                </a:lnTo>
                <a:lnTo>
                  <a:pt x="346386" y="19782"/>
                </a:lnTo>
                <a:lnTo>
                  <a:pt x="390070" y="8930"/>
                </a:lnTo>
                <a:lnTo>
                  <a:pt x="435203" y="2267"/>
                </a:lnTo>
                <a:lnTo>
                  <a:pt x="481584" y="0"/>
                </a:lnTo>
                <a:lnTo>
                  <a:pt x="527964" y="2267"/>
                </a:lnTo>
                <a:lnTo>
                  <a:pt x="573097" y="8930"/>
                </a:lnTo>
                <a:lnTo>
                  <a:pt x="616781" y="19782"/>
                </a:lnTo>
                <a:lnTo>
                  <a:pt x="658813" y="34615"/>
                </a:lnTo>
                <a:lnTo>
                  <a:pt x="698993" y="53222"/>
                </a:lnTo>
                <a:lnTo>
                  <a:pt x="737118" y="75394"/>
                </a:lnTo>
                <a:lnTo>
                  <a:pt x="772986" y="100925"/>
                </a:lnTo>
                <a:lnTo>
                  <a:pt x="806396" y="129607"/>
                </a:lnTo>
                <a:lnTo>
                  <a:pt x="837146" y="161233"/>
                </a:lnTo>
                <a:lnTo>
                  <a:pt x="865035" y="195594"/>
                </a:lnTo>
                <a:lnTo>
                  <a:pt x="889859" y="232484"/>
                </a:lnTo>
                <a:lnTo>
                  <a:pt x="911418" y="271695"/>
                </a:lnTo>
                <a:lnTo>
                  <a:pt x="929510" y="313019"/>
                </a:lnTo>
                <a:lnTo>
                  <a:pt x="943932" y="356249"/>
                </a:lnTo>
                <a:lnTo>
                  <a:pt x="954484" y="401178"/>
                </a:lnTo>
                <a:lnTo>
                  <a:pt x="960963" y="447597"/>
                </a:lnTo>
                <a:lnTo>
                  <a:pt x="963168" y="495300"/>
                </a:lnTo>
                <a:lnTo>
                  <a:pt x="960963" y="543002"/>
                </a:lnTo>
                <a:lnTo>
                  <a:pt x="954484" y="589421"/>
                </a:lnTo>
                <a:lnTo>
                  <a:pt x="943932" y="634350"/>
                </a:lnTo>
                <a:lnTo>
                  <a:pt x="929510" y="677580"/>
                </a:lnTo>
                <a:lnTo>
                  <a:pt x="911418" y="718904"/>
                </a:lnTo>
                <a:lnTo>
                  <a:pt x="889859" y="758115"/>
                </a:lnTo>
                <a:lnTo>
                  <a:pt x="865035" y="795005"/>
                </a:lnTo>
                <a:lnTo>
                  <a:pt x="837146" y="829366"/>
                </a:lnTo>
                <a:lnTo>
                  <a:pt x="806396" y="860992"/>
                </a:lnTo>
                <a:lnTo>
                  <a:pt x="772986" y="889674"/>
                </a:lnTo>
                <a:lnTo>
                  <a:pt x="737118" y="915205"/>
                </a:lnTo>
                <a:lnTo>
                  <a:pt x="698993" y="937377"/>
                </a:lnTo>
                <a:lnTo>
                  <a:pt x="658813" y="955984"/>
                </a:lnTo>
                <a:lnTo>
                  <a:pt x="616781" y="970817"/>
                </a:lnTo>
                <a:lnTo>
                  <a:pt x="573097" y="981669"/>
                </a:lnTo>
                <a:lnTo>
                  <a:pt x="527964" y="988332"/>
                </a:lnTo>
                <a:lnTo>
                  <a:pt x="481584" y="990600"/>
                </a:lnTo>
                <a:lnTo>
                  <a:pt x="435203" y="988332"/>
                </a:lnTo>
                <a:lnTo>
                  <a:pt x="390070" y="981669"/>
                </a:lnTo>
                <a:lnTo>
                  <a:pt x="346386" y="970817"/>
                </a:lnTo>
                <a:lnTo>
                  <a:pt x="304354" y="955984"/>
                </a:lnTo>
                <a:lnTo>
                  <a:pt x="264174" y="937377"/>
                </a:lnTo>
                <a:lnTo>
                  <a:pt x="226049" y="915205"/>
                </a:lnTo>
                <a:lnTo>
                  <a:pt x="190181" y="889674"/>
                </a:lnTo>
                <a:lnTo>
                  <a:pt x="156771" y="860992"/>
                </a:lnTo>
                <a:lnTo>
                  <a:pt x="126021" y="829366"/>
                </a:lnTo>
                <a:lnTo>
                  <a:pt x="98132" y="795005"/>
                </a:lnTo>
                <a:lnTo>
                  <a:pt x="73308" y="758115"/>
                </a:lnTo>
                <a:lnTo>
                  <a:pt x="51749" y="718904"/>
                </a:lnTo>
                <a:lnTo>
                  <a:pt x="33657" y="677580"/>
                </a:lnTo>
                <a:lnTo>
                  <a:pt x="19235" y="634350"/>
                </a:lnTo>
                <a:lnTo>
                  <a:pt x="8683" y="589421"/>
                </a:lnTo>
                <a:lnTo>
                  <a:pt x="2204" y="543002"/>
                </a:lnTo>
                <a:lnTo>
                  <a:pt x="0" y="495300"/>
                </a:lnTo>
                <a:close/>
              </a:path>
            </a:pathLst>
          </a:custGeom>
          <a:ln w="12192">
            <a:solidFill>
              <a:srgbClr val="0096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58061" y="3544061"/>
            <a:ext cx="443865" cy="207645"/>
          </a:xfrm>
          <a:custGeom>
            <a:avLst/>
            <a:gdLst/>
            <a:ahLst/>
            <a:cxnLst/>
            <a:rect l="l" t="t" r="r" b="b"/>
            <a:pathLst>
              <a:path w="443864" h="207645">
                <a:moveTo>
                  <a:pt x="0" y="207518"/>
                </a:moveTo>
                <a:lnTo>
                  <a:pt x="443864" y="0"/>
                </a:lnTo>
              </a:path>
            </a:pathLst>
          </a:custGeom>
          <a:ln w="19812">
            <a:solidFill>
              <a:srgbClr val="009658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91385" y="1740535"/>
          <a:ext cx="7713345" cy="3604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015"/>
                <a:gridCol w="6548120"/>
              </a:tblGrid>
              <a:tr h="584835"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spc="-45" b="1">
                          <a:latin typeface="Verdana"/>
                          <a:cs typeface="Verdana"/>
                        </a:rPr>
                        <a:t>Goal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dirty="0" sz="1400" spc="-35">
                          <a:latin typeface="Verdana"/>
                          <a:cs typeface="Verdana"/>
                        </a:rPr>
                        <a:t>Send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85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SignedTransaction</a:t>
                      </a:r>
                      <a:r>
                        <a:rPr dirty="0" sz="1400" spc="-40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5">
                          <a:latin typeface="Verdana"/>
                          <a:cs typeface="Verdana"/>
                        </a:rPr>
                        <a:t>from</a:t>
                      </a:r>
                      <a:r>
                        <a:rPr dirty="0" sz="1400" spc="-1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65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Initiator</a:t>
                      </a:r>
                      <a:r>
                        <a:rPr dirty="0" sz="1400" spc="-60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85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Acceptor</a:t>
                      </a:r>
                      <a:r>
                        <a:rPr dirty="0" sz="1400" spc="-45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5"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1400" spc="-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60">
                          <a:latin typeface="Verdana"/>
                          <a:cs typeface="Verdana"/>
                        </a:rPr>
                        <a:t>back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018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786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dirty="0" sz="1400" spc="-150" b="1">
                          <a:latin typeface="Verdana"/>
                          <a:cs typeface="Verdana"/>
                        </a:rPr>
                        <a:t>Where?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dirty="0" sz="1400" spc="-75">
                          <a:latin typeface="Verdana"/>
                          <a:cs typeface="Verdana"/>
                        </a:rPr>
                        <a:t>flow/IOUIssueFlow.kt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189865">
                        <a:lnSpc>
                          <a:spcPct val="100000"/>
                        </a:lnSpc>
                      </a:pPr>
                      <a:r>
                        <a:rPr dirty="0" sz="1400" spc="-90">
                          <a:latin typeface="Verdana"/>
                          <a:cs typeface="Verdana"/>
                        </a:rPr>
                        <a:t>test/flows/IOUIssueFlowTests.kt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5895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1426210"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400" spc="-160" b="1">
                          <a:latin typeface="Verdana"/>
                          <a:cs typeface="Verdana"/>
                        </a:rPr>
                        <a:t>Steps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065" indent="-342900">
                        <a:lnSpc>
                          <a:spcPct val="100000"/>
                        </a:lnSpc>
                        <a:spcBef>
                          <a:spcPts val="1340"/>
                        </a:spcBef>
                        <a:buAutoNum type="arabicPeriod"/>
                        <a:tabLst>
                          <a:tab pos="647065" algn="l"/>
                          <a:tab pos="647700" algn="l"/>
                        </a:tabLst>
                      </a:pPr>
                      <a:r>
                        <a:rPr dirty="0" sz="1400" spc="-5">
                          <a:latin typeface="Verdana"/>
                          <a:cs typeface="Verdana"/>
                        </a:rPr>
                        <a:t>Uncomment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-80" b="1">
                          <a:solidFill>
                            <a:srgbClr val="2A79F0"/>
                          </a:solidFill>
                          <a:latin typeface="Trebuchet MS"/>
                          <a:cs typeface="Trebuchet MS"/>
                        </a:rPr>
                        <a:t>flowReturnsTransactionSignedByBothParties</a:t>
                      </a:r>
                      <a:r>
                        <a:rPr dirty="0" sz="1400" spc="-265" b="1">
                          <a:solidFill>
                            <a:srgbClr val="2A79F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70">
                          <a:latin typeface="Verdana"/>
                          <a:cs typeface="Verdana"/>
                        </a:rPr>
                        <a:t>test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Verdana"/>
                        <a:buAutoNum type="arabicPeriod"/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47065" indent="-342900">
                        <a:lnSpc>
                          <a:spcPct val="100000"/>
                        </a:lnSpc>
                        <a:buAutoNum type="arabicPeriod"/>
                        <a:tabLst>
                          <a:tab pos="647065" algn="l"/>
                          <a:tab pos="647700" algn="l"/>
                        </a:tabLst>
                      </a:pPr>
                      <a:r>
                        <a:rPr dirty="0" sz="1400" spc="-114">
                          <a:latin typeface="Verdana"/>
                          <a:cs typeface="Verdana"/>
                        </a:rPr>
                        <a:t>Test </a:t>
                      </a:r>
                      <a:r>
                        <a:rPr dirty="0" sz="1400" spc="-35">
                          <a:latin typeface="Verdana"/>
                          <a:cs typeface="Verdana"/>
                        </a:rPr>
                        <a:t>should</a:t>
                      </a:r>
                      <a:r>
                        <a:rPr dirty="0" sz="1400" spc="-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35">
                          <a:latin typeface="Verdana"/>
                          <a:cs typeface="Verdana"/>
                        </a:rPr>
                        <a:t>fail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  <a:buFont typeface="Verdana"/>
                        <a:buAutoNum type="arabicPeriod"/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647065" indent="-342900">
                        <a:lnSpc>
                          <a:spcPct val="100000"/>
                        </a:lnSpc>
                        <a:buAutoNum type="arabicPeriod"/>
                        <a:tabLst>
                          <a:tab pos="647065" algn="l"/>
                          <a:tab pos="647700" algn="l"/>
                        </a:tabLst>
                      </a:pPr>
                      <a:r>
                        <a:rPr dirty="0" sz="1400" spc="5">
                          <a:latin typeface="Verdana"/>
                          <a:cs typeface="Verdana"/>
                        </a:rPr>
                        <a:t>Modify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IOUIssueFlow.kt</a:t>
                      </a:r>
                      <a:r>
                        <a:rPr dirty="0" sz="1400" spc="-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make</a:t>
                      </a:r>
                      <a:r>
                        <a:rPr dirty="0" sz="140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70">
                          <a:latin typeface="Verdana"/>
                          <a:cs typeface="Verdana"/>
                        </a:rPr>
                        <a:t>test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0">
                          <a:latin typeface="Verdana"/>
                          <a:cs typeface="Verdana"/>
                        </a:rPr>
                        <a:t>pass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018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786130">
                <a:tc>
                  <a:txBody>
                    <a:bodyPr/>
                    <a:lstStyle/>
                    <a:p>
                      <a:pPr marL="189230" marR="506095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400" spc="-120" b="1">
                          <a:latin typeface="Verdana"/>
                          <a:cs typeface="Verdana"/>
                        </a:rPr>
                        <a:t>Key  </a:t>
                      </a:r>
                      <a:r>
                        <a:rPr dirty="0" sz="1400" b="1">
                          <a:latin typeface="Verdana"/>
                          <a:cs typeface="Verdana"/>
                        </a:rPr>
                        <a:t>Docs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843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400" spc="15">
                          <a:latin typeface="Verdana"/>
                          <a:cs typeface="Verdana"/>
                        </a:rPr>
                        <a:t>N/A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403859" y="3368040"/>
            <a:ext cx="743712" cy="790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3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3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59</a:t>
            </a:fld>
            <a:r>
              <a:rPr dirty="0" spc="-85"/>
              <a:t>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080497" y="1529537"/>
            <a:ext cx="1599565" cy="3806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241935" algn="l"/>
              </a:tabLst>
            </a:pPr>
            <a:r>
              <a:rPr dirty="0" sz="1600" spc="-175" b="1">
                <a:latin typeface="Verdana"/>
                <a:cs typeface="Verdana"/>
                <a:hlinkClick r:id="rId3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114" b="1">
                <a:latin typeface="Verdana"/>
                <a:cs typeface="Verdana"/>
                <a:hlinkClick r:id="rId3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204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35">
                <a:latin typeface="Verdana"/>
                <a:cs typeface="Verdana"/>
                <a:hlinkClick r:id="rId3" action="ppaction://hlinksldjump"/>
              </a:rPr>
              <a:t>Flow</a:t>
            </a:r>
            <a:r>
              <a:rPr dirty="0" sz="1200" spc="-9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20">
                <a:latin typeface="Verdana"/>
                <a:cs typeface="Verdana"/>
                <a:hlinkClick r:id="rId3" action="ppaction://hlinksldjump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Verdana"/>
                <a:cs typeface="Verdana"/>
                <a:hlinkClick r:id="rId3" action="ppaction://hlinksldjump"/>
              </a:rPr>
              <a:t>Creating </a:t>
            </a:r>
            <a:r>
              <a:rPr dirty="0" sz="1200" spc="-30">
                <a:latin typeface="Verdana"/>
                <a:cs typeface="Verdana"/>
                <a:hlinkClick r:id="rId3" action="ppaction://hlinksldjump"/>
              </a:rPr>
              <a:t>Signed</a:t>
            </a:r>
            <a:r>
              <a:rPr dirty="0" sz="1200" spc="-17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3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3" action="ppaction://hlinksldjump"/>
              </a:rPr>
              <a:t>Verifying</a:t>
            </a:r>
            <a:r>
              <a:rPr dirty="0" sz="1200" spc="-7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3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20">
                <a:latin typeface="Verdana"/>
                <a:cs typeface="Verdana"/>
                <a:hlinkClick r:id="rId3" action="ppaction://hlinksldjump"/>
              </a:rPr>
              <a:t>Counterparty</a:t>
            </a:r>
            <a:r>
              <a:rPr dirty="0" sz="1200" spc="-5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95">
                <a:latin typeface="Verdana"/>
                <a:cs typeface="Verdana"/>
                <a:hlinkClick r:id="rId3" action="ppaction://hlinksldjump"/>
              </a:rPr>
              <a:t>Sig.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3" action="ppaction://hlinksldjump"/>
              </a:rPr>
              <a:t>Finalizing</a:t>
            </a:r>
            <a:r>
              <a:rPr dirty="0" sz="1200" spc="-8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3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3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 startAt="5"/>
              <a:tabLst>
                <a:tab pos="241935" algn="l"/>
              </a:tabLst>
            </a:pPr>
            <a:r>
              <a:rPr dirty="0" sz="1600" spc="-190" b="1">
                <a:latin typeface="Verdana"/>
                <a:cs typeface="Verdana"/>
                <a:hlinkClick r:id="rId3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5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r>
              <a:rPr dirty="0" sz="1600" spc="-265" b="1">
                <a:latin typeface="Verdana"/>
                <a:cs typeface="Verdana"/>
                <a:hlinkClick r:id="rId3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579628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40"/>
              <a:t>SignTransactionFlow-</a:t>
            </a:r>
            <a:r>
              <a:rPr dirty="0" spc="-195"/>
              <a:t> </a:t>
            </a:r>
            <a:r>
              <a:rPr dirty="0" spc="-350"/>
              <a:t>Solution</a:t>
            </a:r>
          </a:p>
        </p:txBody>
      </p:sp>
      <p:sp>
        <p:nvSpPr>
          <p:cNvPr id="4" name="object 4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481584" y="0"/>
                </a:moveTo>
                <a:lnTo>
                  <a:pt x="435203" y="2267"/>
                </a:lnTo>
                <a:lnTo>
                  <a:pt x="390070" y="8930"/>
                </a:lnTo>
                <a:lnTo>
                  <a:pt x="346386" y="19782"/>
                </a:lnTo>
                <a:lnTo>
                  <a:pt x="304354" y="34615"/>
                </a:lnTo>
                <a:lnTo>
                  <a:pt x="264174" y="53222"/>
                </a:lnTo>
                <a:lnTo>
                  <a:pt x="226049" y="75394"/>
                </a:lnTo>
                <a:lnTo>
                  <a:pt x="190181" y="100925"/>
                </a:lnTo>
                <a:lnTo>
                  <a:pt x="156771" y="129607"/>
                </a:lnTo>
                <a:lnTo>
                  <a:pt x="126021" y="161233"/>
                </a:lnTo>
                <a:lnTo>
                  <a:pt x="98132" y="195594"/>
                </a:lnTo>
                <a:lnTo>
                  <a:pt x="73308" y="232484"/>
                </a:lnTo>
                <a:lnTo>
                  <a:pt x="51749" y="271695"/>
                </a:lnTo>
                <a:lnTo>
                  <a:pt x="33657" y="313019"/>
                </a:lnTo>
                <a:lnTo>
                  <a:pt x="19235" y="356249"/>
                </a:lnTo>
                <a:lnTo>
                  <a:pt x="8683" y="401178"/>
                </a:lnTo>
                <a:lnTo>
                  <a:pt x="2204" y="447597"/>
                </a:lnTo>
                <a:lnTo>
                  <a:pt x="0" y="495300"/>
                </a:lnTo>
                <a:lnTo>
                  <a:pt x="2204" y="543002"/>
                </a:lnTo>
                <a:lnTo>
                  <a:pt x="8683" y="589421"/>
                </a:lnTo>
                <a:lnTo>
                  <a:pt x="19235" y="634350"/>
                </a:lnTo>
                <a:lnTo>
                  <a:pt x="33657" y="677580"/>
                </a:lnTo>
                <a:lnTo>
                  <a:pt x="51749" y="718904"/>
                </a:lnTo>
                <a:lnTo>
                  <a:pt x="73308" y="758115"/>
                </a:lnTo>
                <a:lnTo>
                  <a:pt x="98132" y="795005"/>
                </a:lnTo>
                <a:lnTo>
                  <a:pt x="126021" y="829366"/>
                </a:lnTo>
                <a:lnTo>
                  <a:pt x="156771" y="860992"/>
                </a:lnTo>
                <a:lnTo>
                  <a:pt x="190181" y="889674"/>
                </a:lnTo>
                <a:lnTo>
                  <a:pt x="226049" y="915205"/>
                </a:lnTo>
                <a:lnTo>
                  <a:pt x="264174" y="937377"/>
                </a:lnTo>
                <a:lnTo>
                  <a:pt x="304354" y="955984"/>
                </a:lnTo>
                <a:lnTo>
                  <a:pt x="346386" y="970817"/>
                </a:lnTo>
                <a:lnTo>
                  <a:pt x="390070" y="981669"/>
                </a:lnTo>
                <a:lnTo>
                  <a:pt x="435203" y="988332"/>
                </a:lnTo>
                <a:lnTo>
                  <a:pt x="481584" y="990600"/>
                </a:lnTo>
                <a:lnTo>
                  <a:pt x="527964" y="988332"/>
                </a:lnTo>
                <a:lnTo>
                  <a:pt x="573097" y="981669"/>
                </a:lnTo>
                <a:lnTo>
                  <a:pt x="616781" y="970817"/>
                </a:lnTo>
                <a:lnTo>
                  <a:pt x="658813" y="955984"/>
                </a:lnTo>
                <a:lnTo>
                  <a:pt x="698993" y="937377"/>
                </a:lnTo>
                <a:lnTo>
                  <a:pt x="737118" y="915205"/>
                </a:lnTo>
                <a:lnTo>
                  <a:pt x="772986" y="889674"/>
                </a:lnTo>
                <a:lnTo>
                  <a:pt x="806396" y="860992"/>
                </a:lnTo>
                <a:lnTo>
                  <a:pt x="837146" y="829366"/>
                </a:lnTo>
                <a:lnTo>
                  <a:pt x="865035" y="795005"/>
                </a:lnTo>
                <a:lnTo>
                  <a:pt x="889859" y="758115"/>
                </a:lnTo>
                <a:lnTo>
                  <a:pt x="911418" y="718904"/>
                </a:lnTo>
                <a:lnTo>
                  <a:pt x="929510" y="677580"/>
                </a:lnTo>
                <a:lnTo>
                  <a:pt x="943932" y="634350"/>
                </a:lnTo>
                <a:lnTo>
                  <a:pt x="954484" y="589421"/>
                </a:lnTo>
                <a:lnTo>
                  <a:pt x="960963" y="543002"/>
                </a:lnTo>
                <a:lnTo>
                  <a:pt x="963168" y="495300"/>
                </a:lnTo>
                <a:lnTo>
                  <a:pt x="960963" y="447597"/>
                </a:lnTo>
                <a:lnTo>
                  <a:pt x="954484" y="401178"/>
                </a:lnTo>
                <a:lnTo>
                  <a:pt x="943932" y="356249"/>
                </a:lnTo>
                <a:lnTo>
                  <a:pt x="929510" y="313019"/>
                </a:lnTo>
                <a:lnTo>
                  <a:pt x="911418" y="271695"/>
                </a:lnTo>
                <a:lnTo>
                  <a:pt x="889859" y="232484"/>
                </a:lnTo>
                <a:lnTo>
                  <a:pt x="865035" y="195594"/>
                </a:lnTo>
                <a:lnTo>
                  <a:pt x="837146" y="161233"/>
                </a:lnTo>
                <a:lnTo>
                  <a:pt x="806396" y="129607"/>
                </a:lnTo>
                <a:lnTo>
                  <a:pt x="772986" y="100925"/>
                </a:lnTo>
                <a:lnTo>
                  <a:pt x="737118" y="75394"/>
                </a:lnTo>
                <a:lnTo>
                  <a:pt x="698993" y="53222"/>
                </a:lnTo>
                <a:lnTo>
                  <a:pt x="658813" y="34615"/>
                </a:lnTo>
                <a:lnTo>
                  <a:pt x="616781" y="19782"/>
                </a:lnTo>
                <a:lnTo>
                  <a:pt x="573097" y="8930"/>
                </a:lnTo>
                <a:lnTo>
                  <a:pt x="527964" y="2267"/>
                </a:lnTo>
                <a:lnTo>
                  <a:pt x="481584" y="0"/>
                </a:lnTo>
                <a:close/>
              </a:path>
            </a:pathLst>
          </a:custGeom>
          <a:solidFill>
            <a:srgbClr val="F8D5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0" y="495300"/>
                </a:moveTo>
                <a:lnTo>
                  <a:pt x="2204" y="447597"/>
                </a:lnTo>
                <a:lnTo>
                  <a:pt x="8683" y="401178"/>
                </a:lnTo>
                <a:lnTo>
                  <a:pt x="19235" y="356249"/>
                </a:lnTo>
                <a:lnTo>
                  <a:pt x="33657" y="313019"/>
                </a:lnTo>
                <a:lnTo>
                  <a:pt x="51749" y="271695"/>
                </a:lnTo>
                <a:lnTo>
                  <a:pt x="73308" y="232484"/>
                </a:lnTo>
                <a:lnTo>
                  <a:pt x="98132" y="195594"/>
                </a:lnTo>
                <a:lnTo>
                  <a:pt x="126021" y="161233"/>
                </a:lnTo>
                <a:lnTo>
                  <a:pt x="156771" y="129607"/>
                </a:lnTo>
                <a:lnTo>
                  <a:pt x="190181" y="100925"/>
                </a:lnTo>
                <a:lnTo>
                  <a:pt x="226049" y="75394"/>
                </a:lnTo>
                <a:lnTo>
                  <a:pt x="264174" y="53222"/>
                </a:lnTo>
                <a:lnTo>
                  <a:pt x="304354" y="34615"/>
                </a:lnTo>
                <a:lnTo>
                  <a:pt x="346386" y="19782"/>
                </a:lnTo>
                <a:lnTo>
                  <a:pt x="390070" y="8930"/>
                </a:lnTo>
                <a:lnTo>
                  <a:pt x="435203" y="2267"/>
                </a:lnTo>
                <a:lnTo>
                  <a:pt x="481584" y="0"/>
                </a:lnTo>
                <a:lnTo>
                  <a:pt x="527964" y="2267"/>
                </a:lnTo>
                <a:lnTo>
                  <a:pt x="573097" y="8930"/>
                </a:lnTo>
                <a:lnTo>
                  <a:pt x="616781" y="19782"/>
                </a:lnTo>
                <a:lnTo>
                  <a:pt x="658813" y="34615"/>
                </a:lnTo>
                <a:lnTo>
                  <a:pt x="698993" y="53222"/>
                </a:lnTo>
                <a:lnTo>
                  <a:pt x="737118" y="75394"/>
                </a:lnTo>
                <a:lnTo>
                  <a:pt x="772986" y="100925"/>
                </a:lnTo>
                <a:lnTo>
                  <a:pt x="806396" y="129607"/>
                </a:lnTo>
                <a:lnTo>
                  <a:pt x="837146" y="161233"/>
                </a:lnTo>
                <a:lnTo>
                  <a:pt x="865035" y="195594"/>
                </a:lnTo>
                <a:lnTo>
                  <a:pt x="889859" y="232484"/>
                </a:lnTo>
                <a:lnTo>
                  <a:pt x="911418" y="271695"/>
                </a:lnTo>
                <a:lnTo>
                  <a:pt x="929510" y="313019"/>
                </a:lnTo>
                <a:lnTo>
                  <a:pt x="943932" y="356249"/>
                </a:lnTo>
                <a:lnTo>
                  <a:pt x="954484" y="401178"/>
                </a:lnTo>
                <a:lnTo>
                  <a:pt x="960963" y="447597"/>
                </a:lnTo>
                <a:lnTo>
                  <a:pt x="963168" y="495300"/>
                </a:lnTo>
                <a:lnTo>
                  <a:pt x="960963" y="543002"/>
                </a:lnTo>
                <a:lnTo>
                  <a:pt x="954484" y="589421"/>
                </a:lnTo>
                <a:lnTo>
                  <a:pt x="943932" y="634350"/>
                </a:lnTo>
                <a:lnTo>
                  <a:pt x="929510" y="677580"/>
                </a:lnTo>
                <a:lnTo>
                  <a:pt x="911418" y="718904"/>
                </a:lnTo>
                <a:lnTo>
                  <a:pt x="889859" y="758115"/>
                </a:lnTo>
                <a:lnTo>
                  <a:pt x="865035" y="795005"/>
                </a:lnTo>
                <a:lnTo>
                  <a:pt x="837146" y="829366"/>
                </a:lnTo>
                <a:lnTo>
                  <a:pt x="806396" y="860992"/>
                </a:lnTo>
                <a:lnTo>
                  <a:pt x="772986" y="889674"/>
                </a:lnTo>
                <a:lnTo>
                  <a:pt x="737118" y="915205"/>
                </a:lnTo>
                <a:lnTo>
                  <a:pt x="698993" y="937377"/>
                </a:lnTo>
                <a:lnTo>
                  <a:pt x="658813" y="955984"/>
                </a:lnTo>
                <a:lnTo>
                  <a:pt x="616781" y="970817"/>
                </a:lnTo>
                <a:lnTo>
                  <a:pt x="573097" y="981669"/>
                </a:lnTo>
                <a:lnTo>
                  <a:pt x="527964" y="988332"/>
                </a:lnTo>
                <a:lnTo>
                  <a:pt x="481584" y="990600"/>
                </a:lnTo>
                <a:lnTo>
                  <a:pt x="435203" y="988332"/>
                </a:lnTo>
                <a:lnTo>
                  <a:pt x="390070" y="981669"/>
                </a:lnTo>
                <a:lnTo>
                  <a:pt x="346386" y="970817"/>
                </a:lnTo>
                <a:lnTo>
                  <a:pt x="304354" y="955984"/>
                </a:lnTo>
                <a:lnTo>
                  <a:pt x="264174" y="937377"/>
                </a:lnTo>
                <a:lnTo>
                  <a:pt x="226049" y="915205"/>
                </a:lnTo>
                <a:lnTo>
                  <a:pt x="190181" y="889674"/>
                </a:lnTo>
                <a:lnTo>
                  <a:pt x="156771" y="860992"/>
                </a:lnTo>
                <a:lnTo>
                  <a:pt x="126021" y="829366"/>
                </a:lnTo>
                <a:lnTo>
                  <a:pt x="98132" y="795005"/>
                </a:lnTo>
                <a:lnTo>
                  <a:pt x="73308" y="758115"/>
                </a:lnTo>
                <a:lnTo>
                  <a:pt x="51749" y="718904"/>
                </a:lnTo>
                <a:lnTo>
                  <a:pt x="33657" y="677580"/>
                </a:lnTo>
                <a:lnTo>
                  <a:pt x="19235" y="634350"/>
                </a:lnTo>
                <a:lnTo>
                  <a:pt x="8683" y="589421"/>
                </a:lnTo>
                <a:lnTo>
                  <a:pt x="2204" y="543002"/>
                </a:lnTo>
                <a:lnTo>
                  <a:pt x="0" y="495300"/>
                </a:lnTo>
                <a:close/>
              </a:path>
            </a:pathLst>
          </a:custGeom>
          <a:ln w="12192">
            <a:solidFill>
              <a:srgbClr val="F8D5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65682" y="3667505"/>
            <a:ext cx="298450" cy="97790"/>
          </a:xfrm>
          <a:custGeom>
            <a:avLst/>
            <a:gdLst/>
            <a:ahLst/>
            <a:cxnLst/>
            <a:rect l="l" t="t" r="r" b="b"/>
            <a:pathLst>
              <a:path w="298450" h="97789">
                <a:moveTo>
                  <a:pt x="0" y="97282"/>
                </a:moveTo>
                <a:lnTo>
                  <a:pt x="298450" y="0"/>
                </a:lnTo>
              </a:path>
            </a:pathLst>
          </a:custGeom>
          <a:ln w="19812">
            <a:solidFill>
              <a:srgbClr val="F8D5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6136" y="3294888"/>
            <a:ext cx="938783" cy="937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53717" y="2241930"/>
          <a:ext cx="7838440" cy="2849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6815"/>
                <a:gridCol w="6621780"/>
              </a:tblGrid>
              <a:tr h="573405"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400" spc="-45" b="1">
                          <a:latin typeface="Verdana"/>
                          <a:cs typeface="Verdana"/>
                        </a:rPr>
                        <a:t>Goal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190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dirty="0" sz="1400" spc="-35">
                          <a:latin typeface="Verdana"/>
                          <a:cs typeface="Verdana"/>
                        </a:rPr>
                        <a:t>Send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85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SignedTransaction</a:t>
                      </a:r>
                      <a:r>
                        <a:rPr dirty="0" sz="1400" spc="-40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0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30">
                          <a:latin typeface="Verdana"/>
                          <a:cs typeface="Verdana"/>
                        </a:rPr>
                        <a:t>other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85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Party</a:t>
                      </a:r>
                      <a:r>
                        <a:rPr dirty="0" sz="1400" spc="-55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5">
                          <a:latin typeface="Verdana"/>
                          <a:cs typeface="Verdana"/>
                        </a:rPr>
                        <a:t>for</a:t>
                      </a:r>
                      <a:r>
                        <a:rPr dirty="0" sz="1400" spc="-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5">
                          <a:latin typeface="Verdana"/>
                          <a:cs typeface="Verdana"/>
                        </a:rPr>
                        <a:t>signing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018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190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1231900"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400" spc="-160" b="1">
                          <a:latin typeface="Verdana"/>
                          <a:cs typeface="Verdana"/>
                        </a:rPr>
                        <a:t>Steps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 indent="-342900">
                        <a:lnSpc>
                          <a:spcPct val="100000"/>
                        </a:lnSpc>
                        <a:spcBef>
                          <a:spcPts val="1340"/>
                        </a:spcBef>
                        <a:buAutoNum type="arabicPeriod"/>
                        <a:tabLst>
                          <a:tab pos="532765" algn="l"/>
                          <a:tab pos="533400" algn="l"/>
                        </a:tabLst>
                      </a:pPr>
                      <a:r>
                        <a:rPr dirty="0" sz="1400" spc="-15">
                          <a:latin typeface="Verdana"/>
                          <a:cs typeface="Verdana"/>
                        </a:rPr>
                        <a:t>Review the</a:t>
                      </a:r>
                      <a:r>
                        <a:rPr dirty="0" sz="1400" spc="-2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85" b="1">
                          <a:solidFill>
                            <a:srgbClr val="2A79F0"/>
                          </a:solidFill>
                          <a:latin typeface="Trebuchet MS"/>
                          <a:cs typeface="Trebuchet MS"/>
                        </a:rPr>
                        <a:t>SignTransactionFlow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  <a:buFont typeface="Verdana"/>
                        <a:buAutoNum type="arabicPeriod"/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532765" marR="539750" indent="-342900">
                        <a:lnSpc>
                          <a:spcPct val="100000"/>
                        </a:lnSpc>
                        <a:buAutoNum type="arabicPeriod"/>
                        <a:tabLst>
                          <a:tab pos="532765" algn="l"/>
                          <a:tab pos="533400" algn="l"/>
                        </a:tabLst>
                      </a:pPr>
                      <a:r>
                        <a:rPr dirty="0" sz="1400" spc="-80">
                          <a:latin typeface="Verdana"/>
                          <a:cs typeface="Verdana"/>
                        </a:rPr>
                        <a:t>Use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85" b="1">
                          <a:solidFill>
                            <a:srgbClr val="2A79F0"/>
                          </a:solidFill>
                          <a:latin typeface="Trebuchet MS"/>
                          <a:cs typeface="Trebuchet MS"/>
                        </a:rPr>
                        <a:t>SignTransactionFlow</a:t>
                      </a:r>
                      <a:r>
                        <a:rPr dirty="0" sz="1400" spc="-85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1400" spc="-1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which</a:t>
                      </a:r>
                      <a:r>
                        <a:rPr dirty="0" sz="1400" spc="-1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5">
                          <a:latin typeface="Verdana"/>
                          <a:cs typeface="Verdana"/>
                        </a:rPr>
                        <a:t>takes</a:t>
                      </a:r>
                      <a:r>
                        <a:rPr dirty="0" sz="140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14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80" b="1">
                          <a:solidFill>
                            <a:srgbClr val="2A79F0"/>
                          </a:solidFill>
                          <a:latin typeface="Trebuchet MS"/>
                          <a:cs typeface="Trebuchet MS"/>
                        </a:rPr>
                        <a:t>SignedTransation</a:t>
                      </a:r>
                      <a:r>
                        <a:rPr dirty="0" sz="1400" spc="-70" b="1">
                          <a:solidFill>
                            <a:srgbClr val="2A79F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as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14">
                          <a:latin typeface="Verdana"/>
                          <a:cs typeface="Verdana"/>
                        </a:rPr>
                        <a:t>a  </a:t>
                      </a:r>
                      <a:r>
                        <a:rPr dirty="0" sz="1400" spc="-5">
                          <a:latin typeface="Verdana"/>
                          <a:cs typeface="Verdana"/>
                        </a:rPr>
                        <a:t>parameter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55"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90">
                          <a:latin typeface="Verdana"/>
                          <a:cs typeface="Verdana"/>
                        </a:rPr>
                        <a:t>returns </a:t>
                      </a:r>
                      <a:r>
                        <a:rPr dirty="0" sz="1400" spc="114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85" b="1">
                          <a:solidFill>
                            <a:srgbClr val="2A79F0"/>
                          </a:solidFill>
                          <a:latin typeface="Trebuchet MS"/>
                          <a:cs typeface="Trebuchet MS"/>
                        </a:rPr>
                        <a:t>SignedTransction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7018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10236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8923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dirty="0" sz="1400" spc="-20" b="1">
                          <a:latin typeface="Verdana"/>
                          <a:cs typeface="Verdana"/>
                        </a:rPr>
                        <a:t>Code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190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189865">
                        <a:lnSpc>
                          <a:spcPct val="100000"/>
                        </a:lnSpc>
                      </a:pPr>
                      <a:r>
                        <a:rPr dirty="0" sz="1400" spc="-75" b="1">
                          <a:solidFill>
                            <a:srgbClr val="2A79F0"/>
                          </a:solidFill>
                          <a:latin typeface="Trebuchet MS"/>
                          <a:cs typeface="Trebuchet MS"/>
                        </a:rPr>
                        <a:t>val </a:t>
                      </a:r>
                      <a:r>
                        <a:rPr dirty="0" sz="1400" spc="-100">
                          <a:latin typeface="Arial"/>
                          <a:cs typeface="Arial"/>
                        </a:rPr>
                        <a:t>sessions </a:t>
                      </a:r>
                      <a:r>
                        <a:rPr dirty="0" sz="1400" spc="-12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1400" spc="-40">
                          <a:latin typeface="Arial"/>
                          <a:cs typeface="Arial"/>
                        </a:rPr>
                        <a:t>(state.participants - </a:t>
                      </a:r>
                      <a:r>
                        <a:rPr dirty="0" sz="1400" spc="-35">
                          <a:latin typeface="Arial"/>
                          <a:cs typeface="Arial"/>
                        </a:rPr>
                        <a:t>ourIdentity).map </a:t>
                      </a:r>
                      <a:r>
                        <a:rPr dirty="0" sz="1400" spc="-30">
                          <a:latin typeface="Arial"/>
                          <a:cs typeface="Arial"/>
                        </a:rPr>
                        <a:t>{ 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initiateFlow(it)</a:t>
                      </a:r>
                      <a:r>
                        <a:rPr dirty="0" sz="1400" spc="-1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5">
                          <a:latin typeface="Arial"/>
                          <a:cs typeface="Arial"/>
                        </a:rPr>
                        <a:t>}.toSet()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89865">
                        <a:lnSpc>
                          <a:spcPct val="100000"/>
                        </a:lnSpc>
                      </a:pPr>
                      <a:r>
                        <a:rPr dirty="0" sz="1400" spc="-75" b="1">
                          <a:solidFill>
                            <a:srgbClr val="2A79F0"/>
                          </a:solidFill>
                          <a:latin typeface="Trebuchet MS"/>
                          <a:cs typeface="Trebuchet MS"/>
                        </a:rPr>
                        <a:t>val </a:t>
                      </a:r>
                      <a:r>
                        <a:rPr dirty="0" sz="1400" spc="-60">
                          <a:latin typeface="Arial"/>
                          <a:cs typeface="Arial"/>
                        </a:rPr>
                        <a:t>stx </a:t>
                      </a:r>
                      <a:r>
                        <a:rPr dirty="0" sz="1400" spc="-120">
                          <a:latin typeface="Arial"/>
                          <a:cs typeface="Arial"/>
                        </a:rPr>
                        <a:t>= </a:t>
                      </a:r>
                      <a:r>
                        <a:rPr dirty="0" sz="1400" spc="-65">
                          <a:latin typeface="Arial"/>
                          <a:cs typeface="Arial"/>
                        </a:rPr>
                        <a:t>subFlow(CollectSignaturesFlow(ptx))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190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59</a:t>
            </a:fld>
            <a:r>
              <a:rPr dirty="0" spc="-85"/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3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3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1529537"/>
            <a:ext cx="1599565" cy="3806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241935" algn="l"/>
              </a:tabLst>
            </a:pPr>
            <a:r>
              <a:rPr dirty="0" sz="1600" spc="-175" b="1">
                <a:latin typeface="Verdana"/>
                <a:cs typeface="Verdana"/>
                <a:hlinkClick r:id="rId3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114" b="1">
                <a:latin typeface="Verdana"/>
                <a:cs typeface="Verdana"/>
                <a:hlinkClick r:id="rId3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204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35">
                <a:latin typeface="Verdana"/>
                <a:cs typeface="Verdana"/>
                <a:hlinkClick r:id="rId3" action="ppaction://hlinksldjump"/>
              </a:rPr>
              <a:t>Flow</a:t>
            </a:r>
            <a:r>
              <a:rPr dirty="0" sz="1200" spc="-9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20">
                <a:latin typeface="Verdana"/>
                <a:cs typeface="Verdana"/>
                <a:hlinkClick r:id="rId3" action="ppaction://hlinksldjump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Verdana"/>
                <a:cs typeface="Verdana"/>
                <a:hlinkClick r:id="rId3" action="ppaction://hlinksldjump"/>
              </a:rPr>
              <a:t>Creating </a:t>
            </a:r>
            <a:r>
              <a:rPr dirty="0" sz="1200" spc="-30">
                <a:latin typeface="Verdana"/>
                <a:cs typeface="Verdana"/>
                <a:hlinkClick r:id="rId3" action="ppaction://hlinksldjump"/>
              </a:rPr>
              <a:t>Signed</a:t>
            </a:r>
            <a:r>
              <a:rPr dirty="0" sz="1200" spc="-17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3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3" action="ppaction://hlinksldjump"/>
              </a:rPr>
              <a:t>Verifying</a:t>
            </a:r>
            <a:r>
              <a:rPr dirty="0" sz="1200" spc="-7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3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20">
                <a:latin typeface="Verdana"/>
                <a:cs typeface="Verdana"/>
                <a:hlinkClick r:id="rId3" action="ppaction://hlinksldjump"/>
              </a:rPr>
              <a:t>Counterparty</a:t>
            </a:r>
            <a:r>
              <a:rPr dirty="0" sz="1200" spc="-5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95">
                <a:latin typeface="Verdana"/>
                <a:cs typeface="Verdana"/>
                <a:hlinkClick r:id="rId3" action="ppaction://hlinksldjump"/>
              </a:rPr>
              <a:t>Sig.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3" action="ppaction://hlinksldjump"/>
              </a:rPr>
              <a:t>Finalizing</a:t>
            </a:r>
            <a:r>
              <a:rPr dirty="0" sz="1200" spc="-8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3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3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 startAt="5"/>
              <a:tabLst>
                <a:tab pos="241935" algn="l"/>
              </a:tabLst>
            </a:pPr>
            <a:r>
              <a:rPr dirty="0" sz="1600" spc="-190" b="1">
                <a:latin typeface="Verdana"/>
                <a:cs typeface="Verdana"/>
                <a:hlinkClick r:id="rId3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5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r>
              <a:rPr dirty="0" sz="1600" spc="-265" b="1">
                <a:latin typeface="Verdana"/>
                <a:cs typeface="Verdana"/>
                <a:hlinkClick r:id="rId3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15" y="2574163"/>
            <a:ext cx="801306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60">
                <a:solidFill>
                  <a:srgbClr val="000000"/>
                </a:solidFill>
              </a:rPr>
              <a:t>Step </a:t>
            </a:r>
            <a:r>
              <a:rPr dirty="0" sz="5400" spc="-815">
                <a:solidFill>
                  <a:srgbClr val="000000"/>
                </a:solidFill>
              </a:rPr>
              <a:t>5 </a:t>
            </a:r>
            <a:r>
              <a:rPr dirty="0" sz="5400" spc="-1140">
                <a:solidFill>
                  <a:srgbClr val="000000"/>
                </a:solidFill>
              </a:rPr>
              <a:t>– </a:t>
            </a:r>
            <a:r>
              <a:rPr dirty="0" sz="5400" spc="-535">
                <a:solidFill>
                  <a:srgbClr val="000000"/>
                </a:solidFill>
              </a:rPr>
              <a:t>Finalizing </a:t>
            </a:r>
            <a:r>
              <a:rPr dirty="0" sz="5400" spc="-530">
                <a:solidFill>
                  <a:srgbClr val="000000"/>
                </a:solidFill>
              </a:rPr>
              <a:t>the</a:t>
            </a:r>
            <a:r>
              <a:rPr dirty="0" sz="5400" spc="-375">
                <a:solidFill>
                  <a:srgbClr val="000000"/>
                </a:solidFill>
              </a:rPr>
              <a:t> </a:t>
            </a:r>
            <a:r>
              <a:rPr dirty="0" sz="5400" spc="-935">
                <a:solidFill>
                  <a:srgbClr val="000000"/>
                </a:solidFill>
              </a:rPr>
              <a:t>TX</a:t>
            </a:r>
            <a:endParaRPr sz="54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54108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20"/>
              <a:t>Transaction </a:t>
            </a:r>
            <a:r>
              <a:rPr dirty="0" spc="-310"/>
              <a:t>Finalization</a:t>
            </a:r>
            <a:r>
              <a:rPr dirty="0" spc="-125"/>
              <a:t> </a:t>
            </a:r>
            <a:r>
              <a:rPr dirty="0" spc="-475"/>
              <a:t>Test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64</a:t>
            </a:fld>
            <a:r>
              <a:rPr dirty="0" spc="-85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87551"/>
            <a:ext cx="8024495" cy="32334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085">
              <a:lnSpc>
                <a:spcPts val="228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105">
                <a:latin typeface="Verdana"/>
                <a:cs typeface="Verdana"/>
              </a:rPr>
              <a:t>The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valid,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signed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125">
                <a:latin typeface="Verdana"/>
                <a:cs typeface="Verdana"/>
              </a:rPr>
              <a:t>IOU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transaction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25">
                <a:latin typeface="Verdana"/>
                <a:cs typeface="Verdana"/>
              </a:rPr>
              <a:t>now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needs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to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110">
                <a:latin typeface="Verdana"/>
                <a:cs typeface="Verdana"/>
              </a:rPr>
              <a:t>be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notarized</a:t>
            </a:r>
            <a:endParaRPr sz="2000">
              <a:latin typeface="Verdana"/>
              <a:cs typeface="Verdana"/>
            </a:endParaRPr>
          </a:p>
          <a:p>
            <a:pPr marL="184785">
              <a:lnSpc>
                <a:spcPts val="2280"/>
              </a:lnSpc>
            </a:pPr>
            <a:r>
              <a:rPr dirty="0" sz="2000" spc="80">
                <a:latin typeface="Verdana"/>
                <a:cs typeface="Verdana"/>
              </a:rPr>
              <a:t>and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35">
                <a:latin typeface="Verdana"/>
                <a:cs typeface="Verdana"/>
              </a:rPr>
              <a:t>recorded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100">
                <a:latin typeface="Verdana"/>
                <a:cs typeface="Verdana"/>
              </a:rPr>
              <a:t>in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40">
                <a:latin typeface="Verdana"/>
                <a:cs typeface="Verdana"/>
              </a:rPr>
              <a:t>every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participant’s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vault</a:t>
            </a:r>
            <a:endParaRPr sz="2000">
              <a:latin typeface="Verdana"/>
              <a:cs typeface="Verdana"/>
            </a:endParaRPr>
          </a:p>
          <a:p>
            <a:pPr marL="184785" indent="-172085">
              <a:lnSpc>
                <a:spcPts val="2280"/>
              </a:lnSpc>
              <a:spcBef>
                <a:spcPts val="192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5">
                <a:latin typeface="Verdana"/>
                <a:cs typeface="Verdana"/>
              </a:rPr>
              <a:t>We</a:t>
            </a:r>
            <a:r>
              <a:rPr dirty="0" sz="2000" spc="-90">
                <a:latin typeface="Verdana"/>
                <a:cs typeface="Verdana"/>
              </a:rPr>
              <a:t> </a:t>
            </a:r>
            <a:r>
              <a:rPr dirty="0" sz="2000" spc="-110">
                <a:latin typeface="Verdana"/>
                <a:cs typeface="Verdana"/>
              </a:rPr>
              <a:t>will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test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140">
                <a:latin typeface="Verdana"/>
                <a:cs typeface="Verdana"/>
              </a:rPr>
              <a:t>this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by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75">
                <a:latin typeface="Verdana"/>
                <a:cs typeface="Verdana"/>
              </a:rPr>
              <a:t>ensuring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that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state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returned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by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endParaRPr sz="2000">
              <a:latin typeface="Verdana"/>
              <a:cs typeface="Verdana"/>
            </a:endParaRPr>
          </a:p>
          <a:p>
            <a:pPr marL="184785">
              <a:lnSpc>
                <a:spcPts val="2280"/>
              </a:lnSpc>
            </a:pPr>
            <a:r>
              <a:rPr dirty="0" sz="2000" spc="-95">
                <a:latin typeface="Verdana"/>
                <a:cs typeface="Verdana"/>
              </a:rPr>
              <a:t>Initiator’s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flow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matches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state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35">
                <a:latin typeface="Verdana"/>
                <a:cs typeface="Verdana"/>
              </a:rPr>
              <a:t>recorded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00">
                <a:latin typeface="Verdana"/>
                <a:cs typeface="Verdana"/>
              </a:rPr>
              <a:t>in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15">
                <a:latin typeface="Verdana"/>
                <a:cs typeface="Verdana"/>
              </a:rPr>
              <a:t>both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30">
                <a:latin typeface="Verdana"/>
                <a:cs typeface="Verdana"/>
              </a:rPr>
              <a:t>nodes’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vaults</a:t>
            </a:r>
            <a:endParaRPr sz="2000">
              <a:latin typeface="Verdana"/>
              <a:cs typeface="Verdana"/>
            </a:endParaRPr>
          </a:p>
          <a:p>
            <a:pPr marL="184785" indent="-172085">
              <a:lnSpc>
                <a:spcPts val="2280"/>
              </a:lnSpc>
              <a:spcBef>
                <a:spcPts val="192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5">
                <a:latin typeface="Verdana"/>
                <a:cs typeface="Verdana"/>
              </a:rPr>
              <a:t>We</a:t>
            </a:r>
            <a:r>
              <a:rPr dirty="0" sz="2000" spc="-90">
                <a:latin typeface="Verdana"/>
                <a:cs typeface="Verdana"/>
              </a:rPr>
              <a:t> </a:t>
            </a:r>
            <a:r>
              <a:rPr dirty="0" sz="2000" spc="125">
                <a:latin typeface="Verdana"/>
                <a:cs typeface="Verdana"/>
              </a:rPr>
              <a:t>can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35">
                <a:latin typeface="Verdana"/>
                <a:cs typeface="Verdana"/>
              </a:rPr>
              <a:t>access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transactions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100">
                <a:latin typeface="Verdana"/>
                <a:cs typeface="Verdana"/>
              </a:rPr>
              <a:t>in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165">
                <a:latin typeface="Verdana"/>
                <a:cs typeface="Verdana"/>
              </a:rPr>
              <a:t>a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25">
                <a:latin typeface="Verdana"/>
                <a:cs typeface="Verdana"/>
              </a:rPr>
              <a:t>node’s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vault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using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the</a:t>
            </a:r>
            <a:endParaRPr sz="2000">
              <a:latin typeface="Verdana"/>
              <a:cs typeface="Verdana"/>
            </a:endParaRPr>
          </a:p>
          <a:p>
            <a:pPr marL="184785">
              <a:lnSpc>
                <a:spcPts val="2280"/>
              </a:lnSpc>
            </a:pPr>
            <a:r>
              <a:rPr dirty="0" sz="2000" spc="-30">
                <a:latin typeface="Verdana"/>
                <a:cs typeface="Verdana"/>
              </a:rPr>
              <a:t>following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140">
                <a:latin typeface="Verdana"/>
                <a:cs typeface="Verdana"/>
              </a:rPr>
              <a:t>syntax:</a:t>
            </a:r>
            <a:endParaRPr sz="2000">
              <a:latin typeface="Verdana"/>
              <a:cs typeface="Verdana"/>
            </a:endParaRPr>
          </a:p>
          <a:p>
            <a:pPr marL="170815">
              <a:lnSpc>
                <a:spcPts val="1595"/>
              </a:lnSpc>
              <a:spcBef>
                <a:spcPts val="1510"/>
              </a:spcBef>
            </a:pPr>
            <a:r>
              <a:rPr dirty="0" sz="1400" spc="-75">
                <a:latin typeface="Arial"/>
                <a:cs typeface="Arial"/>
              </a:rPr>
              <a:t>nodeName</a:t>
            </a:r>
            <a:endParaRPr sz="1400">
              <a:latin typeface="Arial"/>
              <a:cs typeface="Arial"/>
            </a:endParaRPr>
          </a:p>
          <a:p>
            <a:pPr marL="329565">
              <a:lnSpc>
                <a:spcPts val="1515"/>
              </a:lnSpc>
            </a:pPr>
            <a:r>
              <a:rPr dirty="0" sz="1400" spc="-75">
                <a:latin typeface="Arial"/>
                <a:cs typeface="Arial"/>
              </a:rPr>
              <a:t>.services</a:t>
            </a:r>
            <a:endParaRPr sz="1400">
              <a:latin typeface="Arial"/>
              <a:cs typeface="Arial"/>
            </a:endParaRPr>
          </a:p>
          <a:p>
            <a:pPr marL="329565">
              <a:lnSpc>
                <a:spcPts val="1515"/>
              </a:lnSpc>
            </a:pPr>
            <a:r>
              <a:rPr dirty="0" sz="1400" spc="-70">
                <a:latin typeface="Arial"/>
                <a:cs typeface="Arial"/>
              </a:rPr>
              <a:t>.validatedTransactions</a:t>
            </a:r>
            <a:endParaRPr sz="1400">
              <a:latin typeface="Arial"/>
              <a:cs typeface="Arial"/>
            </a:endParaRPr>
          </a:p>
          <a:p>
            <a:pPr marL="329565">
              <a:lnSpc>
                <a:spcPts val="1595"/>
              </a:lnSpc>
            </a:pPr>
            <a:r>
              <a:rPr dirty="0" sz="1400" spc="-60">
                <a:latin typeface="Arial"/>
                <a:cs typeface="Arial"/>
              </a:rPr>
              <a:t>.getTransaction(id: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-105">
                <a:latin typeface="Arial"/>
                <a:cs typeface="Arial"/>
              </a:rPr>
              <a:t>SecureHash)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2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2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2.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75" b="1">
                <a:latin typeface="Verdana"/>
                <a:cs typeface="Verdana"/>
                <a:hlinkClick r:id="rId2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3.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14" b="1">
                <a:latin typeface="Verdana"/>
                <a:cs typeface="Verdana"/>
                <a:hlinkClick r:id="rId2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497" y="2749423"/>
            <a:ext cx="1599565" cy="136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4.</a:t>
            </a:r>
            <a:r>
              <a:rPr dirty="0" sz="1600" spc="-90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204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35">
                <a:latin typeface="Verdana"/>
                <a:cs typeface="Verdana"/>
                <a:hlinkClick r:id="rId2" action="ppaction://hlinksldjump"/>
              </a:rPr>
              <a:t>Flow</a:t>
            </a:r>
            <a:r>
              <a:rPr dirty="0" sz="1200" spc="-9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20">
                <a:latin typeface="Verdana"/>
                <a:cs typeface="Verdana"/>
                <a:hlinkClick r:id="rId2" action="ppaction://hlinksldjump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Verdana"/>
                <a:cs typeface="Verdana"/>
                <a:hlinkClick r:id="rId2" action="ppaction://hlinksldjump"/>
              </a:rPr>
              <a:t>Creating </a:t>
            </a:r>
            <a:r>
              <a:rPr dirty="0" sz="1200" spc="-30">
                <a:latin typeface="Verdana"/>
                <a:cs typeface="Verdana"/>
                <a:hlinkClick r:id="rId2" action="ppaction://hlinksldjump"/>
              </a:rPr>
              <a:t>Signed</a:t>
            </a:r>
            <a:r>
              <a:rPr dirty="0" sz="1200" spc="-17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2" action="ppaction://hlinksldjump"/>
              </a:rPr>
              <a:t>Verifying</a:t>
            </a:r>
            <a:r>
              <a:rPr dirty="0" sz="1200" spc="-7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20">
                <a:latin typeface="Verdana"/>
                <a:cs typeface="Verdana"/>
                <a:hlinkClick r:id="rId2" action="ppaction://hlinksldjump"/>
              </a:rPr>
              <a:t>Counterparty</a:t>
            </a:r>
            <a:r>
              <a:rPr dirty="0" sz="1200" spc="-5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95">
                <a:latin typeface="Verdana"/>
                <a:cs typeface="Verdana"/>
                <a:hlinkClick r:id="rId2" action="ppaction://hlinksldjump"/>
              </a:rPr>
              <a:t>Sig.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2" action="ppaction://hlinksldjump"/>
              </a:rPr>
              <a:t>Finalizing</a:t>
            </a:r>
            <a:r>
              <a:rPr dirty="0" sz="1200" spc="-8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2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497" y="4456252"/>
            <a:ext cx="10680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5.</a:t>
            </a:r>
            <a:r>
              <a:rPr dirty="0" sz="1600" spc="-135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90" b="1">
                <a:latin typeface="Verdana"/>
                <a:cs typeface="Verdana"/>
                <a:hlinkClick r:id="rId2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5066538"/>
            <a:ext cx="5727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6.</a:t>
            </a:r>
            <a:r>
              <a:rPr dirty="0" sz="1600" spc="-155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265" b="1">
                <a:latin typeface="Verdana"/>
                <a:cs typeface="Verdana"/>
                <a:hlinkClick r:id="rId2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10667"/>
            <a:ext cx="2232660" cy="6847840"/>
          </a:xfrm>
          <a:custGeom>
            <a:avLst/>
            <a:gdLst/>
            <a:ahLst/>
            <a:cxnLst/>
            <a:rect l="l" t="t" r="r" b="b"/>
            <a:pathLst>
              <a:path w="2232659" h="6847840">
                <a:moveTo>
                  <a:pt x="2232659" y="6847330"/>
                </a:moveTo>
                <a:lnTo>
                  <a:pt x="2232659" y="0"/>
                </a:lnTo>
                <a:lnTo>
                  <a:pt x="0" y="0"/>
                </a:lnTo>
                <a:lnTo>
                  <a:pt x="0" y="6847330"/>
                </a:lnTo>
                <a:lnTo>
                  <a:pt x="2232659" y="684733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45656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20"/>
              <a:t>Transaction</a:t>
            </a:r>
            <a:r>
              <a:rPr dirty="0" spc="-240"/>
              <a:t> </a:t>
            </a:r>
            <a:r>
              <a:rPr dirty="0" spc="-310"/>
              <a:t>Finalization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79931"/>
            <a:ext cx="60750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105">
                <a:latin typeface="Verdana"/>
                <a:cs typeface="Verdana"/>
              </a:rPr>
              <a:t>The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60">
                <a:latin typeface="Verdana"/>
                <a:cs typeface="Verdana"/>
              </a:rPr>
              <a:t>finalization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process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involves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another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165">
                <a:latin typeface="Verdana"/>
                <a:cs typeface="Verdana"/>
              </a:rPr>
              <a:t>7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105">
                <a:latin typeface="Verdana"/>
                <a:cs typeface="Verdana"/>
              </a:rPr>
              <a:t>steps!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2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2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2.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75" b="1">
                <a:latin typeface="Verdana"/>
                <a:cs typeface="Verdana"/>
                <a:hlinkClick r:id="rId2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3.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14" b="1">
                <a:latin typeface="Verdana"/>
                <a:cs typeface="Verdana"/>
                <a:hlinkClick r:id="rId2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497" y="2749423"/>
            <a:ext cx="1599565" cy="136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4.</a:t>
            </a:r>
            <a:r>
              <a:rPr dirty="0" sz="1600" spc="-90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204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35">
                <a:latin typeface="Verdana"/>
                <a:cs typeface="Verdana"/>
                <a:hlinkClick r:id="rId2" action="ppaction://hlinksldjump"/>
              </a:rPr>
              <a:t>Flow</a:t>
            </a:r>
            <a:r>
              <a:rPr dirty="0" sz="1200" spc="-9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20">
                <a:latin typeface="Verdana"/>
                <a:cs typeface="Verdana"/>
                <a:hlinkClick r:id="rId2" action="ppaction://hlinksldjump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Verdana"/>
                <a:cs typeface="Verdana"/>
                <a:hlinkClick r:id="rId2" action="ppaction://hlinksldjump"/>
              </a:rPr>
              <a:t>Creating </a:t>
            </a:r>
            <a:r>
              <a:rPr dirty="0" sz="1200" spc="-30">
                <a:latin typeface="Verdana"/>
                <a:cs typeface="Verdana"/>
                <a:hlinkClick r:id="rId2" action="ppaction://hlinksldjump"/>
              </a:rPr>
              <a:t>Signed</a:t>
            </a:r>
            <a:r>
              <a:rPr dirty="0" sz="1200" spc="-17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2" action="ppaction://hlinksldjump"/>
              </a:rPr>
              <a:t>Verifying</a:t>
            </a:r>
            <a:r>
              <a:rPr dirty="0" sz="1200" spc="-7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20">
                <a:latin typeface="Verdana"/>
                <a:cs typeface="Verdana"/>
                <a:hlinkClick r:id="rId2" action="ppaction://hlinksldjump"/>
              </a:rPr>
              <a:t>Counterparty</a:t>
            </a:r>
            <a:r>
              <a:rPr dirty="0" sz="1200" spc="-5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95">
                <a:latin typeface="Verdana"/>
                <a:cs typeface="Verdana"/>
                <a:hlinkClick r:id="rId2" action="ppaction://hlinksldjump"/>
              </a:rPr>
              <a:t>Sig.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2" action="ppaction://hlinksldjump"/>
              </a:rPr>
              <a:t>Finalizing</a:t>
            </a:r>
            <a:r>
              <a:rPr dirty="0" sz="1200" spc="-8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2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497" y="4456252"/>
            <a:ext cx="10680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5.</a:t>
            </a:r>
            <a:r>
              <a:rPr dirty="0" sz="1600" spc="-135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90" b="1">
                <a:latin typeface="Verdana"/>
                <a:cs typeface="Verdana"/>
                <a:hlinkClick r:id="rId2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5066538"/>
            <a:ext cx="5727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6.</a:t>
            </a:r>
            <a:r>
              <a:rPr dirty="0" sz="1600" spc="-155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265" b="1">
                <a:latin typeface="Verdana"/>
                <a:cs typeface="Verdana"/>
                <a:hlinkClick r:id="rId2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04404" y="2497835"/>
            <a:ext cx="173990" cy="3777615"/>
          </a:xfrm>
          <a:custGeom>
            <a:avLst/>
            <a:gdLst/>
            <a:ahLst/>
            <a:cxnLst/>
            <a:rect l="l" t="t" r="r" b="b"/>
            <a:pathLst>
              <a:path w="173990" h="3777615">
                <a:moveTo>
                  <a:pt x="115824" y="0"/>
                </a:moveTo>
                <a:lnTo>
                  <a:pt x="57912" y="0"/>
                </a:lnTo>
                <a:lnTo>
                  <a:pt x="57912" y="173736"/>
                </a:lnTo>
                <a:lnTo>
                  <a:pt x="115824" y="173736"/>
                </a:lnTo>
                <a:lnTo>
                  <a:pt x="115824" y="0"/>
                </a:lnTo>
                <a:close/>
              </a:path>
              <a:path w="173990" h="3777615">
                <a:moveTo>
                  <a:pt x="115824" y="231648"/>
                </a:moveTo>
                <a:lnTo>
                  <a:pt x="57912" y="231648"/>
                </a:lnTo>
                <a:lnTo>
                  <a:pt x="57912" y="405384"/>
                </a:lnTo>
                <a:lnTo>
                  <a:pt x="115824" y="405384"/>
                </a:lnTo>
                <a:lnTo>
                  <a:pt x="115824" y="231648"/>
                </a:lnTo>
                <a:close/>
              </a:path>
              <a:path w="173990" h="3777615">
                <a:moveTo>
                  <a:pt x="115824" y="463296"/>
                </a:moveTo>
                <a:lnTo>
                  <a:pt x="57912" y="463296"/>
                </a:lnTo>
                <a:lnTo>
                  <a:pt x="57912" y="637031"/>
                </a:lnTo>
                <a:lnTo>
                  <a:pt x="115824" y="637031"/>
                </a:lnTo>
                <a:lnTo>
                  <a:pt x="115824" y="463296"/>
                </a:lnTo>
                <a:close/>
              </a:path>
              <a:path w="173990" h="3777615">
                <a:moveTo>
                  <a:pt x="115824" y="694943"/>
                </a:moveTo>
                <a:lnTo>
                  <a:pt x="57912" y="694943"/>
                </a:lnTo>
                <a:lnTo>
                  <a:pt x="57912" y="868679"/>
                </a:lnTo>
                <a:lnTo>
                  <a:pt x="115824" y="868679"/>
                </a:lnTo>
                <a:lnTo>
                  <a:pt x="115824" y="694943"/>
                </a:lnTo>
                <a:close/>
              </a:path>
              <a:path w="173990" h="3777615">
                <a:moveTo>
                  <a:pt x="115824" y="926591"/>
                </a:moveTo>
                <a:lnTo>
                  <a:pt x="57912" y="926591"/>
                </a:lnTo>
                <a:lnTo>
                  <a:pt x="57912" y="1100327"/>
                </a:lnTo>
                <a:lnTo>
                  <a:pt x="115824" y="1100327"/>
                </a:lnTo>
                <a:lnTo>
                  <a:pt x="115824" y="926591"/>
                </a:lnTo>
                <a:close/>
              </a:path>
              <a:path w="173990" h="3777615">
                <a:moveTo>
                  <a:pt x="115824" y="1158239"/>
                </a:moveTo>
                <a:lnTo>
                  <a:pt x="57912" y="1158239"/>
                </a:lnTo>
                <a:lnTo>
                  <a:pt x="57912" y="1331976"/>
                </a:lnTo>
                <a:lnTo>
                  <a:pt x="115824" y="1331976"/>
                </a:lnTo>
                <a:lnTo>
                  <a:pt x="115824" y="1158239"/>
                </a:lnTo>
                <a:close/>
              </a:path>
              <a:path w="173990" h="3777615">
                <a:moveTo>
                  <a:pt x="115824" y="1389888"/>
                </a:moveTo>
                <a:lnTo>
                  <a:pt x="57912" y="1389888"/>
                </a:lnTo>
                <a:lnTo>
                  <a:pt x="57912" y="1563624"/>
                </a:lnTo>
                <a:lnTo>
                  <a:pt x="115824" y="1563624"/>
                </a:lnTo>
                <a:lnTo>
                  <a:pt x="115824" y="1389888"/>
                </a:lnTo>
                <a:close/>
              </a:path>
              <a:path w="173990" h="3777615">
                <a:moveTo>
                  <a:pt x="115824" y="1621536"/>
                </a:moveTo>
                <a:lnTo>
                  <a:pt x="57912" y="1621536"/>
                </a:lnTo>
                <a:lnTo>
                  <a:pt x="57912" y="1795271"/>
                </a:lnTo>
                <a:lnTo>
                  <a:pt x="115824" y="1795271"/>
                </a:lnTo>
                <a:lnTo>
                  <a:pt x="115824" y="1621536"/>
                </a:lnTo>
                <a:close/>
              </a:path>
              <a:path w="173990" h="3777615">
                <a:moveTo>
                  <a:pt x="115824" y="1853183"/>
                </a:moveTo>
                <a:lnTo>
                  <a:pt x="57912" y="1853183"/>
                </a:lnTo>
                <a:lnTo>
                  <a:pt x="57912" y="2026920"/>
                </a:lnTo>
                <a:lnTo>
                  <a:pt x="115824" y="2026920"/>
                </a:lnTo>
                <a:lnTo>
                  <a:pt x="115824" y="1853183"/>
                </a:lnTo>
                <a:close/>
              </a:path>
              <a:path w="173990" h="3777615">
                <a:moveTo>
                  <a:pt x="115824" y="2084832"/>
                </a:moveTo>
                <a:lnTo>
                  <a:pt x="57912" y="2084832"/>
                </a:lnTo>
                <a:lnTo>
                  <a:pt x="57912" y="2258568"/>
                </a:lnTo>
                <a:lnTo>
                  <a:pt x="115824" y="2258568"/>
                </a:lnTo>
                <a:lnTo>
                  <a:pt x="115824" y="2084832"/>
                </a:lnTo>
                <a:close/>
              </a:path>
              <a:path w="173990" h="3777615">
                <a:moveTo>
                  <a:pt x="115824" y="2316480"/>
                </a:moveTo>
                <a:lnTo>
                  <a:pt x="57912" y="2316480"/>
                </a:lnTo>
                <a:lnTo>
                  <a:pt x="57912" y="2490216"/>
                </a:lnTo>
                <a:lnTo>
                  <a:pt x="115824" y="2490216"/>
                </a:lnTo>
                <a:lnTo>
                  <a:pt x="115824" y="2316480"/>
                </a:lnTo>
                <a:close/>
              </a:path>
              <a:path w="173990" h="3777615">
                <a:moveTo>
                  <a:pt x="115824" y="2548128"/>
                </a:moveTo>
                <a:lnTo>
                  <a:pt x="57912" y="2548128"/>
                </a:lnTo>
                <a:lnTo>
                  <a:pt x="57912" y="2721864"/>
                </a:lnTo>
                <a:lnTo>
                  <a:pt x="115824" y="2721864"/>
                </a:lnTo>
                <a:lnTo>
                  <a:pt x="115824" y="2548128"/>
                </a:lnTo>
                <a:close/>
              </a:path>
              <a:path w="173990" h="3777615">
                <a:moveTo>
                  <a:pt x="115824" y="2779776"/>
                </a:moveTo>
                <a:lnTo>
                  <a:pt x="57912" y="2779776"/>
                </a:lnTo>
                <a:lnTo>
                  <a:pt x="57912" y="2953512"/>
                </a:lnTo>
                <a:lnTo>
                  <a:pt x="115824" y="2953512"/>
                </a:lnTo>
                <a:lnTo>
                  <a:pt x="115824" y="2779776"/>
                </a:lnTo>
                <a:close/>
              </a:path>
              <a:path w="173990" h="3777615">
                <a:moveTo>
                  <a:pt x="115824" y="3011424"/>
                </a:moveTo>
                <a:lnTo>
                  <a:pt x="57912" y="3011424"/>
                </a:lnTo>
                <a:lnTo>
                  <a:pt x="57912" y="3185160"/>
                </a:lnTo>
                <a:lnTo>
                  <a:pt x="115824" y="3185160"/>
                </a:lnTo>
                <a:lnTo>
                  <a:pt x="115824" y="3011424"/>
                </a:lnTo>
                <a:close/>
              </a:path>
              <a:path w="173990" h="3777615">
                <a:moveTo>
                  <a:pt x="115824" y="3243072"/>
                </a:moveTo>
                <a:lnTo>
                  <a:pt x="57912" y="3243072"/>
                </a:lnTo>
                <a:lnTo>
                  <a:pt x="57912" y="3416807"/>
                </a:lnTo>
                <a:lnTo>
                  <a:pt x="115824" y="3416807"/>
                </a:lnTo>
                <a:lnTo>
                  <a:pt x="115824" y="3243072"/>
                </a:lnTo>
                <a:close/>
              </a:path>
              <a:path w="173990" h="3777615">
                <a:moveTo>
                  <a:pt x="57912" y="3603409"/>
                </a:moveTo>
                <a:lnTo>
                  <a:pt x="0" y="3603409"/>
                </a:lnTo>
                <a:lnTo>
                  <a:pt x="86868" y="3777145"/>
                </a:lnTo>
                <a:lnTo>
                  <a:pt x="159251" y="3632377"/>
                </a:lnTo>
                <a:lnTo>
                  <a:pt x="57912" y="3632377"/>
                </a:lnTo>
                <a:lnTo>
                  <a:pt x="57912" y="3603409"/>
                </a:lnTo>
                <a:close/>
              </a:path>
              <a:path w="173990" h="3777615">
                <a:moveTo>
                  <a:pt x="115824" y="3474720"/>
                </a:moveTo>
                <a:lnTo>
                  <a:pt x="57912" y="3474720"/>
                </a:lnTo>
                <a:lnTo>
                  <a:pt x="57912" y="3632377"/>
                </a:lnTo>
                <a:lnTo>
                  <a:pt x="115824" y="3632377"/>
                </a:lnTo>
                <a:lnTo>
                  <a:pt x="115824" y="3474720"/>
                </a:lnTo>
                <a:close/>
              </a:path>
              <a:path w="173990" h="3777615">
                <a:moveTo>
                  <a:pt x="173736" y="3603409"/>
                </a:moveTo>
                <a:lnTo>
                  <a:pt x="115824" y="3603409"/>
                </a:lnTo>
                <a:lnTo>
                  <a:pt x="115824" y="3632377"/>
                </a:lnTo>
                <a:lnTo>
                  <a:pt x="159251" y="3632377"/>
                </a:lnTo>
                <a:lnTo>
                  <a:pt x="173736" y="360340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731764" y="2505455"/>
            <a:ext cx="173990" cy="3811270"/>
          </a:xfrm>
          <a:custGeom>
            <a:avLst/>
            <a:gdLst/>
            <a:ahLst/>
            <a:cxnLst/>
            <a:rect l="l" t="t" r="r" b="b"/>
            <a:pathLst>
              <a:path w="173989" h="3811270">
                <a:moveTo>
                  <a:pt x="115824" y="0"/>
                </a:moveTo>
                <a:lnTo>
                  <a:pt x="57912" y="0"/>
                </a:lnTo>
                <a:lnTo>
                  <a:pt x="57912" y="173736"/>
                </a:lnTo>
                <a:lnTo>
                  <a:pt x="115824" y="173736"/>
                </a:lnTo>
                <a:lnTo>
                  <a:pt x="115824" y="0"/>
                </a:lnTo>
                <a:close/>
              </a:path>
              <a:path w="173989" h="3811270">
                <a:moveTo>
                  <a:pt x="115824" y="231648"/>
                </a:moveTo>
                <a:lnTo>
                  <a:pt x="57912" y="231648"/>
                </a:lnTo>
                <a:lnTo>
                  <a:pt x="57912" y="405384"/>
                </a:lnTo>
                <a:lnTo>
                  <a:pt x="115824" y="405384"/>
                </a:lnTo>
                <a:lnTo>
                  <a:pt x="115824" y="231648"/>
                </a:lnTo>
                <a:close/>
              </a:path>
              <a:path w="173989" h="3811270">
                <a:moveTo>
                  <a:pt x="115824" y="463296"/>
                </a:moveTo>
                <a:lnTo>
                  <a:pt x="57912" y="463296"/>
                </a:lnTo>
                <a:lnTo>
                  <a:pt x="57912" y="637032"/>
                </a:lnTo>
                <a:lnTo>
                  <a:pt x="115824" y="637032"/>
                </a:lnTo>
                <a:lnTo>
                  <a:pt x="115824" y="463296"/>
                </a:lnTo>
                <a:close/>
              </a:path>
              <a:path w="173989" h="3811270">
                <a:moveTo>
                  <a:pt x="115824" y="694944"/>
                </a:moveTo>
                <a:lnTo>
                  <a:pt x="57912" y="694944"/>
                </a:lnTo>
                <a:lnTo>
                  <a:pt x="57912" y="868680"/>
                </a:lnTo>
                <a:lnTo>
                  <a:pt x="115824" y="868680"/>
                </a:lnTo>
                <a:lnTo>
                  <a:pt x="115824" y="694944"/>
                </a:lnTo>
                <a:close/>
              </a:path>
              <a:path w="173989" h="3811270">
                <a:moveTo>
                  <a:pt x="115824" y="926592"/>
                </a:moveTo>
                <a:lnTo>
                  <a:pt x="57912" y="926592"/>
                </a:lnTo>
                <a:lnTo>
                  <a:pt x="57912" y="1100328"/>
                </a:lnTo>
                <a:lnTo>
                  <a:pt x="115824" y="1100328"/>
                </a:lnTo>
                <a:lnTo>
                  <a:pt x="115824" y="926592"/>
                </a:lnTo>
                <a:close/>
              </a:path>
              <a:path w="173989" h="3811270">
                <a:moveTo>
                  <a:pt x="115824" y="1158240"/>
                </a:moveTo>
                <a:lnTo>
                  <a:pt x="57912" y="1158240"/>
                </a:lnTo>
                <a:lnTo>
                  <a:pt x="57912" y="1331976"/>
                </a:lnTo>
                <a:lnTo>
                  <a:pt x="115824" y="1331976"/>
                </a:lnTo>
                <a:lnTo>
                  <a:pt x="115824" y="1158240"/>
                </a:lnTo>
                <a:close/>
              </a:path>
              <a:path w="173989" h="3811270">
                <a:moveTo>
                  <a:pt x="115824" y="1389888"/>
                </a:moveTo>
                <a:lnTo>
                  <a:pt x="57912" y="1389888"/>
                </a:lnTo>
                <a:lnTo>
                  <a:pt x="57912" y="1563624"/>
                </a:lnTo>
                <a:lnTo>
                  <a:pt x="115824" y="1563624"/>
                </a:lnTo>
                <a:lnTo>
                  <a:pt x="115824" y="1389888"/>
                </a:lnTo>
                <a:close/>
              </a:path>
              <a:path w="173989" h="3811270">
                <a:moveTo>
                  <a:pt x="115824" y="1621536"/>
                </a:moveTo>
                <a:lnTo>
                  <a:pt x="57912" y="1621536"/>
                </a:lnTo>
                <a:lnTo>
                  <a:pt x="57912" y="1795272"/>
                </a:lnTo>
                <a:lnTo>
                  <a:pt x="115824" y="1795272"/>
                </a:lnTo>
                <a:lnTo>
                  <a:pt x="115824" y="1621536"/>
                </a:lnTo>
                <a:close/>
              </a:path>
              <a:path w="173989" h="3811270">
                <a:moveTo>
                  <a:pt x="115824" y="1853184"/>
                </a:moveTo>
                <a:lnTo>
                  <a:pt x="57912" y="1853184"/>
                </a:lnTo>
                <a:lnTo>
                  <a:pt x="57912" y="2026920"/>
                </a:lnTo>
                <a:lnTo>
                  <a:pt x="115824" y="2026920"/>
                </a:lnTo>
                <a:lnTo>
                  <a:pt x="115824" y="1853184"/>
                </a:lnTo>
                <a:close/>
              </a:path>
              <a:path w="173989" h="3811270">
                <a:moveTo>
                  <a:pt x="115824" y="2084832"/>
                </a:moveTo>
                <a:lnTo>
                  <a:pt x="57912" y="2084832"/>
                </a:lnTo>
                <a:lnTo>
                  <a:pt x="57912" y="2258568"/>
                </a:lnTo>
                <a:lnTo>
                  <a:pt x="115824" y="2258568"/>
                </a:lnTo>
                <a:lnTo>
                  <a:pt x="115824" y="2084832"/>
                </a:lnTo>
                <a:close/>
              </a:path>
              <a:path w="173989" h="3811270">
                <a:moveTo>
                  <a:pt x="115824" y="2316480"/>
                </a:moveTo>
                <a:lnTo>
                  <a:pt x="57912" y="2316480"/>
                </a:lnTo>
                <a:lnTo>
                  <a:pt x="57912" y="2490216"/>
                </a:lnTo>
                <a:lnTo>
                  <a:pt x="115824" y="2490216"/>
                </a:lnTo>
                <a:lnTo>
                  <a:pt x="115824" y="2316480"/>
                </a:lnTo>
                <a:close/>
              </a:path>
              <a:path w="173989" h="3811270">
                <a:moveTo>
                  <a:pt x="115824" y="2548128"/>
                </a:moveTo>
                <a:lnTo>
                  <a:pt x="57912" y="2548128"/>
                </a:lnTo>
                <a:lnTo>
                  <a:pt x="57912" y="2721864"/>
                </a:lnTo>
                <a:lnTo>
                  <a:pt x="115824" y="2721864"/>
                </a:lnTo>
                <a:lnTo>
                  <a:pt x="115824" y="2548128"/>
                </a:lnTo>
                <a:close/>
              </a:path>
              <a:path w="173989" h="3811270">
                <a:moveTo>
                  <a:pt x="115824" y="2779776"/>
                </a:moveTo>
                <a:lnTo>
                  <a:pt x="57912" y="2779776"/>
                </a:lnTo>
                <a:lnTo>
                  <a:pt x="57912" y="2953512"/>
                </a:lnTo>
                <a:lnTo>
                  <a:pt x="115824" y="2953512"/>
                </a:lnTo>
                <a:lnTo>
                  <a:pt x="115824" y="2779776"/>
                </a:lnTo>
                <a:close/>
              </a:path>
              <a:path w="173989" h="3811270">
                <a:moveTo>
                  <a:pt x="115824" y="3011424"/>
                </a:moveTo>
                <a:lnTo>
                  <a:pt x="57912" y="3011424"/>
                </a:lnTo>
                <a:lnTo>
                  <a:pt x="57912" y="3185160"/>
                </a:lnTo>
                <a:lnTo>
                  <a:pt x="115824" y="3185160"/>
                </a:lnTo>
                <a:lnTo>
                  <a:pt x="115824" y="3011424"/>
                </a:lnTo>
                <a:close/>
              </a:path>
              <a:path w="173989" h="3811270">
                <a:moveTo>
                  <a:pt x="115824" y="3243072"/>
                </a:moveTo>
                <a:lnTo>
                  <a:pt x="57912" y="3243072"/>
                </a:lnTo>
                <a:lnTo>
                  <a:pt x="57912" y="3416808"/>
                </a:lnTo>
                <a:lnTo>
                  <a:pt x="115824" y="3416808"/>
                </a:lnTo>
                <a:lnTo>
                  <a:pt x="115824" y="3243072"/>
                </a:lnTo>
                <a:close/>
              </a:path>
              <a:path w="173989" h="3811270">
                <a:moveTo>
                  <a:pt x="57912" y="3636937"/>
                </a:moveTo>
                <a:lnTo>
                  <a:pt x="0" y="3636937"/>
                </a:lnTo>
                <a:lnTo>
                  <a:pt x="86868" y="3810673"/>
                </a:lnTo>
                <a:lnTo>
                  <a:pt x="167976" y="3648456"/>
                </a:lnTo>
                <a:lnTo>
                  <a:pt x="57912" y="3648456"/>
                </a:lnTo>
                <a:lnTo>
                  <a:pt x="57912" y="3636937"/>
                </a:lnTo>
                <a:close/>
              </a:path>
              <a:path w="173989" h="3811270">
                <a:moveTo>
                  <a:pt x="115824" y="3474720"/>
                </a:moveTo>
                <a:lnTo>
                  <a:pt x="57912" y="3474720"/>
                </a:lnTo>
                <a:lnTo>
                  <a:pt x="57912" y="3648456"/>
                </a:lnTo>
                <a:lnTo>
                  <a:pt x="115824" y="3648456"/>
                </a:lnTo>
                <a:lnTo>
                  <a:pt x="115824" y="3474720"/>
                </a:lnTo>
                <a:close/>
              </a:path>
              <a:path w="173989" h="3811270">
                <a:moveTo>
                  <a:pt x="173736" y="3636937"/>
                </a:moveTo>
                <a:lnTo>
                  <a:pt x="115824" y="3636937"/>
                </a:lnTo>
                <a:lnTo>
                  <a:pt x="115824" y="3648456"/>
                </a:lnTo>
                <a:lnTo>
                  <a:pt x="167976" y="3648456"/>
                </a:lnTo>
                <a:lnTo>
                  <a:pt x="173736" y="36369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04844" y="2502407"/>
            <a:ext cx="173990" cy="3780154"/>
          </a:xfrm>
          <a:custGeom>
            <a:avLst/>
            <a:gdLst/>
            <a:ahLst/>
            <a:cxnLst/>
            <a:rect l="l" t="t" r="r" b="b"/>
            <a:pathLst>
              <a:path w="173989" h="3780154">
                <a:moveTo>
                  <a:pt x="115823" y="0"/>
                </a:moveTo>
                <a:lnTo>
                  <a:pt x="57911" y="0"/>
                </a:lnTo>
                <a:lnTo>
                  <a:pt x="57911" y="173736"/>
                </a:lnTo>
                <a:lnTo>
                  <a:pt x="115823" y="173736"/>
                </a:lnTo>
                <a:lnTo>
                  <a:pt x="115823" y="0"/>
                </a:lnTo>
                <a:close/>
              </a:path>
              <a:path w="173989" h="3780154">
                <a:moveTo>
                  <a:pt x="115823" y="231647"/>
                </a:moveTo>
                <a:lnTo>
                  <a:pt x="57911" y="231647"/>
                </a:lnTo>
                <a:lnTo>
                  <a:pt x="57911" y="405383"/>
                </a:lnTo>
                <a:lnTo>
                  <a:pt x="115823" y="405383"/>
                </a:lnTo>
                <a:lnTo>
                  <a:pt x="115823" y="231647"/>
                </a:lnTo>
                <a:close/>
              </a:path>
              <a:path w="173989" h="3780154">
                <a:moveTo>
                  <a:pt x="115823" y="463295"/>
                </a:moveTo>
                <a:lnTo>
                  <a:pt x="57911" y="463295"/>
                </a:lnTo>
                <a:lnTo>
                  <a:pt x="57911" y="637031"/>
                </a:lnTo>
                <a:lnTo>
                  <a:pt x="115823" y="637031"/>
                </a:lnTo>
                <a:lnTo>
                  <a:pt x="115823" y="463295"/>
                </a:lnTo>
                <a:close/>
              </a:path>
              <a:path w="173989" h="3780154">
                <a:moveTo>
                  <a:pt x="115823" y="694943"/>
                </a:moveTo>
                <a:lnTo>
                  <a:pt x="57911" y="694943"/>
                </a:lnTo>
                <a:lnTo>
                  <a:pt x="57911" y="868679"/>
                </a:lnTo>
                <a:lnTo>
                  <a:pt x="115823" y="868679"/>
                </a:lnTo>
                <a:lnTo>
                  <a:pt x="115823" y="694943"/>
                </a:lnTo>
                <a:close/>
              </a:path>
              <a:path w="173989" h="3780154">
                <a:moveTo>
                  <a:pt x="115823" y="926591"/>
                </a:moveTo>
                <a:lnTo>
                  <a:pt x="57911" y="926591"/>
                </a:lnTo>
                <a:lnTo>
                  <a:pt x="57911" y="1100327"/>
                </a:lnTo>
                <a:lnTo>
                  <a:pt x="115823" y="1100327"/>
                </a:lnTo>
                <a:lnTo>
                  <a:pt x="115823" y="926591"/>
                </a:lnTo>
                <a:close/>
              </a:path>
              <a:path w="173989" h="3780154">
                <a:moveTo>
                  <a:pt x="115823" y="1158239"/>
                </a:moveTo>
                <a:lnTo>
                  <a:pt x="57911" y="1158239"/>
                </a:lnTo>
                <a:lnTo>
                  <a:pt x="57911" y="1331975"/>
                </a:lnTo>
                <a:lnTo>
                  <a:pt x="115823" y="1331975"/>
                </a:lnTo>
                <a:lnTo>
                  <a:pt x="115823" y="1158239"/>
                </a:lnTo>
                <a:close/>
              </a:path>
              <a:path w="173989" h="3780154">
                <a:moveTo>
                  <a:pt x="115823" y="1389887"/>
                </a:moveTo>
                <a:lnTo>
                  <a:pt x="57911" y="1389887"/>
                </a:lnTo>
                <a:lnTo>
                  <a:pt x="57911" y="1563623"/>
                </a:lnTo>
                <a:lnTo>
                  <a:pt x="115823" y="1563623"/>
                </a:lnTo>
                <a:lnTo>
                  <a:pt x="115823" y="1389887"/>
                </a:lnTo>
                <a:close/>
              </a:path>
              <a:path w="173989" h="3780154">
                <a:moveTo>
                  <a:pt x="115823" y="1621535"/>
                </a:moveTo>
                <a:lnTo>
                  <a:pt x="57911" y="1621535"/>
                </a:lnTo>
                <a:lnTo>
                  <a:pt x="57911" y="1795271"/>
                </a:lnTo>
                <a:lnTo>
                  <a:pt x="115823" y="1795271"/>
                </a:lnTo>
                <a:lnTo>
                  <a:pt x="115823" y="1621535"/>
                </a:lnTo>
                <a:close/>
              </a:path>
              <a:path w="173989" h="3780154">
                <a:moveTo>
                  <a:pt x="115823" y="1853183"/>
                </a:moveTo>
                <a:lnTo>
                  <a:pt x="57911" y="1853183"/>
                </a:lnTo>
                <a:lnTo>
                  <a:pt x="57911" y="2026919"/>
                </a:lnTo>
                <a:lnTo>
                  <a:pt x="115823" y="2026919"/>
                </a:lnTo>
                <a:lnTo>
                  <a:pt x="115823" y="1853183"/>
                </a:lnTo>
                <a:close/>
              </a:path>
              <a:path w="173989" h="3780154">
                <a:moveTo>
                  <a:pt x="115823" y="2084831"/>
                </a:moveTo>
                <a:lnTo>
                  <a:pt x="57911" y="2084831"/>
                </a:lnTo>
                <a:lnTo>
                  <a:pt x="57911" y="2258567"/>
                </a:lnTo>
                <a:lnTo>
                  <a:pt x="115823" y="2258567"/>
                </a:lnTo>
                <a:lnTo>
                  <a:pt x="115823" y="2084831"/>
                </a:lnTo>
                <a:close/>
              </a:path>
              <a:path w="173989" h="3780154">
                <a:moveTo>
                  <a:pt x="115823" y="2316479"/>
                </a:moveTo>
                <a:lnTo>
                  <a:pt x="57911" y="2316479"/>
                </a:lnTo>
                <a:lnTo>
                  <a:pt x="57911" y="2490216"/>
                </a:lnTo>
                <a:lnTo>
                  <a:pt x="115823" y="2490216"/>
                </a:lnTo>
                <a:lnTo>
                  <a:pt x="115823" y="2316479"/>
                </a:lnTo>
                <a:close/>
              </a:path>
              <a:path w="173989" h="3780154">
                <a:moveTo>
                  <a:pt x="115823" y="2548128"/>
                </a:moveTo>
                <a:lnTo>
                  <a:pt x="57911" y="2548128"/>
                </a:lnTo>
                <a:lnTo>
                  <a:pt x="57911" y="2721864"/>
                </a:lnTo>
                <a:lnTo>
                  <a:pt x="115823" y="2721864"/>
                </a:lnTo>
                <a:lnTo>
                  <a:pt x="115823" y="2548128"/>
                </a:lnTo>
                <a:close/>
              </a:path>
              <a:path w="173989" h="3780154">
                <a:moveTo>
                  <a:pt x="115823" y="2779776"/>
                </a:moveTo>
                <a:lnTo>
                  <a:pt x="57911" y="2779776"/>
                </a:lnTo>
                <a:lnTo>
                  <a:pt x="57911" y="2953511"/>
                </a:lnTo>
                <a:lnTo>
                  <a:pt x="115823" y="2953511"/>
                </a:lnTo>
                <a:lnTo>
                  <a:pt x="115823" y="2779776"/>
                </a:lnTo>
                <a:close/>
              </a:path>
              <a:path w="173989" h="3780154">
                <a:moveTo>
                  <a:pt x="115823" y="3011423"/>
                </a:moveTo>
                <a:lnTo>
                  <a:pt x="57911" y="3011423"/>
                </a:lnTo>
                <a:lnTo>
                  <a:pt x="57911" y="3185160"/>
                </a:lnTo>
                <a:lnTo>
                  <a:pt x="115823" y="3185160"/>
                </a:lnTo>
                <a:lnTo>
                  <a:pt x="115823" y="3011423"/>
                </a:lnTo>
                <a:close/>
              </a:path>
              <a:path w="173989" h="3780154">
                <a:moveTo>
                  <a:pt x="115823" y="3243072"/>
                </a:moveTo>
                <a:lnTo>
                  <a:pt x="57911" y="3243072"/>
                </a:lnTo>
                <a:lnTo>
                  <a:pt x="57911" y="3416807"/>
                </a:lnTo>
                <a:lnTo>
                  <a:pt x="115823" y="3416807"/>
                </a:lnTo>
                <a:lnTo>
                  <a:pt x="115823" y="3243072"/>
                </a:lnTo>
                <a:close/>
              </a:path>
              <a:path w="173989" h="3780154">
                <a:moveTo>
                  <a:pt x="57911" y="3606355"/>
                </a:moveTo>
                <a:lnTo>
                  <a:pt x="0" y="3606355"/>
                </a:lnTo>
                <a:lnTo>
                  <a:pt x="86867" y="3780091"/>
                </a:lnTo>
                <a:lnTo>
                  <a:pt x="159257" y="3635311"/>
                </a:lnTo>
                <a:lnTo>
                  <a:pt x="57911" y="3635311"/>
                </a:lnTo>
                <a:lnTo>
                  <a:pt x="57911" y="3606355"/>
                </a:lnTo>
                <a:close/>
              </a:path>
              <a:path w="173989" h="3780154">
                <a:moveTo>
                  <a:pt x="115823" y="3474719"/>
                </a:moveTo>
                <a:lnTo>
                  <a:pt x="57911" y="3474719"/>
                </a:lnTo>
                <a:lnTo>
                  <a:pt x="57911" y="3635311"/>
                </a:lnTo>
                <a:lnTo>
                  <a:pt x="115823" y="3635311"/>
                </a:lnTo>
                <a:lnTo>
                  <a:pt x="115823" y="3474719"/>
                </a:lnTo>
                <a:close/>
              </a:path>
              <a:path w="173989" h="3780154">
                <a:moveTo>
                  <a:pt x="173735" y="3606355"/>
                </a:moveTo>
                <a:lnTo>
                  <a:pt x="115823" y="3606355"/>
                </a:lnTo>
                <a:lnTo>
                  <a:pt x="115823" y="3635311"/>
                </a:lnTo>
                <a:lnTo>
                  <a:pt x="159257" y="3635311"/>
                </a:lnTo>
                <a:lnTo>
                  <a:pt x="173735" y="360635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64788" y="2473451"/>
            <a:ext cx="2028189" cy="1068705"/>
          </a:xfrm>
          <a:custGeom>
            <a:avLst/>
            <a:gdLst/>
            <a:ahLst/>
            <a:cxnLst/>
            <a:rect l="l" t="t" r="r" b="b"/>
            <a:pathLst>
              <a:path w="2028189" h="1068704">
                <a:moveTo>
                  <a:pt x="1853946" y="894461"/>
                </a:moveTo>
                <a:lnTo>
                  <a:pt x="1853946" y="1068197"/>
                </a:lnTo>
                <a:lnTo>
                  <a:pt x="1969769" y="1010285"/>
                </a:lnTo>
                <a:lnTo>
                  <a:pt x="1882902" y="1010285"/>
                </a:lnTo>
                <a:lnTo>
                  <a:pt x="1882902" y="952373"/>
                </a:lnTo>
                <a:lnTo>
                  <a:pt x="1969770" y="952373"/>
                </a:lnTo>
                <a:lnTo>
                  <a:pt x="1853946" y="894461"/>
                </a:lnTo>
                <a:close/>
              </a:path>
              <a:path w="2028189" h="1068704">
                <a:moveTo>
                  <a:pt x="0" y="28956"/>
                </a:moveTo>
                <a:lnTo>
                  <a:pt x="0" y="1010285"/>
                </a:lnTo>
                <a:lnTo>
                  <a:pt x="1853946" y="1010285"/>
                </a:lnTo>
                <a:lnTo>
                  <a:pt x="1853946" y="981328"/>
                </a:lnTo>
                <a:lnTo>
                  <a:pt x="57912" y="981328"/>
                </a:lnTo>
                <a:lnTo>
                  <a:pt x="28956" y="952373"/>
                </a:lnTo>
                <a:lnTo>
                  <a:pt x="57912" y="952373"/>
                </a:lnTo>
                <a:lnTo>
                  <a:pt x="57912" y="57912"/>
                </a:lnTo>
                <a:lnTo>
                  <a:pt x="28448" y="57912"/>
                </a:lnTo>
                <a:lnTo>
                  <a:pt x="28448" y="57403"/>
                </a:lnTo>
                <a:lnTo>
                  <a:pt x="0" y="28956"/>
                </a:lnTo>
                <a:close/>
              </a:path>
              <a:path w="2028189" h="1068704">
                <a:moveTo>
                  <a:pt x="1969770" y="952373"/>
                </a:moveTo>
                <a:lnTo>
                  <a:pt x="1882902" y="952373"/>
                </a:lnTo>
                <a:lnTo>
                  <a:pt x="1882902" y="1010285"/>
                </a:lnTo>
                <a:lnTo>
                  <a:pt x="1969769" y="1010285"/>
                </a:lnTo>
                <a:lnTo>
                  <a:pt x="2027682" y="981328"/>
                </a:lnTo>
                <a:lnTo>
                  <a:pt x="1969770" y="952373"/>
                </a:lnTo>
                <a:close/>
              </a:path>
              <a:path w="2028189" h="1068704">
                <a:moveTo>
                  <a:pt x="57912" y="952373"/>
                </a:moveTo>
                <a:lnTo>
                  <a:pt x="28956" y="952373"/>
                </a:lnTo>
                <a:lnTo>
                  <a:pt x="57912" y="981328"/>
                </a:lnTo>
                <a:lnTo>
                  <a:pt x="57912" y="952373"/>
                </a:lnTo>
                <a:close/>
              </a:path>
              <a:path w="2028189" h="1068704">
                <a:moveTo>
                  <a:pt x="1853946" y="952373"/>
                </a:moveTo>
                <a:lnTo>
                  <a:pt x="57912" y="952373"/>
                </a:lnTo>
                <a:lnTo>
                  <a:pt x="57912" y="981328"/>
                </a:lnTo>
                <a:lnTo>
                  <a:pt x="1853946" y="981328"/>
                </a:lnTo>
                <a:lnTo>
                  <a:pt x="1853946" y="952373"/>
                </a:lnTo>
                <a:close/>
              </a:path>
              <a:path w="2028189" h="1068704">
                <a:moveTo>
                  <a:pt x="28448" y="57403"/>
                </a:moveTo>
                <a:lnTo>
                  <a:pt x="28448" y="57912"/>
                </a:lnTo>
                <a:lnTo>
                  <a:pt x="28956" y="57912"/>
                </a:lnTo>
                <a:lnTo>
                  <a:pt x="28448" y="57403"/>
                </a:lnTo>
                <a:close/>
              </a:path>
              <a:path w="2028189" h="1068704">
                <a:moveTo>
                  <a:pt x="57912" y="0"/>
                </a:moveTo>
                <a:lnTo>
                  <a:pt x="28448" y="0"/>
                </a:lnTo>
                <a:lnTo>
                  <a:pt x="28448" y="57403"/>
                </a:lnTo>
                <a:lnTo>
                  <a:pt x="28956" y="57912"/>
                </a:lnTo>
                <a:lnTo>
                  <a:pt x="57912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81044" y="4587240"/>
            <a:ext cx="4140835" cy="837565"/>
          </a:xfrm>
          <a:custGeom>
            <a:avLst/>
            <a:gdLst/>
            <a:ahLst/>
            <a:cxnLst/>
            <a:rect l="l" t="t" r="r" b="b"/>
            <a:pathLst>
              <a:path w="4140834" h="837564">
                <a:moveTo>
                  <a:pt x="173735" y="663702"/>
                </a:moveTo>
                <a:lnTo>
                  <a:pt x="0" y="750570"/>
                </a:lnTo>
                <a:lnTo>
                  <a:pt x="173735" y="837438"/>
                </a:lnTo>
                <a:lnTo>
                  <a:pt x="173735" y="779526"/>
                </a:lnTo>
                <a:lnTo>
                  <a:pt x="144779" y="779526"/>
                </a:lnTo>
                <a:lnTo>
                  <a:pt x="144779" y="721614"/>
                </a:lnTo>
                <a:lnTo>
                  <a:pt x="173735" y="721614"/>
                </a:lnTo>
                <a:lnTo>
                  <a:pt x="173735" y="663702"/>
                </a:lnTo>
                <a:close/>
              </a:path>
              <a:path w="4140834" h="837564">
                <a:moveTo>
                  <a:pt x="173735" y="721614"/>
                </a:moveTo>
                <a:lnTo>
                  <a:pt x="144779" y="721614"/>
                </a:lnTo>
                <a:lnTo>
                  <a:pt x="144779" y="779526"/>
                </a:lnTo>
                <a:lnTo>
                  <a:pt x="173735" y="779526"/>
                </a:lnTo>
                <a:lnTo>
                  <a:pt x="173735" y="721614"/>
                </a:lnTo>
                <a:close/>
              </a:path>
              <a:path w="4140834" h="837564">
                <a:moveTo>
                  <a:pt x="4082669" y="721614"/>
                </a:moveTo>
                <a:lnTo>
                  <a:pt x="173735" y="721614"/>
                </a:lnTo>
                <a:lnTo>
                  <a:pt x="173735" y="779526"/>
                </a:lnTo>
                <a:lnTo>
                  <a:pt x="4140580" y="779526"/>
                </a:lnTo>
                <a:lnTo>
                  <a:pt x="4140580" y="750570"/>
                </a:lnTo>
                <a:lnTo>
                  <a:pt x="4082669" y="750570"/>
                </a:lnTo>
                <a:lnTo>
                  <a:pt x="4082669" y="721614"/>
                </a:lnTo>
                <a:close/>
              </a:path>
              <a:path w="4140834" h="837564">
                <a:moveTo>
                  <a:pt x="4082669" y="28956"/>
                </a:moveTo>
                <a:lnTo>
                  <a:pt x="4082669" y="750570"/>
                </a:lnTo>
                <a:lnTo>
                  <a:pt x="4111625" y="721614"/>
                </a:lnTo>
                <a:lnTo>
                  <a:pt x="4140580" y="721614"/>
                </a:lnTo>
                <a:lnTo>
                  <a:pt x="4140580" y="57912"/>
                </a:lnTo>
                <a:lnTo>
                  <a:pt x="4108450" y="57912"/>
                </a:lnTo>
                <a:lnTo>
                  <a:pt x="4108450" y="54737"/>
                </a:lnTo>
                <a:lnTo>
                  <a:pt x="4082669" y="28956"/>
                </a:lnTo>
                <a:close/>
              </a:path>
              <a:path w="4140834" h="837564">
                <a:moveTo>
                  <a:pt x="4140580" y="721614"/>
                </a:moveTo>
                <a:lnTo>
                  <a:pt x="4111625" y="721614"/>
                </a:lnTo>
                <a:lnTo>
                  <a:pt x="4082669" y="750570"/>
                </a:lnTo>
                <a:lnTo>
                  <a:pt x="4140580" y="750570"/>
                </a:lnTo>
                <a:lnTo>
                  <a:pt x="4140580" y="721614"/>
                </a:lnTo>
                <a:close/>
              </a:path>
              <a:path w="4140834" h="837564">
                <a:moveTo>
                  <a:pt x="4108450" y="54737"/>
                </a:moveTo>
                <a:lnTo>
                  <a:pt x="4108450" y="57912"/>
                </a:lnTo>
                <a:lnTo>
                  <a:pt x="4111625" y="57912"/>
                </a:lnTo>
                <a:lnTo>
                  <a:pt x="4108450" y="54737"/>
                </a:lnTo>
                <a:close/>
              </a:path>
              <a:path w="4140834" h="837564">
                <a:moveTo>
                  <a:pt x="4140580" y="0"/>
                </a:moveTo>
                <a:lnTo>
                  <a:pt x="4108450" y="0"/>
                </a:lnTo>
                <a:lnTo>
                  <a:pt x="4108450" y="54737"/>
                </a:lnTo>
                <a:lnTo>
                  <a:pt x="4111625" y="57912"/>
                </a:lnTo>
                <a:lnTo>
                  <a:pt x="4140580" y="57912"/>
                </a:lnTo>
                <a:lnTo>
                  <a:pt x="4140580" y="0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300984" y="2581655"/>
            <a:ext cx="1003300" cy="234950"/>
          </a:xfrm>
          <a:custGeom>
            <a:avLst/>
            <a:gdLst/>
            <a:ahLst/>
            <a:cxnLst/>
            <a:rect l="l" t="t" r="r" b="b"/>
            <a:pathLst>
              <a:path w="1003300" h="234950">
                <a:moveTo>
                  <a:pt x="0" y="234696"/>
                </a:moveTo>
                <a:lnTo>
                  <a:pt x="1002791" y="234696"/>
                </a:lnTo>
                <a:lnTo>
                  <a:pt x="1002791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300984" y="2591815"/>
            <a:ext cx="1003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0495">
              <a:lnSpc>
                <a:spcPct val="100000"/>
              </a:lnSpc>
              <a:spcBef>
                <a:spcPts val="100"/>
              </a:spcBef>
            </a:pPr>
            <a:r>
              <a:rPr dirty="0" sz="1200" spc="-70" b="1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dirty="0" sz="1200" spc="-11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225" b="1">
                <a:solidFill>
                  <a:srgbClr val="FFFFFF"/>
                </a:solidFill>
                <a:latin typeface="Verdana"/>
                <a:cs typeface="Verdana"/>
              </a:rPr>
              <a:t>Tx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00984" y="2871216"/>
            <a:ext cx="1003300" cy="228600"/>
          </a:xfrm>
          <a:custGeom>
            <a:avLst/>
            <a:gdLst/>
            <a:ahLst/>
            <a:cxnLst/>
            <a:rect l="l" t="t" r="r" b="b"/>
            <a:pathLst>
              <a:path w="1003300" h="228600">
                <a:moveTo>
                  <a:pt x="0" y="228600"/>
                </a:moveTo>
                <a:lnTo>
                  <a:pt x="1002791" y="228600"/>
                </a:lnTo>
                <a:lnTo>
                  <a:pt x="1002791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300984" y="2878963"/>
            <a:ext cx="1003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>
              <a:lnSpc>
                <a:spcPct val="100000"/>
              </a:lnSpc>
              <a:spcBef>
                <a:spcPts val="100"/>
              </a:spcBef>
            </a:pPr>
            <a:r>
              <a:rPr dirty="0" sz="1200" spc="-125" b="1">
                <a:solidFill>
                  <a:srgbClr val="FFFFFF"/>
                </a:solidFill>
                <a:latin typeface="Verdana"/>
                <a:cs typeface="Verdana"/>
              </a:rPr>
              <a:t>Verify</a:t>
            </a:r>
            <a:r>
              <a:rPr dirty="0" sz="1200" spc="-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225" b="1">
                <a:solidFill>
                  <a:srgbClr val="FFFFFF"/>
                </a:solidFill>
                <a:latin typeface="Verdana"/>
                <a:cs typeface="Verdana"/>
              </a:rPr>
              <a:t>Tx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00984" y="3156204"/>
            <a:ext cx="1003300" cy="227329"/>
          </a:xfrm>
          <a:custGeom>
            <a:avLst/>
            <a:gdLst/>
            <a:ahLst/>
            <a:cxnLst/>
            <a:rect l="l" t="t" r="r" b="b"/>
            <a:pathLst>
              <a:path w="1003300" h="227329">
                <a:moveTo>
                  <a:pt x="0" y="227075"/>
                </a:moveTo>
                <a:lnTo>
                  <a:pt x="1002791" y="227075"/>
                </a:lnTo>
                <a:lnTo>
                  <a:pt x="1002791" y="0"/>
                </a:lnTo>
                <a:lnTo>
                  <a:pt x="0" y="0"/>
                </a:lnTo>
                <a:lnTo>
                  <a:pt x="0" y="22707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300984" y="3163061"/>
            <a:ext cx="1003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1460">
              <a:lnSpc>
                <a:spcPct val="100000"/>
              </a:lnSpc>
              <a:spcBef>
                <a:spcPts val="100"/>
              </a:spcBef>
            </a:pPr>
            <a:r>
              <a:rPr dirty="0" sz="1200" spc="-135" b="1">
                <a:solidFill>
                  <a:srgbClr val="FFFFFF"/>
                </a:solidFill>
                <a:latin typeface="Verdana"/>
                <a:cs typeface="Verdana"/>
              </a:rPr>
              <a:t>Sign</a:t>
            </a:r>
            <a:r>
              <a:rPr dirty="0" sz="1200" spc="-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225" b="1">
                <a:solidFill>
                  <a:srgbClr val="FFFFFF"/>
                </a:solidFill>
                <a:latin typeface="Verdana"/>
                <a:cs typeface="Verdana"/>
              </a:rPr>
              <a:t>Tx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31764" y="5762244"/>
            <a:ext cx="173990" cy="554355"/>
          </a:xfrm>
          <a:custGeom>
            <a:avLst/>
            <a:gdLst/>
            <a:ahLst/>
            <a:cxnLst/>
            <a:rect l="l" t="t" r="r" b="b"/>
            <a:pathLst>
              <a:path w="173989" h="554354">
                <a:moveTo>
                  <a:pt x="57912" y="380373"/>
                </a:moveTo>
                <a:lnTo>
                  <a:pt x="0" y="380377"/>
                </a:lnTo>
                <a:lnTo>
                  <a:pt x="86868" y="554100"/>
                </a:lnTo>
                <a:lnTo>
                  <a:pt x="159258" y="409320"/>
                </a:lnTo>
                <a:lnTo>
                  <a:pt x="57912" y="409320"/>
                </a:lnTo>
                <a:lnTo>
                  <a:pt x="57912" y="380373"/>
                </a:lnTo>
                <a:close/>
              </a:path>
              <a:path w="173989" h="554354">
                <a:moveTo>
                  <a:pt x="115824" y="380369"/>
                </a:moveTo>
                <a:lnTo>
                  <a:pt x="57912" y="380373"/>
                </a:lnTo>
                <a:lnTo>
                  <a:pt x="57912" y="409320"/>
                </a:lnTo>
                <a:lnTo>
                  <a:pt x="115824" y="409320"/>
                </a:lnTo>
                <a:lnTo>
                  <a:pt x="115824" y="380369"/>
                </a:lnTo>
                <a:close/>
              </a:path>
              <a:path w="173989" h="554354">
                <a:moveTo>
                  <a:pt x="173736" y="380364"/>
                </a:moveTo>
                <a:lnTo>
                  <a:pt x="115824" y="380369"/>
                </a:lnTo>
                <a:lnTo>
                  <a:pt x="115824" y="409320"/>
                </a:lnTo>
                <a:lnTo>
                  <a:pt x="159258" y="409320"/>
                </a:lnTo>
                <a:lnTo>
                  <a:pt x="173736" y="380364"/>
                </a:lnTo>
                <a:close/>
              </a:path>
              <a:path w="173989" h="554354">
                <a:moveTo>
                  <a:pt x="115824" y="0"/>
                </a:moveTo>
                <a:lnTo>
                  <a:pt x="57912" y="0"/>
                </a:lnTo>
                <a:lnTo>
                  <a:pt x="57912" y="380373"/>
                </a:lnTo>
                <a:lnTo>
                  <a:pt x="115824" y="380369"/>
                </a:lnTo>
                <a:lnTo>
                  <a:pt x="115824" y="0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817620" y="3432047"/>
            <a:ext cx="2028825" cy="1113155"/>
          </a:xfrm>
          <a:custGeom>
            <a:avLst/>
            <a:gdLst/>
            <a:ahLst/>
            <a:cxnLst/>
            <a:rect l="l" t="t" r="r" b="b"/>
            <a:pathLst>
              <a:path w="2028825" h="1113154">
                <a:moveTo>
                  <a:pt x="173735" y="939164"/>
                </a:moveTo>
                <a:lnTo>
                  <a:pt x="0" y="1026032"/>
                </a:lnTo>
                <a:lnTo>
                  <a:pt x="173735" y="1112901"/>
                </a:lnTo>
                <a:lnTo>
                  <a:pt x="173735" y="1054989"/>
                </a:lnTo>
                <a:lnTo>
                  <a:pt x="144779" y="1054989"/>
                </a:lnTo>
                <a:lnTo>
                  <a:pt x="144779" y="997076"/>
                </a:lnTo>
                <a:lnTo>
                  <a:pt x="173735" y="997076"/>
                </a:lnTo>
                <a:lnTo>
                  <a:pt x="173735" y="939164"/>
                </a:lnTo>
                <a:close/>
              </a:path>
              <a:path w="2028825" h="1113154">
                <a:moveTo>
                  <a:pt x="173735" y="997076"/>
                </a:moveTo>
                <a:lnTo>
                  <a:pt x="144779" y="997076"/>
                </a:lnTo>
                <a:lnTo>
                  <a:pt x="144779" y="1054989"/>
                </a:lnTo>
                <a:lnTo>
                  <a:pt x="173735" y="1054989"/>
                </a:lnTo>
                <a:lnTo>
                  <a:pt x="173735" y="997076"/>
                </a:lnTo>
                <a:close/>
              </a:path>
              <a:path w="2028825" h="1113154">
                <a:moveTo>
                  <a:pt x="1970404" y="997076"/>
                </a:moveTo>
                <a:lnTo>
                  <a:pt x="173735" y="997076"/>
                </a:lnTo>
                <a:lnTo>
                  <a:pt x="173735" y="1054989"/>
                </a:lnTo>
                <a:lnTo>
                  <a:pt x="2028316" y="1054989"/>
                </a:lnTo>
                <a:lnTo>
                  <a:pt x="2028316" y="1026032"/>
                </a:lnTo>
                <a:lnTo>
                  <a:pt x="1970404" y="1026032"/>
                </a:lnTo>
                <a:lnTo>
                  <a:pt x="1970404" y="997076"/>
                </a:lnTo>
                <a:close/>
              </a:path>
              <a:path w="2028825" h="1113154">
                <a:moveTo>
                  <a:pt x="2000503" y="0"/>
                </a:moveTo>
                <a:lnTo>
                  <a:pt x="1970404" y="0"/>
                </a:lnTo>
                <a:lnTo>
                  <a:pt x="1970404" y="1026032"/>
                </a:lnTo>
                <a:lnTo>
                  <a:pt x="1999360" y="997076"/>
                </a:lnTo>
                <a:lnTo>
                  <a:pt x="2028316" y="997076"/>
                </a:lnTo>
                <a:lnTo>
                  <a:pt x="2028316" y="57912"/>
                </a:lnTo>
                <a:lnTo>
                  <a:pt x="1999360" y="57912"/>
                </a:lnTo>
                <a:lnTo>
                  <a:pt x="2000503" y="56768"/>
                </a:lnTo>
                <a:lnTo>
                  <a:pt x="2000503" y="0"/>
                </a:lnTo>
                <a:close/>
              </a:path>
              <a:path w="2028825" h="1113154">
                <a:moveTo>
                  <a:pt x="2028316" y="997076"/>
                </a:moveTo>
                <a:lnTo>
                  <a:pt x="1999360" y="997076"/>
                </a:lnTo>
                <a:lnTo>
                  <a:pt x="1970404" y="1026032"/>
                </a:lnTo>
                <a:lnTo>
                  <a:pt x="2028316" y="1026032"/>
                </a:lnTo>
                <a:lnTo>
                  <a:pt x="2028316" y="997076"/>
                </a:lnTo>
                <a:close/>
              </a:path>
              <a:path w="2028825" h="1113154">
                <a:moveTo>
                  <a:pt x="2000503" y="56768"/>
                </a:moveTo>
                <a:lnTo>
                  <a:pt x="1999360" y="57912"/>
                </a:lnTo>
                <a:lnTo>
                  <a:pt x="2000503" y="57912"/>
                </a:lnTo>
                <a:lnTo>
                  <a:pt x="2000503" y="56768"/>
                </a:lnTo>
                <a:close/>
              </a:path>
              <a:path w="2028825" h="1113154">
                <a:moveTo>
                  <a:pt x="2028316" y="28955"/>
                </a:moveTo>
                <a:lnTo>
                  <a:pt x="2000503" y="56768"/>
                </a:lnTo>
                <a:lnTo>
                  <a:pt x="2000503" y="57912"/>
                </a:lnTo>
                <a:lnTo>
                  <a:pt x="2028316" y="57912"/>
                </a:lnTo>
                <a:lnTo>
                  <a:pt x="2028316" y="2895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349240" y="3573779"/>
            <a:ext cx="1003300" cy="231775"/>
          </a:xfrm>
          <a:custGeom>
            <a:avLst/>
            <a:gdLst/>
            <a:ahLst/>
            <a:cxnLst/>
            <a:rect l="l" t="t" r="r" b="b"/>
            <a:pathLst>
              <a:path w="1003300" h="231775">
                <a:moveTo>
                  <a:pt x="0" y="231648"/>
                </a:moveTo>
                <a:lnTo>
                  <a:pt x="1002791" y="231648"/>
                </a:lnTo>
                <a:lnTo>
                  <a:pt x="1002791" y="0"/>
                </a:lnTo>
                <a:lnTo>
                  <a:pt x="0" y="0"/>
                </a:lnTo>
                <a:lnTo>
                  <a:pt x="0" y="23164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349240" y="3583304"/>
            <a:ext cx="1003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100"/>
              </a:spcBef>
            </a:pPr>
            <a:r>
              <a:rPr dirty="0" sz="1200" spc="-125" b="1">
                <a:solidFill>
                  <a:srgbClr val="FFFFFF"/>
                </a:solidFill>
                <a:latin typeface="Verdana"/>
                <a:cs typeface="Verdana"/>
              </a:rPr>
              <a:t>Verify</a:t>
            </a:r>
            <a:r>
              <a:rPr dirty="0" sz="1200" spc="-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150" b="1">
                <a:solidFill>
                  <a:srgbClr val="FFFFFF"/>
                </a:solidFill>
                <a:latin typeface="Verdana"/>
                <a:cs typeface="Verdana"/>
              </a:rPr>
              <a:t>Sigs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49240" y="3874008"/>
            <a:ext cx="1003300" cy="230504"/>
          </a:xfrm>
          <a:custGeom>
            <a:avLst/>
            <a:gdLst/>
            <a:ahLst/>
            <a:cxnLst/>
            <a:rect l="l" t="t" r="r" b="b"/>
            <a:pathLst>
              <a:path w="1003300" h="230504">
                <a:moveTo>
                  <a:pt x="0" y="230124"/>
                </a:moveTo>
                <a:lnTo>
                  <a:pt x="1002791" y="230124"/>
                </a:lnTo>
                <a:lnTo>
                  <a:pt x="1002791" y="0"/>
                </a:lnTo>
                <a:lnTo>
                  <a:pt x="0" y="0"/>
                </a:lnTo>
                <a:lnTo>
                  <a:pt x="0" y="230124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349240" y="3882644"/>
            <a:ext cx="1003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>
              <a:lnSpc>
                <a:spcPct val="100000"/>
              </a:lnSpc>
              <a:spcBef>
                <a:spcPts val="100"/>
              </a:spcBef>
            </a:pPr>
            <a:r>
              <a:rPr dirty="0" sz="1200" spc="-125" b="1">
                <a:solidFill>
                  <a:srgbClr val="FFFFFF"/>
                </a:solidFill>
                <a:latin typeface="Verdana"/>
                <a:cs typeface="Verdana"/>
              </a:rPr>
              <a:t>Verify</a:t>
            </a:r>
            <a:r>
              <a:rPr dirty="0" sz="1200" spc="-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225" b="1">
                <a:solidFill>
                  <a:srgbClr val="FFFFFF"/>
                </a:solidFill>
                <a:latin typeface="Verdana"/>
                <a:cs typeface="Verdana"/>
              </a:rPr>
              <a:t>Tx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349240" y="4168140"/>
            <a:ext cx="1003300" cy="227329"/>
          </a:xfrm>
          <a:custGeom>
            <a:avLst/>
            <a:gdLst/>
            <a:ahLst/>
            <a:cxnLst/>
            <a:rect l="l" t="t" r="r" b="b"/>
            <a:pathLst>
              <a:path w="1003300" h="227329">
                <a:moveTo>
                  <a:pt x="0" y="227075"/>
                </a:moveTo>
                <a:lnTo>
                  <a:pt x="1002791" y="227075"/>
                </a:lnTo>
                <a:lnTo>
                  <a:pt x="1002791" y="0"/>
                </a:lnTo>
                <a:lnTo>
                  <a:pt x="0" y="0"/>
                </a:lnTo>
                <a:lnTo>
                  <a:pt x="0" y="22707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349240" y="4175505"/>
            <a:ext cx="1003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1460">
              <a:lnSpc>
                <a:spcPct val="100000"/>
              </a:lnSpc>
              <a:spcBef>
                <a:spcPts val="100"/>
              </a:spcBef>
            </a:pPr>
            <a:r>
              <a:rPr dirty="0" sz="1200" spc="-135" b="1">
                <a:solidFill>
                  <a:srgbClr val="FFFFFF"/>
                </a:solidFill>
                <a:latin typeface="Verdana"/>
                <a:cs typeface="Verdana"/>
              </a:rPr>
              <a:t>Sign</a:t>
            </a:r>
            <a:r>
              <a:rPr dirty="0" sz="1200" spc="-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225" b="1">
                <a:solidFill>
                  <a:srgbClr val="FFFFFF"/>
                </a:solidFill>
                <a:latin typeface="Verdana"/>
                <a:cs typeface="Verdana"/>
              </a:rPr>
              <a:t>Tx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66820" y="5324855"/>
            <a:ext cx="2051685" cy="524510"/>
          </a:xfrm>
          <a:custGeom>
            <a:avLst/>
            <a:gdLst/>
            <a:ahLst/>
            <a:cxnLst/>
            <a:rect l="l" t="t" r="r" b="b"/>
            <a:pathLst>
              <a:path w="2051685" h="524510">
                <a:moveTo>
                  <a:pt x="1877567" y="350748"/>
                </a:moveTo>
                <a:lnTo>
                  <a:pt x="1877567" y="524484"/>
                </a:lnTo>
                <a:lnTo>
                  <a:pt x="1993391" y="466572"/>
                </a:lnTo>
                <a:lnTo>
                  <a:pt x="1906524" y="466572"/>
                </a:lnTo>
                <a:lnTo>
                  <a:pt x="1906524" y="408660"/>
                </a:lnTo>
                <a:lnTo>
                  <a:pt x="1993391" y="408660"/>
                </a:lnTo>
                <a:lnTo>
                  <a:pt x="1877567" y="350748"/>
                </a:lnTo>
                <a:close/>
              </a:path>
              <a:path w="2051685" h="524510">
                <a:moveTo>
                  <a:pt x="50800" y="0"/>
                </a:moveTo>
                <a:lnTo>
                  <a:pt x="0" y="0"/>
                </a:lnTo>
                <a:lnTo>
                  <a:pt x="0" y="466572"/>
                </a:lnTo>
                <a:lnTo>
                  <a:pt x="1877567" y="466572"/>
                </a:lnTo>
                <a:lnTo>
                  <a:pt x="1877567" y="437616"/>
                </a:lnTo>
                <a:lnTo>
                  <a:pt x="57912" y="437616"/>
                </a:lnTo>
                <a:lnTo>
                  <a:pt x="28955" y="408660"/>
                </a:lnTo>
                <a:lnTo>
                  <a:pt x="57912" y="408660"/>
                </a:lnTo>
                <a:lnTo>
                  <a:pt x="57912" y="57912"/>
                </a:lnTo>
                <a:lnTo>
                  <a:pt x="28955" y="57912"/>
                </a:lnTo>
                <a:lnTo>
                  <a:pt x="50800" y="36068"/>
                </a:lnTo>
                <a:lnTo>
                  <a:pt x="50800" y="0"/>
                </a:lnTo>
                <a:close/>
              </a:path>
              <a:path w="2051685" h="524510">
                <a:moveTo>
                  <a:pt x="1993391" y="408660"/>
                </a:moveTo>
                <a:lnTo>
                  <a:pt x="1906524" y="408660"/>
                </a:lnTo>
                <a:lnTo>
                  <a:pt x="1906524" y="466572"/>
                </a:lnTo>
                <a:lnTo>
                  <a:pt x="1993391" y="466572"/>
                </a:lnTo>
                <a:lnTo>
                  <a:pt x="2051303" y="437616"/>
                </a:lnTo>
                <a:lnTo>
                  <a:pt x="1993391" y="408660"/>
                </a:lnTo>
                <a:close/>
              </a:path>
              <a:path w="2051685" h="524510">
                <a:moveTo>
                  <a:pt x="57912" y="408660"/>
                </a:moveTo>
                <a:lnTo>
                  <a:pt x="28955" y="408660"/>
                </a:lnTo>
                <a:lnTo>
                  <a:pt x="57912" y="437616"/>
                </a:lnTo>
                <a:lnTo>
                  <a:pt x="57912" y="408660"/>
                </a:lnTo>
                <a:close/>
              </a:path>
              <a:path w="2051685" h="524510">
                <a:moveTo>
                  <a:pt x="1877567" y="408660"/>
                </a:moveTo>
                <a:lnTo>
                  <a:pt x="57912" y="408660"/>
                </a:lnTo>
                <a:lnTo>
                  <a:pt x="57912" y="437616"/>
                </a:lnTo>
                <a:lnTo>
                  <a:pt x="1877567" y="437616"/>
                </a:lnTo>
                <a:lnTo>
                  <a:pt x="1877567" y="408660"/>
                </a:lnTo>
                <a:close/>
              </a:path>
              <a:path w="2051685" h="524510">
                <a:moveTo>
                  <a:pt x="50800" y="36068"/>
                </a:moveTo>
                <a:lnTo>
                  <a:pt x="28955" y="57912"/>
                </a:lnTo>
                <a:lnTo>
                  <a:pt x="50800" y="57912"/>
                </a:lnTo>
                <a:lnTo>
                  <a:pt x="50800" y="36068"/>
                </a:lnTo>
                <a:close/>
              </a:path>
              <a:path w="2051685" h="524510">
                <a:moveTo>
                  <a:pt x="57912" y="28956"/>
                </a:moveTo>
                <a:lnTo>
                  <a:pt x="50800" y="36068"/>
                </a:lnTo>
                <a:lnTo>
                  <a:pt x="50800" y="57912"/>
                </a:lnTo>
                <a:lnTo>
                  <a:pt x="57912" y="57912"/>
                </a:lnTo>
                <a:lnTo>
                  <a:pt x="57912" y="28956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7386828" y="4756150"/>
            <a:ext cx="1003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dirty="0" sz="1200" spc="-100" b="1">
                <a:solidFill>
                  <a:srgbClr val="FFFFFF"/>
                </a:solidFill>
                <a:latin typeface="Verdana"/>
                <a:cs typeface="Verdana"/>
              </a:rPr>
              <a:t>Commit</a:t>
            </a:r>
            <a:r>
              <a:rPr dirty="0" sz="1200" spc="-11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225" b="1">
                <a:solidFill>
                  <a:srgbClr val="FFFFFF"/>
                </a:solidFill>
                <a:latin typeface="Verdana"/>
                <a:cs typeface="Verdana"/>
              </a:rPr>
              <a:t>Tx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386828" y="5029200"/>
            <a:ext cx="1003300" cy="220979"/>
          </a:xfrm>
          <a:custGeom>
            <a:avLst/>
            <a:gdLst/>
            <a:ahLst/>
            <a:cxnLst/>
            <a:rect l="l" t="t" r="r" b="b"/>
            <a:pathLst>
              <a:path w="1003300" h="220979">
                <a:moveTo>
                  <a:pt x="0" y="220980"/>
                </a:moveTo>
                <a:lnTo>
                  <a:pt x="1002792" y="220980"/>
                </a:lnTo>
                <a:lnTo>
                  <a:pt x="1002792" y="0"/>
                </a:lnTo>
                <a:lnTo>
                  <a:pt x="0" y="0"/>
                </a:lnTo>
                <a:lnTo>
                  <a:pt x="0" y="220980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7386828" y="5033517"/>
            <a:ext cx="1003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 sz="1200" spc="-135" b="1">
                <a:solidFill>
                  <a:srgbClr val="FFFFFF"/>
                </a:solidFill>
                <a:latin typeface="Verdana"/>
                <a:cs typeface="Verdana"/>
              </a:rPr>
              <a:t>Sign</a:t>
            </a:r>
            <a:r>
              <a:rPr dirty="0" sz="1200" spc="-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225" b="1">
                <a:solidFill>
                  <a:srgbClr val="FFFFFF"/>
                </a:solidFill>
                <a:latin typeface="Verdana"/>
                <a:cs typeface="Verdana"/>
              </a:rPr>
              <a:t>Tx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130295" y="2029967"/>
            <a:ext cx="1346200" cy="472440"/>
          </a:xfrm>
          <a:custGeom>
            <a:avLst/>
            <a:gdLst/>
            <a:ahLst/>
            <a:cxnLst/>
            <a:rect l="l" t="t" r="r" b="b"/>
            <a:pathLst>
              <a:path w="1346200" h="472439">
                <a:moveTo>
                  <a:pt x="672845" y="0"/>
                </a:moveTo>
                <a:lnTo>
                  <a:pt x="604051" y="1219"/>
                </a:lnTo>
                <a:lnTo>
                  <a:pt x="537244" y="4800"/>
                </a:lnTo>
                <a:lnTo>
                  <a:pt x="472762" y="10622"/>
                </a:lnTo>
                <a:lnTo>
                  <a:pt x="410944" y="18567"/>
                </a:lnTo>
                <a:lnTo>
                  <a:pt x="352127" y="28516"/>
                </a:lnTo>
                <a:lnTo>
                  <a:pt x="296651" y="40351"/>
                </a:lnTo>
                <a:lnTo>
                  <a:pt x="244853" y="53951"/>
                </a:lnTo>
                <a:lnTo>
                  <a:pt x="197072" y="69199"/>
                </a:lnTo>
                <a:lnTo>
                  <a:pt x="153645" y="85975"/>
                </a:lnTo>
                <a:lnTo>
                  <a:pt x="114911" y="104161"/>
                </a:lnTo>
                <a:lnTo>
                  <a:pt x="81208" y="123637"/>
                </a:lnTo>
                <a:lnTo>
                  <a:pt x="30249" y="165987"/>
                </a:lnTo>
                <a:lnTo>
                  <a:pt x="3473" y="212073"/>
                </a:lnTo>
                <a:lnTo>
                  <a:pt x="0" y="236220"/>
                </a:lnTo>
                <a:lnTo>
                  <a:pt x="3473" y="260366"/>
                </a:lnTo>
                <a:lnTo>
                  <a:pt x="30249" y="306452"/>
                </a:lnTo>
                <a:lnTo>
                  <a:pt x="81208" y="348802"/>
                </a:lnTo>
                <a:lnTo>
                  <a:pt x="114911" y="368278"/>
                </a:lnTo>
                <a:lnTo>
                  <a:pt x="153645" y="386464"/>
                </a:lnTo>
                <a:lnTo>
                  <a:pt x="197072" y="403240"/>
                </a:lnTo>
                <a:lnTo>
                  <a:pt x="244853" y="418488"/>
                </a:lnTo>
                <a:lnTo>
                  <a:pt x="296651" y="432088"/>
                </a:lnTo>
                <a:lnTo>
                  <a:pt x="352127" y="443923"/>
                </a:lnTo>
                <a:lnTo>
                  <a:pt x="410944" y="453872"/>
                </a:lnTo>
                <a:lnTo>
                  <a:pt x="472762" y="461817"/>
                </a:lnTo>
                <a:lnTo>
                  <a:pt x="537244" y="467639"/>
                </a:lnTo>
                <a:lnTo>
                  <a:pt x="604051" y="471220"/>
                </a:lnTo>
                <a:lnTo>
                  <a:pt x="672845" y="472440"/>
                </a:lnTo>
                <a:lnTo>
                  <a:pt x="741640" y="471220"/>
                </a:lnTo>
                <a:lnTo>
                  <a:pt x="808447" y="467639"/>
                </a:lnTo>
                <a:lnTo>
                  <a:pt x="872929" y="461817"/>
                </a:lnTo>
                <a:lnTo>
                  <a:pt x="934747" y="453872"/>
                </a:lnTo>
                <a:lnTo>
                  <a:pt x="993564" y="443923"/>
                </a:lnTo>
                <a:lnTo>
                  <a:pt x="1049040" y="432088"/>
                </a:lnTo>
                <a:lnTo>
                  <a:pt x="1100838" y="418488"/>
                </a:lnTo>
                <a:lnTo>
                  <a:pt x="1148619" y="403240"/>
                </a:lnTo>
                <a:lnTo>
                  <a:pt x="1192046" y="386464"/>
                </a:lnTo>
                <a:lnTo>
                  <a:pt x="1230780" y="368278"/>
                </a:lnTo>
                <a:lnTo>
                  <a:pt x="1264483" y="348802"/>
                </a:lnTo>
                <a:lnTo>
                  <a:pt x="1315442" y="306452"/>
                </a:lnTo>
                <a:lnTo>
                  <a:pt x="1342218" y="260366"/>
                </a:lnTo>
                <a:lnTo>
                  <a:pt x="1345692" y="236220"/>
                </a:lnTo>
                <a:lnTo>
                  <a:pt x="1342218" y="212073"/>
                </a:lnTo>
                <a:lnTo>
                  <a:pt x="1315442" y="165987"/>
                </a:lnTo>
                <a:lnTo>
                  <a:pt x="1264483" y="123637"/>
                </a:lnTo>
                <a:lnTo>
                  <a:pt x="1230780" y="104161"/>
                </a:lnTo>
                <a:lnTo>
                  <a:pt x="1192046" y="85975"/>
                </a:lnTo>
                <a:lnTo>
                  <a:pt x="1148619" y="69199"/>
                </a:lnTo>
                <a:lnTo>
                  <a:pt x="1100838" y="53951"/>
                </a:lnTo>
                <a:lnTo>
                  <a:pt x="1049040" y="40351"/>
                </a:lnTo>
                <a:lnTo>
                  <a:pt x="993564" y="28516"/>
                </a:lnTo>
                <a:lnTo>
                  <a:pt x="934747" y="18567"/>
                </a:lnTo>
                <a:lnTo>
                  <a:pt x="872929" y="10622"/>
                </a:lnTo>
                <a:lnTo>
                  <a:pt x="808447" y="4800"/>
                </a:lnTo>
                <a:lnTo>
                  <a:pt x="741640" y="1219"/>
                </a:lnTo>
                <a:lnTo>
                  <a:pt x="67284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130295" y="2029967"/>
            <a:ext cx="1346200" cy="472440"/>
          </a:xfrm>
          <a:custGeom>
            <a:avLst/>
            <a:gdLst/>
            <a:ahLst/>
            <a:cxnLst/>
            <a:rect l="l" t="t" r="r" b="b"/>
            <a:pathLst>
              <a:path w="1346200" h="472439">
                <a:moveTo>
                  <a:pt x="0" y="236220"/>
                </a:moveTo>
                <a:lnTo>
                  <a:pt x="13669" y="188622"/>
                </a:lnTo>
                <a:lnTo>
                  <a:pt x="52875" y="144285"/>
                </a:lnTo>
                <a:lnTo>
                  <a:pt x="114911" y="104161"/>
                </a:lnTo>
                <a:lnTo>
                  <a:pt x="153645" y="85975"/>
                </a:lnTo>
                <a:lnTo>
                  <a:pt x="197072" y="69199"/>
                </a:lnTo>
                <a:lnTo>
                  <a:pt x="244853" y="53951"/>
                </a:lnTo>
                <a:lnTo>
                  <a:pt x="296651" y="40351"/>
                </a:lnTo>
                <a:lnTo>
                  <a:pt x="352127" y="28516"/>
                </a:lnTo>
                <a:lnTo>
                  <a:pt x="410944" y="18567"/>
                </a:lnTo>
                <a:lnTo>
                  <a:pt x="472762" y="10622"/>
                </a:lnTo>
                <a:lnTo>
                  <a:pt x="537244" y="4800"/>
                </a:lnTo>
                <a:lnTo>
                  <a:pt x="604051" y="1219"/>
                </a:lnTo>
                <a:lnTo>
                  <a:pt x="672845" y="0"/>
                </a:lnTo>
                <a:lnTo>
                  <a:pt x="741640" y="1219"/>
                </a:lnTo>
                <a:lnTo>
                  <a:pt x="808447" y="4800"/>
                </a:lnTo>
                <a:lnTo>
                  <a:pt x="872929" y="10622"/>
                </a:lnTo>
                <a:lnTo>
                  <a:pt x="934747" y="18567"/>
                </a:lnTo>
                <a:lnTo>
                  <a:pt x="993564" y="28516"/>
                </a:lnTo>
                <a:lnTo>
                  <a:pt x="1049040" y="40351"/>
                </a:lnTo>
                <a:lnTo>
                  <a:pt x="1100838" y="53951"/>
                </a:lnTo>
                <a:lnTo>
                  <a:pt x="1148619" y="69199"/>
                </a:lnTo>
                <a:lnTo>
                  <a:pt x="1192046" y="85975"/>
                </a:lnTo>
                <a:lnTo>
                  <a:pt x="1230780" y="104161"/>
                </a:lnTo>
                <a:lnTo>
                  <a:pt x="1264483" y="123637"/>
                </a:lnTo>
                <a:lnTo>
                  <a:pt x="1315442" y="165987"/>
                </a:lnTo>
                <a:lnTo>
                  <a:pt x="1342218" y="212073"/>
                </a:lnTo>
                <a:lnTo>
                  <a:pt x="1345692" y="236220"/>
                </a:lnTo>
                <a:lnTo>
                  <a:pt x="1342218" y="260366"/>
                </a:lnTo>
                <a:lnTo>
                  <a:pt x="1315442" y="306452"/>
                </a:lnTo>
                <a:lnTo>
                  <a:pt x="1264483" y="348802"/>
                </a:lnTo>
                <a:lnTo>
                  <a:pt x="1230780" y="368278"/>
                </a:lnTo>
                <a:lnTo>
                  <a:pt x="1192046" y="386464"/>
                </a:lnTo>
                <a:lnTo>
                  <a:pt x="1148619" y="403240"/>
                </a:lnTo>
                <a:lnTo>
                  <a:pt x="1100838" y="418488"/>
                </a:lnTo>
                <a:lnTo>
                  <a:pt x="1049040" y="432088"/>
                </a:lnTo>
                <a:lnTo>
                  <a:pt x="993564" y="443923"/>
                </a:lnTo>
                <a:lnTo>
                  <a:pt x="934747" y="453872"/>
                </a:lnTo>
                <a:lnTo>
                  <a:pt x="872929" y="461817"/>
                </a:lnTo>
                <a:lnTo>
                  <a:pt x="808447" y="467639"/>
                </a:lnTo>
                <a:lnTo>
                  <a:pt x="741640" y="471220"/>
                </a:lnTo>
                <a:lnTo>
                  <a:pt x="672845" y="472440"/>
                </a:lnTo>
                <a:lnTo>
                  <a:pt x="604051" y="471220"/>
                </a:lnTo>
                <a:lnTo>
                  <a:pt x="537244" y="467639"/>
                </a:lnTo>
                <a:lnTo>
                  <a:pt x="472762" y="461817"/>
                </a:lnTo>
                <a:lnTo>
                  <a:pt x="410944" y="453872"/>
                </a:lnTo>
                <a:lnTo>
                  <a:pt x="352127" y="443923"/>
                </a:lnTo>
                <a:lnTo>
                  <a:pt x="296651" y="432088"/>
                </a:lnTo>
                <a:lnTo>
                  <a:pt x="244853" y="418488"/>
                </a:lnTo>
                <a:lnTo>
                  <a:pt x="197072" y="403240"/>
                </a:lnTo>
                <a:lnTo>
                  <a:pt x="153645" y="386464"/>
                </a:lnTo>
                <a:lnTo>
                  <a:pt x="114911" y="368278"/>
                </a:lnTo>
                <a:lnTo>
                  <a:pt x="81208" y="348802"/>
                </a:lnTo>
                <a:lnTo>
                  <a:pt x="30249" y="306452"/>
                </a:lnTo>
                <a:lnTo>
                  <a:pt x="3473" y="260366"/>
                </a:lnTo>
                <a:lnTo>
                  <a:pt x="0" y="236220"/>
                </a:lnTo>
                <a:close/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3580003" y="2159889"/>
            <a:ext cx="446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0" b="1">
                <a:latin typeface="Verdana"/>
                <a:cs typeface="Verdana"/>
              </a:rPr>
              <a:t>ALICE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145023" y="2033016"/>
            <a:ext cx="1346200" cy="472440"/>
          </a:xfrm>
          <a:custGeom>
            <a:avLst/>
            <a:gdLst/>
            <a:ahLst/>
            <a:cxnLst/>
            <a:rect l="l" t="t" r="r" b="b"/>
            <a:pathLst>
              <a:path w="1346200" h="472439">
                <a:moveTo>
                  <a:pt x="672846" y="0"/>
                </a:moveTo>
                <a:lnTo>
                  <a:pt x="604051" y="1219"/>
                </a:lnTo>
                <a:lnTo>
                  <a:pt x="537244" y="4800"/>
                </a:lnTo>
                <a:lnTo>
                  <a:pt x="472762" y="10622"/>
                </a:lnTo>
                <a:lnTo>
                  <a:pt x="410944" y="18567"/>
                </a:lnTo>
                <a:lnTo>
                  <a:pt x="352127" y="28516"/>
                </a:lnTo>
                <a:lnTo>
                  <a:pt x="296651" y="40351"/>
                </a:lnTo>
                <a:lnTo>
                  <a:pt x="244853" y="53951"/>
                </a:lnTo>
                <a:lnTo>
                  <a:pt x="197072" y="69199"/>
                </a:lnTo>
                <a:lnTo>
                  <a:pt x="153645" y="85975"/>
                </a:lnTo>
                <a:lnTo>
                  <a:pt x="114911" y="104161"/>
                </a:lnTo>
                <a:lnTo>
                  <a:pt x="81208" y="123637"/>
                </a:lnTo>
                <a:lnTo>
                  <a:pt x="30249" y="165987"/>
                </a:lnTo>
                <a:lnTo>
                  <a:pt x="3473" y="212073"/>
                </a:lnTo>
                <a:lnTo>
                  <a:pt x="0" y="236220"/>
                </a:lnTo>
                <a:lnTo>
                  <a:pt x="3473" y="260366"/>
                </a:lnTo>
                <a:lnTo>
                  <a:pt x="30249" y="306452"/>
                </a:lnTo>
                <a:lnTo>
                  <a:pt x="81208" y="348802"/>
                </a:lnTo>
                <a:lnTo>
                  <a:pt x="114911" y="368278"/>
                </a:lnTo>
                <a:lnTo>
                  <a:pt x="153645" y="386464"/>
                </a:lnTo>
                <a:lnTo>
                  <a:pt x="197072" y="403240"/>
                </a:lnTo>
                <a:lnTo>
                  <a:pt x="244853" y="418488"/>
                </a:lnTo>
                <a:lnTo>
                  <a:pt x="296651" y="432088"/>
                </a:lnTo>
                <a:lnTo>
                  <a:pt x="352127" y="443923"/>
                </a:lnTo>
                <a:lnTo>
                  <a:pt x="410944" y="453872"/>
                </a:lnTo>
                <a:lnTo>
                  <a:pt x="472762" y="461817"/>
                </a:lnTo>
                <a:lnTo>
                  <a:pt x="537244" y="467639"/>
                </a:lnTo>
                <a:lnTo>
                  <a:pt x="604051" y="471220"/>
                </a:lnTo>
                <a:lnTo>
                  <a:pt x="672846" y="472439"/>
                </a:lnTo>
                <a:lnTo>
                  <a:pt x="741640" y="471220"/>
                </a:lnTo>
                <a:lnTo>
                  <a:pt x="808447" y="467639"/>
                </a:lnTo>
                <a:lnTo>
                  <a:pt x="872929" y="461817"/>
                </a:lnTo>
                <a:lnTo>
                  <a:pt x="934747" y="453872"/>
                </a:lnTo>
                <a:lnTo>
                  <a:pt x="993564" y="443923"/>
                </a:lnTo>
                <a:lnTo>
                  <a:pt x="1049040" y="432088"/>
                </a:lnTo>
                <a:lnTo>
                  <a:pt x="1100838" y="418488"/>
                </a:lnTo>
                <a:lnTo>
                  <a:pt x="1148619" y="403240"/>
                </a:lnTo>
                <a:lnTo>
                  <a:pt x="1192046" y="386464"/>
                </a:lnTo>
                <a:lnTo>
                  <a:pt x="1230780" y="368278"/>
                </a:lnTo>
                <a:lnTo>
                  <a:pt x="1264483" y="348802"/>
                </a:lnTo>
                <a:lnTo>
                  <a:pt x="1315442" y="306452"/>
                </a:lnTo>
                <a:lnTo>
                  <a:pt x="1342218" y="260366"/>
                </a:lnTo>
                <a:lnTo>
                  <a:pt x="1345691" y="236220"/>
                </a:lnTo>
                <a:lnTo>
                  <a:pt x="1342218" y="212073"/>
                </a:lnTo>
                <a:lnTo>
                  <a:pt x="1315442" y="165987"/>
                </a:lnTo>
                <a:lnTo>
                  <a:pt x="1264483" y="123637"/>
                </a:lnTo>
                <a:lnTo>
                  <a:pt x="1230780" y="104161"/>
                </a:lnTo>
                <a:lnTo>
                  <a:pt x="1192046" y="85975"/>
                </a:lnTo>
                <a:lnTo>
                  <a:pt x="1148619" y="69199"/>
                </a:lnTo>
                <a:lnTo>
                  <a:pt x="1100838" y="53951"/>
                </a:lnTo>
                <a:lnTo>
                  <a:pt x="1049040" y="40351"/>
                </a:lnTo>
                <a:lnTo>
                  <a:pt x="993564" y="28516"/>
                </a:lnTo>
                <a:lnTo>
                  <a:pt x="934747" y="18567"/>
                </a:lnTo>
                <a:lnTo>
                  <a:pt x="872929" y="10622"/>
                </a:lnTo>
                <a:lnTo>
                  <a:pt x="808447" y="4800"/>
                </a:lnTo>
                <a:lnTo>
                  <a:pt x="741640" y="1219"/>
                </a:lnTo>
                <a:lnTo>
                  <a:pt x="67284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145023" y="2033016"/>
            <a:ext cx="1346200" cy="472440"/>
          </a:xfrm>
          <a:custGeom>
            <a:avLst/>
            <a:gdLst/>
            <a:ahLst/>
            <a:cxnLst/>
            <a:rect l="l" t="t" r="r" b="b"/>
            <a:pathLst>
              <a:path w="1346200" h="472439">
                <a:moveTo>
                  <a:pt x="0" y="236220"/>
                </a:moveTo>
                <a:lnTo>
                  <a:pt x="13669" y="188622"/>
                </a:lnTo>
                <a:lnTo>
                  <a:pt x="52875" y="144285"/>
                </a:lnTo>
                <a:lnTo>
                  <a:pt x="114911" y="104161"/>
                </a:lnTo>
                <a:lnTo>
                  <a:pt x="153645" y="85975"/>
                </a:lnTo>
                <a:lnTo>
                  <a:pt x="197072" y="69199"/>
                </a:lnTo>
                <a:lnTo>
                  <a:pt x="244853" y="53951"/>
                </a:lnTo>
                <a:lnTo>
                  <a:pt x="296651" y="40351"/>
                </a:lnTo>
                <a:lnTo>
                  <a:pt x="352127" y="28516"/>
                </a:lnTo>
                <a:lnTo>
                  <a:pt x="410944" y="18567"/>
                </a:lnTo>
                <a:lnTo>
                  <a:pt x="472762" y="10622"/>
                </a:lnTo>
                <a:lnTo>
                  <a:pt x="537244" y="4800"/>
                </a:lnTo>
                <a:lnTo>
                  <a:pt x="604051" y="1219"/>
                </a:lnTo>
                <a:lnTo>
                  <a:pt x="672846" y="0"/>
                </a:lnTo>
                <a:lnTo>
                  <a:pt x="741640" y="1219"/>
                </a:lnTo>
                <a:lnTo>
                  <a:pt x="808447" y="4800"/>
                </a:lnTo>
                <a:lnTo>
                  <a:pt x="872929" y="10622"/>
                </a:lnTo>
                <a:lnTo>
                  <a:pt x="934747" y="18567"/>
                </a:lnTo>
                <a:lnTo>
                  <a:pt x="993564" y="28516"/>
                </a:lnTo>
                <a:lnTo>
                  <a:pt x="1049040" y="40351"/>
                </a:lnTo>
                <a:lnTo>
                  <a:pt x="1100838" y="53951"/>
                </a:lnTo>
                <a:lnTo>
                  <a:pt x="1148619" y="69199"/>
                </a:lnTo>
                <a:lnTo>
                  <a:pt x="1192046" y="85975"/>
                </a:lnTo>
                <a:lnTo>
                  <a:pt x="1230780" y="104161"/>
                </a:lnTo>
                <a:lnTo>
                  <a:pt x="1264483" y="123637"/>
                </a:lnTo>
                <a:lnTo>
                  <a:pt x="1315442" y="165987"/>
                </a:lnTo>
                <a:lnTo>
                  <a:pt x="1342218" y="212073"/>
                </a:lnTo>
                <a:lnTo>
                  <a:pt x="1345691" y="236220"/>
                </a:lnTo>
                <a:lnTo>
                  <a:pt x="1342218" y="260366"/>
                </a:lnTo>
                <a:lnTo>
                  <a:pt x="1315442" y="306452"/>
                </a:lnTo>
                <a:lnTo>
                  <a:pt x="1264483" y="348802"/>
                </a:lnTo>
                <a:lnTo>
                  <a:pt x="1230780" y="368278"/>
                </a:lnTo>
                <a:lnTo>
                  <a:pt x="1192046" y="386464"/>
                </a:lnTo>
                <a:lnTo>
                  <a:pt x="1148619" y="403240"/>
                </a:lnTo>
                <a:lnTo>
                  <a:pt x="1100838" y="418488"/>
                </a:lnTo>
                <a:lnTo>
                  <a:pt x="1049040" y="432088"/>
                </a:lnTo>
                <a:lnTo>
                  <a:pt x="993564" y="443923"/>
                </a:lnTo>
                <a:lnTo>
                  <a:pt x="934747" y="453872"/>
                </a:lnTo>
                <a:lnTo>
                  <a:pt x="872929" y="461817"/>
                </a:lnTo>
                <a:lnTo>
                  <a:pt x="808447" y="467639"/>
                </a:lnTo>
                <a:lnTo>
                  <a:pt x="741640" y="471220"/>
                </a:lnTo>
                <a:lnTo>
                  <a:pt x="672846" y="472439"/>
                </a:lnTo>
                <a:lnTo>
                  <a:pt x="604051" y="471220"/>
                </a:lnTo>
                <a:lnTo>
                  <a:pt x="537244" y="467639"/>
                </a:lnTo>
                <a:lnTo>
                  <a:pt x="472762" y="461817"/>
                </a:lnTo>
                <a:lnTo>
                  <a:pt x="410944" y="453872"/>
                </a:lnTo>
                <a:lnTo>
                  <a:pt x="352127" y="443923"/>
                </a:lnTo>
                <a:lnTo>
                  <a:pt x="296651" y="432088"/>
                </a:lnTo>
                <a:lnTo>
                  <a:pt x="244853" y="418488"/>
                </a:lnTo>
                <a:lnTo>
                  <a:pt x="197072" y="403240"/>
                </a:lnTo>
                <a:lnTo>
                  <a:pt x="153645" y="386464"/>
                </a:lnTo>
                <a:lnTo>
                  <a:pt x="114911" y="368278"/>
                </a:lnTo>
                <a:lnTo>
                  <a:pt x="81208" y="348802"/>
                </a:lnTo>
                <a:lnTo>
                  <a:pt x="30249" y="306452"/>
                </a:lnTo>
                <a:lnTo>
                  <a:pt x="3473" y="260366"/>
                </a:lnTo>
                <a:lnTo>
                  <a:pt x="0" y="236220"/>
                </a:lnTo>
                <a:close/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653785" y="2162936"/>
            <a:ext cx="330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5" b="1">
                <a:latin typeface="Verdana"/>
                <a:cs typeface="Verdana"/>
              </a:rPr>
              <a:t>BOB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217664" y="2025395"/>
            <a:ext cx="1346200" cy="472440"/>
          </a:xfrm>
          <a:custGeom>
            <a:avLst/>
            <a:gdLst/>
            <a:ahLst/>
            <a:cxnLst/>
            <a:rect l="l" t="t" r="r" b="b"/>
            <a:pathLst>
              <a:path w="1346200" h="472439">
                <a:moveTo>
                  <a:pt x="672845" y="0"/>
                </a:moveTo>
                <a:lnTo>
                  <a:pt x="604051" y="1219"/>
                </a:lnTo>
                <a:lnTo>
                  <a:pt x="537244" y="4800"/>
                </a:lnTo>
                <a:lnTo>
                  <a:pt x="472762" y="10622"/>
                </a:lnTo>
                <a:lnTo>
                  <a:pt x="410944" y="18567"/>
                </a:lnTo>
                <a:lnTo>
                  <a:pt x="352127" y="28516"/>
                </a:lnTo>
                <a:lnTo>
                  <a:pt x="296651" y="40351"/>
                </a:lnTo>
                <a:lnTo>
                  <a:pt x="244853" y="53951"/>
                </a:lnTo>
                <a:lnTo>
                  <a:pt x="197072" y="69199"/>
                </a:lnTo>
                <a:lnTo>
                  <a:pt x="153645" y="85975"/>
                </a:lnTo>
                <a:lnTo>
                  <a:pt x="114911" y="104161"/>
                </a:lnTo>
                <a:lnTo>
                  <a:pt x="81208" y="123637"/>
                </a:lnTo>
                <a:lnTo>
                  <a:pt x="30249" y="165987"/>
                </a:lnTo>
                <a:lnTo>
                  <a:pt x="3473" y="212073"/>
                </a:lnTo>
                <a:lnTo>
                  <a:pt x="0" y="236219"/>
                </a:lnTo>
                <a:lnTo>
                  <a:pt x="3473" y="260366"/>
                </a:lnTo>
                <a:lnTo>
                  <a:pt x="30249" y="306452"/>
                </a:lnTo>
                <a:lnTo>
                  <a:pt x="81208" y="348802"/>
                </a:lnTo>
                <a:lnTo>
                  <a:pt x="114911" y="368278"/>
                </a:lnTo>
                <a:lnTo>
                  <a:pt x="153645" y="386464"/>
                </a:lnTo>
                <a:lnTo>
                  <a:pt x="197072" y="403240"/>
                </a:lnTo>
                <a:lnTo>
                  <a:pt x="244853" y="418488"/>
                </a:lnTo>
                <a:lnTo>
                  <a:pt x="296651" y="432088"/>
                </a:lnTo>
                <a:lnTo>
                  <a:pt x="352127" y="443923"/>
                </a:lnTo>
                <a:lnTo>
                  <a:pt x="410944" y="453872"/>
                </a:lnTo>
                <a:lnTo>
                  <a:pt x="472762" y="461817"/>
                </a:lnTo>
                <a:lnTo>
                  <a:pt x="537244" y="467639"/>
                </a:lnTo>
                <a:lnTo>
                  <a:pt x="604051" y="471220"/>
                </a:lnTo>
                <a:lnTo>
                  <a:pt x="672845" y="472439"/>
                </a:lnTo>
                <a:lnTo>
                  <a:pt x="741640" y="471220"/>
                </a:lnTo>
                <a:lnTo>
                  <a:pt x="808447" y="467639"/>
                </a:lnTo>
                <a:lnTo>
                  <a:pt x="872929" y="461817"/>
                </a:lnTo>
                <a:lnTo>
                  <a:pt x="934747" y="453872"/>
                </a:lnTo>
                <a:lnTo>
                  <a:pt x="993564" y="443923"/>
                </a:lnTo>
                <a:lnTo>
                  <a:pt x="1049040" y="432088"/>
                </a:lnTo>
                <a:lnTo>
                  <a:pt x="1100838" y="418488"/>
                </a:lnTo>
                <a:lnTo>
                  <a:pt x="1148619" y="403240"/>
                </a:lnTo>
                <a:lnTo>
                  <a:pt x="1192046" y="386464"/>
                </a:lnTo>
                <a:lnTo>
                  <a:pt x="1230780" y="368278"/>
                </a:lnTo>
                <a:lnTo>
                  <a:pt x="1264483" y="348802"/>
                </a:lnTo>
                <a:lnTo>
                  <a:pt x="1315442" y="306452"/>
                </a:lnTo>
                <a:lnTo>
                  <a:pt x="1342218" y="260366"/>
                </a:lnTo>
                <a:lnTo>
                  <a:pt x="1345691" y="236219"/>
                </a:lnTo>
                <a:lnTo>
                  <a:pt x="1342218" y="212073"/>
                </a:lnTo>
                <a:lnTo>
                  <a:pt x="1315442" y="165987"/>
                </a:lnTo>
                <a:lnTo>
                  <a:pt x="1264483" y="123637"/>
                </a:lnTo>
                <a:lnTo>
                  <a:pt x="1230780" y="104161"/>
                </a:lnTo>
                <a:lnTo>
                  <a:pt x="1192046" y="85975"/>
                </a:lnTo>
                <a:lnTo>
                  <a:pt x="1148619" y="69199"/>
                </a:lnTo>
                <a:lnTo>
                  <a:pt x="1100838" y="53951"/>
                </a:lnTo>
                <a:lnTo>
                  <a:pt x="1049040" y="40351"/>
                </a:lnTo>
                <a:lnTo>
                  <a:pt x="993564" y="28516"/>
                </a:lnTo>
                <a:lnTo>
                  <a:pt x="934747" y="18567"/>
                </a:lnTo>
                <a:lnTo>
                  <a:pt x="872929" y="10622"/>
                </a:lnTo>
                <a:lnTo>
                  <a:pt x="808447" y="4800"/>
                </a:lnTo>
                <a:lnTo>
                  <a:pt x="741640" y="1219"/>
                </a:lnTo>
                <a:lnTo>
                  <a:pt x="67284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217664" y="2025395"/>
            <a:ext cx="1346200" cy="472440"/>
          </a:xfrm>
          <a:custGeom>
            <a:avLst/>
            <a:gdLst/>
            <a:ahLst/>
            <a:cxnLst/>
            <a:rect l="l" t="t" r="r" b="b"/>
            <a:pathLst>
              <a:path w="1346200" h="472439">
                <a:moveTo>
                  <a:pt x="0" y="236219"/>
                </a:moveTo>
                <a:lnTo>
                  <a:pt x="13669" y="188622"/>
                </a:lnTo>
                <a:lnTo>
                  <a:pt x="52875" y="144285"/>
                </a:lnTo>
                <a:lnTo>
                  <a:pt x="114911" y="104161"/>
                </a:lnTo>
                <a:lnTo>
                  <a:pt x="153645" y="85975"/>
                </a:lnTo>
                <a:lnTo>
                  <a:pt x="197072" y="69199"/>
                </a:lnTo>
                <a:lnTo>
                  <a:pt x="244853" y="53951"/>
                </a:lnTo>
                <a:lnTo>
                  <a:pt x="296651" y="40351"/>
                </a:lnTo>
                <a:lnTo>
                  <a:pt x="352127" y="28516"/>
                </a:lnTo>
                <a:lnTo>
                  <a:pt x="410944" y="18567"/>
                </a:lnTo>
                <a:lnTo>
                  <a:pt x="472762" y="10622"/>
                </a:lnTo>
                <a:lnTo>
                  <a:pt x="537244" y="4800"/>
                </a:lnTo>
                <a:lnTo>
                  <a:pt x="604051" y="1219"/>
                </a:lnTo>
                <a:lnTo>
                  <a:pt x="672845" y="0"/>
                </a:lnTo>
                <a:lnTo>
                  <a:pt x="741640" y="1219"/>
                </a:lnTo>
                <a:lnTo>
                  <a:pt x="808447" y="4800"/>
                </a:lnTo>
                <a:lnTo>
                  <a:pt x="872929" y="10622"/>
                </a:lnTo>
                <a:lnTo>
                  <a:pt x="934747" y="18567"/>
                </a:lnTo>
                <a:lnTo>
                  <a:pt x="993564" y="28516"/>
                </a:lnTo>
                <a:lnTo>
                  <a:pt x="1049040" y="40351"/>
                </a:lnTo>
                <a:lnTo>
                  <a:pt x="1100838" y="53951"/>
                </a:lnTo>
                <a:lnTo>
                  <a:pt x="1148619" y="69199"/>
                </a:lnTo>
                <a:lnTo>
                  <a:pt x="1192046" y="85975"/>
                </a:lnTo>
                <a:lnTo>
                  <a:pt x="1230780" y="104161"/>
                </a:lnTo>
                <a:lnTo>
                  <a:pt x="1264483" y="123637"/>
                </a:lnTo>
                <a:lnTo>
                  <a:pt x="1315442" y="165987"/>
                </a:lnTo>
                <a:lnTo>
                  <a:pt x="1342218" y="212073"/>
                </a:lnTo>
                <a:lnTo>
                  <a:pt x="1345691" y="236219"/>
                </a:lnTo>
                <a:lnTo>
                  <a:pt x="1342218" y="260366"/>
                </a:lnTo>
                <a:lnTo>
                  <a:pt x="1315442" y="306452"/>
                </a:lnTo>
                <a:lnTo>
                  <a:pt x="1264483" y="348802"/>
                </a:lnTo>
                <a:lnTo>
                  <a:pt x="1230780" y="368278"/>
                </a:lnTo>
                <a:lnTo>
                  <a:pt x="1192046" y="386464"/>
                </a:lnTo>
                <a:lnTo>
                  <a:pt x="1148619" y="403240"/>
                </a:lnTo>
                <a:lnTo>
                  <a:pt x="1100838" y="418488"/>
                </a:lnTo>
                <a:lnTo>
                  <a:pt x="1049040" y="432088"/>
                </a:lnTo>
                <a:lnTo>
                  <a:pt x="993564" y="443923"/>
                </a:lnTo>
                <a:lnTo>
                  <a:pt x="934747" y="453872"/>
                </a:lnTo>
                <a:lnTo>
                  <a:pt x="872929" y="461817"/>
                </a:lnTo>
                <a:lnTo>
                  <a:pt x="808447" y="467639"/>
                </a:lnTo>
                <a:lnTo>
                  <a:pt x="741640" y="471220"/>
                </a:lnTo>
                <a:lnTo>
                  <a:pt x="672845" y="472439"/>
                </a:lnTo>
                <a:lnTo>
                  <a:pt x="604051" y="471220"/>
                </a:lnTo>
                <a:lnTo>
                  <a:pt x="537244" y="467639"/>
                </a:lnTo>
                <a:lnTo>
                  <a:pt x="472762" y="461817"/>
                </a:lnTo>
                <a:lnTo>
                  <a:pt x="410944" y="453872"/>
                </a:lnTo>
                <a:lnTo>
                  <a:pt x="352127" y="443923"/>
                </a:lnTo>
                <a:lnTo>
                  <a:pt x="296651" y="432088"/>
                </a:lnTo>
                <a:lnTo>
                  <a:pt x="244853" y="418488"/>
                </a:lnTo>
                <a:lnTo>
                  <a:pt x="197072" y="403240"/>
                </a:lnTo>
                <a:lnTo>
                  <a:pt x="153645" y="386464"/>
                </a:lnTo>
                <a:lnTo>
                  <a:pt x="114911" y="368278"/>
                </a:lnTo>
                <a:lnTo>
                  <a:pt x="81208" y="348802"/>
                </a:lnTo>
                <a:lnTo>
                  <a:pt x="30249" y="306452"/>
                </a:lnTo>
                <a:lnTo>
                  <a:pt x="3473" y="260366"/>
                </a:lnTo>
                <a:lnTo>
                  <a:pt x="0" y="236219"/>
                </a:lnTo>
                <a:close/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7578597" y="2154428"/>
            <a:ext cx="6261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0" b="1">
                <a:latin typeface="Verdana"/>
                <a:cs typeface="Verdana"/>
              </a:rPr>
              <a:t>NOTARY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598923" y="3042615"/>
            <a:ext cx="5835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0">
                <a:latin typeface="Verdana"/>
                <a:cs typeface="Verdana"/>
              </a:rPr>
              <a:t>Se</a:t>
            </a:r>
            <a:r>
              <a:rPr dirty="0" sz="1800" spc="-110">
                <a:latin typeface="Verdana"/>
                <a:cs typeface="Verdana"/>
              </a:rPr>
              <a:t>n</a:t>
            </a:r>
            <a:r>
              <a:rPr dirty="0" sz="1800" spc="110"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547361" y="5382564"/>
            <a:ext cx="5835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0">
                <a:latin typeface="Verdana"/>
                <a:cs typeface="Verdana"/>
              </a:rPr>
              <a:t>Se</a:t>
            </a:r>
            <a:r>
              <a:rPr dirty="0" sz="1800" spc="-110">
                <a:latin typeface="Verdana"/>
                <a:cs typeface="Verdana"/>
              </a:rPr>
              <a:t>n</a:t>
            </a:r>
            <a:r>
              <a:rPr dirty="0" sz="1800" spc="110"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557898" y="4930267"/>
            <a:ext cx="582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0">
                <a:latin typeface="Verdana"/>
                <a:cs typeface="Verdana"/>
              </a:rPr>
              <a:t>Se</a:t>
            </a:r>
            <a:r>
              <a:rPr dirty="0" sz="1800" spc="-105">
                <a:latin typeface="Verdana"/>
                <a:cs typeface="Verdana"/>
              </a:rPr>
              <a:t>n</a:t>
            </a:r>
            <a:r>
              <a:rPr dirty="0" sz="1800" spc="110"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557898" y="4186554"/>
            <a:ext cx="582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0">
                <a:latin typeface="Verdana"/>
                <a:cs typeface="Verdana"/>
              </a:rPr>
              <a:t>Se</a:t>
            </a:r>
            <a:r>
              <a:rPr dirty="0" sz="1800" spc="-105">
                <a:latin typeface="Verdana"/>
                <a:cs typeface="Verdana"/>
              </a:rPr>
              <a:t>n</a:t>
            </a:r>
            <a:r>
              <a:rPr dirty="0" sz="1800" spc="110"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43144" y="5884164"/>
            <a:ext cx="1003300" cy="227329"/>
          </a:xfrm>
          <a:prstGeom prst="rect">
            <a:avLst/>
          </a:prstGeom>
          <a:solidFill>
            <a:srgbClr val="EC1C23"/>
          </a:solidFill>
        </p:spPr>
        <p:txBody>
          <a:bodyPr wrap="square" lIns="0" tIns="20320" rIns="0" bIns="0" rtlCol="0" vert="horz">
            <a:spAutoFit/>
          </a:bodyPr>
          <a:lstStyle/>
          <a:p>
            <a:pPr marL="141605">
              <a:lnSpc>
                <a:spcPct val="100000"/>
              </a:lnSpc>
              <a:spcBef>
                <a:spcPts val="160"/>
              </a:spcBef>
            </a:pPr>
            <a:r>
              <a:rPr dirty="0" sz="1200" spc="-95" b="1">
                <a:solidFill>
                  <a:srgbClr val="FFFFFF"/>
                </a:solidFill>
                <a:latin typeface="Verdana"/>
                <a:cs typeface="Verdana"/>
              </a:rPr>
              <a:t>Record</a:t>
            </a:r>
            <a:r>
              <a:rPr dirty="0" sz="1200" spc="-10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225" b="1">
                <a:solidFill>
                  <a:srgbClr val="FFFFFF"/>
                </a:solidFill>
                <a:latin typeface="Verdana"/>
                <a:cs typeface="Verdana"/>
              </a:rPr>
              <a:t>Tx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166872" y="3874008"/>
            <a:ext cx="1274445" cy="277495"/>
          </a:xfrm>
          <a:custGeom>
            <a:avLst/>
            <a:gdLst/>
            <a:ahLst/>
            <a:cxnLst/>
            <a:rect l="l" t="t" r="r" b="b"/>
            <a:pathLst>
              <a:path w="1274445" h="277495">
                <a:moveTo>
                  <a:pt x="0" y="277368"/>
                </a:moveTo>
                <a:lnTo>
                  <a:pt x="1274064" y="277368"/>
                </a:lnTo>
                <a:lnTo>
                  <a:pt x="1274064" y="0"/>
                </a:lnTo>
                <a:lnTo>
                  <a:pt x="0" y="0"/>
                </a:lnTo>
                <a:lnTo>
                  <a:pt x="0" y="2773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3310890" y="3906392"/>
            <a:ext cx="9874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60" i="1">
                <a:latin typeface="Verdana"/>
                <a:cs typeface="Verdana"/>
              </a:rPr>
              <a:t>*Suspended*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234940" y="4838700"/>
            <a:ext cx="1164590" cy="27749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3180" rIns="0" bIns="0" rtlCol="0" vert="horz">
            <a:spAutoFit/>
          </a:bodyPr>
          <a:lstStyle/>
          <a:p>
            <a:pPr marL="100965">
              <a:lnSpc>
                <a:spcPct val="100000"/>
              </a:lnSpc>
              <a:spcBef>
                <a:spcPts val="340"/>
              </a:spcBef>
            </a:pPr>
            <a:r>
              <a:rPr dirty="0" sz="1200" spc="-60" i="1">
                <a:latin typeface="Verdana"/>
                <a:cs typeface="Verdana"/>
              </a:rPr>
              <a:t>*Suspended*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300984" y="5442203"/>
            <a:ext cx="1003300" cy="260985"/>
          </a:xfrm>
          <a:prstGeom prst="rect">
            <a:avLst/>
          </a:prstGeom>
          <a:solidFill>
            <a:srgbClr val="EC1C23"/>
          </a:solidFill>
        </p:spPr>
        <p:txBody>
          <a:bodyPr wrap="square" lIns="0" tIns="36830" rIns="0" bIns="0" rtlCol="0" vert="horz">
            <a:spAutoFit/>
          </a:bodyPr>
          <a:lstStyle/>
          <a:p>
            <a:pPr marL="140970">
              <a:lnSpc>
                <a:spcPct val="100000"/>
              </a:lnSpc>
              <a:spcBef>
                <a:spcPts val="290"/>
              </a:spcBef>
            </a:pPr>
            <a:r>
              <a:rPr dirty="0" sz="1200" spc="-95" b="1">
                <a:solidFill>
                  <a:srgbClr val="FFFFFF"/>
                </a:solidFill>
                <a:latin typeface="Verdana"/>
                <a:cs typeface="Verdana"/>
              </a:rPr>
              <a:t>Record</a:t>
            </a:r>
            <a:r>
              <a:rPr dirty="0" sz="1200" spc="-11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225" b="1">
                <a:solidFill>
                  <a:srgbClr val="FFFFFF"/>
                </a:solidFill>
                <a:latin typeface="Verdana"/>
                <a:cs typeface="Verdana"/>
              </a:rPr>
              <a:t>Tx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761485" y="4433315"/>
            <a:ext cx="4127500" cy="269875"/>
          </a:xfrm>
          <a:custGeom>
            <a:avLst/>
            <a:gdLst/>
            <a:ahLst/>
            <a:cxnLst/>
            <a:rect l="l" t="t" r="r" b="b"/>
            <a:pathLst>
              <a:path w="4127500" h="269875">
                <a:moveTo>
                  <a:pt x="3953510" y="96011"/>
                </a:moveTo>
                <a:lnTo>
                  <a:pt x="3953510" y="269747"/>
                </a:lnTo>
                <a:lnTo>
                  <a:pt x="4069334" y="211835"/>
                </a:lnTo>
                <a:lnTo>
                  <a:pt x="3982592" y="211835"/>
                </a:lnTo>
                <a:lnTo>
                  <a:pt x="3982592" y="153923"/>
                </a:lnTo>
                <a:lnTo>
                  <a:pt x="4069334" y="153923"/>
                </a:lnTo>
                <a:lnTo>
                  <a:pt x="3953510" y="96011"/>
                </a:lnTo>
                <a:close/>
              </a:path>
              <a:path w="4127500" h="269875">
                <a:moveTo>
                  <a:pt x="48513" y="0"/>
                </a:moveTo>
                <a:lnTo>
                  <a:pt x="0" y="0"/>
                </a:lnTo>
                <a:lnTo>
                  <a:pt x="0" y="211835"/>
                </a:lnTo>
                <a:lnTo>
                  <a:pt x="3953510" y="211835"/>
                </a:lnTo>
                <a:lnTo>
                  <a:pt x="3953510" y="182879"/>
                </a:lnTo>
                <a:lnTo>
                  <a:pt x="57912" y="182879"/>
                </a:lnTo>
                <a:lnTo>
                  <a:pt x="28955" y="153923"/>
                </a:lnTo>
                <a:lnTo>
                  <a:pt x="57912" y="153923"/>
                </a:lnTo>
                <a:lnTo>
                  <a:pt x="57912" y="57911"/>
                </a:lnTo>
                <a:lnTo>
                  <a:pt x="28955" y="57911"/>
                </a:lnTo>
                <a:lnTo>
                  <a:pt x="48513" y="38353"/>
                </a:lnTo>
                <a:lnTo>
                  <a:pt x="48513" y="0"/>
                </a:lnTo>
                <a:close/>
              </a:path>
              <a:path w="4127500" h="269875">
                <a:moveTo>
                  <a:pt x="4069334" y="153923"/>
                </a:moveTo>
                <a:lnTo>
                  <a:pt x="3982592" y="153923"/>
                </a:lnTo>
                <a:lnTo>
                  <a:pt x="3982592" y="211835"/>
                </a:lnTo>
                <a:lnTo>
                  <a:pt x="4069334" y="211835"/>
                </a:lnTo>
                <a:lnTo>
                  <a:pt x="4127245" y="182879"/>
                </a:lnTo>
                <a:lnTo>
                  <a:pt x="4069334" y="153923"/>
                </a:lnTo>
                <a:close/>
              </a:path>
              <a:path w="4127500" h="269875">
                <a:moveTo>
                  <a:pt x="57912" y="153923"/>
                </a:moveTo>
                <a:lnTo>
                  <a:pt x="28955" y="153923"/>
                </a:lnTo>
                <a:lnTo>
                  <a:pt x="57912" y="182879"/>
                </a:lnTo>
                <a:lnTo>
                  <a:pt x="57912" y="153923"/>
                </a:lnTo>
                <a:close/>
              </a:path>
              <a:path w="4127500" h="269875">
                <a:moveTo>
                  <a:pt x="3953510" y="153923"/>
                </a:moveTo>
                <a:lnTo>
                  <a:pt x="57912" y="153923"/>
                </a:lnTo>
                <a:lnTo>
                  <a:pt x="57912" y="182879"/>
                </a:lnTo>
                <a:lnTo>
                  <a:pt x="3953510" y="182879"/>
                </a:lnTo>
                <a:lnTo>
                  <a:pt x="3953510" y="153923"/>
                </a:lnTo>
                <a:close/>
              </a:path>
              <a:path w="4127500" h="269875">
                <a:moveTo>
                  <a:pt x="48513" y="38353"/>
                </a:moveTo>
                <a:lnTo>
                  <a:pt x="28955" y="57911"/>
                </a:lnTo>
                <a:lnTo>
                  <a:pt x="48513" y="57911"/>
                </a:lnTo>
                <a:lnTo>
                  <a:pt x="48513" y="38353"/>
                </a:lnTo>
                <a:close/>
              </a:path>
              <a:path w="4127500" h="269875">
                <a:moveTo>
                  <a:pt x="57912" y="28955"/>
                </a:moveTo>
                <a:lnTo>
                  <a:pt x="48513" y="38353"/>
                </a:lnTo>
                <a:lnTo>
                  <a:pt x="48513" y="57911"/>
                </a:lnTo>
                <a:lnTo>
                  <a:pt x="57912" y="57911"/>
                </a:lnTo>
                <a:lnTo>
                  <a:pt x="57912" y="28955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64</a:t>
            </a:fld>
            <a:r>
              <a:rPr dirty="0" spc="-85"/>
              <a:t>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226441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55"/>
              <a:t>FinalityFlow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64</a:t>
            </a:fld>
            <a:r>
              <a:rPr dirty="0" spc="-85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322" y="1479931"/>
            <a:ext cx="7367270" cy="297878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84785" marR="5080" indent="-172085">
              <a:lnSpc>
                <a:spcPts val="2220"/>
              </a:lnSpc>
              <a:spcBef>
                <a:spcPts val="32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70">
                <a:latin typeface="Verdana"/>
                <a:cs typeface="Verdana"/>
              </a:rPr>
              <a:t>Fortunately,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65">
                <a:latin typeface="Verdana"/>
                <a:cs typeface="Verdana"/>
              </a:rPr>
              <a:t>we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125">
                <a:latin typeface="Verdana"/>
                <a:cs typeface="Verdana"/>
              </a:rPr>
              <a:t>can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use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35">
                <a:latin typeface="Verdana"/>
                <a:cs typeface="Verdana"/>
              </a:rPr>
              <a:t>Corda’s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00">
                <a:latin typeface="Verdana"/>
                <a:cs typeface="Verdana"/>
              </a:rPr>
              <a:t>built-in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25" b="1">
                <a:solidFill>
                  <a:srgbClr val="2B79EF"/>
                </a:solidFill>
                <a:latin typeface="Trebuchet MS"/>
                <a:cs typeface="Trebuchet MS"/>
              </a:rPr>
              <a:t>FinalityFlow</a:t>
            </a:r>
            <a:r>
              <a:rPr dirty="0" sz="2000" spc="-95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latin typeface="Verdana"/>
                <a:cs typeface="Verdana"/>
              </a:rPr>
              <a:t>here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to  </a:t>
            </a:r>
            <a:r>
              <a:rPr dirty="0" sz="2000" spc="-65">
                <a:latin typeface="Verdana"/>
                <a:cs typeface="Verdana"/>
              </a:rPr>
              <a:t>finalize </a:t>
            </a:r>
            <a:r>
              <a:rPr dirty="0" sz="2000" spc="-15">
                <a:latin typeface="Verdana"/>
                <a:cs typeface="Verdana"/>
              </a:rPr>
              <a:t>the</a:t>
            </a:r>
            <a:r>
              <a:rPr dirty="0" sz="2000" spc="-29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transactions</a:t>
            </a:r>
            <a:endParaRPr sz="2000">
              <a:latin typeface="Verdana"/>
              <a:cs typeface="Verdana"/>
            </a:endParaRPr>
          </a:p>
          <a:p>
            <a:pPr marL="184785" marR="68580" indent="-172085">
              <a:lnSpc>
                <a:spcPts val="2220"/>
              </a:lnSpc>
              <a:spcBef>
                <a:spcPts val="2039"/>
              </a:spcBef>
              <a:buClr>
                <a:srgbClr val="000000"/>
              </a:buClr>
              <a:buFont typeface="Arial"/>
              <a:buChar char="•"/>
              <a:tabLst>
                <a:tab pos="185420" algn="l"/>
              </a:tabLst>
            </a:pPr>
            <a:r>
              <a:rPr dirty="0" sz="2000" spc="-130" b="1">
                <a:solidFill>
                  <a:srgbClr val="2B79EF"/>
                </a:solidFill>
                <a:latin typeface="Trebuchet MS"/>
                <a:cs typeface="Trebuchet MS"/>
              </a:rPr>
              <a:t>FinalityFlow(stx: </a:t>
            </a:r>
            <a:r>
              <a:rPr dirty="0" sz="2000" spc="-125" b="1">
                <a:solidFill>
                  <a:srgbClr val="2B79EF"/>
                </a:solidFill>
                <a:latin typeface="Trebuchet MS"/>
                <a:cs typeface="Trebuchet MS"/>
              </a:rPr>
              <a:t>SignedTransaction, </a:t>
            </a:r>
            <a:r>
              <a:rPr dirty="0" sz="2000" spc="-114" b="1">
                <a:solidFill>
                  <a:srgbClr val="2B79EF"/>
                </a:solidFill>
                <a:latin typeface="Trebuchet MS"/>
                <a:cs typeface="Trebuchet MS"/>
              </a:rPr>
              <a:t>participants: </a:t>
            </a:r>
            <a:r>
              <a:rPr dirty="0" sz="2000" spc="-130" b="1">
                <a:solidFill>
                  <a:srgbClr val="2B79EF"/>
                </a:solidFill>
                <a:latin typeface="Trebuchet MS"/>
                <a:cs typeface="Trebuchet MS"/>
              </a:rPr>
              <a:t>Set&lt;Party&gt;) </a:t>
            </a:r>
            <a:r>
              <a:rPr dirty="0" sz="2000" spc="10">
                <a:latin typeface="Verdana"/>
                <a:cs typeface="Verdana"/>
              </a:rPr>
              <a:t>does  </a:t>
            </a:r>
            <a:r>
              <a:rPr dirty="0" sz="2000" spc="5">
                <a:latin typeface="Verdana"/>
                <a:cs typeface="Verdana"/>
              </a:rPr>
              <a:t>two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125">
                <a:latin typeface="Verdana"/>
                <a:cs typeface="Verdana"/>
              </a:rPr>
              <a:t>things:</a:t>
            </a:r>
            <a:endParaRPr sz="2000">
              <a:latin typeface="Verdana"/>
              <a:cs typeface="Verdana"/>
            </a:endParaRPr>
          </a:p>
          <a:p>
            <a:pPr lvl="1" marL="417830" indent="-172085">
              <a:lnSpc>
                <a:spcPct val="100000"/>
              </a:lnSpc>
              <a:spcBef>
                <a:spcPts val="365"/>
              </a:spcBef>
              <a:buFont typeface="Arial"/>
              <a:buChar char="–"/>
              <a:tabLst>
                <a:tab pos="418465" algn="l"/>
              </a:tabLst>
            </a:pPr>
            <a:r>
              <a:rPr dirty="0" sz="1800" spc="-215">
                <a:latin typeface="Verdana"/>
                <a:cs typeface="Verdana"/>
              </a:rPr>
              <a:t>It </a:t>
            </a:r>
            <a:r>
              <a:rPr dirty="0" sz="1800" spc="-70">
                <a:latin typeface="Verdana"/>
                <a:cs typeface="Verdana"/>
              </a:rPr>
              <a:t>notarizes </a:t>
            </a:r>
            <a:r>
              <a:rPr dirty="0" sz="1800" spc="145">
                <a:latin typeface="Verdana"/>
                <a:cs typeface="Verdana"/>
              </a:rPr>
              <a:t>a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30">
                <a:latin typeface="Verdana"/>
                <a:cs typeface="Verdana"/>
              </a:rPr>
              <a:t>transaction</a:t>
            </a:r>
            <a:endParaRPr sz="1800">
              <a:latin typeface="Verdana"/>
              <a:cs typeface="Verdana"/>
            </a:endParaRPr>
          </a:p>
          <a:p>
            <a:pPr lvl="1" marL="417830" indent="-172085">
              <a:lnSpc>
                <a:spcPct val="100000"/>
              </a:lnSpc>
              <a:spcBef>
                <a:spcPts val="705"/>
              </a:spcBef>
              <a:buFont typeface="Arial"/>
              <a:buChar char="–"/>
              <a:tabLst>
                <a:tab pos="418465" algn="l"/>
              </a:tabLst>
            </a:pPr>
            <a:r>
              <a:rPr dirty="0" sz="1800" spc="-215">
                <a:latin typeface="Verdana"/>
                <a:cs typeface="Verdana"/>
              </a:rPr>
              <a:t>It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30">
                <a:latin typeface="Verdana"/>
                <a:cs typeface="Verdana"/>
              </a:rPr>
              <a:t>records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the</a:t>
            </a:r>
            <a:r>
              <a:rPr dirty="0" sz="1800" spc="-105">
                <a:latin typeface="Verdana"/>
                <a:cs typeface="Verdana"/>
              </a:rPr>
              <a:t> </a:t>
            </a:r>
            <a:r>
              <a:rPr dirty="0" sz="1800" spc="-30">
                <a:latin typeface="Verdana"/>
                <a:cs typeface="Verdana"/>
              </a:rPr>
              <a:t>transaction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-80">
                <a:latin typeface="Verdana"/>
                <a:cs typeface="Verdana"/>
              </a:rPr>
              <a:t>in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40">
                <a:latin typeface="Verdana"/>
                <a:cs typeface="Verdana"/>
              </a:rPr>
              <a:t>every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participant’s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-40">
                <a:latin typeface="Verdana"/>
                <a:cs typeface="Verdana"/>
              </a:rPr>
              <a:t>vault</a:t>
            </a:r>
            <a:endParaRPr sz="1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–"/>
            </a:pPr>
            <a:endParaRPr sz="1850">
              <a:latin typeface="Times New Roman"/>
              <a:cs typeface="Times New Roman"/>
            </a:endParaRPr>
          </a:p>
          <a:p>
            <a:pPr marL="184785" indent="-172085">
              <a:lnSpc>
                <a:spcPts val="2275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•"/>
              <a:tabLst>
                <a:tab pos="185420" algn="l"/>
              </a:tabLst>
            </a:pPr>
            <a:r>
              <a:rPr dirty="0" sz="2000" spc="-125" b="1">
                <a:solidFill>
                  <a:srgbClr val="2B79EF"/>
                </a:solidFill>
                <a:latin typeface="Trebuchet MS"/>
                <a:cs typeface="Trebuchet MS"/>
              </a:rPr>
              <a:t>FinalityFlow </a:t>
            </a:r>
            <a:r>
              <a:rPr dirty="0" sz="2000" spc="-210">
                <a:latin typeface="Verdana"/>
                <a:cs typeface="Verdana"/>
              </a:rPr>
              <a:t>is </a:t>
            </a:r>
            <a:r>
              <a:rPr dirty="0" sz="2000" spc="-20">
                <a:latin typeface="Verdana"/>
                <a:cs typeface="Verdana"/>
              </a:rPr>
              <a:t>invoked </a:t>
            </a:r>
            <a:r>
              <a:rPr dirty="0" sz="2000" spc="-80">
                <a:latin typeface="Verdana"/>
                <a:cs typeface="Verdana"/>
              </a:rPr>
              <a:t>from </a:t>
            </a:r>
            <a:r>
              <a:rPr dirty="0" sz="2000" spc="-10">
                <a:latin typeface="Verdana"/>
                <a:cs typeface="Verdana"/>
              </a:rPr>
              <a:t>the </a:t>
            </a:r>
            <a:r>
              <a:rPr dirty="0" sz="2000" spc="-110" b="1">
                <a:solidFill>
                  <a:srgbClr val="2B79EF"/>
                </a:solidFill>
                <a:latin typeface="Trebuchet MS"/>
                <a:cs typeface="Trebuchet MS"/>
              </a:rPr>
              <a:t>Acceptor</a:t>
            </a:r>
            <a:r>
              <a:rPr dirty="0" sz="2000" spc="-110">
                <a:latin typeface="Verdana"/>
                <a:cs typeface="Verdana"/>
              </a:rPr>
              <a:t>’s </a:t>
            </a:r>
            <a:r>
              <a:rPr dirty="0" sz="2000" spc="-125" b="1">
                <a:solidFill>
                  <a:srgbClr val="2B79EF"/>
                </a:solidFill>
                <a:latin typeface="Trebuchet MS"/>
                <a:cs typeface="Trebuchet MS"/>
              </a:rPr>
              <a:t>FlowLogic</a:t>
            </a:r>
            <a:r>
              <a:rPr dirty="0" sz="2000" spc="-430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000" spc="-80">
                <a:latin typeface="Verdana"/>
                <a:cs typeface="Verdana"/>
              </a:rPr>
              <a:t>using</a:t>
            </a:r>
            <a:endParaRPr sz="2000">
              <a:latin typeface="Verdana"/>
              <a:cs typeface="Verdana"/>
            </a:endParaRPr>
          </a:p>
          <a:p>
            <a:pPr marL="184785">
              <a:lnSpc>
                <a:spcPts val="2275"/>
              </a:lnSpc>
            </a:pPr>
            <a:r>
              <a:rPr dirty="0" sz="2000" spc="-114" b="1">
                <a:solidFill>
                  <a:srgbClr val="2B79EF"/>
                </a:solidFill>
                <a:latin typeface="Trebuchet MS"/>
                <a:cs typeface="Trebuchet MS"/>
              </a:rPr>
              <a:t>subFlow(fl:</a:t>
            </a:r>
            <a:r>
              <a:rPr dirty="0" sz="2000" spc="-204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000" spc="-125" b="1">
                <a:solidFill>
                  <a:srgbClr val="2B79EF"/>
                </a:solidFill>
                <a:latin typeface="Trebuchet MS"/>
                <a:cs typeface="Trebuchet MS"/>
              </a:rPr>
              <a:t>FlowLogic)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2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2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80497" y="152953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2.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75" b="1">
                <a:latin typeface="Verdana"/>
                <a:cs typeface="Verdana"/>
                <a:hlinkClick r:id="rId2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497" y="2139823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3.</a:t>
            </a:r>
            <a:r>
              <a:rPr dirty="0" sz="1600" spc="-15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14" b="1">
                <a:latin typeface="Verdana"/>
                <a:cs typeface="Verdana"/>
                <a:hlinkClick r:id="rId2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497" y="2749423"/>
            <a:ext cx="1599565" cy="136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4.</a:t>
            </a:r>
            <a:r>
              <a:rPr dirty="0" sz="1600" spc="-90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204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35">
                <a:latin typeface="Verdana"/>
                <a:cs typeface="Verdana"/>
                <a:hlinkClick r:id="rId2" action="ppaction://hlinksldjump"/>
              </a:rPr>
              <a:t>Flow</a:t>
            </a:r>
            <a:r>
              <a:rPr dirty="0" sz="1200" spc="-9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20">
                <a:latin typeface="Verdana"/>
                <a:cs typeface="Verdana"/>
                <a:hlinkClick r:id="rId2" action="ppaction://hlinksldjump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Verdana"/>
                <a:cs typeface="Verdana"/>
                <a:hlinkClick r:id="rId2" action="ppaction://hlinksldjump"/>
              </a:rPr>
              <a:t>Creating </a:t>
            </a:r>
            <a:r>
              <a:rPr dirty="0" sz="1200" spc="-30">
                <a:latin typeface="Verdana"/>
                <a:cs typeface="Verdana"/>
                <a:hlinkClick r:id="rId2" action="ppaction://hlinksldjump"/>
              </a:rPr>
              <a:t>Signed</a:t>
            </a:r>
            <a:r>
              <a:rPr dirty="0" sz="1200" spc="-17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2" action="ppaction://hlinksldjump"/>
              </a:rPr>
              <a:t>Verifying</a:t>
            </a:r>
            <a:r>
              <a:rPr dirty="0" sz="1200" spc="-7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20">
                <a:latin typeface="Verdana"/>
                <a:cs typeface="Verdana"/>
                <a:hlinkClick r:id="rId2" action="ppaction://hlinksldjump"/>
              </a:rPr>
              <a:t>Counterparty</a:t>
            </a:r>
            <a:r>
              <a:rPr dirty="0" sz="1200" spc="-5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95">
                <a:latin typeface="Verdana"/>
                <a:cs typeface="Verdana"/>
                <a:hlinkClick r:id="rId2" action="ppaction://hlinksldjump"/>
              </a:rPr>
              <a:t>Sig.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2" action="ppaction://hlinksldjump"/>
              </a:rPr>
              <a:t>Finalizing</a:t>
            </a:r>
            <a:r>
              <a:rPr dirty="0" sz="1200" spc="-8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2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0497" y="4456252"/>
            <a:ext cx="1068070" cy="879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 startAt="5"/>
              <a:tabLst>
                <a:tab pos="241935" algn="l"/>
              </a:tabLst>
            </a:pPr>
            <a:r>
              <a:rPr dirty="0" sz="1600" spc="-190" b="1">
                <a:latin typeface="Verdana"/>
                <a:cs typeface="Verdana"/>
                <a:hlinkClick r:id="rId2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AutoNum type="arabicPeriod" startAt="5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5"/>
              <a:tabLst>
                <a:tab pos="241300" algn="l"/>
              </a:tabLst>
            </a:pPr>
            <a:r>
              <a:rPr dirty="0" sz="1600" spc="-265" b="1">
                <a:latin typeface="Verdana"/>
                <a:cs typeface="Verdana"/>
                <a:hlinkClick r:id="rId2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809117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15"/>
              <a:t>Finalizing </a:t>
            </a:r>
            <a:r>
              <a:rPr dirty="0" spc="-25"/>
              <a:t>a </a:t>
            </a:r>
            <a:r>
              <a:rPr dirty="0" spc="-320"/>
              <a:t>Transaction </a:t>
            </a:r>
            <a:r>
              <a:rPr dirty="0" spc="-190"/>
              <a:t>- </a:t>
            </a:r>
            <a:r>
              <a:rPr dirty="0" spc="-315"/>
              <a:t>Implementation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481584" y="0"/>
                </a:moveTo>
                <a:lnTo>
                  <a:pt x="435203" y="2267"/>
                </a:lnTo>
                <a:lnTo>
                  <a:pt x="390070" y="8930"/>
                </a:lnTo>
                <a:lnTo>
                  <a:pt x="346386" y="19782"/>
                </a:lnTo>
                <a:lnTo>
                  <a:pt x="304354" y="34615"/>
                </a:lnTo>
                <a:lnTo>
                  <a:pt x="264174" y="53222"/>
                </a:lnTo>
                <a:lnTo>
                  <a:pt x="226049" y="75394"/>
                </a:lnTo>
                <a:lnTo>
                  <a:pt x="190181" y="100925"/>
                </a:lnTo>
                <a:lnTo>
                  <a:pt x="156771" y="129607"/>
                </a:lnTo>
                <a:lnTo>
                  <a:pt x="126021" y="161233"/>
                </a:lnTo>
                <a:lnTo>
                  <a:pt x="98132" y="195594"/>
                </a:lnTo>
                <a:lnTo>
                  <a:pt x="73308" y="232484"/>
                </a:lnTo>
                <a:lnTo>
                  <a:pt x="51749" y="271695"/>
                </a:lnTo>
                <a:lnTo>
                  <a:pt x="33657" y="313019"/>
                </a:lnTo>
                <a:lnTo>
                  <a:pt x="19235" y="356249"/>
                </a:lnTo>
                <a:lnTo>
                  <a:pt x="8683" y="401178"/>
                </a:lnTo>
                <a:lnTo>
                  <a:pt x="2204" y="447597"/>
                </a:lnTo>
                <a:lnTo>
                  <a:pt x="0" y="495300"/>
                </a:lnTo>
                <a:lnTo>
                  <a:pt x="2204" y="543002"/>
                </a:lnTo>
                <a:lnTo>
                  <a:pt x="8683" y="589421"/>
                </a:lnTo>
                <a:lnTo>
                  <a:pt x="19235" y="634350"/>
                </a:lnTo>
                <a:lnTo>
                  <a:pt x="33657" y="677580"/>
                </a:lnTo>
                <a:lnTo>
                  <a:pt x="51749" y="718904"/>
                </a:lnTo>
                <a:lnTo>
                  <a:pt x="73308" y="758115"/>
                </a:lnTo>
                <a:lnTo>
                  <a:pt x="98132" y="795005"/>
                </a:lnTo>
                <a:lnTo>
                  <a:pt x="126021" y="829366"/>
                </a:lnTo>
                <a:lnTo>
                  <a:pt x="156771" y="860992"/>
                </a:lnTo>
                <a:lnTo>
                  <a:pt x="190181" y="889674"/>
                </a:lnTo>
                <a:lnTo>
                  <a:pt x="226049" y="915205"/>
                </a:lnTo>
                <a:lnTo>
                  <a:pt x="264174" y="937377"/>
                </a:lnTo>
                <a:lnTo>
                  <a:pt x="304354" y="955984"/>
                </a:lnTo>
                <a:lnTo>
                  <a:pt x="346386" y="970817"/>
                </a:lnTo>
                <a:lnTo>
                  <a:pt x="390070" y="981669"/>
                </a:lnTo>
                <a:lnTo>
                  <a:pt x="435203" y="988332"/>
                </a:lnTo>
                <a:lnTo>
                  <a:pt x="481584" y="990600"/>
                </a:lnTo>
                <a:lnTo>
                  <a:pt x="527964" y="988332"/>
                </a:lnTo>
                <a:lnTo>
                  <a:pt x="573097" y="981669"/>
                </a:lnTo>
                <a:lnTo>
                  <a:pt x="616781" y="970817"/>
                </a:lnTo>
                <a:lnTo>
                  <a:pt x="658813" y="955984"/>
                </a:lnTo>
                <a:lnTo>
                  <a:pt x="698993" y="937377"/>
                </a:lnTo>
                <a:lnTo>
                  <a:pt x="737118" y="915205"/>
                </a:lnTo>
                <a:lnTo>
                  <a:pt x="772986" y="889674"/>
                </a:lnTo>
                <a:lnTo>
                  <a:pt x="806396" y="860992"/>
                </a:lnTo>
                <a:lnTo>
                  <a:pt x="837146" y="829366"/>
                </a:lnTo>
                <a:lnTo>
                  <a:pt x="865035" y="795005"/>
                </a:lnTo>
                <a:lnTo>
                  <a:pt x="889859" y="758115"/>
                </a:lnTo>
                <a:lnTo>
                  <a:pt x="911418" y="718904"/>
                </a:lnTo>
                <a:lnTo>
                  <a:pt x="929510" y="677580"/>
                </a:lnTo>
                <a:lnTo>
                  <a:pt x="943932" y="634350"/>
                </a:lnTo>
                <a:lnTo>
                  <a:pt x="954484" y="589421"/>
                </a:lnTo>
                <a:lnTo>
                  <a:pt x="960963" y="543002"/>
                </a:lnTo>
                <a:lnTo>
                  <a:pt x="963168" y="495300"/>
                </a:lnTo>
                <a:lnTo>
                  <a:pt x="960963" y="447597"/>
                </a:lnTo>
                <a:lnTo>
                  <a:pt x="954484" y="401178"/>
                </a:lnTo>
                <a:lnTo>
                  <a:pt x="943932" y="356249"/>
                </a:lnTo>
                <a:lnTo>
                  <a:pt x="929510" y="313019"/>
                </a:lnTo>
                <a:lnTo>
                  <a:pt x="911418" y="271695"/>
                </a:lnTo>
                <a:lnTo>
                  <a:pt x="889859" y="232484"/>
                </a:lnTo>
                <a:lnTo>
                  <a:pt x="865035" y="195594"/>
                </a:lnTo>
                <a:lnTo>
                  <a:pt x="837146" y="161233"/>
                </a:lnTo>
                <a:lnTo>
                  <a:pt x="806396" y="129607"/>
                </a:lnTo>
                <a:lnTo>
                  <a:pt x="772986" y="100925"/>
                </a:lnTo>
                <a:lnTo>
                  <a:pt x="737118" y="75394"/>
                </a:lnTo>
                <a:lnTo>
                  <a:pt x="698993" y="53222"/>
                </a:lnTo>
                <a:lnTo>
                  <a:pt x="658813" y="34615"/>
                </a:lnTo>
                <a:lnTo>
                  <a:pt x="616781" y="19782"/>
                </a:lnTo>
                <a:lnTo>
                  <a:pt x="573097" y="8930"/>
                </a:lnTo>
                <a:lnTo>
                  <a:pt x="527964" y="2267"/>
                </a:lnTo>
                <a:lnTo>
                  <a:pt x="481584" y="0"/>
                </a:lnTo>
                <a:close/>
              </a:path>
            </a:pathLst>
          </a:custGeom>
          <a:solidFill>
            <a:srgbClr val="0096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0" y="495300"/>
                </a:moveTo>
                <a:lnTo>
                  <a:pt x="2204" y="447597"/>
                </a:lnTo>
                <a:lnTo>
                  <a:pt x="8683" y="401178"/>
                </a:lnTo>
                <a:lnTo>
                  <a:pt x="19235" y="356249"/>
                </a:lnTo>
                <a:lnTo>
                  <a:pt x="33657" y="313019"/>
                </a:lnTo>
                <a:lnTo>
                  <a:pt x="51749" y="271695"/>
                </a:lnTo>
                <a:lnTo>
                  <a:pt x="73308" y="232484"/>
                </a:lnTo>
                <a:lnTo>
                  <a:pt x="98132" y="195594"/>
                </a:lnTo>
                <a:lnTo>
                  <a:pt x="126021" y="161233"/>
                </a:lnTo>
                <a:lnTo>
                  <a:pt x="156771" y="129607"/>
                </a:lnTo>
                <a:lnTo>
                  <a:pt x="190181" y="100925"/>
                </a:lnTo>
                <a:lnTo>
                  <a:pt x="226049" y="75394"/>
                </a:lnTo>
                <a:lnTo>
                  <a:pt x="264174" y="53222"/>
                </a:lnTo>
                <a:lnTo>
                  <a:pt x="304354" y="34615"/>
                </a:lnTo>
                <a:lnTo>
                  <a:pt x="346386" y="19782"/>
                </a:lnTo>
                <a:lnTo>
                  <a:pt x="390070" y="8930"/>
                </a:lnTo>
                <a:lnTo>
                  <a:pt x="435203" y="2267"/>
                </a:lnTo>
                <a:lnTo>
                  <a:pt x="481584" y="0"/>
                </a:lnTo>
                <a:lnTo>
                  <a:pt x="527964" y="2267"/>
                </a:lnTo>
                <a:lnTo>
                  <a:pt x="573097" y="8930"/>
                </a:lnTo>
                <a:lnTo>
                  <a:pt x="616781" y="19782"/>
                </a:lnTo>
                <a:lnTo>
                  <a:pt x="658813" y="34615"/>
                </a:lnTo>
                <a:lnTo>
                  <a:pt x="698993" y="53222"/>
                </a:lnTo>
                <a:lnTo>
                  <a:pt x="737118" y="75394"/>
                </a:lnTo>
                <a:lnTo>
                  <a:pt x="772986" y="100925"/>
                </a:lnTo>
                <a:lnTo>
                  <a:pt x="806396" y="129607"/>
                </a:lnTo>
                <a:lnTo>
                  <a:pt x="837146" y="161233"/>
                </a:lnTo>
                <a:lnTo>
                  <a:pt x="865035" y="195594"/>
                </a:lnTo>
                <a:lnTo>
                  <a:pt x="889859" y="232484"/>
                </a:lnTo>
                <a:lnTo>
                  <a:pt x="911418" y="271695"/>
                </a:lnTo>
                <a:lnTo>
                  <a:pt x="929510" y="313019"/>
                </a:lnTo>
                <a:lnTo>
                  <a:pt x="943932" y="356249"/>
                </a:lnTo>
                <a:lnTo>
                  <a:pt x="954484" y="401178"/>
                </a:lnTo>
                <a:lnTo>
                  <a:pt x="960963" y="447597"/>
                </a:lnTo>
                <a:lnTo>
                  <a:pt x="963168" y="495300"/>
                </a:lnTo>
                <a:lnTo>
                  <a:pt x="960963" y="543002"/>
                </a:lnTo>
                <a:lnTo>
                  <a:pt x="954484" y="589421"/>
                </a:lnTo>
                <a:lnTo>
                  <a:pt x="943932" y="634350"/>
                </a:lnTo>
                <a:lnTo>
                  <a:pt x="929510" y="677580"/>
                </a:lnTo>
                <a:lnTo>
                  <a:pt x="911418" y="718904"/>
                </a:lnTo>
                <a:lnTo>
                  <a:pt x="889859" y="758115"/>
                </a:lnTo>
                <a:lnTo>
                  <a:pt x="865035" y="795005"/>
                </a:lnTo>
                <a:lnTo>
                  <a:pt x="837146" y="829366"/>
                </a:lnTo>
                <a:lnTo>
                  <a:pt x="806396" y="860992"/>
                </a:lnTo>
                <a:lnTo>
                  <a:pt x="772986" y="889674"/>
                </a:lnTo>
                <a:lnTo>
                  <a:pt x="737118" y="915205"/>
                </a:lnTo>
                <a:lnTo>
                  <a:pt x="698993" y="937377"/>
                </a:lnTo>
                <a:lnTo>
                  <a:pt x="658813" y="955984"/>
                </a:lnTo>
                <a:lnTo>
                  <a:pt x="616781" y="970817"/>
                </a:lnTo>
                <a:lnTo>
                  <a:pt x="573097" y="981669"/>
                </a:lnTo>
                <a:lnTo>
                  <a:pt x="527964" y="988332"/>
                </a:lnTo>
                <a:lnTo>
                  <a:pt x="481584" y="990600"/>
                </a:lnTo>
                <a:lnTo>
                  <a:pt x="435203" y="988332"/>
                </a:lnTo>
                <a:lnTo>
                  <a:pt x="390070" y="981669"/>
                </a:lnTo>
                <a:lnTo>
                  <a:pt x="346386" y="970817"/>
                </a:lnTo>
                <a:lnTo>
                  <a:pt x="304354" y="955984"/>
                </a:lnTo>
                <a:lnTo>
                  <a:pt x="264174" y="937377"/>
                </a:lnTo>
                <a:lnTo>
                  <a:pt x="226049" y="915205"/>
                </a:lnTo>
                <a:lnTo>
                  <a:pt x="190181" y="889674"/>
                </a:lnTo>
                <a:lnTo>
                  <a:pt x="156771" y="860992"/>
                </a:lnTo>
                <a:lnTo>
                  <a:pt x="126021" y="829366"/>
                </a:lnTo>
                <a:lnTo>
                  <a:pt x="98132" y="795005"/>
                </a:lnTo>
                <a:lnTo>
                  <a:pt x="73308" y="758115"/>
                </a:lnTo>
                <a:lnTo>
                  <a:pt x="51749" y="718904"/>
                </a:lnTo>
                <a:lnTo>
                  <a:pt x="33657" y="677580"/>
                </a:lnTo>
                <a:lnTo>
                  <a:pt x="19235" y="634350"/>
                </a:lnTo>
                <a:lnTo>
                  <a:pt x="8683" y="589421"/>
                </a:lnTo>
                <a:lnTo>
                  <a:pt x="2204" y="543002"/>
                </a:lnTo>
                <a:lnTo>
                  <a:pt x="0" y="495300"/>
                </a:lnTo>
                <a:close/>
              </a:path>
            </a:pathLst>
          </a:custGeom>
          <a:ln w="12192">
            <a:solidFill>
              <a:srgbClr val="009658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38630" y="2055367"/>
          <a:ext cx="8153400" cy="3390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960"/>
                <a:gridCol w="1186815"/>
                <a:gridCol w="6621780"/>
              </a:tblGrid>
              <a:tr h="58483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spc="-45" b="1">
                          <a:latin typeface="Verdana"/>
                          <a:cs typeface="Verdana"/>
                        </a:rPr>
                        <a:t>Goal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400" spc="-35">
                          <a:latin typeface="Verdana"/>
                          <a:cs typeface="Verdana"/>
                        </a:rPr>
                        <a:t>Notarize</a:t>
                      </a:r>
                      <a:r>
                        <a:rPr dirty="0" sz="140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55"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0">
                          <a:latin typeface="Verdana"/>
                          <a:cs typeface="Verdana"/>
                        </a:rPr>
                        <a:t>record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transaction</a:t>
                      </a:r>
                      <a:r>
                        <a:rPr dirty="0" sz="1400" spc="-1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60">
                          <a:latin typeface="Verdana"/>
                          <a:cs typeface="Verdana"/>
                        </a:rPr>
                        <a:t>in</a:t>
                      </a:r>
                      <a:r>
                        <a:rPr dirty="0" sz="140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30">
                          <a:latin typeface="Verdana"/>
                          <a:cs typeface="Verdana"/>
                        </a:rPr>
                        <a:t>every</a:t>
                      </a:r>
                      <a:r>
                        <a:rPr dirty="0" sz="140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participant’s</a:t>
                      </a:r>
                      <a:r>
                        <a:rPr dirty="0" sz="140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30">
                          <a:latin typeface="Verdana"/>
                          <a:cs typeface="Verdana"/>
                        </a:rPr>
                        <a:t>vault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7867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89865">
                        <a:lnSpc>
                          <a:spcPct val="100000"/>
                        </a:lnSpc>
                      </a:pPr>
                      <a:r>
                        <a:rPr dirty="0" sz="1400" spc="-150" b="1">
                          <a:latin typeface="Verdana"/>
                          <a:cs typeface="Verdana"/>
                        </a:rPr>
                        <a:t>Where?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 marR="3856354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400" spc="-75">
                          <a:latin typeface="Verdana"/>
                          <a:cs typeface="Verdana"/>
                        </a:rPr>
                        <a:t>flow/IOUIssueFlow.kt  </a:t>
                      </a:r>
                      <a:r>
                        <a:rPr dirty="0" sz="1400" spc="-90">
                          <a:latin typeface="Verdana"/>
                          <a:cs typeface="Verdana"/>
                        </a:rPr>
                        <a:t>test/flows/IOUIssueFlowTests.kt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3149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400" spc="-160" b="1">
                          <a:latin typeface="Verdana"/>
                          <a:cs typeface="Verdana"/>
                        </a:rPr>
                        <a:t>Steps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47065" indent="-342900">
                        <a:lnSpc>
                          <a:spcPts val="1650"/>
                        </a:lnSpc>
                        <a:spcBef>
                          <a:spcPts val="1390"/>
                        </a:spcBef>
                        <a:buAutoNum type="arabicPeriod"/>
                        <a:tabLst>
                          <a:tab pos="647065" algn="l"/>
                          <a:tab pos="647700" algn="l"/>
                        </a:tabLst>
                      </a:pPr>
                      <a:r>
                        <a:rPr dirty="0" sz="1400" spc="-5">
                          <a:latin typeface="Verdana"/>
                          <a:cs typeface="Verdana"/>
                        </a:rPr>
                        <a:t>Uncomment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following</a:t>
                      </a:r>
                      <a:r>
                        <a:rPr dirty="0" sz="1400" spc="-3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25">
                          <a:latin typeface="Verdana"/>
                          <a:cs typeface="Verdana"/>
                        </a:rPr>
                        <a:t>tests: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647065">
                        <a:lnSpc>
                          <a:spcPts val="1650"/>
                        </a:lnSpc>
                      </a:pPr>
                      <a:r>
                        <a:rPr dirty="0" sz="1400" spc="-85" b="1">
                          <a:solidFill>
                            <a:srgbClr val="2A79F0"/>
                          </a:solidFill>
                          <a:latin typeface="Trebuchet MS"/>
                          <a:cs typeface="Trebuchet MS"/>
                        </a:rPr>
                        <a:t>flowRecordsTheSameTransactionInBothPartyVaults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647065" indent="-342900">
                        <a:lnSpc>
                          <a:spcPct val="100000"/>
                        </a:lnSpc>
                        <a:spcBef>
                          <a:spcPts val="900"/>
                        </a:spcBef>
                        <a:buAutoNum type="arabicPeriod" startAt="2"/>
                        <a:tabLst>
                          <a:tab pos="647065" algn="l"/>
                          <a:tab pos="647700" algn="l"/>
                        </a:tabLst>
                      </a:pPr>
                      <a:r>
                        <a:rPr dirty="0" sz="1400" spc="-7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tests </a:t>
                      </a:r>
                      <a:r>
                        <a:rPr dirty="0" sz="1400" spc="-35">
                          <a:latin typeface="Verdana"/>
                          <a:cs typeface="Verdana"/>
                        </a:rPr>
                        <a:t>should</a:t>
                      </a:r>
                      <a:r>
                        <a:rPr dirty="0" sz="1400" spc="-2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35">
                          <a:latin typeface="Verdana"/>
                          <a:cs typeface="Verdana"/>
                        </a:rPr>
                        <a:t>fail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647065" indent="-342900">
                        <a:lnSpc>
                          <a:spcPct val="100000"/>
                        </a:lnSpc>
                        <a:spcBef>
                          <a:spcPts val="840"/>
                        </a:spcBef>
                        <a:buAutoNum type="arabicPeriod" startAt="2"/>
                        <a:tabLst>
                          <a:tab pos="647065" algn="l"/>
                          <a:tab pos="647700" algn="l"/>
                        </a:tabLst>
                      </a:pPr>
                      <a:r>
                        <a:rPr dirty="0" sz="1400" spc="5">
                          <a:latin typeface="Verdana"/>
                          <a:cs typeface="Verdana"/>
                        </a:rPr>
                        <a:t>Modify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IOUIssueFlow.kt</a:t>
                      </a:r>
                      <a:r>
                        <a:rPr dirty="0" sz="1400" spc="-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make</a:t>
                      </a:r>
                      <a:r>
                        <a:rPr dirty="0" sz="140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tests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0">
                          <a:latin typeface="Verdana"/>
                          <a:cs typeface="Verdana"/>
                        </a:rPr>
                        <a:t>pass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111125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T w="28575">
                      <a:solidFill>
                        <a:srgbClr val="009658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7800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5734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T w="28575">
                      <a:solidFill>
                        <a:srgbClr val="00965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400" spc="-114" b="1">
                          <a:latin typeface="Verdana"/>
                          <a:cs typeface="Verdana"/>
                        </a:rPr>
                        <a:t>Key</a:t>
                      </a:r>
                      <a:r>
                        <a:rPr dirty="0" sz="1400" spc="-125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95" b="1">
                          <a:latin typeface="Verdana"/>
                          <a:cs typeface="Verdana"/>
                        </a:rPr>
                        <a:t>Docs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843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400" spc="15">
                          <a:latin typeface="Verdana"/>
                          <a:cs typeface="Verdana"/>
                        </a:rPr>
                        <a:t>N/A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7165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03859" y="3368040"/>
            <a:ext cx="743712" cy="790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3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3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64</a:t>
            </a:fld>
            <a:r>
              <a:rPr dirty="0" spc="-85"/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80497" y="1529537"/>
            <a:ext cx="1599565" cy="3806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241935" algn="l"/>
              </a:tabLst>
            </a:pPr>
            <a:r>
              <a:rPr dirty="0" sz="1600" spc="-175" b="1">
                <a:latin typeface="Verdana"/>
                <a:cs typeface="Verdana"/>
                <a:hlinkClick r:id="rId3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114" b="1">
                <a:latin typeface="Verdana"/>
                <a:cs typeface="Verdana"/>
                <a:hlinkClick r:id="rId3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204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35">
                <a:latin typeface="Verdana"/>
                <a:cs typeface="Verdana"/>
                <a:hlinkClick r:id="rId3" action="ppaction://hlinksldjump"/>
              </a:rPr>
              <a:t>Flow</a:t>
            </a:r>
            <a:r>
              <a:rPr dirty="0" sz="1200" spc="-9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20">
                <a:latin typeface="Verdana"/>
                <a:cs typeface="Verdana"/>
                <a:hlinkClick r:id="rId3" action="ppaction://hlinksldjump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Verdana"/>
                <a:cs typeface="Verdana"/>
                <a:hlinkClick r:id="rId3" action="ppaction://hlinksldjump"/>
              </a:rPr>
              <a:t>Creating </a:t>
            </a:r>
            <a:r>
              <a:rPr dirty="0" sz="1200" spc="-30">
                <a:latin typeface="Verdana"/>
                <a:cs typeface="Verdana"/>
                <a:hlinkClick r:id="rId3" action="ppaction://hlinksldjump"/>
              </a:rPr>
              <a:t>Signed</a:t>
            </a:r>
            <a:r>
              <a:rPr dirty="0" sz="1200" spc="-17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3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3" action="ppaction://hlinksldjump"/>
              </a:rPr>
              <a:t>Verifying</a:t>
            </a:r>
            <a:r>
              <a:rPr dirty="0" sz="1200" spc="-7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3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20">
                <a:latin typeface="Verdana"/>
                <a:cs typeface="Verdana"/>
                <a:hlinkClick r:id="rId3" action="ppaction://hlinksldjump"/>
              </a:rPr>
              <a:t>Counterparty</a:t>
            </a:r>
            <a:r>
              <a:rPr dirty="0" sz="1200" spc="-5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95">
                <a:latin typeface="Verdana"/>
                <a:cs typeface="Verdana"/>
                <a:hlinkClick r:id="rId3" action="ppaction://hlinksldjump"/>
              </a:rPr>
              <a:t>Sig.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3" action="ppaction://hlinksldjump"/>
              </a:rPr>
              <a:t>Finalizing</a:t>
            </a:r>
            <a:r>
              <a:rPr dirty="0" sz="1200" spc="-8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3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3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 startAt="5"/>
              <a:tabLst>
                <a:tab pos="241935" algn="l"/>
              </a:tabLst>
            </a:pPr>
            <a:r>
              <a:rPr dirty="0" sz="1600" spc="-190" b="1">
                <a:latin typeface="Verdana"/>
                <a:cs typeface="Verdana"/>
                <a:hlinkClick r:id="rId3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5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r>
              <a:rPr dirty="0" sz="1600" spc="-265" b="1">
                <a:latin typeface="Verdana"/>
                <a:cs typeface="Verdana"/>
                <a:hlinkClick r:id="rId3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650494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15"/>
              <a:t>Finalizing </a:t>
            </a:r>
            <a:r>
              <a:rPr dirty="0" spc="-25"/>
              <a:t>a </a:t>
            </a:r>
            <a:r>
              <a:rPr dirty="0" spc="-320"/>
              <a:t>Transaction </a:t>
            </a:r>
            <a:r>
              <a:rPr dirty="0" spc="-190"/>
              <a:t>- </a:t>
            </a:r>
            <a:r>
              <a:rPr dirty="0" spc="-350"/>
              <a:t>Solution</a:t>
            </a:r>
          </a:p>
        </p:txBody>
      </p:sp>
      <p:sp>
        <p:nvSpPr>
          <p:cNvPr id="4" name="object 4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481584" y="0"/>
                </a:moveTo>
                <a:lnTo>
                  <a:pt x="435203" y="2267"/>
                </a:lnTo>
                <a:lnTo>
                  <a:pt x="390070" y="8930"/>
                </a:lnTo>
                <a:lnTo>
                  <a:pt x="346386" y="19782"/>
                </a:lnTo>
                <a:lnTo>
                  <a:pt x="304354" y="34615"/>
                </a:lnTo>
                <a:lnTo>
                  <a:pt x="264174" y="53222"/>
                </a:lnTo>
                <a:lnTo>
                  <a:pt x="226049" y="75394"/>
                </a:lnTo>
                <a:lnTo>
                  <a:pt x="190181" y="100925"/>
                </a:lnTo>
                <a:lnTo>
                  <a:pt x="156771" y="129607"/>
                </a:lnTo>
                <a:lnTo>
                  <a:pt x="126021" y="161233"/>
                </a:lnTo>
                <a:lnTo>
                  <a:pt x="98132" y="195594"/>
                </a:lnTo>
                <a:lnTo>
                  <a:pt x="73308" y="232484"/>
                </a:lnTo>
                <a:lnTo>
                  <a:pt x="51749" y="271695"/>
                </a:lnTo>
                <a:lnTo>
                  <a:pt x="33657" y="313019"/>
                </a:lnTo>
                <a:lnTo>
                  <a:pt x="19235" y="356249"/>
                </a:lnTo>
                <a:lnTo>
                  <a:pt x="8683" y="401178"/>
                </a:lnTo>
                <a:lnTo>
                  <a:pt x="2204" y="447597"/>
                </a:lnTo>
                <a:lnTo>
                  <a:pt x="0" y="495300"/>
                </a:lnTo>
                <a:lnTo>
                  <a:pt x="2204" y="543002"/>
                </a:lnTo>
                <a:lnTo>
                  <a:pt x="8683" y="589421"/>
                </a:lnTo>
                <a:lnTo>
                  <a:pt x="19235" y="634350"/>
                </a:lnTo>
                <a:lnTo>
                  <a:pt x="33657" y="677580"/>
                </a:lnTo>
                <a:lnTo>
                  <a:pt x="51749" y="718904"/>
                </a:lnTo>
                <a:lnTo>
                  <a:pt x="73308" y="758115"/>
                </a:lnTo>
                <a:lnTo>
                  <a:pt x="98132" y="795005"/>
                </a:lnTo>
                <a:lnTo>
                  <a:pt x="126021" y="829366"/>
                </a:lnTo>
                <a:lnTo>
                  <a:pt x="156771" y="860992"/>
                </a:lnTo>
                <a:lnTo>
                  <a:pt x="190181" y="889674"/>
                </a:lnTo>
                <a:lnTo>
                  <a:pt x="226049" y="915205"/>
                </a:lnTo>
                <a:lnTo>
                  <a:pt x="264174" y="937377"/>
                </a:lnTo>
                <a:lnTo>
                  <a:pt x="304354" y="955984"/>
                </a:lnTo>
                <a:lnTo>
                  <a:pt x="346386" y="970817"/>
                </a:lnTo>
                <a:lnTo>
                  <a:pt x="390070" y="981669"/>
                </a:lnTo>
                <a:lnTo>
                  <a:pt x="435203" y="988332"/>
                </a:lnTo>
                <a:lnTo>
                  <a:pt x="481584" y="990600"/>
                </a:lnTo>
                <a:lnTo>
                  <a:pt x="527964" y="988332"/>
                </a:lnTo>
                <a:lnTo>
                  <a:pt x="573097" y="981669"/>
                </a:lnTo>
                <a:lnTo>
                  <a:pt x="616781" y="970817"/>
                </a:lnTo>
                <a:lnTo>
                  <a:pt x="658813" y="955984"/>
                </a:lnTo>
                <a:lnTo>
                  <a:pt x="698993" y="937377"/>
                </a:lnTo>
                <a:lnTo>
                  <a:pt x="737118" y="915205"/>
                </a:lnTo>
                <a:lnTo>
                  <a:pt x="772986" y="889674"/>
                </a:lnTo>
                <a:lnTo>
                  <a:pt x="806396" y="860992"/>
                </a:lnTo>
                <a:lnTo>
                  <a:pt x="837146" y="829366"/>
                </a:lnTo>
                <a:lnTo>
                  <a:pt x="865035" y="795005"/>
                </a:lnTo>
                <a:lnTo>
                  <a:pt x="889859" y="758115"/>
                </a:lnTo>
                <a:lnTo>
                  <a:pt x="911418" y="718904"/>
                </a:lnTo>
                <a:lnTo>
                  <a:pt x="929510" y="677580"/>
                </a:lnTo>
                <a:lnTo>
                  <a:pt x="943932" y="634350"/>
                </a:lnTo>
                <a:lnTo>
                  <a:pt x="954484" y="589421"/>
                </a:lnTo>
                <a:lnTo>
                  <a:pt x="960963" y="543002"/>
                </a:lnTo>
                <a:lnTo>
                  <a:pt x="963168" y="495300"/>
                </a:lnTo>
                <a:lnTo>
                  <a:pt x="960963" y="447597"/>
                </a:lnTo>
                <a:lnTo>
                  <a:pt x="954484" y="401178"/>
                </a:lnTo>
                <a:lnTo>
                  <a:pt x="943932" y="356249"/>
                </a:lnTo>
                <a:lnTo>
                  <a:pt x="929510" y="313019"/>
                </a:lnTo>
                <a:lnTo>
                  <a:pt x="911418" y="271695"/>
                </a:lnTo>
                <a:lnTo>
                  <a:pt x="889859" y="232484"/>
                </a:lnTo>
                <a:lnTo>
                  <a:pt x="865035" y="195594"/>
                </a:lnTo>
                <a:lnTo>
                  <a:pt x="837146" y="161233"/>
                </a:lnTo>
                <a:lnTo>
                  <a:pt x="806396" y="129607"/>
                </a:lnTo>
                <a:lnTo>
                  <a:pt x="772986" y="100925"/>
                </a:lnTo>
                <a:lnTo>
                  <a:pt x="737118" y="75394"/>
                </a:lnTo>
                <a:lnTo>
                  <a:pt x="698993" y="53222"/>
                </a:lnTo>
                <a:lnTo>
                  <a:pt x="658813" y="34615"/>
                </a:lnTo>
                <a:lnTo>
                  <a:pt x="616781" y="19782"/>
                </a:lnTo>
                <a:lnTo>
                  <a:pt x="573097" y="8930"/>
                </a:lnTo>
                <a:lnTo>
                  <a:pt x="527964" y="2267"/>
                </a:lnTo>
                <a:lnTo>
                  <a:pt x="481584" y="0"/>
                </a:lnTo>
                <a:close/>
              </a:path>
            </a:pathLst>
          </a:custGeom>
          <a:solidFill>
            <a:srgbClr val="F8D5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4131" y="3255264"/>
            <a:ext cx="963294" cy="990600"/>
          </a:xfrm>
          <a:custGeom>
            <a:avLst/>
            <a:gdLst/>
            <a:ahLst/>
            <a:cxnLst/>
            <a:rect l="l" t="t" r="r" b="b"/>
            <a:pathLst>
              <a:path w="963294" h="990600">
                <a:moveTo>
                  <a:pt x="0" y="495300"/>
                </a:moveTo>
                <a:lnTo>
                  <a:pt x="2204" y="447597"/>
                </a:lnTo>
                <a:lnTo>
                  <a:pt x="8683" y="401178"/>
                </a:lnTo>
                <a:lnTo>
                  <a:pt x="19235" y="356249"/>
                </a:lnTo>
                <a:lnTo>
                  <a:pt x="33657" y="313019"/>
                </a:lnTo>
                <a:lnTo>
                  <a:pt x="51749" y="271695"/>
                </a:lnTo>
                <a:lnTo>
                  <a:pt x="73308" y="232484"/>
                </a:lnTo>
                <a:lnTo>
                  <a:pt x="98132" y="195594"/>
                </a:lnTo>
                <a:lnTo>
                  <a:pt x="126021" y="161233"/>
                </a:lnTo>
                <a:lnTo>
                  <a:pt x="156771" y="129607"/>
                </a:lnTo>
                <a:lnTo>
                  <a:pt x="190181" y="100925"/>
                </a:lnTo>
                <a:lnTo>
                  <a:pt x="226049" y="75394"/>
                </a:lnTo>
                <a:lnTo>
                  <a:pt x="264174" y="53222"/>
                </a:lnTo>
                <a:lnTo>
                  <a:pt x="304354" y="34615"/>
                </a:lnTo>
                <a:lnTo>
                  <a:pt x="346386" y="19782"/>
                </a:lnTo>
                <a:lnTo>
                  <a:pt x="390070" y="8930"/>
                </a:lnTo>
                <a:lnTo>
                  <a:pt x="435203" y="2267"/>
                </a:lnTo>
                <a:lnTo>
                  <a:pt x="481584" y="0"/>
                </a:lnTo>
                <a:lnTo>
                  <a:pt x="527964" y="2267"/>
                </a:lnTo>
                <a:lnTo>
                  <a:pt x="573097" y="8930"/>
                </a:lnTo>
                <a:lnTo>
                  <a:pt x="616781" y="19782"/>
                </a:lnTo>
                <a:lnTo>
                  <a:pt x="658813" y="34615"/>
                </a:lnTo>
                <a:lnTo>
                  <a:pt x="698993" y="53222"/>
                </a:lnTo>
                <a:lnTo>
                  <a:pt x="737118" y="75394"/>
                </a:lnTo>
                <a:lnTo>
                  <a:pt x="772986" y="100925"/>
                </a:lnTo>
                <a:lnTo>
                  <a:pt x="806396" y="129607"/>
                </a:lnTo>
                <a:lnTo>
                  <a:pt x="837146" y="161233"/>
                </a:lnTo>
                <a:lnTo>
                  <a:pt x="865035" y="195594"/>
                </a:lnTo>
                <a:lnTo>
                  <a:pt x="889859" y="232484"/>
                </a:lnTo>
                <a:lnTo>
                  <a:pt x="911418" y="271695"/>
                </a:lnTo>
                <a:lnTo>
                  <a:pt x="929510" y="313019"/>
                </a:lnTo>
                <a:lnTo>
                  <a:pt x="943932" y="356249"/>
                </a:lnTo>
                <a:lnTo>
                  <a:pt x="954484" y="401178"/>
                </a:lnTo>
                <a:lnTo>
                  <a:pt x="960963" y="447597"/>
                </a:lnTo>
                <a:lnTo>
                  <a:pt x="963168" y="495300"/>
                </a:lnTo>
                <a:lnTo>
                  <a:pt x="960963" y="543002"/>
                </a:lnTo>
                <a:lnTo>
                  <a:pt x="954484" y="589421"/>
                </a:lnTo>
                <a:lnTo>
                  <a:pt x="943932" y="634350"/>
                </a:lnTo>
                <a:lnTo>
                  <a:pt x="929510" y="677580"/>
                </a:lnTo>
                <a:lnTo>
                  <a:pt x="911418" y="718904"/>
                </a:lnTo>
                <a:lnTo>
                  <a:pt x="889859" y="758115"/>
                </a:lnTo>
                <a:lnTo>
                  <a:pt x="865035" y="795005"/>
                </a:lnTo>
                <a:lnTo>
                  <a:pt x="837146" y="829366"/>
                </a:lnTo>
                <a:lnTo>
                  <a:pt x="806396" y="860992"/>
                </a:lnTo>
                <a:lnTo>
                  <a:pt x="772986" y="889674"/>
                </a:lnTo>
                <a:lnTo>
                  <a:pt x="737118" y="915205"/>
                </a:lnTo>
                <a:lnTo>
                  <a:pt x="698993" y="937377"/>
                </a:lnTo>
                <a:lnTo>
                  <a:pt x="658813" y="955984"/>
                </a:lnTo>
                <a:lnTo>
                  <a:pt x="616781" y="970817"/>
                </a:lnTo>
                <a:lnTo>
                  <a:pt x="573097" y="981669"/>
                </a:lnTo>
                <a:lnTo>
                  <a:pt x="527964" y="988332"/>
                </a:lnTo>
                <a:lnTo>
                  <a:pt x="481584" y="990600"/>
                </a:lnTo>
                <a:lnTo>
                  <a:pt x="435203" y="988332"/>
                </a:lnTo>
                <a:lnTo>
                  <a:pt x="390070" y="981669"/>
                </a:lnTo>
                <a:lnTo>
                  <a:pt x="346386" y="970817"/>
                </a:lnTo>
                <a:lnTo>
                  <a:pt x="304354" y="955984"/>
                </a:lnTo>
                <a:lnTo>
                  <a:pt x="264174" y="937377"/>
                </a:lnTo>
                <a:lnTo>
                  <a:pt x="226049" y="915205"/>
                </a:lnTo>
                <a:lnTo>
                  <a:pt x="190181" y="889674"/>
                </a:lnTo>
                <a:lnTo>
                  <a:pt x="156771" y="860992"/>
                </a:lnTo>
                <a:lnTo>
                  <a:pt x="126021" y="829366"/>
                </a:lnTo>
                <a:lnTo>
                  <a:pt x="98132" y="795005"/>
                </a:lnTo>
                <a:lnTo>
                  <a:pt x="73308" y="758115"/>
                </a:lnTo>
                <a:lnTo>
                  <a:pt x="51749" y="718904"/>
                </a:lnTo>
                <a:lnTo>
                  <a:pt x="33657" y="677580"/>
                </a:lnTo>
                <a:lnTo>
                  <a:pt x="19235" y="634350"/>
                </a:lnTo>
                <a:lnTo>
                  <a:pt x="8683" y="589421"/>
                </a:lnTo>
                <a:lnTo>
                  <a:pt x="2204" y="543002"/>
                </a:lnTo>
                <a:lnTo>
                  <a:pt x="0" y="495300"/>
                </a:lnTo>
                <a:close/>
              </a:path>
            </a:pathLst>
          </a:custGeom>
          <a:ln w="12192">
            <a:solidFill>
              <a:srgbClr val="F8D5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65682" y="3765041"/>
            <a:ext cx="298450" cy="8255"/>
          </a:xfrm>
          <a:custGeom>
            <a:avLst/>
            <a:gdLst/>
            <a:ahLst/>
            <a:cxnLst/>
            <a:rect l="l" t="t" r="r" b="b"/>
            <a:pathLst>
              <a:path w="298450" h="8254">
                <a:moveTo>
                  <a:pt x="0" y="0"/>
                </a:moveTo>
                <a:lnTo>
                  <a:pt x="298450" y="8000"/>
                </a:lnTo>
              </a:path>
            </a:pathLst>
          </a:custGeom>
          <a:ln w="19812">
            <a:solidFill>
              <a:srgbClr val="F8D5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6136" y="3294888"/>
            <a:ext cx="938783" cy="937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53717" y="2545714"/>
          <a:ext cx="7838440" cy="2452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4430"/>
                <a:gridCol w="6654165"/>
              </a:tblGrid>
              <a:tr h="584835"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spc="-45" b="1">
                          <a:latin typeface="Verdana"/>
                          <a:cs typeface="Verdana"/>
                        </a:rPr>
                        <a:t>Goal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190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400" spc="-35">
                          <a:latin typeface="Verdana"/>
                          <a:cs typeface="Verdana"/>
                        </a:rPr>
                        <a:t>Notarize</a:t>
                      </a:r>
                      <a:r>
                        <a:rPr dirty="0" sz="140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transaction</a:t>
                      </a:r>
                      <a:r>
                        <a:rPr dirty="0" sz="1400" spc="-1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55"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10">
                          <a:latin typeface="Verdana"/>
                          <a:cs typeface="Verdana"/>
                        </a:rPr>
                        <a:t>record</a:t>
                      </a:r>
                      <a:r>
                        <a:rPr dirty="0" sz="1400" spc="-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85">
                          <a:latin typeface="Verdana"/>
                          <a:cs typeface="Verdana"/>
                        </a:rPr>
                        <a:t>it</a:t>
                      </a:r>
                      <a:r>
                        <a:rPr dirty="0" sz="1400" spc="-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60">
                          <a:latin typeface="Verdana"/>
                          <a:cs typeface="Verdana"/>
                        </a:rPr>
                        <a:t>in</a:t>
                      </a:r>
                      <a:r>
                        <a:rPr dirty="0" sz="140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participants’</a:t>
                      </a:r>
                      <a:r>
                        <a:rPr dirty="0" sz="1400" spc="-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60">
                          <a:latin typeface="Verdana"/>
                          <a:cs typeface="Verdana"/>
                        </a:rPr>
                        <a:t>vaults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190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883919"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400" spc="-160" b="1">
                          <a:latin typeface="Verdana"/>
                          <a:cs typeface="Verdana"/>
                        </a:rPr>
                        <a:t>Steps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0" indent="-172085">
                        <a:lnSpc>
                          <a:spcPts val="1655"/>
                        </a:lnSpc>
                        <a:spcBef>
                          <a:spcPts val="1390"/>
                        </a:spcBef>
                        <a:buFont typeface="Arial"/>
                        <a:buChar char="•"/>
                        <a:tabLst>
                          <a:tab pos="476884" algn="l"/>
                        </a:tabLst>
                      </a:pPr>
                      <a:r>
                        <a:rPr dirty="0" sz="1400" spc="-55">
                          <a:latin typeface="Verdana"/>
                          <a:cs typeface="Verdana"/>
                        </a:rPr>
                        <a:t>Invoke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1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60">
                          <a:latin typeface="Verdana"/>
                          <a:cs typeface="Verdana"/>
                        </a:rPr>
                        <a:t>FinalityFlow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476250" indent="-172085">
                        <a:lnSpc>
                          <a:spcPts val="1655"/>
                        </a:lnSpc>
                        <a:buFont typeface="Arial"/>
                        <a:buChar char="•"/>
                        <a:tabLst>
                          <a:tab pos="476884" algn="l"/>
                        </a:tabLst>
                      </a:pPr>
                      <a:r>
                        <a:rPr dirty="0" sz="1400" spc="-65">
                          <a:latin typeface="Verdana"/>
                          <a:cs typeface="Verdana"/>
                        </a:rPr>
                        <a:t>Return 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-65">
                          <a:latin typeface="Verdana"/>
                          <a:cs typeface="Verdana"/>
                        </a:rPr>
                        <a:t>resulting </a:t>
                      </a:r>
                      <a:r>
                        <a:rPr dirty="0" sz="1400" spc="-55">
                          <a:latin typeface="Verdana"/>
                          <a:cs typeface="Verdana"/>
                        </a:rPr>
                        <a:t>fully-signed</a:t>
                      </a:r>
                      <a:r>
                        <a:rPr dirty="0" sz="1400" spc="-3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35">
                          <a:latin typeface="Verdana"/>
                          <a:cs typeface="Verdana"/>
                        </a:rPr>
                        <a:t>SignedTransaction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63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  <a:tr h="963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8923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400" spc="-20" b="1">
                          <a:latin typeface="Verdana"/>
                          <a:cs typeface="Verdana"/>
                        </a:rPr>
                        <a:t>Code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9050">
                      <a:solidFill>
                        <a:srgbClr val="F8D50D"/>
                      </a:solidFill>
                      <a:prstDash val="solid"/>
                    </a:lnL>
                    <a:lnR w="63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19050">
                      <a:solidFill>
                        <a:srgbClr val="F8D5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89865">
                        <a:lnSpc>
                          <a:spcPct val="100000"/>
                        </a:lnSpc>
                      </a:pPr>
                      <a:r>
                        <a:rPr dirty="0" sz="1200" spc="-70" b="1">
                          <a:solidFill>
                            <a:srgbClr val="2B79EF"/>
                          </a:solidFill>
                          <a:latin typeface="Trebuchet MS"/>
                          <a:cs typeface="Trebuchet MS"/>
                        </a:rPr>
                        <a:t>val </a:t>
                      </a:r>
                      <a:r>
                        <a:rPr dirty="0" sz="1200" spc="10">
                          <a:latin typeface="Arial"/>
                          <a:cs typeface="Arial"/>
                        </a:rPr>
                        <a:t>ftx </a:t>
                      </a:r>
                      <a:r>
                        <a:rPr dirty="0" sz="1200" spc="-10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200" spc="-1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0">
                          <a:latin typeface="Arial"/>
                          <a:cs typeface="Arial"/>
                        </a:rPr>
                        <a:t>subFlow(FinalityFlow(stx))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89865">
                        <a:lnSpc>
                          <a:spcPct val="100000"/>
                        </a:lnSpc>
                      </a:pPr>
                      <a:r>
                        <a:rPr dirty="0" sz="1200" spc="-80" b="1">
                          <a:solidFill>
                            <a:srgbClr val="2A79F0"/>
                          </a:solidFill>
                          <a:latin typeface="Trebuchet MS"/>
                          <a:cs typeface="Trebuchet MS"/>
                        </a:rPr>
                        <a:t>return</a:t>
                      </a:r>
                      <a:r>
                        <a:rPr dirty="0" sz="1200" spc="-100" b="1">
                          <a:solidFill>
                            <a:srgbClr val="2A79F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10">
                          <a:latin typeface="Arial"/>
                          <a:cs typeface="Arial"/>
                        </a:rPr>
                        <a:t>ftx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6350">
                      <a:solidFill>
                        <a:srgbClr val="F8D50D"/>
                      </a:solidFill>
                      <a:prstDash val="solid"/>
                    </a:lnL>
                    <a:lnR w="19050">
                      <a:solidFill>
                        <a:srgbClr val="F8D50D"/>
                      </a:solidFill>
                      <a:prstDash val="solid"/>
                    </a:lnR>
                    <a:lnT w="6350">
                      <a:solidFill>
                        <a:srgbClr val="F8D50D"/>
                      </a:solidFill>
                      <a:prstDash val="solid"/>
                    </a:lnT>
                    <a:lnB w="19050">
                      <a:solidFill>
                        <a:srgbClr val="F8D50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64</a:t>
            </a:fld>
            <a:r>
              <a:rPr dirty="0" spc="-85"/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3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3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3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0497" y="1529537"/>
            <a:ext cx="1599565" cy="3806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241935" algn="l"/>
              </a:tabLst>
            </a:pPr>
            <a:r>
              <a:rPr dirty="0" sz="1600" spc="-175" b="1">
                <a:latin typeface="Verdana"/>
                <a:cs typeface="Verdana"/>
                <a:hlinkClick r:id="rId3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114" b="1">
                <a:latin typeface="Verdana"/>
                <a:cs typeface="Verdana"/>
                <a:hlinkClick r:id="rId3" action="ppaction://hlinksldjump"/>
              </a:rPr>
              <a:t>Contract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204" b="1">
                <a:solidFill>
                  <a:srgbClr val="EC1C23"/>
                </a:solidFill>
                <a:latin typeface="Verdana"/>
                <a:cs typeface="Verdana"/>
                <a:hlinkClick r:id="rId3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35">
                <a:latin typeface="Verdana"/>
                <a:cs typeface="Verdana"/>
                <a:hlinkClick r:id="rId3" action="ppaction://hlinksldjump"/>
              </a:rPr>
              <a:t>Flow</a:t>
            </a:r>
            <a:r>
              <a:rPr dirty="0" sz="1200" spc="-9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20">
                <a:latin typeface="Verdana"/>
                <a:cs typeface="Verdana"/>
                <a:hlinkClick r:id="rId3" action="ppaction://hlinksldjump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Verdana"/>
                <a:cs typeface="Verdana"/>
                <a:hlinkClick r:id="rId3" action="ppaction://hlinksldjump"/>
              </a:rPr>
              <a:t>Creating </a:t>
            </a:r>
            <a:r>
              <a:rPr dirty="0" sz="1200" spc="-30">
                <a:latin typeface="Verdana"/>
                <a:cs typeface="Verdana"/>
                <a:hlinkClick r:id="rId3" action="ppaction://hlinksldjump"/>
              </a:rPr>
              <a:t>Signed</a:t>
            </a:r>
            <a:r>
              <a:rPr dirty="0" sz="1200" spc="-17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3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3" action="ppaction://hlinksldjump"/>
              </a:rPr>
              <a:t>Verifying</a:t>
            </a:r>
            <a:r>
              <a:rPr dirty="0" sz="1200" spc="-7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3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20">
                <a:latin typeface="Verdana"/>
                <a:cs typeface="Verdana"/>
                <a:hlinkClick r:id="rId3" action="ppaction://hlinksldjump"/>
              </a:rPr>
              <a:t>Counterparty</a:t>
            </a:r>
            <a:r>
              <a:rPr dirty="0" sz="1200" spc="-5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95">
                <a:latin typeface="Verdana"/>
                <a:cs typeface="Verdana"/>
                <a:hlinkClick r:id="rId3" action="ppaction://hlinksldjump"/>
              </a:rPr>
              <a:t>Sig.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3" action="ppaction://hlinksldjump"/>
              </a:rPr>
              <a:t>Finalizing</a:t>
            </a:r>
            <a:r>
              <a:rPr dirty="0" sz="1200" spc="-8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3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3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 startAt="5"/>
              <a:tabLst>
                <a:tab pos="241935" algn="l"/>
              </a:tabLst>
            </a:pPr>
            <a:r>
              <a:rPr dirty="0" sz="1600" spc="-190" b="1">
                <a:latin typeface="Verdana"/>
                <a:cs typeface="Verdana"/>
                <a:hlinkClick r:id="rId3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AutoNum type="arabicPeriod" startAt="5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r>
              <a:rPr dirty="0" sz="1600" spc="-265" b="1">
                <a:latin typeface="Verdana"/>
                <a:cs typeface="Verdana"/>
                <a:hlinkClick r:id="rId3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0" y="6858000"/>
                </a:moveTo>
                <a:lnTo>
                  <a:pt x="2232659" y="6858000"/>
                </a:lnTo>
                <a:lnTo>
                  <a:pt x="22326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24511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40"/>
              <a:t>Over </a:t>
            </a:r>
            <a:r>
              <a:rPr dirty="0" spc="-325"/>
              <a:t>to</a:t>
            </a:r>
            <a:r>
              <a:rPr dirty="0" spc="-240"/>
              <a:t> </a:t>
            </a:r>
            <a:r>
              <a:rPr dirty="0" spc="-285"/>
              <a:t>you!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64</a:t>
            </a:fld>
            <a:r>
              <a:rPr dirty="0" spc="-85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75257" y="2839070"/>
            <a:ext cx="6608445" cy="1577975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dirty="0" sz="2800" spc="-340" b="1">
                <a:latin typeface="Verdana"/>
                <a:cs typeface="Verdana"/>
              </a:rPr>
              <a:t>There </a:t>
            </a:r>
            <a:r>
              <a:rPr dirty="0" sz="2800" spc="-200" b="1">
                <a:latin typeface="Verdana"/>
                <a:cs typeface="Verdana"/>
              </a:rPr>
              <a:t>are </a:t>
            </a:r>
            <a:r>
              <a:rPr dirty="0" sz="2800" spc="-360" b="1">
                <a:latin typeface="Verdana"/>
                <a:cs typeface="Verdana"/>
              </a:rPr>
              <a:t>two </a:t>
            </a:r>
            <a:r>
              <a:rPr dirty="0" sz="2800" spc="-260" b="1">
                <a:latin typeface="Verdana"/>
                <a:cs typeface="Verdana"/>
              </a:rPr>
              <a:t>more </a:t>
            </a:r>
            <a:r>
              <a:rPr dirty="0" sz="2800" spc="-355" b="1">
                <a:latin typeface="Verdana"/>
                <a:cs typeface="Verdana"/>
              </a:rPr>
              <a:t>flows </a:t>
            </a:r>
            <a:r>
              <a:rPr dirty="0" sz="2800" spc="-285" b="1">
                <a:latin typeface="Verdana"/>
                <a:cs typeface="Verdana"/>
              </a:rPr>
              <a:t>to</a:t>
            </a:r>
            <a:r>
              <a:rPr dirty="0" sz="2800" spc="-210" b="1">
                <a:latin typeface="Verdana"/>
                <a:cs typeface="Verdana"/>
              </a:rPr>
              <a:t> </a:t>
            </a:r>
            <a:r>
              <a:rPr dirty="0" sz="2800" spc="-190" b="1">
                <a:latin typeface="Verdana"/>
                <a:cs typeface="Verdana"/>
              </a:rPr>
              <a:t>complete!</a:t>
            </a:r>
            <a:endParaRPr sz="2800">
              <a:latin typeface="Verdana"/>
              <a:cs typeface="Verdana"/>
            </a:endParaRPr>
          </a:p>
          <a:p>
            <a:pPr algn="ctr">
              <a:lnSpc>
                <a:spcPts val="3595"/>
              </a:lnSpc>
              <a:spcBef>
                <a:spcPts val="894"/>
              </a:spcBef>
            </a:pPr>
            <a:r>
              <a:rPr dirty="0" sz="3200" spc="-70">
                <a:latin typeface="Verdana"/>
                <a:cs typeface="Verdana"/>
              </a:rPr>
              <a:t>Follow </a:t>
            </a:r>
            <a:r>
              <a:rPr dirty="0" sz="3200" spc="-25">
                <a:latin typeface="Verdana"/>
                <a:cs typeface="Verdana"/>
              </a:rPr>
              <a:t>the </a:t>
            </a:r>
            <a:r>
              <a:rPr dirty="0" sz="3200" spc="-150">
                <a:latin typeface="Verdana"/>
                <a:cs typeface="Verdana"/>
              </a:rPr>
              <a:t>instructions</a:t>
            </a:r>
            <a:r>
              <a:rPr dirty="0" sz="3200" spc="-645">
                <a:latin typeface="Verdana"/>
                <a:cs typeface="Verdana"/>
              </a:rPr>
              <a:t> </a:t>
            </a:r>
            <a:r>
              <a:rPr dirty="0" sz="3200" spc="-160">
                <a:latin typeface="Verdana"/>
                <a:cs typeface="Verdana"/>
              </a:rPr>
              <a:t>in</a:t>
            </a:r>
            <a:endParaRPr sz="3200">
              <a:latin typeface="Verdana"/>
              <a:cs typeface="Verdana"/>
            </a:endParaRPr>
          </a:p>
          <a:p>
            <a:pPr algn="ctr" marL="3175">
              <a:lnSpc>
                <a:spcPts val="3595"/>
              </a:lnSpc>
            </a:pPr>
            <a:r>
              <a:rPr dirty="0" sz="3200" spc="-200" b="1">
                <a:solidFill>
                  <a:srgbClr val="2A79F0"/>
                </a:solidFill>
                <a:latin typeface="Trebuchet MS"/>
                <a:cs typeface="Trebuchet MS"/>
              </a:rPr>
              <a:t>IOUTransferFlow </a:t>
            </a:r>
            <a:r>
              <a:rPr dirty="0" sz="3200" spc="125">
                <a:latin typeface="Verdana"/>
                <a:cs typeface="Verdana"/>
              </a:rPr>
              <a:t>and</a:t>
            </a:r>
            <a:r>
              <a:rPr dirty="0" sz="3200" spc="-150">
                <a:latin typeface="Verdana"/>
                <a:cs typeface="Verdana"/>
              </a:rPr>
              <a:t> </a:t>
            </a:r>
            <a:r>
              <a:rPr dirty="0" sz="3200" spc="-160" b="1">
                <a:solidFill>
                  <a:srgbClr val="2A79F0"/>
                </a:solidFill>
                <a:latin typeface="Trebuchet MS"/>
                <a:cs typeface="Trebuchet MS"/>
              </a:rPr>
              <a:t>IOUSettleFlow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80497" y="92024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Verdana"/>
                <a:cs typeface="Verdana"/>
                <a:hlinkClick r:id="rId2" action="ppaction://hlinksldjump"/>
              </a:rPr>
              <a:t>1. </a:t>
            </a:r>
            <a:r>
              <a:rPr dirty="0" sz="1600" spc="-95" b="1">
                <a:latin typeface="Verdana"/>
                <a:cs typeface="Verdana"/>
                <a:hlinkClick r:id="rId2" action="ppaction://hlinksldjump"/>
              </a:rPr>
              <a:t>CorDapp</a:t>
            </a:r>
            <a:r>
              <a:rPr dirty="0" sz="1600" spc="-20" b="1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155" b="1">
                <a:latin typeface="Verdana"/>
                <a:cs typeface="Verdana"/>
                <a:hlinkClick r:id="rId2" action="ppaction://hlinksldjump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80497" y="1529537"/>
            <a:ext cx="1114425" cy="879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241935" algn="l"/>
              </a:tabLst>
            </a:pPr>
            <a:r>
              <a:rPr dirty="0" sz="1600" spc="-175" b="1">
                <a:latin typeface="Verdana"/>
                <a:cs typeface="Verdana"/>
                <a:hlinkClick r:id="rId2" action="ppaction://hlinksldjump"/>
              </a:rPr>
              <a:t>State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600" spc="-110" b="1">
                <a:latin typeface="Verdana"/>
                <a:cs typeface="Verdana"/>
                <a:hlinkClick r:id="rId2" action="ppaction://hlinksldjump"/>
              </a:rPr>
              <a:t>Cont</a:t>
            </a:r>
            <a:r>
              <a:rPr dirty="0" sz="1600" spc="-285" b="1">
                <a:latin typeface="Verdana"/>
                <a:cs typeface="Verdana"/>
                <a:hlinkClick r:id="rId2" action="ppaction://hlinksldjump"/>
              </a:rPr>
              <a:t>r</a:t>
            </a:r>
            <a:r>
              <a:rPr dirty="0" sz="1600" spc="-70" b="1">
                <a:latin typeface="Verdana"/>
                <a:cs typeface="Verdana"/>
                <a:hlinkClick r:id="rId2" action="ppaction://hlinksldjump"/>
              </a:rPr>
              <a:t>act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497" y="2749423"/>
            <a:ext cx="1599565" cy="1365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4.</a:t>
            </a:r>
            <a:r>
              <a:rPr dirty="0" sz="1600" spc="-90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600" spc="-204" b="1">
                <a:solidFill>
                  <a:srgbClr val="EC1C23"/>
                </a:solidFill>
                <a:latin typeface="Verdana"/>
                <a:cs typeface="Verdana"/>
                <a:hlinkClick r:id="rId2" action="ppaction://hlinksldjump"/>
              </a:rPr>
              <a:t>Flow</a:t>
            </a:r>
            <a:endParaRPr sz="16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35">
                <a:latin typeface="Verdana"/>
                <a:cs typeface="Verdana"/>
                <a:hlinkClick r:id="rId2" action="ppaction://hlinksldjump"/>
              </a:rPr>
              <a:t>Flow</a:t>
            </a:r>
            <a:r>
              <a:rPr dirty="0" sz="1200" spc="-9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20">
                <a:latin typeface="Verdana"/>
                <a:cs typeface="Verdana"/>
                <a:hlinkClick r:id="rId2" action="ppaction://hlinksldjump"/>
              </a:rPr>
              <a:t>Tests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Verdana"/>
                <a:cs typeface="Verdana"/>
                <a:hlinkClick r:id="rId2" action="ppaction://hlinksldjump"/>
              </a:rPr>
              <a:t>Creating </a:t>
            </a:r>
            <a:r>
              <a:rPr dirty="0" sz="1200" spc="-30">
                <a:latin typeface="Verdana"/>
                <a:cs typeface="Verdana"/>
                <a:hlinkClick r:id="rId2" action="ppaction://hlinksldjump"/>
              </a:rPr>
              <a:t>Signed</a:t>
            </a:r>
            <a:r>
              <a:rPr dirty="0" sz="1200" spc="-17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45">
                <a:latin typeface="Verdana"/>
                <a:cs typeface="Verdana"/>
                <a:hlinkClick r:id="rId2" action="ppaction://hlinksldjump"/>
              </a:rPr>
              <a:t>Verifying</a:t>
            </a:r>
            <a:r>
              <a:rPr dirty="0" sz="1200" spc="-7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20">
                <a:latin typeface="Verdana"/>
                <a:cs typeface="Verdana"/>
                <a:hlinkClick r:id="rId2" action="ppaction://hlinksldjump"/>
              </a:rPr>
              <a:t>Counterparty</a:t>
            </a:r>
            <a:r>
              <a:rPr dirty="0" sz="1200" spc="-50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95">
                <a:latin typeface="Verdana"/>
                <a:cs typeface="Verdana"/>
                <a:hlinkClick r:id="rId2" action="ppaction://hlinksldjump"/>
              </a:rPr>
              <a:t>Sig.</a:t>
            </a:r>
            <a:endParaRPr sz="1200">
              <a:latin typeface="Verdana"/>
              <a:cs typeface="Verdana"/>
            </a:endParaRPr>
          </a:p>
          <a:p>
            <a:pPr marL="184785" indent="-172085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5">
                <a:latin typeface="Verdana"/>
                <a:cs typeface="Verdana"/>
                <a:hlinkClick r:id="rId2" action="ppaction://hlinksldjump"/>
              </a:rPr>
              <a:t>Finalizing</a:t>
            </a:r>
            <a:r>
              <a:rPr dirty="0" sz="1200" spc="-85"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1200" spc="-165">
                <a:latin typeface="Verdana"/>
                <a:cs typeface="Verdana"/>
                <a:hlinkClick r:id="rId2" action="ppaction://hlinksldjump"/>
              </a:rPr>
              <a:t>TX</a:t>
            </a:r>
            <a:endParaRPr sz="1200">
              <a:latin typeface="Verdana"/>
              <a:cs typeface="Verdana"/>
            </a:endParaRPr>
          </a:p>
          <a:p>
            <a:pPr marL="217170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10">
                <a:latin typeface="Verdana"/>
                <a:cs typeface="Verdana"/>
                <a:hlinkClick r:id="rId2" action="ppaction://hlinksldjump"/>
              </a:rPr>
              <a:t>Checkpoint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0497" y="4456252"/>
            <a:ext cx="1068070" cy="879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 startAt="5"/>
              <a:tabLst>
                <a:tab pos="241935" algn="l"/>
              </a:tabLst>
            </a:pPr>
            <a:r>
              <a:rPr dirty="0" sz="1600" spc="-190" b="1">
                <a:latin typeface="Verdana"/>
                <a:cs typeface="Verdana"/>
                <a:hlinkClick r:id="rId2" action="ppaction://hlinksldjump"/>
              </a:rPr>
              <a:t>Network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AutoNum type="arabicPeriod" startAt="5"/>
            </a:pPr>
            <a:endParaRPr sz="25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5"/>
              <a:tabLst>
                <a:tab pos="241300" algn="l"/>
              </a:tabLst>
            </a:pPr>
            <a:r>
              <a:rPr dirty="0" sz="1600" spc="-265" b="1">
                <a:latin typeface="Verdana"/>
                <a:cs typeface="Verdana"/>
                <a:hlinkClick r:id="rId2" action="ppaction://hlinksldjump"/>
              </a:rPr>
              <a:t>API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33159" y="3412235"/>
            <a:ext cx="173990" cy="1138555"/>
          </a:xfrm>
          <a:custGeom>
            <a:avLst/>
            <a:gdLst/>
            <a:ahLst/>
            <a:cxnLst/>
            <a:rect l="l" t="t" r="r" b="b"/>
            <a:pathLst>
              <a:path w="173989" h="1138554">
                <a:moveTo>
                  <a:pt x="57912" y="964819"/>
                </a:moveTo>
                <a:lnTo>
                  <a:pt x="0" y="964819"/>
                </a:lnTo>
                <a:lnTo>
                  <a:pt x="86867" y="1138555"/>
                </a:lnTo>
                <a:lnTo>
                  <a:pt x="159258" y="993775"/>
                </a:lnTo>
                <a:lnTo>
                  <a:pt x="57912" y="993775"/>
                </a:lnTo>
                <a:lnTo>
                  <a:pt x="57912" y="964819"/>
                </a:lnTo>
                <a:close/>
              </a:path>
              <a:path w="173989" h="1138554">
                <a:moveTo>
                  <a:pt x="115824" y="0"/>
                </a:moveTo>
                <a:lnTo>
                  <a:pt x="57912" y="0"/>
                </a:lnTo>
                <a:lnTo>
                  <a:pt x="57912" y="993775"/>
                </a:lnTo>
                <a:lnTo>
                  <a:pt x="115824" y="993775"/>
                </a:lnTo>
                <a:lnTo>
                  <a:pt x="115824" y="0"/>
                </a:lnTo>
                <a:close/>
              </a:path>
              <a:path w="173989" h="1138554">
                <a:moveTo>
                  <a:pt x="173736" y="964819"/>
                </a:moveTo>
                <a:lnTo>
                  <a:pt x="115824" y="964819"/>
                </a:lnTo>
                <a:lnTo>
                  <a:pt x="115824" y="993775"/>
                </a:lnTo>
                <a:lnTo>
                  <a:pt x="159258" y="993775"/>
                </a:lnTo>
                <a:lnTo>
                  <a:pt x="173736" y="964819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45892" y="2795016"/>
            <a:ext cx="0" cy="247015"/>
          </a:xfrm>
          <a:custGeom>
            <a:avLst/>
            <a:gdLst/>
            <a:ahLst/>
            <a:cxnLst/>
            <a:rect l="l" t="t" r="r" b="b"/>
            <a:pathLst>
              <a:path w="0" h="247014">
                <a:moveTo>
                  <a:pt x="0" y="0"/>
                </a:moveTo>
                <a:lnTo>
                  <a:pt x="0" y="246887"/>
                </a:lnTo>
              </a:path>
            </a:pathLst>
          </a:custGeom>
          <a:ln w="57912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45892" y="3268979"/>
            <a:ext cx="0" cy="1283335"/>
          </a:xfrm>
          <a:custGeom>
            <a:avLst/>
            <a:gdLst/>
            <a:ahLst/>
            <a:cxnLst/>
            <a:rect l="l" t="t" r="r" b="b"/>
            <a:pathLst>
              <a:path w="0" h="1283335">
                <a:moveTo>
                  <a:pt x="0" y="0"/>
                </a:moveTo>
                <a:lnTo>
                  <a:pt x="0" y="1282827"/>
                </a:lnTo>
              </a:path>
            </a:pathLst>
          </a:custGeom>
          <a:ln w="57912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53340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65"/>
              <a:t>Inter-party</a:t>
            </a:r>
            <a:r>
              <a:rPr dirty="0" spc="-235"/>
              <a:t> </a:t>
            </a:r>
            <a:r>
              <a:rPr dirty="0" spc="-229"/>
              <a:t>communication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60322" y="1481454"/>
            <a:ext cx="8517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5">
                <a:latin typeface="Verdana"/>
                <a:cs typeface="Verdana"/>
              </a:rPr>
              <a:t>Flow-logics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within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flow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140">
                <a:latin typeface="Verdana"/>
                <a:cs typeface="Verdana"/>
              </a:rPr>
              <a:t>can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40">
                <a:latin typeface="Verdana"/>
                <a:cs typeface="Verdana"/>
              </a:rPr>
              <a:t>communicate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in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three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35">
                <a:latin typeface="Verdana"/>
                <a:cs typeface="Verdana"/>
              </a:rPr>
              <a:t>ways: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09316" y="2795016"/>
            <a:ext cx="1669414" cy="966469"/>
          </a:xfrm>
          <a:custGeom>
            <a:avLst/>
            <a:gdLst/>
            <a:ahLst/>
            <a:cxnLst/>
            <a:rect l="l" t="t" r="r" b="b"/>
            <a:pathLst>
              <a:path w="1669414" h="966470">
                <a:moveTo>
                  <a:pt x="1495551" y="792353"/>
                </a:moveTo>
                <a:lnTo>
                  <a:pt x="1495551" y="966089"/>
                </a:lnTo>
                <a:lnTo>
                  <a:pt x="1611375" y="908177"/>
                </a:lnTo>
                <a:lnTo>
                  <a:pt x="1524508" y="908177"/>
                </a:lnTo>
                <a:lnTo>
                  <a:pt x="1524508" y="850265"/>
                </a:lnTo>
                <a:lnTo>
                  <a:pt x="1611375" y="850265"/>
                </a:lnTo>
                <a:lnTo>
                  <a:pt x="1495551" y="792353"/>
                </a:lnTo>
                <a:close/>
              </a:path>
              <a:path w="1669414" h="966470">
                <a:moveTo>
                  <a:pt x="57911" y="0"/>
                </a:moveTo>
                <a:lnTo>
                  <a:pt x="0" y="0"/>
                </a:lnTo>
                <a:lnTo>
                  <a:pt x="0" y="908177"/>
                </a:lnTo>
                <a:lnTo>
                  <a:pt x="1495551" y="908177"/>
                </a:lnTo>
                <a:lnTo>
                  <a:pt x="1495551" y="879221"/>
                </a:lnTo>
                <a:lnTo>
                  <a:pt x="57911" y="879221"/>
                </a:lnTo>
                <a:lnTo>
                  <a:pt x="28956" y="850265"/>
                </a:lnTo>
                <a:lnTo>
                  <a:pt x="57911" y="850265"/>
                </a:lnTo>
                <a:lnTo>
                  <a:pt x="57911" y="0"/>
                </a:lnTo>
                <a:close/>
              </a:path>
              <a:path w="1669414" h="966470">
                <a:moveTo>
                  <a:pt x="1611375" y="850265"/>
                </a:moveTo>
                <a:lnTo>
                  <a:pt x="1524508" y="850265"/>
                </a:lnTo>
                <a:lnTo>
                  <a:pt x="1524508" y="908177"/>
                </a:lnTo>
                <a:lnTo>
                  <a:pt x="1611375" y="908177"/>
                </a:lnTo>
                <a:lnTo>
                  <a:pt x="1669287" y="879221"/>
                </a:lnTo>
                <a:lnTo>
                  <a:pt x="1611375" y="850265"/>
                </a:lnTo>
                <a:close/>
              </a:path>
              <a:path w="1669414" h="966470">
                <a:moveTo>
                  <a:pt x="57911" y="850265"/>
                </a:moveTo>
                <a:lnTo>
                  <a:pt x="28956" y="850265"/>
                </a:lnTo>
                <a:lnTo>
                  <a:pt x="57911" y="879221"/>
                </a:lnTo>
                <a:lnTo>
                  <a:pt x="57911" y="850265"/>
                </a:lnTo>
                <a:close/>
              </a:path>
              <a:path w="1669414" h="966470">
                <a:moveTo>
                  <a:pt x="1495551" y="850265"/>
                </a:moveTo>
                <a:lnTo>
                  <a:pt x="57911" y="850265"/>
                </a:lnTo>
                <a:lnTo>
                  <a:pt x="57911" y="879221"/>
                </a:lnTo>
                <a:lnTo>
                  <a:pt x="1495551" y="879221"/>
                </a:lnTo>
                <a:lnTo>
                  <a:pt x="1495551" y="850265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32304" y="3041904"/>
            <a:ext cx="1004569" cy="227329"/>
          </a:xfrm>
          <a:custGeom>
            <a:avLst/>
            <a:gdLst/>
            <a:ahLst/>
            <a:cxnLst/>
            <a:rect l="l" t="t" r="r" b="b"/>
            <a:pathLst>
              <a:path w="1004570" h="227329">
                <a:moveTo>
                  <a:pt x="0" y="227075"/>
                </a:moveTo>
                <a:lnTo>
                  <a:pt x="1004316" y="227075"/>
                </a:lnTo>
                <a:lnTo>
                  <a:pt x="1004316" y="0"/>
                </a:lnTo>
                <a:lnTo>
                  <a:pt x="0" y="0"/>
                </a:lnTo>
                <a:lnTo>
                  <a:pt x="0" y="227075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432304" y="3049015"/>
            <a:ext cx="100456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7329">
              <a:lnSpc>
                <a:spcPct val="100000"/>
              </a:lnSpc>
              <a:spcBef>
                <a:spcPts val="100"/>
              </a:spcBef>
            </a:pPr>
            <a:r>
              <a:rPr dirty="0" sz="1200" spc="-100" b="1">
                <a:solidFill>
                  <a:srgbClr val="FFFFFF"/>
                </a:solidFill>
                <a:latin typeface="Verdana"/>
                <a:cs typeface="Verdana"/>
              </a:rPr>
              <a:t>Actions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75332" y="2322576"/>
            <a:ext cx="1347470" cy="472440"/>
          </a:xfrm>
          <a:custGeom>
            <a:avLst/>
            <a:gdLst/>
            <a:ahLst/>
            <a:cxnLst/>
            <a:rect l="l" t="t" r="r" b="b"/>
            <a:pathLst>
              <a:path w="1347470" h="472439">
                <a:moveTo>
                  <a:pt x="673607" y="0"/>
                </a:moveTo>
                <a:lnTo>
                  <a:pt x="604742" y="1219"/>
                </a:lnTo>
                <a:lnTo>
                  <a:pt x="537864" y="4800"/>
                </a:lnTo>
                <a:lnTo>
                  <a:pt x="473312" y="10622"/>
                </a:lnTo>
                <a:lnTo>
                  <a:pt x="411426" y="18567"/>
                </a:lnTo>
                <a:lnTo>
                  <a:pt x="352544" y="28516"/>
                </a:lnTo>
                <a:lnTo>
                  <a:pt x="297005" y="40351"/>
                </a:lnTo>
                <a:lnTo>
                  <a:pt x="245147" y="53951"/>
                </a:lnTo>
                <a:lnTo>
                  <a:pt x="197310" y="69199"/>
                </a:lnTo>
                <a:lnTo>
                  <a:pt x="153832" y="85975"/>
                </a:lnTo>
                <a:lnTo>
                  <a:pt x="115052" y="104161"/>
                </a:lnTo>
                <a:lnTo>
                  <a:pt x="81308" y="123637"/>
                </a:lnTo>
                <a:lnTo>
                  <a:pt x="30287" y="165987"/>
                </a:lnTo>
                <a:lnTo>
                  <a:pt x="3478" y="212073"/>
                </a:lnTo>
                <a:lnTo>
                  <a:pt x="0" y="236220"/>
                </a:lnTo>
                <a:lnTo>
                  <a:pt x="3478" y="260366"/>
                </a:lnTo>
                <a:lnTo>
                  <a:pt x="30287" y="306452"/>
                </a:lnTo>
                <a:lnTo>
                  <a:pt x="81308" y="348802"/>
                </a:lnTo>
                <a:lnTo>
                  <a:pt x="115052" y="368278"/>
                </a:lnTo>
                <a:lnTo>
                  <a:pt x="153832" y="386464"/>
                </a:lnTo>
                <a:lnTo>
                  <a:pt x="197310" y="403240"/>
                </a:lnTo>
                <a:lnTo>
                  <a:pt x="245147" y="418488"/>
                </a:lnTo>
                <a:lnTo>
                  <a:pt x="297005" y="432088"/>
                </a:lnTo>
                <a:lnTo>
                  <a:pt x="352544" y="443923"/>
                </a:lnTo>
                <a:lnTo>
                  <a:pt x="411426" y="453872"/>
                </a:lnTo>
                <a:lnTo>
                  <a:pt x="473312" y="461817"/>
                </a:lnTo>
                <a:lnTo>
                  <a:pt x="537864" y="467639"/>
                </a:lnTo>
                <a:lnTo>
                  <a:pt x="604742" y="471220"/>
                </a:lnTo>
                <a:lnTo>
                  <a:pt x="673607" y="472439"/>
                </a:lnTo>
                <a:lnTo>
                  <a:pt x="742473" y="471220"/>
                </a:lnTo>
                <a:lnTo>
                  <a:pt x="809351" y="467639"/>
                </a:lnTo>
                <a:lnTo>
                  <a:pt x="873903" y="461817"/>
                </a:lnTo>
                <a:lnTo>
                  <a:pt x="935789" y="453872"/>
                </a:lnTo>
                <a:lnTo>
                  <a:pt x="994671" y="443923"/>
                </a:lnTo>
                <a:lnTo>
                  <a:pt x="1050210" y="432088"/>
                </a:lnTo>
                <a:lnTo>
                  <a:pt x="1102068" y="418488"/>
                </a:lnTo>
                <a:lnTo>
                  <a:pt x="1149905" y="403240"/>
                </a:lnTo>
                <a:lnTo>
                  <a:pt x="1193383" y="386464"/>
                </a:lnTo>
                <a:lnTo>
                  <a:pt x="1232163" y="368278"/>
                </a:lnTo>
                <a:lnTo>
                  <a:pt x="1265907" y="348802"/>
                </a:lnTo>
                <a:lnTo>
                  <a:pt x="1316928" y="306452"/>
                </a:lnTo>
                <a:lnTo>
                  <a:pt x="1343737" y="260366"/>
                </a:lnTo>
                <a:lnTo>
                  <a:pt x="1347216" y="236220"/>
                </a:lnTo>
                <a:lnTo>
                  <a:pt x="1343737" y="212073"/>
                </a:lnTo>
                <a:lnTo>
                  <a:pt x="1316928" y="165987"/>
                </a:lnTo>
                <a:lnTo>
                  <a:pt x="1265907" y="123637"/>
                </a:lnTo>
                <a:lnTo>
                  <a:pt x="1232163" y="104161"/>
                </a:lnTo>
                <a:lnTo>
                  <a:pt x="1193383" y="85975"/>
                </a:lnTo>
                <a:lnTo>
                  <a:pt x="1149905" y="69199"/>
                </a:lnTo>
                <a:lnTo>
                  <a:pt x="1102068" y="53951"/>
                </a:lnTo>
                <a:lnTo>
                  <a:pt x="1050210" y="40351"/>
                </a:lnTo>
                <a:lnTo>
                  <a:pt x="994671" y="28516"/>
                </a:lnTo>
                <a:lnTo>
                  <a:pt x="935789" y="18567"/>
                </a:lnTo>
                <a:lnTo>
                  <a:pt x="873903" y="10622"/>
                </a:lnTo>
                <a:lnTo>
                  <a:pt x="809351" y="4800"/>
                </a:lnTo>
                <a:lnTo>
                  <a:pt x="742473" y="1219"/>
                </a:lnTo>
                <a:lnTo>
                  <a:pt x="67360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75332" y="2322576"/>
            <a:ext cx="1347470" cy="472440"/>
          </a:xfrm>
          <a:custGeom>
            <a:avLst/>
            <a:gdLst/>
            <a:ahLst/>
            <a:cxnLst/>
            <a:rect l="l" t="t" r="r" b="b"/>
            <a:pathLst>
              <a:path w="1347470" h="472439">
                <a:moveTo>
                  <a:pt x="0" y="236220"/>
                </a:moveTo>
                <a:lnTo>
                  <a:pt x="13686" y="188622"/>
                </a:lnTo>
                <a:lnTo>
                  <a:pt x="52941" y="144285"/>
                </a:lnTo>
                <a:lnTo>
                  <a:pt x="115052" y="104161"/>
                </a:lnTo>
                <a:lnTo>
                  <a:pt x="153832" y="85975"/>
                </a:lnTo>
                <a:lnTo>
                  <a:pt x="197310" y="69199"/>
                </a:lnTo>
                <a:lnTo>
                  <a:pt x="245147" y="53951"/>
                </a:lnTo>
                <a:lnTo>
                  <a:pt x="297005" y="40351"/>
                </a:lnTo>
                <a:lnTo>
                  <a:pt x="352544" y="28516"/>
                </a:lnTo>
                <a:lnTo>
                  <a:pt x="411426" y="18567"/>
                </a:lnTo>
                <a:lnTo>
                  <a:pt x="473312" y="10622"/>
                </a:lnTo>
                <a:lnTo>
                  <a:pt x="537864" y="4800"/>
                </a:lnTo>
                <a:lnTo>
                  <a:pt x="604742" y="1219"/>
                </a:lnTo>
                <a:lnTo>
                  <a:pt x="673607" y="0"/>
                </a:lnTo>
                <a:lnTo>
                  <a:pt x="742473" y="1219"/>
                </a:lnTo>
                <a:lnTo>
                  <a:pt x="809351" y="4800"/>
                </a:lnTo>
                <a:lnTo>
                  <a:pt x="873903" y="10622"/>
                </a:lnTo>
                <a:lnTo>
                  <a:pt x="935789" y="18567"/>
                </a:lnTo>
                <a:lnTo>
                  <a:pt x="994671" y="28516"/>
                </a:lnTo>
                <a:lnTo>
                  <a:pt x="1050210" y="40351"/>
                </a:lnTo>
                <a:lnTo>
                  <a:pt x="1102068" y="53951"/>
                </a:lnTo>
                <a:lnTo>
                  <a:pt x="1149905" y="69199"/>
                </a:lnTo>
                <a:lnTo>
                  <a:pt x="1193383" y="85975"/>
                </a:lnTo>
                <a:lnTo>
                  <a:pt x="1232163" y="104161"/>
                </a:lnTo>
                <a:lnTo>
                  <a:pt x="1265907" y="123637"/>
                </a:lnTo>
                <a:lnTo>
                  <a:pt x="1316928" y="165987"/>
                </a:lnTo>
                <a:lnTo>
                  <a:pt x="1343737" y="212073"/>
                </a:lnTo>
                <a:lnTo>
                  <a:pt x="1347216" y="236220"/>
                </a:lnTo>
                <a:lnTo>
                  <a:pt x="1343737" y="260366"/>
                </a:lnTo>
                <a:lnTo>
                  <a:pt x="1316928" y="306452"/>
                </a:lnTo>
                <a:lnTo>
                  <a:pt x="1265907" y="348802"/>
                </a:lnTo>
                <a:lnTo>
                  <a:pt x="1232163" y="368278"/>
                </a:lnTo>
                <a:lnTo>
                  <a:pt x="1193383" y="386464"/>
                </a:lnTo>
                <a:lnTo>
                  <a:pt x="1149905" y="403240"/>
                </a:lnTo>
                <a:lnTo>
                  <a:pt x="1102068" y="418488"/>
                </a:lnTo>
                <a:lnTo>
                  <a:pt x="1050210" y="432088"/>
                </a:lnTo>
                <a:lnTo>
                  <a:pt x="994671" y="443923"/>
                </a:lnTo>
                <a:lnTo>
                  <a:pt x="935789" y="453872"/>
                </a:lnTo>
                <a:lnTo>
                  <a:pt x="873903" y="461817"/>
                </a:lnTo>
                <a:lnTo>
                  <a:pt x="809351" y="467639"/>
                </a:lnTo>
                <a:lnTo>
                  <a:pt x="742473" y="471220"/>
                </a:lnTo>
                <a:lnTo>
                  <a:pt x="673607" y="472439"/>
                </a:lnTo>
                <a:lnTo>
                  <a:pt x="604742" y="471220"/>
                </a:lnTo>
                <a:lnTo>
                  <a:pt x="537864" y="467639"/>
                </a:lnTo>
                <a:lnTo>
                  <a:pt x="473312" y="461817"/>
                </a:lnTo>
                <a:lnTo>
                  <a:pt x="411426" y="453872"/>
                </a:lnTo>
                <a:lnTo>
                  <a:pt x="352544" y="443923"/>
                </a:lnTo>
                <a:lnTo>
                  <a:pt x="297005" y="432088"/>
                </a:lnTo>
                <a:lnTo>
                  <a:pt x="245147" y="418488"/>
                </a:lnTo>
                <a:lnTo>
                  <a:pt x="197310" y="403240"/>
                </a:lnTo>
                <a:lnTo>
                  <a:pt x="153832" y="386464"/>
                </a:lnTo>
                <a:lnTo>
                  <a:pt x="115052" y="368278"/>
                </a:lnTo>
                <a:lnTo>
                  <a:pt x="81308" y="348802"/>
                </a:lnTo>
                <a:lnTo>
                  <a:pt x="30287" y="306452"/>
                </a:lnTo>
                <a:lnTo>
                  <a:pt x="3478" y="260366"/>
                </a:lnTo>
                <a:lnTo>
                  <a:pt x="0" y="236220"/>
                </a:lnTo>
                <a:close/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726182" y="2451861"/>
            <a:ext cx="446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0" b="1">
                <a:latin typeface="Verdana"/>
                <a:cs typeface="Verdana"/>
              </a:rPr>
              <a:t>ALICE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32809" y="3289249"/>
            <a:ext cx="6083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0">
                <a:latin typeface="Arial"/>
                <a:cs typeface="Arial"/>
              </a:rPr>
              <a:t>s</a:t>
            </a:r>
            <a:r>
              <a:rPr dirty="0" sz="1800" spc="-160">
                <a:latin typeface="Arial"/>
                <a:cs typeface="Arial"/>
              </a:rPr>
              <a:t>e</a:t>
            </a:r>
            <a:r>
              <a:rPr dirty="0" sz="1800" spc="-60">
                <a:latin typeface="Arial"/>
                <a:cs typeface="Arial"/>
              </a:rPr>
              <a:t>nd()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64129" y="4585207"/>
            <a:ext cx="7397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5" i="1">
                <a:latin typeface="Verdana"/>
                <a:cs typeface="Verdana"/>
              </a:rPr>
              <a:t>Flow</a:t>
            </a:r>
            <a:r>
              <a:rPr dirty="0" sz="1200" spc="-140" i="1">
                <a:latin typeface="Verdana"/>
                <a:cs typeface="Verdana"/>
              </a:rPr>
              <a:t> </a:t>
            </a:r>
            <a:r>
              <a:rPr dirty="0" sz="1200" spc="-60" i="1">
                <a:latin typeface="Verdana"/>
                <a:cs typeface="Verdana"/>
              </a:rPr>
              <a:t>Ends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20028" y="2791967"/>
            <a:ext cx="0" cy="649605"/>
          </a:xfrm>
          <a:custGeom>
            <a:avLst/>
            <a:gdLst/>
            <a:ahLst/>
            <a:cxnLst/>
            <a:rect l="l" t="t" r="r" b="b"/>
            <a:pathLst>
              <a:path w="0" h="649604">
                <a:moveTo>
                  <a:pt x="0" y="0"/>
                </a:moveTo>
                <a:lnTo>
                  <a:pt x="0" y="649097"/>
                </a:lnTo>
              </a:path>
            </a:pathLst>
          </a:custGeom>
          <a:ln w="57912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646420" y="2321051"/>
            <a:ext cx="1346200" cy="471170"/>
          </a:xfrm>
          <a:custGeom>
            <a:avLst/>
            <a:gdLst/>
            <a:ahLst/>
            <a:cxnLst/>
            <a:rect l="l" t="t" r="r" b="b"/>
            <a:pathLst>
              <a:path w="1346200" h="471169">
                <a:moveTo>
                  <a:pt x="672845" y="0"/>
                </a:moveTo>
                <a:lnTo>
                  <a:pt x="604051" y="1215"/>
                </a:lnTo>
                <a:lnTo>
                  <a:pt x="537244" y="4783"/>
                </a:lnTo>
                <a:lnTo>
                  <a:pt x="472762" y="10585"/>
                </a:lnTo>
                <a:lnTo>
                  <a:pt x="410944" y="18502"/>
                </a:lnTo>
                <a:lnTo>
                  <a:pt x="352127" y="28416"/>
                </a:lnTo>
                <a:lnTo>
                  <a:pt x="296651" y="40210"/>
                </a:lnTo>
                <a:lnTo>
                  <a:pt x="244853" y="53764"/>
                </a:lnTo>
                <a:lnTo>
                  <a:pt x="197072" y="68961"/>
                </a:lnTo>
                <a:lnTo>
                  <a:pt x="153645" y="85681"/>
                </a:lnTo>
                <a:lnTo>
                  <a:pt x="114911" y="103807"/>
                </a:lnTo>
                <a:lnTo>
                  <a:pt x="81208" y="123221"/>
                </a:lnTo>
                <a:lnTo>
                  <a:pt x="30249" y="165436"/>
                </a:lnTo>
                <a:lnTo>
                  <a:pt x="3473" y="211382"/>
                </a:lnTo>
                <a:lnTo>
                  <a:pt x="0" y="235458"/>
                </a:lnTo>
                <a:lnTo>
                  <a:pt x="3473" y="259533"/>
                </a:lnTo>
                <a:lnTo>
                  <a:pt x="30249" y="305479"/>
                </a:lnTo>
                <a:lnTo>
                  <a:pt x="81208" y="347694"/>
                </a:lnTo>
                <a:lnTo>
                  <a:pt x="114911" y="367108"/>
                </a:lnTo>
                <a:lnTo>
                  <a:pt x="153645" y="385234"/>
                </a:lnTo>
                <a:lnTo>
                  <a:pt x="197072" y="401955"/>
                </a:lnTo>
                <a:lnTo>
                  <a:pt x="244853" y="417151"/>
                </a:lnTo>
                <a:lnTo>
                  <a:pt x="296651" y="430705"/>
                </a:lnTo>
                <a:lnTo>
                  <a:pt x="352127" y="442499"/>
                </a:lnTo>
                <a:lnTo>
                  <a:pt x="410944" y="452413"/>
                </a:lnTo>
                <a:lnTo>
                  <a:pt x="472762" y="460330"/>
                </a:lnTo>
                <a:lnTo>
                  <a:pt x="537244" y="466132"/>
                </a:lnTo>
                <a:lnTo>
                  <a:pt x="604051" y="469700"/>
                </a:lnTo>
                <a:lnTo>
                  <a:pt x="672845" y="470915"/>
                </a:lnTo>
                <a:lnTo>
                  <a:pt x="741640" y="469700"/>
                </a:lnTo>
                <a:lnTo>
                  <a:pt x="808447" y="466132"/>
                </a:lnTo>
                <a:lnTo>
                  <a:pt x="872929" y="460330"/>
                </a:lnTo>
                <a:lnTo>
                  <a:pt x="934747" y="452413"/>
                </a:lnTo>
                <a:lnTo>
                  <a:pt x="993564" y="442499"/>
                </a:lnTo>
                <a:lnTo>
                  <a:pt x="1049040" y="430705"/>
                </a:lnTo>
                <a:lnTo>
                  <a:pt x="1100838" y="417151"/>
                </a:lnTo>
                <a:lnTo>
                  <a:pt x="1148619" y="401955"/>
                </a:lnTo>
                <a:lnTo>
                  <a:pt x="1192046" y="385234"/>
                </a:lnTo>
                <a:lnTo>
                  <a:pt x="1230780" y="367108"/>
                </a:lnTo>
                <a:lnTo>
                  <a:pt x="1264483" y="347694"/>
                </a:lnTo>
                <a:lnTo>
                  <a:pt x="1315442" y="305479"/>
                </a:lnTo>
                <a:lnTo>
                  <a:pt x="1342218" y="259533"/>
                </a:lnTo>
                <a:lnTo>
                  <a:pt x="1345691" y="235458"/>
                </a:lnTo>
                <a:lnTo>
                  <a:pt x="1342218" y="211382"/>
                </a:lnTo>
                <a:lnTo>
                  <a:pt x="1315442" y="165436"/>
                </a:lnTo>
                <a:lnTo>
                  <a:pt x="1264483" y="123221"/>
                </a:lnTo>
                <a:lnTo>
                  <a:pt x="1230780" y="103807"/>
                </a:lnTo>
                <a:lnTo>
                  <a:pt x="1192046" y="85681"/>
                </a:lnTo>
                <a:lnTo>
                  <a:pt x="1148619" y="68961"/>
                </a:lnTo>
                <a:lnTo>
                  <a:pt x="1100838" y="53764"/>
                </a:lnTo>
                <a:lnTo>
                  <a:pt x="1049040" y="40210"/>
                </a:lnTo>
                <a:lnTo>
                  <a:pt x="993564" y="28416"/>
                </a:lnTo>
                <a:lnTo>
                  <a:pt x="934747" y="18502"/>
                </a:lnTo>
                <a:lnTo>
                  <a:pt x="872929" y="10585"/>
                </a:lnTo>
                <a:lnTo>
                  <a:pt x="808447" y="4783"/>
                </a:lnTo>
                <a:lnTo>
                  <a:pt x="741640" y="1215"/>
                </a:lnTo>
                <a:lnTo>
                  <a:pt x="67284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646420" y="2321051"/>
            <a:ext cx="1346200" cy="471170"/>
          </a:xfrm>
          <a:custGeom>
            <a:avLst/>
            <a:gdLst/>
            <a:ahLst/>
            <a:cxnLst/>
            <a:rect l="l" t="t" r="r" b="b"/>
            <a:pathLst>
              <a:path w="1346200" h="471169">
                <a:moveTo>
                  <a:pt x="0" y="235458"/>
                </a:moveTo>
                <a:lnTo>
                  <a:pt x="13669" y="188002"/>
                </a:lnTo>
                <a:lnTo>
                  <a:pt x="52875" y="143803"/>
                </a:lnTo>
                <a:lnTo>
                  <a:pt x="114911" y="103807"/>
                </a:lnTo>
                <a:lnTo>
                  <a:pt x="153645" y="85681"/>
                </a:lnTo>
                <a:lnTo>
                  <a:pt x="197072" y="68961"/>
                </a:lnTo>
                <a:lnTo>
                  <a:pt x="244853" y="53764"/>
                </a:lnTo>
                <a:lnTo>
                  <a:pt x="296651" y="40210"/>
                </a:lnTo>
                <a:lnTo>
                  <a:pt x="352127" y="28416"/>
                </a:lnTo>
                <a:lnTo>
                  <a:pt x="410944" y="18502"/>
                </a:lnTo>
                <a:lnTo>
                  <a:pt x="472762" y="10585"/>
                </a:lnTo>
                <a:lnTo>
                  <a:pt x="537244" y="4783"/>
                </a:lnTo>
                <a:lnTo>
                  <a:pt x="604051" y="1215"/>
                </a:lnTo>
                <a:lnTo>
                  <a:pt x="672845" y="0"/>
                </a:lnTo>
                <a:lnTo>
                  <a:pt x="741640" y="1215"/>
                </a:lnTo>
                <a:lnTo>
                  <a:pt x="808447" y="4783"/>
                </a:lnTo>
                <a:lnTo>
                  <a:pt x="872929" y="10585"/>
                </a:lnTo>
                <a:lnTo>
                  <a:pt x="934747" y="18502"/>
                </a:lnTo>
                <a:lnTo>
                  <a:pt x="993564" y="28416"/>
                </a:lnTo>
                <a:lnTo>
                  <a:pt x="1049040" y="40210"/>
                </a:lnTo>
                <a:lnTo>
                  <a:pt x="1100838" y="53764"/>
                </a:lnTo>
                <a:lnTo>
                  <a:pt x="1148619" y="68960"/>
                </a:lnTo>
                <a:lnTo>
                  <a:pt x="1192046" y="85681"/>
                </a:lnTo>
                <a:lnTo>
                  <a:pt x="1230780" y="103807"/>
                </a:lnTo>
                <a:lnTo>
                  <a:pt x="1264483" y="123221"/>
                </a:lnTo>
                <a:lnTo>
                  <a:pt x="1315442" y="165436"/>
                </a:lnTo>
                <a:lnTo>
                  <a:pt x="1342218" y="211382"/>
                </a:lnTo>
                <a:lnTo>
                  <a:pt x="1345691" y="235458"/>
                </a:lnTo>
                <a:lnTo>
                  <a:pt x="1342218" y="259533"/>
                </a:lnTo>
                <a:lnTo>
                  <a:pt x="1315442" y="305479"/>
                </a:lnTo>
                <a:lnTo>
                  <a:pt x="1264483" y="347694"/>
                </a:lnTo>
                <a:lnTo>
                  <a:pt x="1230780" y="367108"/>
                </a:lnTo>
                <a:lnTo>
                  <a:pt x="1192046" y="385234"/>
                </a:lnTo>
                <a:lnTo>
                  <a:pt x="1148619" y="401954"/>
                </a:lnTo>
                <a:lnTo>
                  <a:pt x="1100838" y="417151"/>
                </a:lnTo>
                <a:lnTo>
                  <a:pt x="1049040" y="430705"/>
                </a:lnTo>
                <a:lnTo>
                  <a:pt x="993564" y="442499"/>
                </a:lnTo>
                <a:lnTo>
                  <a:pt x="934747" y="452413"/>
                </a:lnTo>
                <a:lnTo>
                  <a:pt x="872929" y="460330"/>
                </a:lnTo>
                <a:lnTo>
                  <a:pt x="808447" y="466132"/>
                </a:lnTo>
                <a:lnTo>
                  <a:pt x="741640" y="469700"/>
                </a:lnTo>
                <a:lnTo>
                  <a:pt x="672845" y="470915"/>
                </a:lnTo>
                <a:lnTo>
                  <a:pt x="604051" y="469700"/>
                </a:lnTo>
                <a:lnTo>
                  <a:pt x="537244" y="466132"/>
                </a:lnTo>
                <a:lnTo>
                  <a:pt x="472762" y="460330"/>
                </a:lnTo>
                <a:lnTo>
                  <a:pt x="410944" y="452413"/>
                </a:lnTo>
                <a:lnTo>
                  <a:pt x="352127" y="442499"/>
                </a:lnTo>
                <a:lnTo>
                  <a:pt x="296651" y="430705"/>
                </a:lnTo>
                <a:lnTo>
                  <a:pt x="244853" y="417151"/>
                </a:lnTo>
                <a:lnTo>
                  <a:pt x="197072" y="401955"/>
                </a:lnTo>
                <a:lnTo>
                  <a:pt x="153645" y="385234"/>
                </a:lnTo>
                <a:lnTo>
                  <a:pt x="114911" y="367108"/>
                </a:lnTo>
                <a:lnTo>
                  <a:pt x="81208" y="347694"/>
                </a:lnTo>
                <a:lnTo>
                  <a:pt x="30249" y="305479"/>
                </a:lnTo>
                <a:lnTo>
                  <a:pt x="3473" y="259533"/>
                </a:lnTo>
                <a:lnTo>
                  <a:pt x="0" y="235458"/>
                </a:lnTo>
                <a:close/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097270" y="2449144"/>
            <a:ext cx="44640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30" b="1">
                <a:latin typeface="Verdana"/>
                <a:cs typeface="Verdana"/>
              </a:rPr>
              <a:t>ALI</a:t>
            </a:r>
            <a:r>
              <a:rPr dirty="0" sz="1200" spc="-150" b="1">
                <a:latin typeface="Verdana"/>
                <a:cs typeface="Verdana"/>
              </a:rPr>
              <a:t>C</a:t>
            </a:r>
            <a:r>
              <a:rPr dirty="0" sz="1200" spc="-195" b="1">
                <a:latin typeface="Verdana"/>
                <a:cs typeface="Verdana"/>
              </a:rPr>
              <a:t>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78984" y="3005073"/>
            <a:ext cx="83311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r</a:t>
            </a:r>
            <a:r>
              <a:rPr dirty="0" sz="1800" spc="-85">
                <a:latin typeface="Arial"/>
                <a:cs typeface="Arial"/>
              </a:rPr>
              <a:t>ecei</a:t>
            </a:r>
            <a:r>
              <a:rPr dirty="0" sz="1800" spc="-110">
                <a:latin typeface="Arial"/>
                <a:cs typeface="Arial"/>
              </a:rPr>
              <a:t>v</a:t>
            </a:r>
            <a:r>
              <a:rPr dirty="0" sz="1800" spc="-75">
                <a:latin typeface="Arial"/>
                <a:cs typeface="Arial"/>
              </a:rPr>
              <a:t>e()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38520" y="4584319"/>
            <a:ext cx="7397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5" i="1">
                <a:latin typeface="Verdana"/>
                <a:cs typeface="Verdana"/>
              </a:rPr>
              <a:t>Flow</a:t>
            </a:r>
            <a:r>
              <a:rPr dirty="0" sz="1200" spc="-140" i="1">
                <a:latin typeface="Verdana"/>
                <a:cs typeface="Verdana"/>
              </a:rPr>
              <a:t> </a:t>
            </a:r>
            <a:r>
              <a:rPr dirty="0" sz="1200" spc="-60" i="1">
                <a:latin typeface="Verdana"/>
                <a:cs typeface="Verdana"/>
              </a:rPr>
              <a:t>Ends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856988" y="3325367"/>
            <a:ext cx="1450975" cy="173990"/>
          </a:xfrm>
          <a:custGeom>
            <a:avLst/>
            <a:gdLst/>
            <a:ahLst/>
            <a:cxnLst/>
            <a:rect l="l" t="t" r="r" b="b"/>
            <a:pathLst>
              <a:path w="1450975" h="173989">
                <a:moveTo>
                  <a:pt x="1277112" y="0"/>
                </a:moveTo>
                <a:lnTo>
                  <a:pt x="1277112" y="173736"/>
                </a:lnTo>
                <a:lnTo>
                  <a:pt x="1392936" y="115824"/>
                </a:lnTo>
                <a:lnTo>
                  <a:pt x="1306067" y="115824"/>
                </a:lnTo>
                <a:lnTo>
                  <a:pt x="1306067" y="57912"/>
                </a:lnTo>
                <a:lnTo>
                  <a:pt x="1392935" y="57912"/>
                </a:lnTo>
                <a:lnTo>
                  <a:pt x="1277112" y="0"/>
                </a:lnTo>
                <a:close/>
              </a:path>
              <a:path w="1450975" h="173989">
                <a:moveTo>
                  <a:pt x="1277112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1277112" y="115824"/>
                </a:lnTo>
                <a:lnTo>
                  <a:pt x="1277112" y="57912"/>
                </a:lnTo>
                <a:close/>
              </a:path>
              <a:path w="1450975" h="173989">
                <a:moveTo>
                  <a:pt x="1392935" y="57912"/>
                </a:moveTo>
                <a:lnTo>
                  <a:pt x="1306067" y="57912"/>
                </a:lnTo>
                <a:lnTo>
                  <a:pt x="1306067" y="115824"/>
                </a:lnTo>
                <a:lnTo>
                  <a:pt x="1392936" y="115824"/>
                </a:lnTo>
                <a:lnTo>
                  <a:pt x="1450848" y="86868"/>
                </a:lnTo>
                <a:lnTo>
                  <a:pt x="1392935" y="57912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853684" y="3749040"/>
            <a:ext cx="1003300" cy="234950"/>
          </a:xfrm>
          <a:prstGeom prst="rect">
            <a:avLst/>
          </a:prstGeom>
          <a:solidFill>
            <a:srgbClr val="EC1C23"/>
          </a:solidFill>
        </p:spPr>
        <p:txBody>
          <a:bodyPr wrap="square" lIns="0" tIns="24130" rIns="0" bIns="0" rtlCol="0" vert="horz">
            <a:spAutoFit/>
          </a:bodyPr>
          <a:lstStyle/>
          <a:p>
            <a:pPr marL="226695">
              <a:lnSpc>
                <a:spcPct val="100000"/>
              </a:lnSpc>
              <a:spcBef>
                <a:spcPts val="190"/>
              </a:spcBef>
            </a:pPr>
            <a:r>
              <a:rPr dirty="0" sz="1200" spc="-100" b="1">
                <a:solidFill>
                  <a:srgbClr val="FFFFFF"/>
                </a:solidFill>
                <a:latin typeface="Verdana"/>
                <a:cs typeface="Verdana"/>
              </a:rPr>
              <a:t>Actions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773668" y="2791967"/>
            <a:ext cx="2019935" cy="708025"/>
          </a:xfrm>
          <a:custGeom>
            <a:avLst/>
            <a:gdLst/>
            <a:ahLst/>
            <a:cxnLst/>
            <a:rect l="l" t="t" r="r" b="b"/>
            <a:pathLst>
              <a:path w="2019934" h="708025">
                <a:moveTo>
                  <a:pt x="1846072" y="534035"/>
                </a:moveTo>
                <a:lnTo>
                  <a:pt x="1846072" y="707771"/>
                </a:lnTo>
                <a:lnTo>
                  <a:pt x="1961896" y="649859"/>
                </a:lnTo>
                <a:lnTo>
                  <a:pt x="1875027" y="649859"/>
                </a:lnTo>
                <a:lnTo>
                  <a:pt x="1875027" y="591947"/>
                </a:lnTo>
                <a:lnTo>
                  <a:pt x="1961895" y="591947"/>
                </a:lnTo>
                <a:lnTo>
                  <a:pt x="1846072" y="534035"/>
                </a:lnTo>
                <a:close/>
              </a:path>
              <a:path w="2019934" h="708025">
                <a:moveTo>
                  <a:pt x="57911" y="0"/>
                </a:moveTo>
                <a:lnTo>
                  <a:pt x="0" y="0"/>
                </a:lnTo>
                <a:lnTo>
                  <a:pt x="0" y="649859"/>
                </a:lnTo>
                <a:lnTo>
                  <a:pt x="1846072" y="649859"/>
                </a:lnTo>
                <a:lnTo>
                  <a:pt x="1846072" y="620903"/>
                </a:lnTo>
                <a:lnTo>
                  <a:pt x="57911" y="620903"/>
                </a:lnTo>
                <a:lnTo>
                  <a:pt x="28955" y="591947"/>
                </a:lnTo>
                <a:lnTo>
                  <a:pt x="57911" y="591947"/>
                </a:lnTo>
                <a:lnTo>
                  <a:pt x="57911" y="0"/>
                </a:lnTo>
                <a:close/>
              </a:path>
              <a:path w="2019934" h="708025">
                <a:moveTo>
                  <a:pt x="1961895" y="591947"/>
                </a:moveTo>
                <a:lnTo>
                  <a:pt x="1875027" y="591947"/>
                </a:lnTo>
                <a:lnTo>
                  <a:pt x="1875027" y="649859"/>
                </a:lnTo>
                <a:lnTo>
                  <a:pt x="1961896" y="649859"/>
                </a:lnTo>
                <a:lnTo>
                  <a:pt x="2019807" y="620903"/>
                </a:lnTo>
                <a:lnTo>
                  <a:pt x="1961895" y="591947"/>
                </a:lnTo>
                <a:close/>
              </a:path>
              <a:path w="2019934" h="708025">
                <a:moveTo>
                  <a:pt x="57911" y="591947"/>
                </a:moveTo>
                <a:lnTo>
                  <a:pt x="28955" y="591947"/>
                </a:lnTo>
                <a:lnTo>
                  <a:pt x="57911" y="620903"/>
                </a:lnTo>
                <a:lnTo>
                  <a:pt x="57911" y="591947"/>
                </a:lnTo>
                <a:close/>
              </a:path>
              <a:path w="2019934" h="708025">
                <a:moveTo>
                  <a:pt x="1846072" y="591947"/>
                </a:moveTo>
                <a:lnTo>
                  <a:pt x="57911" y="591947"/>
                </a:lnTo>
                <a:lnTo>
                  <a:pt x="57911" y="620903"/>
                </a:lnTo>
                <a:lnTo>
                  <a:pt x="1846072" y="620903"/>
                </a:lnTo>
                <a:lnTo>
                  <a:pt x="1846072" y="591947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8301228" y="3043427"/>
            <a:ext cx="1003300" cy="227329"/>
          </a:xfrm>
          <a:prstGeom prst="rect">
            <a:avLst/>
          </a:prstGeom>
          <a:solidFill>
            <a:srgbClr val="EC1C23"/>
          </a:solidFill>
        </p:spPr>
        <p:txBody>
          <a:bodyPr wrap="square" lIns="0" tIns="19050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150"/>
              </a:spcBef>
            </a:pPr>
            <a:r>
              <a:rPr dirty="0" sz="1200" spc="-100" b="1">
                <a:solidFill>
                  <a:srgbClr val="FFFFFF"/>
                </a:solidFill>
                <a:latin typeface="Verdana"/>
                <a:cs typeface="Verdana"/>
              </a:rPr>
              <a:t>Actions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30540" y="2319527"/>
            <a:ext cx="1346200" cy="472440"/>
          </a:xfrm>
          <a:custGeom>
            <a:avLst/>
            <a:gdLst/>
            <a:ahLst/>
            <a:cxnLst/>
            <a:rect l="l" t="t" r="r" b="b"/>
            <a:pathLst>
              <a:path w="1346200" h="472439">
                <a:moveTo>
                  <a:pt x="672845" y="0"/>
                </a:moveTo>
                <a:lnTo>
                  <a:pt x="604051" y="1219"/>
                </a:lnTo>
                <a:lnTo>
                  <a:pt x="537244" y="4800"/>
                </a:lnTo>
                <a:lnTo>
                  <a:pt x="472762" y="10622"/>
                </a:lnTo>
                <a:lnTo>
                  <a:pt x="410944" y="18567"/>
                </a:lnTo>
                <a:lnTo>
                  <a:pt x="352127" y="28516"/>
                </a:lnTo>
                <a:lnTo>
                  <a:pt x="296651" y="40351"/>
                </a:lnTo>
                <a:lnTo>
                  <a:pt x="244853" y="53951"/>
                </a:lnTo>
                <a:lnTo>
                  <a:pt x="197072" y="69199"/>
                </a:lnTo>
                <a:lnTo>
                  <a:pt x="153645" y="85975"/>
                </a:lnTo>
                <a:lnTo>
                  <a:pt x="114911" y="104161"/>
                </a:lnTo>
                <a:lnTo>
                  <a:pt x="81208" y="123637"/>
                </a:lnTo>
                <a:lnTo>
                  <a:pt x="30249" y="165987"/>
                </a:lnTo>
                <a:lnTo>
                  <a:pt x="3473" y="212073"/>
                </a:lnTo>
                <a:lnTo>
                  <a:pt x="0" y="236220"/>
                </a:lnTo>
                <a:lnTo>
                  <a:pt x="3473" y="260366"/>
                </a:lnTo>
                <a:lnTo>
                  <a:pt x="30249" y="306452"/>
                </a:lnTo>
                <a:lnTo>
                  <a:pt x="81208" y="348802"/>
                </a:lnTo>
                <a:lnTo>
                  <a:pt x="114911" y="368278"/>
                </a:lnTo>
                <a:lnTo>
                  <a:pt x="153645" y="386464"/>
                </a:lnTo>
                <a:lnTo>
                  <a:pt x="197072" y="403240"/>
                </a:lnTo>
                <a:lnTo>
                  <a:pt x="244853" y="418488"/>
                </a:lnTo>
                <a:lnTo>
                  <a:pt x="296651" y="432088"/>
                </a:lnTo>
                <a:lnTo>
                  <a:pt x="352127" y="443923"/>
                </a:lnTo>
                <a:lnTo>
                  <a:pt x="410944" y="453872"/>
                </a:lnTo>
                <a:lnTo>
                  <a:pt x="472762" y="461817"/>
                </a:lnTo>
                <a:lnTo>
                  <a:pt x="537244" y="467639"/>
                </a:lnTo>
                <a:lnTo>
                  <a:pt x="604051" y="471220"/>
                </a:lnTo>
                <a:lnTo>
                  <a:pt x="672845" y="472439"/>
                </a:lnTo>
                <a:lnTo>
                  <a:pt x="741640" y="471220"/>
                </a:lnTo>
                <a:lnTo>
                  <a:pt x="808447" y="467639"/>
                </a:lnTo>
                <a:lnTo>
                  <a:pt x="872929" y="461817"/>
                </a:lnTo>
                <a:lnTo>
                  <a:pt x="934747" y="453872"/>
                </a:lnTo>
                <a:lnTo>
                  <a:pt x="993564" y="443923"/>
                </a:lnTo>
                <a:lnTo>
                  <a:pt x="1049040" y="432088"/>
                </a:lnTo>
                <a:lnTo>
                  <a:pt x="1100838" y="418488"/>
                </a:lnTo>
                <a:lnTo>
                  <a:pt x="1148619" y="403240"/>
                </a:lnTo>
                <a:lnTo>
                  <a:pt x="1192046" y="386464"/>
                </a:lnTo>
                <a:lnTo>
                  <a:pt x="1230780" y="368278"/>
                </a:lnTo>
                <a:lnTo>
                  <a:pt x="1264483" y="348802"/>
                </a:lnTo>
                <a:lnTo>
                  <a:pt x="1315442" y="306452"/>
                </a:lnTo>
                <a:lnTo>
                  <a:pt x="1342218" y="260366"/>
                </a:lnTo>
                <a:lnTo>
                  <a:pt x="1345691" y="236220"/>
                </a:lnTo>
                <a:lnTo>
                  <a:pt x="1342218" y="212073"/>
                </a:lnTo>
                <a:lnTo>
                  <a:pt x="1315442" y="165987"/>
                </a:lnTo>
                <a:lnTo>
                  <a:pt x="1264483" y="123637"/>
                </a:lnTo>
                <a:lnTo>
                  <a:pt x="1230780" y="104161"/>
                </a:lnTo>
                <a:lnTo>
                  <a:pt x="1192046" y="85975"/>
                </a:lnTo>
                <a:lnTo>
                  <a:pt x="1148619" y="69199"/>
                </a:lnTo>
                <a:lnTo>
                  <a:pt x="1100838" y="53951"/>
                </a:lnTo>
                <a:lnTo>
                  <a:pt x="1049040" y="40351"/>
                </a:lnTo>
                <a:lnTo>
                  <a:pt x="993564" y="28516"/>
                </a:lnTo>
                <a:lnTo>
                  <a:pt x="934747" y="18567"/>
                </a:lnTo>
                <a:lnTo>
                  <a:pt x="872929" y="10622"/>
                </a:lnTo>
                <a:lnTo>
                  <a:pt x="808447" y="4800"/>
                </a:lnTo>
                <a:lnTo>
                  <a:pt x="741640" y="1219"/>
                </a:lnTo>
                <a:lnTo>
                  <a:pt x="67284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130540" y="2319527"/>
            <a:ext cx="1346200" cy="472440"/>
          </a:xfrm>
          <a:custGeom>
            <a:avLst/>
            <a:gdLst/>
            <a:ahLst/>
            <a:cxnLst/>
            <a:rect l="l" t="t" r="r" b="b"/>
            <a:pathLst>
              <a:path w="1346200" h="472439">
                <a:moveTo>
                  <a:pt x="0" y="236220"/>
                </a:moveTo>
                <a:lnTo>
                  <a:pt x="13669" y="188622"/>
                </a:lnTo>
                <a:lnTo>
                  <a:pt x="52875" y="144285"/>
                </a:lnTo>
                <a:lnTo>
                  <a:pt x="114911" y="104161"/>
                </a:lnTo>
                <a:lnTo>
                  <a:pt x="153645" y="85975"/>
                </a:lnTo>
                <a:lnTo>
                  <a:pt x="197072" y="69199"/>
                </a:lnTo>
                <a:lnTo>
                  <a:pt x="244853" y="53951"/>
                </a:lnTo>
                <a:lnTo>
                  <a:pt x="296651" y="40351"/>
                </a:lnTo>
                <a:lnTo>
                  <a:pt x="352127" y="28516"/>
                </a:lnTo>
                <a:lnTo>
                  <a:pt x="410944" y="18567"/>
                </a:lnTo>
                <a:lnTo>
                  <a:pt x="472762" y="10622"/>
                </a:lnTo>
                <a:lnTo>
                  <a:pt x="537244" y="4800"/>
                </a:lnTo>
                <a:lnTo>
                  <a:pt x="604051" y="1219"/>
                </a:lnTo>
                <a:lnTo>
                  <a:pt x="672845" y="0"/>
                </a:lnTo>
                <a:lnTo>
                  <a:pt x="741640" y="1219"/>
                </a:lnTo>
                <a:lnTo>
                  <a:pt x="808447" y="4800"/>
                </a:lnTo>
                <a:lnTo>
                  <a:pt x="872929" y="10622"/>
                </a:lnTo>
                <a:lnTo>
                  <a:pt x="934747" y="18567"/>
                </a:lnTo>
                <a:lnTo>
                  <a:pt x="993564" y="28516"/>
                </a:lnTo>
                <a:lnTo>
                  <a:pt x="1049040" y="40351"/>
                </a:lnTo>
                <a:lnTo>
                  <a:pt x="1100838" y="53951"/>
                </a:lnTo>
                <a:lnTo>
                  <a:pt x="1148619" y="69199"/>
                </a:lnTo>
                <a:lnTo>
                  <a:pt x="1192046" y="85975"/>
                </a:lnTo>
                <a:lnTo>
                  <a:pt x="1230780" y="104161"/>
                </a:lnTo>
                <a:lnTo>
                  <a:pt x="1264483" y="123637"/>
                </a:lnTo>
                <a:lnTo>
                  <a:pt x="1315442" y="165987"/>
                </a:lnTo>
                <a:lnTo>
                  <a:pt x="1342218" y="212073"/>
                </a:lnTo>
                <a:lnTo>
                  <a:pt x="1345691" y="236220"/>
                </a:lnTo>
                <a:lnTo>
                  <a:pt x="1342218" y="260366"/>
                </a:lnTo>
                <a:lnTo>
                  <a:pt x="1315442" y="306452"/>
                </a:lnTo>
                <a:lnTo>
                  <a:pt x="1264483" y="348802"/>
                </a:lnTo>
                <a:lnTo>
                  <a:pt x="1230780" y="368278"/>
                </a:lnTo>
                <a:lnTo>
                  <a:pt x="1192046" y="386464"/>
                </a:lnTo>
                <a:lnTo>
                  <a:pt x="1148619" y="403240"/>
                </a:lnTo>
                <a:lnTo>
                  <a:pt x="1100838" y="418488"/>
                </a:lnTo>
                <a:lnTo>
                  <a:pt x="1049040" y="432088"/>
                </a:lnTo>
                <a:lnTo>
                  <a:pt x="993564" y="443923"/>
                </a:lnTo>
                <a:lnTo>
                  <a:pt x="934747" y="453872"/>
                </a:lnTo>
                <a:lnTo>
                  <a:pt x="872929" y="461817"/>
                </a:lnTo>
                <a:lnTo>
                  <a:pt x="808447" y="467639"/>
                </a:lnTo>
                <a:lnTo>
                  <a:pt x="741640" y="471220"/>
                </a:lnTo>
                <a:lnTo>
                  <a:pt x="672845" y="472439"/>
                </a:lnTo>
                <a:lnTo>
                  <a:pt x="604051" y="471220"/>
                </a:lnTo>
                <a:lnTo>
                  <a:pt x="537244" y="467639"/>
                </a:lnTo>
                <a:lnTo>
                  <a:pt x="472762" y="461817"/>
                </a:lnTo>
                <a:lnTo>
                  <a:pt x="410944" y="453872"/>
                </a:lnTo>
                <a:lnTo>
                  <a:pt x="352127" y="443923"/>
                </a:lnTo>
                <a:lnTo>
                  <a:pt x="296651" y="432088"/>
                </a:lnTo>
                <a:lnTo>
                  <a:pt x="244853" y="418488"/>
                </a:lnTo>
                <a:lnTo>
                  <a:pt x="197072" y="403240"/>
                </a:lnTo>
                <a:lnTo>
                  <a:pt x="153645" y="386464"/>
                </a:lnTo>
                <a:lnTo>
                  <a:pt x="114911" y="368278"/>
                </a:lnTo>
                <a:lnTo>
                  <a:pt x="81208" y="348802"/>
                </a:lnTo>
                <a:lnTo>
                  <a:pt x="30249" y="306452"/>
                </a:lnTo>
                <a:lnTo>
                  <a:pt x="3473" y="260366"/>
                </a:lnTo>
                <a:lnTo>
                  <a:pt x="0" y="236220"/>
                </a:lnTo>
                <a:close/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8580881" y="2448814"/>
            <a:ext cx="446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0" b="1">
                <a:latin typeface="Verdana"/>
                <a:cs typeface="Verdana"/>
              </a:rPr>
              <a:t>ALICE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268206" y="3507485"/>
            <a:ext cx="16929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0">
                <a:latin typeface="Arial"/>
                <a:cs typeface="Arial"/>
              </a:rPr>
              <a:t>sendAndReceive()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802623" y="3468623"/>
            <a:ext cx="0" cy="643255"/>
          </a:xfrm>
          <a:custGeom>
            <a:avLst/>
            <a:gdLst/>
            <a:ahLst/>
            <a:cxnLst/>
            <a:rect l="l" t="t" r="r" b="b"/>
            <a:pathLst>
              <a:path w="0" h="643254">
                <a:moveTo>
                  <a:pt x="0" y="0"/>
                </a:moveTo>
                <a:lnTo>
                  <a:pt x="0" y="643127"/>
                </a:lnTo>
              </a:path>
            </a:pathLst>
          </a:custGeom>
          <a:ln w="57911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802623" y="3838955"/>
            <a:ext cx="1991360" cy="173990"/>
          </a:xfrm>
          <a:custGeom>
            <a:avLst/>
            <a:gdLst/>
            <a:ahLst/>
            <a:cxnLst/>
            <a:rect l="l" t="t" r="r" b="b"/>
            <a:pathLst>
              <a:path w="1991359" h="173989">
                <a:moveTo>
                  <a:pt x="173735" y="0"/>
                </a:moveTo>
                <a:lnTo>
                  <a:pt x="0" y="86868"/>
                </a:lnTo>
                <a:lnTo>
                  <a:pt x="173735" y="173736"/>
                </a:lnTo>
                <a:lnTo>
                  <a:pt x="173735" y="115824"/>
                </a:lnTo>
                <a:lnTo>
                  <a:pt x="144779" y="115824"/>
                </a:lnTo>
                <a:lnTo>
                  <a:pt x="144779" y="57912"/>
                </a:lnTo>
                <a:lnTo>
                  <a:pt x="173735" y="57912"/>
                </a:lnTo>
                <a:lnTo>
                  <a:pt x="173735" y="0"/>
                </a:lnTo>
                <a:close/>
              </a:path>
              <a:path w="1991359" h="173989">
                <a:moveTo>
                  <a:pt x="173735" y="57912"/>
                </a:moveTo>
                <a:lnTo>
                  <a:pt x="144779" y="57912"/>
                </a:lnTo>
                <a:lnTo>
                  <a:pt x="144779" y="115824"/>
                </a:lnTo>
                <a:lnTo>
                  <a:pt x="173735" y="115824"/>
                </a:lnTo>
                <a:lnTo>
                  <a:pt x="173735" y="57912"/>
                </a:lnTo>
                <a:close/>
              </a:path>
              <a:path w="1991359" h="173989">
                <a:moveTo>
                  <a:pt x="1990852" y="57912"/>
                </a:moveTo>
                <a:lnTo>
                  <a:pt x="173735" y="57912"/>
                </a:lnTo>
                <a:lnTo>
                  <a:pt x="173735" y="115824"/>
                </a:lnTo>
                <a:lnTo>
                  <a:pt x="1990852" y="115824"/>
                </a:lnTo>
                <a:lnTo>
                  <a:pt x="1990852" y="57912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715756" y="3925823"/>
            <a:ext cx="173990" cy="621665"/>
          </a:xfrm>
          <a:custGeom>
            <a:avLst/>
            <a:gdLst/>
            <a:ahLst/>
            <a:cxnLst/>
            <a:rect l="l" t="t" r="r" b="b"/>
            <a:pathLst>
              <a:path w="173990" h="621664">
                <a:moveTo>
                  <a:pt x="57912" y="447928"/>
                </a:moveTo>
                <a:lnTo>
                  <a:pt x="0" y="447928"/>
                </a:lnTo>
                <a:lnTo>
                  <a:pt x="86868" y="621664"/>
                </a:lnTo>
                <a:lnTo>
                  <a:pt x="159258" y="476884"/>
                </a:lnTo>
                <a:lnTo>
                  <a:pt x="57912" y="476884"/>
                </a:lnTo>
                <a:lnTo>
                  <a:pt x="57912" y="447928"/>
                </a:lnTo>
                <a:close/>
              </a:path>
              <a:path w="173990" h="621664">
                <a:moveTo>
                  <a:pt x="115824" y="0"/>
                </a:moveTo>
                <a:lnTo>
                  <a:pt x="57912" y="0"/>
                </a:lnTo>
                <a:lnTo>
                  <a:pt x="57912" y="476884"/>
                </a:lnTo>
                <a:lnTo>
                  <a:pt x="115824" y="476884"/>
                </a:lnTo>
                <a:lnTo>
                  <a:pt x="115824" y="0"/>
                </a:lnTo>
                <a:close/>
              </a:path>
              <a:path w="173990" h="621664">
                <a:moveTo>
                  <a:pt x="173736" y="447928"/>
                </a:moveTo>
                <a:lnTo>
                  <a:pt x="115824" y="447928"/>
                </a:lnTo>
                <a:lnTo>
                  <a:pt x="115824" y="476884"/>
                </a:lnTo>
                <a:lnTo>
                  <a:pt x="159258" y="476884"/>
                </a:lnTo>
                <a:lnTo>
                  <a:pt x="173736" y="447928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8433307" y="4584903"/>
            <a:ext cx="73977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5" i="1">
                <a:latin typeface="Verdana"/>
                <a:cs typeface="Verdana"/>
              </a:rPr>
              <a:t>Flow</a:t>
            </a:r>
            <a:r>
              <a:rPr dirty="0" sz="1200" spc="-140" i="1">
                <a:latin typeface="Verdana"/>
                <a:cs typeface="Verdana"/>
              </a:rPr>
              <a:t> </a:t>
            </a:r>
            <a:r>
              <a:rPr dirty="0" sz="1200" spc="-60" i="1">
                <a:latin typeface="Verdana"/>
                <a:cs typeface="Verdana"/>
              </a:rPr>
              <a:t>Ends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72558" y="5116195"/>
            <a:ext cx="1827530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95" b="1">
                <a:latin typeface="Trebuchet MS"/>
                <a:cs typeface="Trebuchet MS"/>
              </a:rPr>
              <a:t>receive</a:t>
            </a:r>
            <a:r>
              <a:rPr dirty="0" sz="1400" spc="-95">
                <a:latin typeface="Arial"/>
                <a:cs typeface="Arial"/>
              </a:rPr>
              <a:t>(</a:t>
            </a:r>
            <a:endParaRPr sz="1400">
              <a:latin typeface="Arial"/>
              <a:cs typeface="Arial"/>
            </a:endParaRPr>
          </a:p>
          <a:p>
            <a:pPr marL="170815" marR="5080">
              <a:lnSpc>
                <a:spcPct val="100000"/>
              </a:lnSpc>
              <a:spcBef>
                <a:spcPts val="5"/>
              </a:spcBef>
            </a:pPr>
            <a:r>
              <a:rPr dirty="0" sz="1400" spc="-75">
                <a:latin typeface="Arial"/>
                <a:cs typeface="Arial"/>
              </a:rPr>
              <a:t>receiveType:</a:t>
            </a:r>
            <a:r>
              <a:rPr dirty="0" sz="1400" spc="-125">
                <a:latin typeface="Arial"/>
                <a:cs typeface="Arial"/>
              </a:rPr>
              <a:t> </a:t>
            </a:r>
            <a:r>
              <a:rPr dirty="0" sz="1400" spc="-75" b="1">
                <a:solidFill>
                  <a:srgbClr val="2B79EF"/>
                </a:solidFill>
                <a:latin typeface="Trebuchet MS"/>
                <a:cs typeface="Trebuchet MS"/>
              </a:rPr>
              <a:t>Class</a:t>
            </a:r>
            <a:r>
              <a:rPr dirty="0" sz="1400" spc="-75">
                <a:latin typeface="Arial"/>
                <a:cs typeface="Arial"/>
              </a:rPr>
              <a:t>&lt;</a:t>
            </a:r>
            <a:r>
              <a:rPr dirty="0" sz="1400" spc="-75" b="1">
                <a:solidFill>
                  <a:srgbClr val="00AFEF"/>
                </a:solidFill>
                <a:latin typeface="Trebuchet MS"/>
                <a:cs typeface="Trebuchet MS"/>
              </a:rPr>
              <a:t>R</a:t>
            </a:r>
            <a:r>
              <a:rPr dirty="0" sz="1400" spc="-75">
                <a:latin typeface="Arial"/>
                <a:cs typeface="Arial"/>
              </a:rPr>
              <a:t>&gt;,  </a:t>
            </a:r>
            <a:r>
              <a:rPr dirty="0" sz="1400" spc="-40">
                <a:latin typeface="Arial"/>
                <a:cs typeface="Arial"/>
              </a:rPr>
              <a:t>otherParty: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 spc="-60">
                <a:latin typeface="Arial"/>
                <a:cs typeface="Arial"/>
              </a:rPr>
              <a:t>Party)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806320" y="5110734"/>
            <a:ext cx="1455420" cy="66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65" b="1">
                <a:latin typeface="Trebuchet MS"/>
                <a:cs typeface="Trebuchet MS"/>
              </a:rPr>
              <a:t>send</a:t>
            </a:r>
            <a:r>
              <a:rPr dirty="0" sz="1400" spc="-65">
                <a:latin typeface="Arial"/>
                <a:cs typeface="Arial"/>
              </a:rPr>
              <a:t>(</a:t>
            </a:r>
            <a:endParaRPr sz="1400">
              <a:latin typeface="Arial"/>
              <a:cs typeface="Arial"/>
            </a:endParaRPr>
          </a:p>
          <a:p>
            <a:pPr marL="170815" marR="5715">
              <a:lnSpc>
                <a:spcPct val="100000"/>
              </a:lnSpc>
              <a:spcBef>
                <a:spcPts val="5"/>
              </a:spcBef>
            </a:pPr>
            <a:r>
              <a:rPr dirty="0" sz="1400" spc="-40">
                <a:latin typeface="Arial"/>
                <a:cs typeface="Arial"/>
              </a:rPr>
              <a:t>otherParty:</a:t>
            </a:r>
            <a:r>
              <a:rPr dirty="0" sz="1400" spc="-120">
                <a:latin typeface="Arial"/>
                <a:cs typeface="Arial"/>
              </a:rPr>
              <a:t> </a:t>
            </a:r>
            <a:r>
              <a:rPr dirty="0" sz="1400" spc="-75">
                <a:latin typeface="Arial"/>
                <a:cs typeface="Arial"/>
              </a:rPr>
              <a:t>Party,  </a:t>
            </a:r>
            <a:r>
              <a:rPr dirty="0" sz="1400" spc="-60">
                <a:latin typeface="Arial"/>
                <a:cs typeface="Arial"/>
              </a:rPr>
              <a:t>payload: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 spc="-75">
                <a:latin typeface="Arial"/>
                <a:cs typeface="Arial"/>
              </a:rPr>
              <a:t>Any)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389746" y="4967477"/>
            <a:ext cx="1826895" cy="880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815" marR="5080" indent="-158750">
              <a:lnSpc>
                <a:spcPct val="100000"/>
              </a:lnSpc>
              <a:spcBef>
                <a:spcPts val="100"/>
              </a:spcBef>
            </a:pPr>
            <a:r>
              <a:rPr dirty="0" sz="1400" spc="-80" b="1">
                <a:latin typeface="Trebuchet MS"/>
                <a:cs typeface="Trebuchet MS"/>
              </a:rPr>
              <a:t>sendAndReceive</a:t>
            </a:r>
            <a:r>
              <a:rPr dirty="0" sz="1400" spc="-80">
                <a:latin typeface="Arial"/>
                <a:cs typeface="Arial"/>
              </a:rPr>
              <a:t>(  </a:t>
            </a:r>
            <a:r>
              <a:rPr dirty="0" sz="1400" spc="-75">
                <a:latin typeface="Arial"/>
                <a:cs typeface="Arial"/>
              </a:rPr>
              <a:t>receiveType:</a:t>
            </a:r>
            <a:r>
              <a:rPr dirty="0" sz="1400" spc="-125">
                <a:latin typeface="Arial"/>
                <a:cs typeface="Arial"/>
              </a:rPr>
              <a:t> </a:t>
            </a:r>
            <a:r>
              <a:rPr dirty="0" sz="1400" spc="-75" b="1">
                <a:solidFill>
                  <a:srgbClr val="2B79EF"/>
                </a:solidFill>
                <a:latin typeface="Trebuchet MS"/>
                <a:cs typeface="Trebuchet MS"/>
              </a:rPr>
              <a:t>Class</a:t>
            </a:r>
            <a:r>
              <a:rPr dirty="0" sz="1400" spc="-75">
                <a:latin typeface="Arial"/>
                <a:cs typeface="Arial"/>
              </a:rPr>
              <a:t>&lt;</a:t>
            </a:r>
            <a:r>
              <a:rPr dirty="0" sz="1400" spc="-75" b="1">
                <a:solidFill>
                  <a:srgbClr val="00AFEF"/>
                </a:solidFill>
                <a:latin typeface="Trebuchet MS"/>
                <a:cs typeface="Trebuchet MS"/>
              </a:rPr>
              <a:t>R</a:t>
            </a:r>
            <a:r>
              <a:rPr dirty="0" sz="1400" spc="-75">
                <a:latin typeface="Arial"/>
                <a:cs typeface="Arial"/>
              </a:rPr>
              <a:t>&gt;,  </a:t>
            </a:r>
            <a:r>
              <a:rPr dirty="0" sz="1400" spc="-40">
                <a:latin typeface="Arial"/>
                <a:cs typeface="Arial"/>
              </a:rPr>
              <a:t>otherParty: </a:t>
            </a:r>
            <a:r>
              <a:rPr dirty="0" sz="1400" spc="-75">
                <a:latin typeface="Arial"/>
                <a:cs typeface="Arial"/>
              </a:rPr>
              <a:t>Party,  </a:t>
            </a:r>
            <a:r>
              <a:rPr dirty="0" sz="1400" spc="-60">
                <a:latin typeface="Arial"/>
                <a:cs typeface="Arial"/>
              </a:rPr>
              <a:t>payload:</a:t>
            </a:r>
            <a:r>
              <a:rPr dirty="0" sz="1400" spc="-75">
                <a:latin typeface="Arial"/>
                <a:cs typeface="Arial"/>
              </a:rPr>
              <a:t> Any)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301228" y="4111752"/>
            <a:ext cx="1003300" cy="227329"/>
          </a:xfrm>
          <a:custGeom>
            <a:avLst/>
            <a:gdLst/>
            <a:ahLst/>
            <a:cxnLst/>
            <a:rect l="l" t="t" r="r" b="b"/>
            <a:pathLst>
              <a:path w="1003300" h="227329">
                <a:moveTo>
                  <a:pt x="0" y="227075"/>
                </a:moveTo>
                <a:lnTo>
                  <a:pt x="1002792" y="227075"/>
                </a:lnTo>
                <a:lnTo>
                  <a:pt x="1002792" y="0"/>
                </a:lnTo>
                <a:lnTo>
                  <a:pt x="0" y="0"/>
                </a:lnTo>
                <a:lnTo>
                  <a:pt x="0" y="227075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8301228" y="4118864"/>
            <a:ext cx="1003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100"/>
              </a:spcBef>
            </a:pPr>
            <a:r>
              <a:rPr dirty="0" sz="1200" spc="-100" b="1">
                <a:solidFill>
                  <a:srgbClr val="FFFFFF"/>
                </a:solidFill>
                <a:latin typeface="Verdana"/>
                <a:cs typeface="Verdana"/>
              </a:rPr>
              <a:t>Actions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23</a:t>
            </a:fld>
            <a:r>
              <a:rPr dirty="0" spc="-85"/>
              <a:t>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15" y="2574163"/>
            <a:ext cx="959104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315">
                <a:solidFill>
                  <a:srgbClr val="000000"/>
                </a:solidFill>
              </a:rPr>
              <a:t>Checkpoint </a:t>
            </a:r>
            <a:r>
              <a:rPr dirty="0" sz="5400" spc="-1140">
                <a:solidFill>
                  <a:srgbClr val="000000"/>
                </a:solidFill>
              </a:rPr>
              <a:t>– </a:t>
            </a:r>
            <a:r>
              <a:rPr dirty="0" sz="5400" spc="-645">
                <a:solidFill>
                  <a:srgbClr val="000000"/>
                </a:solidFill>
              </a:rPr>
              <a:t>Progress So</a:t>
            </a:r>
            <a:r>
              <a:rPr dirty="0" sz="5400" spc="55">
                <a:solidFill>
                  <a:srgbClr val="000000"/>
                </a:solidFill>
              </a:rPr>
              <a:t> </a:t>
            </a:r>
            <a:r>
              <a:rPr dirty="0" sz="5400" spc="-640">
                <a:solidFill>
                  <a:srgbClr val="000000"/>
                </a:solidFill>
              </a:rPr>
              <a:t>Far</a:t>
            </a:r>
            <a:endParaRPr sz="54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7147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20"/>
              <a:t>Our </a:t>
            </a:r>
            <a:r>
              <a:rPr dirty="0" spc="-330"/>
              <a:t>progress </a:t>
            </a:r>
            <a:r>
              <a:rPr dirty="0" spc="-320"/>
              <a:t>so</a:t>
            </a:r>
            <a:r>
              <a:rPr dirty="0" spc="15"/>
              <a:t> </a:t>
            </a:r>
            <a:r>
              <a:rPr dirty="0" spc="-350"/>
              <a:t>far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81454"/>
            <a:ext cx="9116060" cy="3354704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84785" marR="191770" indent="-17208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400" spc="5">
                <a:latin typeface="Verdana"/>
                <a:cs typeface="Verdana"/>
              </a:rPr>
              <a:t>We</a:t>
            </a:r>
            <a:r>
              <a:rPr dirty="0" sz="2400" spc="-140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now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50">
                <a:latin typeface="Verdana"/>
                <a:cs typeface="Verdana"/>
              </a:rPr>
              <a:t>have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flow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allowing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parties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50">
                <a:latin typeface="Verdana"/>
                <a:cs typeface="Verdana"/>
              </a:rPr>
              <a:t>issue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90">
                <a:latin typeface="Verdana"/>
                <a:cs typeface="Verdana"/>
              </a:rPr>
              <a:t>and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55">
                <a:latin typeface="Verdana"/>
                <a:cs typeface="Verdana"/>
              </a:rPr>
              <a:t>agree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on  </a:t>
            </a:r>
            <a:r>
              <a:rPr dirty="0" sz="2400" spc="35">
                <a:latin typeface="Verdana"/>
                <a:cs typeface="Verdana"/>
              </a:rPr>
              <a:t>new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204">
                <a:latin typeface="Verdana"/>
                <a:cs typeface="Verdana"/>
              </a:rPr>
              <a:t>IOUs</a:t>
            </a:r>
            <a:endParaRPr sz="2400">
              <a:latin typeface="Verdana"/>
              <a:cs typeface="Verdana"/>
            </a:endParaRPr>
          </a:p>
          <a:p>
            <a:pPr marL="184785" indent="-172085">
              <a:lnSpc>
                <a:spcPts val="2735"/>
              </a:lnSpc>
              <a:spcBef>
                <a:spcPts val="227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400" spc="-160">
                <a:latin typeface="Verdana"/>
                <a:cs typeface="Verdana"/>
              </a:rPr>
              <a:t>But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75">
                <a:latin typeface="Verdana"/>
                <a:cs typeface="Verdana"/>
              </a:rPr>
              <a:t>we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50">
                <a:latin typeface="Verdana"/>
                <a:cs typeface="Verdana"/>
              </a:rPr>
              <a:t>have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no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way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of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interacting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with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our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nodes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40">
                <a:latin typeface="Verdana"/>
                <a:cs typeface="Verdana"/>
              </a:rPr>
              <a:t>get</a:t>
            </a:r>
            <a:endParaRPr sz="2400">
              <a:latin typeface="Verdana"/>
              <a:cs typeface="Verdana"/>
            </a:endParaRPr>
          </a:p>
          <a:p>
            <a:pPr marL="184785">
              <a:lnSpc>
                <a:spcPts val="2735"/>
              </a:lnSpc>
            </a:pPr>
            <a:r>
              <a:rPr dirty="0" sz="2400" spc="-40">
                <a:latin typeface="Verdana"/>
                <a:cs typeface="Verdana"/>
              </a:rPr>
              <a:t>them </a:t>
            </a:r>
            <a:r>
              <a:rPr dirty="0" sz="2400" spc="-10">
                <a:latin typeface="Verdana"/>
                <a:cs typeface="Verdana"/>
              </a:rPr>
              <a:t>to </a:t>
            </a:r>
            <a:r>
              <a:rPr dirty="0" sz="2400" spc="-140">
                <a:latin typeface="Verdana"/>
                <a:cs typeface="Verdana"/>
              </a:rPr>
              <a:t>run </a:t>
            </a:r>
            <a:r>
              <a:rPr dirty="0" sz="2400" spc="-50">
                <a:latin typeface="Verdana"/>
                <a:cs typeface="Verdana"/>
              </a:rPr>
              <a:t>these</a:t>
            </a:r>
            <a:r>
              <a:rPr dirty="0" sz="2400" spc="-545">
                <a:latin typeface="Verdana"/>
                <a:cs typeface="Verdana"/>
              </a:rPr>
              <a:t> </a:t>
            </a:r>
            <a:r>
              <a:rPr dirty="0" sz="2400" spc="-90">
                <a:latin typeface="Verdana"/>
                <a:cs typeface="Verdana"/>
              </a:rPr>
              <a:t>flows</a:t>
            </a:r>
            <a:endParaRPr sz="2400">
              <a:latin typeface="Verdana"/>
              <a:cs typeface="Verdana"/>
            </a:endParaRPr>
          </a:p>
          <a:p>
            <a:pPr marL="184785" indent="-172085">
              <a:lnSpc>
                <a:spcPct val="100000"/>
              </a:lnSpc>
              <a:spcBef>
                <a:spcPts val="23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400" spc="5">
                <a:latin typeface="Verdana"/>
                <a:cs typeface="Verdana"/>
              </a:rPr>
              <a:t>We</a:t>
            </a:r>
            <a:r>
              <a:rPr dirty="0" sz="2400" spc="-145">
                <a:latin typeface="Verdana"/>
                <a:cs typeface="Verdana"/>
              </a:rPr>
              <a:t> </a:t>
            </a:r>
            <a:r>
              <a:rPr dirty="0" sz="2400" spc="-125">
                <a:latin typeface="Verdana"/>
                <a:cs typeface="Verdana"/>
              </a:rPr>
              <a:t>will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solve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170">
                <a:latin typeface="Verdana"/>
                <a:cs typeface="Verdana"/>
              </a:rPr>
              <a:t>this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by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65">
                <a:latin typeface="Verdana"/>
                <a:cs typeface="Verdana"/>
              </a:rPr>
              <a:t>adding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95">
                <a:latin typeface="Verdana"/>
                <a:cs typeface="Verdana"/>
              </a:rPr>
              <a:t>a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345">
                <a:latin typeface="Verdana"/>
                <a:cs typeface="Verdana"/>
              </a:rPr>
              <a:t>REST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120">
                <a:latin typeface="Verdana"/>
                <a:cs typeface="Verdana"/>
              </a:rPr>
              <a:t>API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our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nodes</a:t>
            </a:r>
            <a:endParaRPr sz="2400">
              <a:latin typeface="Verdana"/>
              <a:cs typeface="Verdana"/>
            </a:endParaRPr>
          </a:p>
          <a:p>
            <a:pPr marL="184785" indent="-172085">
              <a:lnSpc>
                <a:spcPts val="2735"/>
              </a:lnSpc>
              <a:spcBef>
                <a:spcPts val="23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400" spc="-155">
                <a:latin typeface="Verdana"/>
                <a:cs typeface="Verdana"/>
              </a:rPr>
              <a:t>But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204">
                <a:latin typeface="Verdana"/>
                <a:cs typeface="Verdana"/>
              </a:rPr>
              <a:t>first, </a:t>
            </a:r>
            <a:r>
              <a:rPr dirty="0" sz="2400" spc="35">
                <a:latin typeface="Verdana"/>
                <a:cs typeface="Verdana"/>
              </a:rPr>
              <a:t>we’re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going</a:t>
            </a:r>
            <a:r>
              <a:rPr dirty="0" sz="2400" spc="-229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examine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how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75">
                <a:latin typeface="Verdana"/>
                <a:cs typeface="Verdana"/>
              </a:rPr>
              <a:t>we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deploy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90">
                <a:latin typeface="Verdana"/>
                <a:cs typeface="Verdana"/>
              </a:rPr>
              <a:t>and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40">
                <a:latin typeface="Verdana"/>
                <a:cs typeface="Verdana"/>
              </a:rPr>
              <a:t>run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endParaRPr sz="2400">
              <a:latin typeface="Verdana"/>
              <a:cs typeface="Verdana"/>
            </a:endParaRPr>
          </a:p>
          <a:p>
            <a:pPr marL="184785">
              <a:lnSpc>
                <a:spcPts val="2735"/>
              </a:lnSpc>
            </a:pPr>
            <a:r>
              <a:rPr dirty="0" sz="2400">
                <a:latin typeface="Verdana"/>
                <a:cs typeface="Verdana"/>
              </a:rPr>
              <a:t>nodes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that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125">
                <a:latin typeface="Verdana"/>
                <a:cs typeface="Verdana"/>
              </a:rPr>
              <a:t>will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130">
                <a:latin typeface="Verdana"/>
                <a:cs typeface="Verdana"/>
              </a:rPr>
              <a:t>be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executing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our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70">
                <a:latin typeface="Verdana"/>
                <a:cs typeface="Verdana"/>
              </a:rPr>
              <a:t>CorDapp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67286" y="6376212"/>
            <a:ext cx="2851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 b="1">
                <a:solidFill>
                  <a:srgbClr val="888888"/>
                </a:solidFill>
                <a:latin typeface="Verdana"/>
                <a:cs typeface="Verdana"/>
              </a:rPr>
              <a:t>p</a:t>
            </a:r>
            <a:r>
              <a:rPr dirty="0" sz="1000" spc="-165" b="1">
                <a:solidFill>
                  <a:srgbClr val="888888"/>
                </a:solidFill>
                <a:latin typeface="Verdana"/>
                <a:cs typeface="Verdana"/>
              </a:rPr>
              <a:t>71</a:t>
            </a:r>
            <a:r>
              <a:rPr dirty="0" sz="1000" spc="-85" b="1">
                <a:solidFill>
                  <a:srgbClr val="888888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0924" y="6376212"/>
            <a:ext cx="3543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10" b="1">
                <a:solidFill>
                  <a:srgbClr val="949494"/>
                </a:solidFill>
                <a:latin typeface="Verdana"/>
                <a:cs typeface="Verdana"/>
              </a:rPr>
              <a:t>Flo</a:t>
            </a:r>
            <a:r>
              <a:rPr dirty="0" sz="1000" spc="-195" b="1">
                <a:solidFill>
                  <a:srgbClr val="949494"/>
                </a:solidFill>
                <a:latin typeface="Verdana"/>
                <a:cs typeface="Verdana"/>
              </a:rPr>
              <a:t>w</a:t>
            </a:r>
            <a:r>
              <a:rPr dirty="0" sz="1000" spc="-160" b="1">
                <a:solidFill>
                  <a:srgbClr val="949494"/>
                </a:solidFill>
                <a:latin typeface="Verdana"/>
                <a:cs typeface="Verdana"/>
              </a:rPr>
              <a:t>s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28104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35"/>
              <a:t>Registering</a:t>
            </a:r>
            <a:r>
              <a:rPr dirty="0" spc="-225"/>
              <a:t> </a:t>
            </a:r>
            <a:r>
              <a:rPr dirty="0" spc="-400"/>
              <a:t>flows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23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81454"/>
            <a:ext cx="9260205" cy="249491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845185" indent="-3429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14">
                <a:latin typeface="Verdana"/>
                <a:cs typeface="Verdana"/>
              </a:rPr>
              <a:t>Flows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50">
                <a:latin typeface="Verdana"/>
                <a:cs typeface="Verdana"/>
              </a:rPr>
              <a:t>must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130">
                <a:latin typeface="Verdana"/>
                <a:cs typeface="Verdana"/>
              </a:rPr>
              <a:t>be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45">
                <a:latin typeface="Verdana"/>
                <a:cs typeface="Verdana"/>
              </a:rPr>
              <a:t>annotated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indicate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how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they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145">
                <a:latin typeface="Verdana"/>
                <a:cs typeface="Verdana"/>
              </a:rPr>
              <a:t>can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130">
                <a:latin typeface="Verdana"/>
                <a:cs typeface="Verdana"/>
              </a:rPr>
              <a:t>be  </a:t>
            </a:r>
            <a:r>
              <a:rPr dirty="0" sz="2400" spc="-105">
                <a:latin typeface="Verdana"/>
                <a:cs typeface="Verdana"/>
              </a:rPr>
              <a:t>used: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79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95" b="1">
                <a:solidFill>
                  <a:srgbClr val="2B79EF"/>
                </a:solidFill>
                <a:latin typeface="Trebuchet MS"/>
                <a:cs typeface="Trebuchet MS"/>
              </a:rPr>
              <a:t>@InitiatingFlow</a:t>
            </a:r>
            <a:r>
              <a:rPr dirty="0" sz="2400" spc="-55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400" spc="-325">
                <a:latin typeface="Verdana"/>
                <a:cs typeface="Verdana"/>
              </a:rPr>
              <a:t>–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90">
                <a:latin typeface="Verdana"/>
                <a:cs typeface="Verdana"/>
              </a:rPr>
              <a:t>flows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that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150">
                <a:latin typeface="Verdana"/>
                <a:cs typeface="Verdana"/>
              </a:rPr>
              <a:t>can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135">
                <a:latin typeface="Verdana"/>
                <a:cs typeface="Verdana"/>
              </a:rPr>
              <a:t>be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started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directly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91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05" b="1">
                <a:solidFill>
                  <a:srgbClr val="2B79EF"/>
                </a:solidFill>
                <a:latin typeface="Trebuchet MS"/>
                <a:cs typeface="Trebuchet MS"/>
              </a:rPr>
              <a:t>@StartableByRPC</a:t>
            </a:r>
            <a:r>
              <a:rPr dirty="0" sz="2400" spc="-35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400" spc="-330">
                <a:latin typeface="Verdana"/>
                <a:cs typeface="Verdana"/>
              </a:rPr>
              <a:t>–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90">
                <a:latin typeface="Verdana"/>
                <a:cs typeface="Verdana"/>
              </a:rPr>
              <a:t>flows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that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145">
                <a:latin typeface="Verdana"/>
                <a:cs typeface="Verdana"/>
              </a:rPr>
              <a:t>can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130">
                <a:latin typeface="Verdana"/>
                <a:cs typeface="Verdana"/>
              </a:rPr>
              <a:t>be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started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via</a:t>
            </a:r>
            <a:r>
              <a:rPr dirty="0" sz="2400" spc="-229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RPC</a:t>
            </a:r>
            <a:endParaRPr sz="2400">
              <a:latin typeface="Verdana"/>
              <a:cs typeface="Verdana"/>
            </a:endParaRPr>
          </a:p>
          <a:p>
            <a:pPr marL="355600" marR="5080" indent="-342900">
              <a:lnSpc>
                <a:spcPts val="2680"/>
              </a:lnSpc>
              <a:spcBef>
                <a:spcPts val="116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25" b="1">
                <a:solidFill>
                  <a:srgbClr val="2B79EF"/>
                </a:solidFill>
                <a:latin typeface="Trebuchet MS"/>
                <a:cs typeface="Trebuchet MS"/>
              </a:rPr>
              <a:t>@InitiatedBy(FlowLogic.class)</a:t>
            </a:r>
            <a:r>
              <a:rPr dirty="0" sz="2400" spc="-45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400" spc="-330">
                <a:latin typeface="Verdana"/>
                <a:cs typeface="Verdana"/>
              </a:rPr>
              <a:t>–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90">
                <a:latin typeface="Verdana"/>
                <a:cs typeface="Verdana"/>
              </a:rPr>
              <a:t>flows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that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145">
                <a:latin typeface="Verdana"/>
                <a:cs typeface="Verdana"/>
              </a:rPr>
              <a:t>can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only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130">
                <a:latin typeface="Verdana"/>
                <a:cs typeface="Verdana"/>
              </a:rPr>
              <a:t>be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kicked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off  </a:t>
            </a:r>
            <a:r>
              <a:rPr dirty="0" sz="2400" spc="-20">
                <a:latin typeface="Verdana"/>
                <a:cs typeface="Verdana"/>
              </a:rPr>
              <a:t>via </a:t>
            </a:r>
            <a:r>
              <a:rPr dirty="0" sz="2400" spc="-60">
                <a:latin typeface="Verdana"/>
                <a:cs typeface="Verdana"/>
              </a:rPr>
              <a:t>messages </a:t>
            </a:r>
            <a:r>
              <a:rPr dirty="0" sz="2400" spc="-95">
                <a:latin typeface="Verdana"/>
                <a:cs typeface="Verdana"/>
              </a:rPr>
              <a:t>from </a:t>
            </a:r>
            <a:r>
              <a:rPr dirty="0" sz="2400" spc="-50">
                <a:latin typeface="Verdana"/>
                <a:cs typeface="Verdana"/>
              </a:rPr>
              <a:t>other</a:t>
            </a:r>
            <a:r>
              <a:rPr dirty="0" sz="2400" spc="-585">
                <a:latin typeface="Verdana"/>
                <a:cs typeface="Verdana"/>
              </a:rPr>
              <a:t> </a:t>
            </a:r>
            <a:r>
              <a:rPr dirty="0" sz="2400" spc="-90">
                <a:latin typeface="Verdana"/>
                <a:cs typeface="Verdana"/>
              </a:rPr>
              <a:t>flows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586422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45"/>
              <a:t>Invoking </a:t>
            </a:r>
            <a:r>
              <a:rPr dirty="0" spc="-295"/>
              <a:t>response</a:t>
            </a:r>
            <a:r>
              <a:rPr dirty="0" spc="-55"/>
              <a:t> </a:t>
            </a:r>
            <a:r>
              <a:rPr dirty="0" spc="-270"/>
              <a:t>flow-logics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Flo</a:t>
            </a:r>
            <a:r>
              <a:rPr dirty="0" spc="-195"/>
              <a:t>w</a:t>
            </a:r>
            <a:r>
              <a:rPr dirty="0" spc="-16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</a:t>
            </a:r>
            <a:fld id="{81D60167-4931-47E6-BA6A-407CBD079E47}" type="slidenum">
              <a:rPr dirty="0" spc="-155"/>
              <a:t>23</a:t>
            </a:fld>
            <a:r>
              <a:rPr dirty="0" spc="-85"/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3975" rIns="0" bIns="0" rtlCol="0" vert="horz">
            <a:spAutoFit/>
          </a:bodyPr>
          <a:lstStyle/>
          <a:p>
            <a:pPr marL="373380" marR="318770" indent="-3429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372745" algn="l"/>
                <a:tab pos="373380" algn="l"/>
              </a:tabLst>
            </a:pPr>
            <a:r>
              <a:rPr dirty="0" spc="-25"/>
              <a:t>When</a:t>
            </a:r>
            <a:r>
              <a:rPr dirty="0" spc="-145"/>
              <a:t> </a:t>
            </a:r>
            <a:r>
              <a:rPr dirty="0" spc="-20"/>
              <a:t>the</a:t>
            </a:r>
            <a:r>
              <a:rPr dirty="0" spc="-180"/>
              <a:t> </a:t>
            </a:r>
            <a:r>
              <a:rPr dirty="0" spc="-20"/>
              <a:t>counterparty</a:t>
            </a:r>
            <a:r>
              <a:rPr dirty="0" spc="-185"/>
              <a:t> </a:t>
            </a:r>
            <a:r>
              <a:rPr dirty="0" spc="80"/>
              <a:t>node</a:t>
            </a:r>
            <a:r>
              <a:rPr dirty="0" spc="-175"/>
              <a:t> </a:t>
            </a:r>
            <a:r>
              <a:rPr dirty="0" spc="-25"/>
              <a:t>receives</a:t>
            </a:r>
            <a:r>
              <a:rPr dirty="0" spc="-220"/>
              <a:t> </a:t>
            </a:r>
            <a:r>
              <a:rPr dirty="0" spc="195"/>
              <a:t>a</a:t>
            </a:r>
            <a:r>
              <a:rPr dirty="0" spc="-180"/>
              <a:t> </a:t>
            </a:r>
            <a:r>
              <a:rPr dirty="0" spc="-20"/>
              <a:t>message</a:t>
            </a:r>
            <a:r>
              <a:rPr dirty="0" spc="-200"/>
              <a:t> </a:t>
            </a:r>
            <a:r>
              <a:rPr dirty="0" spc="-95"/>
              <a:t>from</a:t>
            </a:r>
            <a:r>
              <a:rPr dirty="0" spc="-180"/>
              <a:t> </a:t>
            </a:r>
            <a:r>
              <a:rPr dirty="0" spc="195"/>
              <a:t>a  </a:t>
            </a:r>
            <a:r>
              <a:rPr dirty="0" spc="-15"/>
              <a:t>given </a:t>
            </a:r>
            <a:r>
              <a:rPr dirty="0" spc="-70"/>
              <a:t>flow, </a:t>
            </a:r>
            <a:r>
              <a:rPr dirty="0" spc="-150"/>
              <a:t>it </a:t>
            </a:r>
            <a:r>
              <a:rPr dirty="0" spc="-60"/>
              <a:t>responds</a:t>
            </a:r>
            <a:r>
              <a:rPr dirty="0" spc="-540"/>
              <a:t> </a:t>
            </a:r>
            <a:r>
              <a:rPr dirty="0" spc="-145"/>
              <a:t>by:</a:t>
            </a:r>
          </a:p>
          <a:p>
            <a:pPr lvl="1" marL="720725" indent="-457200">
              <a:lnSpc>
                <a:spcPct val="100000"/>
              </a:lnSpc>
              <a:spcBef>
                <a:spcPts val="1775"/>
              </a:spcBef>
              <a:buAutoNum type="arabicPeriod"/>
              <a:tabLst>
                <a:tab pos="720725" algn="l"/>
                <a:tab pos="721360" algn="l"/>
              </a:tabLst>
            </a:pPr>
            <a:r>
              <a:rPr dirty="0" sz="2400" spc="-50">
                <a:latin typeface="Verdana"/>
                <a:cs typeface="Verdana"/>
              </a:rPr>
              <a:t>Looking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40">
                <a:latin typeface="Verdana"/>
                <a:cs typeface="Verdana"/>
              </a:rPr>
              <a:t>up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55" b="1">
                <a:solidFill>
                  <a:srgbClr val="2B79EF"/>
                </a:solidFill>
                <a:latin typeface="Trebuchet MS"/>
                <a:cs typeface="Trebuchet MS"/>
              </a:rPr>
              <a:t>FlowLogic</a:t>
            </a:r>
            <a:r>
              <a:rPr dirty="0" sz="2400" spc="-105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400" spc="-65">
                <a:latin typeface="Verdana"/>
                <a:cs typeface="Verdana"/>
              </a:rPr>
              <a:t>class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that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100">
                <a:latin typeface="Verdana"/>
                <a:cs typeface="Verdana"/>
              </a:rPr>
              <a:t>sent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message</a:t>
            </a:r>
            <a:endParaRPr sz="2400">
              <a:latin typeface="Verdana"/>
              <a:cs typeface="Verdana"/>
            </a:endParaRPr>
          </a:p>
          <a:p>
            <a:pPr lvl="1" marL="720725" marR="5080" indent="-457200">
              <a:lnSpc>
                <a:spcPct val="133200"/>
              </a:lnSpc>
              <a:spcBef>
                <a:spcPts val="1914"/>
              </a:spcBef>
              <a:buAutoNum type="arabicPeriod"/>
              <a:tabLst>
                <a:tab pos="720725" algn="l"/>
                <a:tab pos="721360" algn="l"/>
              </a:tabLst>
            </a:pPr>
            <a:r>
              <a:rPr dirty="0" sz="2400" spc="-290">
                <a:latin typeface="Verdana"/>
                <a:cs typeface="Verdana"/>
              </a:rPr>
              <a:t>If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155" b="1">
                <a:solidFill>
                  <a:srgbClr val="2B79EF"/>
                </a:solidFill>
                <a:latin typeface="Trebuchet MS"/>
                <a:cs typeface="Trebuchet MS"/>
              </a:rPr>
              <a:t>FlowLogic</a:t>
            </a:r>
            <a:r>
              <a:rPr dirty="0" sz="2400" spc="-85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2400" spc="-65">
                <a:latin typeface="Verdana"/>
                <a:cs typeface="Verdana"/>
              </a:rPr>
              <a:t>class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245">
                <a:latin typeface="Verdana"/>
                <a:cs typeface="Verdana"/>
              </a:rPr>
              <a:t>is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registered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as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part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of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65">
                <a:latin typeface="Verdana"/>
                <a:cs typeface="Verdana"/>
              </a:rPr>
              <a:t>an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90" b="1">
                <a:solidFill>
                  <a:srgbClr val="2B79EF"/>
                </a:solidFill>
                <a:latin typeface="Trebuchet MS"/>
                <a:cs typeface="Trebuchet MS"/>
              </a:rPr>
              <a:t>@InitiatedBy </a:t>
            </a:r>
            <a:r>
              <a:rPr dirty="0" sz="2400" spc="-90" b="1">
                <a:latin typeface="Trebuchet MS"/>
                <a:cs typeface="Trebuchet MS"/>
              </a:rPr>
              <a:t> </a:t>
            </a:r>
            <a:r>
              <a:rPr dirty="0" sz="2400" spc="-20">
                <a:latin typeface="Verdana"/>
                <a:cs typeface="Verdana"/>
              </a:rPr>
              <a:t>annotation, the </a:t>
            </a:r>
            <a:r>
              <a:rPr dirty="0" sz="2400" spc="80">
                <a:latin typeface="Verdana"/>
                <a:cs typeface="Verdana"/>
              </a:rPr>
              <a:t>node </a:t>
            </a:r>
            <a:r>
              <a:rPr dirty="0" sz="2400" spc="-100">
                <a:latin typeface="Verdana"/>
                <a:cs typeface="Verdana"/>
              </a:rPr>
              <a:t>initiates </a:t>
            </a:r>
            <a:r>
              <a:rPr dirty="0" sz="2400" spc="-20">
                <a:latin typeface="Verdana"/>
                <a:cs typeface="Verdana"/>
              </a:rPr>
              <a:t>the </a:t>
            </a:r>
            <a:r>
              <a:rPr dirty="0" sz="2400" spc="-60">
                <a:latin typeface="Verdana"/>
                <a:cs typeface="Verdana"/>
              </a:rPr>
              <a:t>registered response </a:t>
            </a:r>
            <a:r>
              <a:rPr dirty="0" sz="2400" spc="-60">
                <a:solidFill>
                  <a:srgbClr val="2B79EF"/>
                </a:solidFill>
                <a:latin typeface="Verdana"/>
                <a:cs typeface="Verdana"/>
              </a:rPr>
              <a:t> </a:t>
            </a:r>
            <a:r>
              <a:rPr dirty="0" sz="2400" spc="-155" b="1">
                <a:solidFill>
                  <a:srgbClr val="2B79EF"/>
                </a:solidFill>
                <a:latin typeface="Trebuchet MS"/>
                <a:cs typeface="Trebuchet MS"/>
              </a:rPr>
              <a:t>FlowLogic</a:t>
            </a:r>
            <a:endParaRPr sz="2400">
              <a:latin typeface="Trebuchet MS"/>
              <a:cs typeface="Trebuchet MS"/>
            </a:endParaRPr>
          </a:p>
          <a:p>
            <a:pPr lvl="1" marL="17780">
              <a:lnSpc>
                <a:spcPct val="100000"/>
              </a:lnSpc>
              <a:spcBef>
                <a:spcPts val="40"/>
              </a:spcBef>
              <a:buFont typeface="Verdana"/>
              <a:buAutoNum type="arabicPeriod"/>
            </a:pPr>
            <a:endParaRPr sz="2450">
              <a:latin typeface="Times New Roman"/>
              <a:cs typeface="Times New Roman"/>
            </a:endParaRPr>
          </a:p>
          <a:p>
            <a:pPr lvl="1" marL="720725" indent="-457200">
              <a:lnSpc>
                <a:spcPct val="100000"/>
              </a:lnSpc>
              <a:buAutoNum type="arabicPeriod"/>
              <a:tabLst>
                <a:tab pos="720725" algn="l"/>
                <a:tab pos="721360" algn="l"/>
              </a:tabLst>
            </a:pPr>
            <a:r>
              <a:rPr dirty="0" sz="2400" spc="-75">
                <a:latin typeface="Verdana"/>
                <a:cs typeface="Verdana"/>
              </a:rPr>
              <a:t>Otherwise, </a:t>
            </a:r>
            <a:r>
              <a:rPr dirty="0" sz="2400" spc="-20">
                <a:latin typeface="Verdana"/>
                <a:cs typeface="Verdana"/>
              </a:rPr>
              <a:t>the message</a:t>
            </a:r>
            <a:r>
              <a:rPr dirty="0" sz="2400" spc="-459">
                <a:latin typeface="Verdana"/>
                <a:cs typeface="Verdana"/>
              </a:rPr>
              <a:t> </a:t>
            </a:r>
            <a:r>
              <a:rPr dirty="0" sz="2400" spc="-240">
                <a:latin typeface="Verdana"/>
                <a:cs typeface="Verdana"/>
              </a:rPr>
              <a:t>is </a:t>
            </a:r>
            <a:r>
              <a:rPr dirty="0" sz="2400" spc="-5">
                <a:latin typeface="Verdana"/>
                <a:cs typeface="Verdana"/>
              </a:rPr>
              <a:t>ignored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Roger Willis</dc:creator>
  <dc:title>PowerPoint Presentation</dc:title>
  <dcterms:created xsi:type="dcterms:W3CDTF">2019-08-18T16:11:51Z</dcterms:created>
  <dcterms:modified xsi:type="dcterms:W3CDTF">2019-08-18T16:11:51Z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2019-08-18T00:00:00Z</vt:filetime>
  </property>
</Properties>
</file>