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66592" y="1107819"/>
            <a:ext cx="116812" cy="117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4919" y="760463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18"/>
                </a:moveTo>
                <a:lnTo>
                  <a:pt x="0" y="464618"/>
                </a:lnTo>
                <a:lnTo>
                  <a:pt x="4783" y="512241"/>
                </a:lnTo>
                <a:lnTo>
                  <a:pt x="18508" y="556551"/>
                </a:lnTo>
                <a:lnTo>
                  <a:pt x="40238" y="596612"/>
                </a:lnTo>
                <a:lnTo>
                  <a:pt x="69036" y="631487"/>
                </a:lnTo>
                <a:lnTo>
                  <a:pt x="103963" y="660241"/>
                </a:lnTo>
                <a:lnTo>
                  <a:pt x="144083" y="681938"/>
                </a:lnTo>
                <a:lnTo>
                  <a:pt x="188459" y="695643"/>
                </a:lnTo>
                <a:lnTo>
                  <a:pt x="236153" y="700419"/>
                </a:lnTo>
                <a:lnTo>
                  <a:pt x="283667" y="695643"/>
                </a:lnTo>
                <a:lnTo>
                  <a:pt x="327958" y="681938"/>
                </a:lnTo>
                <a:lnTo>
                  <a:pt x="368069" y="660241"/>
                </a:lnTo>
                <a:lnTo>
                  <a:pt x="403038" y="631487"/>
                </a:lnTo>
                <a:lnTo>
                  <a:pt x="431907" y="596612"/>
                </a:lnTo>
                <a:lnTo>
                  <a:pt x="439232" y="583156"/>
                </a:lnTo>
                <a:lnTo>
                  <a:pt x="236153" y="583156"/>
                </a:lnTo>
                <a:lnTo>
                  <a:pt x="189752" y="573905"/>
                </a:lnTo>
                <a:lnTo>
                  <a:pt x="152039" y="548609"/>
                </a:lnTo>
                <a:lnTo>
                  <a:pt x="126705" y="510952"/>
                </a:lnTo>
                <a:lnTo>
                  <a:pt x="117441" y="464618"/>
                </a:lnTo>
                <a:close/>
              </a:path>
              <a:path w="472440" h="701040">
                <a:moveTo>
                  <a:pt x="439004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1"/>
                </a:lnTo>
                <a:lnTo>
                  <a:pt x="345518" y="418556"/>
                </a:lnTo>
                <a:lnTo>
                  <a:pt x="354872" y="464618"/>
                </a:lnTo>
                <a:lnTo>
                  <a:pt x="345518" y="510952"/>
                </a:lnTo>
                <a:lnTo>
                  <a:pt x="320034" y="548609"/>
                </a:lnTo>
                <a:lnTo>
                  <a:pt x="282290" y="573905"/>
                </a:lnTo>
                <a:lnTo>
                  <a:pt x="236153" y="583156"/>
                </a:lnTo>
                <a:lnTo>
                  <a:pt x="439232" y="583156"/>
                </a:lnTo>
                <a:lnTo>
                  <a:pt x="453715" y="556551"/>
                </a:lnTo>
                <a:lnTo>
                  <a:pt x="467504" y="512241"/>
                </a:lnTo>
                <a:lnTo>
                  <a:pt x="472313" y="464618"/>
                </a:lnTo>
                <a:lnTo>
                  <a:pt x="467387" y="416544"/>
                </a:lnTo>
                <a:lnTo>
                  <a:pt x="453265" y="371851"/>
                </a:lnTo>
                <a:lnTo>
                  <a:pt x="439004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1"/>
                </a:lnTo>
                <a:lnTo>
                  <a:pt x="216477" y="117261"/>
                </a:lnTo>
                <a:lnTo>
                  <a:pt x="118076" y="260515"/>
                </a:lnTo>
                <a:lnTo>
                  <a:pt x="176482" y="361932"/>
                </a:lnTo>
                <a:lnTo>
                  <a:pt x="190270" y="355178"/>
                </a:lnTo>
                <a:lnTo>
                  <a:pt x="204890" y="350207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04" y="346087"/>
                </a:lnTo>
                <a:lnTo>
                  <a:pt x="430937" y="331515"/>
                </a:lnTo>
                <a:lnTo>
                  <a:pt x="401391" y="296511"/>
                </a:lnTo>
                <a:lnTo>
                  <a:pt x="365615" y="267817"/>
                </a:lnTo>
                <a:lnTo>
                  <a:pt x="324597" y="246408"/>
                </a:lnTo>
                <a:lnTo>
                  <a:pt x="279326" y="233261"/>
                </a:lnTo>
                <a:lnTo>
                  <a:pt x="359315" y="117261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3528" y="761097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7443" y="0"/>
                </a:moveTo>
                <a:lnTo>
                  <a:pt x="0" y="0"/>
                </a:lnTo>
                <a:lnTo>
                  <a:pt x="0" y="463983"/>
                </a:lnTo>
                <a:lnTo>
                  <a:pt x="117443" y="463983"/>
                </a:lnTo>
                <a:lnTo>
                  <a:pt x="117443" y="235165"/>
                </a:lnTo>
                <a:lnTo>
                  <a:pt x="126787" y="189198"/>
                </a:lnTo>
                <a:lnTo>
                  <a:pt x="152201" y="151729"/>
                </a:lnTo>
                <a:lnTo>
                  <a:pt x="189755" y="126502"/>
                </a:lnTo>
                <a:lnTo>
                  <a:pt x="235520" y="117261"/>
                </a:lnTo>
                <a:lnTo>
                  <a:pt x="274886" y="116627"/>
                </a:lnTo>
                <a:lnTo>
                  <a:pt x="333598" y="31690"/>
                </a:lnTo>
                <a:lnTo>
                  <a:pt x="117443" y="31690"/>
                </a:lnTo>
                <a:lnTo>
                  <a:pt x="117443" y="0"/>
                </a:lnTo>
                <a:close/>
              </a:path>
              <a:path w="355600" h="464184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39"/>
                </a:lnTo>
                <a:lnTo>
                  <a:pt x="144553" y="18182"/>
                </a:lnTo>
                <a:lnTo>
                  <a:pt x="117443" y="31690"/>
                </a:lnTo>
                <a:lnTo>
                  <a:pt x="333598" y="31690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15" y="1892249"/>
            <a:ext cx="1067876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642" y="6463394"/>
            <a:ext cx="70499" cy="70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364" y="6463394"/>
            <a:ext cx="71127" cy="70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732" y="6463394"/>
            <a:ext cx="70499" cy="70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472" y="6463394"/>
            <a:ext cx="70499" cy="70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4667" y="1481454"/>
            <a:ext cx="9122664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924" y="6375165"/>
            <a:ext cx="6102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7286" y="6375165"/>
            <a:ext cx="28511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rda.net/api-vault-query.html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" Target="slide3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enter.bintray.com/net/corda/plugins/cordformation/" TargetMode="External"/><Relationship Id="rId3" Type="http://schemas.openxmlformats.org/officeDocument/2006/relationships/slide" Target="slide3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slide" Target="slide3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slide" Target="slide3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slide" Target="slide3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slide" Target="slide3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15" y="1892249"/>
            <a:ext cx="31280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35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4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5" b="1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15" y="3615004"/>
            <a:ext cx="211391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185" i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500" spc="-33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130" i="1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4980" y="5251703"/>
            <a:ext cx="2033016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9237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280"/>
              <a:t>ServiceHub</a:t>
            </a:r>
            <a:r>
              <a:rPr dirty="0" spc="-695"/>
              <a:t> </a:t>
            </a:r>
            <a:r>
              <a:rPr dirty="0" spc="-25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878570" cy="310959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0" b="1">
                <a:solidFill>
                  <a:srgbClr val="2B79EF"/>
                </a:solidFill>
                <a:latin typeface="Arial"/>
                <a:cs typeface="Arial"/>
              </a:rPr>
              <a:t>ServiceHub </a:t>
            </a:r>
            <a:r>
              <a:rPr dirty="0" sz="2400" spc="-95">
                <a:latin typeface="Verdana"/>
                <a:cs typeface="Verdana"/>
              </a:rPr>
              <a:t>represents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30">
                <a:latin typeface="Verdana"/>
                <a:cs typeface="Verdana"/>
              </a:rPr>
              <a:t>operations </a:t>
            </a:r>
            <a:r>
              <a:rPr dirty="0" sz="2400" spc="20">
                <a:latin typeface="Verdana"/>
                <a:cs typeface="Verdana"/>
              </a:rPr>
              <a:t>available </a:t>
            </a:r>
            <a:r>
              <a:rPr dirty="0" sz="2400" spc="-90">
                <a:latin typeface="Verdana"/>
                <a:cs typeface="Verdana"/>
              </a:rPr>
              <a:t>internally</a:t>
            </a:r>
            <a:r>
              <a:rPr dirty="0" sz="2400" spc="-6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 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node: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100" b="1">
                <a:solidFill>
                  <a:srgbClr val="2B79EF"/>
                </a:solidFill>
                <a:latin typeface="Arial"/>
                <a:cs typeface="Arial"/>
              </a:rPr>
              <a:t>interface </a:t>
            </a:r>
            <a:r>
              <a:rPr dirty="0" sz="1800" spc="-110">
                <a:latin typeface="Arial"/>
                <a:cs typeface="Arial"/>
              </a:rPr>
              <a:t>ServiceHub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50">
                <a:latin typeface="Arial"/>
                <a:cs typeface="Arial"/>
              </a:rPr>
              <a:t>myInfo: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NodeInfo</a:t>
            </a:r>
            <a:endParaRPr sz="1800">
              <a:latin typeface="Arial"/>
              <a:cs typeface="Arial"/>
            </a:endParaRPr>
          </a:p>
          <a:p>
            <a:pPr marL="1135380" marR="4336415">
              <a:lnSpc>
                <a:spcPts val="1939"/>
              </a:lnSpc>
              <a:spcBef>
                <a:spcPts val="140"/>
              </a:spcBef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60">
                <a:latin typeface="Arial"/>
                <a:cs typeface="Arial"/>
              </a:rPr>
              <a:t>identityService: </a:t>
            </a:r>
            <a:r>
              <a:rPr dirty="0" sz="1800" spc="-65">
                <a:latin typeface="Arial"/>
                <a:cs typeface="Arial"/>
              </a:rPr>
              <a:t>IdentityService  </a:t>
            </a: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60">
                <a:latin typeface="Arial"/>
                <a:cs typeface="Arial"/>
              </a:rPr>
              <a:t>attachments: </a:t>
            </a:r>
            <a:r>
              <a:rPr dirty="0" sz="1800" spc="-80">
                <a:latin typeface="Arial"/>
                <a:cs typeface="Arial"/>
              </a:rPr>
              <a:t>AttachmentStorage  </a:t>
            </a: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75">
                <a:latin typeface="Arial"/>
                <a:cs typeface="Arial"/>
              </a:rPr>
              <a:t>vaultService: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VaultService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820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90">
                <a:latin typeface="Arial"/>
                <a:cs typeface="Arial"/>
              </a:rPr>
              <a:t>keyManagementService: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KeyManagementService</a:t>
            </a:r>
            <a:endParaRPr sz="1800">
              <a:latin typeface="Arial"/>
              <a:cs typeface="Arial"/>
            </a:endParaRPr>
          </a:p>
          <a:p>
            <a:pPr marL="1135380" marR="3514725">
              <a:lnSpc>
                <a:spcPts val="1939"/>
              </a:lnSpc>
              <a:spcBef>
                <a:spcPts val="140"/>
              </a:spcBef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80">
                <a:latin typeface="Arial"/>
                <a:cs typeface="Arial"/>
              </a:rPr>
              <a:t>validatedTransactions: </a:t>
            </a:r>
            <a:r>
              <a:rPr dirty="0" sz="1800" spc="-100">
                <a:latin typeface="Arial"/>
                <a:cs typeface="Arial"/>
              </a:rPr>
              <a:t>TransactionStorage  </a:t>
            </a: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75">
                <a:latin typeface="Arial"/>
                <a:cs typeface="Arial"/>
              </a:rPr>
              <a:t>networkMapCache: </a:t>
            </a:r>
            <a:r>
              <a:rPr dirty="0" sz="1800" spc="-85">
                <a:latin typeface="Arial"/>
                <a:cs typeface="Arial"/>
              </a:rPr>
              <a:t>NetworkMapCache  </a:t>
            </a: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75">
                <a:latin typeface="Arial"/>
                <a:cs typeface="Arial"/>
              </a:rPr>
              <a:t>clock: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0562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</a:t>
            </a:r>
            <a:r>
              <a:rPr dirty="0" spc="-250"/>
              <a:t> </a:t>
            </a:r>
            <a:r>
              <a:rPr dirty="0" spc="-280"/>
              <a:t>ServiceHub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301355" cy="24657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30480" indent="-342900">
              <a:lnSpc>
                <a:spcPts val="268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key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operations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provided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0" b="1">
                <a:solidFill>
                  <a:srgbClr val="2B79EF"/>
                </a:solidFill>
                <a:latin typeface="Arial"/>
                <a:cs typeface="Arial"/>
              </a:rPr>
              <a:t>ServiceHub</a:t>
            </a:r>
            <a:r>
              <a:rPr dirty="0" sz="2400" spc="-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  </a:t>
            </a:r>
            <a:r>
              <a:rPr dirty="0" sz="2400" spc="15">
                <a:latin typeface="Verdana"/>
                <a:cs typeface="Verdana"/>
              </a:rPr>
              <a:t>divided </a:t>
            </a:r>
            <a:r>
              <a:rPr dirty="0" sz="2400" spc="-60">
                <a:latin typeface="Verdana"/>
                <a:cs typeface="Verdana"/>
              </a:rPr>
              <a:t>into </a:t>
            </a:r>
            <a:r>
              <a:rPr dirty="0" sz="2400" spc="-85">
                <a:latin typeface="Verdana"/>
                <a:cs typeface="Verdana"/>
              </a:rPr>
              <a:t>four</a:t>
            </a:r>
            <a:r>
              <a:rPr dirty="0" sz="2400" spc="-555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types:</a:t>
            </a:r>
            <a:endParaRPr sz="24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85">
                <a:latin typeface="Verdana"/>
                <a:cs typeface="Verdana"/>
              </a:rPr>
              <a:t>Information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on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30">
                <a:latin typeface="Verdana"/>
                <a:cs typeface="Verdana"/>
              </a:rPr>
              <a:t>node’s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identity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80">
                <a:latin typeface="Verdana"/>
                <a:cs typeface="Verdana"/>
              </a:rPr>
              <a:t>and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130">
                <a:latin typeface="Verdana"/>
                <a:cs typeface="Verdana"/>
              </a:rPr>
              <a:t>keys</a:t>
            </a:r>
            <a:endParaRPr sz="22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85">
                <a:latin typeface="Verdana"/>
                <a:cs typeface="Verdana"/>
              </a:rPr>
              <a:t>Information </a:t>
            </a:r>
            <a:r>
              <a:rPr dirty="0" sz="2200" spc="20">
                <a:latin typeface="Verdana"/>
                <a:cs typeface="Verdana"/>
              </a:rPr>
              <a:t>on </a:t>
            </a:r>
            <a:r>
              <a:rPr dirty="0" sz="2200" spc="-50">
                <a:latin typeface="Verdana"/>
                <a:cs typeface="Verdana"/>
              </a:rPr>
              <a:t>other </a:t>
            </a:r>
            <a:r>
              <a:rPr dirty="0" sz="2200" spc="-60">
                <a:latin typeface="Verdana"/>
                <a:cs typeface="Verdana"/>
              </a:rPr>
              <a:t>network</a:t>
            </a:r>
            <a:r>
              <a:rPr dirty="0" sz="2200" spc="-59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nodes</a:t>
            </a:r>
            <a:endParaRPr sz="22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75">
                <a:latin typeface="Verdana"/>
                <a:cs typeface="Verdana"/>
              </a:rPr>
              <a:t>Retrieving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current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time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80">
                <a:latin typeface="Verdana"/>
                <a:cs typeface="Verdana"/>
              </a:rPr>
              <a:t>and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scheduling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events</a:t>
            </a:r>
            <a:endParaRPr sz="2200">
              <a:latin typeface="Verdana"/>
              <a:cs typeface="Verdana"/>
            </a:endParaRPr>
          </a:p>
          <a:p>
            <a:pPr lvl="1" marL="702945" indent="-45720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75">
                <a:latin typeface="Verdana"/>
                <a:cs typeface="Verdana"/>
              </a:rPr>
              <a:t>Retrieving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or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recording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90">
                <a:latin typeface="Verdana"/>
                <a:cs typeface="Verdana"/>
              </a:rPr>
              <a:t>data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105">
                <a:latin typeface="Verdana"/>
                <a:cs typeface="Verdana"/>
              </a:rPr>
              <a:t>in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vault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or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45">
                <a:latin typeface="Verdana"/>
                <a:cs typeface="Verdana"/>
              </a:rPr>
              <a:t>local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storage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6469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215"/>
              <a:t>Observable</a:t>
            </a:r>
            <a:r>
              <a:rPr dirty="0" spc="-45"/>
              <a:t> </a:t>
            </a:r>
            <a:r>
              <a:rPr dirty="0" spc="-310"/>
              <a:t>pattern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387080" cy="40709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6830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45">
                <a:latin typeface="Verdana"/>
                <a:cs typeface="Verdana"/>
              </a:rPr>
              <a:t>Many </a:t>
            </a:r>
            <a:r>
              <a:rPr dirty="0" sz="2400" spc="-200" b="1">
                <a:solidFill>
                  <a:srgbClr val="2B79EF"/>
                </a:solidFill>
                <a:latin typeface="Arial"/>
                <a:cs typeface="Arial"/>
              </a:rPr>
              <a:t>ServiceHub </a:t>
            </a:r>
            <a:r>
              <a:rPr dirty="0" sz="2400" spc="90">
                <a:latin typeface="Verdana"/>
                <a:cs typeface="Verdana"/>
              </a:rPr>
              <a:t>and </a:t>
            </a:r>
            <a:r>
              <a:rPr dirty="0" sz="2400" spc="-285" b="1">
                <a:solidFill>
                  <a:srgbClr val="2B79EF"/>
                </a:solidFill>
                <a:latin typeface="Arial"/>
                <a:cs typeface="Arial"/>
              </a:rPr>
              <a:t>CordaRPCOps </a:t>
            </a:r>
            <a:r>
              <a:rPr dirty="0" sz="2400" spc="-30">
                <a:latin typeface="Verdana"/>
                <a:cs typeface="Verdana"/>
              </a:rPr>
              <a:t>methods </a:t>
            </a:r>
            <a:r>
              <a:rPr dirty="0" sz="2400" spc="-125">
                <a:latin typeface="Verdana"/>
                <a:cs typeface="Verdana"/>
              </a:rPr>
              <a:t>return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  </a:t>
            </a:r>
            <a:r>
              <a:rPr dirty="0" sz="2400" spc="-15">
                <a:latin typeface="Verdana"/>
                <a:cs typeface="Verdana"/>
              </a:rPr>
              <a:t>instance </a:t>
            </a:r>
            <a:r>
              <a:rPr dirty="0" sz="2400" spc="10">
                <a:latin typeface="Verdana"/>
                <a:cs typeface="Verdana"/>
              </a:rPr>
              <a:t>of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420">
                <a:latin typeface="Verdana"/>
                <a:cs typeface="Verdana"/>
              </a:rPr>
              <a:t> </a:t>
            </a:r>
            <a:r>
              <a:rPr dirty="0" sz="2400" spc="-170" b="1">
                <a:solidFill>
                  <a:srgbClr val="2B79EF"/>
                </a:solidFill>
                <a:latin typeface="Arial"/>
                <a:cs typeface="Arial"/>
              </a:rPr>
              <a:t>rx.Observable </a:t>
            </a:r>
            <a:r>
              <a:rPr dirty="0" sz="2400" spc="-65"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5">
                <a:latin typeface="Verdana"/>
                <a:cs typeface="Verdana"/>
              </a:rPr>
              <a:t>observable </a:t>
            </a:r>
            <a:r>
              <a:rPr dirty="0" sz="2400" spc="-30">
                <a:latin typeface="Verdana"/>
                <a:cs typeface="Verdana"/>
              </a:rPr>
              <a:t>pattern </a:t>
            </a:r>
            <a:r>
              <a:rPr dirty="0" sz="2400" spc="-245">
                <a:latin typeface="Verdana"/>
                <a:cs typeface="Verdana"/>
              </a:rPr>
              <a:t>is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52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25">
                <a:latin typeface="Verdana"/>
                <a:cs typeface="Verdana"/>
              </a:rPr>
              <a:t>The </a:t>
            </a:r>
            <a:r>
              <a:rPr dirty="0" sz="2200" spc="-5">
                <a:latin typeface="Verdana"/>
                <a:cs typeface="Verdana"/>
              </a:rPr>
              <a:t>observable </a:t>
            </a:r>
            <a:r>
              <a:rPr dirty="0" sz="2200" spc="-105">
                <a:latin typeface="Verdana"/>
                <a:cs typeface="Verdana"/>
              </a:rPr>
              <a:t>emits</a:t>
            </a:r>
            <a:r>
              <a:rPr dirty="0" sz="2200" spc="-409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events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7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15">
                <a:latin typeface="Verdana"/>
                <a:cs typeface="Verdana"/>
              </a:rPr>
              <a:t>An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observer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130">
                <a:latin typeface="Verdana"/>
                <a:cs typeface="Verdana"/>
              </a:rPr>
              <a:t>can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subscribe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to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observable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25">
                <a:latin typeface="Verdana"/>
                <a:cs typeface="Verdana"/>
              </a:rPr>
              <a:t>The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observer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will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then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114">
                <a:latin typeface="Verdana"/>
                <a:cs typeface="Verdana"/>
              </a:rPr>
              <a:t>be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notified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of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any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emitted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events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observable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pattern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allows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node’s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owner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  </a:t>
            </a:r>
            <a:r>
              <a:rPr dirty="0" sz="2400" spc="-10">
                <a:latin typeface="Verdana"/>
                <a:cs typeface="Verdana"/>
              </a:rPr>
              <a:t>automatically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notified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updates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things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such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-65">
                <a:latin typeface="Verdana"/>
                <a:cs typeface="Verdana"/>
              </a:rPr>
              <a:t>network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map,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vault,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in-progress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6896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1. </a:t>
            </a:r>
            <a:r>
              <a:rPr dirty="0" spc="-170"/>
              <a:t>Node </a:t>
            </a:r>
            <a:r>
              <a:rPr dirty="0" spc="-330"/>
              <a:t>information </a:t>
            </a:r>
            <a:r>
              <a:rPr dirty="0" spc="-675"/>
              <a:t>–</a:t>
            </a:r>
            <a:r>
              <a:rPr dirty="0" spc="-415"/>
              <a:t> </a:t>
            </a:r>
            <a:r>
              <a:rPr dirty="0" spc="-400"/>
              <a:t>myInfo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07363"/>
            <a:ext cx="10118090" cy="4145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397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5">
                <a:latin typeface="Verdana"/>
                <a:cs typeface="Verdana"/>
              </a:rPr>
              <a:t>Information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obtained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from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75" b="1">
                <a:solidFill>
                  <a:srgbClr val="2B79EF"/>
                </a:solidFill>
                <a:latin typeface="Arial"/>
                <a:cs typeface="Arial"/>
              </a:rPr>
              <a:t>ServiceHub.myInfo</a:t>
            </a:r>
            <a:r>
              <a:rPr dirty="0" sz="2400" spc="-175">
                <a:latin typeface="Verdana"/>
                <a:cs typeface="Verdana"/>
              </a:rPr>
              <a:t>,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which  </a:t>
            </a:r>
            <a:r>
              <a:rPr dirty="0" sz="2400" spc="-150">
                <a:latin typeface="Verdana"/>
                <a:cs typeface="Verdana"/>
              </a:rPr>
              <a:t>returns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140" b="1">
                <a:solidFill>
                  <a:srgbClr val="2B79EF"/>
                </a:solidFill>
                <a:latin typeface="Arial"/>
                <a:cs typeface="Arial"/>
              </a:rPr>
              <a:t>NodeInfo</a:t>
            </a:r>
            <a:r>
              <a:rPr dirty="0" sz="2400" spc="-42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60">
                <a:latin typeface="Verdana"/>
                <a:cs typeface="Verdana"/>
              </a:rPr>
              <a:t>instance:</a:t>
            </a:r>
            <a:endParaRPr sz="2400">
              <a:latin typeface="Verdana"/>
              <a:cs typeface="Verdana"/>
            </a:endParaRPr>
          </a:p>
          <a:p>
            <a:pPr algn="ctr" marR="6348095">
              <a:lnSpc>
                <a:spcPct val="100000"/>
              </a:lnSpc>
              <a:spcBef>
                <a:spcPts val="1450"/>
              </a:spcBef>
            </a:pPr>
            <a:r>
              <a:rPr dirty="0" sz="1800" spc="-95" b="1">
                <a:solidFill>
                  <a:srgbClr val="2B79EF"/>
                </a:solidFill>
                <a:latin typeface="Arial"/>
                <a:cs typeface="Arial"/>
              </a:rPr>
              <a:t>data </a:t>
            </a:r>
            <a:r>
              <a:rPr dirty="0" sz="1800" spc="-200" b="1">
                <a:solidFill>
                  <a:srgbClr val="2B79EF"/>
                </a:solidFill>
                <a:latin typeface="Arial"/>
                <a:cs typeface="Arial"/>
              </a:rPr>
              <a:t>class</a:t>
            </a:r>
            <a:r>
              <a:rPr dirty="0" sz="1800" spc="-12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NodeInfo(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ct val="100000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110">
                <a:latin typeface="Arial"/>
                <a:cs typeface="Arial"/>
              </a:rPr>
              <a:t>addresses: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List&lt;NetworkHostAndPort&gt;,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ct val="100000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50">
                <a:latin typeface="Arial"/>
                <a:cs typeface="Arial"/>
              </a:rPr>
              <a:t>legalIdentities: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List&lt;Party&gt;,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ct val="100000"/>
              </a:lnSpc>
              <a:spcBef>
                <a:spcPts val="5"/>
              </a:spcBef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70">
                <a:latin typeface="Arial"/>
                <a:cs typeface="Arial"/>
              </a:rPr>
              <a:t>legalIdentitiesAndCerts: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Set&lt;PartyAndCertificate&gt;,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ct val="100000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60">
                <a:latin typeface="Arial"/>
                <a:cs typeface="Arial"/>
              </a:rPr>
              <a:t>platformVersion: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Int,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ct val="100000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60">
                <a:latin typeface="Arial"/>
                <a:cs typeface="Arial"/>
              </a:rPr>
              <a:t>serial: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14">
                <a:latin typeface="Arial"/>
                <a:cs typeface="Arial"/>
              </a:rPr>
              <a:t>Long)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299085" indent="-286385">
              <a:lnSpc>
                <a:spcPts val="2855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110">
                <a:latin typeface="Verdana"/>
                <a:cs typeface="Verdana"/>
              </a:rPr>
              <a:t>Where:</a:t>
            </a:r>
            <a:endParaRPr sz="2400">
              <a:latin typeface="Verdana"/>
              <a:cs typeface="Verdana"/>
            </a:endParaRPr>
          </a:p>
          <a:p>
            <a:pPr lvl="1" marL="433070" marR="5080" indent="-285115">
              <a:lnSpc>
                <a:spcPts val="246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 sz="2000" spc="-190" b="1">
                <a:solidFill>
                  <a:srgbClr val="2B79EF"/>
                </a:solidFill>
                <a:latin typeface="Arial"/>
                <a:cs typeface="Arial"/>
              </a:rPr>
              <a:t>addresses</a:t>
            </a:r>
            <a:r>
              <a:rPr dirty="0" sz="2000" spc="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Artemis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160">
                <a:latin typeface="Verdana"/>
                <a:cs typeface="Verdana"/>
              </a:rPr>
              <a:t>MQ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address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allows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other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nodes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send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node  </a:t>
            </a:r>
            <a:r>
              <a:rPr dirty="0" sz="2000" spc="-50">
                <a:latin typeface="Verdana"/>
                <a:cs typeface="Verdana"/>
              </a:rPr>
              <a:t>messages</a:t>
            </a:r>
            <a:endParaRPr sz="2000">
              <a:latin typeface="Verdana"/>
              <a:cs typeface="Verdana"/>
            </a:endParaRPr>
          </a:p>
          <a:p>
            <a:pPr lvl="1" marL="433070" indent="-285115">
              <a:lnSpc>
                <a:spcPts val="2250"/>
              </a:lnSpc>
              <a:buClr>
                <a:srgbClr val="000000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 sz="2000" spc="-130" b="1">
                <a:solidFill>
                  <a:srgbClr val="2B79EF"/>
                </a:solidFill>
                <a:latin typeface="Arial"/>
                <a:cs typeface="Arial"/>
              </a:rPr>
              <a:t>legalIdentitiesAndCerts</a:t>
            </a:r>
            <a:r>
              <a:rPr dirty="0" sz="2000" spc="-4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45">
                <a:latin typeface="Verdana"/>
                <a:cs typeface="Verdana"/>
              </a:rPr>
              <a:t>allows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other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nodes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identify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this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node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716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2. </a:t>
            </a:r>
            <a:r>
              <a:rPr dirty="0" spc="-355"/>
              <a:t>Network </a:t>
            </a:r>
            <a:r>
              <a:rPr dirty="0" spc="-330"/>
              <a:t>information </a:t>
            </a:r>
            <a:r>
              <a:rPr dirty="0" spc="-675"/>
              <a:t>–</a:t>
            </a:r>
            <a:r>
              <a:rPr dirty="0" spc="-610"/>
              <a:t> </a:t>
            </a:r>
            <a:r>
              <a:rPr dirty="0" spc="-200"/>
              <a:t>networkMapCache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18030"/>
            <a:ext cx="8844280" cy="3918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0">
                <a:latin typeface="Verdana"/>
                <a:cs typeface="Verdana"/>
              </a:rPr>
              <a:t>Communication </a:t>
            </a:r>
            <a:r>
              <a:rPr dirty="0" sz="2400" spc="45">
                <a:latin typeface="Verdana"/>
                <a:cs typeface="Verdana"/>
              </a:rPr>
              <a:t>between </a:t>
            </a:r>
            <a:r>
              <a:rPr dirty="0" sz="2400" spc="-65">
                <a:latin typeface="Verdana"/>
                <a:cs typeface="Verdana"/>
              </a:rPr>
              <a:t>network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63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60">
                <a:latin typeface="Verdana"/>
                <a:cs typeface="Verdana"/>
              </a:rPr>
              <a:t>point-to-point  </a:t>
            </a:r>
            <a:r>
              <a:rPr dirty="0" sz="2400" spc="-135">
                <a:latin typeface="Verdana"/>
                <a:cs typeface="Verdana"/>
              </a:rPr>
              <a:t>(i.e. </a:t>
            </a:r>
            <a:r>
              <a:rPr dirty="0" sz="2400" spc="50">
                <a:latin typeface="Verdana"/>
                <a:cs typeface="Verdana"/>
              </a:rPr>
              <a:t>between </a:t>
            </a:r>
            <a:r>
              <a:rPr dirty="0" sz="2400" spc="65">
                <a:latin typeface="Verdana"/>
                <a:cs typeface="Verdana"/>
              </a:rPr>
              <a:t>named</a:t>
            </a:r>
            <a:r>
              <a:rPr dirty="0" sz="2400" spc="-4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nodes)</a:t>
            </a:r>
            <a:endParaRPr sz="2400">
              <a:latin typeface="Verdana"/>
              <a:cs typeface="Verdana"/>
            </a:endParaRPr>
          </a:p>
          <a:p>
            <a:pPr marL="355600" marR="1725295" indent="-342900">
              <a:lnSpc>
                <a:spcPct val="98100"/>
              </a:lnSpc>
              <a:spcBef>
                <a:spcPts val="1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80">
                <a:latin typeface="Verdana"/>
                <a:cs typeface="Verdana"/>
              </a:rPr>
              <a:t>To </a:t>
            </a:r>
            <a:r>
              <a:rPr dirty="0" sz="2400" spc="-45">
                <a:latin typeface="Verdana"/>
                <a:cs typeface="Verdana"/>
              </a:rPr>
              <a:t>look </a:t>
            </a:r>
            <a:r>
              <a:rPr dirty="0" sz="2400" spc="40">
                <a:latin typeface="Verdana"/>
                <a:cs typeface="Verdana"/>
              </a:rPr>
              <a:t>up </a:t>
            </a:r>
            <a:r>
              <a:rPr dirty="0" sz="2400" spc="-50">
                <a:latin typeface="Verdana"/>
                <a:cs typeface="Verdana"/>
              </a:rPr>
              <a:t>other </a:t>
            </a:r>
            <a:r>
              <a:rPr dirty="0" sz="2400" spc="-35">
                <a:latin typeface="Verdana"/>
                <a:cs typeface="Verdana"/>
              </a:rPr>
              <a:t>nodes,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80">
                <a:latin typeface="Verdana"/>
                <a:cs typeface="Verdana"/>
              </a:rPr>
              <a:t>node </a:t>
            </a:r>
            <a:r>
              <a:rPr dirty="0" sz="2400" spc="-145">
                <a:latin typeface="Verdana"/>
                <a:cs typeface="Verdana"/>
              </a:rPr>
              <a:t>uses </a:t>
            </a:r>
            <a:r>
              <a:rPr dirty="0" sz="2400" spc="-145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400" spc="-170" b="1">
                <a:solidFill>
                  <a:srgbClr val="2B79EF"/>
                </a:solidFill>
                <a:latin typeface="Arial"/>
                <a:cs typeface="Arial"/>
              </a:rPr>
              <a:t>ServiceHub.networkMapCache</a:t>
            </a:r>
            <a:r>
              <a:rPr dirty="0" sz="2400" spc="-170">
                <a:latin typeface="Verdana"/>
                <a:cs typeface="Verdana"/>
              </a:rPr>
              <a:t>, </a:t>
            </a:r>
            <a:r>
              <a:rPr dirty="0" sz="2400" spc="5">
                <a:latin typeface="Verdana"/>
                <a:cs typeface="Verdana"/>
              </a:rPr>
              <a:t>which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implements </a:t>
            </a:r>
            <a:r>
              <a:rPr dirty="0" sz="2400" spc="-65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400" spc="-155" b="1">
                <a:solidFill>
                  <a:srgbClr val="2B79EF"/>
                </a:solidFill>
                <a:latin typeface="Arial"/>
                <a:cs typeface="Arial"/>
              </a:rPr>
              <a:t>NetworkMapCache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5" b="1">
                <a:solidFill>
                  <a:srgbClr val="2B79EF"/>
                </a:solidFill>
                <a:latin typeface="Arial"/>
                <a:cs typeface="Arial"/>
              </a:rPr>
              <a:t>NetworkMapCache </a:t>
            </a:r>
            <a:r>
              <a:rPr dirty="0" sz="2400" spc="-80">
                <a:latin typeface="Verdana"/>
                <a:cs typeface="Verdana"/>
              </a:rPr>
              <a:t>tracks </a:t>
            </a:r>
            <a:r>
              <a:rPr dirty="0" sz="2400" spc="-85">
                <a:latin typeface="Verdana"/>
                <a:cs typeface="Verdana"/>
              </a:rPr>
              <a:t>four </a:t>
            </a:r>
            <a:r>
              <a:rPr dirty="0" sz="2400" spc="-125">
                <a:latin typeface="Verdana"/>
                <a:cs typeface="Verdana"/>
              </a:rPr>
              <a:t>kinds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nodes: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75" b="1">
                <a:solidFill>
                  <a:srgbClr val="2B79EF"/>
                </a:solidFill>
                <a:latin typeface="Arial"/>
                <a:cs typeface="Arial"/>
              </a:rPr>
              <a:t>partyNodes</a:t>
            </a:r>
            <a:r>
              <a:rPr dirty="0" sz="2200" spc="-175">
                <a:latin typeface="Verdana"/>
                <a:cs typeface="Verdana"/>
              </a:rPr>
              <a:t>:</a:t>
            </a:r>
            <a:r>
              <a:rPr dirty="0" sz="2200" spc="-13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every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node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on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network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50" b="1">
                <a:solidFill>
                  <a:srgbClr val="2B79EF"/>
                </a:solidFill>
                <a:latin typeface="Arial"/>
                <a:cs typeface="Arial"/>
              </a:rPr>
              <a:t>networkMapNodes</a:t>
            </a:r>
            <a:r>
              <a:rPr dirty="0" sz="2200" spc="-150">
                <a:latin typeface="Verdana"/>
                <a:cs typeface="Verdana"/>
              </a:rPr>
              <a:t>:</a:t>
            </a:r>
            <a:r>
              <a:rPr dirty="0" sz="2200" spc="-12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nodes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advertising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network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map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service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75" b="1">
                <a:solidFill>
                  <a:srgbClr val="2B79EF"/>
                </a:solidFill>
                <a:latin typeface="Arial"/>
                <a:cs typeface="Arial"/>
              </a:rPr>
              <a:t>notaryNodes</a:t>
            </a:r>
            <a:r>
              <a:rPr dirty="0" sz="2200" spc="-175">
                <a:latin typeface="Verdana"/>
                <a:cs typeface="Verdana"/>
              </a:rPr>
              <a:t>: </a:t>
            </a:r>
            <a:r>
              <a:rPr dirty="0" sz="2200">
                <a:latin typeface="Verdana"/>
                <a:cs typeface="Verdana"/>
              </a:rPr>
              <a:t>nodes </a:t>
            </a:r>
            <a:r>
              <a:rPr dirty="0" sz="2200" spc="-60">
                <a:latin typeface="Verdana"/>
                <a:cs typeface="Verdana"/>
              </a:rPr>
              <a:t>advertising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55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notary </a:t>
            </a:r>
            <a:r>
              <a:rPr dirty="0" sz="2200" spc="-45">
                <a:latin typeface="Verdana"/>
                <a:cs typeface="Verdana"/>
              </a:rPr>
              <a:t>service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70" b="1">
                <a:solidFill>
                  <a:srgbClr val="2B79EF"/>
                </a:solidFill>
                <a:latin typeface="Arial"/>
                <a:cs typeface="Arial"/>
              </a:rPr>
              <a:t>regulatorNodes</a:t>
            </a:r>
            <a:r>
              <a:rPr dirty="0" sz="2200" spc="-170">
                <a:latin typeface="Verdana"/>
                <a:cs typeface="Verdana"/>
              </a:rPr>
              <a:t>: </a:t>
            </a:r>
            <a:r>
              <a:rPr dirty="0" sz="2200">
                <a:latin typeface="Verdana"/>
                <a:cs typeface="Verdana"/>
              </a:rPr>
              <a:t>nodes </a:t>
            </a:r>
            <a:r>
              <a:rPr dirty="0" sz="2200" spc="-60">
                <a:latin typeface="Verdana"/>
                <a:cs typeface="Verdana"/>
              </a:rPr>
              <a:t>advertising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53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regulatory </a:t>
            </a:r>
            <a:r>
              <a:rPr dirty="0" sz="2200" spc="-45">
                <a:latin typeface="Verdana"/>
                <a:cs typeface="Verdana"/>
              </a:rPr>
              <a:t>service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716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2. </a:t>
            </a:r>
            <a:r>
              <a:rPr dirty="0" spc="-355"/>
              <a:t>Network </a:t>
            </a:r>
            <a:r>
              <a:rPr dirty="0" spc="-330"/>
              <a:t>information </a:t>
            </a:r>
            <a:r>
              <a:rPr dirty="0" spc="-675"/>
              <a:t>–</a:t>
            </a:r>
            <a:r>
              <a:rPr dirty="0" spc="-610"/>
              <a:t> </a:t>
            </a:r>
            <a:r>
              <a:rPr dirty="0" spc="-200"/>
              <a:t>networkMapCache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07363"/>
            <a:ext cx="9077325" cy="32588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55600" marR="74295" indent="-342900">
              <a:lnSpc>
                <a:spcPct val="102899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155" b="1">
                <a:solidFill>
                  <a:srgbClr val="2B79EF"/>
                </a:solidFill>
                <a:latin typeface="Arial"/>
                <a:cs typeface="Arial"/>
              </a:rPr>
              <a:t>networkMapCache </a:t>
            </a:r>
            <a:r>
              <a:rPr dirty="0" sz="2400" spc="-45">
                <a:latin typeface="Verdana"/>
                <a:cs typeface="Verdana"/>
              </a:rPr>
              <a:t>provides </a:t>
            </a:r>
            <a:r>
              <a:rPr dirty="0" sz="2400" spc="-30">
                <a:latin typeface="Verdana"/>
                <a:cs typeface="Verdana"/>
              </a:rPr>
              <a:t>methods </a:t>
            </a:r>
            <a:r>
              <a:rPr dirty="0" sz="2400" spc="-95">
                <a:latin typeface="Verdana"/>
                <a:cs typeface="Verdana"/>
              </a:rPr>
              <a:t>for </a:t>
            </a:r>
            <a:r>
              <a:rPr dirty="0" sz="2400" spc="-90">
                <a:latin typeface="Verdana"/>
                <a:cs typeface="Verdana"/>
              </a:rPr>
              <a:t>retrieving</a:t>
            </a:r>
            <a:r>
              <a:rPr dirty="0" sz="2400" spc="-4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  </a:t>
            </a:r>
            <a:r>
              <a:rPr dirty="0" sz="2400" spc="55">
                <a:latin typeface="Verdana"/>
                <a:cs typeface="Verdana"/>
              </a:rPr>
              <a:t>based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on: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000" spc="50"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lvl="1" marL="588645" indent="-342900">
              <a:lnSpc>
                <a:spcPts val="2395"/>
              </a:lnSpc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000">
                <a:latin typeface="Verdana"/>
                <a:cs typeface="Verdana"/>
              </a:rPr>
              <a:t>Public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lvl="1" marL="588645" indent="-342900">
              <a:lnSpc>
                <a:spcPts val="2635"/>
              </a:lnSpc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60">
                <a:latin typeface="Verdana"/>
                <a:cs typeface="Verdana"/>
              </a:rPr>
              <a:t>Service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advertised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8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25" b="1">
                <a:solidFill>
                  <a:srgbClr val="2B79EF"/>
                </a:solidFill>
                <a:latin typeface="Arial"/>
                <a:cs typeface="Arial"/>
              </a:rPr>
              <a:t>track()</a:t>
            </a:r>
            <a:r>
              <a:rPr dirty="0" sz="2400" spc="-1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20">
                <a:latin typeface="Verdana"/>
                <a:cs typeface="Verdana"/>
              </a:rPr>
              <a:t>method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allows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learn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about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changes 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network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map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over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time: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365"/>
              </a:spcBef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55">
                <a:latin typeface="Arial"/>
                <a:cs typeface="Arial"/>
              </a:rPr>
              <a:t>track(): </a:t>
            </a:r>
            <a:r>
              <a:rPr dirty="0" sz="1800" spc="-100">
                <a:latin typeface="Arial"/>
                <a:cs typeface="Arial"/>
              </a:rPr>
              <a:t>DataFeed&lt;List&lt;NodeInfo&gt;,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20">
                <a:latin typeface="Arial"/>
                <a:cs typeface="Arial"/>
              </a:rPr>
              <a:t>MapChange&gt;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458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2. </a:t>
            </a:r>
            <a:r>
              <a:rPr dirty="0" spc="-355"/>
              <a:t>Network </a:t>
            </a:r>
            <a:r>
              <a:rPr dirty="0" spc="-330"/>
              <a:t>information </a:t>
            </a:r>
            <a:r>
              <a:rPr dirty="0" spc="-675"/>
              <a:t>– </a:t>
            </a:r>
            <a:r>
              <a:rPr dirty="0" spc="-290"/>
              <a:t>Looking </a:t>
            </a:r>
            <a:r>
              <a:rPr dirty="0" spc="-340"/>
              <a:t>Up</a:t>
            </a:r>
            <a:r>
              <a:rPr dirty="0" spc="380"/>
              <a:t> </a:t>
            </a:r>
            <a:r>
              <a:rPr dirty="0" spc="-235"/>
              <a:t>Nodes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07363"/>
            <a:ext cx="7718425" cy="368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Verdana"/>
                <a:cs typeface="Verdana"/>
              </a:rPr>
              <a:t>Some </a:t>
            </a:r>
            <a:r>
              <a:rPr dirty="0" sz="2400" spc="-155" b="1">
                <a:solidFill>
                  <a:srgbClr val="2B79EF"/>
                </a:solidFill>
                <a:latin typeface="Arial"/>
                <a:cs typeface="Arial"/>
              </a:rPr>
              <a:t>networkMapCache </a:t>
            </a:r>
            <a:r>
              <a:rPr dirty="0" sz="2400" spc="-30">
                <a:latin typeface="Verdana"/>
                <a:cs typeface="Verdana"/>
              </a:rPr>
              <a:t>methods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-45">
                <a:latin typeface="Verdana"/>
                <a:cs typeface="Verdana"/>
              </a:rPr>
              <a:t>look </a:t>
            </a:r>
            <a:r>
              <a:rPr dirty="0" sz="2400" spc="40">
                <a:latin typeface="Verdana"/>
                <a:cs typeface="Verdana"/>
              </a:rPr>
              <a:t>up</a:t>
            </a:r>
            <a:r>
              <a:rPr dirty="0" sz="2400" spc="-63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nodes:</a:t>
            </a:r>
            <a:endParaRPr sz="2400">
              <a:latin typeface="Verdana"/>
              <a:cs typeface="Verdana"/>
            </a:endParaRPr>
          </a:p>
          <a:p>
            <a:pPr algn="just" marL="927100" marR="586740">
              <a:lnSpc>
                <a:spcPct val="300100"/>
              </a:lnSpc>
              <a:spcBef>
                <a:spcPts val="10"/>
              </a:spcBef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85">
                <a:latin typeface="Arial"/>
                <a:cs typeface="Arial"/>
              </a:rPr>
              <a:t>getNodeByLegalName(principal: </a:t>
            </a:r>
            <a:r>
              <a:rPr dirty="0" sz="1800" spc="-114">
                <a:latin typeface="Arial"/>
                <a:cs typeface="Arial"/>
              </a:rPr>
              <a:t>CordaX500Name): </a:t>
            </a:r>
            <a:r>
              <a:rPr dirty="0" sz="1800" spc="-75">
                <a:latin typeface="Arial"/>
                <a:cs typeface="Arial"/>
              </a:rPr>
              <a:t>NodeInfo?  </a:t>
            </a: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75">
                <a:latin typeface="Arial"/>
                <a:cs typeface="Arial"/>
              </a:rPr>
              <a:t>getNodeByLegalIdentityKey(identityKey: </a:t>
            </a:r>
            <a:r>
              <a:rPr dirty="0" sz="1800" spc="-105">
                <a:latin typeface="Arial"/>
                <a:cs typeface="Arial"/>
              </a:rPr>
              <a:t>PublicKey): </a:t>
            </a:r>
            <a:r>
              <a:rPr dirty="0" sz="1800" spc="-75">
                <a:latin typeface="Arial"/>
                <a:cs typeface="Arial"/>
              </a:rPr>
              <a:t>NodeInfo?  </a:t>
            </a: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70">
                <a:latin typeface="Arial"/>
                <a:cs typeface="Arial"/>
              </a:rPr>
              <a:t>getNodeByLegalIdentity(party: AbstractParty): </a:t>
            </a:r>
            <a:r>
              <a:rPr dirty="0" sz="1800" spc="-75">
                <a:latin typeface="Arial"/>
                <a:cs typeface="Arial"/>
              </a:rPr>
              <a:t>NodeInfo?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927100">
              <a:lnSpc>
                <a:spcPct val="100000"/>
              </a:lnSpc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100">
                <a:latin typeface="Arial"/>
                <a:cs typeface="Arial"/>
              </a:rPr>
              <a:t>getNodeByAddress(address: </a:t>
            </a:r>
            <a:r>
              <a:rPr dirty="0" sz="1800" spc="-65">
                <a:latin typeface="Arial"/>
                <a:cs typeface="Arial"/>
              </a:rPr>
              <a:t>NetworkHostAndPort):</a:t>
            </a:r>
            <a:r>
              <a:rPr dirty="0" sz="1800" spc="-75">
                <a:latin typeface="Arial"/>
                <a:cs typeface="Arial"/>
              </a:rPr>
              <a:t> NodeInfo?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762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3. </a:t>
            </a:r>
            <a:r>
              <a:rPr dirty="0" spc="-405"/>
              <a:t>Time </a:t>
            </a:r>
            <a:r>
              <a:rPr dirty="0" spc="-330"/>
              <a:t>information</a:t>
            </a:r>
            <a:r>
              <a:rPr dirty="0" spc="215"/>
              <a:t> </a:t>
            </a:r>
            <a:r>
              <a:rPr dirty="0" spc="-675"/>
              <a:t>– </a:t>
            </a:r>
            <a:r>
              <a:rPr dirty="0" spc="-90"/>
              <a:t>clock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381000" marR="26606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pc="-270"/>
              <a:t>In</a:t>
            </a:r>
            <a:r>
              <a:rPr dirty="0" spc="-175"/>
              <a:t> </a:t>
            </a:r>
            <a:r>
              <a:rPr dirty="0" spc="35"/>
              <a:t>Corda,</a:t>
            </a:r>
            <a:r>
              <a:rPr dirty="0" spc="-185"/>
              <a:t> </a:t>
            </a:r>
            <a:r>
              <a:rPr dirty="0" spc="-50"/>
              <a:t>there</a:t>
            </a:r>
            <a:r>
              <a:rPr dirty="0" spc="-170"/>
              <a:t> </a:t>
            </a:r>
            <a:r>
              <a:rPr dirty="0" spc="-240"/>
              <a:t>is</a:t>
            </a:r>
            <a:r>
              <a:rPr dirty="0" spc="-200"/>
              <a:t> </a:t>
            </a:r>
            <a:r>
              <a:rPr dirty="0" spc="25"/>
              <a:t>no</a:t>
            </a:r>
            <a:r>
              <a:rPr dirty="0" spc="-175"/>
              <a:t> </a:t>
            </a:r>
            <a:r>
              <a:rPr dirty="0" spc="-65"/>
              <a:t>network</a:t>
            </a:r>
            <a:r>
              <a:rPr dirty="0" spc="-170"/>
              <a:t> </a:t>
            </a:r>
            <a:r>
              <a:rPr dirty="0" spc="-95"/>
              <a:t>time.</a:t>
            </a:r>
            <a:r>
              <a:rPr dirty="0" spc="-210"/>
              <a:t> </a:t>
            </a:r>
            <a:r>
              <a:rPr dirty="0" spc="45"/>
              <a:t>Each</a:t>
            </a:r>
            <a:r>
              <a:rPr dirty="0" spc="-185"/>
              <a:t> </a:t>
            </a:r>
            <a:r>
              <a:rPr dirty="0" spc="80"/>
              <a:t>node</a:t>
            </a:r>
            <a:r>
              <a:rPr dirty="0" spc="-170"/>
              <a:t> </a:t>
            </a:r>
            <a:r>
              <a:rPr dirty="0" spc="-80"/>
              <a:t>tracks</a:t>
            </a:r>
            <a:r>
              <a:rPr dirty="0" spc="-175"/>
              <a:t> </a:t>
            </a:r>
            <a:r>
              <a:rPr dirty="0" spc="-65"/>
              <a:t>time  </a:t>
            </a:r>
            <a:r>
              <a:rPr dirty="0" spc="-30"/>
              <a:t>separately</a:t>
            </a:r>
          </a:p>
          <a:p>
            <a:pPr marL="381000" indent="-342900">
              <a:lnSpc>
                <a:spcPts val="2735"/>
              </a:lnSpc>
              <a:spcBef>
                <a:spcPts val="219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pc="45"/>
              <a:t>Each</a:t>
            </a:r>
            <a:r>
              <a:rPr dirty="0" spc="-180"/>
              <a:t> </a:t>
            </a:r>
            <a:r>
              <a:rPr dirty="0" spc="80"/>
              <a:t>node</a:t>
            </a:r>
            <a:r>
              <a:rPr dirty="0" spc="-160"/>
              <a:t> </a:t>
            </a:r>
            <a:r>
              <a:rPr dirty="0" spc="-80"/>
              <a:t>tracks</a:t>
            </a:r>
            <a:r>
              <a:rPr dirty="0" spc="-165"/>
              <a:t> </a:t>
            </a:r>
            <a:r>
              <a:rPr dirty="0" spc="-65"/>
              <a:t>time</a:t>
            </a:r>
            <a:r>
              <a:rPr dirty="0" spc="-204"/>
              <a:t> </a:t>
            </a:r>
            <a:r>
              <a:rPr dirty="0" spc="-95"/>
              <a:t>using</a:t>
            </a:r>
            <a:r>
              <a:rPr dirty="0" spc="-190"/>
              <a:t> </a:t>
            </a:r>
            <a:r>
              <a:rPr dirty="0" spc="-200" b="1">
                <a:solidFill>
                  <a:srgbClr val="2B79EF"/>
                </a:solidFill>
                <a:latin typeface="Arial"/>
                <a:cs typeface="Arial"/>
              </a:rPr>
              <a:t>ServiceHub.clock</a:t>
            </a:r>
            <a:r>
              <a:rPr dirty="0" spc="-200"/>
              <a:t>,</a:t>
            </a:r>
            <a:r>
              <a:rPr dirty="0" spc="-335"/>
              <a:t> </a:t>
            </a:r>
            <a:r>
              <a:rPr dirty="0" spc="5"/>
              <a:t>which</a:t>
            </a:r>
            <a:r>
              <a:rPr dirty="0" spc="-195"/>
              <a:t> </a:t>
            </a:r>
            <a:r>
              <a:rPr dirty="0" spc="20"/>
              <a:t>embeds</a:t>
            </a:r>
          </a:p>
          <a:p>
            <a:pPr marL="381000">
              <a:lnSpc>
                <a:spcPts val="2735"/>
              </a:lnSpc>
            </a:pPr>
            <a:r>
              <a:rPr dirty="0" spc="65"/>
              <a:t>an</a:t>
            </a:r>
            <a:r>
              <a:rPr dirty="0" spc="-185"/>
              <a:t> </a:t>
            </a:r>
            <a:r>
              <a:rPr dirty="0" spc="-15"/>
              <a:t>instance</a:t>
            </a:r>
            <a:r>
              <a:rPr dirty="0" spc="-215"/>
              <a:t> </a:t>
            </a:r>
            <a:r>
              <a:rPr dirty="0" spc="10"/>
              <a:t>of</a:t>
            </a:r>
            <a:r>
              <a:rPr dirty="0" spc="-180"/>
              <a:t> </a:t>
            </a:r>
            <a:r>
              <a:rPr dirty="0" spc="40"/>
              <a:t>Java’s</a:t>
            </a:r>
            <a:r>
              <a:rPr dirty="0" spc="-215"/>
              <a:t> </a:t>
            </a:r>
            <a:r>
              <a:rPr dirty="0" spc="-114"/>
              <a:t>built-in</a:t>
            </a:r>
            <a:r>
              <a:rPr dirty="0" spc="-195"/>
              <a:t> </a:t>
            </a:r>
            <a:r>
              <a:rPr dirty="0" spc="-245" b="1">
                <a:solidFill>
                  <a:srgbClr val="2B79EF"/>
                </a:solidFill>
                <a:latin typeface="Arial"/>
                <a:cs typeface="Arial"/>
              </a:rPr>
              <a:t>Java.Clock</a:t>
            </a:r>
          </a:p>
          <a:p>
            <a:pPr marL="381000" indent="-342900">
              <a:lnSpc>
                <a:spcPct val="100000"/>
              </a:lnSpc>
              <a:spcBef>
                <a:spcPts val="239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pc="-254"/>
              <a:t>This</a:t>
            </a:r>
            <a:r>
              <a:rPr dirty="0" spc="-195"/>
              <a:t> </a:t>
            </a:r>
            <a:r>
              <a:rPr dirty="0" spc="60"/>
              <a:t>clock</a:t>
            </a:r>
            <a:r>
              <a:rPr dirty="0" spc="-180"/>
              <a:t> </a:t>
            </a:r>
            <a:r>
              <a:rPr dirty="0" spc="-240"/>
              <a:t>is</a:t>
            </a:r>
            <a:r>
              <a:rPr dirty="0" spc="-204"/>
              <a:t> </a:t>
            </a:r>
            <a:r>
              <a:rPr dirty="0" spc="-25"/>
              <a:t>used</a:t>
            </a:r>
            <a:r>
              <a:rPr dirty="0" spc="-180"/>
              <a:t> </a:t>
            </a:r>
            <a:r>
              <a:rPr dirty="0" spc="-10"/>
              <a:t>to</a:t>
            </a:r>
            <a:r>
              <a:rPr dirty="0" spc="-180"/>
              <a:t> </a:t>
            </a:r>
            <a:r>
              <a:rPr dirty="0" spc="45"/>
              <a:t>choose</a:t>
            </a:r>
            <a:r>
              <a:rPr dirty="0" spc="-170"/>
              <a:t> </a:t>
            </a:r>
            <a:r>
              <a:rPr dirty="0" spc="-100"/>
              <a:t>time-stamps</a:t>
            </a:r>
            <a:r>
              <a:rPr dirty="0" spc="-210"/>
              <a:t> </a:t>
            </a:r>
            <a:r>
              <a:rPr dirty="0" spc="-95"/>
              <a:t>for</a:t>
            </a:r>
            <a:r>
              <a:rPr dirty="0" spc="-180"/>
              <a:t> </a:t>
            </a:r>
            <a:r>
              <a:rPr dirty="0" spc="-55"/>
              <a:t>transactions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9500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4. </a:t>
            </a:r>
            <a:r>
              <a:rPr dirty="0" spc="-240"/>
              <a:t>Data-related </a:t>
            </a:r>
            <a:r>
              <a:rPr dirty="0" spc="-275"/>
              <a:t>services </a:t>
            </a:r>
            <a:r>
              <a:rPr dirty="0" spc="-675"/>
              <a:t>– </a:t>
            </a:r>
            <a:r>
              <a:rPr dirty="0" spc="-425"/>
              <a:t>The</a:t>
            </a:r>
            <a:r>
              <a:rPr dirty="0" spc="114"/>
              <a:t> </a:t>
            </a:r>
            <a:r>
              <a:rPr dirty="0" spc="-285"/>
              <a:t>Vault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9273540" cy="3519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54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55">
                <a:latin typeface="Verdana"/>
                <a:cs typeface="Verdana"/>
              </a:rPr>
              <a:t>vault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65">
                <a:latin typeface="Verdana"/>
                <a:cs typeface="Verdana"/>
              </a:rPr>
              <a:t>accessed </a:t>
            </a:r>
            <a:r>
              <a:rPr dirty="0" sz="2400" spc="-20">
                <a:latin typeface="Verdana"/>
                <a:cs typeface="Verdana"/>
              </a:rPr>
              <a:t>via</a:t>
            </a:r>
            <a:r>
              <a:rPr dirty="0" sz="2400" spc="-600">
                <a:latin typeface="Verdana"/>
                <a:cs typeface="Verdana"/>
              </a:rPr>
              <a:t> </a:t>
            </a:r>
            <a:r>
              <a:rPr dirty="0" sz="2400" spc="-180" b="1">
                <a:solidFill>
                  <a:srgbClr val="2B79EF"/>
                </a:solidFill>
                <a:latin typeface="Arial"/>
                <a:cs typeface="Arial"/>
              </a:rPr>
              <a:t>ServiceHub.vaultService</a:t>
            </a:r>
            <a:endParaRPr sz="2400">
              <a:latin typeface="Arial"/>
              <a:cs typeface="Arial"/>
            </a:endParaRPr>
          </a:p>
          <a:p>
            <a:pPr marL="354965" indent="-354965">
              <a:lnSpc>
                <a:spcPts val="2735"/>
              </a:lnSpc>
              <a:spcBef>
                <a:spcPts val="2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5">
                <a:latin typeface="Verdana"/>
                <a:cs typeface="Verdana"/>
              </a:rPr>
              <a:t>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rich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API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available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querying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vault: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dirty="0" u="heavy" sz="2400" spc="-6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https://docs.corda.net/api-vault-query.html</a:t>
            </a:r>
            <a:endParaRPr sz="2400">
              <a:latin typeface="Verdana"/>
              <a:cs typeface="Verdana"/>
            </a:endParaRPr>
          </a:p>
          <a:p>
            <a:pPr marL="354965" marR="5080" indent="-354965">
              <a:lnSpc>
                <a:spcPct val="135100"/>
              </a:lnSpc>
              <a:spcBef>
                <a:spcPts val="12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simple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example: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here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could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extract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95" b="1">
                <a:solidFill>
                  <a:srgbClr val="2B79EF"/>
                </a:solidFill>
                <a:latin typeface="Arial"/>
                <a:cs typeface="Arial"/>
              </a:rPr>
              <a:t>IOUState</a:t>
            </a:r>
            <a:r>
              <a:rPr dirty="0" sz="2400" spc="-195">
                <a:latin typeface="Verdana"/>
                <a:cs typeface="Verdana"/>
              </a:rPr>
              <a:t>s:  </a:t>
            </a:r>
            <a:r>
              <a:rPr dirty="0" sz="2400" spc="-45">
                <a:latin typeface="Verdana"/>
                <a:cs typeface="Verdana"/>
              </a:rPr>
              <a:t>serviceHub</a:t>
            </a:r>
            <a:endParaRPr sz="2400">
              <a:latin typeface="Verdana"/>
              <a:cs typeface="Verdana"/>
            </a:endParaRPr>
          </a:p>
          <a:p>
            <a:pPr marL="1263650">
              <a:lnSpc>
                <a:spcPts val="2530"/>
              </a:lnSpc>
            </a:pPr>
            <a:r>
              <a:rPr dirty="0" sz="2400" spc="-75">
                <a:latin typeface="Verdana"/>
                <a:cs typeface="Verdana"/>
              </a:rPr>
              <a:t>.vaultService</a:t>
            </a:r>
            <a:endParaRPr sz="2400">
              <a:latin typeface="Verdana"/>
              <a:cs typeface="Verdana"/>
            </a:endParaRPr>
          </a:p>
          <a:p>
            <a:pPr marL="1263650">
              <a:lnSpc>
                <a:spcPts val="2550"/>
              </a:lnSpc>
            </a:pPr>
            <a:r>
              <a:rPr dirty="0" sz="2400" spc="-120">
                <a:latin typeface="Verdana"/>
                <a:cs typeface="Verdana"/>
              </a:rPr>
              <a:t>.queryBy&lt;IOUState&gt;(queryCriteria)</a:t>
            </a:r>
            <a:endParaRPr sz="2400">
              <a:latin typeface="Verdana"/>
              <a:cs typeface="Verdana"/>
            </a:endParaRPr>
          </a:p>
          <a:p>
            <a:pPr marL="1263650">
              <a:lnSpc>
                <a:spcPts val="2695"/>
              </a:lnSpc>
            </a:pPr>
            <a:r>
              <a:rPr dirty="0" sz="2400" spc="-114">
                <a:latin typeface="Verdana"/>
                <a:cs typeface="Verdana"/>
              </a:rPr>
              <a:t>.states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6636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4. </a:t>
            </a:r>
            <a:r>
              <a:rPr dirty="0" spc="-240"/>
              <a:t>Data-related </a:t>
            </a:r>
            <a:r>
              <a:rPr dirty="0" spc="-275"/>
              <a:t>services </a:t>
            </a:r>
            <a:r>
              <a:rPr dirty="0" spc="-675"/>
              <a:t>–</a:t>
            </a:r>
            <a:r>
              <a:rPr dirty="0" spc="-350"/>
              <a:t> </a:t>
            </a:r>
            <a:r>
              <a:rPr dirty="0" spc="-300"/>
              <a:t>Storage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10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486140" cy="156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node’s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local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storage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only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accessed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using: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  <a:tabLst>
                <a:tab pos="588645" algn="l"/>
              </a:tabLst>
            </a:pPr>
            <a:r>
              <a:rPr dirty="0" sz="2200" spc="-40">
                <a:latin typeface="Arial"/>
                <a:cs typeface="Arial"/>
              </a:rPr>
              <a:t>–	</a:t>
            </a:r>
            <a:r>
              <a:rPr dirty="0" sz="2200" spc="-170" b="1">
                <a:solidFill>
                  <a:srgbClr val="2B79EF"/>
                </a:solidFill>
                <a:latin typeface="Arial"/>
                <a:cs typeface="Arial"/>
              </a:rPr>
              <a:t>validatedTransactions</a:t>
            </a:r>
            <a:r>
              <a:rPr dirty="0" sz="2200" spc="-170">
                <a:latin typeface="Verdana"/>
                <a:cs typeface="Verdana"/>
              </a:rPr>
              <a:t>,</a:t>
            </a:r>
            <a:r>
              <a:rPr dirty="0" sz="2200" spc="-114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which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provides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methods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access</a:t>
            </a:r>
            <a:r>
              <a:rPr dirty="0" sz="2200" spc="-14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endParaRPr sz="22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875"/>
              </a:spcBef>
            </a:pPr>
            <a:r>
              <a:rPr dirty="0" sz="2200" spc="30">
                <a:latin typeface="Verdana"/>
                <a:cs typeface="Verdana"/>
              </a:rPr>
              <a:t>node’s </a:t>
            </a:r>
            <a:r>
              <a:rPr dirty="0" sz="2200" spc="-60">
                <a:latin typeface="Verdana"/>
                <a:cs typeface="Verdana"/>
              </a:rPr>
              <a:t>stored</a:t>
            </a:r>
            <a:r>
              <a:rPr dirty="0" sz="2200" spc="-35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transactions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0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0"/>
              <a:t>Learning</a:t>
            </a:r>
            <a:r>
              <a:rPr dirty="0" spc="-254"/>
              <a:t> </a:t>
            </a:r>
            <a:r>
              <a:rPr dirty="0" spc="-245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673"/>
            <a:ext cx="8552180" cy="22205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latin typeface="Verdana"/>
                <a:cs typeface="Verdana"/>
              </a:rPr>
              <a:t>Understand </a:t>
            </a:r>
            <a:r>
              <a:rPr dirty="0" sz="2400" spc="30">
                <a:latin typeface="Verdana"/>
                <a:cs typeface="Verdana"/>
              </a:rPr>
              <a:t>how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63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75">
                <a:latin typeface="Verdana"/>
                <a:cs typeface="Verdana"/>
              </a:rPr>
              <a:t>structured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what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services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available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internally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what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APIs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available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interact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deploy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launch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nodes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924" y="6375908"/>
            <a:ext cx="610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 b="1">
                <a:solidFill>
                  <a:srgbClr val="949494"/>
                </a:solidFill>
                <a:latin typeface="Verdana"/>
                <a:cs typeface="Verdana"/>
              </a:rPr>
              <a:t>The</a:t>
            </a:r>
            <a:r>
              <a:rPr dirty="0" sz="1000" spc="-13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65" b="1">
                <a:solidFill>
                  <a:srgbClr val="949494"/>
                </a:solidFill>
                <a:latin typeface="Verdana"/>
                <a:cs typeface="Verdana"/>
              </a:rPr>
              <a:t>Node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5952" y="1107675"/>
            <a:ext cx="116995" cy="1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07" y="760456"/>
            <a:ext cx="471805" cy="700405"/>
          </a:xfrm>
          <a:custGeom>
            <a:avLst/>
            <a:gdLst/>
            <a:ahLst/>
            <a:cxnLst/>
            <a:rect l="l" t="t" r="r" b="b"/>
            <a:pathLst>
              <a:path w="471805" h="700405">
                <a:moveTo>
                  <a:pt x="116995" y="464057"/>
                </a:moveTo>
                <a:lnTo>
                  <a:pt x="0" y="464057"/>
                </a:lnTo>
                <a:lnTo>
                  <a:pt x="4807" y="511538"/>
                </a:lnTo>
                <a:lnTo>
                  <a:pt x="18590" y="555789"/>
                </a:lnTo>
                <a:lnTo>
                  <a:pt x="40393" y="595854"/>
                </a:lnTo>
                <a:lnTo>
                  <a:pt x="69258" y="630779"/>
                </a:lnTo>
                <a:lnTo>
                  <a:pt x="104229" y="659606"/>
                </a:lnTo>
                <a:lnTo>
                  <a:pt x="144347" y="681380"/>
                </a:lnTo>
                <a:lnTo>
                  <a:pt x="188657" y="695146"/>
                </a:lnTo>
                <a:lnTo>
                  <a:pt x="236201" y="699947"/>
                </a:lnTo>
                <a:lnTo>
                  <a:pt x="283697" y="695146"/>
                </a:lnTo>
                <a:lnTo>
                  <a:pt x="327883" y="681380"/>
                </a:lnTo>
                <a:lnTo>
                  <a:pt x="367827" y="659606"/>
                </a:lnTo>
                <a:lnTo>
                  <a:pt x="402597" y="630779"/>
                </a:lnTo>
                <a:lnTo>
                  <a:pt x="431261" y="595854"/>
                </a:lnTo>
                <a:lnTo>
                  <a:pt x="438143" y="583105"/>
                </a:lnTo>
                <a:lnTo>
                  <a:pt x="236201" y="583105"/>
                </a:lnTo>
                <a:lnTo>
                  <a:pt x="189638" y="573804"/>
                </a:lnTo>
                <a:lnTo>
                  <a:pt x="151765" y="548381"/>
                </a:lnTo>
                <a:lnTo>
                  <a:pt x="126308" y="510558"/>
                </a:lnTo>
                <a:lnTo>
                  <a:pt x="116995" y="464057"/>
                </a:lnTo>
                <a:close/>
              </a:path>
              <a:path w="471805" h="700405">
                <a:moveTo>
                  <a:pt x="438233" y="346115"/>
                </a:moveTo>
                <a:lnTo>
                  <a:pt x="236201" y="346115"/>
                </a:lnTo>
                <a:lnTo>
                  <a:pt x="282130" y="355399"/>
                </a:lnTo>
                <a:lnTo>
                  <a:pt x="319674" y="380700"/>
                </a:lnTo>
                <a:lnTo>
                  <a:pt x="345007" y="418195"/>
                </a:lnTo>
                <a:lnTo>
                  <a:pt x="354301" y="464057"/>
                </a:lnTo>
                <a:lnTo>
                  <a:pt x="345007" y="510558"/>
                </a:lnTo>
                <a:lnTo>
                  <a:pt x="319674" y="548381"/>
                </a:lnTo>
                <a:lnTo>
                  <a:pt x="282130" y="573804"/>
                </a:lnTo>
                <a:lnTo>
                  <a:pt x="236201" y="583105"/>
                </a:lnTo>
                <a:lnTo>
                  <a:pt x="438143" y="583105"/>
                </a:lnTo>
                <a:lnTo>
                  <a:pt x="452889" y="555789"/>
                </a:lnTo>
                <a:lnTo>
                  <a:pt x="466549" y="511538"/>
                </a:lnTo>
                <a:lnTo>
                  <a:pt x="471309" y="464057"/>
                </a:lnTo>
                <a:lnTo>
                  <a:pt x="466405" y="416240"/>
                </a:lnTo>
                <a:lnTo>
                  <a:pt x="452348" y="371699"/>
                </a:lnTo>
                <a:lnTo>
                  <a:pt x="438233" y="346115"/>
                </a:lnTo>
                <a:close/>
              </a:path>
              <a:path w="471805" h="700405">
                <a:moveTo>
                  <a:pt x="358722" y="0"/>
                </a:moveTo>
                <a:lnTo>
                  <a:pt x="105956" y="0"/>
                </a:lnTo>
                <a:lnTo>
                  <a:pt x="25380" y="116839"/>
                </a:lnTo>
                <a:lnTo>
                  <a:pt x="216333" y="116839"/>
                </a:lnTo>
                <a:lnTo>
                  <a:pt x="118100" y="260141"/>
                </a:lnTo>
                <a:lnTo>
                  <a:pt x="176598" y="361541"/>
                </a:lnTo>
                <a:lnTo>
                  <a:pt x="190255" y="354946"/>
                </a:lnTo>
                <a:lnTo>
                  <a:pt x="204742" y="350108"/>
                </a:lnTo>
                <a:lnTo>
                  <a:pt x="220057" y="347130"/>
                </a:lnTo>
                <a:lnTo>
                  <a:pt x="236201" y="346115"/>
                </a:lnTo>
                <a:lnTo>
                  <a:pt x="438233" y="346115"/>
                </a:lnTo>
                <a:lnTo>
                  <a:pt x="430124" y="331418"/>
                </a:lnTo>
                <a:lnTo>
                  <a:pt x="400718" y="296382"/>
                </a:lnTo>
                <a:lnTo>
                  <a:pt x="365113" y="267573"/>
                </a:lnTo>
                <a:lnTo>
                  <a:pt x="324296" y="245976"/>
                </a:lnTo>
                <a:lnTo>
                  <a:pt x="279251" y="232574"/>
                </a:lnTo>
                <a:lnTo>
                  <a:pt x="358722" y="116839"/>
                </a:lnTo>
                <a:lnTo>
                  <a:pt x="358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16" y="760456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8102" y="0"/>
                </a:moveTo>
                <a:lnTo>
                  <a:pt x="0" y="0"/>
                </a:lnTo>
                <a:lnTo>
                  <a:pt x="0" y="464057"/>
                </a:lnTo>
                <a:lnTo>
                  <a:pt x="118102" y="464057"/>
                </a:lnTo>
                <a:lnTo>
                  <a:pt x="118102" y="235885"/>
                </a:lnTo>
                <a:lnTo>
                  <a:pt x="127397" y="190022"/>
                </a:lnTo>
                <a:lnTo>
                  <a:pt x="152732" y="152528"/>
                </a:lnTo>
                <a:lnTo>
                  <a:pt x="190278" y="127226"/>
                </a:lnTo>
                <a:lnTo>
                  <a:pt x="236208" y="117942"/>
                </a:lnTo>
                <a:lnTo>
                  <a:pt x="274839" y="116839"/>
                </a:lnTo>
                <a:lnTo>
                  <a:pt x="333367" y="31968"/>
                </a:lnTo>
                <a:lnTo>
                  <a:pt x="118102" y="31968"/>
                </a:lnTo>
                <a:lnTo>
                  <a:pt x="118102" y="0"/>
                </a:lnTo>
                <a:close/>
              </a:path>
              <a:path w="355600" h="464184">
                <a:moveTo>
                  <a:pt x="355414" y="0"/>
                </a:moveTo>
                <a:lnTo>
                  <a:pt x="236208" y="0"/>
                </a:lnTo>
                <a:lnTo>
                  <a:pt x="204404" y="2204"/>
                </a:lnTo>
                <a:lnTo>
                  <a:pt x="173842" y="8544"/>
                </a:lnTo>
                <a:lnTo>
                  <a:pt x="144937" y="18603"/>
                </a:lnTo>
                <a:lnTo>
                  <a:pt x="118102" y="31968"/>
                </a:lnTo>
                <a:lnTo>
                  <a:pt x="333367" y="31968"/>
                </a:lnTo>
                <a:lnTo>
                  <a:pt x="355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842835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40">
                <a:solidFill>
                  <a:srgbClr val="000000"/>
                </a:solidFill>
              </a:rPr>
              <a:t>Interacting </a:t>
            </a:r>
            <a:r>
              <a:rPr dirty="0" sz="5400" spc="-745">
                <a:solidFill>
                  <a:srgbClr val="000000"/>
                </a:solidFill>
              </a:rPr>
              <a:t>with </a:t>
            </a:r>
            <a:r>
              <a:rPr dirty="0" sz="5400" spc="-525">
                <a:solidFill>
                  <a:srgbClr val="000000"/>
                </a:solidFill>
              </a:rPr>
              <a:t>the</a:t>
            </a:r>
            <a:r>
              <a:rPr dirty="0" sz="5400" spc="-865">
                <a:solidFill>
                  <a:srgbClr val="000000"/>
                </a:solidFill>
              </a:rPr>
              <a:t> </a:t>
            </a:r>
            <a:r>
              <a:rPr dirty="0" sz="5400" spc="-295">
                <a:solidFill>
                  <a:srgbClr val="000000"/>
                </a:solidFill>
              </a:rPr>
              <a:t>Node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9504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Interacting </a:t>
            </a:r>
            <a:r>
              <a:rPr dirty="0" spc="-440"/>
              <a:t>with </a:t>
            </a:r>
            <a:r>
              <a:rPr dirty="0" spc="-310"/>
              <a:t>the</a:t>
            </a:r>
            <a:r>
              <a:rPr dirty="0" spc="-509"/>
              <a:t> </a:t>
            </a:r>
            <a:r>
              <a:rPr dirty="0" spc="-180"/>
              <a:t>node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21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7891145" cy="266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6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node’s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owner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interacts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695"/>
              </a:lnSpc>
            </a:pPr>
            <a:r>
              <a:rPr dirty="0" sz="2400" spc="-285" b="1">
                <a:solidFill>
                  <a:srgbClr val="2B79EF"/>
                </a:solidFill>
                <a:latin typeface="Arial"/>
                <a:cs typeface="Arial"/>
              </a:rPr>
              <a:t>CordaRPCOps</a:t>
            </a:r>
            <a:r>
              <a:rPr dirty="0" sz="2400" spc="-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Verdana"/>
                <a:cs typeface="Verdana"/>
              </a:rPr>
              <a:t>interface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75">
                <a:latin typeface="Verdana"/>
                <a:cs typeface="Verdana"/>
              </a:rPr>
              <a:t>key </a:t>
            </a:r>
            <a:r>
              <a:rPr dirty="0" sz="2400" spc="-30">
                <a:latin typeface="Verdana"/>
                <a:cs typeface="Verdana"/>
              </a:rPr>
              <a:t>operations </a:t>
            </a:r>
            <a:r>
              <a:rPr dirty="0" sz="2400" spc="-110">
                <a:latin typeface="Verdana"/>
                <a:cs typeface="Verdana"/>
              </a:rPr>
              <a:t>in </a:t>
            </a:r>
            <a:r>
              <a:rPr dirty="0" sz="2400" spc="-285" b="1">
                <a:solidFill>
                  <a:srgbClr val="2B79EF"/>
                </a:solidFill>
                <a:latin typeface="Arial"/>
                <a:cs typeface="Arial"/>
              </a:rPr>
              <a:t>CordaRPCOps</a:t>
            </a:r>
            <a:r>
              <a:rPr dirty="0" sz="2400" spc="-41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105">
                <a:latin typeface="Verdana"/>
                <a:cs typeface="Verdana"/>
              </a:rPr>
              <a:t>are: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75" b="1">
                <a:solidFill>
                  <a:srgbClr val="2B79EF"/>
                </a:solidFill>
                <a:latin typeface="Arial"/>
                <a:cs typeface="Arial"/>
              </a:rPr>
              <a:t>startTrackedFlowDynamic </a:t>
            </a:r>
            <a:r>
              <a:rPr dirty="0" sz="2200" spc="-10">
                <a:latin typeface="Verdana"/>
                <a:cs typeface="Verdana"/>
              </a:rPr>
              <a:t>to </a:t>
            </a:r>
            <a:r>
              <a:rPr dirty="0" sz="2200" spc="-130">
                <a:latin typeface="Verdana"/>
                <a:cs typeface="Verdana"/>
              </a:rPr>
              <a:t>start</a:t>
            </a:r>
            <a:r>
              <a:rPr dirty="0" sz="2200" spc="-53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flows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60" b="1">
                <a:solidFill>
                  <a:srgbClr val="2B79EF"/>
                </a:solidFill>
                <a:latin typeface="Arial"/>
                <a:cs typeface="Arial"/>
              </a:rPr>
              <a:t>vaultQueryBy </a:t>
            </a:r>
            <a:r>
              <a:rPr dirty="0" sz="2200" spc="-10">
                <a:latin typeface="Verdana"/>
                <a:cs typeface="Verdana"/>
              </a:rPr>
              <a:t>to </a:t>
            </a:r>
            <a:r>
              <a:rPr dirty="0" sz="2200" spc="35">
                <a:latin typeface="Verdana"/>
                <a:cs typeface="Verdana"/>
              </a:rPr>
              <a:t>access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36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vault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5">
                <a:latin typeface="Verdana"/>
                <a:cs typeface="Verdana"/>
              </a:rPr>
              <a:t>Methods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80">
                <a:latin typeface="Verdana"/>
                <a:cs typeface="Verdana"/>
              </a:rPr>
              <a:t>check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for,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upload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 spc="80">
                <a:latin typeface="Verdana"/>
                <a:cs typeface="Verdana"/>
              </a:rPr>
              <a:t>and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70">
                <a:latin typeface="Verdana"/>
                <a:cs typeface="Verdana"/>
              </a:rPr>
              <a:t>open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attachments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5800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80"/>
              <a:t>Starting</a:t>
            </a:r>
            <a:r>
              <a:rPr dirty="0" spc="-265"/>
              <a:t> </a:t>
            </a:r>
            <a:r>
              <a:rPr dirty="0" spc="-400"/>
              <a:t>flows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21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310766"/>
            <a:ext cx="9799955" cy="489648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command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start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using: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5"/>
              </a:lnSpc>
              <a:spcBef>
                <a:spcPts val="1005"/>
              </a:spcBef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195">
                <a:latin typeface="Arial"/>
                <a:cs typeface="Arial"/>
              </a:rPr>
              <a:t>&lt;T </a:t>
            </a:r>
            <a:r>
              <a:rPr dirty="0" sz="1800" spc="-20">
                <a:latin typeface="Arial"/>
                <a:cs typeface="Arial"/>
              </a:rPr>
              <a:t>: </a:t>
            </a:r>
            <a:r>
              <a:rPr dirty="0" sz="1800" spc="-125">
                <a:latin typeface="Arial"/>
                <a:cs typeface="Arial"/>
              </a:rPr>
              <a:t>Any&gt;</a:t>
            </a:r>
            <a:r>
              <a:rPr dirty="0" sz="1800" spc="-335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startTrackedFlowDynamic(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95">
                <a:latin typeface="Arial"/>
                <a:cs typeface="Arial"/>
              </a:rPr>
              <a:t>logicType: </a:t>
            </a:r>
            <a:r>
              <a:rPr dirty="0" sz="1800" spc="-145" b="1">
                <a:solidFill>
                  <a:srgbClr val="2B79EF"/>
                </a:solidFill>
                <a:latin typeface="Arial"/>
                <a:cs typeface="Arial"/>
              </a:rPr>
              <a:t>Class</a:t>
            </a:r>
            <a:r>
              <a:rPr dirty="0" sz="1800" spc="-145">
                <a:latin typeface="Arial"/>
                <a:cs typeface="Arial"/>
              </a:rPr>
              <a:t>&lt;out </a:t>
            </a:r>
            <a:r>
              <a:rPr dirty="0" sz="1800" spc="-125">
                <a:latin typeface="Arial"/>
                <a:cs typeface="Arial"/>
              </a:rPr>
              <a:t>FlowLogic&lt;T&gt;&gt;, </a:t>
            </a:r>
            <a:r>
              <a:rPr dirty="0" sz="1800" spc="-140" b="1">
                <a:solidFill>
                  <a:srgbClr val="2B79EF"/>
                </a:solidFill>
                <a:latin typeface="Arial"/>
                <a:cs typeface="Arial"/>
              </a:rPr>
              <a:t>vararg </a:t>
            </a:r>
            <a:r>
              <a:rPr dirty="0" sz="1800" spc="-105">
                <a:latin typeface="Arial"/>
                <a:cs typeface="Arial"/>
              </a:rPr>
              <a:t>args: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14">
                <a:latin typeface="Arial"/>
                <a:cs typeface="Arial"/>
              </a:rPr>
              <a:t>Any?)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0"/>
              </a:lnSpc>
            </a:pPr>
            <a:r>
              <a:rPr dirty="0" sz="1800" spc="-20">
                <a:latin typeface="Arial"/>
                <a:cs typeface="Arial"/>
              </a:rPr>
              <a:t>: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FlowHandle&lt;T&gt;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54">
                <a:latin typeface="Verdana"/>
                <a:cs typeface="Verdana"/>
              </a:rPr>
              <a:t>This </a:t>
            </a:r>
            <a:r>
              <a:rPr dirty="0" sz="2400" spc="20">
                <a:latin typeface="Verdana"/>
                <a:cs typeface="Verdana"/>
              </a:rPr>
              <a:t>method </a:t>
            </a:r>
            <a:r>
              <a:rPr dirty="0" sz="2400" spc="-150">
                <a:latin typeface="Verdana"/>
                <a:cs typeface="Verdana"/>
              </a:rPr>
              <a:t>returns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350">
                <a:latin typeface="Verdana"/>
                <a:cs typeface="Verdana"/>
              </a:rPr>
              <a:t> </a:t>
            </a:r>
            <a:r>
              <a:rPr dirty="0" sz="2400" spc="-210" b="1">
                <a:solidFill>
                  <a:srgbClr val="2B79EF"/>
                </a:solidFill>
                <a:latin typeface="Arial"/>
                <a:cs typeface="Arial"/>
              </a:rPr>
              <a:t>FlowProgressHandle</a:t>
            </a:r>
            <a:r>
              <a:rPr dirty="0" sz="2400" spc="-21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5"/>
              </a:lnSpc>
              <a:spcBef>
                <a:spcPts val="1095"/>
              </a:spcBef>
            </a:pPr>
            <a:r>
              <a:rPr dirty="0" sz="1800" spc="-90" b="1">
                <a:solidFill>
                  <a:srgbClr val="2B79EF"/>
                </a:solidFill>
                <a:latin typeface="Arial"/>
                <a:cs typeface="Arial"/>
              </a:rPr>
              <a:t>data </a:t>
            </a:r>
            <a:r>
              <a:rPr dirty="0" sz="1800" spc="-200" b="1">
                <a:solidFill>
                  <a:srgbClr val="2B79EF"/>
                </a:solidFill>
                <a:latin typeface="Arial"/>
                <a:cs typeface="Arial"/>
              </a:rPr>
              <a:t>class</a:t>
            </a:r>
            <a:r>
              <a:rPr dirty="0" sz="1800" spc="-12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114">
                <a:latin typeface="Arial"/>
                <a:cs typeface="Arial"/>
              </a:rPr>
              <a:t>FlowProgressHandle&lt;A&gt;(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25">
                <a:latin typeface="Arial"/>
                <a:cs typeface="Arial"/>
              </a:rPr>
              <a:t>id: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StateMachineRunId,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90">
                <a:latin typeface="Arial"/>
                <a:cs typeface="Arial"/>
              </a:rPr>
              <a:t>progress: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Observable&lt;String&gt;,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2050"/>
              </a:lnSpc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60">
                <a:latin typeface="Arial"/>
                <a:cs typeface="Arial"/>
              </a:rPr>
              <a:t>returnValue: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ListenableFuture&lt;A&gt;)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110">
                <a:latin typeface="Verdana"/>
                <a:cs typeface="Verdana"/>
              </a:rPr>
              <a:t>Where:</a:t>
            </a:r>
            <a:endParaRPr sz="2400">
              <a:latin typeface="Verdana"/>
              <a:cs typeface="Verdana"/>
            </a:endParaRPr>
          </a:p>
          <a:p>
            <a:pPr lvl="1" marL="532130" indent="-286385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–"/>
              <a:tabLst>
                <a:tab pos="532130" algn="l"/>
                <a:tab pos="532765" algn="l"/>
              </a:tabLst>
            </a:pPr>
            <a:r>
              <a:rPr dirty="0" sz="2200" spc="-210" b="1">
                <a:solidFill>
                  <a:srgbClr val="2B79EF"/>
                </a:solidFill>
                <a:latin typeface="Arial"/>
                <a:cs typeface="Arial"/>
              </a:rPr>
              <a:t>progress </a:t>
            </a:r>
            <a:r>
              <a:rPr dirty="0" sz="2200" spc="-225">
                <a:latin typeface="Verdana"/>
                <a:cs typeface="Verdana"/>
              </a:rPr>
              <a:t>is </a:t>
            </a:r>
            <a:r>
              <a:rPr dirty="0" sz="2200" spc="60">
                <a:latin typeface="Verdana"/>
                <a:cs typeface="Verdana"/>
              </a:rPr>
              <a:t>an</a:t>
            </a:r>
            <a:r>
              <a:rPr dirty="0" sz="2200" spc="-535">
                <a:latin typeface="Verdana"/>
                <a:cs typeface="Verdana"/>
              </a:rPr>
              <a:t> </a:t>
            </a:r>
            <a:r>
              <a:rPr dirty="0" sz="2200" spc="-170" b="1">
                <a:solidFill>
                  <a:srgbClr val="2B79EF"/>
                </a:solidFill>
                <a:latin typeface="Arial"/>
                <a:cs typeface="Arial"/>
              </a:rPr>
              <a:t>Observable </a:t>
            </a:r>
            <a:r>
              <a:rPr dirty="0" sz="2200" spc="-20">
                <a:latin typeface="Verdana"/>
                <a:cs typeface="Verdana"/>
              </a:rPr>
              <a:t>allowing </a:t>
            </a:r>
            <a:r>
              <a:rPr dirty="0" sz="2200" spc="-35">
                <a:latin typeface="Verdana"/>
                <a:cs typeface="Verdana"/>
              </a:rPr>
              <a:t>you </a:t>
            </a:r>
            <a:r>
              <a:rPr dirty="0" sz="2200" spc="-10">
                <a:latin typeface="Verdana"/>
                <a:cs typeface="Verdana"/>
              </a:rPr>
              <a:t>to </a:t>
            </a:r>
            <a:r>
              <a:rPr dirty="0" sz="2200" spc="-30">
                <a:latin typeface="Verdana"/>
                <a:cs typeface="Verdana"/>
              </a:rPr>
              <a:t>track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-45">
                <a:latin typeface="Verdana"/>
                <a:cs typeface="Verdana"/>
              </a:rPr>
              <a:t>flow’s </a:t>
            </a:r>
            <a:r>
              <a:rPr dirty="0" sz="2200" spc="-90">
                <a:latin typeface="Verdana"/>
                <a:cs typeface="Verdana"/>
              </a:rPr>
              <a:t>progress</a:t>
            </a:r>
            <a:endParaRPr sz="2200">
              <a:latin typeface="Verdana"/>
              <a:cs typeface="Verdana"/>
            </a:endParaRPr>
          </a:p>
          <a:p>
            <a:pPr lvl="1" marL="532130" indent="-286385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Font typeface="Arial"/>
              <a:buChar char="–"/>
              <a:tabLst>
                <a:tab pos="532130" algn="l"/>
                <a:tab pos="532765" algn="l"/>
              </a:tabLst>
            </a:pPr>
            <a:r>
              <a:rPr dirty="0" sz="2200" spc="-135" b="1">
                <a:solidFill>
                  <a:srgbClr val="2B79EF"/>
                </a:solidFill>
                <a:latin typeface="Arial"/>
                <a:cs typeface="Arial"/>
              </a:rPr>
              <a:t>returnValue </a:t>
            </a:r>
            <a:r>
              <a:rPr dirty="0" sz="2200" spc="-225">
                <a:latin typeface="Verdana"/>
                <a:cs typeface="Verdana"/>
              </a:rPr>
              <a:t>is </a:t>
            </a:r>
            <a:r>
              <a:rPr dirty="0" sz="2200" spc="175">
                <a:latin typeface="Verdana"/>
                <a:cs typeface="Verdana"/>
              </a:rPr>
              <a:t>a </a:t>
            </a:r>
            <a:r>
              <a:rPr dirty="0" sz="2200" spc="-160" b="1">
                <a:solidFill>
                  <a:srgbClr val="2B79EF"/>
                </a:solidFill>
                <a:latin typeface="Arial"/>
                <a:cs typeface="Arial"/>
              </a:rPr>
              <a:t>ListenableFuture </a:t>
            </a:r>
            <a:r>
              <a:rPr dirty="0" sz="2200" spc="-55">
                <a:latin typeface="Verdana"/>
                <a:cs typeface="Verdana"/>
              </a:rPr>
              <a:t>representing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-50">
                <a:latin typeface="Verdana"/>
                <a:cs typeface="Verdana"/>
              </a:rPr>
              <a:t>asynchronous </a:t>
            </a:r>
            <a:r>
              <a:rPr dirty="0" sz="2200" spc="-135">
                <a:latin typeface="Verdana"/>
                <a:cs typeface="Verdana"/>
              </a:rPr>
              <a:t>result</a:t>
            </a:r>
            <a:r>
              <a:rPr dirty="0" sz="2200" spc="-440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of</a:t>
            </a:r>
            <a:endParaRPr sz="22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875"/>
              </a:spcBef>
            </a:pPr>
            <a:r>
              <a:rPr dirty="0" sz="2200" spc="-80">
                <a:latin typeface="Verdana"/>
                <a:cs typeface="Verdana"/>
              </a:rPr>
              <a:t>running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3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flow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925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5"/>
              <a:t>Accessing </a:t>
            </a:r>
            <a:r>
              <a:rPr dirty="0" spc="-315"/>
              <a:t>the</a:t>
            </a:r>
            <a:r>
              <a:rPr dirty="0" spc="-254"/>
              <a:t> </a:t>
            </a:r>
            <a:r>
              <a:rPr dirty="0" spc="-305"/>
              <a:t>vault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21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310766"/>
            <a:ext cx="8850630" cy="270256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owner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accesses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contents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vault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60">
                <a:latin typeface="Verdana"/>
                <a:cs typeface="Verdana"/>
              </a:rPr>
              <a:t>using:</a:t>
            </a:r>
            <a:endParaRPr sz="2400">
              <a:latin typeface="Verdana"/>
              <a:cs typeface="Verdana"/>
            </a:endParaRPr>
          </a:p>
          <a:p>
            <a:pPr marL="1135380" marR="5622290" indent="-208915">
              <a:lnSpc>
                <a:spcPts val="1950"/>
              </a:lnSpc>
              <a:spcBef>
                <a:spcPts val="1245"/>
              </a:spcBef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75">
                <a:latin typeface="Arial"/>
                <a:cs typeface="Arial"/>
              </a:rPr>
              <a:t>vaultQueryBy(  </a:t>
            </a:r>
            <a:r>
              <a:rPr dirty="0" sz="1800" spc="-35">
                <a:latin typeface="Arial"/>
                <a:cs typeface="Arial"/>
              </a:rPr>
              <a:t>criteria: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QueryCriteria,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800"/>
              </a:lnSpc>
            </a:pPr>
            <a:r>
              <a:rPr dirty="0" sz="1800" spc="-85">
                <a:latin typeface="Arial"/>
                <a:cs typeface="Arial"/>
              </a:rPr>
              <a:t>paging: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PageSpecification,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2050"/>
              </a:lnSpc>
            </a:pPr>
            <a:r>
              <a:rPr dirty="0" sz="1800" spc="-50">
                <a:latin typeface="Arial"/>
                <a:cs typeface="Arial"/>
              </a:rPr>
              <a:t>sorting: </a:t>
            </a:r>
            <a:r>
              <a:rPr dirty="0" sz="1800" spc="-70">
                <a:latin typeface="Arial"/>
                <a:cs typeface="Arial"/>
              </a:rPr>
              <a:t>Sort):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Vault.Page&lt;T&gt;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6385">
              <a:lnSpc>
                <a:spcPts val="27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54">
                <a:latin typeface="Verdana"/>
                <a:cs typeface="Verdana"/>
              </a:rPr>
              <a:t>This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returns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page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states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matching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vault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query</a:t>
            </a:r>
            <a:endParaRPr sz="2400">
              <a:latin typeface="Verdana"/>
              <a:cs typeface="Verdana"/>
            </a:endParaRPr>
          </a:p>
          <a:p>
            <a:pPr marL="299085">
              <a:lnSpc>
                <a:spcPts val="2735"/>
              </a:lnSpc>
            </a:pPr>
            <a:r>
              <a:rPr dirty="0" sz="2400" spc="-60">
                <a:latin typeface="Verdana"/>
                <a:cs typeface="Verdana"/>
              </a:rPr>
              <a:t>criteria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53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0"/>
              <a:t>Attach</a:t>
            </a:r>
            <a:r>
              <a:rPr dirty="0" spc="-390"/>
              <a:t>m</a:t>
            </a:r>
            <a:r>
              <a:rPr dirty="0" spc="-360"/>
              <a:t>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21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341359" cy="236283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85" b="1">
                <a:solidFill>
                  <a:srgbClr val="2B79EF"/>
                </a:solidFill>
                <a:latin typeface="Arial"/>
                <a:cs typeface="Arial"/>
              </a:rPr>
              <a:t>CordaRPCOps </a:t>
            </a:r>
            <a:r>
              <a:rPr dirty="0" sz="2400" spc="-35">
                <a:latin typeface="Verdana"/>
                <a:cs typeface="Verdana"/>
              </a:rPr>
              <a:t>defines </a:t>
            </a:r>
            <a:r>
              <a:rPr dirty="0" sz="2400" spc="-50">
                <a:latin typeface="Verdana"/>
                <a:cs typeface="Verdana"/>
              </a:rPr>
              <a:t>three </a:t>
            </a:r>
            <a:r>
              <a:rPr dirty="0" sz="2400" spc="-30">
                <a:latin typeface="Verdana"/>
                <a:cs typeface="Verdana"/>
              </a:rPr>
              <a:t>methods </a:t>
            </a:r>
            <a:r>
              <a:rPr dirty="0" sz="2400" spc="-95">
                <a:latin typeface="Verdana"/>
                <a:cs typeface="Verdana"/>
              </a:rPr>
              <a:t>for </a:t>
            </a:r>
            <a:r>
              <a:rPr dirty="0" sz="2400" spc="-25">
                <a:latin typeface="Verdana"/>
                <a:cs typeface="Verdana"/>
              </a:rPr>
              <a:t>interacting</a:t>
            </a:r>
            <a:r>
              <a:rPr dirty="0" sz="2400" spc="-434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  </a:t>
            </a:r>
            <a:r>
              <a:rPr dirty="0" sz="2400" spc="-50">
                <a:latin typeface="Verdana"/>
                <a:cs typeface="Verdana"/>
              </a:rPr>
              <a:t>attachments: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00"/>
              </a:spcBef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70">
                <a:latin typeface="Arial"/>
                <a:cs typeface="Arial"/>
              </a:rPr>
              <a:t>attachmentExists(id: </a:t>
            </a:r>
            <a:r>
              <a:rPr dirty="0" sz="1800" spc="-125">
                <a:latin typeface="Arial"/>
                <a:cs typeface="Arial"/>
              </a:rPr>
              <a:t>SecureHash):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Boolean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55">
                <a:latin typeface="Arial"/>
                <a:cs typeface="Arial"/>
              </a:rPr>
              <a:t>openAttachment(id: </a:t>
            </a:r>
            <a:r>
              <a:rPr dirty="0" sz="1800" spc="-125">
                <a:latin typeface="Arial"/>
                <a:cs typeface="Arial"/>
              </a:rPr>
              <a:t>SecureHash):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InputStream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50">
                <a:latin typeface="Arial"/>
                <a:cs typeface="Arial"/>
              </a:rPr>
              <a:t>uploadAttachment(jar: </a:t>
            </a:r>
            <a:r>
              <a:rPr dirty="0" sz="1800" spc="-60">
                <a:latin typeface="Arial"/>
                <a:cs typeface="Arial"/>
              </a:rPr>
              <a:t>InputStream):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40">
                <a:latin typeface="Arial"/>
                <a:cs typeface="Arial"/>
              </a:rPr>
              <a:t>SecureHash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5952" y="1107675"/>
            <a:ext cx="116995" cy="1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07" y="760456"/>
            <a:ext cx="471805" cy="700405"/>
          </a:xfrm>
          <a:custGeom>
            <a:avLst/>
            <a:gdLst/>
            <a:ahLst/>
            <a:cxnLst/>
            <a:rect l="l" t="t" r="r" b="b"/>
            <a:pathLst>
              <a:path w="471805" h="700405">
                <a:moveTo>
                  <a:pt x="116995" y="464057"/>
                </a:moveTo>
                <a:lnTo>
                  <a:pt x="0" y="464057"/>
                </a:lnTo>
                <a:lnTo>
                  <a:pt x="4807" y="511538"/>
                </a:lnTo>
                <a:lnTo>
                  <a:pt x="18590" y="555789"/>
                </a:lnTo>
                <a:lnTo>
                  <a:pt x="40393" y="595854"/>
                </a:lnTo>
                <a:lnTo>
                  <a:pt x="69258" y="630779"/>
                </a:lnTo>
                <a:lnTo>
                  <a:pt x="104229" y="659606"/>
                </a:lnTo>
                <a:lnTo>
                  <a:pt x="144347" y="681380"/>
                </a:lnTo>
                <a:lnTo>
                  <a:pt x="188657" y="695146"/>
                </a:lnTo>
                <a:lnTo>
                  <a:pt x="236201" y="699947"/>
                </a:lnTo>
                <a:lnTo>
                  <a:pt x="283697" y="695146"/>
                </a:lnTo>
                <a:lnTo>
                  <a:pt x="327883" y="681380"/>
                </a:lnTo>
                <a:lnTo>
                  <a:pt x="367827" y="659606"/>
                </a:lnTo>
                <a:lnTo>
                  <a:pt x="402597" y="630779"/>
                </a:lnTo>
                <a:lnTo>
                  <a:pt x="431261" y="595854"/>
                </a:lnTo>
                <a:lnTo>
                  <a:pt x="438143" y="583105"/>
                </a:lnTo>
                <a:lnTo>
                  <a:pt x="236201" y="583105"/>
                </a:lnTo>
                <a:lnTo>
                  <a:pt x="189638" y="573804"/>
                </a:lnTo>
                <a:lnTo>
                  <a:pt x="151765" y="548381"/>
                </a:lnTo>
                <a:lnTo>
                  <a:pt x="126308" y="510558"/>
                </a:lnTo>
                <a:lnTo>
                  <a:pt x="116995" y="464057"/>
                </a:lnTo>
                <a:close/>
              </a:path>
              <a:path w="471805" h="700405">
                <a:moveTo>
                  <a:pt x="438233" y="346115"/>
                </a:moveTo>
                <a:lnTo>
                  <a:pt x="236201" y="346115"/>
                </a:lnTo>
                <a:lnTo>
                  <a:pt x="282130" y="355399"/>
                </a:lnTo>
                <a:lnTo>
                  <a:pt x="319674" y="380700"/>
                </a:lnTo>
                <a:lnTo>
                  <a:pt x="345007" y="418195"/>
                </a:lnTo>
                <a:lnTo>
                  <a:pt x="354301" y="464057"/>
                </a:lnTo>
                <a:lnTo>
                  <a:pt x="345007" y="510558"/>
                </a:lnTo>
                <a:lnTo>
                  <a:pt x="319674" y="548381"/>
                </a:lnTo>
                <a:lnTo>
                  <a:pt x="282130" y="573804"/>
                </a:lnTo>
                <a:lnTo>
                  <a:pt x="236201" y="583105"/>
                </a:lnTo>
                <a:lnTo>
                  <a:pt x="438143" y="583105"/>
                </a:lnTo>
                <a:lnTo>
                  <a:pt x="452889" y="555789"/>
                </a:lnTo>
                <a:lnTo>
                  <a:pt x="466549" y="511538"/>
                </a:lnTo>
                <a:lnTo>
                  <a:pt x="471309" y="464057"/>
                </a:lnTo>
                <a:lnTo>
                  <a:pt x="466405" y="416240"/>
                </a:lnTo>
                <a:lnTo>
                  <a:pt x="452348" y="371699"/>
                </a:lnTo>
                <a:lnTo>
                  <a:pt x="438233" y="346115"/>
                </a:lnTo>
                <a:close/>
              </a:path>
              <a:path w="471805" h="700405">
                <a:moveTo>
                  <a:pt x="358722" y="0"/>
                </a:moveTo>
                <a:lnTo>
                  <a:pt x="105956" y="0"/>
                </a:lnTo>
                <a:lnTo>
                  <a:pt x="25380" y="116839"/>
                </a:lnTo>
                <a:lnTo>
                  <a:pt x="216333" y="116839"/>
                </a:lnTo>
                <a:lnTo>
                  <a:pt x="118100" y="260141"/>
                </a:lnTo>
                <a:lnTo>
                  <a:pt x="176598" y="361541"/>
                </a:lnTo>
                <a:lnTo>
                  <a:pt x="190255" y="354946"/>
                </a:lnTo>
                <a:lnTo>
                  <a:pt x="204742" y="350108"/>
                </a:lnTo>
                <a:lnTo>
                  <a:pt x="220057" y="347130"/>
                </a:lnTo>
                <a:lnTo>
                  <a:pt x="236201" y="346115"/>
                </a:lnTo>
                <a:lnTo>
                  <a:pt x="438233" y="346115"/>
                </a:lnTo>
                <a:lnTo>
                  <a:pt x="430124" y="331418"/>
                </a:lnTo>
                <a:lnTo>
                  <a:pt x="400718" y="296382"/>
                </a:lnTo>
                <a:lnTo>
                  <a:pt x="365113" y="267573"/>
                </a:lnTo>
                <a:lnTo>
                  <a:pt x="324296" y="245976"/>
                </a:lnTo>
                <a:lnTo>
                  <a:pt x="279251" y="232574"/>
                </a:lnTo>
                <a:lnTo>
                  <a:pt x="358722" y="116839"/>
                </a:lnTo>
                <a:lnTo>
                  <a:pt x="358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16" y="760456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8102" y="0"/>
                </a:moveTo>
                <a:lnTo>
                  <a:pt x="0" y="0"/>
                </a:lnTo>
                <a:lnTo>
                  <a:pt x="0" y="464057"/>
                </a:lnTo>
                <a:lnTo>
                  <a:pt x="118102" y="464057"/>
                </a:lnTo>
                <a:lnTo>
                  <a:pt x="118102" y="235885"/>
                </a:lnTo>
                <a:lnTo>
                  <a:pt x="127397" y="190022"/>
                </a:lnTo>
                <a:lnTo>
                  <a:pt x="152732" y="152528"/>
                </a:lnTo>
                <a:lnTo>
                  <a:pt x="190278" y="127226"/>
                </a:lnTo>
                <a:lnTo>
                  <a:pt x="236208" y="117942"/>
                </a:lnTo>
                <a:lnTo>
                  <a:pt x="274839" y="116839"/>
                </a:lnTo>
                <a:lnTo>
                  <a:pt x="333367" y="31968"/>
                </a:lnTo>
                <a:lnTo>
                  <a:pt x="118102" y="31968"/>
                </a:lnTo>
                <a:lnTo>
                  <a:pt x="118102" y="0"/>
                </a:lnTo>
                <a:close/>
              </a:path>
              <a:path w="355600" h="464184">
                <a:moveTo>
                  <a:pt x="355414" y="0"/>
                </a:moveTo>
                <a:lnTo>
                  <a:pt x="236208" y="0"/>
                </a:lnTo>
                <a:lnTo>
                  <a:pt x="204404" y="2204"/>
                </a:lnTo>
                <a:lnTo>
                  <a:pt x="173842" y="8544"/>
                </a:lnTo>
                <a:lnTo>
                  <a:pt x="144937" y="18603"/>
                </a:lnTo>
                <a:lnTo>
                  <a:pt x="118102" y="31968"/>
                </a:lnTo>
                <a:lnTo>
                  <a:pt x="333367" y="31968"/>
                </a:lnTo>
                <a:lnTo>
                  <a:pt x="355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52946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25">
                <a:solidFill>
                  <a:srgbClr val="000000"/>
                </a:solidFill>
              </a:rPr>
              <a:t>Implementati</a:t>
            </a:r>
            <a:r>
              <a:rPr dirty="0" sz="5400" spc="-580">
                <a:solidFill>
                  <a:srgbClr val="000000"/>
                </a:solidFill>
              </a:rPr>
              <a:t>o</a:t>
            </a:r>
            <a:r>
              <a:rPr dirty="0" sz="5400" spc="-605">
                <a:solidFill>
                  <a:srgbClr val="000000"/>
                </a:solidFill>
              </a:rPr>
              <a:t>n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51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Impleme</a:t>
            </a:r>
            <a:r>
              <a:rPr dirty="0" spc="-335"/>
              <a:t>n</a:t>
            </a:r>
            <a:r>
              <a:rPr dirty="0" spc="-275"/>
              <a:t>tati</a:t>
            </a:r>
            <a:r>
              <a:rPr dirty="0" spc="-405"/>
              <a:t>o</a:t>
            </a:r>
            <a:r>
              <a:rPr dirty="0" spc="-36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964295" cy="416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85">
                <a:latin typeface="Verdana"/>
                <a:cs typeface="Verdana"/>
              </a:rPr>
              <a:t>One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implementation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75" b="1">
                <a:solidFill>
                  <a:srgbClr val="2B79EF"/>
                </a:solidFill>
                <a:latin typeface="Arial"/>
                <a:cs typeface="Arial"/>
              </a:rPr>
              <a:t>AbstractNode</a:t>
            </a:r>
            <a:r>
              <a:rPr dirty="0" sz="2400" spc="-2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70">
                <a:latin typeface="Verdana"/>
                <a:cs typeface="Verdana"/>
              </a:rPr>
              <a:t>(see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dirty="0" sz="2400" spc="-145" b="1">
                <a:solidFill>
                  <a:srgbClr val="2B79EF"/>
                </a:solidFill>
                <a:latin typeface="Arial"/>
                <a:cs typeface="Arial"/>
              </a:rPr>
              <a:t>net.corda.node.internal.AbstractNode</a:t>
            </a:r>
            <a:r>
              <a:rPr dirty="0" sz="2400" spc="-14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60" b="1">
                <a:solidFill>
                  <a:srgbClr val="2B79EF"/>
                </a:solidFill>
                <a:latin typeface="Arial"/>
                <a:cs typeface="Arial"/>
              </a:rPr>
              <a:t>AbstractNode</a:t>
            </a:r>
            <a:r>
              <a:rPr dirty="0" sz="2400" spc="-160">
                <a:latin typeface="Verdana"/>
                <a:cs typeface="Verdana"/>
              </a:rPr>
              <a:t>’s </a:t>
            </a:r>
            <a:r>
              <a:rPr dirty="0" sz="2400" spc="-200" b="1">
                <a:solidFill>
                  <a:srgbClr val="2B79EF"/>
                </a:solidFill>
                <a:latin typeface="Arial"/>
                <a:cs typeface="Arial"/>
              </a:rPr>
              <a:t>ServiceHub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80">
                <a:latin typeface="Verdana"/>
                <a:cs typeface="Verdana"/>
              </a:rPr>
              <a:t>initialized </a:t>
            </a:r>
            <a:r>
              <a:rPr dirty="0" sz="2400" spc="-110">
                <a:latin typeface="Verdana"/>
                <a:cs typeface="Verdana"/>
              </a:rPr>
              <a:t>in </a:t>
            </a:r>
            <a:r>
              <a:rPr dirty="0" sz="2400" spc="-204">
                <a:latin typeface="Verdana"/>
                <a:cs typeface="Verdana"/>
              </a:rPr>
              <a:t>its </a:t>
            </a:r>
            <a:r>
              <a:rPr dirty="0" sz="2400" spc="-105" b="1">
                <a:solidFill>
                  <a:srgbClr val="2B79EF"/>
                </a:solidFill>
                <a:latin typeface="Arial"/>
                <a:cs typeface="Arial"/>
              </a:rPr>
              <a:t>start()</a:t>
            </a:r>
            <a:r>
              <a:rPr dirty="0" sz="240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20"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680"/>
              </a:lnSpc>
              <a:spcBef>
                <a:spcPts val="2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175" b="1">
                <a:solidFill>
                  <a:srgbClr val="2B79EF"/>
                </a:solidFill>
                <a:latin typeface="Arial"/>
                <a:cs typeface="Arial"/>
              </a:rPr>
              <a:t>AbstractNode </a:t>
            </a:r>
            <a:r>
              <a:rPr dirty="0" sz="2400" spc="-65">
                <a:latin typeface="Verdana"/>
                <a:cs typeface="Verdana"/>
              </a:rPr>
              <a:t>class </a:t>
            </a:r>
            <a:r>
              <a:rPr dirty="0" sz="2400" spc="-245">
                <a:latin typeface="Verdana"/>
                <a:cs typeface="Verdana"/>
              </a:rPr>
              <a:t>is </a:t>
            </a:r>
            <a:r>
              <a:rPr dirty="0" sz="2400" spc="-125">
                <a:latin typeface="Verdana"/>
                <a:cs typeface="Verdana"/>
              </a:rPr>
              <a:t>itself </a:t>
            </a:r>
            <a:r>
              <a:rPr dirty="0" sz="2400" spc="-30">
                <a:latin typeface="Verdana"/>
                <a:cs typeface="Verdana"/>
              </a:rPr>
              <a:t>abstract, </a:t>
            </a:r>
            <a:r>
              <a:rPr dirty="0" sz="2400" spc="90">
                <a:latin typeface="Verdana"/>
                <a:cs typeface="Verdana"/>
              </a:rPr>
              <a:t>and </a:t>
            </a:r>
            <a:r>
              <a:rPr dirty="0" sz="2400" spc="-80">
                <a:latin typeface="Verdana"/>
                <a:cs typeface="Verdana"/>
              </a:rPr>
              <a:t>subclasses</a:t>
            </a:r>
            <a:r>
              <a:rPr dirty="0" sz="2400" spc="-62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must  </a:t>
            </a:r>
            <a:r>
              <a:rPr dirty="0" sz="2400" spc="-5">
                <a:latin typeface="Verdana"/>
                <a:cs typeface="Verdana"/>
              </a:rPr>
              <a:t>provide </a:t>
            </a:r>
            <a:r>
              <a:rPr dirty="0" sz="2400" spc="-50">
                <a:latin typeface="Verdana"/>
                <a:cs typeface="Verdana"/>
              </a:rPr>
              <a:t>implementations </a:t>
            </a:r>
            <a:r>
              <a:rPr dirty="0" sz="2400" spc="-95">
                <a:latin typeface="Verdana"/>
                <a:cs typeface="Verdana"/>
              </a:rPr>
              <a:t>for </a:t>
            </a:r>
            <a:r>
              <a:rPr dirty="0" sz="2400" spc="-50">
                <a:latin typeface="Verdana"/>
                <a:cs typeface="Verdana"/>
              </a:rPr>
              <a:t>(at</a:t>
            </a:r>
            <a:r>
              <a:rPr dirty="0" sz="2400" spc="-63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least):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60">
                <a:latin typeface="Arial"/>
                <a:cs typeface="Arial"/>
              </a:rPr>
              <a:t>log: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20">
                <a:latin typeface="Arial"/>
                <a:cs typeface="Arial"/>
              </a:rPr>
              <a:t>Logger</a:t>
            </a:r>
            <a:endParaRPr sz="1800">
              <a:latin typeface="Arial"/>
              <a:cs typeface="Arial"/>
            </a:endParaRPr>
          </a:p>
          <a:p>
            <a:pPr lvl="1" marL="588645" indent="-34290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1800" spc="-114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65">
                <a:latin typeface="Arial"/>
                <a:cs typeface="Arial"/>
              </a:rPr>
              <a:t>networkMapAddress: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SingleMessageRecipient?</a:t>
            </a:r>
            <a:endParaRPr sz="1800">
              <a:latin typeface="Arial"/>
              <a:cs typeface="Arial"/>
            </a:endParaRPr>
          </a:p>
          <a:p>
            <a:pPr lvl="1" marL="588645" indent="-34290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1800" spc="-120" b="1">
                <a:solidFill>
                  <a:srgbClr val="2B79EF"/>
                </a:solidFill>
                <a:latin typeface="Arial"/>
                <a:cs typeface="Arial"/>
              </a:rPr>
              <a:t>val </a:t>
            </a:r>
            <a:r>
              <a:rPr dirty="0" sz="1800" spc="-80">
                <a:latin typeface="Arial"/>
                <a:cs typeface="Arial"/>
              </a:rPr>
              <a:t>serverThread: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AffinityExecutor</a:t>
            </a:r>
            <a:endParaRPr sz="1800">
              <a:latin typeface="Arial"/>
              <a:cs typeface="Arial"/>
            </a:endParaRPr>
          </a:p>
          <a:p>
            <a:pPr lvl="1" marL="588645" indent="-34290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100">
                <a:latin typeface="Arial"/>
                <a:cs typeface="Arial"/>
              </a:rPr>
              <a:t>makeMessagingService():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MessagingServiceInternal</a:t>
            </a:r>
            <a:endParaRPr sz="1800">
              <a:latin typeface="Arial"/>
              <a:cs typeface="Arial"/>
            </a:endParaRPr>
          </a:p>
          <a:p>
            <a:pPr lvl="1" marL="588645" indent="-34290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1800" spc="-105" b="1">
                <a:solidFill>
                  <a:srgbClr val="2B79EF"/>
                </a:solidFill>
                <a:latin typeface="Arial"/>
                <a:cs typeface="Arial"/>
              </a:rPr>
              <a:t>fun </a:t>
            </a:r>
            <a:r>
              <a:rPr dirty="0" sz="1800" spc="-95">
                <a:latin typeface="Arial"/>
                <a:cs typeface="Arial"/>
              </a:rPr>
              <a:t>startMessagingService(rpcOps: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215">
                <a:latin typeface="Arial"/>
                <a:cs typeface="Arial"/>
              </a:rPr>
              <a:t>RPCOps)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0981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5"/>
              <a:t>Implementation </a:t>
            </a:r>
            <a:r>
              <a:rPr dirty="0" spc="-675"/>
              <a:t>– </a:t>
            </a:r>
            <a:r>
              <a:rPr dirty="0" spc="-250"/>
              <a:t>Recording</a:t>
            </a:r>
            <a:r>
              <a:rPr dirty="0" spc="-70"/>
              <a:t> </a:t>
            </a:r>
            <a:r>
              <a:rPr dirty="0" spc="-305"/>
              <a:t>transactions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122920" cy="25615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dirty="0" sz="2400" spc="-175" b="1">
                <a:solidFill>
                  <a:srgbClr val="2B79EF"/>
                </a:solidFill>
                <a:latin typeface="Arial"/>
                <a:cs typeface="Arial"/>
              </a:rPr>
              <a:t>AbstractNode </a:t>
            </a:r>
            <a:r>
              <a:rPr dirty="0" sz="2400" spc="-35">
                <a:latin typeface="Verdana"/>
                <a:cs typeface="Verdana"/>
              </a:rPr>
              <a:t>records </a:t>
            </a:r>
            <a:r>
              <a:rPr dirty="0" sz="2400" spc="-60">
                <a:latin typeface="Verdana"/>
                <a:cs typeface="Verdana"/>
              </a:rPr>
              <a:t>transactions </a:t>
            </a:r>
            <a:r>
              <a:rPr dirty="0" sz="2400" spc="-95">
                <a:latin typeface="Verdana"/>
                <a:cs typeface="Verdana"/>
              </a:rPr>
              <a:t>using  </a:t>
            </a:r>
            <a:r>
              <a:rPr dirty="0" sz="2400" spc="-145" b="1">
                <a:solidFill>
                  <a:srgbClr val="2B79EF"/>
                </a:solidFill>
                <a:latin typeface="Arial"/>
                <a:cs typeface="Arial"/>
              </a:rPr>
              <a:t>ServiceHubInternal.recordTransactions(</a:t>
            </a:r>
            <a:r>
              <a:rPr dirty="0" sz="2400" spc="-145">
                <a:solidFill>
                  <a:srgbClr val="2B79EF"/>
                </a:solidFill>
                <a:latin typeface="Arial"/>
                <a:cs typeface="Arial"/>
              </a:rPr>
              <a:t>notifyVault: </a:t>
            </a:r>
            <a:r>
              <a:rPr dirty="0" sz="2400" spc="-114">
                <a:solidFill>
                  <a:srgbClr val="2B79EF"/>
                </a:solidFill>
                <a:latin typeface="Arial"/>
                <a:cs typeface="Arial"/>
              </a:rPr>
              <a:t>Boolean, </a:t>
            </a:r>
            <a:r>
              <a:rPr dirty="0" sz="2400" spc="-85">
                <a:solidFill>
                  <a:srgbClr val="2B79EF"/>
                </a:solidFill>
                <a:latin typeface="Arial"/>
                <a:cs typeface="Arial"/>
              </a:rPr>
              <a:t>txs:  </a:t>
            </a:r>
            <a:r>
              <a:rPr dirty="0" sz="2400" spc="-120">
                <a:solidFill>
                  <a:srgbClr val="2B79EF"/>
                </a:solidFill>
                <a:latin typeface="Arial"/>
                <a:cs typeface="Arial"/>
              </a:rPr>
              <a:t>Iterable&lt;SignedTransaction&gt;</a:t>
            </a:r>
            <a:r>
              <a:rPr dirty="0" sz="2400" spc="-120" b="1">
                <a:solidFill>
                  <a:srgbClr val="2B79E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4">
                <a:latin typeface="Verdana"/>
                <a:cs typeface="Verdana"/>
              </a:rPr>
              <a:t>This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90">
                <a:latin typeface="Verdana"/>
                <a:cs typeface="Verdana"/>
              </a:rPr>
              <a:t>will:</a:t>
            </a:r>
            <a:endParaRPr sz="2400">
              <a:latin typeface="Verdana"/>
              <a:cs typeface="Verdana"/>
            </a:endParaRPr>
          </a:p>
          <a:p>
            <a:pPr marL="702945" indent="-45720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25">
                <a:latin typeface="Verdana"/>
                <a:cs typeface="Verdana"/>
              </a:rPr>
              <a:t>Records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transaction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5">
                <a:latin typeface="Verdana"/>
                <a:cs typeface="Verdana"/>
              </a:rPr>
              <a:t>in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40">
                <a:latin typeface="Verdana"/>
                <a:cs typeface="Verdana"/>
              </a:rPr>
              <a:t>local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storage</a:t>
            </a:r>
            <a:endParaRPr sz="2200">
              <a:latin typeface="Verdana"/>
              <a:cs typeface="Verdana"/>
            </a:endParaRPr>
          </a:p>
          <a:p>
            <a:pPr marL="702945" indent="-45720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70">
                <a:latin typeface="Verdana"/>
                <a:cs typeface="Verdana"/>
              </a:rPr>
              <a:t>Notify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29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vault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51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Impleme</a:t>
            </a:r>
            <a:r>
              <a:rPr dirty="0" spc="-335"/>
              <a:t>n</a:t>
            </a:r>
            <a:r>
              <a:rPr dirty="0" spc="-275"/>
              <a:t>tati</a:t>
            </a:r>
            <a:r>
              <a:rPr dirty="0" spc="-405"/>
              <a:t>o</a:t>
            </a:r>
            <a:r>
              <a:rPr dirty="0" spc="-36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03690" cy="32092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5176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85">
                <a:latin typeface="Verdana"/>
                <a:cs typeface="Verdana"/>
              </a:rPr>
              <a:t>Corda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agnostic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about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available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RPC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operations 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implemented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1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85">
                <a:latin typeface="Verdana"/>
                <a:cs typeface="Verdana"/>
              </a:rPr>
              <a:t>One </a:t>
            </a:r>
            <a:r>
              <a:rPr dirty="0" sz="2400" spc="-30">
                <a:latin typeface="Verdana"/>
                <a:cs typeface="Verdana"/>
              </a:rPr>
              <a:t>implementation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605">
                <a:latin typeface="Verdana"/>
                <a:cs typeface="Verdana"/>
              </a:rPr>
              <a:t> </a:t>
            </a:r>
            <a:r>
              <a:rPr dirty="0" sz="2400" spc="-170" b="1">
                <a:solidFill>
                  <a:srgbClr val="2B79EF"/>
                </a:solidFill>
                <a:latin typeface="Arial"/>
                <a:cs typeface="Arial"/>
              </a:rPr>
              <a:t>net.corda.node.internal.CordaRPCOpsImpl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680"/>
              </a:lnSpc>
              <a:spcBef>
                <a:spcPts val="2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70">
                <a:latin typeface="Verdana"/>
                <a:cs typeface="Verdana"/>
              </a:rPr>
              <a:t>In </a:t>
            </a:r>
            <a:r>
              <a:rPr dirty="0" sz="2400" spc="-240" b="1">
                <a:solidFill>
                  <a:srgbClr val="2B79EF"/>
                </a:solidFill>
                <a:latin typeface="Arial"/>
                <a:cs typeface="Arial"/>
              </a:rPr>
              <a:t>CordaRPCOpsImpl</a:t>
            </a:r>
            <a:r>
              <a:rPr dirty="0" sz="2400" spc="-240">
                <a:latin typeface="Verdana"/>
                <a:cs typeface="Verdana"/>
              </a:rPr>
              <a:t>, </a:t>
            </a:r>
            <a:r>
              <a:rPr dirty="0" sz="2400" spc="-60">
                <a:latin typeface="Verdana"/>
                <a:cs typeface="Verdana"/>
              </a:rPr>
              <a:t>transactions </a:t>
            </a:r>
            <a:r>
              <a:rPr dirty="0" sz="2400" spc="90">
                <a:latin typeface="Verdana"/>
                <a:cs typeface="Verdana"/>
              </a:rPr>
              <a:t>and </a:t>
            </a:r>
            <a:r>
              <a:rPr dirty="0" sz="2400" spc="-10">
                <a:latin typeface="Verdana"/>
                <a:cs typeface="Verdana"/>
              </a:rPr>
              <a:t>attachments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59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stored  as </a:t>
            </a:r>
            <a:r>
              <a:rPr dirty="0" sz="2400" spc="-25">
                <a:latin typeface="Verdana"/>
                <a:cs typeface="Verdana"/>
              </a:rPr>
              <a:t>blobs </a:t>
            </a:r>
            <a:r>
              <a:rPr dirty="0" sz="2400" spc="-110">
                <a:latin typeface="Verdana"/>
                <a:cs typeface="Verdana"/>
              </a:rPr>
              <a:t>in </a:t>
            </a:r>
            <a:r>
              <a:rPr dirty="0" sz="2400" spc="-60">
                <a:latin typeface="Verdana"/>
                <a:cs typeface="Verdana"/>
              </a:rPr>
              <a:t>key-value </a:t>
            </a:r>
            <a:r>
              <a:rPr dirty="0" sz="2400" spc="-5">
                <a:latin typeface="Verdana"/>
                <a:cs typeface="Verdana"/>
              </a:rPr>
              <a:t>mappings</a:t>
            </a:r>
            <a:r>
              <a:rPr dirty="0" sz="2400" spc="-575">
                <a:latin typeface="Verdana"/>
                <a:cs typeface="Verdana"/>
              </a:rPr>
              <a:t> </a:t>
            </a:r>
            <a:r>
              <a:rPr dirty="0" sz="2400" spc="-330">
                <a:latin typeface="Verdana"/>
                <a:cs typeface="Verdana"/>
              </a:rPr>
              <a:t>– </a:t>
            </a:r>
            <a:r>
              <a:rPr dirty="0" sz="2400" spc="-130">
                <a:latin typeface="Verdana"/>
                <a:cs typeface="Verdana"/>
              </a:rPr>
              <a:t>see: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Char char="–"/>
              <a:tabLst>
                <a:tab pos="588645" algn="l"/>
                <a:tab pos="589280" algn="l"/>
              </a:tabLst>
            </a:pPr>
            <a:r>
              <a:rPr dirty="0" sz="2200" spc="-140">
                <a:solidFill>
                  <a:srgbClr val="2B79EF"/>
                </a:solidFill>
                <a:latin typeface="Arial"/>
                <a:cs typeface="Arial"/>
              </a:rPr>
              <a:t>DBTransactionStorage</a:t>
            </a:r>
            <a:endParaRPr sz="2200">
              <a:latin typeface="Arial"/>
              <a:cs typeface="Arial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Char char="–"/>
              <a:tabLst>
                <a:tab pos="588645" algn="l"/>
                <a:tab pos="589280" algn="l"/>
              </a:tabLst>
            </a:pPr>
            <a:r>
              <a:rPr dirty="0" sz="2200" spc="-100">
                <a:solidFill>
                  <a:srgbClr val="2B79EF"/>
                </a:solidFill>
                <a:latin typeface="Arial"/>
                <a:cs typeface="Arial"/>
              </a:rPr>
              <a:t>NodeAttachmentService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2418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180"/>
              <a:t>node </a:t>
            </a:r>
            <a:r>
              <a:rPr dirty="0" spc="-345"/>
              <a:t>in</a:t>
            </a:r>
            <a:r>
              <a:rPr dirty="0" spc="-700"/>
              <a:t> </a:t>
            </a:r>
            <a:r>
              <a:rPr dirty="0" spc="-35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86240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10">
                <a:latin typeface="Verdana"/>
                <a:cs typeface="Verdana"/>
              </a:rPr>
              <a:t>Users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interact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set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RPC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operations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735"/>
              </a:lnSpc>
              <a:spcBef>
                <a:spcPts val="2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0">
                <a:latin typeface="Verdana"/>
                <a:cs typeface="Verdana"/>
              </a:rPr>
              <a:t>Internally,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node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uses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its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ServiceHub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retrieve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record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dirty="0" sz="2400" spc="35">
                <a:latin typeface="Verdana"/>
                <a:cs typeface="Verdana"/>
              </a:rPr>
              <a:t>data,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6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-140">
                <a:latin typeface="Verdana"/>
                <a:cs typeface="Verdana"/>
              </a:rPr>
              <a:t>start </a:t>
            </a:r>
            <a:r>
              <a:rPr dirty="0" sz="2400" spc="-90">
                <a:latin typeface="Verdana"/>
                <a:cs typeface="Verdana"/>
              </a:rPr>
              <a:t>flows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680"/>
              </a:lnSpc>
              <a:spcBef>
                <a:spcPts val="24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75" b="1">
                <a:solidFill>
                  <a:srgbClr val="2B79EF"/>
                </a:solidFill>
                <a:latin typeface="Arial"/>
                <a:cs typeface="Arial"/>
              </a:rPr>
              <a:t>AbstractNode</a:t>
            </a:r>
            <a:r>
              <a:rPr dirty="0" sz="2400" spc="-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one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implementation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architecture,  but </a:t>
            </a:r>
            <a:r>
              <a:rPr dirty="0" sz="2400" spc="-50">
                <a:latin typeface="Verdana"/>
                <a:cs typeface="Verdana"/>
              </a:rPr>
              <a:t>other implementations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62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possible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5952" y="1107675"/>
            <a:ext cx="116995" cy="1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07" y="760456"/>
            <a:ext cx="471805" cy="700405"/>
          </a:xfrm>
          <a:custGeom>
            <a:avLst/>
            <a:gdLst/>
            <a:ahLst/>
            <a:cxnLst/>
            <a:rect l="l" t="t" r="r" b="b"/>
            <a:pathLst>
              <a:path w="471805" h="700405">
                <a:moveTo>
                  <a:pt x="116995" y="464057"/>
                </a:moveTo>
                <a:lnTo>
                  <a:pt x="0" y="464057"/>
                </a:lnTo>
                <a:lnTo>
                  <a:pt x="4807" y="511538"/>
                </a:lnTo>
                <a:lnTo>
                  <a:pt x="18590" y="555789"/>
                </a:lnTo>
                <a:lnTo>
                  <a:pt x="40393" y="595854"/>
                </a:lnTo>
                <a:lnTo>
                  <a:pt x="69258" y="630779"/>
                </a:lnTo>
                <a:lnTo>
                  <a:pt x="104229" y="659606"/>
                </a:lnTo>
                <a:lnTo>
                  <a:pt x="144347" y="681380"/>
                </a:lnTo>
                <a:lnTo>
                  <a:pt x="188657" y="695146"/>
                </a:lnTo>
                <a:lnTo>
                  <a:pt x="236201" y="699947"/>
                </a:lnTo>
                <a:lnTo>
                  <a:pt x="283697" y="695146"/>
                </a:lnTo>
                <a:lnTo>
                  <a:pt x="327883" y="681380"/>
                </a:lnTo>
                <a:lnTo>
                  <a:pt x="367827" y="659606"/>
                </a:lnTo>
                <a:lnTo>
                  <a:pt x="402597" y="630779"/>
                </a:lnTo>
                <a:lnTo>
                  <a:pt x="431261" y="595854"/>
                </a:lnTo>
                <a:lnTo>
                  <a:pt x="438143" y="583105"/>
                </a:lnTo>
                <a:lnTo>
                  <a:pt x="236201" y="583105"/>
                </a:lnTo>
                <a:lnTo>
                  <a:pt x="189638" y="573804"/>
                </a:lnTo>
                <a:lnTo>
                  <a:pt x="151765" y="548381"/>
                </a:lnTo>
                <a:lnTo>
                  <a:pt x="126308" y="510558"/>
                </a:lnTo>
                <a:lnTo>
                  <a:pt x="116995" y="464057"/>
                </a:lnTo>
                <a:close/>
              </a:path>
              <a:path w="471805" h="700405">
                <a:moveTo>
                  <a:pt x="438233" y="346115"/>
                </a:moveTo>
                <a:lnTo>
                  <a:pt x="236201" y="346115"/>
                </a:lnTo>
                <a:lnTo>
                  <a:pt x="282130" y="355399"/>
                </a:lnTo>
                <a:lnTo>
                  <a:pt x="319674" y="380700"/>
                </a:lnTo>
                <a:lnTo>
                  <a:pt x="345007" y="418195"/>
                </a:lnTo>
                <a:lnTo>
                  <a:pt x="354301" y="464057"/>
                </a:lnTo>
                <a:lnTo>
                  <a:pt x="345007" y="510558"/>
                </a:lnTo>
                <a:lnTo>
                  <a:pt x="319674" y="548381"/>
                </a:lnTo>
                <a:lnTo>
                  <a:pt x="282130" y="573804"/>
                </a:lnTo>
                <a:lnTo>
                  <a:pt x="236201" y="583105"/>
                </a:lnTo>
                <a:lnTo>
                  <a:pt x="438143" y="583105"/>
                </a:lnTo>
                <a:lnTo>
                  <a:pt x="452889" y="555789"/>
                </a:lnTo>
                <a:lnTo>
                  <a:pt x="466549" y="511538"/>
                </a:lnTo>
                <a:lnTo>
                  <a:pt x="471309" y="464057"/>
                </a:lnTo>
                <a:lnTo>
                  <a:pt x="466405" y="416240"/>
                </a:lnTo>
                <a:lnTo>
                  <a:pt x="452348" y="371699"/>
                </a:lnTo>
                <a:lnTo>
                  <a:pt x="438233" y="346115"/>
                </a:lnTo>
                <a:close/>
              </a:path>
              <a:path w="471805" h="700405">
                <a:moveTo>
                  <a:pt x="358722" y="0"/>
                </a:moveTo>
                <a:lnTo>
                  <a:pt x="105956" y="0"/>
                </a:lnTo>
                <a:lnTo>
                  <a:pt x="25380" y="116839"/>
                </a:lnTo>
                <a:lnTo>
                  <a:pt x="216333" y="116839"/>
                </a:lnTo>
                <a:lnTo>
                  <a:pt x="118100" y="260141"/>
                </a:lnTo>
                <a:lnTo>
                  <a:pt x="176598" y="361541"/>
                </a:lnTo>
                <a:lnTo>
                  <a:pt x="190255" y="354946"/>
                </a:lnTo>
                <a:lnTo>
                  <a:pt x="204742" y="350108"/>
                </a:lnTo>
                <a:lnTo>
                  <a:pt x="220057" y="347130"/>
                </a:lnTo>
                <a:lnTo>
                  <a:pt x="236201" y="346115"/>
                </a:lnTo>
                <a:lnTo>
                  <a:pt x="438233" y="346115"/>
                </a:lnTo>
                <a:lnTo>
                  <a:pt x="430124" y="331418"/>
                </a:lnTo>
                <a:lnTo>
                  <a:pt x="400718" y="296382"/>
                </a:lnTo>
                <a:lnTo>
                  <a:pt x="365113" y="267573"/>
                </a:lnTo>
                <a:lnTo>
                  <a:pt x="324296" y="245976"/>
                </a:lnTo>
                <a:lnTo>
                  <a:pt x="279251" y="232574"/>
                </a:lnTo>
                <a:lnTo>
                  <a:pt x="358722" y="116839"/>
                </a:lnTo>
                <a:lnTo>
                  <a:pt x="358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16" y="760456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8102" y="0"/>
                </a:moveTo>
                <a:lnTo>
                  <a:pt x="0" y="0"/>
                </a:lnTo>
                <a:lnTo>
                  <a:pt x="0" y="464057"/>
                </a:lnTo>
                <a:lnTo>
                  <a:pt x="118102" y="464057"/>
                </a:lnTo>
                <a:lnTo>
                  <a:pt x="118102" y="235885"/>
                </a:lnTo>
                <a:lnTo>
                  <a:pt x="127397" y="190022"/>
                </a:lnTo>
                <a:lnTo>
                  <a:pt x="152732" y="152528"/>
                </a:lnTo>
                <a:lnTo>
                  <a:pt x="190278" y="127226"/>
                </a:lnTo>
                <a:lnTo>
                  <a:pt x="236208" y="117942"/>
                </a:lnTo>
                <a:lnTo>
                  <a:pt x="274839" y="116839"/>
                </a:lnTo>
                <a:lnTo>
                  <a:pt x="333367" y="31968"/>
                </a:lnTo>
                <a:lnTo>
                  <a:pt x="118102" y="31968"/>
                </a:lnTo>
                <a:lnTo>
                  <a:pt x="118102" y="0"/>
                </a:lnTo>
                <a:close/>
              </a:path>
              <a:path w="355600" h="464184">
                <a:moveTo>
                  <a:pt x="355414" y="0"/>
                </a:moveTo>
                <a:lnTo>
                  <a:pt x="236208" y="0"/>
                </a:lnTo>
                <a:lnTo>
                  <a:pt x="204404" y="2204"/>
                </a:lnTo>
                <a:lnTo>
                  <a:pt x="173842" y="8544"/>
                </a:lnTo>
                <a:lnTo>
                  <a:pt x="144937" y="18603"/>
                </a:lnTo>
                <a:lnTo>
                  <a:pt x="118102" y="31968"/>
                </a:lnTo>
                <a:lnTo>
                  <a:pt x="333367" y="31968"/>
                </a:lnTo>
                <a:lnTo>
                  <a:pt x="355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54343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680">
                <a:solidFill>
                  <a:srgbClr val="000000"/>
                </a:solidFill>
              </a:rPr>
              <a:t>What </a:t>
            </a:r>
            <a:r>
              <a:rPr dirty="0" sz="5400" spc="-690">
                <a:solidFill>
                  <a:srgbClr val="000000"/>
                </a:solidFill>
              </a:rPr>
              <a:t>is </a:t>
            </a:r>
            <a:r>
              <a:rPr dirty="0" sz="5400" spc="-45">
                <a:solidFill>
                  <a:srgbClr val="000000"/>
                </a:solidFill>
              </a:rPr>
              <a:t>a</a:t>
            </a:r>
            <a:r>
              <a:rPr dirty="0" sz="5400" spc="285">
                <a:solidFill>
                  <a:srgbClr val="000000"/>
                </a:solidFill>
              </a:rPr>
              <a:t> </a:t>
            </a:r>
            <a:r>
              <a:rPr dirty="0" sz="5400" spc="-295">
                <a:solidFill>
                  <a:srgbClr val="000000"/>
                </a:solidFill>
              </a:rPr>
              <a:t>Node?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11991847" y="6377127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949494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949494"/>
                </a:solidFill>
                <a:latin typeface="Verdana"/>
                <a:cs typeface="Verdana"/>
              </a:rPr>
              <a:t>3</a:t>
            </a:r>
            <a:r>
              <a:rPr dirty="0" sz="1000" spc="-85" b="1">
                <a:solidFill>
                  <a:srgbClr val="949494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592" y="1107812"/>
            <a:ext cx="116812" cy="11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19" y="760455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25"/>
                </a:moveTo>
                <a:lnTo>
                  <a:pt x="0" y="464625"/>
                </a:lnTo>
                <a:lnTo>
                  <a:pt x="4783" y="512064"/>
                </a:lnTo>
                <a:lnTo>
                  <a:pt x="18508" y="556287"/>
                </a:lnTo>
                <a:lnTo>
                  <a:pt x="40238" y="596335"/>
                </a:lnTo>
                <a:lnTo>
                  <a:pt x="69036" y="631250"/>
                </a:lnTo>
                <a:lnTo>
                  <a:pt x="103963" y="660075"/>
                </a:lnTo>
                <a:lnTo>
                  <a:pt x="144083" y="681850"/>
                </a:lnTo>
                <a:lnTo>
                  <a:pt x="188459" y="695618"/>
                </a:lnTo>
                <a:lnTo>
                  <a:pt x="236153" y="700420"/>
                </a:lnTo>
                <a:lnTo>
                  <a:pt x="283667" y="695618"/>
                </a:lnTo>
                <a:lnTo>
                  <a:pt x="327958" y="681850"/>
                </a:lnTo>
                <a:lnTo>
                  <a:pt x="368069" y="660075"/>
                </a:lnTo>
                <a:lnTo>
                  <a:pt x="403038" y="631250"/>
                </a:lnTo>
                <a:lnTo>
                  <a:pt x="431907" y="596335"/>
                </a:lnTo>
                <a:lnTo>
                  <a:pt x="439083" y="583156"/>
                </a:lnTo>
                <a:lnTo>
                  <a:pt x="236153" y="583156"/>
                </a:lnTo>
                <a:lnTo>
                  <a:pt x="189752" y="573816"/>
                </a:lnTo>
                <a:lnTo>
                  <a:pt x="152039" y="548372"/>
                </a:lnTo>
                <a:lnTo>
                  <a:pt x="126705" y="510687"/>
                </a:lnTo>
                <a:lnTo>
                  <a:pt x="117441" y="464625"/>
                </a:lnTo>
                <a:close/>
              </a:path>
              <a:path w="472440" h="701040">
                <a:moveTo>
                  <a:pt x="439022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2"/>
                </a:lnTo>
                <a:lnTo>
                  <a:pt x="345518" y="418559"/>
                </a:lnTo>
                <a:lnTo>
                  <a:pt x="354872" y="464625"/>
                </a:lnTo>
                <a:lnTo>
                  <a:pt x="345518" y="510687"/>
                </a:lnTo>
                <a:lnTo>
                  <a:pt x="320034" y="548372"/>
                </a:lnTo>
                <a:lnTo>
                  <a:pt x="282290" y="573816"/>
                </a:lnTo>
                <a:lnTo>
                  <a:pt x="236153" y="583156"/>
                </a:lnTo>
                <a:lnTo>
                  <a:pt x="439083" y="583156"/>
                </a:lnTo>
                <a:lnTo>
                  <a:pt x="453715" y="556287"/>
                </a:lnTo>
                <a:lnTo>
                  <a:pt x="467504" y="512064"/>
                </a:lnTo>
                <a:lnTo>
                  <a:pt x="472313" y="464625"/>
                </a:lnTo>
                <a:lnTo>
                  <a:pt x="467387" y="416547"/>
                </a:lnTo>
                <a:lnTo>
                  <a:pt x="453265" y="371840"/>
                </a:lnTo>
                <a:lnTo>
                  <a:pt x="439022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8"/>
                </a:lnTo>
                <a:lnTo>
                  <a:pt x="216477" y="117268"/>
                </a:lnTo>
                <a:lnTo>
                  <a:pt x="118076" y="260515"/>
                </a:lnTo>
                <a:lnTo>
                  <a:pt x="176482" y="361939"/>
                </a:lnTo>
                <a:lnTo>
                  <a:pt x="190270" y="355181"/>
                </a:lnTo>
                <a:lnTo>
                  <a:pt x="204890" y="350208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22" y="346087"/>
                </a:lnTo>
                <a:lnTo>
                  <a:pt x="430937" y="331468"/>
                </a:lnTo>
                <a:lnTo>
                  <a:pt x="401391" y="296397"/>
                </a:lnTo>
                <a:lnTo>
                  <a:pt x="365615" y="267589"/>
                </a:lnTo>
                <a:lnTo>
                  <a:pt x="324597" y="246011"/>
                </a:lnTo>
                <a:lnTo>
                  <a:pt x="279326" y="232626"/>
                </a:lnTo>
                <a:lnTo>
                  <a:pt x="359315" y="117268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8" y="760455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7443" y="0"/>
                </a:moveTo>
                <a:lnTo>
                  <a:pt x="0" y="0"/>
                </a:lnTo>
                <a:lnTo>
                  <a:pt x="0" y="464625"/>
                </a:lnTo>
                <a:lnTo>
                  <a:pt x="117443" y="464625"/>
                </a:lnTo>
                <a:lnTo>
                  <a:pt x="117443" y="235799"/>
                </a:lnTo>
                <a:lnTo>
                  <a:pt x="126787" y="189832"/>
                </a:lnTo>
                <a:lnTo>
                  <a:pt x="152201" y="152363"/>
                </a:lnTo>
                <a:lnTo>
                  <a:pt x="189755" y="127137"/>
                </a:lnTo>
                <a:lnTo>
                  <a:pt x="235520" y="117896"/>
                </a:lnTo>
                <a:lnTo>
                  <a:pt x="274886" y="117268"/>
                </a:lnTo>
                <a:lnTo>
                  <a:pt x="333713" y="31697"/>
                </a:lnTo>
                <a:lnTo>
                  <a:pt x="117443" y="31697"/>
                </a:lnTo>
                <a:lnTo>
                  <a:pt x="117443" y="0"/>
                </a:lnTo>
                <a:close/>
              </a:path>
              <a:path w="355600" h="464819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40"/>
                </a:lnTo>
                <a:lnTo>
                  <a:pt x="144553" y="18185"/>
                </a:lnTo>
                <a:lnTo>
                  <a:pt x="117443" y="31697"/>
                </a:lnTo>
                <a:lnTo>
                  <a:pt x="333713" y="31697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294640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80">
                <a:solidFill>
                  <a:srgbClr val="FFFFFF"/>
                </a:solidFill>
              </a:rPr>
              <a:t>Practical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4615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95"/>
              <a:t>Designing </a:t>
            </a:r>
            <a:r>
              <a:rPr dirty="0" spc="-310"/>
              <a:t>the</a:t>
            </a:r>
            <a:r>
              <a:rPr dirty="0" spc="-160"/>
              <a:t> </a:t>
            </a:r>
            <a:r>
              <a:rPr dirty="0" spc="-355"/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6779895" cy="1659889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08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now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going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20">
                <a:latin typeface="Verdana"/>
                <a:cs typeface="Verdana"/>
              </a:rPr>
              <a:t>move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beyond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test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225">
                <a:latin typeface="Verdana"/>
                <a:cs typeface="Verdana"/>
              </a:rPr>
              <a:t>DSLs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  </a:t>
            </a:r>
            <a:r>
              <a:rPr dirty="0" sz="2000" spc="5">
                <a:latin typeface="Verdana"/>
                <a:cs typeface="Verdana"/>
              </a:rPr>
              <a:t>make </a:t>
            </a:r>
            <a:r>
              <a:rPr dirty="0" sz="2000" spc="-140">
                <a:latin typeface="Verdana"/>
                <a:cs typeface="Verdana"/>
              </a:rPr>
              <a:t>this</a:t>
            </a:r>
            <a:r>
              <a:rPr dirty="0" sz="2000" spc="-3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real: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30">
                <a:latin typeface="Verdana"/>
                <a:cs typeface="Verdana"/>
              </a:rPr>
              <a:t>We’ll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define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nodes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on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our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network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30">
                <a:latin typeface="Verdana"/>
                <a:cs typeface="Verdana"/>
              </a:rPr>
              <a:t>We’ll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deploy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(i.e.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build)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nodes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we’ve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defined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30">
                <a:latin typeface="Verdana"/>
                <a:cs typeface="Verdana"/>
              </a:rPr>
              <a:t>We’ll </a:t>
            </a:r>
            <a:r>
              <a:rPr dirty="0" sz="1800" spc="-105">
                <a:latin typeface="Verdana"/>
                <a:cs typeface="Verdana"/>
              </a:rPr>
              <a:t>run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2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nodes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7286" y="6375908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31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752" y="3542157"/>
            <a:ext cx="1448435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Defining</a:t>
            </a:r>
            <a:r>
              <a:rPr dirty="0" sz="1200" spc="-16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  <a:hlinkClick r:id="rId2" action="ppaction://hlinksldjump"/>
              </a:rPr>
              <a:t>Deploying</a:t>
            </a:r>
            <a:r>
              <a:rPr dirty="0" sz="1200" spc="-1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0">
                <a:latin typeface="Verdana"/>
                <a:cs typeface="Verdana"/>
                <a:hlinkClick r:id="rId2" action="ppaction://hlinksldjump"/>
              </a:rPr>
              <a:t>Running</a:t>
            </a:r>
            <a:r>
              <a:rPr dirty="0" sz="1200" spc="-1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0924" y="6375908"/>
            <a:ext cx="610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 b="1">
                <a:solidFill>
                  <a:srgbClr val="949494"/>
                </a:solidFill>
                <a:latin typeface="Verdana"/>
                <a:cs typeface="Verdana"/>
              </a:rPr>
              <a:t>The</a:t>
            </a:r>
            <a:r>
              <a:rPr dirty="0" sz="1000" spc="-13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65" b="1">
                <a:solidFill>
                  <a:srgbClr val="949494"/>
                </a:solidFill>
                <a:latin typeface="Verdana"/>
                <a:cs typeface="Verdana"/>
              </a:rPr>
              <a:t>Node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0824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1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520">
                <a:solidFill>
                  <a:srgbClr val="000000"/>
                </a:solidFill>
              </a:rPr>
              <a:t>Defining </a:t>
            </a:r>
            <a:r>
              <a:rPr dirty="0" sz="5400" spc="-525">
                <a:solidFill>
                  <a:srgbClr val="000000"/>
                </a:solidFill>
              </a:rPr>
              <a:t>the</a:t>
            </a:r>
            <a:r>
              <a:rPr dirty="0" sz="5400" spc="-455">
                <a:solidFill>
                  <a:srgbClr val="000000"/>
                </a:solidFill>
              </a:rPr>
              <a:t> </a:t>
            </a:r>
            <a:r>
              <a:rPr dirty="0" sz="5400" spc="-400">
                <a:solidFill>
                  <a:srgbClr val="000000"/>
                </a:solidFill>
              </a:rPr>
              <a:t>Nodes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0861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5"/>
              <a:t>Network</a:t>
            </a:r>
            <a:r>
              <a:rPr dirty="0" spc="-270"/>
              <a:t> </a:t>
            </a:r>
            <a:r>
              <a:rPr dirty="0" spc="-320"/>
              <a:t>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5187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following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network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design: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6204" y="2756916"/>
            <a:ext cx="173735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2032" y="3534155"/>
            <a:ext cx="173736" cy="17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99403" y="5044440"/>
            <a:ext cx="173736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15840" y="2756916"/>
            <a:ext cx="172212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29940" y="2843783"/>
            <a:ext cx="1485265" cy="0"/>
          </a:xfrm>
          <a:custGeom>
            <a:avLst/>
            <a:gdLst/>
            <a:ahLst/>
            <a:cxnLst/>
            <a:rect l="l" t="t" r="r" b="b"/>
            <a:pathLst>
              <a:path w="1485264" h="0">
                <a:moveTo>
                  <a:pt x="0" y="0"/>
                </a:moveTo>
                <a:lnTo>
                  <a:pt x="1484757" y="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86271" y="3681984"/>
            <a:ext cx="391795" cy="1362710"/>
          </a:xfrm>
          <a:custGeom>
            <a:avLst/>
            <a:gdLst/>
            <a:ahLst/>
            <a:cxnLst/>
            <a:rect l="l" t="t" r="r" b="b"/>
            <a:pathLst>
              <a:path w="391795" h="1362710">
                <a:moveTo>
                  <a:pt x="0" y="1362202"/>
                </a:moveTo>
                <a:lnTo>
                  <a:pt x="391287" y="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88052" y="2843783"/>
            <a:ext cx="1389380" cy="716280"/>
          </a:xfrm>
          <a:custGeom>
            <a:avLst/>
            <a:gdLst/>
            <a:ahLst/>
            <a:cxnLst/>
            <a:rect l="l" t="t" r="r" b="b"/>
            <a:pathLst>
              <a:path w="1389379" h="716279">
                <a:moveTo>
                  <a:pt x="0" y="0"/>
                </a:moveTo>
                <a:lnTo>
                  <a:pt x="1388872" y="716279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05555" y="2904744"/>
            <a:ext cx="3047365" cy="716280"/>
          </a:xfrm>
          <a:custGeom>
            <a:avLst/>
            <a:gdLst/>
            <a:ahLst/>
            <a:cxnLst/>
            <a:rect l="l" t="t" r="r" b="b"/>
            <a:pathLst>
              <a:path w="3047365" h="716279">
                <a:moveTo>
                  <a:pt x="0" y="0"/>
                </a:moveTo>
                <a:lnTo>
                  <a:pt x="3047238" y="716279"/>
                </a:lnTo>
              </a:path>
            </a:pathLst>
          </a:custGeom>
          <a:ln w="6095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02708" y="2929127"/>
            <a:ext cx="1022985" cy="2139950"/>
          </a:xfrm>
          <a:custGeom>
            <a:avLst/>
            <a:gdLst/>
            <a:ahLst/>
            <a:cxnLst/>
            <a:rect l="l" t="t" r="r" b="b"/>
            <a:pathLst>
              <a:path w="1022985" h="2139950">
                <a:moveTo>
                  <a:pt x="0" y="0"/>
                </a:moveTo>
                <a:lnTo>
                  <a:pt x="1022984" y="2139823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3072" y="2929127"/>
            <a:ext cx="2656205" cy="2201545"/>
          </a:xfrm>
          <a:custGeom>
            <a:avLst/>
            <a:gdLst/>
            <a:ahLst/>
            <a:cxnLst/>
            <a:rect l="l" t="t" r="r" b="b"/>
            <a:pathLst>
              <a:path w="2656204" h="2201545">
                <a:moveTo>
                  <a:pt x="0" y="0"/>
                </a:moveTo>
                <a:lnTo>
                  <a:pt x="2655951" y="2201291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06236" y="5327141"/>
            <a:ext cx="5384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14" b="1">
                <a:latin typeface="Verdana"/>
                <a:cs typeface="Verdana"/>
              </a:rPr>
              <a:t>NODE</a:t>
            </a:r>
            <a:r>
              <a:rPr dirty="0" sz="1100" spc="-130" b="1">
                <a:latin typeface="Verdana"/>
                <a:cs typeface="Verdana"/>
              </a:rPr>
              <a:t> </a:t>
            </a:r>
            <a:r>
              <a:rPr dirty="0" sz="1100" spc="-200" b="1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33</a:t>
            </a:fld>
            <a:r>
              <a:rPr dirty="0" spc="-85"/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63672" y="2455545"/>
            <a:ext cx="5607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4" b="1">
                <a:latin typeface="Verdana"/>
                <a:cs typeface="Verdana"/>
              </a:rPr>
              <a:t>NODE</a:t>
            </a:r>
            <a:r>
              <a:rPr dirty="0" sz="1100" spc="-130" b="1">
                <a:latin typeface="Verdana"/>
                <a:cs typeface="Verdana"/>
              </a:rPr>
              <a:t> </a:t>
            </a:r>
            <a:r>
              <a:rPr dirty="0" sz="1100" spc="-40" b="1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4353" y="3520821"/>
            <a:ext cx="5664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4" b="1">
                <a:latin typeface="Verdana"/>
                <a:cs typeface="Verdana"/>
              </a:rPr>
              <a:t>NODE</a:t>
            </a:r>
            <a:r>
              <a:rPr dirty="0" sz="1100" spc="-130" b="1">
                <a:latin typeface="Verdana"/>
                <a:cs typeface="Verdana"/>
              </a:rPr>
              <a:t> </a:t>
            </a:r>
            <a:r>
              <a:rPr dirty="0" sz="1100" spc="60" b="1">
                <a:latin typeface="Verdana"/>
                <a:cs typeface="Verdana"/>
              </a:rPr>
              <a:t>C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6609" y="2432685"/>
            <a:ext cx="5772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65" b="1">
                <a:solidFill>
                  <a:srgbClr val="EC1C23"/>
                </a:solidFill>
                <a:latin typeface="Verdana"/>
                <a:cs typeface="Verdana"/>
              </a:rPr>
              <a:t>N</a:t>
            </a:r>
            <a:r>
              <a:rPr dirty="0" sz="1100" spc="-70" b="1">
                <a:solidFill>
                  <a:srgbClr val="EC1C23"/>
                </a:solidFill>
                <a:latin typeface="Verdana"/>
                <a:cs typeface="Verdana"/>
              </a:rPr>
              <a:t>O</a:t>
            </a:r>
            <a:r>
              <a:rPr dirty="0" sz="1100" spc="-290" b="1">
                <a:solidFill>
                  <a:srgbClr val="EC1C23"/>
                </a:solidFill>
                <a:latin typeface="Verdana"/>
                <a:cs typeface="Verdana"/>
              </a:rPr>
              <a:t>T</a:t>
            </a:r>
            <a:r>
              <a:rPr dirty="0" sz="1100" spc="-130" b="1">
                <a:solidFill>
                  <a:srgbClr val="EC1C23"/>
                </a:solidFill>
                <a:latin typeface="Verdana"/>
                <a:cs typeface="Verdana"/>
              </a:rPr>
              <a:t>A</a:t>
            </a:r>
            <a:r>
              <a:rPr dirty="0" sz="1100" spc="-140" b="1">
                <a:solidFill>
                  <a:srgbClr val="EC1C23"/>
                </a:solidFill>
                <a:latin typeface="Verdana"/>
                <a:cs typeface="Verdana"/>
              </a:rPr>
              <a:t>R</a:t>
            </a:r>
            <a:r>
              <a:rPr dirty="0" sz="1100" spc="-130" b="1">
                <a:solidFill>
                  <a:srgbClr val="EC1C23"/>
                </a:solidFill>
                <a:latin typeface="Verdana"/>
                <a:cs typeface="Verdana"/>
              </a:rPr>
              <a:t>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6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6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6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6" action="ppaction://hlinksldjump"/>
              </a:rPr>
              <a:t>2.</a:t>
            </a:r>
            <a:r>
              <a:rPr dirty="0" sz="1600" spc="-155" b="1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6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6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6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6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6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80752" y="3542157"/>
            <a:ext cx="144843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6" action="ppaction://hlinksldjump"/>
              </a:rPr>
              <a:t>5.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6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20" b="1">
                <a:latin typeface="Verdana"/>
                <a:cs typeface="Verdana"/>
                <a:hlinkClick r:id="rId6" action="ppaction://hlinksldjump"/>
              </a:rPr>
              <a:t>Defining</a:t>
            </a:r>
            <a:r>
              <a:rPr dirty="0" sz="1200" spc="-170" b="1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200" spc="-95" b="1">
                <a:latin typeface="Verdana"/>
                <a:cs typeface="Verdana"/>
                <a:hlinkClick r:id="rId6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  <a:hlinkClick r:id="rId6" action="ppaction://hlinksldjump"/>
              </a:rPr>
              <a:t>Deploying</a:t>
            </a:r>
            <a:r>
              <a:rPr dirty="0" sz="1200" spc="-18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6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0">
                <a:latin typeface="Verdana"/>
                <a:cs typeface="Verdana"/>
                <a:hlinkClick r:id="rId6" action="ppaction://hlinksldjump"/>
              </a:rPr>
              <a:t>Running</a:t>
            </a:r>
            <a:r>
              <a:rPr dirty="0" sz="1200" spc="-150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6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6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80752" y="488365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6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6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4596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229"/>
              <a:t>DeployNodes</a:t>
            </a:r>
            <a:r>
              <a:rPr dirty="0" spc="-710"/>
              <a:t> </a:t>
            </a:r>
            <a:r>
              <a:rPr dirty="0" spc="-415"/>
              <a:t>Task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33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221855" cy="3880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10">
                <a:latin typeface="Verdana"/>
                <a:cs typeface="Verdana"/>
              </a:rPr>
              <a:t>Nodes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built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Gradle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build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30">
                <a:latin typeface="Verdana"/>
                <a:cs typeface="Verdana"/>
              </a:rPr>
              <a:t>Gradle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builds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organized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into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tasks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10">
                <a:latin typeface="Verdana"/>
                <a:cs typeface="Verdana"/>
              </a:rPr>
              <a:t>Nodes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created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0" b="1">
                <a:solidFill>
                  <a:srgbClr val="2B79EF"/>
                </a:solidFill>
                <a:latin typeface="Arial"/>
                <a:cs typeface="Arial"/>
              </a:rPr>
              <a:t>deployNodes</a:t>
            </a:r>
            <a:r>
              <a:rPr dirty="0" sz="2000" spc="-2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150">
                <a:latin typeface="Verdana"/>
                <a:cs typeface="Verdana"/>
              </a:rPr>
              <a:t>task: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1710"/>
              </a:lnSpc>
              <a:spcBef>
                <a:spcPts val="1445"/>
              </a:spcBef>
            </a:pPr>
            <a:r>
              <a:rPr dirty="0" sz="1500" spc="-105" b="1">
                <a:latin typeface="Arial"/>
                <a:cs typeface="Arial"/>
              </a:rPr>
              <a:t>node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70" b="1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1841500">
              <a:lnSpc>
                <a:spcPts val="1620"/>
              </a:lnSpc>
            </a:pPr>
            <a:r>
              <a:rPr dirty="0" sz="1500" spc="-100" b="1">
                <a:latin typeface="Arial"/>
                <a:cs typeface="Arial"/>
              </a:rPr>
              <a:t>name </a:t>
            </a:r>
            <a:r>
              <a:rPr dirty="0" sz="1500" spc="-90" b="1">
                <a:latin typeface="Arial"/>
                <a:cs typeface="Arial"/>
              </a:rPr>
              <a:t>"O=Network </a:t>
            </a:r>
            <a:r>
              <a:rPr dirty="0" sz="1500" spc="-55" b="1">
                <a:latin typeface="Arial"/>
                <a:cs typeface="Arial"/>
              </a:rPr>
              <a:t>Map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spc="-145" b="1">
                <a:latin typeface="Arial"/>
                <a:cs typeface="Arial"/>
              </a:rPr>
              <a:t>Service,L=London,C=GB"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r>
              <a:rPr dirty="0" sz="1500" spc="-114" b="1">
                <a:latin typeface="Arial"/>
                <a:cs typeface="Arial"/>
              </a:rPr>
              <a:t>advertisedServices </a:t>
            </a:r>
            <a:r>
              <a:rPr dirty="0" sz="1500" spc="-130" b="1">
                <a:latin typeface="Arial"/>
                <a:cs typeface="Arial"/>
              </a:rPr>
              <a:t>=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90" b="1">
                <a:latin typeface="Arial"/>
                <a:cs typeface="Arial"/>
              </a:rPr>
              <a:t>["corda.notary.validating"]</a:t>
            </a:r>
            <a:endParaRPr sz="1500">
              <a:latin typeface="Arial"/>
              <a:cs typeface="Arial"/>
            </a:endParaRPr>
          </a:p>
          <a:p>
            <a:pPr marL="1841500">
              <a:lnSpc>
                <a:spcPts val="1620"/>
              </a:lnSpc>
            </a:pPr>
            <a:r>
              <a:rPr dirty="0" sz="1500" spc="-100" b="1">
                <a:latin typeface="Arial"/>
                <a:cs typeface="Arial"/>
              </a:rPr>
              <a:t>p2pPort</a:t>
            </a:r>
            <a:r>
              <a:rPr dirty="0" sz="1500" spc="-70" b="1">
                <a:latin typeface="Arial"/>
                <a:cs typeface="Arial"/>
              </a:rPr>
              <a:t> </a:t>
            </a:r>
            <a:r>
              <a:rPr dirty="0" sz="1500" spc="-80" b="1">
                <a:latin typeface="Arial"/>
                <a:cs typeface="Arial"/>
              </a:rPr>
              <a:t>10002</a:t>
            </a:r>
            <a:endParaRPr sz="1500">
              <a:latin typeface="Arial"/>
              <a:cs typeface="Arial"/>
            </a:endParaRPr>
          </a:p>
          <a:p>
            <a:pPr marL="1841500" marR="4262120">
              <a:lnSpc>
                <a:spcPts val="1620"/>
              </a:lnSpc>
              <a:spcBef>
                <a:spcPts val="114"/>
              </a:spcBef>
            </a:pPr>
            <a:r>
              <a:rPr dirty="0" sz="1500" spc="-110" b="1">
                <a:latin typeface="Arial"/>
                <a:cs typeface="Arial"/>
              </a:rPr>
              <a:t>rpcPort </a:t>
            </a:r>
            <a:r>
              <a:rPr dirty="0" sz="1500" spc="-80" b="1">
                <a:latin typeface="Arial"/>
                <a:cs typeface="Arial"/>
              </a:rPr>
              <a:t>10003  </a:t>
            </a:r>
            <a:r>
              <a:rPr dirty="0" sz="1500" spc="-140" b="1">
                <a:latin typeface="Arial"/>
                <a:cs typeface="Arial"/>
              </a:rPr>
              <a:t>cordapps </a:t>
            </a:r>
            <a:r>
              <a:rPr dirty="0" sz="1500" spc="-130" b="1">
                <a:latin typeface="Arial"/>
                <a:cs typeface="Arial"/>
              </a:rPr>
              <a:t>=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[]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ts val="1595"/>
              </a:lnSpc>
            </a:pPr>
            <a:r>
              <a:rPr dirty="0" sz="1500" spc="-70" b="1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50" b="1">
                <a:solidFill>
                  <a:srgbClr val="2B79EF"/>
                </a:solidFill>
                <a:latin typeface="Arial"/>
                <a:cs typeface="Arial"/>
              </a:rPr>
              <a:t>deployNodes </a:t>
            </a:r>
            <a:r>
              <a:rPr dirty="0" sz="2000" spc="-40">
                <a:latin typeface="Verdana"/>
                <a:cs typeface="Verdana"/>
              </a:rPr>
              <a:t>extends </a:t>
            </a:r>
            <a:r>
              <a:rPr dirty="0" sz="2000" spc="-15">
                <a:latin typeface="Verdana"/>
                <a:cs typeface="Verdana"/>
              </a:rPr>
              <a:t>the Cordform</a:t>
            </a:r>
            <a:r>
              <a:rPr dirty="0" sz="2000" spc="-34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plugin:</a:t>
            </a:r>
            <a:endParaRPr sz="2000">
              <a:latin typeface="Verdana"/>
              <a:cs typeface="Verdana"/>
            </a:endParaRPr>
          </a:p>
          <a:p>
            <a:pPr algn="ctr" marL="233045">
              <a:lnSpc>
                <a:spcPct val="100000"/>
              </a:lnSpc>
              <a:spcBef>
                <a:spcPts val="459"/>
              </a:spcBef>
            </a:pPr>
            <a:r>
              <a:rPr dirty="0" sz="1800" spc="-30">
                <a:latin typeface="Arial"/>
                <a:cs typeface="Arial"/>
              </a:rPr>
              <a:t>–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30">
                <a:latin typeface="Verdana"/>
                <a:cs typeface="Verdana"/>
                <a:hlinkClick r:id="rId2"/>
              </a:rPr>
              <a:t>http://jcenter.bintray.com/net/corda/plugins/cordformation</a:t>
            </a:r>
            <a:r>
              <a:rPr dirty="0" sz="1600" spc="-30">
                <a:latin typeface="Verdana"/>
                <a:cs typeface="Verdana"/>
                <a:hlinkClick r:id="rId2"/>
              </a:rPr>
              <a:t>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2" y="3542157"/>
            <a:ext cx="144843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20" b="1">
                <a:latin typeface="Verdana"/>
                <a:cs typeface="Verdana"/>
                <a:hlinkClick r:id="rId3" action="ppaction://hlinksldjump"/>
              </a:rPr>
              <a:t>Defining</a:t>
            </a:r>
            <a:r>
              <a:rPr dirty="0" sz="1200" spc="-17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 b="1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  <a:hlinkClick r:id="rId3" action="ppaction://hlinksldjump"/>
              </a:rPr>
              <a:t>Deploying</a:t>
            </a:r>
            <a:r>
              <a:rPr dirty="0" sz="1200" spc="-1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0">
                <a:latin typeface="Verdana"/>
                <a:cs typeface="Verdana"/>
                <a:hlinkClick r:id="rId3" action="ppaction://hlinksldjump"/>
              </a:rPr>
              <a:t>Running</a:t>
            </a:r>
            <a:r>
              <a:rPr dirty="0" sz="1200" spc="-1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752" y="488365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77074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2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405">
                <a:solidFill>
                  <a:srgbClr val="000000"/>
                </a:solidFill>
              </a:rPr>
              <a:t>Deploying </a:t>
            </a:r>
            <a:r>
              <a:rPr dirty="0" sz="5400" spc="-525">
                <a:solidFill>
                  <a:srgbClr val="000000"/>
                </a:solidFill>
              </a:rPr>
              <a:t>the</a:t>
            </a:r>
            <a:r>
              <a:rPr dirty="0" sz="5400" spc="-535">
                <a:solidFill>
                  <a:srgbClr val="000000"/>
                </a:solidFill>
              </a:rPr>
              <a:t> </a:t>
            </a:r>
            <a:r>
              <a:rPr dirty="0" sz="5400" spc="-400">
                <a:solidFill>
                  <a:srgbClr val="000000"/>
                </a:solidFill>
              </a:rPr>
              <a:t>Nodes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1681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Deploying </a:t>
            </a:r>
            <a:r>
              <a:rPr dirty="0" spc="-310"/>
              <a:t>the</a:t>
            </a:r>
            <a:r>
              <a:rPr dirty="0" spc="-235"/>
              <a:t> Nodes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36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776720" cy="602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27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0" b="1">
                <a:solidFill>
                  <a:srgbClr val="2B79EF"/>
                </a:solidFill>
                <a:latin typeface="Arial"/>
                <a:cs typeface="Arial"/>
              </a:rPr>
              <a:t>deployNodes</a:t>
            </a:r>
            <a:r>
              <a:rPr dirty="0" sz="2000" spc="-3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100">
                <a:latin typeface="Verdana"/>
                <a:cs typeface="Verdana"/>
              </a:rPr>
              <a:t>task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CorDapp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defined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70"/>
              </a:lnSpc>
            </a:pPr>
            <a:r>
              <a:rPr dirty="0" sz="2000" spc="-60">
                <a:latin typeface="Arial"/>
                <a:cs typeface="Arial"/>
              </a:rPr>
              <a:t>build.gradle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2303145"/>
            <a:ext cx="7299959" cy="3626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785" marR="107950" indent="-172085">
              <a:lnSpc>
                <a:spcPts val="2220"/>
              </a:lnSpc>
              <a:spcBef>
                <a:spcPts val="3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60">
                <a:latin typeface="Arial"/>
                <a:cs typeface="Arial"/>
              </a:rPr>
              <a:t>build.gradle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70">
                <a:latin typeface="Verdana"/>
                <a:cs typeface="Verdana"/>
              </a:rPr>
              <a:t>file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shows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network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made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up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4  </a:t>
            </a:r>
            <a:r>
              <a:rPr dirty="0" sz="2000" spc="-55">
                <a:latin typeface="Verdana"/>
                <a:cs typeface="Verdana"/>
              </a:rPr>
              <a:t>nodes: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Network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130">
                <a:latin typeface="Verdana"/>
                <a:cs typeface="Verdana"/>
              </a:rPr>
              <a:t>Map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Service,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who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-145">
                <a:latin typeface="Verdana"/>
                <a:cs typeface="Verdana"/>
              </a:rPr>
              <a:t>runs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notary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710"/>
              </a:spcBef>
            </a:pPr>
            <a:r>
              <a:rPr dirty="0" sz="1800" spc="-55">
                <a:latin typeface="Verdana"/>
                <a:cs typeface="Verdana"/>
              </a:rPr>
              <a:t>network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map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95">
                <a:latin typeface="Verdana"/>
                <a:cs typeface="Verdana"/>
              </a:rPr>
              <a:t>Three </a:t>
            </a:r>
            <a:r>
              <a:rPr dirty="0" sz="1800" spc="-45">
                <a:latin typeface="Verdana"/>
                <a:cs typeface="Verdana"/>
              </a:rPr>
              <a:t>regular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nodes:</a:t>
            </a:r>
            <a:endParaRPr sz="18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72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1800" spc="-5">
                <a:latin typeface="Verdana"/>
                <a:cs typeface="Verdana"/>
              </a:rPr>
              <a:t>ParticipantA</a:t>
            </a:r>
            <a:endParaRPr sz="18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71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1800" spc="-30">
                <a:latin typeface="Verdana"/>
                <a:cs typeface="Verdana"/>
              </a:rPr>
              <a:t>ParticipantB</a:t>
            </a:r>
            <a:endParaRPr sz="18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72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1800" spc="5">
                <a:latin typeface="Verdana"/>
                <a:cs typeface="Verdana"/>
              </a:rPr>
              <a:t>ParticipantC</a:t>
            </a:r>
            <a:endParaRPr sz="18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·"/>
            </a:pPr>
            <a:endParaRPr sz="205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223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60">
                <a:latin typeface="Verdana"/>
                <a:cs typeface="Verdana"/>
              </a:rPr>
              <a:t>Running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0" b="1">
                <a:solidFill>
                  <a:srgbClr val="2B79EF"/>
                </a:solidFill>
                <a:latin typeface="Arial"/>
                <a:cs typeface="Arial"/>
              </a:rPr>
              <a:t>deployNodes</a:t>
            </a:r>
            <a:r>
              <a:rPr dirty="0" sz="2000" spc="-2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100">
                <a:latin typeface="Verdana"/>
                <a:cs typeface="Verdana"/>
              </a:rPr>
              <a:t>task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these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configs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build  </a:t>
            </a:r>
            <a:r>
              <a:rPr dirty="0" sz="2000" spc="45">
                <a:latin typeface="Verdana"/>
                <a:cs typeface="Verdana"/>
              </a:rPr>
              <a:t>actual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nodes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752" y="3542157"/>
            <a:ext cx="144843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Defining</a:t>
            </a:r>
            <a:r>
              <a:rPr dirty="0" sz="1200" spc="-16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 b="1">
                <a:latin typeface="Verdana"/>
                <a:cs typeface="Verdana"/>
                <a:hlinkClick r:id="rId2" action="ppaction://hlinksldjump"/>
              </a:rPr>
              <a:t>Deploying</a:t>
            </a:r>
            <a:r>
              <a:rPr dirty="0" sz="1200" spc="-17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 b="1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0">
                <a:latin typeface="Verdana"/>
                <a:cs typeface="Verdana"/>
                <a:hlinkClick r:id="rId2" action="ppaction://hlinksldjump"/>
              </a:rPr>
              <a:t>Running</a:t>
            </a:r>
            <a:r>
              <a:rPr dirty="0" sz="1200" spc="-1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752" y="488365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7627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Deploying </a:t>
            </a:r>
            <a:r>
              <a:rPr dirty="0" spc="-310"/>
              <a:t>the </a:t>
            </a:r>
            <a:r>
              <a:rPr dirty="0" spc="-235"/>
              <a:t>Nodes </a:t>
            </a:r>
            <a:r>
              <a:rPr dirty="0" spc="-190"/>
              <a:t>-</a:t>
            </a:r>
            <a:r>
              <a:rPr dirty="0" spc="-95"/>
              <a:t> </a:t>
            </a:r>
            <a:r>
              <a:rPr dirty="0" spc="-400"/>
              <a:t>Instructions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8061" y="3751326"/>
            <a:ext cx="394335" cy="5080"/>
          </a:xfrm>
          <a:custGeom>
            <a:avLst/>
            <a:gdLst/>
            <a:ahLst/>
            <a:cxnLst/>
            <a:rect l="l" t="t" r="r" b="b"/>
            <a:pathLst>
              <a:path w="394335" h="5079">
                <a:moveTo>
                  <a:pt x="0" y="0"/>
                </a:moveTo>
                <a:lnTo>
                  <a:pt x="394081" y="5080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41601" y="1840738"/>
          <a:ext cx="7750175" cy="382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6593840"/>
              </a:tblGrid>
              <a:tr h="584835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Deploy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85293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065" marR="822960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line,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move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root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your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CorDapp 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directory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Deploy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nodes: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./gradlew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 </a:t>
                      </a:r>
                      <a:r>
                        <a:rPr dirty="0" sz="1400" spc="-9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gradlew</a:t>
                      </a:r>
                      <a:r>
                        <a:rPr dirty="0" sz="1400" spc="-18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deployNodes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3.	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Navigate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build/nodes</a:t>
                      </a:r>
                      <a:r>
                        <a:rPr dirty="0" sz="140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folder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view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35">
                          <a:latin typeface="Verdana"/>
                          <a:cs typeface="Verdana"/>
                        </a:rPr>
                        <a:t>deployed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765">
                <a:tc>
                  <a:txBody>
                    <a:bodyPr/>
                    <a:lstStyle/>
                    <a:p>
                      <a:pPr marL="189865" marR="49784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  </a:t>
                      </a:r>
                      <a:r>
                        <a:rPr dirty="0" sz="14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80752" y="1103122"/>
            <a:ext cx="187706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Defining</a:t>
            </a:r>
            <a:r>
              <a:rPr dirty="0" sz="1200" spc="-9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95" b="1">
                <a:latin typeface="Verdana"/>
                <a:cs typeface="Verdana"/>
                <a:hlinkClick r:id="rId3" action="ppaction://hlinksldjump"/>
              </a:rPr>
              <a:t>Deploying</a:t>
            </a:r>
            <a:r>
              <a:rPr dirty="0" sz="1200" spc="-10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 b="1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0">
                <a:latin typeface="Verdana"/>
                <a:cs typeface="Verdana"/>
                <a:hlinkClick r:id="rId3" action="ppaction://hlinksldjump"/>
              </a:rPr>
              <a:t>Running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36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02652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5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3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615">
                <a:solidFill>
                  <a:srgbClr val="000000"/>
                </a:solidFill>
              </a:rPr>
              <a:t>Running </a:t>
            </a:r>
            <a:r>
              <a:rPr dirty="0" sz="5400" spc="-525">
                <a:solidFill>
                  <a:srgbClr val="000000"/>
                </a:solidFill>
              </a:rPr>
              <a:t>the</a:t>
            </a:r>
            <a:r>
              <a:rPr dirty="0" sz="5400" spc="-365">
                <a:solidFill>
                  <a:srgbClr val="000000"/>
                </a:solidFill>
              </a:rPr>
              <a:t> </a:t>
            </a:r>
            <a:r>
              <a:rPr dirty="0" sz="5400" spc="-400">
                <a:solidFill>
                  <a:srgbClr val="000000"/>
                </a:solidFill>
              </a:rPr>
              <a:t>Nodes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525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315"/>
              <a:t>runnodes</a:t>
            </a:r>
            <a:r>
              <a:rPr dirty="0" spc="-675"/>
              <a:t> </a:t>
            </a:r>
            <a:r>
              <a:rPr dirty="0" spc="-330"/>
              <a:t>Script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39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883400" cy="170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deployed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nodes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found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5">
                <a:latin typeface="Arial"/>
                <a:cs typeface="Arial"/>
              </a:rPr>
              <a:t>build/nodes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30">
                <a:latin typeface="Verdana"/>
                <a:cs typeface="Verdana"/>
              </a:rPr>
              <a:t>folder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ts val="231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40">
                <a:latin typeface="Verdana"/>
                <a:cs typeface="Verdana"/>
              </a:rPr>
              <a:t>Each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node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folder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contains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0">
                <a:latin typeface="Arial"/>
                <a:cs typeface="Arial"/>
              </a:rPr>
              <a:t>corda.jar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70">
                <a:latin typeface="Verdana"/>
                <a:cs typeface="Verdana"/>
              </a:rPr>
              <a:t>file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310"/>
              </a:lnSpc>
            </a:pPr>
            <a:r>
              <a:rPr dirty="0" sz="2000" spc="55">
                <a:latin typeface="Verdana"/>
                <a:cs typeface="Verdana"/>
              </a:rPr>
              <a:t>CorDapp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5" b="1">
                <a:solidFill>
                  <a:srgbClr val="2B79EF"/>
                </a:solidFill>
                <a:latin typeface="Arial"/>
                <a:cs typeface="Arial"/>
              </a:rPr>
              <a:t>runnodes</a:t>
            </a:r>
            <a:r>
              <a:rPr dirty="0" sz="2000" spc="-10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000" spc="-75">
                <a:latin typeface="Verdana"/>
                <a:cs typeface="Verdana"/>
              </a:rPr>
              <a:t>script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start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up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all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nodes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752" y="3542157"/>
            <a:ext cx="1448435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Defining</a:t>
            </a:r>
            <a:r>
              <a:rPr dirty="0" sz="1200" spc="-16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  <a:hlinkClick r:id="rId2" action="ppaction://hlinksldjump"/>
              </a:rPr>
              <a:t>Deploying</a:t>
            </a:r>
            <a:r>
              <a:rPr dirty="0" sz="1200" spc="-1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45" b="1">
                <a:latin typeface="Verdana"/>
                <a:cs typeface="Verdana"/>
                <a:hlinkClick r:id="rId2" action="ppaction://hlinksldjump"/>
              </a:rPr>
              <a:t>Running</a:t>
            </a:r>
            <a:r>
              <a:rPr dirty="0" sz="1200" spc="-12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 b="1">
                <a:latin typeface="Verdana"/>
                <a:cs typeface="Verdana"/>
                <a:hlinkClick r:id="rId2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432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Corda</a:t>
            </a:r>
            <a:r>
              <a:rPr dirty="0" spc="-254"/>
              <a:t> </a:t>
            </a:r>
            <a:r>
              <a:rPr dirty="0" spc="-38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6090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Corda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network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made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up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nodes: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6303" y="2787395"/>
            <a:ext cx="17373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52131" y="3566159"/>
            <a:ext cx="173736" cy="173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99504" y="5076444"/>
            <a:ext cx="173736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15940" y="2787395"/>
            <a:ext cx="172212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30040" y="2874264"/>
            <a:ext cx="1485265" cy="0"/>
          </a:xfrm>
          <a:custGeom>
            <a:avLst/>
            <a:gdLst/>
            <a:ahLst/>
            <a:cxnLst/>
            <a:rect l="l" t="t" r="r" b="b"/>
            <a:pathLst>
              <a:path w="1485264" h="0">
                <a:moveTo>
                  <a:pt x="0" y="0"/>
                </a:moveTo>
                <a:lnTo>
                  <a:pt x="1484757" y="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86371" y="3713988"/>
            <a:ext cx="391795" cy="1362710"/>
          </a:xfrm>
          <a:custGeom>
            <a:avLst/>
            <a:gdLst/>
            <a:ahLst/>
            <a:cxnLst/>
            <a:rect l="l" t="t" r="r" b="b"/>
            <a:pathLst>
              <a:path w="391795" h="1362710">
                <a:moveTo>
                  <a:pt x="0" y="1362202"/>
                </a:moveTo>
                <a:lnTo>
                  <a:pt x="391286" y="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88152" y="2874264"/>
            <a:ext cx="1389380" cy="716280"/>
          </a:xfrm>
          <a:custGeom>
            <a:avLst/>
            <a:gdLst/>
            <a:ahLst/>
            <a:cxnLst/>
            <a:rect l="l" t="t" r="r" b="b"/>
            <a:pathLst>
              <a:path w="1389379" h="716279">
                <a:moveTo>
                  <a:pt x="0" y="0"/>
                </a:moveTo>
                <a:lnTo>
                  <a:pt x="1388872" y="71628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5655" y="2936748"/>
            <a:ext cx="3047365" cy="716280"/>
          </a:xfrm>
          <a:custGeom>
            <a:avLst/>
            <a:gdLst/>
            <a:ahLst/>
            <a:cxnLst/>
            <a:rect l="l" t="t" r="r" b="b"/>
            <a:pathLst>
              <a:path w="3047365" h="716279">
                <a:moveTo>
                  <a:pt x="0" y="0"/>
                </a:moveTo>
                <a:lnTo>
                  <a:pt x="3047238" y="716279"/>
                </a:lnTo>
              </a:path>
            </a:pathLst>
          </a:custGeom>
          <a:ln w="6095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02808" y="2961132"/>
            <a:ext cx="1022985" cy="2139950"/>
          </a:xfrm>
          <a:custGeom>
            <a:avLst/>
            <a:gdLst/>
            <a:ahLst/>
            <a:cxnLst/>
            <a:rect l="l" t="t" r="r" b="b"/>
            <a:pathLst>
              <a:path w="1022984" h="2139950">
                <a:moveTo>
                  <a:pt x="0" y="0"/>
                </a:moveTo>
                <a:lnTo>
                  <a:pt x="1022985" y="2139822"/>
                </a:lnTo>
              </a:path>
            </a:pathLst>
          </a:custGeom>
          <a:ln w="6095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3859" y="4415028"/>
            <a:ext cx="2486660" cy="748030"/>
          </a:xfrm>
          <a:custGeom>
            <a:avLst/>
            <a:gdLst/>
            <a:ahLst/>
            <a:cxnLst/>
            <a:rect l="l" t="t" r="r" b="b"/>
            <a:pathLst>
              <a:path w="2486659" h="748029">
                <a:moveTo>
                  <a:pt x="0" y="0"/>
                </a:moveTo>
                <a:lnTo>
                  <a:pt x="2486406" y="747649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06336" y="5359146"/>
            <a:ext cx="5384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14" b="1">
                <a:latin typeface="Verdana"/>
                <a:cs typeface="Verdana"/>
              </a:rPr>
              <a:t>NODE</a:t>
            </a:r>
            <a:r>
              <a:rPr dirty="0" sz="1100" spc="-130" b="1">
                <a:latin typeface="Verdana"/>
                <a:cs typeface="Verdana"/>
              </a:rPr>
              <a:t> </a:t>
            </a:r>
            <a:r>
              <a:rPr dirty="0" sz="1100" spc="-200" b="1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3771" y="2487549"/>
            <a:ext cx="5607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4" b="1">
                <a:latin typeface="Verdana"/>
                <a:cs typeface="Verdana"/>
              </a:rPr>
              <a:t>NODE</a:t>
            </a:r>
            <a:r>
              <a:rPr dirty="0" sz="1100" spc="-130" b="1">
                <a:latin typeface="Verdana"/>
                <a:cs typeface="Verdana"/>
              </a:rPr>
              <a:t> </a:t>
            </a:r>
            <a:r>
              <a:rPr dirty="0" sz="1100" spc="-40" b="1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4453" y="3552825"/>
            <a:ext cx="5664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4" b="1">
                <a:latin typeface="Verdana"/>
                <a:cs typeface="Verdana"/>
              </a:rPr>
              <a:t>NODE</a:t>
            </a:r>
            <a:r>
              <a:rPr dirty="0" sz="1100" spc="-130" b="1">
                <a:latin typeface="Verdana"/>
                <a:cs typeface="Verdana"/>
              </a:rPr>
              <a:t> </a:t>
            </a:r>
            <a:r>
              <a:rPr dirty="0" sz="1100" spc="60" b="1">
                <a:latin typeface="Verdana"/>
                <a:cs typeface="Verdana"/>
              </a:rPr>
              <a:t>C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9379" y="2495550"/>
            <a:ext cx="10071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35" b="1">
                <a:solidFill>
                  <a:srgbClr val="EC1C23"/>
                </a:solidFill>
                <a:latin typeface="Verdana"/>
                <a:cs typeface="Verdana"/>
              </a:rPr>
              <a:t>NOTARY</a:t>
            </a:r>
            <a:r>
              <a:rPr dirty="0" sz="1100" spc="-145" b="1">
                <a:solidFill>
                  <a:srgbClr val="EC1C23"/>
                </a:solidFill>
                <a:latin typeface="Verdana"/>
                <a:cs typeface="Verdana"/>
              </a:rPr>
              <a:t> </a:t>
            </a:r>
            <a:r>
              <a:rPr dirty="0" sz="1100" spc="-114" b="1">
                <a:solidFill>
                  <a:srgbClr val="EC1C23"/>
                </a:solidFill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4508" y="4267200"/>
            <a:ext cx="173736" cy="17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43171" y="2961132"/>
            <a:ext cx="108585" cy="1305560"/>
          </a:xfrm>
          <a:custGeom>
            <a:avLst/>
            <a:gdLst/>
            <a:ahLst/>
            <a:cxnLst/>
            <a:rect l="l" t="t" r="r" b="b"/>
            <a:pathLst>
              <a:path w="108585" h="1305560">
                <a:moveTo>
                  <a:pt x="0" y="0"/>
                </a:moveTo>
                <a:lnTo>
                  <a:pt x="108203" y="1305305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13859" y="2936748"/>
            <a:ext cx="1427480" cy="1356360"/>
          </a:xfrm>
          <a:custGeom>
            <a:avLst/>
            <a:gdLst/>
            <a:ahLst/>
            <a:cxnLst/>
            <a:rect l="l" t="t" r="r" b="b"/>
            <a:pathLst>
              <a:path w="1427479" h="1356360">
                <a:moveTo>
                  <a:pt x="0" y="1356233"/>
                </a:moveTo>
                <a:lnTo>
                  <a:pt x="1427479" y="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8244" y="3713988"/>
            <a:ext cx="2939415" cy="640080"/>
          </a:xfrm>
          <a:custGeom>
            <a:avLst/>
            <a:gdLst/>
            <a:ahLst/>
            <a:cxnLst/>
            <a:rect l="l" t="t" r="r" b="b"/>
            <a:pathLst>
              <a:path w="2939415" h="640079">
                <a:moveTo>
                  <a:pt x="0" y="639826"/>
                </a:moveTo>
                <a:lnTo>
                  <a:pt x="2939160" y="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5655" y="2936748"/>
            <a:ext cx="2620010" cy="2165350"/>
          </a:xfrm>
          <a:custGeom>
            <a:avLst/>
            <a:gdLst/>
            <a:ahLst/>
            <a:cxnLst/>
            <a:rect l="l" t="t" r="r" b="b"/>
            <a:pathLst>
              <a:path w="2620009" h="2165350">
                <a:moveTo>
                  <a:pt x="0" y="0"/>
                </a:moveTo>
                <a:lnTo>
                  <a:pt x="2620010" y="2165350"/>
                </a:lnTo>
              </a:path>
            </a:pathLst>
          </a:custGeom>
          <a:ln w="6096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679316" y="4560570"/>
            <a:ext cx="5549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14" b="1">
                <a:latin typeface="Verdana"/>
                <a:cs typeface="Verdana"/>
              </a:rPr>
              <a:t>NODE</a:t>
            </a:r>
            <a:r>
              <a:rPr dirty="0" sz="1100" spc="-130" b="1">
                <a:latin typeface="Verdana"/>
                <a:cs typeface="Verdana"/>
              </a:rPr>
              <a:t> </a:t>
            </a:r>
            <a:r>
              <a:rPr dirty="0" sz="1100" spc="-145" b="1">
                <a:latin typeface="Verdana"/>
                <a:cs typeface="Verdana"/>
              </a:rPr>
              <a:t>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4490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315"/>
              <a:t>runnodes </a:t>
            </a:r>
            <a:r>
              <a:rPr dirty="0" spc="-330"/>
              <a:t>Script </a:t>
            </a:r>
            <a:r>
              <a:rPr dirty="0" spc="-190"/>
              <a:t>-</a:t>
            </a:r>
            <a:r>
              <a:rPr dirty="0" spc="-420"/>
              <a:t> </a:t>
            </a:r>
            <a:r>
              <a:rPr dirty="0" spc="-400"/>
              <a:t>Instructions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8061" y="3751326"/>
            <a:ext cx="464820" cy="13970"/>
          </a:xfrm>
          <a:custGeom>
            <a:avLst/>
            <a:gdLst/>
            <a:ahLst/>
            <a:cxnLst/>
            <a:rect l="l" t="t" r="r" b="b"/>
            <a:pathLst>
              <a:path w="464819" h="13970">
                <a:moveTo>
                  <a:pt x="0" y="0"/>
                </a:moveTo>
                <a:lnTo>
                  <a:pt x="464565" y="13462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12086" y="1801495"/>
          <a:ext cx="7679690" cy="392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463665"/>
              </a:tblGrid>
              <a:tr h="57277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line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217297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4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line,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navigate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build/nodes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folder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view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>
                        <a:lnSpc>
                          <a:spcPct val="100000"/>
                        </a:lnSpc>
                      </a:pP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35">
                          <a:latin typeface="Verdana"/>
                          <a:cs typeface="Verdana"/>
                        </a:rPr>
                        <a:t>deployed</a:t>
                      </a:r>
                      <a:r>
                        <a:rPr dirty="0" sz="1400" spc="-2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795"/>
                        </a:spcBef>
                        <a:buAutoNum type="arabicPeriod" startAt="2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5">
                          <a:latin typeface="Verdana"/>
                          <a:cs typeface="Verdana"/>
                        </a:rPr>
                        <a:t>Execute the </a:t>
                      </a:r>
                      <a:r>
                        <a:rPr dirty="0" sz="1400" spc="-11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runnodes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script,</a:t>
                      </a:r>
                      <a:r>
                        <a:rPr dirty="0" sz="140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using: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5905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90550" algn="l"/>
                          <a:tab pos="591185" algn="l"/>
                        </a:tabLst>
                      </a:pPr>
                      <a:r>
                        <a:rPr dirty="0" sz="1400" spc="-130">
                          <a:latin typeface="Verdana"/>
                          <a:cs typeface="Verdana"/>
                        </a:rPr>
                        <a:t>Unix: </a:t>
                      </a:r>
                      <a:r>
                        <a:rPr dirty="0" sz="1400" spc="-165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sh</a:t>
                      </a:r>
                      <a:r>
                        <a:rPr dirty="0" sz="1400" spc="-8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1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905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90550" algn="l"/>
                          <a:tab pos="591185" algn="l"/>
                        </a:tabLst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Windows: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0" b="1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runnodes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85"/>
                        </a:spcBef>
                        <a:buAutoNum type="arabicPeriod" startAt="3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All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nodes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start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5">
                          <a:latin typeface="Verdana"/>
                          <a:cs typeface="Verdana"/>
                        </a:rPr>
                        <a:t>up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44"/>
                        </a:spcBef>
                        <a:buAutoNum type="arabicPeriod" startAt="3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There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should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7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seven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terminal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windows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all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80752" y="1103122"/>
            <a:ext cx="187706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12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Defining</a:t>
            </a:r>
            <a:r>
              <a:rPr dirty="0" sz="1200" spc="-9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  <a:hlinkClick r:id="rId3" action="ppaction://hlinksldjump"/>
              </a:rPr>
              <a:t>Deploying</a:t>
            </a:r>
            <a:r>
              <a:rPr dirty="0" sz="1200" spc="-114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145" b="1">
                <a:latin typeface="Verdana"/>
                <a:cs typeface="Verdana"/>
                <a:hlinkClick r:id="rId3" action="ppaction://hlinksldjump"/>
              </a:rPr>
              <a:t>Running</a:t>
            </a:r>
            <a:r>
              <a:rPr dirty="0" sz="1200" spc="-6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 b="1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39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3473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170"/>
              <a:t>Node </a:t>
            </a:r>
            <a:r>
              <a:rPr dirty="0" spc="-365"/>
              <a:t>Terminal</a:t>
            </a:r>
            <a:r>
              <a:rPr dirty="0" spc="-735"/>
              <a:t> </a:t>
            </a:r>
            <a:r>
              <a:rPr dirty="0" spc="-380"/>
              <a:t>Window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510664"/>
            <a:ext cx="712724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08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first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four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terminal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windows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show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information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on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each  </a:t>
            </a:r>
            <a:r>
              <a:rPr dirty="0" sz="2000" spc="-15">
                <a:latin typeface="Verdana"/>
                <a:cs typeface="Verdana"/>
              </a:rPr>
              <a:t>node: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155" y="2286000"/>
            <a:ext cx="9261348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39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2322702"/>
            <a:ext cx="1448435" cy="283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Defining</a:t>
            </a:r>
            <a:r>
              <a:rPr dirty="0" sz="1200" spc="-16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  <a:hlinkClick r:id="rId3" action="ppaction://hlinksldjump"/>
              </a:rPr>
              <a:t>Deploying</a:t>
            </a:r>
            <a:r>
              <a:rPr dirty="0" sz="1200" spc="-1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0">
                <a:latin typeface="Verdana"/>
                <a:cs typeface="Verdana"/>
                <a:hlinkClick r:id="rId3" action="ppaction://hlinksldjump"/>
              </a:rPr>
              <a:t>Running</a:t>
            </a:r>
            <a:r>
              <a:rPr dirty="0" sz="1200" spc="-1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3404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335"/>
              <a:t>Webserver </a:t>
            </a:r>
            <a:r>
              <a:rPr dirty="0" spc="-365"/>
              <a:t>Terminal</a:t>
            </a:r>
            <a:r>
              <a:rPr dirty="0" spc="-535"/>
              <a:t> </a:t>
            </a:r>
            <a:r>
              <a:rPr dirty="0" spc="-380"/>
              <a:t>Window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99743"/>
            <a:ext cx="73837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remaining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four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windows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show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each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node’s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webserver: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348" y="2282951"/>
            <a:ext cx="9252204" cy="231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39</a:t>
            </a:fld>
            <a:r>
              <a:rPr dirty="0" spc="-85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752" y="2322702"/>
            <a:ext cx="1448435" cy="283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204" b="1"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3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Defining</a:t>
            </a:r>
            <a:r>
              <a:rPr dirty="0" sz="1200" spc="-16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10">
                <a:latin typeface="Verdana"/>
                <a:cs typeface="Verdana"/>
                <a:hlinkClick r:id="rId3" action="ppaction://hlinksldjump"/>
              </a:rPr>
              <a:t>Deploying</a:t>
            </a:r>
            <a:r>
              <a:rPr dirty="0" sz="1200" spc="-1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0">
                <a:latin typeface="Verdana"/>
                <a:cs typeface="Verdana"/>
                <a:hlinkClick r:id="rId3" action="ppaction://hlinksldjump"/>
              </a:rPr>
              <a:t>Running</a:t>
            </a:r>
            <a:r>
              <a:rPr dirty="0" sz="1200" spc="-1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>
                <a:latin typeface="Verdana"/>
                <a:cs typeface="Verdana"/>
                <a:hlinkClick r:id="rId3" action="ppaction://hlinksldjump"/>
              </a:rPr>
              <a:t>nodes</a:t>
            </a:r>
            <a:endParaRPr sz="1200">
              <a:latin typeface="Verdana"/>
              <a:cs typeface="Verdana"/>
            </a:endParaRPr>
          </a:p>
          <a:p>
            <a:pPr marL="216535" indent="-203835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5910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10">
                <a:solidFill>
                  <a:srgbClr val="000000"/>
                </a:solidFill>
              </a:rPr>
              <a:t>Checkpoint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640">
                <a:solidFill>
                  <a:srgbClr val="000000"/>
                </a:solidFill>
              </a:rPr>
              <a:t>Progress </a:t>
            </a:r>
            <a:r>
              <a:rPr dirty="0" sz="5400" spc="-645">
                <a:solidFill>
                  <a:srgbClr val="000000"/>
                </a:solidFill>
              </a:rPr>
              <a:t>So</a:t>
            </a:r>
            <a:r>
              <a:rPr dirty="0" sz="5400" spc="-10">
                <a:solidFill>
                  <a:srgbClr val="000000"/>
                </a:solidFill>
              </a:rPr>
              <a:t> </a:t>
            </a:r>
            <a:r>
              <a:rPr dirty="0" sz="5400" spc="-645">
                <a:solidFill>
                  <a:srgbClr val="000000"/>
                </a:solidFill>
              </a:rPr>
              <a:t>Far</a:t>
            </a:r>
            <a:endParaRPr sz="5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128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Our </a:t>
            </a:r>
            <a:r>
              <a:rPr dirty="0" spc="-330"/>
              <a:t>progress </a:t>
            </a:r>
            <a:r>
              <a:rPr dirty="0" spc="-320"/>
              <a:t>so</a:t>
            </a:r>
            <a:r>
              <a:rPr dirty="0" spc="5"/>
              <a:t> </a:t>
            </a:r>
            <a:r>
              <a:rPr dirty="0" spc="-35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7583805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60">
                <a:latin typeface="Verdana"/>
                <a:cs typeface="Verdana"/>
              </a:rPr>
              <a:t>Our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up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running</a:t>
            </a:r>
            <a:endParaRPr sz="24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23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60">
                <a:latin typeface="Verdana"/>
                <a:cs typeface="Verdana"/>
              </a:rPr>
              <a:t>But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95">
                <a:latin typeface="Verdana"/>
                <a:cs typeface="Verdana"/>
              </a:rPr>
              <a:t>still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don’t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have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way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interact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them</a:t>
            </a:r>
            <a:endParaRPr sz="24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231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35">
                <a:latin typeface="Verdana"/>
                <a:cs typeface="Verdana"/>
              </a:rPr>
              <a:t>For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that,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we’ll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building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simple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45">
                <a:latin typeface="Verdana"/>
                <a:cs typeface="Verdana"/>
              </a:rPr>
              <a:t>REST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286" y="6375908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44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924" y="6375908"/>
            <a:ext cx="610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 b="1">
                <a:solidFill>
                  <a:srgbClr val="949494"/>
                </a:solidFill>
                <a:latin typeface="Verdana"/>
                <a:cs typeface="Verdana"/>
              </a:rPr>
              <a:t>The</a:t>
            </a:r>
            <a:r>
              <a:rPr dirty="0" sz="1000" spc="-130" b="1">
                <a:solidFill>
                  <a:srgbClr val="949494"/>
                </a:solidFill>
                <a:latin typeface="Verdana"/>
                <a:cs typeface="Verdana"/>
              </a:rPr>
              <a:t> </a:t>
            </a:r>
            <a:r>
              <a:rPr dirty="0" sz="1000" spc="-65" b="1">
                <a:solidFill>
                  <a:srgbClr val="949494"/>
                </a:solidFill>
                <a:latin typeface="Verdana"/>
                <a:cs typeface="Verdana"/>
              </a:rPr>
              <a:t>Node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648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0"/>
              <a:t>Defining </a:t>
            </a:r>
            <a:r>
              <a:rPr dirty="0" spc="-25"/>
              <a:t>a</a:t>
            </a:r>
            <a:r>
              <a:rPr dirty="0" spc="-170"/>
              <a:t> </a:t>
            </a:r>
            <a:r>
              <a:rPr dirty="0" spc="-18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4238625" cy="46716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13335" indent="-3429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 </a:t>
            </a:r>
            <a:r>
              <a:rPr dirty="0" sz="2400" spc="80">
                <a:latin typeface="Verdana"/>
                <a:cs typeface="Verdana"/>
              </a:rPr>
              <a:t>node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65">
                <a:latin typeface="Verdana"/>
                <a:cs typeface="Verdana"/>
              </a:rPr>
              <a:t>an </a:t>
            </a:r>
            <a:r>
              <a:rPr dirty="0" sz="2400" spc="-15">
                <a:latin typeface="Verdana"/>
                <a:cs typeface="Verdana"/>
              </a:rPr>
              <a:t>instance </a:t>
            </a:r>
            <a:r>
              <a:rPr dirty="0" sz="2400" spc="10">
                <a:latin typeface="Verdana"/>
                <a:cs typeface="Verdana"/>
              </a:rPr>
              <a:t>of 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85">
                <a:latin typeface="Verdana"/>
                <a:cs typeface="Verdana"/>
              </a:rPr>
              <a:t>Corda</a:t>
            </a:r>
            <a:r>
              <a:rPr dirty="0" sz="2400" spc="-65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software </a:t>
            </a:r>
            <a:r>
              <a:rPr dirty="0" sz="2400" spc="-85">
                <a:latin typeface="Verdana"/>
                <a:cs typeface="Verdana"/>
              </a:rPr>
              <a:t>with </a:t>
            </a:r>
            <a:r>
              <a:rPr dirty="0" sz="2400" spc="195">
                <a:latin typeface="Verdana"/>
                <a:cs typeface="Verdana"/>
              </a:rPr>
              <a:t>a  </a:t>
            </a:r>
            <a:r>
              <a:rPr dirty="0" sz="2400" spc="-15">
                <a:latin typeface="Verdana"/>
                <a:cs typeface="Verdana"/>
              </a:rPr>
              <a:t>unique </a:t>
            </a:r>
            <a:r>
              <a:rPr dirty="0" sz="2400" spc="-70">
                <a:latin typeface="Verdana"/>
                <a:cs typeface="Verdana"/>
              </a:rPr>
              <a:t>identity </a:t>
            </a:r>
            <a:r>
              <a:rPr dirty="0" sz="2400" spc="30">
                <a:latin typeface="Verdana"/>
                <a:cs typeface="Verdana"/>
              </a:rPr>
              <a:t>on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-65">
                <a:latin typeface="Verdana"/>
                <a:cs typeface="Verdana"/>
              </a:rPr>
              <a:t>network</a:t>
            </a:r>
            <a:endParaRPr sz="2400">
              <a:latin typeface="Verdana"/>
              <a:cs typeface="Verdana"/>
            </a:endParaRPr>
          </a:p>
          <a:p>
            <a:pPr marL="355600" marR="181610" indent="-342900">
              <a:lnSpc>
                <a:spcPct val="9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45">
                <a:latin typeface="Verdana"/>
                <a:cs typeface="Verdana"/>
              </a:rPr>
              <a:t>Each </a:t>
            </a:r>
            <a:r>
              <a:rPr dirty="0" sz="2400" spc="35">
                <a:latin typeface="Verdana"/>
                <a:cs typeface="Verdana"/>
              </a:rPr>
              <a:t>node’s </a:t>
            </a:r>
            <a:r>
              <a:rPr dirty="0" sz="2400" spc="-70">
                <a:latin typeface="Verdana"/>
                <a:cs typeface="Verdana"/>
              </a:rPr>
              <a:t>identity </a:t>
            </a:r>
            <a:r>
              <a:rPr dirty="0" sz="2400" spc="-240">
                <a:latin typeface="Verdana"/>
                <a:cs typeface="Verdana"/>
              </a:rPr>
              <a:t>is  </a:t>
            </a:r>
            <a:r>
              <a:rPr dirty="0" sz="2400" spc="10">
                <a:latin typeface="Verdana"/>
                <a:cs typeface="Verdana"/>
              </a:rPr>
              <a:t>provided </a:t>
            </a:r>
            <a:r>
              <a:rPr dirty="0" sz="2400">
                <a:latin typeface="Verdana"/>
                <a:cs typeface="Verdana"/>
              </a:rPr>
              <a:t>by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65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certificate  </a:t>
            </a:r>
            <a:r>
              <a:rPr dirty="0" sz="2400" spc="-25">
                <a:latin typeface="Verdana"/>
                <a:cs typeface="Verdana"/>
              </a:rPr>
              <a:t>signed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network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root  </a:t>
            </a:r>
            <a:r>
              <a:rPr dirty="0" sz="2400" spc="-75">
                <a:latin typeface="Verdana"/>
                <a:cs typeface="Verdana"/>
              </a:rPr>
              <a:t>authority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>
                <a:latin typeface="Verdana"/>
                <a:cs typeface="Verdana"/>
              </a:rPr>
              <a:t>Networks </a:t>
            </a:r>
            <a:r>
              <a:rPr dirty="0" sz="2400" spc="145">
                <a:latin typeface="Verdana"/>
                <a:cs typeface="Verdana"/>
              </a:rPr>
              <a:t>can </a:t>
            </a:r>
            <a:r>
              <a:rPr dirty="0" sz="2400" spc="110">
                <a:latin typeface="Verdana"/>
                <a:cs typeface="Verdana"/>
              </a:rPr>
              <a:t>decide  </a:t>
            </a:r>
            <a:r>
              <a:rPr dirty="0" sz="2400" spc="5">
                <a:latin typeface="Verdana"/>
                <a:cs typeface="Verdana"/>
              </a:rPr>
              <a:t>what </a:t>
            </a:r>
            <a:r>
              <a:rPr dirty="0" sz="2400" spc="-70">
                <a:latin typeface="Verdana"/>
                <a:cs typeface="Verdana"/>
              </a:rPr>
              <a:t>constitutes </a:t>
            </a:r>
            <a:r>
              <a:rPr dirty="0" sz="2400" spc="195">
                <a:latin typeface="Verdana"/>
                <a:cs typeface="Verdana"/>
              </a:rPr>
              <a:t>a </a:t>
            </a:r>
            <a:r>
              <a:rPr dirty="0" sz="2400" spc="-25">
                <a:latin typeface="Verdana"/>
                <a:cs typeface="Verdana"/>
              </a:rPr>
              <a:t>valid  </a:t>
            </a:r>
            <a:r>
              <a:rPr dirty="0" sz="2400" spc="-70">
                <a:latin typeface="Verdana"/>
                <a:cs typeface="Verdana"/>
              </a:rPr>
              <a:t>identity </a:t>
            </a:r>
            <a:r>
              <a:rPr dirty="0" sz="2400" spc="-330">
                <a:latin typeface="Verdana"/>
                <a:cs typeface="Verdana"/>
              </a:rPr>
              <a:t>– </a:t>
            </a:r>
            <a:r>
              <a:rPr dirty="0" sz="2400" spc="15">
                <a:latin typeface="Verdana"/>
                <a:cs typeface="Verdana"/>
              </a:rPr>
              <a:t>legal </a:t>
            </a:r>
            <a:r>
              <a:rPr dirty="0" sz="2400" spc="-60">
                <a:latin typeface="Verdana"/>
                <a:cs typeface="Verdana"/>
              </a:rPr>
              <a:t>names,  </a:t>
            </a:r>
            <a:r>
              <a:rPr dirty="0" sz="2400" spc="-90">
                <a:latin typeface="Verdana"/>
                <a:cs typeface="Verdana"/>
              </a:rPr>
              <a:t>usernames, </a:t>
            </a:r>
            <a:r>
              <a:rPr dirty="0" sz="2400" spc="-254">
                <a:latin typeface="Verdana"/>
                <a:cs typeface="Verdana"/>
              </a:rPr>
              <a:t>IP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addresses…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6103" y="1356360"/>
            <a:ext cx="2446020" cy="2415540"/>
          </a:xfrm>
          <a:custGeom>
            <a:avLst/>
            <a:gdLst/>
            <a:ahLst/>
            <a:cxnLst/>
            <a:rect l="l" t="t" r="r" b="b"/>
            <a:pathLst>
              <a:path w="2446020" h="2415540">
                <a:moveTo>
                  <a:pt x="1223010" y="0"/>
                </a:moveTo>
                <a:lnTo>
                  <a:pt x="1174982" y="914"/>
                </a:lnTo>
                <a:lnTo>
                  <a:pt x="1127424" y="3633"/>
                </a:lnTo>
                <a:lnTo>
                  <a:pt x="1080369" y="8125"/>
                </a:lnTo>
                <a:lnTo>
                  <a:pt x="1033852" y="14356"/>
                </a:lnTo>
                <a:lnTo>
                  <a:pt x="987905" y="22292"/>
                </a:lnTo>
                <a:lnTo>
                  <a:pt x="942565" y="31899"/>
                </a:lnTo>
                <a:lnTo>
                  <a:pt x="897863" y="43144"/>
                </a:lnTo>
                <a:lnTo>
                  <a:pt x="853835" y="55994"/>
                </a:lnTo>
                <a:lnTo>
                  <a:pt x="810514" y="70414"/>
                </a:lnTo>
                <a:lnTo>
                  <a:pt x="767934" y="86371"/>
                </a:lnTo>
                <a:lnTo>
                  <a:pt x="726129" y="103833"/>
                </a:lnTo>
                <a:lnTo>
                  <a:pt x="685133" y="122764"/>
                </a:lnTo>
                <a:lnTo>
                  <a:pt x="644980" y="143131"/>
                </a:lnTo>
                <a:lnTo>
                  <a:pt x="605705" y="164902"/>
                </a:lnTo>
                <a:lnTo>
                  <a:pt x="567340" y="188042"/>
                </a:lnTo>
                <a:lnTo>
                  <a:pt x="529921" y="212518"/>
                </a:lnTo>
                <a:lnTo>
                  <a:pt x="493480" y="238296"/>
                </a:lnTo>
                <a:lnTo>
                  <a:pt x="458053" y="265342"/>
                </a:lnTo>
                <a:lnTo>
                  <a:pt x="423672" y="293624"/>
                </a:lnTo>
                <a:lnTo>
                  <a:pt x="390372" y="323107"/>
                </a:lnTo>
                <a:lnTo>
                  <a:pt x="358187" y="353758"/>
                </a:lnTo>
                <a:lnTo>
                  <a:pt x="327151" y="385543"/>
                </a:lnTo>
                <a:lnTo>
                  <a:pt x="297298" y="418430"/>
                </a:lnTo>
                <a:lnTo>
                  <a:pt x="268661" y="452383"/>
                </a:lnTo>
                <a:lnTo>
                  <a:pt x="241275" y="487370"/>
                </a:lnTo>
                <a:lnTo>
                  <a:pt x="215174" y="523357"/>
                </a:lnTo>
                <a:lnTo>
                  <a:pt x="190392" y="560311"/>
                </a:lnTo>
                <a:lnTo>
                  <a:pt x="166962" y="598198"/>
                </a:lnTo>
                <a:lnTo>
                  <a:pt x="144919" y="636984"/>
                </a:lnTo>
                <a:lnTo>
                  <a:pt x="124297" y="676636"/>
                </a:lnTo>
                <a:lnTo>
                  <a:pt x="105129" y="717120"/>
                </a:lnTo>
                <a:lnTo>
                  <a:pt x="87449" y="758402"/>
                </a:lnTo>
                <a:lnTo>
                  <a:pt x="71292" y="800450"/>
                </a:lnTo>
                <a:lnTo>
                  <a:pt x="56692" y="843229"/>
                </a:lnTo>
                <a:lnTo>
                  <a:pt x="43682" y="886706"/>
                </a:lnTo>
                <a:lnTo>
                  <a:pt x="32297" y="930848"/>
                </a:lnTo>
                <a:lnTo>
                  <a:pt x="22570" y="975620"/>
                </a:lnTo>
                <a:lnTo>
                  <a:pt x="14535" y="1020990"/>
                </a:lnTo>
                <a:lnTo>
                  <a:pt x="8227" y="1066923"/>
                </a:lnTo>
                <a:lnTo>
                  <a:pt x="3679" y="1113387"/>
                </a:lnTo>
                <a:lnTo>
                  <a:pt x="925" y="1160347"/>
                </a:lnTo>
                <a:lnTo>
                  <a:pt x="0" y="1207769"/>
                </a:lnTo>
                <a:lnTo>
                  <a:pt x="925" y="1255192"/>
                </a:lnTo>
                <a:lnTo>
                  <a:pt x="3679" y="1302152"/>
                </a:lnTo>
                <a:lnTo>
                  <a:pt x="8227" y="1348616"/>
                </a:lnTo>
                <a:lnTo>
                  <a:pt x="14535" y="1394549"/>
                </a:lnTo>
                <a:lnTo>
                  <a:pt x="22570" y="1439919"/>
                </a:lnTo>
                <a:lnTo>
                  <a:pt x="32297" y="1484691"/>
                </a:lnTo>
                <a:lnTo>
                  <a:pt x="43682" y="1528833"/>
                </a:lnTo>
                <a:lnTo>
                  <a:pt x="56692" y="1572310"/>
                </a:lnTo>
                <a:lnTo>
                  <a:pt x="71292" y="1615089"/>
                </a:lnTo>
                <a:lnTo>
                  <a:pt x="87449" y="1657137"/>
                </a:lnTo>
                <a:lnTo>
                  <a:pt x="105129" y="1698419"/>
                </a:lnTo>
                <a:lnTo>
                  <a:pt x="124297" y="1738903"/>
                </a:lnTo>
                <a:lnTo>
                  <a:pt x="144919" y="1778555"/>
                </a:lnTo>
                <a:lnTo>
                  <a:pt x="166962" y="1817341"/>
                </a:lnTo>
                <a:lnTo>
                  <a:pt x="190392" y="1855228"/>
                </a:lnTo>
                <a:lnTo>
                  <a:pt x="215174" y="1892182"/>
                </a:lnTo>
                <a:lnTo>
                  <a:pt x="241275" y="1928169"/>
                </a:lnTo>
                <a:lnTo>
                  <a:pt x="268661" y="1963156"/>
                </a:lnTo>
                <a:lnTo>
                  <a:pt x="297298" y="1997109"/>
                </a:lnTo>
                <a:lnTo>
                  <a:pt x="327151" y="2029996"/>
                </a:lnTo>
                <a:lnTo>
                  <a:pt x="358187" y="2061781"/>
                </a:lnTo>
                <a:lnTo>
                  <a:pt x="390372" y="2092432"/>
                </a:lnTo>
                <a:lnTo>
                  <a:pt x="423672" y="2121915"/>
                </a:lnTo>
                <a:lnTo>
                  <a:pt x="458053" y="2150197"/>
                </a:lnTo>
                <a:lnTo>
                  <a:pt x="493480" y="2177243"/>
                </a:lnTo>
                <a:lnTo>
                  <a:pt x="529921" y="2203021"/>
                </a:lnTo>
                <a:lnTo>
                  <a:pt x="567340" y="2227497"/>
                </a:lnTo>
                <a:lnTo>
                  <a:pt x="605705" y="2250637"/>
                </a:lnTo>
                <a:lnTo>
                  <a:pt x="644980" y="2272408"/>
                </a:lnTo>
                <a:lnTo>
                  <a:pt x="685133" y="2292775"/>
                </a:lnTo>
                <a:lnTo>
                  <a:pt x="726129" y="2311706"/>
                </a:lnTo>
                <a:lnTo>
                  <a:pt x="767934" y="2329168"/>
                </a:lnTo>
                <a:lnTo>
                  <a:pt x="810514" y="2345125"/>
                </a:lnTo>
                <a:lnTo>
                  <a:pt x="853835" y="2359545"/>
                </a:lnTo>
                <a:lnTo>
                  <a:pt x="897863" y="2372395"/>
                </a:lnTo>
                <a:lnTo>
                  <a:pt x="942565" y="2383640"/>
                </a:lnTo>
                <a:lnTo>
                  <a:pt x="987905" y="2393247"/>
                </a:lnTo>
                <a:lnTo>
                  <a:pt x="1033852" y="2401183"/>
                </a:lnTo>
                <a:lnTo>
                  <a:pt x="1080369" y="2407414"/>
                </a:lnTo>
                <a:lnTo>
                  <a:pt x="1127424" y="2411906"/>
                </a:lnTo>
                <a:lnTo>
                  <a:pt x="1174982" y="2414625"/>
                </a:lnTo>
                <a:lnTo>
                  <a:pt x="1223010" y="2415540"/>
                </a:lnTo>
                <a:lnTo>
                  <a:pt x="1271037" y="2414625"/>
                </a:lnTo>
                <a:lnTo>
                  <a:pt x="1318595" y="2411906"/>
                </a:lnTo>
                <a:lnTo>
                  <a:pt x="1365650" y="2407414"/>
                </a:lnTo>
                <a:lnTo>
                  <a:pt x="1412167" y="2401183"/>
                </a:lnTo>
                <a:lnTo>
                  <a:pt x="1458114" y="2393247"/>
                </a:lnTo>
                <a:lnTo>
                  <a:pt x="1503454" y="2383640"/>
                </a:lnTo>
                <a:lnTo>
                  <a:pt x="1548156" y="2372395"/>
                </a:lnTo>
                <a:lnTo>
                  <a:pt x="1592184" y="2359545"/>
                </a:lnTo>
                <a:lnTo>
                  <a:pt x="1635505" y="2345125"/>
                </a:lnTo>
                <a:lnTo>
                  <a:pt x="1678085" y="2329168"/>
                </a:lnTo>
                <a:lnTo>
                  <a:pt x="1719890" y="2311706"/>
                </a:lnTo>
                <a:lnTo>
                  <a:pt x="1760886" y="2292775"/>
                </a:lnTo>
                <a:lnTo>
                  <a:pt x="1801039" y="2272408"/>
                </a:lnTo>
                <a:lnTo>
                  <a:pt x="1840314" y="2250637"/>
                </a:lnTo>
                <a:lnTo>
                  <a:pt x="1878679" y="2227497"/>
                </a:lnTo>
                <a:lnTo>
                  <a:pt x="1916098" y="2203021"/>
                </a:lnTo>
                <a:lnTo>
                  <a:pt x="1952539" y="2177243"/>
                </a:lnTo>
                <a:lnTo>
                  <a:pt x="1987966" y="2150197"/>
                </a:lnTo>
                <a:lnTo>
                  <a:pt x="2022347" y="2121915"/>
                </a:lnTo>
                <a:lnTo>
                  <a:pt x="2055647" y="2092432"/>
                </a:lnTo>
                <a:lnTo>
                  <a:pt x="2087832" y="2061781"/>
                </a:lnTo>
                <a:lnTo>
                  <a:pt x="2118868" y="2029996"/>
                </a:lnTo>
                <a:lnTo>
                  <a:pt x="2148721" y="1997109"/>
                </a:lnTo>
                <a:lnTo>
                  <a:pt x="2177358" y="1963156"/>
                </a:lnTo>
                <a:lnTo>
                  <a:pt x="2204744" y="1928169"/>
                </a:lnTo>
                <a:lnTo>
                  <a:pt x="2230845" y="1892182"/>
                </a:lnTo>
                <a:lnTo>
                  <a:pt x="2255627" y="1855228"/>
                </a:lnTo>
                <a:lnTo>
                  <a:pt x="2279057" y="1817341"/>
                </a:lnTo>
                <a:lnTo>
                  <a:pt x="2301100" y="1778555"/>
                </a:lnTo>
                <a:lnTo>
                  <a:pt x="2321722" y="1738903"/>
                </a:lnTo>
                <a:lnTo>
                  <a:pt x="2340890" y="1698419"/>
                </a:lnTo>
                <a:lnTo>
                  <a:pt x="2358570" y="1657137"/>
                </a:lnTo>
                <a:lnTo>
                  <a:pt x="2374727" y="1615089"/>
                </a:lnTo>
                <a:lnTo>
                  <a:pt x="2389327" y="1572310"/>
                </a:lnTo>
                <a:lnTo>
                  <a:pt x="2402337" y="1528833"/>
                </a:lnTo>
                <a:lnTo>
                  <a:pt x="2413722" y="1484691"/>
                </a:lnTo>
                <a:lnTo>
                  <a:pt x="2423449" y="1439919"/>
                </a:lnTo>
                <a:lnTo>
                  <a:pt x="2431484" y="1394549"/>
                </a:lnTo>
                <a:lnTo>
                  <a:pt x="2437792" y="1348616"/>
                </a:lnTo>
                <a:lnTo>
                  <a:pt x="2442340" y="1302152"/>
                </a:lnTo>
                <a:lnTo>
                  <a:pt x="2445094" y="1255192"/>
                </a:lnTo>
                <a:lnTo>
                  <a:pt x="2446020" y="1207769"/>
                </a:lnTo>
                <a:lnTo>
                  <a:pt x="2445094" y="1160347"/>
                </a:lnTo>
                <a:lnTo>
                  <a:pt x="2442340" y="1113387"/>
                </a:lnTo>
                <a:lnTo>
                  <a:pt x="2437792" y="1066923"/>
                </a:lnTo>
                <a:lnTo>
                  <a:pt x="2431484" y="1020990"/>
                </a:lnTo>
                <a:lnTo>
                  <a:pt x="2423449" y="975620"/>
                </a:lnTo>
                <a:lnTo>
                  <a:pt x="2413722" y="930848"/>
                </a:lnTo>
                <a:lnTo>
                  <a:pt x="2402337" y="886706"/>
                </a:lnTo>
                <a:lnTo>
                  <a:pt x="2389327" y="843229"/>
                </a:lnTo>
                <a:lnTo>
                  <a:pt x="2374727" y="800450"/>
                </a:lnTo>
                <a:lnTo>
                  <a:pt x="2358570" y="758402"/>
                </a:lnTo>
                <a:lnTo>
                  <a:pt x="2340890" y="717120"/>
                </a:lnTo>
                <a:lnTo>
                  <a:pt x="2321722" y="676636"/>
                </a:lnTo>
                <a:lnTo>
                  <a:pt x="2301100" y="636984"/>
                </a:lnTo>
                <a:lnTo>
                  <a:pt x="2279057" y="598198"/>
                </a:lnTo>
                <a:lnTo>
                  <a:pt x="2255627" y="560311"/>
                </a:lnTo>
                <a:lnTo>
                  <a:pt x="2230845" y="523357"/>
                </a:lnTo>
                <a:lnTo>
                  <a:pt x="2204744" y="487370"/>
                </a:lnTo>
                <a:lnTo>
                  <a:pt x="2177358" y="452383"/>
                </a:lnTo>
                <a:lnTo>
                  <a:pt x="2148721" y="418430"/>
                </a:lnTo>
                <a:lnTo>
                  <a:pt x="2118868" y="385543"/>
                </a:lnTo>
                <a:lnTo>
                  <a:pt x="2087832" y="353758"/>
                </a:lnTo>
                <a:lnTo>
                  <a:pt x="2055647" y="323107"/>
                </a:lnTo>
                <a:lnTo>
                  <a:pt x="2022347" y="293624"/>
                </a:lnTo>
                <a:lnTo>
                  <a:pt x="1987966" y="265342"/>
                </a:lnTo>
                <a:lnTo>
                  <a:pt x="1952539" y="238296"/>
                </a:lnTo>
                <a:lnTo>
                  <a:pt x="1916098" y="212518"/>
                </a:lnTo>
                <a:lnTo>
                  <a:pt x="1878679" y="188042"/>
                </a:lnTo>
                <a:lnTo>
                  <a:pt x="1840314" y="164902"/>
                </a:lnTo>
                <a:lnTo>
                  <a:pt x="1801039" y="143131"/>
                </a:lnTo>
                <a:lnTo>
                  <a:pt x="1760886" y="122764"/>
                </a:lnTo>
                <a:lnTo>
                  <a:pt x="1719890" y="103833"/>
                </a:lnTo>
                <a:lnTo>
                  <a:pt x="1678085" y="86371"/>
                </a:lnTo>
                <a:lnTo>
                  <a:pt x="1635505" y="70414"/>
                </a:lnTo>
                <a:lnTo>
                  <a:pt x="1592184" y="55994"/>
                </a:lnTo>
                <a:lnTo>
                  <a:pt x="1548156" y="43144"/>
                </a:lnTo>
                <a:lnTo>
                  <a:pt x="1503454" y="31899"/>
                </a:lnTo>
                <a:lnTo>
                  <a:pt x="1458114" y="22292"/>
                </a:lnTo>
                <a:lnTo>
                  <a:pt x="1412167" y="14356"/>
                </a:lnTo>
                <a:lnTo>
                  <a:pt x="1365650" y="8125"/>
                </a:lnTo>
                <a:lnTo>
                  <a:pt x="1318595" y="3633"/>
                </a:lnTo>
                <a:lnTo>
                  <a:pt x="1271037" y="914"/>
                </a:lnTo>
                <a:lnTo>
                  <a:pt x="1223010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6103" y="1356360"/>
            <a:ext cx="2446020" cy="2415540"/>
          </a:xfrm>
          <a:custGeom>
            <a:avLst/>
            <a:gdLst/>
            <a:ahLst/>
            <a:cxnLst/>
            <a:rect l="l" t="t" r="r" b="b"/>
            <a:pathLst>
              <a:path w="2446020" h="2415540">
                <a:moveTo>
                  <a:pt x="0" y="1207769"/>
                </a:moveTo>
                <a:lnTo>
                  <a:pt x="925" y="1160347"/>
                </a:lnTo>
                <a:lnTo>
                  <a:pt x="3679" y="1113387"/>
                </a:lnTo>
                <a:lnTo>
                  <a:pt x="8227" y="1066923"/>
                </a:lnTo>
                <a:lnTo>
                  <a:pt x="14535" y="1020990"/>
                </a:lnTo>
                <a:lnTo>
                  <a:pt x="22570" y="975620"/>
                </a:lnTo>
                <a:lnTo>
                  <a:pt x="32297" y="930848"/>
                </a:lnTo>
                <a:lnTo>
                  <a:pt x="43682" y="886706"/>
                </a:lnTo>
                <a:lnTo>
                  <a:pt x="56692" y="843229"/>
                </a:lnTo>
                <a:lnTo>
                  <a:pt x="71292" y="800450"/>
                </a:lnTo>
                <a:lnTo>
                  <a:pt x="87449" y="758402"/>
                </a:lnTo>
                <a:lnTo>
                  <a:pt x="105129" y="717120"/>
                </a:lnTo>
                <a:lnTo>
                  <a:pt x="124297" y="676636"/>
                </a:lnTo>
                <a:lnTo>
                  <a:pt x="144919" y="636984"/>
                </a:lnTo>
                <a:lnTo>
                  <a:pt x="166962" y="598198"/>
                </a:lnTo>
                <a:lnTo>
                  <a:pt x="190392" y="560311"/>
                </a:lnTo>
                <a:lnTo>
                  <a:pt x="215174" y="523357"/>
                </a:lnTo>
                <a:lnTo>
                  <a:pt x="241275" y="487370"/>
                </a:lnTo>
                <a:lnTo>
                  <a:pt x="268661" y="452383"/>
                </a:lnTo>
                <a:lnTo>
                  <a:pt x="297298" y="418430"/>
                </a:lnTo>
                <a:lnTo>
                  <a:pt x="327151" y="385543"/>
                </a:lnTo>
                <a:lnTo>
                  <a:pt x="358187" y="353758"/>
                </a:lnTo>
                <a:lnTo>
                  <a:pt x="390372" y="323107"/>
                </a:lnTo>
                <a:lnTo>
                  <a:pt x="423672" y="293624"/>
                </a:lnTo>
                <a:lnTo>
                  <a:pt x="458053" y="265342"/>
                </a:lnTo>
                <a:lnTo>
                  <a:pt x="493480" y="238296"/>
                </a:lnTo>
                <a:lnTo>
                  <a:pt x="529921" y="212518"/>
                </a:lnTo>
                <a:lnTo>
                  <a:pt x="567340" y="188042"/>
                </a:lnTo>
                <a:lnTo>
                  <a:pt x="605705" y="164902"/>
                </a:lnTo>
                <a:lnTo>
                  <a:pt x="644980" y="143131"/>
                </a:lnTo>
                <a:lnTo>
                  <a:pt x="685133" y="122764"/>
                </a:lnTo>
                <a:lnTo>
                  <a:pt x="726129" y="103833"/>
                </a:lnTo>
                <a:lnTo>
                  <a:pt x="767934" y="86371"/>
                </a:lnTo>
                <a:lnTo>
                  <a:pt x="810514" y="70414"/>
                </a:lnTo>
                <a:lnTo>
                  <a:pt x="853835" y="55994"/>
                </a:lnTo>
                <a:lnTo>
                  <a:pt x="897863" y="43144"/>
                </a:lnTo>
                <a:lnTo>
                  <a:pt x="942565" y="31899"/>
                </a:lnTo>
                <a:lnTo>
                  <a:pt x="987905" y="22292"/>
                </a:lnTo>
                <a:lnTo>
                  <a:pt x="1033852" y="14356"/>
                </a:lnTo>
                <a:lnTo>
                  <a:pt x="1080369" y="8125"/>
                </a:lnTo>
                <a:lnTo>
                  <a:pt x="1127424" y="3633"/>
                </a:lnTo>
                <a:lnTo>
                  <a:pt x="1174982" y="914"/>
                </a:lnTo>
                <a:lnTo>
                  <a:pt x="1223010" y="0"/>
                </a:lnTo>
                <a:lnTo>
                  <a:pt x="1271037" y="914"/>
                </a:lnTo>
                <a:lnTo>
                  <a:pt x="1318595" y="3633"/>
                </a:lnTo>
                <a:lnTo>
                  <a:pt x="1365650" y="8125"/>
                </a:lnTo>
                <a:lnTo>
                  <a:pt x="1412167" y="14356"/>
                </a:lnTo>
                <a:lnTo>
                  <a:pt x="1458114" y="22292"/>
                </a:lnTo>
                <a:lnTo>
                  <a:pt x="1503454" y="31899"/>
                </a:lnTo>
                <a:lnTo>
                  <a:pt x="1548156" y="43144"/>
                </a:lnTo>
                <a:lnTo>
                  <a:pt x="1592184" y="55994"/>
                </a:lnTo>
                <a:lnTo>
                  <a:pt x="1635505" y="70414"/>
                </a:lnTo>
                <a:lnTo>
                  <a:pt x="1678085" y="86371"/>
                </a:lnTo>
                <a:lnTo>
                  <a:pt x="1719890" y="103833"/>
                </a:lnTo>
                <a:lnTo>
                  <a:pt x="1760886" y="122764"/>
                </a:lnTo>
                <a:lnTo>
                  <a:pt x="1801039" y="143131"/>
                </a:lnTo>
                <a:lnTo>
                  <a:pt x="1840314" y="164902"/>
                </a:lnTo>
                <a:lnTo>
                  <a:pt x="1878679" y="188042"/>
                </a:lnTo>
                <a:lnTo>
                  <a:pt x="1916098" y="212518"/>
                </a:lnTo>
                <a:lnTo>
                  <a:pt x="1952539" y="238296"/>
                </a:lnTo>
                <a:lnTo>
                  <a:pt x="1987966" y="265342"/>
                </a:lnTo>
                <a:lnTo>
                  <a:pt x="2022347" y="293624"/>
                </a:lnTo>
                <a:lnTo>
                  <a:pt x="2055647" y="323107"/>
                </a:lnTo>
                <a:lnTo>
                  <a:pt x="2087832" y="353758"/>
                </a:lnTo>
                <a:lnTo>
                  <a:pt x="2118868" y="385543"/>
                </a:lnTo>
                <a:lnTo>
                  <a:pt x="2148721" y="418430"/>
                </a:lnTo>
                <a:lnTo>
                  <a:pt x="2177358" y="452383"/>
                </a:lnTo>
                <a:lnTo>
                  <a:pt x="2204744" y="487370"/>
                </a:lnTo>
                <a:lnTo>
                  <a:pt x="2230845" y="523357"/>
                </a:lnTo>
                <a:lnTo>
                  <a:pt x="2255627" y="560311"/>
                </a:lnTo>
                <a:lnTo>
                  <a:pt x="2279057" y="598198"/>
                </a:lnTo>
                <a:lnTo>
                  <a:pt x="2301100" y="636984"/>
                </a:lnTo>
                <a:lnTo>
                  <a:pt x="2321722" y="676636"/>
                </a:lnTo>
                <a:lnTo>
                  <a:pt x="2340890" y="717120"/>
                </a:lnTo>
                <a:lnTo>
                  <a:pt x="2358570" y="758402"/>
                </a:lnTo>
                <a:lnTo>
                  <a:pt x="2374727" y="800450"/>
                </a:lnTo>
                <a:lnTo>
                  <a:pt x="2389327" y="843229"/>
                </a:lnTo>
                <a:lnTo>
                  <a:pt x="2402337" y="886706"/>
                </a:lnTo>
                <a:lnTo>
                  <a:pt x="2413722" y="930848"/>
                </a:lnTo>
                <a:lnTo>
                  <a:pt x="2423449" y="975620"/>
                </a:lnTo>
                <a:lnTo>
                  <a:pt x="2431484" y="1020990"/>
                </a:lnTo>
                <a:lnTo>
                  <a:pt x="2437792" y="1066923"/>
                </a:lnTo>
                <a:lnTo>
                  <a:pt x="2442340" y="1113387"/>
                </a:lnTo>
                <a:lnTo>
                  <a:pt x="2445094" y="1160347"/>
                </a:lnTo>
                <a:lnTo>
                  <a:pt x="2446020" y="1207769"/>
                </a:lnTo>
                <a:lnTo>
                  <a:pt x="2445094" y="1255192"/>
                </a:lnTo>
                <a:lnTo>
                  <a:pt x="2442340" y="1302152"/>
                </a:lnTo>
                <a:lnTo>
                  <a:pt x="2437792" y="1348616"/>
                </a:lnTo>
                <a:lnTo>
                  <a:pt x="2431484" y="1394549"/>
                </a:lnTo>
                <a:lnTo>
                  <a:pt x="2423449" y="1439919"/>
                </a:lnTo>
                <a:lnTo>
                  <a:pt x="2413722" y="1484691"/>
                </a:lnTo>
                <a:lnTo>
                  <a:pt x="2402337" y="1528833"/>
                </a:lnTo>
                <a:lnTo>
                  <a:pt x="2389327" y="1572310"/>
                </a:lnTo>
                <a:lnTo>
                  <a:pt x="2374727" y="1615089"/>
                </a:lnTo>
                <a:lnTo>
                  <a:pt x="2358570" y="1657137"/>
                </a:lnTo>
                <a:lnTo>
                  <a:pt x="2340890" y="1698419"/>
                </a:lnTo>
                <a:lnTo>
                  <a:pt x="2321722" y="1738903"/>
                </a:lnTo>
                <a:lnTo>
                  <a:pt x="2301100" y="1778555"/>
                </a:lnTo>
                <a:lnTo>
                  <a:pt x="2279057" y="1817341"/>
                </a:lnTo>
                <a:lnTo>
                  <a:pt x="2255627" y="1855228"/>
                </a:lnTo>
                <a:lnTo>
                  <a:pt x="2230845" y="1892182"/>
                </a:lnTo>
                <a:lnTo>
                  <a:pt x="2204744" y="1928169"/>
                </a:lnTo>
                <a:lnTo>
                  <a:pt x="2177358" y="1963156"/>
                </a:lnTo>
                <a:lnTo>
                  <a:pt x="2148721" y="1997109"/>
                </a:lnTo>
                <a:lnTo>
                  <a:pt x="2118868" y="2029996"/>
                </a:lnTo>
                <a:lnTo>
                  <a:pt x="2087832" y="2061781"/>
                </a:lnTo>
                <a:lnTo>
                  <a:pt x="2055647" y="2092432"/>
                </a:lnTo>
                <a:lnTo>
                  <a:pt x="2022347" y="2121915"/>
                </a:lnTo>
                <a:lnTo>
                  <a:pt x="1987966" y="2150197"/>
                </a:lnTo>
                <a:lnTo>
                  <a:pt x="1952539" y="2177243"/>
                </a:lnTo>
                <a:lnTo>
                  <a:pt x="1916098" y="2203021"/>
                </a:lnTo>
                <a:lnTo>
                  <a:pt x="1878679" y="2227497"/>
                </a:lnTo>
                <a:lnTo>
                  <a:pt x="1840314" y="2250637"/>
                </a:lnTo>
                <a:lnTo>
                  <a:pt x="1801039" y="2272408"/>
                </a:lnTo>
                <a:lnTo>
                  <a:pt x="1760886" y="2292775"/>
                </a:lnTo>
                <a:lnTo>
                  <a:pt x="1719890" y="2311706"/>
                </a:lnTo>
                <a:lnTo>
                  <a:pt x="1678085" y="2329168"/>
                </a:lnTo>
                <a:lnTo>
                  <a:pt x="1635505" y="2345125"/>
                </a:lnTo>
                <a:lnTo>
                  <a:pt x="1592184" y="2359545"/>
                </a:lnTo>
                <a:lnTo>
                  <a:pt x="1548156" y="2372395"/>
                </a:lnTo>
                <a:lnTo>
                  <a:pt x="1503454" y="2383640"/>
                </a:lnTo>
                <a:lnTo>
                  <a:pt x="1458114" y="2393247"/>
                </a:lnTo>
                <a:lnTo>
                  <a:pt x="1412167" y="2401183"/>
                </a:lnTo>
                <a:lnTo>
                  <a:pt x="1365650" y="2407414"/>
                </a:lnTo>
                <a:lnTo>
                  <a:pt x="1318595" y="2411906"/>
                </a:lnTo>
                <a:lnTo>
                  <a:pt x="1271037" y="2414625"/>
                </a:lnTo>
                <a:lnTo>
                  <a:pt x="1223010" y="2415540"/>
                </a:lnTo>
                <a:lnTo>
                  <a:pt x="1174982" y="2414625"/>
                </a:lnTo>
                <a:lnTo>
                  <a:pt x="1127424" y="2411906"/>
                </a:lnTo>
                <a:lnTo>
                  <a:pt x="1080369" y="2407414"/>
                </a:lnTo>
                <a:lnTo>
                  <a:pt x="1033852" y="2401183"/>
                </a:lnTo>
                <a:lnTo>
                  <a:pt x="987905" y="2393247"/>
                </a:lnTo>
                <a:lnTo>
                  <a:pt x="942565" y="2383640"/>
                </a:lnTo>
                <a:lnTo>
                  <a:pt x="897863" y="2372395"/>
                </a:lnTo>
                <a:lnTo>
                  <a:pt x="853835" y="2359545"/>
                </a:lnTo>
                <a:lnTo>
                  <a:pt x="810514" y="2345125"/>
                </a:lnTo>
                <a:lnTo>
                  <a:pt x="767934" y="2329168"/>
                </a:lnTo>
                <a:lnTo>
                  <a:pt x="726129" y="2311706"/>
                </a:lnTo>
                <a:lnTo>
                  <a:pt x="685133" y="2292775"/>
                </a:lnTo>
                <a:lnTo>
                  <a:pt x="644980" y="2272408"/>
                </a:lnTo>
                <a:lnTo>
                  <a:pt x="605705" y="2250637"/>
                </a:lnTo>
                <a:lnTo>
                  <a:pt x="567340" y="2227497"/>
                </a:lnTo>
                <a:lnTo>
                  <a:pt x="529921" y="2203021"/>
                </a:lnTo>
                <a:lnTo>
                  <a:pt x="493480" y="2177243"/>
                </a:lnTo>
                <a:lnTo>
                  <a:pt x="458053" y="2150197"/>
                </a:lnTo>
                <a:lnTo>
                  <a:pt x="423672" y="2121915"/>
                </a:lnTo>
                <a:lnTo>
                  <a:pt x="390372" y="2092432"/>
                </a:lnTo>
                <a:lnTo>
                  <a:pt x="358187" y="2061781"/>
                </a:lnTo>
                <a:lnTo>
                  <a:pt x="327151" y="2029996"/>
                </a:lnTo>
                <a:lnTo>
                  <a:pt x="297298" y="1997109"/>
                </a:lnTo>
                <a:lnTo>
                  <a:pt x="268661" y="1963156"/>
                </a:lnTo>
                <a:lnTo>
                  <a:pt x="241275" y="1928169"/>
                </a:lnTo>
                <a:lnTo>
                  <a:pt x="215174" y="1892182"/>
                </a:lnTo>
                <a:lnTo>
                  <a:pt x="190392" y="1855228"/>
                </a:lnTo>
                <a:lnTo>
                  <a:pt x="166962" y="1817341"/>
                </a:lnTo>
                <a:lnTo>
                  <a:pt x="144919" y="1778555"/>
                </a:lnTo>
                <a:lnTo>
                  <a:pt x="124297" y="1738903"/>
                </a:lnTo>
                <a:lnTo>
                  <a:pt x="105129" y="1698419"/>
                </a:lnTo>
                <a:lnTo>
                  <a:pt x="87449" y="1657137"/>
                </a:lnTo>
                <a:lnTo>
                  <a:pt x="71292" y="1615089"/>
                </a:lnTo>
                <a:lnTo>
                  <a:pt x="56692" y="1572310"/>
                </a:lnTo>
                <a:lnTo>
                  <a:pt x="43682" y="1528833"/>
                </a:lnTo>
                <a:lnTo>
                  <a:pt x="32297" y="1484691"/>
                </a:lnTo>
                <a:lnTo>
                  <a:pt x="22570" y="1439919"/>
                </a:lnTo>
                <a:lnTo>
                  <a:pt x="14535" y="1394549"/>
                </a:lnTo>
                <a:lnTo>
                  <a:pt x="8227" y="1348616"/>
                </a:lnTo>
                <a:lnTo>
                  <a:pt x="3679" y="1302152"/>
                </a:lnTo>
                <a:lnTo>
                  <a:pt x="925" y="1255192"/>
                </a:lnTo>
                <a:lnTo>
                  <a:pt x="0" y="1207769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03872" y="2410205"/>
            <a:ext cx="1570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 b="1">
                <a:solidFill>
                  <a:srgbClr val="7E7E7E"/>
                </a:solidFill>
                <a:latin typeface="Verdana"/>
                <a:cs typeface="Verdana"/>
              </a:rPr>
              <a:t>US </a:t>
            </a:r>
            <a:r>
              <a:rPr dirty="0" sz="1800" spc="-204" b="1">
                <a:solidFill>
                  <a:srgbClr val="7E7E7E"/>
                </a:solidFill>
                <a:latin typeface="Verdana"/>
                <a:cs typeface="Verdana"/>
              </a:rPr>
              <a:t>BANK,</a:t>
            </a:r>
            <a:r>
              <a:rPr dirty="0" sz="1800" spc="-270" b="1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800" spc="-180" b="1">
                <a:solidFill>
                  <a:srgbClr val="7E7E7E"/>
                </a:solidFill>
                <a:latin typeface="Verdana"/>
                <a:cs typeface="Verdana"/>
              </a:rPr>
              <a:t>INC.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4847" y="3886200"/>
            <a:ext cx="2466340" cy="2415540"/>
          </a:xfrm>
          <a:custGeom>
            <a:avLst/>
            <a:gdLst/>
            <a:ahLst/>
            <a:cxnLst/>
            <a:rect l="l" t="t" r="r" b="b"/>
            <a:pathLst>
              <a:path w="2466340" h="2415540">
                <a:moveTo>
                  <a:pt x="1232916" y="0"/>
                </a:moveTo>
                <a:lnTo>
                  <a:pt x="1184500" y="914"/>
                </a:lnTo>
                <a:lnTo>
                  <a:pt x="1136557" y="3633"/>
                </a:lnTo>
                <a:lnTo>
                  <a:pt x="1089122" y="8125"/>
                </a:lnTo>
                <a:lnTo>
                  <a:pt x="1042228" y="14356"/>
                </a:lnTo>
                <a:lnTo>
                  <a:pt x="995910" y="22292"/>
                </a:lnTo>
                <a:lnTo>
                  <a:pt x="950202" y="31899"/>
                </a:lnTo>
                <a:lnTo>
                  <a:pt x="905139" y="43144"/>
                </a:lnTo>
                <a:lnTo>
                  <a:pt x="860754" y="55994"/>
                </a:lnTo>
                <a:lnTo>
                  <a:pt x="817083" y="70414"/>
                </a:lnTo>
                <a:lnTo>
                  <a:pt x="774158" y="86371"/>
                </a:lnTo>
                <a:lnTo>
                  <a:pt x="732015" y="103833"/>
                </a:lnTo>
                <a:lnTo>
                  <a:pt x="690687" y="122764"/>
                </a:lnTo>
                <a:lnTo>
                  <a:pt x="650209" y="143131"/>
                </a:lnTo>
                <a:lnTo>
                  <a:pt x="610615" y="164902"/>
                </a:lnTo>
                <a:lnTo>
                  <a:pt x="571940" y="188042"/>
                </a:lnTo>
                <a:lnTo>
                  <a:pt x="534218" y="212518"/>
                </a:lnTo>
                <a:lnTo>
                  <a:pt x="497482" y="238296"/>
                </a:lnTo>
                <a:lnTo>
                  <a:pt x="461767" y="265342"/>
                </a:lnTo>
                <a:lnTo>
                  <a:pt x="427108" y="293624"/>
                </a:lnTo>
                <a:lnTo>
                  <a:pt x="393538" y="323107"/>
                </a:lnTo>
                <a:lnTo>
                  <a:pt x="361092" y="353758"/>
                </a:lnTo>
                <a:lnTo>
                  <a:pt x="329805" y="385543"/>
                </a:lnTo>
                <a:lnTo>
                  <a:pt x="299709" y="418430"/>
                </a:lnTo>
                <a:lnTo>
                  <a:pt x="270841" y="452383"/>
                </a:lnTo>
                <a:lnTo>
                  <a:pt x="243233" y="487370"/>
                </a:lnTo>
                <a:lnTo>
                  <a:pt x="216920" y="523357"/>
                </a:lnTo>
                <a:lnTo>
                  <a:pt x="191937" y="560311"/>
                </a:lnTo>
                <a:lnTo>
                  <a:pt x="168317" y="598198"/>
                </a:lnTo>
                <a:lnTo>
                  <a:pt x="146095" y="636984"/>
                </a:lnTo>
                <a:lnTo>
                  <a:pt x="125305" y="676636"/>
                </a:lnTo>
                <a:lnTo>
                  <a:pt x="105982" y="717120"/>
                </a:lnTo>
                <a:lnTo>
                  <a:pt x="88159" y="758402"/>
                </a:lnTo>
                <a:lnTo>
                  <a:pt x="71871" y="800450"/>
                </a:lnTo>
                <a:lnTo>
                  <a:pt x="57152" y="843229"/>
                </a:lnTo>
                <a:lnTo>
                  <a:pt x="44037" y="886706"/>
                </a:lnTo>
                <a:lnTo>
                  <a:pt x="32559" y="930848"/>
                </a:lnTo>
                <a:lnTo>
                  <a:pt x="22753" y="975620"/>
                </a:lnTo>
                <a:lnTo>
                  <a:pt x="14653" y="1020990"/>
                </a:lnTo>
                <a:lnTo>
                  <a:pt x="8293" y="1066923"/>
                </a:lnTo>
                <a:lnTo>
                  <a:pt x="3709" y="1113387"/>
                </a:lnTo>
                <a:lnTo>
                  <a:pt x="932" y="1160347"/>
                </a:lnTo>
                <a:lnTo>
                  <a:pt x="0" y="1207770"/>
                </a:lnTo>
                <a:lnTo>
                  <a:pt x="932" y="1255194"/>
                </a:lnTo>
                <a:lnTo>
                  <a:pt x="3709" y="1302156"/>
                </a:lnTo>
                <a:lnTo>
                  <a:pt x="8293" y="1348620"/>
                </a:lnTo>
                <a:lnTo>
                  <a:pt x="14653" y="1394555"/>
                </a:lnTo>
                <a:lnTo>
                  <a:pt x="22753" y="1439926"/>
                </a:lnTo>
                <a:lnTo>
                  <a:pt x="32559" y="1484699"/>
                </a:lnTo>
                <a:lnTo>
                  <a:pt x="44037" y="1528841"/>
                </a:lnTo>
                <a:lnTo>
                  <a:pt x="57152" y="1572319"/>
                </a:lnTo>
                <a:lnTo>
                  <a:pt x="71871" y="1615099"/>
                </a:lnTo>
                <a:lnTo>
                  <a:pt x="88159" y="1657147"/>
                </a:lnTo>
                <a:lnTo>
                  <a:pt x="105982" y="1698430"/>
                </a:lnTo>
                <a:lnTo>
                  <a:pt x="125305" y="1738915"/>
                </a:lnTo>
                <a:lnTo>
                  <a:pt x="146095" y="1778567"/>
                </a:lnTo>
                <a:lnTo>
                  <a:pt x="168317" y="1817353"/>
                </a:lnTo>
                <a:lnTo>
                  <a:pt x="191937" y="1855239"/>
                </a:lnTo>
                <a:lnTo>
                  <a:pt x="216920" y="1892193"/>
                </a:lnTo>
                <a:lnTo>
                  <a:pt x="243233" y="1928180"/>
                </a:lnTo>
                <a:lnTo>
                  <a:pt x="270841" y="1963167"/>
                </a:lnTo>
                <a:lnTo>
                  <a:pt x="299709" y="1997120"/>
                </a:lnTo>
                <a:lnTo>
                  <a:pt x="329805" y="2030006"/>
                </a:lnTo>
                <a:lnTo>
                  <a:pt x="361092" y="2061791"/>
                </a:lnTo>
                <a:lnTo>
                  <a:pt x="393538" y="2092441"/>
                </a:lnTo>
                <a:lnTo>
                  <a:pt x="427108" y="2121924"/>
                </a:lnTo>
                <a:lnTo>
                  <a:pt x="461767" y="2150205"/>
                </a:lnTo>
                <a:lnTo>
                  <a:pt x="497482" y="2177251"/>
                </a:lnTo>
                <a:lnTo>
                  <a:pt x="534218" y="2203028"/>
                </a:lnTo>
                <a:lnTo>
                  <a:pt x="571940" y="2227503"/>
                </a:lnTo>
                <a:lnTo>
                  <a:pt x="610616" y="2250643"/>
                </a:lnTo>
                <a:lnTo>
                  <a:pt x="650209" y="2272413"/>
                </a:lnTo>
                <a:lnTo>
                  <a:pt x="690687" y="2292780"/>
                </a:lnTo>
                <a:lnTo>
                  <a:pt x="732015" y="2311710"/>
                </a:lnTo>
                <a:lnTo>
                  <a:pt x="774158" y="2329171"/>
                </a:lnTo>
                <a:lnTo>
                  <a:pt x="817083" y="2345128"/>
                </a:lnTo>
                <a:lnTo>
                  <a:pt x="860754" y="2359548"/>
                </a:lnTo>
                <a:lnTo>
                  <a:pt x="905139" y="2372397"/>
                </a:lnTo>
                <a:lnTo>
                  <a:pt x="950202" y="2383641"/>
                </a:lnTo>
                <a:lnTo>
                  <a:pt x="995910" y="2393248"/>
                </a:lnTo>
                <a:lnTo>
                  <a:pt x="1042228" y="2401183"/>
                </a:lnTo>
                <a:lnTo>
                  <a:pt x="1089122" y="2407414"/>
                </a:lnTo>
                <a:lnTo>
                  <a:pt x="1136557" y="2411906"/>
                </a:lnTo>
                <a:lnTo>
                  <a:pt x="1184500" y="2414625"/>
                </a:lnTo>
                <a:lnTo>
                  <a:pt x="1232916" y="2415540"/>
                </a:lnTo>
                <a:lnTo>
                  <a:pt x="1281331" y="2414625"/>
                </a:lnTo>
                <a:lnTo>
                  <a:pt x="1329274" y="2411906"/>
                </a:lnTo>
                <a:lnTo>
                  <a:pt x="1376709" y="2407414"/>
                </a:lnTo>
                <a:lnTo>
                  <a:pt x="1423603" y="2401183"/>
                </a:lnTo>
                <a:lnTo>
                  <a:pt x="1469921" y="2393248"/>
                </a:lnTo>
                <a:lnTo>
                  <a:pt x="1515629" y="2383641"/>
                </a:lnTo>
                <a:lnTo>
                  <a:pt x="1560692" y="2372397"/>
                </a:lnTo>
                <a:lnTo>
                  <a:pt x="1605077" y="2359548"/>
                </a:lnTo>
                <a:lnTo>
                  <a:pt x="1648748" y="2345128"/>
                </a:lnTo>
                <a:lnTo>
                  <a:pt x="1691673" y="2329171"/>
                </a:lnTo>
                <a:lnTo>
                  <a:pt x="1733816" y="2311710"/>
                </a:lnTo>
                <a:lnTo>
                  <a:pt x="1775144" y="2292780"/>
                </a:lnTo>
                <a:lnTo>
                  <a:pt x="1815622" y="2272413"/>
                </a:lnTo>
                <a:lnTo>
                  <a:pt x="1855216" y="2250643"/>
                </a:lnTo>
                <a:lnTo>
                  <a:pt x="1893891" y="2227503"/>
                </a:lnTo>
                <a:lnTo>
                  <a:pt x="1931613" y="2203028"/>
                </a:lnTo>
                <a:lnTo>
                  <a:pt x="1968349" y="2177251"/>
                </a:lnTo>
                <a:lnTo>
                  <a:pt x="2004064" y="2150205"/>
                </a:lnTo>
                <a:lnTo>
                  <a:pt x="2038723" y="2121924"/>
                </a:lnTo>
                <a:lnTo>
                  <a:pt x="2072293" y="2092441"/>
                </a:lnTo>
                <a:lnTo>
                  <a:pt x="2104739" y="2061791"/>
                </a:lnTo>
                <a:lnTo>
                  <a:pt x="2136026" y="2030006"/>
                </a:lnTo>
                <a:lnTo>
                  <a:pt x="2166122" y="1997120"/>
                </a:lnTo>
                <a:lnTo>
                  <a:pt x="2194990" y="1963167"/>
                </a:lnTo>
                <a:lnTo>
                  <a:pt x="2222598" y="1928180"/>
                </a:lnTo>
                <a:lnTo>
                  <a:pt x="2248911" y="1892193"/>
                </a:lnTo>
                <a:lnTo>
                  <a:pt x="2273894" y="1855239"/>
                </a:lnTo>
                <a:lnTo>
                  <a:pt x="2297514" y="1817353"/>
                </a:lnTo>
                <a:lnTo>
                  <a:pt x="2319736" y="1778567"/>
                </a:lnTo>
                <a:lnTo>
                  <a:pt x="2340526" y="1738915"/>
                </a:lnTo>
                <a:lnTo>
                  <a:pt x="2359849" y="1698430"/>
                </a:lnTo>
                <a:lnTo>
                  <a:pt x="2377672" y="1657147"/>
                </a:lnTo>
                <a:lnTo>
                  <a:pt x="2393960" y="1615099"/>
                </a:lnTo>
                <a:lnTo>
                  <a:pt x="2408679" y="1572319"/>
                </a:lnTo>
                <a:lnTo>
                  <a:pt x="2421794" y="1528841"/>
                </a:lnTo>
                <a:lnTo>
                  <a:pt x="2433272" y="1484699"/>
                </a:lnTo>
                <a:lnTo>
                  <a:pt x="2443078" y="1439926"/>
                </a:lnTo>
                <a:lnTo>
                  <a:pt x="2451178" y="1394555"/>
                </a:lnTo>
                <a:lnTo>
                  <a:pt x="2457538" y="1348620"/>
                </a:lnTo>
                <a:lnTo>
                  <a:pt x="2462122" y="1302156"/>
                </a:lnTo>
                <a:lnTo>
                  <a:pt x="2464899" y="1255194"/>
                </a:lnTo>
                <a:lnTo>
                  <a:pt x="2465831" y="1207770"/>
                </a:lnTo>
                <a:lnTo>
                  <a:pt x="2464899" y="1160347"/>
                </a:lnTo>
                <a:lnTo>
                  <a:pt x="2462122" y="1113387"/>
                </a:lnTo>
                <a:lnTo>
                  <a:pt x="2457538" y="1066923"/>
                </a:lnTo>
                <a:lnTo>
                  <a:pt x="2451178" y="1020990"/>
                </a:lnTo>
                <a:lnTo>
                  <a:pt x="2443078" y="975620"/>
                </a:lnTo>
                <a:lnTo>
                  <a:pt x="2433272" y="930848"/>
                </a:lnTo>
                <a:lnTo>
                  <a:pt x="2421794" y="886706"/>
                </a:lnTo>
                <a:lnTo>
                  <a:pt x="2408679" y="843229"/>
                </a:lnTo>
                <a:lnTo>
                  <a:pt x="2393960" y="800450"/>
                </a:lnTo>
                <a:lnTo>
                  <a:pt x="2377672" y="758402"/>
                </a:lnTo>
                <a:lnTo>
                  <a:pt x="2359849" y="717120"/>
                </a:lnTo>
                <a:lnTo>
                  <a:pt x="2340526" y="676636"/>
                </a:lnTo>
                <a:lnTo>
                  <a:pt x="2319736" y="636984"/>
                </a:lnTo>
                <a:lnTo>
                  <a:pt x="2297514" y="598198"/>
                </a:lnTo>
                <a:lnTo>
                  <a:pt x="2273894" y="560311"/>
                </a:lnTo>
                <a:lnTo>
                  <a:pt x="2248911" y="523357"/>
                </a:lnTo>
                <a:lnTo>
                  <a:pt x="2222598" y="487370"/>
                </a:lnTo>
                <a:lnTo>
                  <a:pt x="2194990" y="452383"/>
                </a:lnTo>
                <a:lnTo>
                  <a:pt x="2166122" y="418430"/>
                </a:lnTo>
                <a:lnTo>
                  <a:pt x="2136026" y="385543"/>
                </a:lnTo>
                <a:lnTo>
                  <a:pt x="2104739" y="353758"/>
                </a:lnTo>
                <a:lnTo>
                  <a:pt x="2072293" y="323107"/>
                </a:lnTo>
                <a:lnTo>
                  <a:pt x="2038723" y="293624"/>
                </a:lnTo>
                <a:lnTo>
                  <a:pt x="2004064" y="265342"/>
                </a:lnTo>
                <a:lnTo>
                  <a:pt x="1968349" y="238296"/>
                </a:lnTo>
                <a:lnTo>
                  <a:pt x="1931613" y="212518"/>
                </a:lnTo>
                <a:lnTo>
                  <a:pt x="1893891" y="188042"/>
                </a:lnTo>
                <a:lnTo>
                  <a:pt x="1855215" y="164902"/>
                </a:lnTo>
                <a:lnTo>
                  <a:pt x="1815622" y="143131"/>
                </a:lnTo>
                <a:lnTo>
                  <a:pt x="1775144" y="122764"/>
                </a:lnTo>
                <a:lnTo>
                  <a:pt x="1733816" y="103833"/>
                </a:lnTo>
                <a:lnTo>
                  <a:pt x="1691673" y="86371"/>
                </a:lnTo>
                <a:lnTo>
                  <a:pt x="1648748" y="70414"/>
                </a:lnTo>
                <a:lnTo>
                  <a:pt x="1605077" y="55994"/>
                </a:lnTo>
                <a:lnTo>
                  <a:pt x="1560692" y="43144"/>
                </a:lnTo>
                <a:lnTo>
                  <a:pt x="1515629" y="31899"/>
                </a:lnTo>
                <a:lnTo>
                  <a:pt x="1469921" y="22292"/>
                </a:lnTo>
                <a:lnTo>
                  <a:pt x="1423603" y="14356"/>
                </a:lnTo>
                <a:lnTo>
                  <a:pt x="1376709" y="8125"/>
                </a:lnTo>
                <a:lnTo>
                  <a:pt x="1329274" y="3633"/>
                </a:lnTo>
                <a:lnTo>
                  <a:pt x="1281331" y="914"/>
                </a:lnTo>
                <a:lnTo>
                  <a:pt x="1232916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84847" y="3886200"/>
            <a:ext cx="2466340" cy="2415540"/>
          </a:xfrm>
          <a:custGeom>
            <a:avLst/>
            <a:gdLst/>
            <a:ahLst/>
            <a:cxnLst/>
            <a:rect l="l" t="t" r="r" b="b"/>
            <a:pathLst>
              <a:path w="2466340" h="2415540">
                <a:moveTo>
                  <a:pt x="0" y="1207770"/>
                </a:moveTo>
                <a:lnTo>
                  <a:pt x="932" y="1160347"/>
                </a:lnTo>
                <a:lnTo>
                  <a:pt x="3709" y="1113387"/>
                </a:lnTo>
                <a:lnTo>
                  <a:pt x="8293" y="1066923"/>
                </a:lnTo>
                <a:lnTo>
                  <a:pt x="14653" y="1020990"/>
                </a:lnTo>
                <a:lnTo>
                  <a:pt x="22753" y="975620"/>
                </a:lnTo>
                <a:lnTo>
                  <a:pt x="32559" y="930848"/>
                </a:lnTo>
                <a:lnTo>
                  <a:pt x="44037" y="886706"/>
                </a:lnTo>
                <a:lnTo>
                  <a:pt x="57152" y="843229"/>
                </a:lnTo>
                <a:lnTo>
                  <a:pt x="71871" y="800450"/>
                </a:lnTo>
                <a:lnTo>
                  <a:pt x="88159" y="758402"/>
                </a:lnTo>
                <a:lnTo>
                  <a:pt x="105982" y="717120"/>
                </a:lnTo>
                <a:lnTo>
                  <a:pt x="125305" y="676636"/>
                </a:lnTo>
                <a:lnTo>
                  <a:pt x="146095" y="636984"/>
                </a:lnTo>
                <a:lnTo>
                  <a:pt x="168317" y="598198"/>
                </a:lnTo>
                <a:lnTo>
                  <a:pt x="191937" y="560311"/>
                </a:lnTo>
                <a:lnTo>
                  <a:pt x="216920" y="523357"/>
                </a:lnTo>
                <a:lnTo>
                  <a:pt x="243233" y="487370"/>
                </a:lnTo>
                <a:lnTo>
                  <a:pt x="270841" y="452383"/>
                </a:lnTo>
                <a:lnTo>
                  <a:pt x="299709" y="418430"/>
                </a:lnTo>
                <a:lnTo>
                  <a:pt x="329805" y="385543"/>
                </a:lnTo>
                <a:lnTo>
                  <a:pt x="361092" y="353758"/>
                </a:lnTo>
                <a:lnTo>
                  <a:pt x="393538" y="323107"/>
                </a:lnTo>
                <a:lnTo>
                  <a:pt x="427108" y="293624"/>
                </a:lnTo>
                <a:lnTo>
                  <a:pt x="461767" y="265342"/>
                </a:lnTo>
                <a:lnTo>
                  <a:pt x="497482" y="238296"/>
                </a:lnTo>
                <a:lnTo>
                  <a:pt x="534218" y="212518"/>
                </a:lnTo>
                <a:lnTo>
                  <a:pt x="571940" y="188042"/>
                </a:lnTo>
                <a:lnTo>
                  <a:pt x="610615" y="164902"/>
                </a:lnTo>
                <a:lnTo>
                  <a:pt x="650209" y="143131"/>
                </a:lnTo>
                <a:lnTo>
                  <a:pt x="690687" y="122764"/>
                </a:lnTo>
                <a:lnTo>
                  <a:pt x="732015" y="103833"/>
                </a:lnTo>
                <a:lnTo>
                  <a:pt x="774158" y="86371"/>
                </a:lnTo>
                <a:lnTo>
                  <a:pt x="817083" y="70414"/>
                </a:lnTo>
                <a:lnTo>
                  <a:pt x="860754" y="55994"/>
                </a:lnTo>
                <a:lnTo>
                  <a:pt x="905139" y="43144"/>
                </a:lnTo>
                <a:lnTo>
                  <a:pt x="950202" y="31899"/>
                </a:lnTo>
                <a:lnTo>
                  <a:pt x="995910" y="22292"/>
                </a:lnTo>
                <a:lnTo>
                  <a:pt x="1042228" y="14356"/>
                </a:lnTo>
                <a:lnTo>
                  <a:pt x="1089122" y="8125"/>
                </a:lnTo>
                <a:lnTo>
                  <a:pt x="1136557" y="3633"/>
                </a:lnTo>
                <a:lnTo>
                  <a:pt x="1184500" y="914"/>
                </a:lnTo>
                <a:lnTo>
                  <a:pt x="1232916" y="0"/>
                </a:lnTo>
                <a:lnTo>
                  <a:pt x="1281331" y="914"/>
                </a:lnTo>
                <a:lnTo>
                  <a:pt x="1329274" y="3633"/>
                </a:lnTo>
                <a:lnTo>
                  <a:pt x="1376709" y="8125"/>
                </a:lnTo>
                <a:lnTo>
                  <a:pt x="1423603" y="14356"/>
                </a:lnTo>
                <a:lnTo>
                  <a:pt x="1469921" y="22292"/>
                </a:lnTo>
                <a:lnTo>
                  <a:pt x="1515629" y="31899"/>
                </a:lnTo>
                <a:lnTo>
                  <a:pt x="1560692" y="43144"/>
                </a:lnTo>
                <a:lnTo>
                  <a:pt x="1605077" y="55994"/>
                </a:lnTo>
                <a:lnTo>
                  <a:pt x="1648748" y="70414"/>
                </a:lnTo>
                <a:lnTo>
                  <a:pt x="1691673" y="86371"/>
                </a:lnTo>
                <a:lnTo>
                  <a:pt x="1733816" y="103833"/>
                </a:lnTo>
                <a:lnTo>
                  <a:pt x="1775144" y="122764"/>
                </a:lnTo>
                <a:lnTo>
                  <a:pt x="1815622" y="143131"/>
                </a:lnTo>
                <a:lnTo>
                  <a:pt x="1855215" y="164902"/>
                </a:lnTo>
                <a:lnTo>
                  <a:pt x="1893891" y="188042"/>
                </a:lnTo>
                <a:lnTo>
                  <a:pt x="1931613" y="212518"/>
                </a:lnTo>
                <a:lnTo>
                  <a:pt x="1968349" y="238296"/>
                </a:lnTo>
                <a:lnTo>
                  <a:pt x="2004064" y="265342"/>
                </a:lnTo>
                <a:lnTo>
                  <a:pt x="2038723" y="293624"/>
                </a:lnTo>
                <a:lnTo>
                  <a:pt x="2072293" y="323107"/>
                </a:lnTo>
                <a:lnTo>
                  <a:pt x="2104739" y="353758"/>
                </a:lnTo>
                <a:lnTo>
                  <a:pt x="2136026" y="385543"/>
                </a:lnTo>
                <a:lnTo>
                  <a:pt x="2166122" y="418430"/>
                </a:lnTo>
                <a:lnTo>
                  <a:pt x="2194990" y="452383"/>
                </a:lnTo>
                <a:lnTo>
                  <a:pt x="2222598" y="487370"/>
                </a:lnTo>
                <a:lnTo>
                  <a:pt x="2248911" y="523357"/>
                </a:lnTo>
                <a:lnTo>
                  <a:pt x="2273894" y="560311"/>
                </a:lnTo>
                <a:lnTo>
                  <a:pt x="2297514" y="598198"/>
                </a:lnTo>
                <a:lnTo>
                  <a:pt x="2319736" y="636984"/>
                </a:lnTo>
                <a:lnTo>
                  <a:pt x="2340526" y="676636"/>
                </a:lnTo>
                <a:lnTo>
                  <a:pt x="2359849" y="717120"/>
                </a:lnTo>
                <a:lnTo>
                  <a:pt x="2377672" y="758402"/>
                </a:lnTo>
                <a:lnTo>
                  <a:pt x="2393960" y="800450"/>
                </a:lnTo>
                <a:lnTo>
                  <a:pt x="2408679" y="843229"/>
                </a:lnTo>
                <a:lnTo>
                  <a:pt x="2421794" y="886706"/>
                </a:lnTo>
                <a:lnTo>
                  <a:pt x="2433272" y="930848"/>
                </a:lnTo>
                <a:lnTo>
                  <a:pt x="2443078" y="975620"/>
                </a:lnTo>
                <a:lnTo>
                  <a:pt x="2451178" y="1020990"/>
                </a:lnTo>
                <a:lnTo>
                  <a:pt x="2457538" y="1066923"/>
                </a:lnTo>
                <a:lnTo>
                  <a:pt x="2462122" y="1113387"/>
                </a:lnTo>
                <a:lnTo>
                  <a:pt x="2464899" y="1160347"/>
                </a:lnTo>
                <a:lnTo>
                  <a:pt x="2465831" y="1207770"/>
                </a:lnTo>
                <a:lnTo>
                  <a:pt x="2464899" y="1255194"/>
                </a:lnTo>
                <a:lnTo>
                  <a:pt x="2462122" y="1302156"/>
                </a:lnTo>
                <a:lnTo>
                  <a:pt x="2457538" y="1348620"/>
                </a:lnTo>
                <a:lnTo>
                  <a:pt x="2451178" y="1394555"/>
                </a:lnTo>
                <a:lnTo>
                  <a:pt x="2443078" y="1439926"/>
                </a:lnTo>
                <a:lnTo>
                  <a:pt x="2433272" y="1484699"/>
                </a:lnTo>
                <a:lnTo>
                  <a:pt x="2421794" y="1528841"/>
                </a:lnTo>
                <a:lnTo>
                  <a:pt x="2408679" y="1572319"/>
                </a:lnTo>
                <a:lnTo>
                  <a:pt x="2393960" y="1615099"/>
                </a:lnTo>
                <a:lnTo>
                  <a:pt x="2377672" y="1657147"/>
                </a:lnTo>
                <a:lnTo>
                  <a:pt x="2359849" y="1698430"/>
                </a:lnTo>
                <a:lnTo>
                  <a:pt x="2340526" y="1738915"/>
                </a:lnTo>
                <a:lnTo>
                  <a:pt x="2319736" y="1778567"/>
                </a:lnTo>
                <a:lnTo>
                  <a:pt x="2297514" y="1817353"/>
                </a:lnTo>
                <a:lnTo>
                  <a:pt x="2273894" y="1855239"/>
                </a:lnTo>
                <a:lnTo>
                  <a:pt x="2248911" y="1892193"/>
                </a:lnTo>
                <a:lnTo>
                  <a:pt x="2222598" y="1928180"/>
                </a:lnTo>
                <a:lnTo>
                  <a:pt x="2194990" y="1963167"/>
                </a:lnTo>
                <a:lnTo>
                  <a:pt x="2166122" y="1997120"/>
                </a:lnTo>
                <a:lnTo>
                  <a:pt x="2136026" y="2030006"/>
                </a:lnTo>
                <a:lnTo>
                  <a:pt x="2104739" y="2061791"/>
                </a:lnTo>
                <a:lnTo>
                  <a:pt x="2072293" y="2092441"/>
                </a:lnTo>
                <a:lnTo>
                  <a:pt x="2038723" y="2121924"/>
                </a:lnTo>
                <a:lnTo>
                  <a:pt x="2004064" y="2150205"/>
                </a:lnTo>
                <a:lnTo>
                  <a:pt x="1968349" y="2177251"/>
                </a:lnTo>
                <a:lnTo>
                  <a:pt x="1931613" y="2203028"/>
                </a:lnTo>
                <a:lnTo>
                  <a:pt x="1893891" y="2227503"/>
                </a:lnTo>
                <a:lnTo>
                  <a:pt x="1855216" y="2250643"/>
                </a:lnTo>
                <a:lnTo>
                  <a:pt x="1815622" y="2272413"/>
                </a:lnTo>
                <a:lnTo>
                  <a:pt x="1775144" y="2292780"/>
                </a:lnTo>
                <a:lnTo>
                  <a:pt x="1733816" y="2311710"/>
                </a:lnTo>
                <a:lnTo>
                  <a:pt x="1691673" y="2329171"/>
                </a:lnTo>
                <a:lnTo>
                  <a:pt x="1648748" y="2345128"/>
                </a:lnTo>
                <a:lnTo>
                  <a:pt x="1605077" y="2359548"/>
                </a:lnTo>
                <a:lnTo>
                  <a:pt x="1560692" y="2372397"/>
                </a:lnTo>
                <a:lnTo>
                  <a:pt x="1515629" y="2383641"/>
                </a:lnTo>
                <a:lnTo>
                  <a:pt x="1469921" y="2393248"/>
                </a:lnTo>
                <a:lnTo>
                  <a:pt x="1423603" y="2401183"/>
                </a:lnTo>
                <a:lnTo>
                  <a:pt x="1376709" y="2407414"/>
                </a:lnTo>
                <a:lnTo>
                  <a:pt x="1329274" y="2411906"/>
                </a:lnTo>
                <a:lnTo>
                  <a:pt x="1281331" y="2414625"/>
                </a:lnTo>
                <a:lnTo>
                  <a:pt x="1232916" y="2415540"/>
                </a:lnTo>
                <a:lnTo>
                  <a:pt x="1184500" y="2414625"/>
                </a:lnTo>
                <a:lnTo>
                  <a:pt x="1136557" y="2411906"/>
                </a:lnTo>
                <a:lnTo>
                  <a:pt x="1089122" y="2407414"/>
                </a:lnTo>
                <a:lnTo>
                  <a:pt x="1042228" y="2401183"/>
                </a:lnTo>
                <a:lnTo>
                  <a:pt x="995910" y="2393248"/>
                </a:lnTo>
                <a:lnTo>
                  <a:pt x="950202" y="2383641"/>
                </a:lnTo>
                <a:lnTo>
                  <a:pt x="905139" y="2372397"/>
                </a:lnTo>
                <a:lnTo>
                  <a:pt x="860754" y="2359548"/>
                </a:lnTo>
                <a:lnTo>
                  <a:pt x="817083" y="2345128"/>
                </a:lnTo>
                <a:lnTo>
                  <a:pt x="774158" y="2329171"/>
                </a:lnTo>
                <a:lnTo>
                  <a:pt x="732015" y="2311710"/>
                </a:lnTo>
                <a:lnTo>
                  <a:pt x="690687" y="2292780"/>
                </a:lnTo>
                <a:lnTo>
                  <a:pt x="650209" y="2272413"/>
                </a:lnTo>
                <a:lnTo>
                  <a:pt x="610616" y="2250643"/>
                </a:lnTo>
                <a:lnTo>
                  <a:pt x="571940" y="2227503"/>
                </a:lnTo>
                <a:lnTo>
                  <a:pt x="534218" y="2203028"/>
                </a:lnTo>
                <a:lnTo>
                  <a:pt x="497482" y="2177251"/>
                </a:lnTo>
                <a:lnTo>
                  <a:pt x="461767" y="2150205"/>
                </a:lnTo>
                <a:lnTo>
                  <a:pt x="427108" y="2121924"/>
                </a:lnTo>
                <a:lnTo>
                  <a:pt x="393538" y="2092441"/>
                </a:lnTo>
                <a:lnTo>
                  <a:pt x="361092" y="2061791"/>
                </a:lnTo>
                <a:lnTo>
                  <a:pt x="329805" y="2030006"/>
                </a:lnTo>
                <a:lnTo>
                  <a:pt x="299709" y="1997120"/>
                </a:lnTo>
                <a:lnTo>
                  <a:pt x="270841" y="1963167"/>
                </a:lnTo>
                <a:lnTo>
                  <a:pt x="243233" y="1928180"/>
                </a:lnTo>
                <a:lnTo>
                  <a:pt x="216920" y="1892193"/>
                </a:lnTo>
                <a:lnTo>
                  <a:pt x="191937" y="1855239"/>
                </a:lnTo>
                <a:lnTo>
                  <a:pt x="168317" y="1817353"/>
                </a:lnTo>
                <a:lnTo>
                  <a:pt x="146095" y="1778567"/>
                </a:lnTo>
                <a:lnTo>
                  <a:pt x="125305" y="1738915"/>
                </a:lnTo>
                <a:lnTo>
                  <a:pt x="105982" y="1698430"/>
                </a:lnTo>
                <a:lnTo>
                  <a:pt x="88159" y="1657147"/>
                </a:lnTo>
                <a:lnTo>
                  <a:pt x="71871" y="1615099"/>
                </a:lnTo>
                <a:lnTo>
                  <a:pt x="57152" y="1572319"/>
                </a:lnTo>
                <a:lnTo>
                  <a:pt x="44037" y="1528841"/>
                </a:lnTo>
                <a:lnTo>
                  <a:pt x="32559" y="1484699"/>
                </a:lnTo>
                <a:lnTo>
                  <a:pt x="22753" y="1439926"/>
                </a:lnTo>
                <a:lnTo>
                  <a:pt x="14653" y="1394555"/>
                </a:lnTo>
                <a:lnTo>
                  <a:pt x="8293" y="1348620"/>
                </a:lnTo>
                <a:lnTo>
                  <a:pt x="3709" y="1302156"/>
                </a:lnTo>
                <a:lnTo>
                  <a:pt x="932" y="1255194"/>
                </a:lnTo>
                <a:lnTo>
                  <a:pt x="0" y="120777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69606" y="4940934"/>
            <a:ext cx="1497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0" b="1">
                <a:solidFill>
                  <a:srgbClr val="7E7E7E"/>
                </a:solidFill>
                <a:latin typeface="Verdana"/>
                <a:cs typeface="Verdana"/>
              </a:rPr>
              <a:t>141.201.27.48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0995" y="2055876"/>
            <a:ext cx="2481580" cy="2415540"/>
          </a:xfrm>
          <a:custGeom>
            <a:avLst/>
            <a:gdLst/>
            <a:ahLst/>
            <a:cxnLst/>
            <a:rect l="l" t="t" r="r" b="b"/>
            <a:pathLst>
              <a:path w="2481579" h="2415540">
                <a:moveTo>
                  <a:pt x="1240535" y="0"/>
                </a:moveTo>
                <a:lnTo>
                  <a:pt x="1191822" y="914"/>
                </a:lnTo>
                <a:lnTo>
                  <a:pt x="1143584" y="3633"/>
                </a:lnTo>
                <a:lnTo>
                  <a:pt x="1095856" y="8125"/>
                </a:lnTo>
                <a:lnTo>
                  <a:pt x="1048674" y="14356"/>
                </a:lnTo>
                <a:lnTo>
                  <a:pt x="1002070" y="22292"/>
                </a:lnTo>
                <a:lnTo>
                  <a:pt x="956081" y="31899"/>
                </a:lnTo>
                <a:lnTo>
                  <a:pt x="910739" y="43144"/>
                </a:lnTo>
                <a:lnTo>
                  <a:pt x="866081" y="55994"/>
                </a:lnTo>
                <a:lnTo>
                  <a:pt x="822140" y="70414"/>
                </a:lnTo>
                <a:lnTo>
                  <a:pt x="778950" y="86371"/>
                </a:lnTo>
                <a:lnTo>
                  <a:pt x="736546" y="103833"/>
                </a:lnTo>
                <a:lnTo>
                  <a:pt x="694963" y="122764"/>
                </a:lnTo>
                <a:lnTo>
                  <a:pt x="654236" y="143131"/>
                </a:lnTo>
                <a:lnTo>
                  <a:pt x="614397" y="164902"/>
                </a:lnTo>
                <a:lnTo>
                  <a:pt x="575483" y="188042"/>
                </a:lnTo>
                <a:lnTo>
                  <a:pt x="537527" y="212518"/>
                </a:lnTo>
                <a:lnTo>
                  <a:pt x="500564" y="238296"/>
                </a:lnTo>
                <a:lnTo>
                  <a:pt x="464628" y="265342"/>
                </a:lnTo>
                <a:lnTo>
                  <a:pt x="429755" y="293624"/>
                </a:lnTo>
                <a:lnTo>
                  <a:pt x="395977" y="323107"/>
                </a:lnTo>
                <a:lnTo>
                  <a:pt x="363331" y="353758"/>
                </a:lnTo>
                <a:lnTo>
                  <a:pt x="331849" y="385543"/>
                </a:lnTo>
                <a:lnTo>
                  <a:pt x="301568" y="418430"/>
                </a:lnTo>
                <a:lnTo>
                  <a:pt x="272520" y="452383"/>
                </a:lnTo>
                <a:lnTo>
                  <a:pt x="244741" y="487370"/>
                </a:lnTo>
                <a:lnTo>
                  <a:pt x="218265" y="523357"/>
                </a:lnTo>
                <a:lnTo>
                  <a:pt x="193127" y="560311"/>
                </a:lnTo>
                <a:lnTo>
                  <a:pt x="169361" y="598198"/>
                </a:lnTo>
                <a:lnTo>
                  <a:pt x="147001" y="636984"/>
                </a:lnTo>
                <a:lnTo>
                  <a:pt x="126083" y="676636"/>
                </a:lnTo>
                <a:lnTo>
                  <a:pt x="106639" y="717120"/>
                </a:lnTo>
                <a:lnTo>
                  <a:pt x="88706" y="758402"/>
                </a:lnTo>
                <a:lnTo>
                  <a:pt x="72317" y="800450"/>
                </a:lnTo>
                <a:lnTo>
                  <a:pt x="57507" y="843229"/>
                </a:lnTo>
                <a:lnTo>
                  <a:pt x="44310" y="886706"/>
                </a:lnTo>
                <a:lnTo>
                  <a:pt x="32761" y="930848"/>
                </a:lnTo>
                <a:lnTo>
                  <a:pt x="22894" y="975620"/>
                </a:lnTo>
                <a:lnTo>
                  <a:pt x="14744" y="1020990"/>
                </a:lnTo>
                <a:lnTo>
                  <a:pt x="8345" y="1066923"/>
                </a:lnTo>
                <a:lnTo>
                  <a:pt x="3732" y="1113387"/>
                </a:lnTo>
                <a:lnTo>
                  <a:pt x="938" y="1160347"/>
                </a:lnTo>
                <a:lnTo>
                  <a:pt x="0" y="1207770"/>
                </a:lnTo>
                <a:lnTo>
                  <a:pt x="938" y="1255192"/>
                </a:lnTo>
                <a:lnTo>
                  <a:pt x="3732" y="1302152"/>
                </a:lnTo>
                <a:lnTo>
                  <a:pt x="8345" y="1348616"/>
                </a:lnTo>
                <a:lnTo>
                  <a:pt x="14744" y="1394549"/>
                </a:lnTo>
                <a:lnTo>
                  <a:pt x="22894" y="1439919"/>
                </a:lnTo>
                <a:lnTo>
                  <a:pt x="32761" y="1484691"/>
                </a:lnTo>
                <a:lnTo>
                  <a:pt x="44310" y="1528833"/>
                </a:lnTo>
                <a:lnTo>
                  <a:pt x="57507" y="1572310"/>
                </a:lnTo>
                <a:lnTo>
                  <a:pt x="72317" y="1615089"/>
                </a:lnTo>
                <a:lnTo>
                  <a:pt x="88706" y="1657137"/>
                </a:lnTo>
                <a:lnTo>
                  <a:pt x="106639" y="1698419"/>
                </a:lnTo>
                <a:lnTo>
                  <a:pt x="126083" y="1738903"/>
                </a:lnTo>
                <a:lnTo>
                  <a:pt x="147001" y="1778555"/>
                </a:lnTo>
                <a:lnTo>
                  <a:pt x="169361" y="1817341"/>
                </a:lnTo>
                <a:lnTo>
                  <a:pt x="193127" y="1855228"/>
                </a:lnTo>
                <a:lnTo>
                  <a:pt x="218265" y="1892182"/>
                </a:lnTo>
                <a:lnTo>
                  <a:pt x="244741" y="1928169"/>
                </a:lnTo>
                <a:lnTo>
                  <a:pt x="272520" y="1963156"/>
                </a:lnTo>
                <a:lnTo>
                  <a:pt x="301568" y="1997109"/>
                </a:lnTo>
                <a:lnTo>
                  <a:pt x="331849" y="2029996"/>
                </a:lnTo>
                <a:lnTo>
                  <a:pt x="363331" y="2061781"/>
                </a:lnTo>
                <a:lnTo>
                  <a:pt x="395977" y="2092432"/>
                </a:lnTo>
                <a:lnTo>
                  <a:pt x="429755" y="2121915"/>
                </a:lnTo>
                <a:lnTo>
                  <a:pt x="464628" y="2150197"/>
                </a:lnTo>
                <a:lnTo>
                  <a:pt x="500564" y="2177243"/>
                </a:lnTo>
                <a:lnTo>
                  <a:pt x="537527" y="2203021"/>
                </a:lnTo>
                <a:lnTo>
                  <a:pt x="575483" y="2227497"/>
                </a:lnTo>
                <a:lnTo>
                  <a:pt x="614397" y="2250637"/>
                </a:lnTo>
                <a:lnTo>
                  <a:pt x="654236" y="2272408"/>
                </a:lnTo>
                <a:lnTo>
                  <a:pt x="694963" y="2292775"/>
                </a:lnTo>
                <a:lnTo>
                  <a:pt x="736546" y="2311706"/>
                </a:lnTo>
                <a:lnTo>
                  <a:pt x="778950" y="2329168"/>
                </a:lnTo>
                <a:lnTo>
                  <a:pt x="822140" y="2345125"/>
                </a:lnTo>
                <a:lnTo>
                  <a:pt x="866081" y="2359545"/>
                </a:lnTo>
                <a:lnTo>
                  <a:pt x="910739" y="2372395"/>
                </a:lnTo>
                <a:lnTo>
                  <a:pt x="956081" y="2383640"/>
                </a:lnTo>
                <a:lnTo>
                  <a:pt x="1002070" y="2393247"/>
                </a:lnTo>
                <a:lnTo>
                  <a:pt x="1048674" y="2401183"/>
                </a:lnTo>
                <a:lnTo>
                  <a:pt x="1095856" y="2407414"/>
                </a:lnTo>
                <a:lnTo>
                  <a:pt x="1143584" y="2411906"/>
                </a:lnTo>
                <a:lnTo>
                  <a:pt x="1191822" y="2414625"/>
                </a:lnTo>
                <a:lnTo>
                  <a:pt x="1240535" y="2415540"/>
                </a:lnTo>
                <a:lnTo>
                  <a:pt x="1289249" y="2414625"/>
                </a:lnTo>
                <a:lnTo>
                  <a:pt x="1337487" y="2411906"/>
                </a:lnTo>
                <a:lnTo>
                  <a:pt x="1385215" y="2407414"/>
                </a:lnTo>
                <a:lnTo>
                  <a:pt x="1432397" y="2401183"/>
                </a:lnTo>
                <a:lnTo>
                  <a:pt x="1479001" y="2393247"/>
                </a:lnTo>
                <a:lnTo>
                  <a:pt x="1524990" y="2383640"/>
                </a:lnTo>
                <a:lnTo>
                  <a:pt x="1570332" y="2372395"/>
                </a:lnTo>
                <a:lnTo>
                  <a:pt x="1614990" y="2359545"/>
                </a:lnTo>
                <a:lnTo>
                  <a:pt x="1658931" y="2345125"/>
                </a:lnTo>
                <a:lnTo>
                  <a:pt x="1702121" y="2329168"/>
                </a:lnTo>
                <a:lnTo>
                  <a:pt x="1744525" y="2311706"/>
                </a:lnTo>
                <a:lnTo>
                  <a:pt x="1786108" y="2292775"/>
                </a:lnTo>
                <a:lnTo>
                  <a:pt x="1826835" y="2272408"/>
                </a:lnTo>
                <a:lnTo>
                  <a:pt x="1866674" y="2250637"/>
                </a:lnTo>
                <a:lnTo>
                  <a:pt x="1905588" y="2227497"/>
                </a:lnTo>
                <a:lnTo>
                  <a:pt x="1943544" y="2203021"/>
                </a:lnTo>
                <a:lnTo>
                  <a:pt x="1980507" y="2177243"/>
                </a:lnTo>
                <a:lnTo>
                  <a:pt x="2016443" y="2150197"/>
                </a:lnTo>
                <a:lnTo>
                  <a:pt x="2051316" y="2121915"/>
                </a:lnTo>
                <a:lnTo>
                  <a:pt x="2085094" y="2092432"/>
                </a:lnTo>
                <a:lnTo>
                  <a:pt x="2117740" y="2061781"/>
                </a:lnTo>
                <a:lnTo>
                  <a:pt x="2149222" y="2029996"/>
                </a:lnTo>
                <a:lnTo>
                  <a:pt x="2179503" y="1997109"/>
                </a:lnTo>
                <a:lnTo>
                  <a:pt x="2208551" y="1963156"/>
                </a:lnTo>
                <a:lnTo>
                  <a:pt x="2236330" y="1928169"/>
                </a:lnTo>
                <a:lnTo>
                  <a:pt x="2262806" y="1892182"/>
                </a:lnTo>
                <a:lnTo>
                  <a:pt x="2287944" y="1855228"/>
                </a:lnTo>
                <a:lnTo>
                  <a:pt x="2311710" y="1817341"/>
                </a:lnTo>
                <a:lnTo>
                  <a:pt x="2334070" y="1778555"/>
                </a:lnTo>
                <a:lnTo>
                  <a:pt x="2354988" y="1738903"/>
                </a:lnTo>
                <a:lnTo>
                  <a:pt x="2374432" y="1698419"/>
                </a:lnTo>
                <a:lnTo>
                  <a:pt x="2392365" y="1657137"/>
                </a:lnTo>
                <a:lnTo>
                  <a:pt x="2408754" y="1615089"/>
                </a:lnTo>
                <a:lnTo>
                  <a:pt x="2423564" y="1572310"/>
                </a:lnTo>
                <a:lnTo>
                  <a:pt x="2436761" y="1528833"/>
                </a:lnTo>
                <a:lnTo>
                  <a:pt x="2448310" y="1484691"/>
                </a:lnTo>
                <a:lnTo>
                  <a:pt x="2458177" y="1439919"/>
                </a:lnTo>
                <a:lnTo>
                  <a:pt x="2466327" y="1394549"/>
                </a:lnTo>
                <a:lnTo>
                  <a:pt x="2472726" y="1348616"/>
                </a:lnTo>
                <a:lnTo>
                  <a:pt x="2477339" y="1302152"/>
                </a:lnTo>
                <a:lnTo>
                  <a:pt x="2480133" y="1255192"/>
                </a:lnTo>
                <a:lnTo>
                  <a:pt x="2481072" y="1207770"/>
                </a:lnTo>
                <a:lnTo>
                  <a:pt x="2480133" y="1160347"/>
                </a:lnTo>
                <a:lnTo>
                  <a:pt x="2477339" y="1113387"/>
                </a:lnTo>
                <a:lnTo>
                  <a:pt x="2472726" y="1066923"/>
                </a:lnTo>
                <a:lnTo>
                  <a:pt x="2466327" y="1020990"/>
                </a:lnTo>
                <a:lnTo>
                  <a:pt x="2458177" y="975620"/>
                </a:lnTo>
                <a:lnTo>
                  <a:pt x="2448310" y="930848"/>
                </a:lnTo>
                <a:lnTo>
                  <a:pt x="2436761" y="886706"/>
                </a:lnTo>
                <a:lnTo>
                  <a:pt x="2423564" y="843229"/>
                </a:lnTo>
                <a:lnTo>
                  <a:pt x="2408754" y="800450"/>
                </a:lnTo>
                <a:lnTo>
                  <a:pt x="2392365" y="758402"/>
                </a:lnTo>
                <a:lnTo>
                  <a:pt x="2374432" y="717120"/>
                </a:lnTo>
                <a:lnTo>
                  <a:pt x="2354988" y="676636"/>
                </a:lnTo>
                <a:lnTo>
                  <a:pt x="2334070" y="636984"/>
                </a:lnTo>
                <a:lnTo>
                  <a:pt x="2311710" y="598198"/>
                </a:lnTo>
                <a:lnTo>
                  <a:pt x="2287944" y="560311"/>
                </a:lnTo>
                <a:lnTo>
                  <a:pt x="2262806" y="523357"/>
                </a:lnTo>
                <a:lnTo>
                  <a:pt x="2236330" y="487370"/>
                </a:lnTo>
                <a:lnTo>
                  <a:pt x="2208551" y="452383"/>
                </a:lnTo>
                <a:lnTo>
                  <a:pt x="2179503" y="418430"/>
                </a:lnTo>
                <a:lnTo>
                  <a:pt x="2149222" y="385543"/>
                </a:lnTo>
                <a:lnTo>
                  <a:pt x="2117740" y="353758"/>
                </a:lnTo>
                <a:lnTo>
                  <a:pt x="2085094" y="323107"/>
                </a:lnTo>
                <a:lnTo>
                  <a:pt x="2051316" y="293624"/>
                </a:lnTo>
                <a:lnTo>
                  <a:pt x="2016443" y="265342"/>
                </a:lnTo>
                <a:lnTo>
                  <a:pt x="1980507" y="238296"/>
                </a:lnTo>
                <a:lnTo>
                  <a:pt x="1943544" y="212518"/>
                </a:lnTo>
                <a:lnTo>
                  <a:pt x="1905588" y="188042"/>
                </a:lnTo>
                <a:lnTo>
                  <a:pt x="1866674" y="164902"/>
                </a:lnTo>
                <a:lnTo>
                  <a:pt x="1826835" y="143131"/>
                </a:lnTo>
                <a:lnTo>
                  <a:pt x="1786108" y="122764"/>
                </a:lnTo>
                <a:lnTo>
                  <a:pt x="1744525" y="103833"/>
                </a:lnTo>
                <a:lnTo>
                  <a:pt x="1702121" y="86371"/>
                </a:lnTo>
                <a:lnTo>
                  <a:pt x="1658931" y="70414"/>
                </a:lnTo>
                <a:lnTo>
                  <a:pt x="1614990" y="55994"/>
                </a:lnTo>
                <a:lnTo>
                  <a:pt x="1570332" y="43144"/>
                </a:lnTo>
                <a:lnTo>
                  <a:pt x="1524990" y="31899"/>
                </a:lnTo>
                <a:lnTo>
                  <a:pt x="1479001" y="22292"/>
                </a:lnTo>
                <a:lnTo>
                  <a:pt x="1432397" y="14356"/>
                </a:lnTo>
                <a:lnTo>
                  <a:pt x="1385215" y="8125"/>
                </a:lnTo>
                <a:lnTo>
                  <a:pt x="1337487" y="3633"/>
                </a:lnTo>
                <a:lnTo>
                  <a:pt x="1289249" y="914"/>
                </a:lnTo>
                <a:lnTo>
                  <a:pt x="124053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0995" y="2055876"/>
            <a:ext cx="2481580" cy="2415540"/>
          </a:xfrm>
          <a:custGeom>
            <a:avLst/>
            <a:gdLst/>
            <a:ahLst/>
            <a:cxnLst/>
            <a:rect l="l" t="t" r="r" b="b"/>
            <a:pathLst>
              <a:path w="2481579" h="2415540">
                <a:moveTo>
                  <a:pt x="0" y="1207770"/>
                </a:moveTo>
                <a:lnTo>
                  <a:pt x="938" y="1160347"/>
                </a:lnTo>
                <a:lnTo>
                  <a:pt x="3732" y="1113387"/>
                </a:lnTo>
                <a:lnTo>
                  <a:pt x="8345" y="1066923"/>
                </a:lnTo>
                <a:lnTo>
                  <a:pt x="14744" y="1020990"/>
                </a:lnTo>
                <a:lnTo>
                  <a:pt x="22894" y="975620"/>
                </a:lnTo>
                <a:lnTo>
                  <a:pt x="32761" y="930848"/>
                </a:lnTo>
                <a:lnTo>
                  <a:pt x="44310" y="886706"/>
                </a:lnTo>
                <a:lnTo>
                  <a:pt x="57507" y="843229"/>
                </a:lnTo>
                <a:lnTo>
                  <a:pt x="72317" y="800450"/>
                </a:lnTo>
                <a:lnTo>
                  <a:pt x="88706" y="758402"/>
                </a:lnTo>
                <a:lnTo>
                  <a:pt x="106639" y="717120"/>
                </a:lnTo>
                <a:lnTo>
                  <a:pt x="126083" y="676636"/>
                </a:lnTo>
                <a:lnTo>
                  <a:pt x="147001" y="636984"/>
                </a:lnTo>
                <a:lnTo>
                  <a:pt x="169361" y="598198"/>
                </a:lnTo>
                <a:lnTo>
                  <a:pt x="193127" y="560311"/>
                </a:lnTo>
                <a:lnTo>
                  <a:pt x="218265" y="523357"/>
                </a:lnTo>
                <a:lnTo>
                  <a:pt x="244741" y="487370"/>
                </a:lnTo>
                <a:lnTo>
                  <a:pt x="272520" y="452383"/>
                </a:lnTo>
                <a:lnTo>
                  <a:pt x="301568" y="418430"/>
                </a:lnTo>
                <a:lnTo>
                  <a:pt x="331849" y="385543"/>
                </a:lnTo>
                <a:lnTo>
                  <a:pt x="363331" y="353758"/>
                </a:lnTo>
                <a:lnTo>
                  <a:pt x="395977" y="323107"/>
                </a:lnTo>
                <a:lnTo>
                  <a:pt x="429755" y="293624"/>
                </a:lnTo>
                <a:lnTo>
                  <a:pt x="464628" y="265342"/>
                </a:lnTo>
                <a:lnTo>
                  <a:pt x="500564" y="238296"/>
                </a:lnTo>
                <a:lnTo>
                  <a:pt x="537527" y="212518"/>
                </a:lnTo>
                <a:lnTo>
                  <a:pt x="575483" y="188042"/>
                </a:lnTo>
                <a:lnTo>
                  <a:pt x="614397" y="164902"/>
                </a:lnTo>
                <a:lnTo>
                  <a:pt x="654236" y="143131"/>
                </a:lnTo>
                <a:lnTo>
                  <a:pt x="694963" y="122764"/>
                </a:lnTo>
                <a:lnTo>
                  <a:pt x="736546" y="103833"/>
                </a:lnTo>
                <a:lnTo>
                  <a:pt x="778950" y="86371"/>
                </a:lnTo>
                <a:lnTo>
                  <a:pt x="822140" y="70414"/>
                </a:lnTo>
                <a:lnTo>
                  <a:pt x="866081" y="55994"/>
                </a:lnTo>
                <a:lnTo>
                  <a:pt x="910739" y="43144"/>
                </a:lnTo>
                <a:lnTo>
                  <a:pt x="956081" y="31899"/>
                </a:lnTo>
                <a:lnTo>
                  <a:pt x="1002070" y="22292"/>
                </a:lnTo>
                <a:lnTo>
                  <a:pt x="1048674" y="14356"/>
                </a:lnTo>
                <a:lnTo>
                  <a:pt x="1095856" y="8125"/>
                </a:lnTo>
                <a:lnTo>
                  <a:pt x="1143584" y="3633"/>
                </a:lnTo>
                <a:lnTo>
                  <a:pt x="1191822" y="914"/>
                </a:lnTo>
                <a:lnTo>
                  <a:pt x="1240535" y="0"/>
                </a:lnTo>
                <a:lnTo>
                  <a:pt x="1289249" y="914"/>
                </a:lnTo>
                <a:lnTo>
                  <a:pt x="1337487" y="3633"/>
                </a:lnTo>
                <a:lnTo>
                  <a:pt x="1385215" y="8125"/>
                </a:lnTo>
                <a:lnTo>
                  <a:pt x="1432397" y="14356"/>
                </a:lnTo>
                <a:lnTo>
                  <a:pt x="1479001" y="22292"/>
                </a:lnTo>
                <a:lnTo>
                  <a:pt x="1524990" y="31899"/>
                </a:lnTo>
                <a:lnTo>
                  <a:pt x="1570332" y="43144"/>
                </a:lnTo>
                <a:lnTo>
                  <a:pt x="1614990" y="55994"/>
                </a:lnTo>
                <a:lnTo>
                  <a:pt x="1658931" y="70414"/>
                </a:lnTo>
                <a:lnTo>
                  <a:pt x="1702121" y="86371"/>
                </a:lnTo>
                <a:lnTo>
                  <a:pt x="1744525" y="103833"/>
                </a:lnTo>
                <a:lnTo>
                  <a:pt x="1786108" y="122764"/>
                </a:lnTo>
                <a:lnTo>
                  <a:pt x="1826835" y="143131"/>
                </a:lnTo>
                <a:lnTo>
                  <a:pt x="1866674" y="164902"/>
                </a:lnTo>
                <a:lnTo>
                  <a:pt x="1905588" y="188042"/>
                </a:lnTo>
                <a:lnTo>
                  <a:pt x="1943544" y="212518"/>
                </a:lnTo>
                <a:lnTo>
                  <a:pt x="1980507" y="238296"/>
                </a:lnTo>
                <a:lnTo>
                  <a:pt x="2016443" y="265342"/>
                </a:lnTo>
                <a:lnTo>
                  <a:pt x="2051316" y="293624"/>
                </a:lnTo>
                <a:lnTo>
                  <a:pt x="2085094" y="323107"/>
                </a:lnTo>
                <a:lnTo>
                  <a:pt x="2117740" y="353758"/>
                </a:lnTo>
                <a:lnTo>
                  <a:pt x="2149222" y="385543"/>
                </a:lnTo>
                <a:lnTo>
                  <a:pt x="2179503" y="418430"/>
                </a:lnTo>
                <a:lnTo>
                  <a:pt x="2208551" y="452383"/>
                </a:lnTo>
                <a:lnTo>
                  <a:pt x="2236330" y="487370"/>
                </a:lnTo>
                <a:lnTo>
                  <a:pt x="2262806" y="523357"/>
                </a:lnTo>
                <a:lnTo>
                  <a:pt x="2287944" y="560311"/>
                </a:lnTo>
                <a:lnTo>
                  <a:pt x="2311710" y="598198"/>
                </a:lnTo>
                <a:lnTo>
                  <a:pt x="2334070" y="636984"/>
                </a:lnTo>
                <a:lnTo>
                  <a:pt x="2354988" y="676636"/>
                </a:lnTo>
                <a:lnTo>
                  <a:pt x="2374432" y="717120"/>
                </a:lnTo>
                <a:lnTo>
                  <a:pt x="2392365" y="758402"/>
                </a:lnTo>
                <a:lnTo>
                  <a:pt x="2408754" y="800450"/>
                </a:lnTo>
                <a:lnTo>
                  <a:pt x="2423564" y="843229"/>
                </a:lnTo>
                <a:lnTo>
                  <a:pt x="2436761" y="886706"/>
                </a:lnTo>
                <a:lnTo>
                  <a:pt x="2448310" y="930848"/>
                </a:lnTo>
                <a:lnTo>
                  <a:pt x="2458177" y="975620"/>
                </a:lnTo>
                <a:lnTo>
                  <a:pt x="2466327" y="1020990"/>
                </a:lnTo>
                <a:lnTo>
                  <a:pt x="2472726" y="1066923"/>
                </a:lnTo>
                <a:lnTo>
                  <a:pt x="2477339" y="1113387"/>
                </a:lnTo>
                <a:lnTo>
                  <a:pt x="2480133" y="1160347"/>
                </a:lnTo>
                <a:lnTo>
                  <a:pt x="2481072" y="1207770"/>
                </a:lnTo>
                <a:lnTo>
                  <a:pt x="2480133" y="1255192"/>
                </a:lnTo>
                <a:lnTo>
                  <a:pt x="2477339" y="1302152"/>
                </a:lnTo>
                <a:lnTo>
                  <a:pt x="2472726" y="1348616"/>
                </a:lnTo>
                <a:lnTo>
                  <a:pt x="2466327" y="1394549"/>
                </a:lnTo>
                <a:lnTo>
                  <a:pt x="2458177" y="1439919"/>
                </a:lnTo>
                <a:lnTo>
                  <a:pt x="2448310" y="1484691"/>
                </a:lnTo>
                <a:lnTo>
                  <a:pt x="2436761" y="1528833"/>
                </a:lnTo>
                <a:lnTo>
                  <a:pt x="2423564" y="1572310"/>
                </a:lnTo>
                <a:lnTo>
                  <a:pt x="2408754" y="1615089"/>
                </a:lnTo>
                <a:lnTo>
                  <a:pt x="2392365" y="1657137"/>
                </a:lnTo>
                <a:lnTo>
                  <a:pt x="2374432" y="1698419"/>
                </a:lnTo>
                <a:lnTo>
                  <a:pt x="2354988" y="1738903"/>
                </a:lnTo>
                <a:lnTo>
                  <a:pt x="2334070" y="1778555"/>
                </a:lnTo>
                <a:lnTo>
                  <a:pt x="2311710" y="1817341"/>
                </a:lnTo>
                <a:lnTo>
                  <a:pt x="2287944" y="1855228"/>
                </a:lnTo>
                <a:lnTo>
                  <a:pt x="2262806" y="1892182"/>
                </a:lnTo>
                <a:lnTo>
                  <a:pt x="2236330" y="1928169"/>
                </a:lnTo>
                <a:lnTo>
                  <a:pt x="2208551" y="1963156"/>
                </a:lnTo>
                <a:lnTo>
                  <a:pt x="2179503" y="1997109"/>
                </a:lnTo>
                <a:lnTo>
                  <a:pt x="2149222" y="2029996"/>
                </a:lnTo>
                <a:lnTo>
                  <a:pt x="2117740" y="2061781"/>
                </a:lnTo>
                <a:lnTo>
                  <a:pt x="2085094" y="2092432"/>
                </a:lnTo>
                <a:lnTo>
                  <a:pt x="2051316" y="2121915"/>
                </a:lnTo>
                <a:lnTo>
                  <a:pt x="2016443" y="2150197"/>
                </a:lnTo>
                <a:lnTo>
                  <a:pt x="1980507" y="2177243"/>
                </a:lnTo>
                <a:lnTo>
                  <a:pt x="1943544" y="2203021"/>
                </a:lnTo>
                <a:lnTo>
                  <a:pt x="1905588" y="2227497"/>
                </a:lnTo>
                <a:lnTo>
                  <a:pt x="1866674" y="2250637"/>
                </a:lnTo>
                <a:lnTo>
                  <a:pt x="1826835" y="2272408"/>
                </a:lnTo>
                <a:lnTo>
                  <a:pt x="1786108" y="2292775"/>
                </a:lnTo>
                <a:lnTo>
                  <a:pt x="1744525" y="2311706"/>
                </a:lnTo>
                <a:lnTo>
                  <a:pt x="1702121" y="2329168"/>
                </a:lnTo>
                <a:lnTo>
                  <a:pt x="1658931" y="2345125"/>
                </a:lnTo>
                <a:lnTo>
                  <a:pt x="1614990" y="2359545"/>
                </a:lnTo>
                <a:lnTo>
                  <a:pt x="1570332" y="2372395"/>
                </a:lnTo>
                <a:lnTo>
                  <a:pt x="1524990" y="2383640"/>
                </a:lnTo>
                <a:lnTo>
                  <a:pt x="1479001" y="2393247"/>
                </a:lnTo>
                <a:lnTo>
                  <a:pt x="1432397" y="2401183"/>
                </a:lnTo>
                <a:lnTo>
                  <a:pt x="1385215" y="2407414"/>
                </a:lnTo>
                <a:lnTo>
                  <a:pt x="1337487" y="2411906"/>
                </a:lnTo>
                <a:lnTo>
                  <a:pt x="1289249" y="2414625"/>
                </a:lnTo>
                <a:lnTo>
                  <a:pt x="1240535" y="2415540"/>
                </a:lnTo>
                <a:lnTo>
                  <a:pt x="1191822" y="2414625"/>
                </a:lnTo>
                <a:lnTo>
                  <a:pt x="1143584" y="2411906"/>
                </a:lnTo>
                <a:lnTo>
                  <a:pt x="1095856" y="2407414"/>
                </a:lnTo>
                <a:lnTo>
                  <a:pt x="1048674" y="2401183"/>
                </a:lnTo>
                <a:lnTo>
                  <a:pt x="1002070" y="2393247"/>
                </a:lnTo>
                <a:lnTo>
                  <a:pt x="956081" y="2383640"/>
                </a:lnTo>
                <a:lnTo>
                  <a:pt x="910739" y="2372395"/>
                </a:lnTo>
                <a:lnTo>
                  <a:pt x="866081" y="2359545"/>
                </a:lnTo>
                <a:lnTo>
                  <a:pt x="822140" y="2345125"/>
                </a:lnTo>
                <a:lnTo>
                  <a:pt x="778950" y="2329168"/>
                </a:lnTo>
                <a:lnTo>
                  <a:pt x="736546" y="2311706"/>
                </a:lnTo>
                <a:lnTo>
                  <a:pt x="694963" y="2292775"/>
                </a:lnTo>
                <a:lnTo>
                  <a:pt x="654236" y="2272408"/>
                </a:lnTo>
                <a:lnTo>
                  <a:pt x="614397" y="2250637"/>
                </a:lnTo>
                <a:lnTo>
                  <a:pt x="575483" y="2227497"/>
                </a:lnTo>
                <a:lnTo>
                  <a:pt x="537527" y="2203021"/>
                </a:lnTo>
                <a:lnTo>
                  <a:pt x="500564" y="2177243"/>
                </a:lnTo>
                <a:lnTo>
                  <a:pt x="464628" y="2150197"/>
                </a:lnTo>
                <a:lnTo>
                  <a:pt x="429755" y="2121915"/>
                </a:lnTo>
                <a:lnTo>
                  <a:pt x="395977" y="2092432"/>
                </a:lnTo>
                <a:lnTo>
                  <a:pt x="363331" y="2061781"/>
                </a:lnTo>
                <a:lnTo>
                  <a:pt x="331849" y="2029996"/>
                </a:lnTo>
                <a:lnTo>
                  <a:pt x="301568" y="1997109"/>
                </a:lnTo>
                <a:lnTo>
                  <a:pt x="272520" y="1963156"/>
                </a:lnTo>
                <a:lnTo>
                  <a:pt x="244741" y="1928169"/>
                </a:lnTo>
                <a:lnTo>
                  <a:pt x="218265" y="1892182"/>
                </a:lnTo>
                <a:lnTo>
                  <a:pt x="193127" y="1855228"/>
                </a:lnTo>
                <a:lnTo>
                  <a:pt x="169361" y="1817341"/>
                </a:lnTo>
                <a:lnTo>
                  <a:pt x="147001" y="1778555"/>
                </a:lnTo>
                <a:lnTo>
                  <a:pt x="126083" y="1738903"/>
                </a:lnTo>
                <a:lnTo>
                  <a:pt x="106639" y="1698419"/>
                </a:lnTo>
                <a:lnTo>
                  <a:pt x="88706" y="1657137"/>
                </a:lnTo>
                <a:lnTo>
                  <a:pt x="72317" y="1615089"/>
                </a:lnTo>
                <a:lnTo>
                  <a:pt x="57507" y="1572310"/>
                </a:lnTo>
                <a:lnTo>
                  <a:pt x="44310" y="1528833"/>
                </a:lnTo>
                <a:lnTo>
                  <a:pt x="32761" y="1484691"/>
                </a:lnTo>
                <a:lnTo>
                  <a:pt x="22894" y="1439919"/>
                </a:lnTo>
                <a:lnTo>
                  <a:pt x="14744" y="1394549"/>
                </a:lnTo>
                <a:lnTo>
                  <a:pt x="8345" y="1348616"/>
                </a:lnTo>
                <a:lnTo>
                  <a:pt x="3732" y="1302152"/>
                </a:lnTo>
                <a:lnTo>
                  <a:pt x="938" y="1255192"/>
                </a:lnTo>
                <a:lnTo>
                  <a:pt x="0" y="120777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43998" y="3109671"/>
            <a:ext cx="6578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0" b="1">
                <a:solidFill>
                  <a:srgbClr val="7E7E7E"/>
                </a:solidFill>
                <a:latin typeface="Verdana"/>
                <a:cs typeface="Verdana"/>
              </a:rPr>
              <a:t>ALICE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874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Node</a:t>
            </a:r>
            <a:r>
              <a:rPr dirty="0" spc="-270"/>
              <a:t> </a:t>
            </a:r>
            <a:r>
              <a:rPr dirty="0" spc="-340"/>
              <a:t>internals</a:t>
            </a:r>
          </a:p>
        </p:txBody>
      </p:sp>
      <p:sp>
        <p:nvSpPr>
          <p:cNvPr id="3" name="object 3"/>
          <p:cNvSpPr/>
          <p:nvPr/>
        </p:nvSpPr>
        <p:spPr>
          <a:xfrm>
            <a:off x="4728209" y="1387602"/>
            <a:ext cx="2771140" cy="932815"/>
          </a:xfrm>
          <a:custGeom>
            <a:avLst/>
            <a:gdLst/>
            <a:ahLst/>
            <a:cxnLst/>
            <a:rect l="l" t="t" r="r" b="b"/>
            <a:pathLst>
              <a:path w="2771140" h="932814">
                <a:moveTo>
                  <a:pt x="0" y="932688"/>
                </a:moveTo>
                <a:lnTo>
                  <a:pt x="2770632" y="932688"/>
                </a:lnTo>
                <a:lnTo>
                  <a:pt x="2770632" y="0"/>
                </a:lnTo>
                <a:lnTo>
                  <a:pt x="0" y="0"/>
                </a:lnTo>
                <a:lnTo>
                  <a:pt x="0" y="9326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8209" y="1387602"/>
            <a:ext cx="2771140" cy="932815"/>
          </a:xfrm>
          <a:custGeom>
            <a:avLst/>
            <a:gdLst/>
            <a:ahLst/>
            <a:cxnLst/>
            <a:rect l="l" t="t" r="r" b="b"/>
            <a:pathLst>
              <a:path w="2771140" h="932814">
                <a:moveTo>
                  <a:pt x="0" y="932688"/>
                </a:moveTo>
                <a:lnTo>
                  <a:pt x="2770632" y="932688"/>
                </a:lnTo>
                <a:lnTo>
                  <a:pt x="2770632" y="0"/>
                </a:lnTo>
                <a:lnTo>
                  <a:pt x="0" y="0"/>
                </a:lnTo>
                <a:lnTo>
                  <a:pt x="0" y="932688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31285" y="2689098"/>
            <a:ext cx="5316220" cy="3130550"/>
          </a:xfrm>
          <a:custGeom>
            <a:avLst/>
            <a:gdLst/>
            <a:ahLst/>
            <a:cxnLst/>
            <a:rect l="l" t="t" r="r" b="b"/>
            <a:pathLst>
              <a:path w="5316220" h="3130550">
                <a:moveTo>
                  <a:pt x="0" y="3130296"/>
                </a:moveTo>
                <a:lnTo>
                  <a:pt x="5315712" y="3130296"/>
                </a:lnTo>
                <a:lnTo>
                  <a:pt x="5315712" y="0"/>
                </a:lnTo>
                <a:lnTo>
                  <a:pt x="0" y="0"/>
                </a:lnTo>
                <a:lnTo>
                  <a:pt x="0" y="313029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31285" y="2689098"/>
            <a:ext cx="5316220" cy="3130550"/>
          </a:xfrm>
          <a:custGeom>
            <a:avLst/>
            <a:gdLst/>
            <a:ahLst/>
            <a:cxnLst/>
            <a:rect l="l" t="t" r="r" b="b"/>
            <a:pathLst>
              <a:path w="5316220" h="3130550">
                <a:moveTo>
                  <a:pt x="0" y="3130296"/>
                </a:moveTo>
                <a:lnTo>
                  <a:pt x="5315712" y="3130296"/>
                </a:lnTo>
                <a:lnTo>
                  <a:pt x="5315712" y="0"/>
                </a:lnTo>
                <a:lnTo>
                  <a:pt x="0" y="0"/>
                </a:lnTo>
                <a:lnTo>
                  <a:pt x="0" y="3130296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45585" y="4109465"/>
            <a:ext cx="5078095" cy="337185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1400" spc="-120" b="1">
                <a:latin typeface="Verdana"/>
                <a:cs typeface="Verdana"/>
              </a:rPr>
              <a:t>ServiceHub </a:t>
            </a:r>
            <a:r>
              <a:rPr dirty="0" sz="1400" spc="-170" b="1">
                <a:latin typeface="Verdana"/>
                <a:cs typeface="Verdana"/>
              </a:rPr>
              <a:t>Internal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1576" y="1502663"/>
            <a:ext cx="911860" cy="304800"/>
          </a:xfrm>
          <a:custGeom>
            <a:avLst/>
            <a:gdLst/>
            <a:ahLst/>
            <a:cxnLst/>
            <a:rect l="l" t="t" r="r" b="b"/>
            <a:pathLst>
              <a:path w="911859" h="304800">
                <a:moveTo>
                  <a:pt x="0" y="304800"/>
                </a:moveTo>
                <a:lnTo>
                  <a:pt x="911351" y="304800"/>
                </a:lnTo>
                <a:lnTo>
                  <a:pt x="91135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55892" y="1502663"/>
            <a:ext cx="645160" cy="304800"/>
          </a:xfrm>
          <a:custGeom>
            <a:avLst/>
            <a:gdLst/>
            <a:ahLst/>
            <a:cxnLst/>
            <a:rect l="l" t="t" r="r" b="b"/>
            <a:pathLst>
              <a:path w="645159" h="304800">
                <a:moveTo>
                  <a:pt x="0" y="304800"/>
                </a:moveTo>
                <a:lnTo>
                  <a:pt x="644651" y="304800"/>
                </a:lnTo>
                <a:lnTo>
                  <a:pt x="64465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51576" y="1900427"/>
            <a:ext cx="1649095" cy="289560"/>
          </a:xfrm>
          <a:custGeom>
            <a:avLst/>
            <a:gdLst/>
            <a:ahLst/>
            <a:cxnLst/>
            <a:rect l="l" t="t" r="r" b="b"/>
            <a:pathLst>
              <a:path w="1649095" h="289560">
                <a:moveTo>
                  <a:pt x="0" y="289560"/>
                </a:moveTo>
                <a:lnTo>
                  <a:pt x="1648968" y="289560"/>
                </a:lnTo>
                <a:lnTo>
                  <a:pt x="1648968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64985" y="1939290"/>
            <a:ext cx="421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 b="1">
                <a:solidFill>
                  <a:srgbClr val="FFFFFF"/>
                </a:solidFill>
                <a:latin typeface="Verdana"/>
                <a:cs typeface="Verdana"/>
              </a:rPr>
              <a:t>Flows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5585" y="4562094"/>
            <a:ext cx="360045" cy="1141730"/>
          </a:xfrm>
          <a:custGeom>
            <a:avLst/>
            <a:gdLst/>
            <a:ahLst/>
            <a:cxnLst/>
            <a:rect l="l" t="t" r="r" b="b"/>
            <a:pathLst>
              <a:path w="360045" h="1141729">
                <a:moveTo>
                  <a:pt x="0" y="1141475"/>
                </a:moveTo>
                <a:lnTo>
                  <a:pt x="359663" y="1141475"/>
                </a:lnTo>
                <a:lnTo>
                  <a:pt x="359663" y="0"/>
                </a:lnTo>
                <a:lnTo>
                  <a:pt x="0" y="0"/>
                </a:lnTo>
                <a:lnTo>
                  <a:pt x="0" y="114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5585" y="4562094"/>
            <a:ext cx="360045" cy="1141730"/>
          </a:xfrm>
          <a:custGeom>
            <a:avLst/>
            <a:gdLst/>
            <a:ahLst/>
            <a:cxnLst/>
            <a:rect l="l" t="t" r="r" b="b"/>
            <a:pathLst>
              <a:path w="360045" h="1141729">
                <a:moveTo>
                  <a:pt x="0" y="1141475"/>
                </a:moveTo>
                <a:lnTo>
                  <a:pt x="359663" y="1141475"/>
                </a:lnTo>
                <a:lnTo>
                  <a:pt x="359663" y="0"/>
                </a:lnTo>
                <a:lnTo>
                  <a:pt x="0" y="0"/>
                </a:lnTo>
                <a:lnTo>
                  <a:pt x="0" y="11414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04109" y="4898263"/>
            <a:ext cx="244475" cy="470534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5" b="1">
                <a:latin typeface="Verdana"/>
                <a:cs typeface="Verdana"/>
              </a:rPr>
              <a:t>Vaul</a:t>
            </a:r>
            <a:r>
              <a:rPr dirty="0" sz="1400" b="1"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24121" y="4562094"/>
            <a:ext cx="573405" cy="1141730"/>
          </a:xfrm>
          <a:custGeom>
            <a:avLst/>
            <a:gdLst/>
            <a:ahLst/>
            <a:cxnLst/>
            <a:rect l="l" t="t" r="r" b="b"/>
            <a:pathLst>
              <a:path w="573404" h="1141729">
                <a:moveTo>
                  <a:pt x="0" y="1141475"/>
                </a:moveTo>
                <a:lnTo>
                  <a:pt x="573024" y="1141475"/>
                </a:lnTo>
                <a:lnTo>
                  <a:pt x="573024" y="0"/>
                </a:lnTo>
                <a:lnTo>
                  <a:pt x="0" y="0"/>
                </a:lnTo>
                <a:lnTo>
                  <a:pt x="0" y="114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24121" y="4562094"/>
            <a:ext cx="573405" cy="1141730"/>
          </a:xfrm>
          <a:custGeom>
            <a:avLst/>
            <a:gdLst/>
            <a:ahLst/>
            <a:cxnLst/>
            <a:rect l="l" t="t" r="r" b="b"/>
            <a:pathLst>
              <a:path w="573404" h="1141729">
                <a:moveTo>
                  <a:pt x="0" y="1141475"/>
                </a:moveTo>
                <a:lnTo>
                  <a:pt x="573024" y="1141475"/>
                </a:lnTo>
                <a:lnTo>
                  <a:pt x="573024" y="0"/>
                </a:lnTo>
                <a:lnTo>
                  <a:pt x="0" y="0"/>
                </a:lnTo>
                <a:lnTo>
                  <a:pt x="0" y="11414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83534" y="4787010"/>
            <a:ext cx="457834" cy="69151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Verdana"/>
                <a:cs typeface="Verdana"/>
              </a:rPr>
              <a:t>Stor</a:t>
            </a:r>
            <a:r>
              <a:rPr dirty="0" sz="1400" spc="-10" b="1">
                <a:latin typeface="Verdana"/>
                <a:cs typeface="Verdana"/>
              </a:rPr>
              <a:t>a</a:t>
            </a:r>
            <a:r>
              <a:rPr dirty="0" sz="1400" spc="-5" b="1">
                <a:latin typeface="Verdana"/>
                <a:cs typeface="Verdana"/>
              </a:rPr>
              <a:t>ge  </a:t>
            </a:r>
            <a:r>
              <a:rPr dirty="0" sz="1400" spc="-110" b="1">
                <a:latin typeface="Verdana"/>
                <a:cs typeface="Verdana"/>
              </a:rPr>
              <a:t>Service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7541" y="4562094"/>
            <a:ext cx="382905" cy="1141730"/>
          </a:xfrm>
          <a:custGeom>
            <a:avLst/>
            <a:gdLst/>
            <a:ahLst/>
            <a:cxnLst/>
            <a:rect l="l" t="t" r="r" b="b"/>
            <a:pathLst>
              <a:path w="382904" h="1141729">
                <a:moveTo>
                  <a:pt x="0" y="1141475"/>
                </a:moveTo>
                <a:lnTo>
                  <a:pt x="382524" y="1141475"/>
                </a:lnTo>
                <a:lnTo>
                  <a:pt x="382524" y="0"/>
                </a:lnTo>
                <a:lnTo>
                  <a:pt x="0" y="0"/>
                </a:lnTo>
                <a:lnTo>
                  <a:pt x="0" y="114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17541" y="4562094"/>
            <a:ext cx="382905" cy="1141730"/>
          </a:xfrm>
          <a:custGeom>
            <a:avLst/>
            <a:gdLst/>
            <a:ahLst/>
            <a:cxnLst/>
            <a:rect l="l" t="t" r="r" b="b"/>
            <a:pathLst>
              <a:path w="382904" h="1141729">
                <a:moveTo>
                  <a:pt x="0" y="1141475"/>
                </a:moveTo>
                <a:lnTo>
                  <a:pt x="382524" y="1141475"/>
                </a:lnTo>
                <a:lnTo>
                  <a:pt x="382524" y="0"/>
                </a:lnTo>
                <a:lnTo>
                  <a:pt x="0" y="0"/>
                </a:lnTo>
                <a:lnTo>
                  <a:pt x="0" y="11414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88257" y="4697348"/>
            <a:ext cx="244475" cy="87376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75" b="1">
                <a:latin typeface="Verdana"/>
                <a:cs typeface="Verdana"/>
              </a:rPr>
              <a:t>Flow</a:t>
            </a:r>
            <a:r>
              <a:rPr dirty="0" sz="1400" spc="-155" b="1">
                <a:latin typeface="Verdana"/>
                <a:cs typeface="Verdana"/>
              </a:rPr>
              <a:t> </a:t>
            </a:r>
            <a:r>
              <a:rPr dirty="0" sz="1400" spc="-135" b="1">
                <a:latin typeface="Verdana"/>
                <a:cs typeface="Verdana"/>
              </a:rPr>
              <a:t>SMM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9000" y="5948934"/>
            <a:ext cx="5318125" cy="334010"/>
          </a:xfrm>
          <a:prstGeom prst="rect">
            <a:avLst/>
          </a:prstGeom>
          <a:solidFill>
            <a:srgbClr val="F1F1F1"/>
          </a:solidFill>
          <a:ln w="19811">
            <a:solidFill>
              <a:srgbClr val="7E7E7E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200" spc="-125" b="1">
                <a:latin typeface="Verdana"/>
                <a:cs typeface="Verdana"/>
              </a:rPr>
              <a:t>Persistence: </a:t>
            </a:r>
            <a:r>
              <a:rPr dirty="0" sz="1200" spc="-160" b="1">
                <a:latin typeface="Verdana"/>
                <a:cs typeface="Verdana"/>
              </a:rPr>
              <a:t>SQL</a:t>
            </a:r>
            <a:r>
              <a:rPr dirty="0" sz="1200" spc="-45" b="1">
                <a:latin typeface="Verdana"/>
                <a:cs typeface="Verdana"/>
              </a:rPr>
              <a:t> </a:t>
            </a:r>
            <a:r>
              <a:rPr dirty="0" sz="1200" spc="-195" b="1">
                <a:latin typeface="Verdana"/>
                <a:cs typeface="Verdana"/>
              </a:rPr>
              <a:t>DB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82533" y="4562094"/>
            <a:ext cx="541020" cy="1129665"/>
          </a:xfrm>
          <a:custGeom>
            <a:avLst/>
            <a:gdLst/>
            <a:ahLst/>
            <a:cxnLst/>
            <a:rect l="l" t="t" r="r" b="b"/>
            <a:pathLst>
              <a:path w="541020" h="1129664">
                <a:moveTo>
                  <a:pt x="0" y="1129283"/>
                </a:moveTo>
                <a:lnTo>
                  <a:pt x="541020" y="1129283"/>
                </a:lnTo>
                <a:lnTo>
                  <a:pt x="541020" y="0"/>
                </a:lnTo>
                <a:lnTo>
                  <a:pt x="0" y="0"/>
                </a:lnTo>
                <a:lnTo>
                  <a:pt x="0" y="112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82533" y="4562094"/>
            <a:ext cx="541020" cy="1129665"/>
          </a:xfrm>
          <a:custGeom>
            <a:avLst/>
            <a:gdLst/>
            <a:ahLst/>
            <a:cxnLst/>
            <a:rect l="l" t="t" r="r" b="b"/>
            <a:pathLst>
              <a:path w="541020" h="1129664">
                <a:moveTo>
                  <a:pt x="0" y="1129283"/>
                </a:moveTo>
                <a:lnTo>
                  <a:pt x="541020" y="1129283"/>
                </a:lnTo>
                <a:lnTo>
                  <a:pt x="541020" y="0"/>
                </a:lnTo>
                <a:lnTo>
                  <a:pt x="0" y="0"/>
                </a:lnTo>
                <a:lnTo>
                  <a:pt x="0" y="112928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232498" y="4648580"/>
            <a:ext cx="244475" cy="95758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10" b="1">
                <a:latin typeface="Verdana"/>
                <a:cs typeface="Verdana"/>
              </a:rPr>
              <a:t>Messaging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5585" y="2843783"/>
            <a:ext cx="1437640" cy="681990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1400" spc="-100" b="1">
                <a:latin typeface="Verdana"/>
                <a:cs typeface="Verdana"/>
              </a:rPr>
              <a:t>CordaRPCOps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25034" y="4568190"/>
            <a:ext cx="542925" cy="1129665"/>
          </a:xfrm>
          <a:custGeom>
            <a:avLst/>
            <a:gdLst/>
            <a:ahLst/>
            <a:cxnLst/>
            <a:rect l="l" t="t" r="r" b="b"/>
            <a:pathLst>
              <a:path w="542925" h="1129664">
                <a:moveTo>
                  <a:pt x="0" y="1129284"/>
                </a:moveTo>
                <a:lnTo>
                  <a:pt x="542543" y="1129284"/>
                </a:lnTo>
                <a:lnTo>
                  <a:pt x="542543" y="0"/>
                </a:lnTo>
                <a:lnTo>
                  <a:pt x="0" y="0"/>
                </a:lnTo>
                <a:lnTo>
                  <a:pt x="0" y="1129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25034" y="4568190"/>
            <a:ext cx="542925" cy="1129665"/>
          </a:xfrm>
          <a:custGeom>
            <a:avLst/>
            <a:gdLst/>
            <a:ahLst/>
            <a:cxnLst/>
            <a:rect l="l" t="t" r="r" b="b"/>
            <a:pathLst>
              <a:path w="542925" h="1129664">
                <a:moveTo>
                  <a:pt x="0" y="1129284"/>
                </a:moveTo>
                <a:lnTo>
                  <a:pt x="542543" y="1129284"/>
                </a:lnTo>
                <a:lnTo>
                  <a:pt x="542543" y="0"/>
                </a:lnTo>
                <a:lnTo>
                  <a:pt x="0" y="0"/>
                </a:lnTo>
                <a:lnTo>
                  <a:pt x="0" y="11292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268952" y="4799457"/>
            <a:ext cx="458470" cy="667385"/>
          </a:xfrm>
          <a:prstGeom prst="rect">
            <a:avLst/>
          </a:prstGeom>
        </p:spPr>
        <p:txBody>
          <a:bodyPr wrap="square" lIns="0" tIns="14605" rIns="0" bIns="0" rtlCol="0" vert="vert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dirty="0" sz="1400" b="1">
                <a:latin typeface="Verdana"/>
                <a:cs typeface="Verdana"/>
              </a:rPr>
              <a:t>Ide</a:t>
            </a:r>
            <a:r>
              <a:rPr dirty="0" sz="1400" spc="-10" b="1">
                <a:latin typeface="Verdana"/>
                <a:cs typeface="Verdana"/>
              </a:rPr>
              <a:t>n</a:t>
            </a:r>
            <a:r>
              <a:rPr dirty="0" sz="1400" b="1">
                <a:latin typeface="Verdana"/>
                <a:cs typeface="Verdana"/>
              </a:rPr>
              <a:t>ti</a:t>
            </a:r>
            <a:r>
              <a:rPr dirty="0" sz="1400" spc="-10" b="1">
                <a:latin typeface="Verdana"/>
                <a:cs typeface="Verdana"/>
              </a:rPr>
              <a:t>t</a:t>
            </a:r>
            <a:r>
              <a:rPr dirty="0" sz="1400" b="1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400" spc="-130" b="1">
                <a:latin typeface="Verdana"/>
                <a:cs typeface="Verdana"/>
              </a:rPr>
              <a:t>Mgmt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78829" y="4568190"/>
            <a:ext cx="518159" cy="1129665"/>
          </a:xfrm>
          <a:custGeom>
            <a:avLst/>
            <a:gdLst/>
            <a:ahLst/>
            <a:cxnLst/>
            <a:rect l="l" t="t" r="r" b="b"/>
            <a:pathLst>
              <a:path w="518160" h="1129664">
                <a:moveTo>
                  <a:pt x="0" y="1129284"/>
                </a:moveTo>
                <a:lnTo>
                  <a:pt x="518160" y="1129284"/>
                </a:lnTo>
                <a:lnTo>
                  <a:pt x="518160" y="0"/>
                </a:lnTo>
                <a:lnTo>
                  <a:pt x="0" y="0"/>
                </a:lnTo>
                <a:lnTo>
                  <a:pt x="0" y="1129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78829" y="4568190"/>
            <a:ext cx="518159" cy="1129665"/>
          </a:xfrm>
          <a:custGeom>
            <a:avLst/>
            <a:gdLst/>
            <a:ahLst/>
            <a:cxnLst/>
            <a:rect l="l" t="t" r="r" b="b"/>
            <a:pathLst>
              <a:path w="518160" h="1129664">
                <a:moveTo>
                  <a:pt x="0" y="1129284"/>
                </a:moveTo>
                <a:lnTo>
                  <a:pt x="518160" y="1129284"/>
                </a:lnTo>
                <a:lnTo>
                  <a:pt x="518160" y="0"/>
                </a:lnTo>
                <a:lnTo>
                  <a:pt x="0" y="0"/>
                </a:lnTo>
                <a:lnTo>
                  <a:pt x="0" y="11292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10557" y="4817745"/>
            <a:ext cx="457834" cy="63119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10"/>
              </a:spcBef>
            </a:pPr>
            <a:r>
              <a:rPr dirty="0" sz="1400" spc="-120" b="1">
                <a:latin typeface="Verdana"/>
                <a:cs typeface="Verdana"/>
              </a:rPr>
              <a:t>Key  </a:t>
            </a:r>
            <a:r>
              <a:rPr dirty="0" sz="1400" b="1">
                <a:latin typeface="Verdana"/>
                <a:cs typeface="Verdana"/>
              </a:rPr>
              <a:t>M</a:t>
            </a:r>
            <a:r>
              <a:rPr dirty="0" sz="1400" spc="-10" b="1">
                <a:latin typeface="Verdana"/>
                <a:cs typeface="Verdana"/>
              </a:rPr>
              <a:t>g</a:t>
            </a:r>
            <a:r>
              <a:rPr dirty="0" sz="1400" b="1">
                <a:latin typeface="Verdana"/>
                <a:cs typeface="Verdana"/>
              </a:rPr>
              <a:t>mnt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45202" y="2843783"/>
            <a:ext cx="1347470" cy="681990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126365" rIns="0" bIns="0" rtlCol="0" vert="horz">
            <a:spAutoFit/>
          </a:bodyPr>
          <a:lstStyle/>
          <a:p>
            <a:pPr marL="179070" marR="178435" indent="233045">
              <a:lnSpc>
                <a:spcPct val="100000"/>
              </a:lnSpc>
              <a:spcBef>
                <a:spcPts val="995"/>
              </a:spcBef>
            </a:pPr>
            <a:r>
              <a:rPr dirty="0" sz="1400" spc="-150" b="1">
                <a:latin typeface="Verdana"/>
                <a:cs typeface="Verdana"/>
              </a:rPr>
              <a:t>Plugin  </a:t>
            </a:r>
            <a:r>
              <a:rPr dirty="0" sz="1400" spc="-125" b="1">
                <a:latin typeface="Verdana"/>
                <a:cs typeface="Verdana"/>
              </a:rPr>
              <a:t>Servic</a:t>
            </a:r>
            <a:r>
              <a:rPr dirty="0" sz="1400" spc="-114" b="1">
                <a:latin typeface="Verdana"/>
                <a:cs typeface="Verdana"/>
              </a:rPr>
              <a:t>e</a:t>
            </a:r>
            <a:r>
              <a:rPr dirty="0" sz="1400" spc="-135" b="1">
                <a:latin typeface="Verdana"/>
                <a:cs typeface="Verdana"/>
              </a:rPr>
              <a:t>H</a:t>
            </a:r>
            <a:r>
              <a:rPr dirty="0" sz="1400" spc="-110" b="1">
                <a:latin typeface="Verdana"/>
                <a:cs typeface="Verdana"/>
              </a:rPr>
              <a:t>ub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66238" y="2689098"/>
            <a:ext cx="631190" cy="3129280"/>
          </a:xfrm>
          <a:custGeom>
            <a:avLst/>
            <a:gdLst/>
            <a:ahLst/>
            <a:cxnLst/>
            <a:rect l="l" t="t" r="r" b="b"/>
            <a:pathLst>
              <a:path w="631189" h="3129279">
                <a:moveTo>
                  <a:pt x="0" y="3128772"/>
                </a:moveTo>
                <a:lnTo>
                  <a:pt x="630936" y="3128772"/>
                </a:lnTo>
                <a:lnTo>
                  <a:pt x="630936" y="0"/>
                </a:lnTo>
                <a:lnTo>
                  <a:pt x="0" y="0"/>
                </a:lnTo>
                <a:lnTo>
                  <a:pt x="0" y="31287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66238" y="2689098"/>
            <a:ext cx="631190" cy="3129280"/>
          </a:xfrm>
          <a:custGeom>
            <a:avLst/>
            <a:gdLst/>
            <a:ahLst/>
            <a:cxnLst/>
            <a:rect l="l" t="t" r="r" b="b"/>
            <a:pathLst>
              <a:path w="631189" h="3129279">
                <a:moveTo>
                  <a:pt x="0" y="3128772"/>
                </a:moveTo>
                <a:lnTo>
                  <a:pt x="630936" y="3128772"/>
                </a:lnTo>
                <a:lnTo>
                  <a:pt x="630936" y="0"/>
                </a:lnTo>
                <a:lnTo>
                  <a:pt x="0" y="0"/>
                </a:lnTo>
                <a:lnTo>
                  <a:pt x="0" y="3128772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65298" y="2844545"/>
            <a:ext cx="401320" cy="1126490"/>
          </a:xfrm>
          <a:prstGeom prst="rect">
            <a:avLst/>
          </a:prstGeom>
          <a:solidFill>
            <a:srgbClr val="FFFFFF"/>
          </a:solidFill>
          <a:ln w="19812">
            <a:solidFill>
              <a:srgbClr val="7E7E7E"/>
            </a:solidFill>
          </a:ln>
        </p:spPr>
        <p:txBody>
          <a:bodyPr wrap="square" lIns="0" tIns="90805" rIns="0" bIns="0" rtlCol="0" vert="vert">
            <a:spAutoFit/>
          </a:bodyPr>
          <a:lstStyle/>
          <a:p>
            <a:pPr marL="118110">
              <a:lnSpc>
                <a:spcPct val="100000"/>
              </a:lnSpc>
              <a:spcBef>
                <a:spcPts val="715"/>
              </a:spcBef>
            </a:pPr>
            <a:r>
              <a:rPr dirty="0" sz="1400" spc="-150" b="1">
                <a:latin typeface="Verdana"/>
                <a:cs typeface="Verdana"/>
              </a:rPr>
              <a:t>RPC</a:t>
            </a:r>
            <a:r>
              <a:rPr dirty="0" sz="1400" spc="-135" b="1">
                <a:latin typeface="Verdana"/>
                <a:cs typeface="Verdana"/>
              </a:rPr>
              <a:t> </a:t>
            </a:r>
            <a:r>
              <a:rPr dirty="0" sz="1400" spc="-105" b="1">
                <a:latin typeface="Verdana"/>
                <a:cs typeface="Verdana"/>
              </a:rPr>
              <a:t>Client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5966" y="4118609"/>
            <a:ext cx="405765" cy="1579245"/>
          </a:xfrm>
          <a:prstGeom prst="rect">
            <a:avLst/>
          </a:prstGeom>
          <a:solidFill>
            <a:srgbClr val="FFFFFF"/>
          </a:solidFill>
          <a:ln w="19812">
            <a:solidFill>
              <a:srgbClr val="7E7E7E"/>
            </a:solidFill>
          </a:ln>
        </p:spPr>
        <p:txBody>
          <a:bodyPr wrap="square" lIns="0" tIns="93980" rIns="0" bIns="0" rtlCol="0" vert="vert">
            <a:spAutoFit/>
          </a:bodyPr>
          <a:lstStyle/>
          <a:p>
            <a:pPr marL="300355">
              <a:lnSpc>
                <a:spcPct val="100000"/>
              </a:lnSpc>
              <a:spcBef>
                <a:spcPts val="740"/>
              </a:spcBef>
            </a:pPr>
            <a:r>
              <a:rPr dirty="0" sz="1400" spc="-135" b="1">
                <a:latin typeface="Verdana"/>
                <a:cs typeface="Verdana"/>
              </a:rPr>
              <a:t>Web</a:t>
            </a:r>
            <a:r>
              <a:rPr dirty="0" sz="1400" spc="-105" b="1">
                <a:latin typeface="Verdana"/>
                <a:cs typeface="Verdana"/>
              </a:rPr>
              <a:t> </a:t>
            </a:r>
            <a:r>
              <a:rPr dirty="0" sz="1400" spc="-165" b="1">
                <a:latin typeface="Verdana"/>
                <a:cs typeface="Verdana"/>
              </a:rPr>
              <a:t>Server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66110" y="3172205"/>
            <a:ext cx="378460" cy="4445"/>
          </a:xfrm>
          <a:custGeom>
            <a:avLst/>
            <a:gdLst/>
            <a:ahLst/>
            <a:cxnLst/>
            <a:rect l="l" t="t" r="r" b="b"/>
            <a:pathLst>
              <a:path w="378460" h="4444">
                <a:moveTo>
                  <a:pt x="378332" y="4318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63417" y="3970782"/>
            <a:ext cx="2540" cy="157480"/>
          </a:xfrm>
          <a:custGeom>
            <a:avLst/>
            <a:gdLst/>
            <a:ahLst/>
            <a:cxnLst/>
            <a:rect l="l" t="t" r="r" b="b"/>
            <a:pathLst>
              <a:path w="2539" h="157479">
                <a:moveTo>
                  <a:pt x="0" y="157353"/>
                </a:moveTo>
                <a:lnTo>
                  <a:pt x="241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90338" y="398907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632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50891" y="1502663"/>
            <a:ext cx="806450" cy="687705"/>
          </a:xfrm>
          <a:custGeom>
            <a:avLst/>
            <a:gdLst/>
            <a:ahLst/>
            <a:cxnLst/>
            <a:rect l="l" t="t" r="r" b="b"/>
            <a:pathLst>
              <a:path w="806450" h="687705">
                <a:moveTo>
                  <a:pt x="0" y="687324"/>
                </a:moveTo>
                <a:lnTo>
                  <a:pt x="806196" y="687324"/>
                </a:lnTo>
                <a:lnTo>
                  <a:pt x="806196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930902" y="1740153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79044" y="1937004"/>
            <a:ext cx="0" cy="1715770"/>
          </a:xfrm>
          <a:custGeom>
            <a:avLst/>
            <a:gdLst/>
            <a:ahLst/>
            <a:cxnLst/>
            <a:rect l="l" t="t" r="r" b="b"/>
            <a:pathLst>
              <a:path w="0" h="1715770">
                <a:moveTo>
                  <a:pt x="0" y="0"/>
                </a:moveTo>
                <a:lnTo>
                  <a:pt x="0" y="1715261"/>
                </a:lnTo>
              </a:path>
            </a:pathLst>
          </a:custGeom>
          <a:ln w="242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41441" y="2190750"/>
            <a:ext cx="5715" cy="654050"/>
          </a:xfrm>
          <a:custGeom>
            <a:avLst/>
            <a:gdLst/>
            <a:ahLst/>
            <a:cxnLst/>
            <a:rect l="l" t="t" r="r" b="b"/>
            <a:pathLst>
              <a:path w="5714" h="654050">
                <a:moveTo>
                  <a:pt x="5461" y="0"/>
                </a:moveTo>
                <a:lnTo>
                  <a:pt x="0" y="65354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181350" y="1385316"/>
            <a:ext cx="1416685" cy="931544"/>
          </a:xfrm>
          <a:prstGeom prst="rect">
            <a:avLst/>
          </a:prstGeom>
          <a:solidFill>
            <a:srgbClr val="F1F1F1"/>
          </a:solidFill>
          <a:ln w="19811">
            <a:solidFill>
              <a:srgbClr val="7E7E7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217804" marR="212090">
              <a:lnSpc>
                <a:spcPct val="100000"/>
              </a:lnSpc>
            </a:pPr>
            <a:r>
              <a:rPr dirty="0" sz="1200" spc="-70" b="1">
                <a:latin typeface="Verdana"/>
                <a:cs typeface="Verdana"/>
              </a:rPr>
              <a:t>CorDapp  </a:t>
            </a:r>
            <a:r>
              <a:rPr dirty="0" sz="1200" spc="-90" b="1">
                <a:latin typeface="Verdana"/>
                <a:cs typeface="Verdana"/>
              </a:rPr>
              <a:t>DataVending  </a:t>
            </a:r>
            <a:r>
              <a:rPr dirty="0" sz="1200" spc="-100" b="1">
                <a:latin typeface="Verdana"/>
                <a:cs typeface="Verdana"/>
              </a:rPr>
              <a:t>Service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30668" y="1385316"/>
            <a:ext cx="1263650" cy="931544"/>
          </a:xfrm>
          <a:prstGeom prst="rect">
            <a:avLst/>
          </a:prstGeom>
          <a:solidFill>
            <a:srgbClr val="F1F1F1"/>
          </a:solidFill>
          <a:ln w="19811">
            <a:solidFill>
              <a:srgbClr val="7E7E7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85725" marR="74930" indent="-635">
              <a:lnSpc>
                <a:spcPct val="100000"/>
              </a:lnSpc>
            </a:pPr>
            <a:r>
              <a:rPr dirty="0" sz="1200" spc="-70" b="1">
                <a:latin typeface="Verdana"/>
                <a:cs typeface="Verdana"/>
              </a:rPr>
              <a:t>CorDapp  </a:t>
            </a:r>
            <a:r>
              <a:rPr dirty="0" sz="1200" spc="-75" b="1">
                <a:latin typeface="Verdana"/>
                <a:cs typeface="Verdana"/>
              </a:rPr>
              <a:t>NotaryChange  </a:t>
            </a:r>
            <a:r>
              <a:rPr dirty="0" sz="1200" spc="-100" b="1">
                <a:latin typeface="Verdana"/>
                <a:cs typeface="Verdana"/>
              </a:rPr>
              <a:t>Service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873490" y="2689098"/>
            <a:ext cx="466725" cy="3129280"/>
          </a:xfrm>
          <a:custGeom>
            <a:avLst/>
            <a:gdLst/>
            <a:ahLst/>
            <a:cxnLst/>
            <a:rect l="l" t="t" r="r" b="b"/>
            <a:pathLst>
              <a:path w="466725" h="3129279">
                <a:moveTo>
                  <a:pt x="0" y="3128772"/>
                </a:moveTo>
                <a:lnTo>
                  <a:pt x="466344" y="3128772"/>
                </a:lnTo>
                <a:lnTo>
                  <a:pt x="466344" y="0"/>
                </a:lnTo>
                <a:lnTo>
                  <a:pt x="0" y="0"/>
                </a:lnTo>
                <a:lnTo>
                  <a:pt x="0" y="31287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873490" y="2689098"/>
            <a:ext cx="466725" cy="3129280"/>
          </a:xfrm>
          <a:custGeom>
            <a:avLst/>
            <a:gdLst/>
            <a:ahLst/>
            <a:cxnLst/>
            <a:rect l="l" t="t" r="r" b="b"/>
            <a:pathLst>
              <a:path w="466725" h="3129279">
                <a:moveTo>
                  <a:pt x="0" y="3128772"/>
                </a:moveTo>
                <a:lnTo>
                  <a:pt x="466344" y="3128772"/>
                </a:lnTo>
                <a:lnTo>
                  <a:pt x="466344" y="0"/>
                </a:lnTo>
                <a:lnTo>
                  <a:pt x="0" y="0"/>
                </a:lnTo>
                <a:lnTo>
                  <a:pt x="0" y="312877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956879" y="3543046"/>
            <a:ext cx="306070" cy="142049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175" b="1">
                <a:latin typeface="Verdana"/>
                <a:cs typeface="Verdana"/>
              </a:rPr>
              <a:t>Other</a:t>
            </a:r>
            <a:r>
              <a:rPr dirty="0" sz="1800" spc="-190" b="1">
                <a:latin typeface="Verdana"/>
                <a:cs typeface="Verdana"/>
              </a:rPr>
              <a:t> </a:t>
            </a:r>
            <a:r>
              <a:rPr dirty="0" sz="1800" spc="-135" b="1">
                <a:latin typeface="Verdana"/>
                <a:cs typeface="Verdana"/>
              </a:rPr>
              <a:t>Nodes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623554" y="5127497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 h="0">
                <a:moveTo>
                  <a:pt x="248666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37909" y="4446270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96305" y="4446270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09565" y="4446270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10634" y="4446270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11702" y="4446270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36385" y="5697473"/>
            <a:ext cx="2540" cy="250825"/>
          </a:xfrm>
          <a:custGeom>
            <a:avLst/>
            <a:gdLst/>
            <a:ahLst/>
            <a:cxnLst/>
            <a:rect l="l" t="t" r="r" b="b"/>
            <a:pathLst>
              <a:path w="2539" h="250825">
                <a:moveTo>
                  <a:pt x="0" y="250380"/>
                </a:moveTo>
                <a:lnTo>
                  <a:pt x="2031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750302" y="2846070"/>
            <a:ext cx="866140" cy="1132840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3810" rIns="0" bIns="0" rtlCol="0" vert="vert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65100" marR="158115" indent="141605">
              <a:lnSpc>
                <a:spcPct val="100000"/>
              </a:lnSpc>
              <a:spcBef>
                <a:spcPts val="5"/>
              </a:spcBef>
            </a:pPr>
            <a:r>
              <a:rPr dirty="0" sz="1400" spc="-150" b="1">
                <a:latin typeface="Verdana"/>
                <a:cs typeface="Verdana"/>
              </a:rPr>
              <a:t>Plugin  </a:t>
            </a:r>
            <a:r>
              <a:rPr dirty="0" sz="1400" spc="-5" b="1">
                <a:latin typeface="Verdana"/>
                <a:cs typeface="Verdana"/>
              </a:rPr>
              <a:t>Regi</a:t>
            </a:r>
            <a:r>
              <a:rPr dirty="0" sz="1400" spc="-10" b="1">
                <a:latin typeface="Verdana"/>
                <a:cs typeface="Verdana"/>
              </a:rPr>
              <a:t>s</a:t>
            </a:r>
            <a:r>
              <a:rPr dirty="0" sz="1400" b="1">
                <a:latin typeface="Verdana"/>
                <a:cs typeface="Verdana"/>
              </a:rPr>
              <a:t>t</a:t>
            </a:r>
            <a:r>
              <a:rPr dirty="0" sz="1400" spc="-10" b="1">
                <a:latin typeface="Verdana"/>
                <a:cs typeface="Verdana"/>
              </a:rPr>
              <a:t>r</a:t>
            </a:r>
            <a:r>
              <a:rPr dirty="0" sz="1400" b="1">
                <a:latin typeface="Verdana"/>
                <a:cs typeface="Verdana"/>
              </a:rPr>
              <a:t>ies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31330" y="2844545"/>
            <a:ext cx="789940" cy="1141730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178435" rIns="0" bIns="0" rtlCol="0" vert="vert">
            <a:spAutoFit/>
          </a:bodyPr>
          <a:lstStyle/>
          <a:p>
            <a:pPr marL="213995" marR="205740" indent="97155">
              <a:lnSpc>
                <a:spcPct val="100000"/>
              </a:lnSpc>
              <a:spcBef>
                <a:spcPts val="1405"/>
              </a:spcBef>
            </a:pPr>
            <a:r>
              <a:rPr dirty="0" sz="1400" spc="-150" b="1">
                <a:latin typeface="Verdana"/>
                <a:cs typeface="Verdana"/>
              </a:rPr>
              <a:t>Plugin  </a:t>
            </a:r>
            <a:r>
              <a:rPr dirty="0" sz="1400" b="1">
                <a:latin typeface="Verdana"/>
                <a:cs typeface="Verdana"/>
              </a:rPr>
              <a:t>Servic</a:t>
            </a:r>
            <a:r>
              <a:rPr dirty="0" sz="1400" spc="-5" b="1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75169" y="1544574"/>
            <a:ext cx="4445" cy="125730"/>
          </a:xfrm>
          <a:custGeom>
            <a:avLst/>
            <a:gdLst/>
            <a:ahLst/>
            <a:cxnLst/>
            <a:rect l="l" t="t" r="r" b="b"/>
            <a:pathLst>
              <a:path w="4445" h="125730">
                <a:moveTo>
                  <a:pt x="0" y="0"/>
                </a:moveTo>
                <a:lnTo>
                  <a:pt x="4063" y="125222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00394" y="1791461"/>
            <a:ext cx="2540" cy="123825"/>
          </a:xfrm>
          <a:custGeom>
            <a:avLst/>
            <a:gdLst/>
            <a:ahLst/>
            <a:cxnLst/>
            <a:rect l="l" t="t" r="r" b="b"/>
            <a:pathLst>
              <a:path w="2539" h="123825">
                <a:moveTo>
                  <a:pt x="2031" y="0"/>
                </a:moveTo>
                <a:lnTo>
                  <a:pt x="0" y="123698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508497" y="165582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 h="0">
                <a:moveTo>
                  <a:pt x="0" y="0"/>
                </a:moveTo>
                <a:lnTo>
                  <a:pt x="243077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34021" y="4569714"/>
            <a:ext cx="497205" cy="1130935"/>
          </a:xfrm>
          <a:custGeom>
            <a:avLst/>
            <a:gdLst/>
            <a:ahLst/>
            <a:cxnLst/>
            <a:rect l="l" t="t" r="r" b="b"/>
            <a:pathLst>
              <a:path w="497204" h="1130935">
                <a:moveTo>
                  <a:pt x="0" y="1130808"/>
                </a:moveTo>
                <a:lnTo>
                  <a:pt x="496824" y="1130808"/>
                </a:lnTo>
                <a:lnTo>
                  <a:pt x="496824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34021" y="4569714"/>
            <a:ext cx="497205" cy="1130935"/>
          </a:xfrm>
          <a:custGeom>
            <a:avLst/>
            <a:gdLst/>
            <a:ahLst/>
            <a:cxnLst/>
            <a:rect l="l" t="t" r="r" b="b"/>
            <a:pathLst>
              <a:path w="497204" h="1130935">
                <a:moveTo>
                  <a:pt x="0" y="1130808"/>
                </a:moveTo>
                <a:lnTo>
                  <a:pt x="496824" y="1130808"/>
                </a:lnTo>
                <a:lnTo>
                  <a:pt x="496824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55080" y="4764404"/>
            <a:ext cx="457834" cy="74358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Verdana"/>
                <a:cs typeface="Verdana"/>
              </a:rPr>
              <a:t>N</a:t>
            </a:r>
            <a:r>
              <a:rPr dirty="0" sz="1400" spc="-5" b="1">
                <a:latin typeface="Verdana"/>
                <a:cs typeface="Verdana"/>
              </a:rPr>
              <a:t>et</a:t>
            </a:r>
            <a:r>
              <a:rPr dirty="0" sz="1400" b="1">
                <a:latin typeface="Verdana"/>
                <a:cs typeface="Verdana"/>
              </a:rPr>
              <a:t>w</a:t>
            </a:r>
            <a:r>
              <a:rPr dirty="0" sz="1400" spc="-5" b="1">
                <a:latin typeface="Verdana"/>
                <a:cs typeface="Verdana"/>
              </a:rPr>
              <a:t>ork  </a:t>
            </a:r>
            <a:r>
              <a:rPr dirty="0" sz="1400" spc="-60" b="1">
                <a:latin typeface="Verdana"/>
                <a:cs typeface="Verdana"/>
              </a:rPr>
              <a:t>Map?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505193" y="4569714"/>
            <a:ext cx="405765" cy="1130935"/>
          </a:xfrm>
          <a:custGeom>
            <a:avLst/>
            <a:gdLst/>
            <a:ahLst/>
            <a:cxnLst/>
            <a:rect l="l" t="t" r="r" b="b"/>
            <a:pathLst>
              <a:path w="405765" h="1130935">
                <a:moveTo>
                  <a:pt x="0" y="1130808"/>
                </a:moveTo>
                <a:lnTo>
                  <a:pt x="405383" y="1130808"/>
                </a:lnTo>
                <a:lnTo>
                  <a:pt x="405383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505193" y="4569714"/>
            <a:ext cx="405765" cy="1130935"/>
          </a:xfrm>
          <a:custGeom>
            <a:avLst/>
            <a:gdLst/>
            <a:ahLst/>
            <a:cxnLst/>
            <a:rect l="l" t="t" r="r" b="b"/>
            <a:pathLst>
              <a:path w="405765" h="1130935">
                <a:moveTo>
                  <a:pt x="0" y="1130808"/>
                </a:moveTo>
                <a:lnTo>
                  <a:pt x="405383" y="1130808"/>
                </a:lnTo>
                <a:lnTo>
                  <a:pt x="405383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587212" y="4689728"/>
            <a:ext cx="244475" cy="89217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14" b="1">
                <a:latin typeface="Verdana"/>
                <a:cs typeface="Verdana"/>
              </a:rPr>
              <a:t>Scheduler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48193" y="4562094"/>
            <a:ext cx="317500" cy="1129665"/>
          </a:xfrm>
          <a:custGeom>
            <a:avLst/>
            <a:gdLst/>
            <a:ahLst/>
            <a:cxnLst/>
            <a:rect l="l" t="t" r="r" b="b"/>
            <a:pathLst>
              <a:path w="317500" h="1129664">
                <a:moveTo>
                  <a:pt x="0" y="1129283"/>
                </a:moveTo>
                <a:lnTo>
                  <a:pt x="316992" y="1129283"/>
                </a:lnTo>
                <a:lnTo>
                  <a:pt x="316992" y="0"/>
                </a:lnTo>
                <a:lnTo>
                  <a:pt x="0" y="0"/>
                </a:lnTo>
                <a:lnTo>
                  <a:pt x="0" y="112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48193" y="4562094"/>
            <a:ext cx="317500" cy="1129665"/>
          </a:xfrm>
          <a:custGeom>
            <a:avLst/>
            <a:gdLst/>
            <a:ahLst/>
            <a:cxnLst/>
            <a:rect l="l" t="t" r="r" b="b"/>
            <a:pathLst>
              <a:path w="317500" h="1129664">
                <a:moveTo>
                  <a:pt x="0" y="1129283"/>
                </a:moveTo>
                <a:lnTo>
                  <a:pt x="316992" y="1129283"/>
                </a:lnTo>
                <a:lnTo>
                  <a:pt x="316992" y="0"/>
                </a:lnTo>
                <a:lnTo>
                  <a:pt x="0" y="0"/>
                </a:lnTo>
                <a:lnTo>
                  <a:pt x="0" y="112928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686651" y="4775072"/>
            <a:ext cx="244475" cy="70294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30" b="1">
                <a:latin typeface="Verdana"/>
                <a:cs typeface="Verdana"/>
              </a:rPr>
              <a:t>Notary?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23126" y="4449317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79385" y="4449317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814309" y="4449317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49233" y="4449317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20761" y="3412997"/>
            <a:ext cx="130175" cy="2540"/>
          </a:xfrm>
          <a:custGeom>
            <a:avLst/>
            <a:gdLst/>
            <a:ahLst/>
            <a:cxnLst/>
            <a:rect l="l" t="t" r="r" b="b"/>
            <a:pathLst>
              <a:path w="130175" h="2539">
                <a:moveTo>
                  <a:pt x="0" y="2539"/>
                </a:moveTo>
                <a:lnTo>
                  <a:pt x="130175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90009" y="2315717"/>
            <a:ext cx="4293870" cy="135890"/>
          </a:xfrm>
          <a:custGeom>
            <a:avLst/>
            <a:gdLst/>
            <a:ahLst/>
            <a:cxnLst/>
            <a:rect l="l" t="t" r="r" b="b"/>
            <a:pathLst>
              <a:path w="4293870" h="135889">
                <a:moveTo>
                  <a:pt x="0" y="0"/>
                </a:moveTo>
                <a:lnTo>
                  <a:pt x="0" y="135509"/>
                </a:lnTo>
                <a:lnTo>
                  <a:pt x="4293616" y="13550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76338" y="5691378"/>
            <a:ext cx="2540" cy="250825"/>
          </a:xfrm>
          <a:custGeom>
            <a:avLst/>
            <a:gdLst/>
            <a:ahLst/>
            <a:cxnLst/>
            <a:rect l="l" t="t" r="r" b="b"/>
            <a:pathLst>
              <a:path w="2540" h="250825">
                <a:moveTo>
                  <a:pt x="0" y="250380"/>
                </a:moveTo>
                <a:lnTo>
                  <a:pt x="2031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32597" y="5688329"/>
            <a:ext cx="2540" cy="250825"/>
          </a:xfrm>
          <a:custGeom>
            <a:avLst/>
            <a:gdLst/>
            <a:ahLst/>
            <a:cxnLst/>
            <a:rect l="l" t="t" r="r" b="b"/>
            <a:pathLst>
              <a:path w="2540" h="250825">
                <a:moveTo>
                  <a:pt x="0" y="250380"/>
                </a:moveTo>
                <a:lnTo>
                  <a:pt x="2031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08497" y="5685282"/>
            <a:ext cx="2540" cy="250825"/>
          </a:xfrm>
          <a:custGeom>
            <a:avLst/>
            <a:gdLst/>
            <a:ahLst/>
            <a:cxnLst/>
            <a:rect l="l" t="t" r="r" b="b"/>
            <a:pathLst>
              <a:path w="2539" h="250825">
                <a:moveTo>
                  <a:pt x="0" y="250380"/>
                </a:moveTo>
                <a:lnTo>
                  <a:pt x="2031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06517" y="5691378"/>
            <a:ext cx="2540" cy="250825"/>
          </a:xfrm>
          <a:custGeom>
            <a:avLst/>
            <a:gdLst/>
            <a:ahLst/>
            <a:cxnLst/>
            <a:rect l="l" t="t" r="r" b="b"/>
            <a:pathLst>
              <a:path w="2539" h="250825">
                <a:moveTo>
                  <a:pt x="0" y="250380"/>
                </a:moveTo>
                <a:lnTo>
                  <a:pt x="203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36541" y="5679185"/>
            <a:ext cx="2540" cy="250825"/>
          </a:xfrm>
          <a:custGeom>
            <a:avLst/>
            <a:gdLst/>
            <a:ahLst/>
            <a:cxnLst/>
            <a:rect l="l" t="t" r="r" b="b"/>
            <a:pathLst>
              <a:path w="2539" h="250825">
                <a:moveTo>
                  <a:pt x="0" y="250380"/>
                </a:moveTo>
                <a:lnTo>
                  <a:pt x="203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726941" y="5686805"/>
            <a:ext cx="2540" cy="250825"/>
          </a:xfrm>
          <a:custGeom>
            <a:avLst/>
            <a:gdLst/>
            <a:ahLst/>
            <a:cxnLst/>
            <a:rect l="l" t="t" r="r" b="b"/>
            <a:pathLst>
              <a:path w="2539" h="250825">
                <a:moveTo>
                  <a:pt x="0" y="250380"/>
                </a:moveTo>
                <a:lnTo>
                  <a:pt x="203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403596" y="1157477"/>
            <a:ext cx="1893570" cy="600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75" b="1">
                <a:solidFill>
                  <a:srgbClr val="404040"/>
                </a:solidFill>
                <a:latin typeface="Verdana"/>
                <a:cs typeface="Verdana"/>
              </a:rPr>
              <a:t>USER-DEFINED</a:t>
            </a:r>
            <a:r>
              <a:rPr dirty="0" sz="1100" spc="-10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100" spc="-105" b="1">
                <a:solidFill>
                  <a:srgbClr val="404040"/>
                </a:solidFill>
                <a:latin typeface="Verdana"/>
                <a:cs typeface="Verdana"/>
              </a:rPr>
              <a:t>CORDAPP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tabLst>
                <a:tab pos="1444625" algn="l"/>
              </a:tabLst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Contracts</a:t>
            </a: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200" spc="-140" b="1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45585" y="3652265"/>
            <a:ext cx="3188970" cy="337185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465"/>
              </a:spcBef>
            </a:pPr>
            <a:r>
              <a:rPr dirty="0" sz="1400" spc="-120" b="1">
                <a:latin typeface="Verdana"/>
                <a:cs typeface="Verdana"/>
              </a:rPr>
              <a:t>ServiceHub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371594" y="3522726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698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845302" y="352425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698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767710" y="2469642"/>
            <a:ext cx="4718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70" b="1">
                <a:solidFill>
                  <a:srgbClr val="404040"/>
                </a:solidFill>
                <a:latin typeface="Verdana"/>
                <a:cs typeface="Verdana"/>
              </a:rPr>
              <a:t>CLIENT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13526" y="2320289"/>
            <a:ext cx="2149475" cy="135255"/>
          </a:xfrm>
          <a:custGeom>
            <a:avLst/>
            <a:gdLst/>
            <a:ahLst/>
            <a:cxnLst/>
            <a:rect l="l" t="t" r="r" b="b"/>
            <a:pathLst>
              <a:path w="2149475" h="135255">
                <a:moveTo>
                  <a:pt x="0" y="0"/>
                </a:moveTo>
                <a:lnTo>
                  <a:pt x="0" y="135127"/>
                </a:lnTo>
                <a:lnTo>
                  <a:pt x="2149475" y="1351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456809" y="2481148"/>
            <a:ext cx="11106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05"/>
              </a:spcBef>
            </a:pPr>
            <a:r>
              <a:rPr dirty="0" sz="1100" spc="-114" b="1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760079" y="2465577"/>
            <a:ext cx="6737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80" b="1">
                <a:solidFill>
                  <a:srgbClr val="404040"/>
                </a:solidFill>
                <a:latin typeface="Verdana"/>
                <a:cs typeface="Verdana"/>
              </a:rPr>
              <a:t>NETWORK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263890" y="2315717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248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0"/>
              <a:t>ServiceHub </a:t>
            </a:r>
            <a:r>
              <a:rPr dirty="0" spc="-350"/>
              <a:t>vs.</a:t>
            </a:r>
            <a:r>
              <a:rPr dirty="0" spc="-170"/>
              <a:t> </a:t>
            </a:r>
            <a:r>
              <a:rPr dirty="0" spc="-220"/>
              <a:t>CordaRPCOps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343203"/>
            <a:ext cx="9194800" cy="135318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85" b="1">
                <a:solidFill>
                  <a:srgbClr val="2B79EF"/>
                </a:solidFill>
                <a:latin typeface="Arial"/>
                <a:cs typeface="Arial"/>
              </a:rPr>
              <a:t>CordaRPCOps</a:t>
            </a:r>
            <a:r>
              <a:rPr dirty="0" sz="2400" spc="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35">
                <a:latin typeface="Verdana"/>
                <a:cs typeface="Verdana"/>
              </a:rPr>
              <a:t>defines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owner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interacts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their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780"/>
              </a:lnSpc>
              <a:spcBef>
                <a:spcPts val="10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0" b="1">
                <a:solidFill>
                  <a:srgbClr val="2B79EF"/>
                </a:solidFill>
                <a:latin typeface="Arial"/>
                <a:cs typeface="Arial"/>
              </a:rPr>
              <a:t>ServiceHub</a:t>
            </a:r>
            <a:r>
              <a:rPr dirty="0" sz="2400" spc="-25" b="1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2400" spc="-35">
                <a:latin typeface="Verdana"/>
                <a:cs typeface="Verdana"/>
              </a:rPr>
              <a:t>defines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node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accesses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its </a:t>
            </a:r>
            <a:r>
              <a:rPr dirty="0" sz="2400" spc="-80"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80"/>
              </a:lnSpc>
            </a:pPr>
            <a:r>
              <a:rPr dirty="0" sz="2400" spc="-90">
                <a:latin typeface="Verdana"/>
                <a:cs typeface="Verdana"/>
              </a:rPr>
              <a:t>internally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892" y="3895344"/>
            <a:ext cx="1427987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33744" y="3430523"/>
            <a:ext cx="2446020" cy="2415540"/>
          </a:xfrm>
          <a:custGeom>
            <a:avLst/>
            <a:gdLst/>
            <a:ahLst/>
            <a:cxnLst/>
            <a:rect l="l" t="t" r="r" b="b"/>
            <a:pathLst>
              <a:path w="2446020" h="2415540">
                <a:moveTo>
                  <a:pt x="1223009" y="0"/>
                </a:moveTo>
                <a:lnTo>
                  <a:pt x="1174982" y="914"/>
                </a:lnTo>
                <a:lnTo>
                  <a:pt x="1127424" y="3633"/>
                </a:lnTo>
                <a:lnTo>
                  <a:pt x="1080369" y="8125"/>
                </a:lnTo>
                <a:lnTo>
                  <a:pt x="1033852" y="14356"/>
                </a:lnTo>
                <a:lnTo>
                  <a:pt x="987905" y="22292"/>
                </a:lnTo>
                <a:lnTo>
                  <a:pt x="942565" y="31899"/>
                </a:lnTo>
                <a:lnTo>
                  <a:pt x="897863" y="43144"/>
                </a:lnTo>
                <a:lnTo>
                  <a:pt x="853835" y="55994"/>
                </a:lnTo>
                <a:lnTo>
                  <a:pt x="810514" y="70414"/>
                </a:lnTo>
                <a:lnTo>
                  <a:pt x="767934" y="86371"/>
                </a:lnTo>
                <a:lnTo>
                  <a:pt x="726129" y="103833"/>
                </a:lnTo>
                <a:lnTo>
                  <a:pt x="685133" y="122764"/>
                </a:lnTo>
                <a:lnTo>
                  <a:pt x="644980" y="143131"/>
                </a:lnTo>
                <a:lnTo>
                  <a:pt x="605705" y="164902"/>
                </a:lnTo>
                <a:lnTo>
                  <a:pt x="567340" y="188042"/>
                </a:lnTo>
                <a:lnTo>
                  <a:pt x="529921" y="212518"/>
                </a:lnTo>
                <a:lnTo>
                  <a:pt x="493480" y="238296"/>
                </a:lnTo>
                <a:lnTo>
                  <a:pt x="458053" y="265342"/>
                </a:lnTo>
                <a:lnTo>
                  <a:pt x="423672" y="293624"/>
                </a:lnTo>
                <a:lnTo>
                  <a:pt x="390372" y="323107"/>
                </a:lnTo>
                <a:lnTo>
                  <a:pt x="358187" y="353758"/>
                </a:lnTo>
                <a:lnTo>
                  <a:pt x="327151" y="385543"/>
                </a:lnTo>
                <a:lnTo>
                  <a:pt x="297298" y="418430"/>
                </a:lnTo>
                <a:lnTo>
                  <a:pt x="268661" y="452383"/>
                </a:lnTo>
                <a:lnTo>
                  <a:pt x="241275" y="487370"/>
                </a:lnTo>
                <a:lnTo>
                  <a:pt x="215174" y="523357"/>
                </a:lnTo>
                <a:lnTo>
                  <a:pt x="190392" y="560311"/>
                </a:lnTo>
                <a:lnTo>
                  <a:pt x="166962" y="598198"/>
                </a:lnTo>
                <a:lnTo>
                  <a:pt x="144919" y="636984"/>
                </a:lnTo>
                <a:lnTo>
                  <a:pt x="124297" y="676636"/>
                </a:lnTo>
                <a:lnTo>
                  <a:pt x="105129" y="717120"/>
                </a:lnTo>
                <a:lnTo>
                  <a:pt x="87449" y="758402"/>
                </a:lnTo>
                <a:lnTo>
                  <a:pt x="71292" y="800450"/>
                </a:lnTo>
                <a:lnTo>
                  <a:pt x="56692" y="843229"/>
                </a:lnTo>
                <a:lnTo>
                  <a:pt x="43682" y="886706"/>
                </a:lnTo>
                <a:lnTo>
                  <a:pt x="32297" y="930848"/>
                </a:lnTo>
                <a:lnTo>
                  <a:pt x="22570" y="975620"/>
                </a:lnTo>
                <a:lnTo>
                  <a:pt x="14535" y="1020990"/>
                </a:lnTo>
                <a:lnTo>
                  <a:pt x="8227" y="1066923"/>
                </a:lnTo>
                <a:lnTo>
                  <a:pt x="3679" y="1113387"/>
                </a:lnTo>
                <a:lnTo>
                  <a:pt x="925" y="1160347"/>
                </a:lnTo>
                <a:lnTo>
                  <a:pt x="0" y="1207770"/>
                </a:lnTo>
                <a:lnTo>
                  <a:pt x="925" y="1255192"/>
                </a:lnTo>
                <a:lnTo>
                  <a:pt x="3679" y="1302152"/>
                </a:lnTo>
                <a:lnTo>
                  <a:pt x="8227" y="1348616"/>
                </a:lnTo>
                <a:lnTo>
                  <a:pt x="14535" y="1394549"/>
                </a:lnTo>
                <a:lnTo>
                  <a:pt x="22570" y="1439919"/>
                </a:lnTo>
                <a:lnTo>
                  <a:pt x="32297" y="1484691"/>
                </a:lnTo>
                <a:lnTo>
                  <a:pt x="43682" y="1528833"/>
                </a:lnTo>
                <a:lnTo>
                  <a:pt x="56692" y="1572310"/>
                </a:lnTo>
                <a:lnTo>
                  <a:pt x="71292" y="1615089"/>
                </a:lnTo>
                <a:lnTo>
                  <a:pt x="87449" y="1657137"/>
                </a:lnTo>
                <a:lnTo>
                  <a:pt x="105129" y="1698419"/>
                </a:lnTo>
                <a:lnTo>
                  <a:pt x="124297" y="1738903"/>
                </a:lnTo>
                <a:lnTo>
                  <a:pt x="144919" y="1778555"/>
                </a:lnTo>
                <a:lnTo>
                  <a:pt x="166962" y="1817341"/>
                </a:lnTo>
                <a:lnTo>
                  <a:pt x="190392" y="1855228"/>
                </a:lnTo>
                <a:lnTo>
                  <a:pt x="215174" y="1892182"/>
                </a:lnTo>
                <a:lnTo>
                  <a:pt x="241275" y="1928169"/>
                </a:lnTo>
                <a:lnTo>
                  <a:pt x="268661" y="1963156"/>
                </a:lnTo>
                <a:lnTo>
                  <a:pt x="297298" y="1997109"/>
                </a:lnTo>
                <a:lnTo>
                  <a:pt x="327151" y="2029996"/>
                </a:lnTo>
                <a:lnTo>
                  <a:pt x="358187" y="2061781"/>
                </a:lnTo>
                <a:lnTo>
                  <a:pt x="390372" y="2092432"/>
                </a:lnTo>
                <a:lnTo>
                  <a:pt x="423672" y="2121915"/>
                </a:lnTo>
                <a:lnTo>
                  <a:pt x="458053" y="2150197"/>
                </a:lnTo>
                <a:lnTo>
                  <a:pt x="493480" y="2177243"/>
                </a:lnTo>
                <a:lnTo>
                  <a:pt x="529921" y="2203021"/>
                </a:lnTo>
                <a:lnTo>
                  <a:pt x="567340" y="2227497"/>
                </a:lnTo>
                <a:lnTo>
                  <a:pt x="605705" y="2250637"/>
                </a:lnTo>
                <a:lnTo>
                  <a:pt x="644980" y="2272408"/>
                </a:lnTo>
                <a:lnTo>
                  <a:pt x="685133" y="2292775"/>
                </a:lnTo>
                <a:lnTo>
                  <a:pt x="726129" y="2311706"/>
                </a:lnTo>
                <a:lnTo>
                  <a:pt x="767934" y="2329168"/>
                </a:lnTo>
                <a:lnTo>
                  <a:pt x="810514" y="2345125"/>
                </a:lnTo>
                <a:lnTo>
                  <a:pt x="853835" y="2359545"/>
                </a:lnTo>
                <a:lnTo>
                  <a:pt x="897863" y="2372395"/>
                </a:lnTo>
                <a:lnTo>
                  <a:pt x="942565" y="2383640"/>
                </a:lnTo>
                <a:lnTo>
                  <a:pt x="987905" y="2393247"/>
                </a:lnTo>
                <a:lnTo>
                  <a:pt x="1033852" y="2401183"/>
                </a:lnTo>
                <a:lnTo>
                  <a:pt x="1080369" y="2407414"/>
                </a:lnTo>
                <a:lnTo>
                  <a:pt x="1127424" y="2411906"/>
                </a:lnTo>
                <a:lnTo>
                  <a:pt x="1174982" y="2414625"/>
                </a:lnTo>
                <a:lnTo>
                  <a:pt x="1223009" y="2415540"/>
                </a:lnTo>
                <a:lnTo>
                  <a:pt x="1271028" y="2414625"/>
                </a:lnTo>
                <a:lnTo>
                  <a:pt x="1318579" y="2411906"/>
                </a:lnTo>
                <a:lnTo>
                  <a:pt x="1365627" y="2407414"/>
                </a:lnTo>
                <a:lnTo>
                  <a:pt x="1412138" y="2401183"/>
                </a:lnTo>
                <a:lnTo>
                  <a:pt x="1458078" y="2393247"/>
                </a:lnTo>
                <a:lnTo>
                  <a:pt x="1503414" y="2383640"/>
                </a:lnTo>
                <a:lnTo>
                  <a:pt x="1548112" y="2372395"/>
                </a:lnTo>
                <a:lnTo>
                  <a:pt x="1592137" y="2359545"/>
                </a:lnTo>
                <a:lnTo>
                  <a:pt x="1635455" y="2345125"/>
                </a:lnTo>
                <a:lnTo>
                  <a:pt x="1678033" y="2329168"/>
                </a:lnTo>
                <a:lnTo>
                  <a:pt x="1719836" y="2311706"/>
                </a:lnTo>
                <a:lnTo>
                  <a:pt x="1760830" y="2292775"/>
                </a:lnTo>
                <a:lnTo>
                  <a:pt x="1800982" y="2272408"/>
                </a:lnTo>
                <a:lnTo>
                  <a:pt x="1840258" y="2250637"/>
                </a:lnTo>
                <a:lnTo>
                  <a:pt x="1878622" y="2227497"/>
                </a:lnTo>
                <a:lnTo>
                  <a:pt x="1916043" y="2203021"/>
                </a:lnTo>
                <a:lnTo>
                  <a:pt x="1952484" y="2177243"/>
                </a:lnTo>
                <a:lnTo>
                  <a:pt x="1987913" y="2150197"/>
                </a:lnTo>
                <a:lnTo>
                  <a:pt x="2022295" y="2121915"/>
                </a:lnTo>
                <a:lnTo>
                  <a:pt x="2055597" y="2092432"/>
                </a:lnTo>
                <a:lnTo>
                  <a:pt x="2087784" y="2061781"/>
                </a:lnTo>
                <a:lnTo>
                  <a:pt x="2118823" y="2029996"/>
                </a:lnTo>
                <a:lnTo>
                  <a:pt x="2148679" y="1997109"/>
                </a:lnTo>
                <a:lnTo>
                  <a:pt x="2177318" y="1963156"/>
                </a:lnTo>
                <a:lnTo>
                  <a:pt x="2204706" y="1928169"/>
                </a:lnTo>
                <a:lnTo>
                  <a:pt x="2230810" y="1892182"/>
                </a:lnTo>
                <a:lnTo>
                  <a:pt x="2255596" y="1855228"/>
                </a:lnTo>
                <a:lnTo>
                  <a:pt x="2279029" y="1817341"/>
                </a:lnTo>
                <a:lnTo>
                  <a:pt x="2301075" y="1778555"/>
                </a:lnTo>
                <a:lnTo>
                  <a:pt x="2321700" y="1738903"/>
                </a:lnTo>
                <a:lnTo>
                  <a:pt x="2340871" y="1698419"/>
                </a:lnTo>
                <a:lnTo>
                  <a:pt x="2358553" y="1657137"/>
                </a:lnTo>
                <a:lnTo>
                  <a:pt x="2374713" y="1615089"/>
                </a:lnTo>
                <a:lnTo>
                  <a:pt x="2389316" y="1572310"/>
                </a:lnTo>
                <a:lnTo>
                  <a:pt x="2402328" y="1528833"/>
                </a:lnTo>
                <a:lnTo>
                  <a:pt x="2413716" y="1484691"/>
                </a:lnTo>
                <a:lnTo>
                  <a:pt x="2423445" y="1439919"/>
                </a:lnTo>
                <a:lnTo>
                  <a:pt x="2431481" y="1394549"/>
                </a:lnTo>
                <a:lnTo>
                  <a:pt x="2437791" y="1348616"/>
                </a:lnTo>
                <a:lnTo>
                  <a:pt x="2442340" y="1302152"/>
                </a:lnTo>
                <a:lnTo>
                  <a:pt x="2445094" y="1255192"/>
                </a:lnTo>
                <a:lnTo>
                  <a:pt x="2446020" y="1207770"/>
                </a:lnTo>
                <a:lnTo>
                  <a:pt x="2445094" y="1160347"/>
                </a:lnTo>
                <a:lnTo>
                  <a:pt x="2442340" y="1113387"/>
                </a:lnTo>
                <a:lnTo>
                  <a:pt x="2437791" y="1066923"/>
                </a:lnTo>
                <a:lnTo>
                  <a:pt x="2431481" y="1020990"/>
                </a:lnTo>
                <a:lnTo>
                  <a:pt x="2423445" y="975620"/>
                </a:lnTo>
                <a:lnTo>
                  <a:pt x="2413716" y="930848"/>
                </a:lnTo>
                <a:lnTo>
                  <a:pt x="2402328" y="886706"/>
                </a:lnTo>
                <a:lnTo>
                  <a:pt x="2389316" y="843229"/>
                </a:lnTo>
                <a:lnTo>
                  <a:pt x="2374713" y="800450"/>
                </a:lnTo>
                <a:lnTo>
                  <a:pt x="2358553" y="758402"/>
                </a:lnTo>
                <a:lnTo>
                  <a:pt x="2340871" y="717120"/>
                </a:lnTo>
                <a:lnTo>
                  <a:pt x="2321700" y="676636"/>
                </a:lnTo>
                <a:lnTo>
                  <a:pt x="2301075" y="636984"/>
                </a:lnTo>
                <a:lnTo>
                  <a:pt x="2279029" y="598198"/>
                </a:lnTo>
                <a:lnTo>
                  <a:pt x="2255596" y="560311"/>
                </a:lnTo>
                <a:lnTo>
                  <a:pt x="2230810" y="523357"/>
                </a:lnTo>
                <a:lnTo>
                  <a:pt x="2204706" y="487370"/>
                </a:lnTo>
                <a:lnTo>
                  <a:pt x="2177318" y="452383"/>
                </a:lnTo>
                <a:lnTo>
                  <a:pt x="2148679" y="418430"/>
                </a:lnTo>
                <a:lnTo>
                  <a:pt x="2118823" y="385543"/>
                </a:lnTo>
                <a:lnTo>
                  <a:pt x="2087784" y="353758"/>
                </a:lnTo>
                <a:lnTo>
                  <a:pt x="2055597" y="323107"/>
                </a:lnTo>
                <a:lnTo>
                  <a:pt x="2022295" y="293624"/>
                </a:lnTo>
                <a:lnTo>
                  <a:pt x="1987913" y="265342"/>
                </a:lnTo>
                <a:lnTo>
                  <a:pt x="1952484" y="238296"/>
                </a:lnTo>
                <a:lnTo>
                  <a:pt x="1916043" y="212518"/>
                </a:lnTo>
                <a:lnTo>
                  <a:pt x="1878622" y="188042"/>
                </a:lnTo>
                <a:lnTo>
                  <a:pt x="1840258" y="164902"/>
                </a:lnTo>
                <a:lnTo>
                  <a:pt x="1800982" y="143131"/>
                </a:lnTo>
                <a:lnTo>
                  <a:pt x="1760830" y="122764"/>
                </a:lnTo>
                <a:lnTo>
                  <a:pt x="1719836" y="103833"/>
                </a:lnTo>
                <a:lnTo>
                  <a:pt x="1678033" y="86371"/>
                </a:lnTo>
                <a:lnTo>
                  <a:pt x="1635455" y="70414"/>
                </a:lnTo>
                <a:lnTo>
                  <a:pt x="1592137" y="55994"/>
                </a:lnTo>
                <a:lnTo>
                  <a:pt x="1548112" y="43144"/>
                </a:lnTo>
                <a:lnTo>
                  <a:pt x="1503414" y="31899"/>
                </a:lnTo>
                <a:lnTo>
                  <a:pt x="1458078" y="22292"/>
                </a:lnTo>
                <a:lnTo>
                  <a:pt x="1412138" y="14356"/>
                </a:lnTo>
                <a:lnTo>
                  <a:pt x="1365627" y="8125"/>
                </a:lnTo>
                <a:lnTo>
                  <a:pt x="1318579" y="3633"/>
                </a:lnTo>
                <a:lnTo>
                  <a:pt x="1271028" y="914"/>
                </a:lnTo>
                <a:lnTo>
                  <a:pt x="1223009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33744" y="3430523"/>
            <a:ext cx="2446020" cy="2415540"/>
          </a:xfrm>
          <a:custGeom>
            <a:avLst/>
            <a:gdLst/>
            <a:ahLst/>
            <a:cxnLst/>
            <a:rect l="l" t="t" r="r" b="b"/>
            <a:pathLst>
              <a:path w="2446020" h="2415540">
                <a:moveTo>
                  <a:pt x="0" y="1207770"/>
                </a:moveTo>
                <a:lnTo>
                  <a:pt x="925" y="1160347"/>
                </a:lnTo>
                <a:lnTo>
                  <a:pt x="3679" y="1113387"/>
                </a:lnTo>
                <a:lnTo>
                  <a:pt x="8227" y="1066923"/>
                </a:lnTo>
                <a:lnTo>
                  <a:pt x="14535" y="1020990"/>
                </a:lnTo>
                <a:lnTo>
                  <a:pt x="22570" y="975620"/>
                </a:lnTo>
                <a:lnTo>
                  <a:pt x="32297" y="930848"/>
                </a:lnTo>
                <a:lnTo>
                  <a:pt x="43682" y="886706"/>
                </a:lnTo>
                <a:lnTo>
                  <a:pt x="56692" y="843229"/>
                </a:lnTo>
                <a:lnTo>
                  <a:pt x="71292" y="800450"/>
                </a:lnTo>
                <a:lnTo>
                  <a:pt x="87449" y="758402"/>
                </a:lnTo>
                <a:lnTo>
                  <a:pt x="105129" y="717120"/>
                </a:lnTo>
                <a:lnTo>
                  <a:pt x="124297" y="676636"/>
                </a:lnTo>
                <a:lnTo>
                  <a:pt x="144919" y="636984"/>
                </a:lnTo>
                <a:lnTo>
                  <a:pt x="166962" y="598198"/>
                </a:lnTo>
                <a:lnTo>
                  <a:pt x="190392" y="560311"/>
                </a:lnTo>
                <a:lnTo>
                  <a:pt x="215174" y="523357"/>
                </a:lnTo>
                <a:lnTo>
                  <a:pt x="241275" y="487370"/>
                </a:lnTo>
                <a:lnTo>
                  <a:pt x="268661" y="452383"/>
                </a:lnTo>
                <a:lnTo>
                  <a:pt x="297298" y="418430"/>
                </a:lnTo>
                <a:lnTo>
                  <a:pt x="327151" y="385543"/>
                </a:lnTo>
                <a:lnTo>
                  <a:pt x="358187" y="353758"/>
                </a:lnTo>
                <a:lnTo>
                  <a:pt x="390372" y="323107"/>
                </a:lnTo>
                <a:lnTo>
                  <a:pt x="423672" y="293624"/>
                </a:lnTo>
                <a:lnTo>
                  <a:pt x="458053" y="265342"/>
                </a:lnTo>
                <a:lnTo>
                  <a:pt x="493480" y="238296"/>
                </a:lnTo>
                <a:lnTo>
                  <a:pt x="529921" y="212518"/>
                </a:lnTo>
                <a:lnTo>
                  <a:pt x="567340" y="188042"/>
                </a:lnTo>
                <a:lnTo>
                  <a:pt x="605705" y="164902"/>
                </a:lnTo>
                <a:lnTo>
                  <a:pt x="644980" y="143131"/>
                </a:lnTo>
                <a:lnTo>
                  <a:pt x="685133" y="122764"/>
                </a:lnTo>
                <a:lnTo>
                  <a:pt x="726129" y="103833"/>
                </a:lnTo>
                <a:lnTo>
                  <a:pt x="767934" y="86371"/>
                </a:lnTo>
                <a:lnTo>
                  <a:pt x="810514" y="70414"/>
                </a:lnTo>
                <a:lnTo>
                  <a:pt x="853835" y="55994"/>
                </a:lnTo>
                <a:lnTo>
                  <a:pt x="897863" y="43144"/>
                </a:lnTo>
                <a:lnTo>
                  <a:pt x="942565" y="31899"/>
                </a:lnTo>
                <a:lnTo>
                  <a:pt x="987905" y="22292"/>
                </a:lnTo>
                <a:lnTo>
                  <a:pt x="1033852" y="14356"/>
                </a:lnTo>
                <a:lnTo>
                  <a:pt x="1080369" y="8125"/>
                </a:lnTo>
                <a:lnTo>
                  <a:pt x="1127424" y="3633"/>
                </a:lnTo>
                <a:lnTo>
                  <a:pt x="1174982" y="914"/>
                </a:lnTo>
                <a:lnTo>
                  <a:pt x="1223009" y="0"/>
                </a:lnTo>
                <a:lnTo>
                  <a:pt x="1271028" y="914"/>
                </a:lnTo>
                <a:lnTo>
                  <a:pt x="1318579" y="3633"/>
                </a:lnTo>
                <a:lnTo>
                  <a:pt x="1365627" y="8125"/>
                </a:lnTo>
                <a:lnTo>
                  <a:pt x="1412138" y="14356"/>
                </a:lnTo>
                <a:lnTo>
                  <a:pt x="1458078" y="22292"/>
                </a:lnTo>
                <a:lnTo>
                  <a:pt x="1503414" y="31899"/>
                </a:lnTo>
                <a:lnTo>
                  <a:pt x="1548112" y="43144"/>
                </a:lnTo>
                <a:lnTo>
                  <a:pt x="1592137" y="55994"/>
                </a:lnTo>
                <a:lnTo>
                  <a:pt x="1635455" y="70414"/>
                </a:lnTo>
                <a:lnTo>
                  <a:pt x="1678033" y="86371"/>
                </a:lnTo>
                <a:lnTo>
                  <a:pt x="1719836" y="103833"/>
                </a:lnTo>
                <a:lnTo>
                  <a:pt x="1760830" y="122764"/>
                </a:lnTo>
                <a:lnTo>
                  <a:pt x="1800982" y="143131"/>
                </a:lnTo>
                <a:lnTo>
                  <a:pt x="1840258" y="164902"/>
                </a:lnTo>
                <a:lnTo>
                  <a:pt x="1878622" y="188042"/>
                </a:lnTo>
                <a:lnTo>
                  <a:pt x="1916043" y="212518"/>
                </a:lnTo>
                <a:lnTo>
                  <a:pt x="1952484" y="238296"/>
                </a:lnTo>
                <a:lnTo>
                  <a:pt x="1987913" y="265342"/>
                </a:lnTo>
                <a:lnTo>
                  <a:pt x="2022295" y="293624"/>
                </a:lnTo>
                <a:lnTo>
                  <a:pt x="2055597" y="323107"/>
                </a:lnTo>
                <a:lnTo>
                  <a:pt x="2087784" y="353758"/>
                </a:lnTo>
                <a:lnTo>
                  <a:pt x="2118823" y="385543"/>
                </a:lnTo>
                <a:lnTo>
                  <a:pt x="2148679" y="418430"/>
                </a:lnTo>
                <a:lnTo>
                  <a:pt x="2177318" y="452383"/>
                </a:lnTo>
                <a:lnTo>
                  <a:pt x="2204706" y="487370"/>
                </a:lnTo>
                <a:lnTo>
                  <a:pt x="2230810" y="523357"/>
                </a:lnTo>
                <a:lnTo>
                  <a:pt x="2255596" y="560311"/>
                </a:lnTo>
                <a:lnTo>
                  <a:pt x="2279029" y="598198"/>
                </a:lnTo>
                <a:lnTo>
                  <a:pt x="2301075" y="636984"/>
                </a:lnTo>
                <a:lnTo>
                  <a:pt x="2321700" y="676636"/>
                </a:lnTo>
                <a:lnTo>
                  <a:pt x="2340871" y="717120"/>
                </a:lnTo>
                <a:lnTo>
                  <a:pt x="2358553" y="758402"/>
                </a:lnTo>
                <a:lnTo>
                  <a:pt x="2374713" y="800450"/>
                </a:lnTo>
                <a:lnTo>
                  <a:pt x="2389316" y="843229"/>
                </a:lnTo>
                <a:lnTo>
                  <a:pt x="2402328" y="886706"/>
                </a:lnTo>
                <a:lnTo>
                  <a:pt x="2413716" y="930848"/>
                </a:lnTo>
                <a:lnTo>
                  <a:pt x="2423445" y="975620"/>
                </a:lnTo>
                <a:lnTo>
                  <a:pt x="2431481" y="1020990"/>
                </a:lnTo>
                <a:lnTo>
                  <a:pt x="2437791" y="1066923"/>
                </a:lnTo>
                <a:lnTo>
                  <a:pt x="2442340" y="1113387"/>
                </a:lnTo>
                <a:lnTo>
                  <a:pt x="2445094" y="1160347"/>
                </a:lnTo>
                <a:lnTo>
                  <a:pt x="2446020" y="1207770"/>
                </a:lnTo>
                <a:lnTo>
                  <a:pt x="2445094" y="1255192"/>
                </a:lnTo>
                <a:lnTo>
                  <a:pt x="2442340" y="1302152"/>
                </a:lnTo>
                <a:lnTo>
                  <a:pt x="2437791" y="1348616"/>
                </a:lnTo>
                <a:lnTo>
                  <a:pt x="2431481" y="1394549"/>
                </a:lnTo>
                <a:lnTo>
                  <a:pt x="2423445" y="1439919"/>
                </a:lnTo>
                <a:lnTo>
                  <a:pt x="2413716" y="1484691"/>
                </a:lnTo>
                <a:lnTo>
                  <a:pt x="2402328" y="1528833"/>
                </a:lnTo>
                <a:lnTo>
                  <a:pt x="2389316" y="1572310"/>
                </a:lnTo>
                <a:lnTo>
                  <a:pt x="2374713" y="1615089"/>
                </a:lnTo>
                <a:lnTo>
                  <a:pt x="2358553" y="1657137"/>
                </a:lnTo>
                <a:lnTo>
                  <a:pt x="2340871" y="1698419"/>
                </a:lnTo>
                <a:lnTo>
                  <a:pt x="2321700" y="1738903"/>
                </a:lnTo>
                <a:lnTo>
                  <a:pt x="2301075" y="1778555"/>
                </a:lnTo>
                <a:lnTo>
                  <a:pt x="2279029" y="1817341"/>
                </a:lnTo>
                <a:lnTo>
                  <a:pt x="2255596" y="1855228"/>
                </a:lnTo>
                <a:lnTo>
                  <a:pt x="2230810" y="1892182"/>
                </a:lnTo>
                <a:lnTo>
                  <a:pt x="2204706" y="1928169"/>
                </a:lnTo>
                <a:lnTo>
                  <a:pt x="2177318" y="1963156"/>
                </a:lnTo>
                <a:lnTo>
                  <a:pt x="2148679" y="1997109"/>
                </a:lnTo>
                <a:lnTo>
                  <a:pt x="2118823" y="2029996"/>
                </a:lnTo>
                <a:lnTo>
                  <a:pt x="2087784" y="2061781"/>
                </a:lnTo>
                <a:lnTo>
                  <a:pt x="2055597" y="2092432"/>
                </a:lnTo>
                <a:lnTo>
                  <a:pt x="2022295" y="2121915"/>
                </a:lnTo>
                <a:lnTo>
                  <a:pt x="1987913" y="2150197"/>
                </a:lnTo>
                <a:lnTo>
                  <a:pt x="1952484" y="2177243"/>
                </a:lnTo>
                <a:lnTo>
                  <a:pt x="1916043" y="2203021"/>
                </a:lnTo>
                <a:lnTo>
                  <a:pt x="1878622" y="2227497"/>
                </a:lnTo>
                <a:lnTo>
                  <a:pt x="1840258" y="2250637"/>
                </a:lnTo>
                <a:lnTo>
                  <a:pt x="1800982" y="2272408"/>
                </a:lnTo>
                <a:lnTo>
                  <a:pt x="1760830" y="2292775"/>
                </a:lnTo>
                <a:lnTo>
                  <a:pt x="1719836" y="2311706"/>
                </a:lnTo>
                <a:lnTo>
                  <a:pt x="1678033" y="2329168"/>
                </a:lnTo>
                <a:lnTo>
                  <a:pt x="1635455" y="2345125"/>
                </a:lnTo>
                <a:lnTo>
                  <a:pt x="1592137" y="2359545"/>
                </a:lnTo>
                <a:lnTo>
                  <a:pt x="1548112" y="2372395"/>
                </a:lnTo>
                <a:lnTo>
                  <a:pt x="1503414" y="2383640"/>
                </a:lnTo>
                <a:lnTo>
                  <a:pt x="1458078" y="2393247"/>
                </a:lnTo>
                <a:lnTo>
                  <a:pt x="1412138" y="2401183"/>
                </a:lnTo>
                <a:lnTo>
                  <a:pt x="1365627" y="2407414"/>
                </a:lnTo>
                <a:lnTo>
                  <a:pt x="1318579" y="2411906"/>
                </a:lnTo>
                <a:lnTo>
                  <a:pt x="1271028" y="2414625"/>
                </a:lnTo>
                <a:lnTo>
                  <a:pt x="1223009" y="2415540"/>
                </a:lnTo>
                <a:lnTo>
                  <a:pt x="1174982" y="2414625"/>
                </a:lnTo>
                <a:lnTo>
                  <a:pt x="1127424" y="2411906"/>
                </a:lnTo>
                <a:lnTo>
                  <a:pt x="1080369" y="2407414"/>
                </a:lnTo>
                <a:lnTo>
                  <a:pt x="1033852" y="2401183"/>
                </a:lnTo>
                <a:lnTo>
                  <a:pt x="987905" y="2393247"/>
                </a:lnTo>
                <a:lnTo>
                  <a:pt x="942565" y="2383640"/>
                </a:lnTo>
                <a:lnTo>
                  <a:pt x="897863" y="2372395"/>
                </a:lnTo>
                <a:lnTo>
                  <a:pt x="853835" y="2359545"/>
                </a:lnTo>
                <a:lnTo>
                  <a:pt x="810514" y="2345125"/>
                </a:lnTo>
                <a:lnTo>
                  <a:pt x="767934" y="2329168"/>
                </a:lnTo>
                <a:lnTo>
                  <a:pt x="726129" y="2311706"/>
                </a:lnTo>
                <a:lnTo>
                  <a:pt x="685133" y="2292775"/>
                </a:lnTo>
                <a:lnTo>
                  <a:pt x="644980" y="2272408"/>
                </a:lnTo>
                <a:lnTo>
                  <a:pt x="605705" y="2250637"/>
                </a:lnTo>
                <a:lnTo>
                  <a:pt x="567340" y="2227497"/>
                </a:lnTo>
                <a:lnTo>
                  <a:pt x="529921" y="2203021"/>
                </a:lnTo>
                <a:lnTo>
                  <a:pt x="493480" y="2177243"/>
                </a:lnTo>
                <a:lnTo>
                  <a:pt x="458053" y="2150197"/>
                </a:lnTo>
                <a:lnTo>
                  <a:pt x="423672" y="2121915"/>
                </a:lnTo>
                <a:lnTo>
                  <a:pt x="390372" y="2092432"/>
                </a:lnTo>
                <a:lnTo>
                  <a:pt x="358187" y="2061781"/>
                </a:lnTo>
                <a:lnTo>
                  <a:pt x="327151" y="2029996"/>
                </a:lnTo>
                <a:lnTo>
                  <a:pt x="297298" y="1997109"/>
                </a:lnTo>
                <a:lnTo>
                  <a:pt x="268661" y="1963156"/>
                </a:lnTo>
                <a:lnTo>
                  <a:pt x="241275" y="1928169"/>
                </a:lnTo>
                <a:lnTo>
                  <a:pt x="215174" y="1892182"/>
                </a:lnTo>
                <a:lnTo>
                  <a:pt x="190392" y="1855228"/>
                </a:lnTo>
                <a:lnTo>
                  <a:pt x="166962" y="1817341"/>
                </a:lnTo>
                <a:lnTo>
                  <a:pt x="144919" y="1778555"/>
                </a:lnTo>
                <a:lnTo>
                  <a:pt x="124297" y="1738903"/>
                </a:lnTo>
                <a:lnTo>
                  <a:pt x="105129" y="1698419"/>
                </a:lnTo>
                <a:lnTo>
                  <a:pt x="87449" y="1657137"/>
                </a:lnTo>
                <a:lnTo>
                  <a:pt x="71292" y="1615089"/>
                </a:lnTo>
                <a:lnTo>
                  <a:pt x="56692" y="1572310"/>
                </a:lnTo>
                <a:lnTo>
                  <a:pt x="43682" y="1528833"/>
                </a:lnTo>
                <a:lnTo>
                  <a:pt x="32297" y="1484691"/>
                </a:lnTo>
                <a:lnTo>
                  <a:pt x="22570" y="1439919"/>
                </a:lnTo>
                <a:lnTo>
                  <a:pt x="14535" y="1394549"/>
                </a:lnTo>
                <a:lnTo>
                  <a:pt x="8227" y="1348616"/>
                </a:lnTo>
                <a:lnTo>
                  <a:pt x="3679" y="1302152"/>
                </a:lnTo>
                <a:lnTo>
                  <a:pt x="925" y="1255192"/>
                </a:lnTo>
                <a:lnTo>
                  <a:pt x="0" y="120777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72402" y="4484878"/>
            <a:ext cx="1570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30" b="1">
                <a:solidFill>
                  <a:srgbClr val="7E7E7E"/>
                </a:solidFill>
                <a:latin typeface="Verdana"/>
                <a:cs typeface="Verdana"/>
              </a:rPr>
              <a:t>US </a:t>
            </a:r>
            <a:r>
              <a:rPr dirty="0" sz="1800" spc="-204" b="1">
                <a:solidFill>
                  <a:srgbClr val="7E7E7E"/>
                </a:solidFill>
                <a:latin typeface="Verdana"/>
                <a:cs typeface="Verdana"/>
              </a:rPr>
              <a:t>BANK,</a:t>
            </a:r>
            <a:r>
              <a:rPr dirty="0" sz="1800" spc="-270" b="1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800" spc="-180" b="1">
                <a:solidFill>
                  <a:srgbClr val="7E7E7E"/>
                </a:solidFill>
                <a:latin typeface="Verdana"/>
                <a:cs typeface="Verdana"/>
              </a:rPr>
              <a:t>INC.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9510" y="5440781"/>
            <a:ext cx="1936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0">
                <a:latin typeface="Verdana"/>
                <a:cs typeface="Verdana"/>
              </a:rPr>
              <a:t>Node</a:t>
            </a:r>
            <a:r>
              <a:rPr dirty="0" sz="2400" spc="-2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Owner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9332" y="4521708"/>
            <a:ext cx="2534920" cy="173990"/>
          </a:xfrm>
          <a:custGeom>
            <a:avLst/>
            <a:gdLst/>
            <a:ahLst/>
            <a:cxnLst/>
            <a:rect l="l" t="t" r="r" b="b"/>
            <a:pathLst>
              <a:path w="2534920" h="173989">
                <a:moveTo>
                  <a:pt x="2360676" y="0"/>
                </a:moveTo>
                <a:lnTo>
                  <a:pt x="2360676" y="173736"/>
                </a:lnTo>
                <a:lnTo>
                  <a:pt x="2476500" y="115824"/>
                </a:lnTo>
                <a:lnTo>
                  <a:pt x="2389631" y="115824"/>
                </a:lnTo>
                <a:lnTo>
                  <a:pt x="2389631" y="57912"/>
                </a:lnTo>
                <a:lnTo>
                  <a:pt x="2476500" y="57912"/>
                </a:lnTo>
                <a:lnTo>
                  <a:pt x="2360676" y="0"/>
                </a:lnTo>
                <a:close/>
              </a:path>
              <a:path w="2534920" h="173989">
                <a:moveTo>
                  <a:pt x="2360676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360676" y="115824"/>
                </a:lnTo>
                <a:lnTo>
                  <a:pt x="2360676" y="57912"/>
                </a:lnTo>
                <a:close/>
              </a:path>
              <a:path w="2534920" h="173989">
                <a:moveTo>
                  <a:pt x="2476500" y="57912"/>
                </a:moveTo>
                <a:lnTo>
                  <a:pt x="2389631" y="57912"/>
                </a:lnTo>
                <a:lnTo>
                  <a:pt x="2389631" y="115824"/>
                </a:lnTo>
                <a:lnTo>
                  <a:pt x="2476500" y="115824"/>
                </a:lnTo>
                <a:lnTo>
                  <a:pt x="2534412" y="86868"/>
                </a:lnTo>
                <a:lnTo>
                  <a:pt x="2476500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62578" y="4105402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>
                <a:latin typeface="Verdana"/>
                <a:cs typeface="Verdana"/>
              </a:rPr>
              <a:t>CordaRPCOps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23147" y="5377434"/>
            <a:ext cx="2224405" cy="173990"/>
          </a:xfrm>
          <a:custGeom>
            <a:avLst/>
            <a:gdLst/>
            <a:ahLst/>
            <a:cxnLst/>
            <a:rect l="l" t="t" r="r" b="b"/>
            <a:pathLst>
              <a:path w="2224404" h="173989">
                <a:moveTo>
                  <a:pt x="174117" y="0"/>
                </a:moveTo>
                <a:lnTo>
                  <a:pt x="0" y="86105"/>
                </a:lnTo>
                <a:lnTo>
                  <a:pt x="173354" y="173735"/>
                </a:lnTo>
                <a:lnTo>
                  <a:pt x="173609" y="115817"/>
                </a:lnTo>
                <a:lnTo>
                  <a:pt x="144652" y="115696"/>
                </a:lnTo>
                <a:lnTo>
                  <a:pt x="144906" y="57784"/>
                </a:lnTo>
                <a:lnTo>
                  <a:pt x="173863" y="57784"/>
                </a:lnTo>
                <a:lnTo>
                  <a:pt x="174117" y="0"/>
                </a:lnTo>
                <a:close/>
              </a:path>
              <a:path w="2224404" h="173989">
                <a:moveTo>
                  <a:pt x="173863" y="57905"/>
                </a:moveTo>
                <a:lnTo>
                  <a:pt x="173609" y="115817"/>
                </a:lnTo>
                <a:lnTo>
                  <a:pt x="2223897" y="124332"/>
                </a:lnTo>
                <a:lnTo>
                  <a:pt x="2224151" y="66420"/>
                </a:lnTo>
                <a:lnTo>
                  <a:pt x="173863" y="57905"/>
                </a:lnTo>
                <a:close/>
              </a:path>
              <a:path w="2224404" h="173989">
                <a:moveTo>
                  <a:pt x="144906" y="57784"/>
                </a:moveTo>
                <a:lnTo>
                  <a:pt x="144652" y="115696"/>
                </a:lnTo>
                <a:lnTo>
                  <a:pt x="173609" y="115817"/>
                </a:lnTo>
                <a:lnTo>
                  <a:pt x="173863" y="57905"/>
                </a:lnTo>
                <a:lnTo>
                  <a:pt x="144906" y="57784"/>
                </a:lnTo>
                <a:close/>
              </a:path>
              <a:path w="2224404" h="173989">
                <a:moveTo>
                  <a:pt x="173863" y="57784"/>
                </a:moveTo>
                <a:lnTo>
                  <a:pt x="144906" y="57784"/>
                </a:lnTo>
                <a:lnTo>
                  <a:pt x="173863" y="5790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23147" y="3749547"/>
            <a:ext cx="2670810" cy="1720214"/>
          </a:xfrm>
          <a:custGeom>
            <a:avLst/>
            <a:gdLst/>
            <a:ahLst/>
            <a:cxnLst/>
            <a:rect l="l" t="t" r="r" b="b"/>
            <a:pathLst>
              <a:path w="2670809" h="1720214">
                <a:moveTo>
                  <a:pt x="2217674" y="1719961"/>
                </a:moveTo>
                <a:lnTo>
                  <a:pt x="2670682" y="1719961"/>
                </a:lnTo>
                <a:lnTo>
                  <a:pt x="2670682" y="0"/>
                </a:lnTo>
                <a:lnTo>
                  <a:pt x="0" y="0"/>
                </a:lnTo>
                <a:lnTo>
                  <a:pt x="0" y="5587"/>
                </a:lnTo>
              </a:path>
            </a:pathLst>
          </a:custGeom>
          <a:ln w="57912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59926" y="4342003"/>
            <a:ext cx="1696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5">
                <a:latin typeface="Verdana"/>
                <a:cs typeface="Verdana"/>
              </a:rPr>
              <a:t>Ser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-175">
                <a:latin typeface="Verdana"/>
                <a:cs typeface="Verdana"/>
              </a:rPr>
              <a:t>i</a:t>
            </a:r>
            <a:r>
              <a:rPr dirty="0" sz="2400" spc="80">
                <a:latin typeface="Verdana"/>
                <a:cs typeface="Verdana"/>
              </a:rPr>
              <a:t>ce</a:t>
            </a:r>
            <a:r>
              <a:rPr dirty="0" sz="2400" spc="90">
                <a:latin typeface="Verdana"/>
                <a:cs typeface="Verdana"/>
              </a:rPr>
              <a:t>H</a:t>
            </a:r>
            <a:r>
              <a:rPr dirty="0" sz="2400" spc="40">
                <a:latin typeface="Verdana"/>
                <a:cs typeface="Verdana"/>
              </a:rPr>
              <a:t>ub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778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</a:t>
            </a:r>
            <a:r>
              <a:rPr dirty="0" spc="-275"/>
              <a:t> </a:t>
            </a:r>
            <a:r>
              <a:rPr dirty="0" spc="-300"/>
              <a:t>vault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The</a:t>
            </a:r>
            <a:r>
              <a:rPr dirty="0" spc="-130"/>
              <a:t> </a:t>
            </a:r>
            <a:r>
              <a:rPr dirty="0" spc="-65"/>
              <a:t>Node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5" b="1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14832"/>
            <a:ext cx="8815705" cy="36925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stores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data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ways: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295" b="1">
                <a:latin typeface="Verdana"/>
                <a:cs typeface="Verdana"/>
              </a:rPr>
              <a:t>The </a:t>
            </a:r>
            <a:r>
              <a:rPr dirty="0" sz="2200" spc="-210" b="1">
                <a:latin typeface="Verdana"/>
                <a:cs typeface="Verdana"/>
              </a:rPr>
              <a:t>vault</a:t>
            </a:r>
            <a:r>
              <a:rPr dirty="0" sz="2200" spc="-210">
                <a:latin typeface="Verdana"/>
                <a:cs typeface="Verdana"/>
              </a:rPr>
              <a:t>, </a:t>
            </a:r>
            <a:r>
              <a:rPr dirty="0" sz="2200" spc="5">
                <a:latin typeface="Verdana"/>
                <a:cs typeface="Verdana"/>
              </a:rPr>
              <a:t>which </a:t>
            </a:r>
            <a:r>
              <a:rPr dirty="0" sz="2200" spc="-85">
                <a:latin typeface="Verdana"/>
                <a:cs typeface="Verdana"/>
              </a:rPr>
              <a:t>represents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30">
                <a:latin typeface="Verdana"/>
                <a:cs typeface="Verdana"/>
              </a:rPr>
              <a:t>node’s </a:t>
            </a:r>
            <a:r>
              <a:rPr dirty="0" sz="2200" spc="-40">
                <a:latin typeface="Verdana"/>
                <a:cs typeface="Verdana"/>
              </a:rPr>
              <a:t>personal</a:t>
            </a:r>
            <a:r>
              <a:rPr dirty="0" sz="2200" spc="-57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ledger:</a:t>
            </a:r>
            <a:endParaRPr sz="22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855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2100" spc="-150" b="1">
                <a:latin typeface="Verdana"/>
                <a:cs typeface="Verdana"/>
              </a:rPr>
              <a:t>Consumed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225" b="1">
                <a:latin typeface="Verdana"/>
                <a:cs typeface="Verdana"/>
              </a:rPr>
              <a:t>states</a:t>
            </a:r>
            <a:r>
              <a:rPr dirty="0" sz="2100" spc="-225">
                <a:latin typeface="Verdana"/>
                <a:cs typeface="Verdana"/>
              </a:rPr>
              <a:t>,</a:t>
            </a:r>
            <a:r>
              <a:rPr dirty="0" sz="2100" spc="-1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which</a:t>
            </a:r>
            <a:r>
              <a:rPr dirty="0" sz="2100" spc="-155">
                <a:latin typeface="Verdana"/>
                <a:cs typeface="Verdana"/>
              </a:rPr>
              <a:t> </a:t>
            </a:r>
            <a:r>
              <a:rPr dirty="0" sz="2100" spc="-60">
                <a:latin typeface="Verdana"/>
                <a:cs typeface="Verdana"/>
              </a:rPr>
              <a:t>represent</a:t>
            </a:r>
            <a:r>
              <a:rPr dirty="0" sz="2100" spc="-155">
                <a:latin typeface="Verdana"/>
                <a:cs typeface="Verdana"/>
              </a:rPr>
              <a:t> </a:t>
            </a:r>
            <a:r>
              <a:rPr dirty="0" sz="2100" spc="60">
                <a:latin typeface="Verdana"/>
                <a:cs typeface="Verdana"/>
              </a:rPr>
              <a:t>an</a:t>
            </a:r>
            <a:r>
              <a:rPr dirty="0" sz="2100" spc="-145">
                <a:latin typeface="Verdana"/>
                <a:cs typeface="Verdana"/>
              </a:rPr>
              <a:t> </a:t>
            </a:r>
            <a:r>
              <a:rPr dirty="0" sz="2100" spc="-30">
                <a:latin typeface="Verdana"/>
                <a:cs typeface="Verdana"/>
              </a:rPr>
              <a:t>immutable</a:t>
            </a:r>
            <a:r>
              <a:rPr dirty="0" sz="2100" spc="-140">
                <a:latin typeface="Verdana"/>
                <a:cs typeface="Verdana"/>
              </a:rPr>
              <a:t> </a:t>
            </a:r>
            <a:r>
              <a:rPr dirty="0" sz="2100" spc="5">
                <a:latin typeface="Verdana"/>
                <a:cs typeface="Verdana"/>
              </a:rPr>
              <a:t>ledger</a:t>
            </a:r>
            <a:r>
              <a:rPr dirty="0" sz="2100" spc="-145">
                <a:latin typeface="Verdana"/>
                <a:cs typeface="Verdana"/>
              </a:rPr>
              <a:t> </a:t>
            </a:r>
            <a:r>
              <a:rPr dirty="0" sz="2100" spc="10">
                <a:latin typeface="Verdana"/>
                <a:cs typeface="Verdana"/>
              </a:rPr>
              <a:t>of</a:t>
            </a:r>
            <a:r>
              <a:rPr dirty="0" sz="2100" spc="-155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the</a:t>
            </a:r>
            <a:endParaRPr sz="2100">
              <a:latin typeface="Verdana"/>
              <a:cs typeface="Verdana"/>
            </a:endParaRPr>
          </a:p>
          <a:p>
            <a:pPr marL="710565">
              <a:lnSpc>
                <a:spcPct val="100000"/>
              </a:lnSpc>
              <a:spcBef>
                <a:spcPts val="830"/>
              </a:spcBef>
            </a:pPr>
            <a:r>
              <a:rPr dirty="0" sz="2100" spc="-30">
                <a:latin typeface="Verdana"/>
                <a:cs typeface="Verdana"/>
              </a:rPr>
              <a:t>owner’s past</a:t>
            </a:r>
            <a:r>
              <a:rPr dirty="0" sz="2100" spc="-295">
                <a:latin typeface="Verdana"/>
                <a:cs typeface="Verdana"/>
              </a:rPr>
              <a:t> </a:t>
            </a:r>
            <a:r>
              <a:rPr dirty="0" sz="2100" spc="-35">
                <a:latin typeface="Verdana"/>
                <a:cs typeface="Verdana"/>
              </a:rPr>
              <a:t>activity</a:t>
            </a:r>
            <a:endParaRPr sz="21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84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2100" spc="-180" b="1">
                <a:latin typeface="Verdana"/>
                <a:cs typeface="Verdana"/>
              </a:rPr>
              <a:t>Unconsumed </a:t>
            </a:r>
            <a:r>
              <a:rPr dirty="0" sz="2100" spc="-225" b="1">
                <a:latin typeface="Verdana"/>
                <a:cs typeface="Verdana"/>
              </a:rPr>
              <a:t>states</a:t>
            </a:r>
            <a:r>
              <a:rPr dirty="0" sz="2100" spc="-225">
                <a:latin typeface="Verdana"/>
                <a:cs typeface="Verdana"/>
              </a:rPr>
              <a:t>, </a:t>
            </a:r>
            <a:r>
              <a:rPr dirty="0" sz="2100" spc="5">
                <a:latin typeface="Verdana"/>
                <a:cs typeface="Verdana"/>
              </a:rPr>
              <a:t>which </a:t>
            </a:r>
            <a:r>
              <a:rPr dirty="0" sz="2100" spc="-60">
                <a:latin typeface="Verdana"/>
                <a:cs typeface="Verdana"/>
              </a:rPr>
              <a:t>represent </a:t>
            </a:r>
            <a:r>
              <a:rPr dirty="0" sz="2100" spc="-20">
                <a:latin typeface="Verdana"/>
                <a:cs typeface="Verdana"/>
              </a:rPr>
              <a:t>the </a:t>
            </a:r>
            <a:r>
              <a:rPr dirty="0" sz="2100" spc="-30">
                <a:latin typeface="Verdana"/>
                <a:cs typeface="Verdana"/>
              </a:rPr>
              <a:t>owner’s</a:t>
            </a:r>
            <a:r>
              <a:rPr dirty="0" sz="2100" spc="-409">
                <a:latin typeface="Verdana"/>
                <a:cs typeface="Verdana"/>
              </a:rPr>
              <a:t> </a:t>
            </a:r>
            <a:r>
              <a:rPr dirty="0" sz="2100" spc="85">
                <a:latin typeface="Verdana"/>
                <a:cs typeface="Verdana"/>
              </a:rPr>
              <a:t>“balance”</a:t>
            </a:r>
            <a:endParaRPr sz="21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83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2100" spc="-190" b="1">
                <a:latin typeface="Verdana"/>
                <a:cs typeface="Verdana"/>
              </a:rPr>
              <a:t>Attachments</a:t>
            </a:r>
            <a:r>
              <a:rPr dirty="0" sz="2100" spc="-190">
                <a:latin typeface="Verdana"/>
                <a:cs typeface="Verdana"/>
              </a:rPr>
              <a:t>, </a:t>
            </a:r>
            <a:r>
              <a:rPr dirty="0" sz="2100" spc="-55">
                <a:latin typeface="Verdana"/>
                <a:cs typeface="Verdana"/>
              </a:rPr>
              <a:t>binary </a:t>
            </a:r>
            <a:r>
              <a:rPr dirty="0" sz="2100" spc="-110">
                <a:latin typeface="Verdana"/>
                <a:cs typeface="Verdana"/>
              </a:rPr>
              <a:t>files </a:t>
            </a:r>
            <a:r>
              <a:rPr dirty="0" sz="2100" spc="-55">
                <a:latin typeface="Verdana"/>
                <a:cs typeface="Verdana"/>
              </a:rPr>
              <a:t>linked </a:t>
            </a:r>
            <a:r>
              <a:rPr dirty="0" sz="2100" spc="-10">
                <a:latin typeface="Verdana"/>
                <a:cs typeface="Verdana"/>
              </a:rPr>
              <a:t>to </a:t>
            </a:r>
            <a:r>
              <a:rPr dirty="0" sz="2100" spc="170">
                <a:latin typeface="Verdana"/>
                <a:cs typeface="Verdana"/>
              </a:rPr>
              <a:t>a</a:t>
            </a:r>
            <a:r>
              <a:rPr dirty="0" sz="2100" spc="-505">
                <a:latin typeface="Verdana"/>
                <a:cs typeface="Verdana"/>
              </a:rPr>
              <a:t> </a:t>
            </a:r>
            <a:r>
              <a:rPr dirty="0" sz="2100" spc="-30">
                <a:latin typeface="Verdana"/>
                <a:cs typeface="Verdana"/>
              </a:rPr>
              <a:t>transaction</a:t>
            </a:r>
            <a:endParaRPr sz="2100">
              <a:latin typeface="Verdana"/>
              <a:cs typeface="Verdana"/>
            </a:endParaRPr>
          </a:p>
          <a:p>
            <a:pPr lvl="1" marL="588645" marR="46355" indent="-342900">
              <a:lnSpc>
                <a:spcPct val="132800"/>
              </a:lnSpc>
              <a:spcBef>
                <a:spcPts val="190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35" b="1">
                <a:latin typeface="Verdana"/>
                <a:cs typeface="Verdana"/>
              </a:rPr>
              <a:t>Local</a:t>
            </a:r>
            <a:r>
              <a:rPr dirty="0" sz="2200" spc="-140" b="1">
                <a:latin typeface="Verdana"/>
                <a:cs typeface="Verdana"/>
              </a:rPr>
              <a:t> </a:t>
            </a:r>
            <a:r>
              <a:rPr dirty="0" sz="2200" spc="-195" b="1">
                <a:latin typeface="Verdana"/>
                <a:cs typeface="Verdana"/>
              </a:rPr>
              <a:t>storage</a:t>
            </a:r>
            <a:r>
              <a:rPr dirty="0" sz="2200" spc="-135" b="1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for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all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other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85">
                <a:latin typeface="Verdana"/>
                <a:cs typeface="Verdana"/>
              </a:rPr>
              <a:t>data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(eg.</a:t>
            </a:r>
            <a:r>
              <a:rPr dirty="0" sz="2200" spc="-125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transactions,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30">
                <a:latin typeface="Verdana"/>
                <a:cs typeface="Verdana"/>
              </a:rPr>
              <a:t>metadata)  </a:t>
            </a:r>
            <a:r>
              <a:rPr dirty="0" sz="2200" spc="-30">
                <a:latin typeface="Verdana"/>
                <a:cs typeface="Verdana"/>
              </a:rPr>
              <a:t>that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-225">
                <a:latin typeface="Verdana"/>
                <a:cs typeface="Verdana"/>
              </a:rPr>
              <a:t>is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90">
                <a:latin typeface="Verdana"/>
                <a:cs typeface="Verdana"/>
              </a:rPr>
              <a:t>needed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for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node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interact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with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ledger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266" y="292803"/>
            <a:ext cx="11524321" cy="6258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5952" y="1107675"/>
            <a:ext cx="116995" cy="1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07" y="760456"/>
            <a:ext cx="471805" cy="700405"/>
          </a:xfrm>
          <a:custGeom>
            <a:avLst/>
            <a:gdLst/>
            <a:ahLst/>
            <a:cxnLst/>
            <a:rect l="l" t="t" r="r" b="b"/>
            <a:pathLst>
              <a:path w="471805" h="700405">
                <a:moveTo>
                  <a:pt x="116995" y="464057"/>
                </a:moveTo>
                <a:lnTo>
                  <a:pt x="0" y="464057"/>
                </a:lnTo>
                <a:lnTo>
                  <a:pt x="4807" y="511538"/>
                </a:lnTo>
                <a:lnTo>
                  <a:pt x="18590" y="555789"/>
                </a:lnTo>
                <a:lnTo>
                  <a:pt x="40393" y="595854"/>
                </a:lnTo>
                <a:lnTo>
                  <a:pt x="69258" y="630779"/>
                </a:lnTo>
                <a:lnTo>
                  <a:pt x="104229" y="659606"/>
                </a:lnTo>
                <a:lnTo>
                  <a:pt x="144347" y="681380"/>
                </a:lnTo>
                <a:lnTo>
                  <a:pt x="188657" y="695146"/>
                </a:lnTo>
                <a:lnTo>
                  <a:pt x="236201" y="699947"/>
                </a:lnTo>
                <a:lnTo>
                  <a:pt x="283697" y="695146"/>
                </a:lnTo>
                <a:lnTo>
                  <a:pt x="327883" y="681380"/>
                </a:lnTo>
                <a:lnTo>
                  <a:pt x="367827" y="659606"/>
                </a:lnTo>
                <a:lnTo>
                  <a:pt x="402597" y="630779"/>
                </a:lnTo>
                <a:lnTo>
                  <a:pt x="431261" y="595854"/>
                </a:lnTo>
                <a:lnTo>
                  <a:pt x="438143" y="583105"/>
                </a:lnTo>
                <a:lnTo>
                  <a:pt x="236201" y="583105"/>
                </a:lnTo>
                <a:lnTo>
                  <a:pt x="189638" y="573804"/>
                </a:lnTo>
                <a:lnTo>
                  <a:pt x="151765" y="548381"/>
                </a:lnTo>
                <a:lnTo>
                  <a:pt x="126308" y="510558"/>
                </a:lnTo>
                <a:lnTo>
                  <a:pt x="116995" y="464057"/>
                </a:lnTo>
                <a:close/>
              </a:path>
              <a:path w="471805" h="700405">
                <a:moveTo>
                  <a:pt x="438233" y="346115"/>
                </a:moveTo>
                <a:lnTo>
                  <a:pt x="236201" y="346115"/>
                </a:lnTo>
                <a:lnTo>
                  <a:pt x="282130" y="355399"/>
                </a:lnTo>
                <a:lnTo>
                  <a:pt x="319674" y="380700"/>
                </a:lnTo>
                <a:lnTo>
                  <a:pt x="345007" y="418195"/>
                </a:lnTo>
                <a:lnTo>
                  <a:pt x="354301" y="464057"/>
                </a:lnTo>
                <a:lnTo>
                  <a:pt x="345007" y="510558"/>
                </a:lnTo>
                <a:lnTo>
                  <a:pt x="319674" y="548381"/>
                </a:lnTo>
                <a:lnTo>
                  <a:pt x="282130" y="573804"/>
                </a:lnTo>
                <a:lnTo>
                  <a:pt x="236201" y="583105"/>
                </a:lnTo>
                <a:lnTo>
                  <a:pt x="438143" y="583105"/>
                </a:lnTo>
                <a:lnTo>
                  <a:pt x="452889" y="555789"/>
                </a:lnTo>
                <a:lnTo>
                  <a:pt x="466549" y="511538"/>
                </a:lnTo>
                <a:lnTo>
                  <a:pt x="471309" y="464057"/>
                </a:lnTo>
                <a:lnTo>
                  <a:pt x="466405" y="416240"/>
                </a:lnTo>
                <a:lnTo>
                  <a:pt x="452348" y="371699"/>
                </a:lnTo>
                <a:lnTo>
                  <a:pt x="438233" y="346115"/>
                </a:lnTo>
                <a:close/>
              </a:path>
              <a:path w="471805" h="700405">
                <a:moveTo>
                  <a:pt x="358722" y="0"/>
                </a:moveTo>
                <a:lnTo>
                  <a:pt x="105956" y="0"/>
                </a:lnTo>
                <a:lnTo>
                  <a:pt x="25380" y="116839"/>
                </a:lnTo>
                <a:lnTo>
                  <a:pt x="216333" y="116839"/>
                </a:lnTo>
                <a:lnTo>
                  <a:pt x="118100" y="260141"/>
                </a:lnTo>
                <a:lnTo>
                  <a:pt x="176598" y="361541"/>
                </a:lnTo>
                <a:lnTo>
                  <a:pt x="190255" y="354946"/>
                </a:lnTo>
                <a:lnTo>
                  <a:pt x="204742" y="350108"/>
                </a:lnTo>
                <a:lnTo>
                  <a:pt x="220057" y="347130"/>
                </a:lnTo>
                <a:lnTo>
                  <a:pt x="236201" y="346115"/>
                </a:lnTo>
                <a:lnTo>
                  <a:pt x="438233" y="346115"/>
                </a:lnTo>
                <a:lnTo>
                  <a:pt x="430124" y="331418"/>
                </a:lnTo>
                <a:lnTo>
                  <a:pt x="400718" y="296382"/>
                </a:lnTo>
                <a:lnTo>
                  <a:pt x="365113" y="267573"/>
                </a:lnTo>
                <a:lnTo>
                  <a:pt x="324296" y="245976"/>
                </a:lnTo>
                <a:lnTo>
                  <a:pt x="279251" y="232574"/>
                </a:lnTo>
                <a:lnTo>
                  <a:pt x="358722" y="116839"/>
                </a:lnTo>
                <a:lnTo>
                  <a:pt x="358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16" y="760456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8102" y="0"/>
                </a:moveTo>
                <a:lnTo>
                  <a:pt x="0" y="0"/>
                </a:lnTo>
                <a:lnTo>
                  <a:pt x="0" y="464057"/>
                </a:lnTo>
                <a:lnTo>
                  <a:pt x="118102" y="464057"/>
                </a:lnTo>
                <a:lnTo>
                  <a:pt x="118102" y="235885"/>
                </a:lnTo>
                <a:lnTo>
                  <a:pt x="127397" y="190022"/>
                </a:lnTo>
                <a:lnTo>
                  <a:pt x="152732" y="152528"/>
                </a:lnTo>
                <a:lnTo>
                  <a:pt x="190278" y="127226"/>
                </a:lnTo>
                <a:lnTo>
                  <a:pt x="236208" y="117942"/>
                </a:lnTo>
                <a:lnTo>
                  <a:pt x="274839" y="116839"/>
                </a:lnTo>
                <a:lnTo>
                  <a:pt x="333367" y="31968"/>
                </a:lnTo>
                <a:lnTo>
                  <a:pt x="118102" y="31968"/>
                </a:lnTo>
                <a:lnTo>
                  <a:pt x="118102" y="0"/>
                </a:lnTo>
                <a:close/>
              </a:path>
              <a:path w="355600" h="464184">
                <a:moveTo>
                  <a:pt x="355414" y="0"/>
                </a:moveTo>
                <a:lnTo>
                  <a:pt x="236208" y="0"/>
                </a:lnTo>
                <a:lnTo>
                  <a:pt x="204404" y="2204"/>
                </a:lnTo>
                <a:lnTo>
                  <a:pt x="173842" y="8544"/>
                </a:lnTo>
                <a:lnTo>
                  <a:pt x="144937" y="18603"/>
                </a:lnTo>
                <a:lnTo>
                  <a:pt x="118102" y="31968"/>
                </a:lnTo>
                <a:lnTo>
                  <a:pt x="333367" y="31968"/>
                </a:lnTo>
                <a:lnTo>
                  <a:pt x="355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73393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25">
                <a:solidFill>
                  <a:srgbClr val="000000"/>
                </a:solidFill>
              </a:rPr>
              <a:t>Default </a:t>
            </a:r>
            <a:r>
              <a:rPr dirty="0" sz="5400" spc="-295">
                <a:solidFill>
                  <a:srgbClr val="000000"/>
                </a:solidFill>
              </a:rPr>
              <a:t>Node</a:t>
            </a:r>
            <a:r>
              <a:rPr dirty="0" sz="5400" spc="-200">
                <a:solidFill>
                  <a:srgbClr val="000000"/>
                </a:solidFill>
              </a:rPr>
              <a:t> </a:t>
            </a:r>
            <a:r>
              <a:rPr dirty="0" sz="5400" spc="-484">
                <a:solidFill>
                  <a:srgbClr val="000000"/>
                </a:solidFill>
              </a:rPr>
              <a:t>Services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Ashraf El-Gammal</dc:creator>
  <dc:title>PowerPoint Presentation</dc:title>
  <dcterms:created xsi:type="dcterms:W3CDTF">2019-08-18T16:12:10Z</dcterms:created>
  <dcterms:modified xsi:type="dcterms:W3CDTF">2019-08-18T16:12:10Z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2019-08-18T00:00:00Z</vt:filetime>
  </property>
</Properties>
</file>