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6"/>
  </p:notesMasterIdLst>
  <p:sldIdLst>
    <p:sldId id="256" r:id="rId3"/>
    <p:sldId id="258" r:id="rId4"/>
    <p:sldId id="280" r:id="rId5"/>
    <p:sldId id="281" r:id="rId6"/>
    <p:sldId id="282" r:id="rId7"/>
    <p:sldId id="283" r:id="rId8"/>
    <p:sldId id="285" r:id="rId9"/>
    <p:sldId id="284" r:id="rId10"/>
    <p:sldId id="289" r:id="rId11"/>
    <p:sldId id="286" r:id="rId12"/>
    <p:sldId id="287" r:id="rId13"/>
    <p:sldId id="288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81AE41-0C1E-4302-B192-1D9A197F4280}">
  <a:tblStyle styleId="{AE81AE41-0C1E-4302-B192-1D9A197F4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72" y="-758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357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48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4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17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54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65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06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70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0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05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05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15128" y="1736036"/>
            <a:ext cx="5867793" cy="229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3700" b="1" dirty="0" smtClean="0"/>
              <a:t>Course assignment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“</a:t>
            </a:r>
            <a:r>
              <a:rPr lang="en-US" sz="1800" dirty="0"/>
              <a:t>Predicting a user's musical preferences based on their </a:t>
            </a:r>
            <a:r>
              <a:rPr lang="en-US" sz="1800" dirty="0" smtClean="0"/>
              <a:t>social networks profile”</a:t>
            </a:r>
            <a:r>
              <a:rPr lang="ru-RU" b="1" dirty="0"/>
              <a:t/>
            </a:r>
            <a:br>
              <a:rPr lang="ru-RU" b="1" dirty="0"/>
            </a:br>
            <a:endParaRPr sz="4000"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6810882" y="4286115"/>
            <a:ext cx="6400800" cy="12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SzPts val="4000"/>
            </a:pPr>
            <a:r>
              <a:rPr lang="en-US" u="sng" dirty="0" smtClean="0"/>
              <a:t>Students</a:t>
            </a:r>
          </a:p>
          <a:p>
            <a:pPr marL="0" indent="0" algn="l">
              <a:spcBef>
                <a:spcPts val="0"/>
              </a:spcBef>
              <a:buSzPts val="4000"/>
            </a:pPr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Korneev</a:t>
            </a:r>
            <a:r>
              <a:rPr lang="en-US" dirty="0" smtClean="0"/>
              <a:t>, J42332c</a:t>
            </a:r>
          </a:p>
          <a:p>
            <a:pPr marL="0" indent="0" algn="l">
              <a:spcBef>
                <a:spcPts val="0"/>
              </a:spcBef>
              <a:buSzPts val="4000"/>
            </a:pPr>
            <a:r>
              <a:rPr lang="en-US" dirty="0" err="1" smtClean="0"/>
              <a:t>Ruslan</a:t>
            </a:r>
            <a:r>
              <a:rPr lang="en-US" dirty="0" smtClean="0"/>
              <a:t> </a:t>
            </a:r>
            <a:r>
              <a:rPr lang="en-US" dirty="0" err="1"/>
              <a:t>Alagov</a:t>
            </a:r>
            <a:r>
              <a:rPr lang="en-US" dirty="0"/>
              <a:t>, </a:t>
            </a:r>
            <a:r>
              <a:rPr lang="en-US" dirty="0" smtClean="0"/>
              <a:t>J42325c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198120" y="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dirty="0" smtClean="0"/>
              <a:t>Machine Learning (</a:t>
            </a:r>
            <a:r>
              <a:rPr lang="en-US" sz="2800" dirty="0" err="1" smtClean="0"/>
              <a:t>SparkML</a:t>
            </a:r>
            <a:r>
              <a:rPr lang="en-US" sz="2800" dirty="0" smtClean="0"/>
              <a:t> module)</a:t>
            </a:r>
            <a:endParaRPr sz="2800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57200" y="620483"/>
            <a:ext cx="2293730" cy="39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US" sz="2000" dirty="0" smtClean="0"/>
              <a:t>Naive Bayes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r="17925"/>
          <a:stretch/>
        </p:blipFill>
        <p:spPr>
          <a:xfrm>
            <a:off x="314325" y="1018222"/>
            <a:ext cx="4217814" cy="1198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04;p17"/>
          <p:cNvSpPr txBox="1">
            <a:spLocks/>
          </p:cNvSpPr>
          <p:nvPr/>
        </p:nvSpPr>
        <p:spPr>
          <a:xfrm>
            <a:off x="457199" y="2498287"/>
            <a:ext cx="2720340" cy="39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r>
              <a:rPr lang="en-US" sz="2000" dirty="0" smtClean="0"/>
              <a:t>Logistic Regression</a:t>
            </a:r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2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0"/>
          <a:stretch/>
        </p:blipFill>
        <p:spPr>
          <a:xfrm>
            <a:off x="4871784" y="1593608"/>
            <a:ext cx="4059601" cy="236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9"/>
          <a:stretch/>
        </p:blipFill>
        <p:spPr>
          <a:xfrm>
            <a:off x="314326" y="2891344"/>
            <a:ext cx="4217813" cy="119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104;p17"/>
          <p:cNvSpPr txBox="1">
            <a:spLocks/>
          </p:cNvSpPr>
          <p:nvPr/>
        </p:nvSpPr>
        <p:spPr>
          <a:xfrm>
            <a:off x="4800347" y="1188574"/>
            <a:ext cx="2293730" cy="39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r>
              <a:rPr lang="en-US" sz="2000" dirty="0" smtClean="0"/>
              <a:t>Random Forest</a:t>
            </a:r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621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Final results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06386"/>
              </p:ext>
            </p:extLst>
          </p:nvPr>
        </p:nvGraphicFramePr>
        <p:xfrm>
          <a:off x="928688" y="2135982"/>
          <a:ext cx="2657474" cy="1361138"/>
        </p:xfrm>
        <a:graphic>
          <a:graphicData uri="http://schemas.openxmlformats.org/drawingml/2006/table">
            <a:tbl>
              <a:tblPr firstRow="1" bandRow="1">
                <a:tableStyleId>{AE81AE41-0C1E-4302-B192-1D9A197F4280}</a:tableStyleId>
              </a:tblPr>
              <a:tblGrid>
                <a:gridCol w="1703180">
                  <a:extLst>
                    <a:ext uri="{9D8B030D-6E8A-4147-A177-3AD203B41FA5}">
                      <a16:colId xmlns="" xmlns:a16="http://schemas.microsoft.com/office/drawing/2014/main" val="1835575248"/>
                    </a:ext>
                  </a:extLst>
                </a:gridCol>
                <a:gridCol w="954294">
                  <a:extLst>
                    <a:ext uri="{9D8B030D-6E8A-4147-A177-3AD203B41FA5}">
                      <a16:colId xmlns="" xmlns:a16="http://schemas.microsoft.com/office/drawing/2014/main" val="3821134320"/>
                    </a:ext>
                  </a:extLst>
                </a:gridCol>
              </a:tblGrid>
              <a:tr h="21016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Model</a:t>
                      </a:r>
                      <a:endParaRPr lang="ru-RU" sz="1200" b="1" dirty="0"/>
                    </a:p>
                  </a:txBody>
                  <a:tcPr marL="115194" marR="115194" marT="57597" marB="57597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Accuracy</a:t>
                      </a:r>
                      <a:endParaRPr lang="ru-RU" sz="1200" b="1" dirty="0"/>
                    </a:p>
                  </a:txBody>
                  <a:tcPr marL="115194" marR="115194" marT="57597" marB="57597"/>
                </a:tc>
                <a:extLst>
                  <a:ext uri="{0D108BD9-81ED-4DB2-BD59-A6C34878D82A}">
                    <a16:rowId xmlns="" xmlns:a16="http://schemas.microsoft.com/office/drawing/2014/main" val="3291998360"/>
                  </a:ext>
                </a:extLst>
              </a:tr>
              <a:tr h="387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Logistic Regression</a:t>
                      </a:r>
                      <a:endParaRPr lang="ru-RU" sz="1200" dirty="0" smtClean="0"/>
                    </a:p>
                  </a:txBody>
                  <a:tcPr marL="115194" marR="115194" marT="57597" marB="575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0.3080</a:t>
                      </a:r>
                      <a:endParaRPr lang="ru-RU" sz="1200" dirty="0" smtClean="0"/>
                    </a:p>
                  </a:txBody>
                  <a:tcPr marL="115194" marR="115194" marT="57597" marB="57597"/>
                </a:tc>
                <a:extLst>
                  <a:ext uri="{0D108BD9-81ED-4DB2-BD59-A6C34878D82A}">
                    <a16:rowId xmlns="" xmlns:a16="http://schemas.microsoft.com/office/drawing/2014/main" val="3147760321"/>
                  </a:ext>
                </a:extLst>
              </a:tr>
              <a:tr h="337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Naive Bayes</a:t>
                      </a:r>
                      <a:endParaRPr lang="ru-RU" sz="1200" dirty="0"/>
                    </a:p>
                  </a:txBody>
                  <a:tcPr marL="115194" marR="115194" marT="57597" marB="5759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0.3916</a:t>
                      </a:r>
                      <a:endParaRPr lang="ru-RU" sz="1200" dirty="0"/>
                    </a:p>
                  </a:txBody>
                  <a:tcPr marL="115194" marR="115194" marT="57597" marB="57597"/>
                </a:tc>
                <a:extLst>
                  <a:ext uri="{0D108BD9-81ED-4DB2-BD59-A6C34878D82A}">
                    <a16:rowId xmlns="" xmlns:a16="http://schemas.microsoft.com/office/drawing/2014/main" val="3461965478"/>
                  </a:ext>
                </a:extLst>
              </a:tr>
              <a:tr h="337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</a:t>
                      </a:r>
                      <a:r>
                        <a:rPr lang="en-US" sz="1200" baseline="0" dirty="0" smtClean="0"/>
                        <a:t>m Forest</a:t>
                      </a:r>
                      <a:endParaRPr lang="ru-RU" sz="1200" dirty="0"/>
                    </a:p>
                  </a:txBody>
                  <a:tcPr marL="115194" marR="115194" marT="57597" marB="57597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0.6359</a:t>
                      </a:r>
                      <a:endParaRPr lang="ru-RU" sz="1200" dirty="0"/>
                    </a:p>
                  </a:txBody>
                  <a:tcPr marL="115194" marR="115194" marT="57597" marB="57597"/>
                </a:tc>
                <a:extLst>
                  <a:ext uri="{0D108BD9-81ED-4DB2-BD59-A6C34878D82A}">
                    <a16:rowId xmlns="" xmlns:a16="http://schemas.microsoft.com/office/drawing/2014/main" val="402287315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9" r="20996"/>
          <a:stretch/>
        </p:blipFill>
        <p:spPr bwMode="auto">
          <a:xfrm>
            <a:off x="4644159" y="2085975"/>
            <a:ext cx="2992494" cy="1723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44159" y="1699620"/>
            <a:ext cx="3313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Random </a:t>
            </a:r>
            <a:r>
              <a:rPr lang="en-US" dirty="0" smtClean="0"/>
              <a:t>Forest metrics for all genres: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1518" y="1710632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Accuracy metric for all models: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04573" y="4544285"/>
            <a:ext cx="26464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electro:0, pop:1, rap:2, rock:3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798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Project improving ideas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10710" y="1517023"/>
            <a:ext cx="5608099" cy="282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Taking into account more genres </a:t>
            </a:r>
            <a:endParaRPr lang="ru-RU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Models </a:t>
            </a:r>
            <a:r>
              <a:rPr lang="en-US" dirty="0" smtClean="0"/>
              <a:t>hyper-parameters tuning 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Using of NLP methods for text data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Communities analyzing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Friends information analyzing</a:t>
            </a:r>
            <a:endParaRPr lang="en-US" dirty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dirty="0" smtClean="0"/>
              <a:t>Using of other social networks data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4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Thank you for your attention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Main goal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710" y="1237623"/>
            <a:ext cx="8082390" cy="31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M</a:t>
            </a:r>
            <a:r>
              <a:rPr lang="en-US" sz="1600" dirty="0" smtClean="0"/>
              <a:t>usical preferences predicting based on the analysis of social media users activity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ru-RU" sz="1600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ru-RU" sz="1600" dirty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Google Shape;103;p17"/>
          <p:cNvSpPr txBox="1">
            <a:spLocks/>
          </p:cNvSpPr>
          <p:nvPr/>
        </p:nvSpPr>
        <p:spPr>
          <a:xfrm>
            <a:off x="457200" y="1787318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Google Shape;104;p17"/>
          <p:cNvSpPr txBox="1">
            <a:spLocks/>
          </p:cNvSpPr>
          <p:nvPr/>
        </p:nvSpPr>
        <p:spPr>
          <a:xfrm>
            <a:off x="83710" y="2410441"/>
            <a:ext cx="7496533" cy="13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Integration into various recommendation systems: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o</a:t>
            </a:r>
            <a:r>
              <a:rPr lang="en-US" sz="1600" dirty="0" smtClean="0"/>
              <a:t>fficial pages with information about genre news and future artists releases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non-official fan pages with users discussions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friends with similar musical tastes </a:t>
            </a:r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Integration into contextual advertising system (offering concert tickets, </a:t>
            </a:r>
            <a:r>
              <a:rPr lang="en-US" sz="1600" dirty="0" err="1" smtClean="0"/>
              <a:t>etc</a:t>
            </a:r>
            <a:r>
              <a:rPr lang="ru-RU" sz="1600" dirty="0"/>
              <a:t>.</a:t>
            </a:r>
            <a:r>
              <a:rPr lang="en-US" sz="1600" dirty="0" smtClean="0"/>
              <a:t>)</a:t>
            </a:r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Data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710" y="1237623"/>
            <a:ext cx="6977490" cy="282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ru-RU" sz="1600" dirty="0" smtClean="0"/>
              <a:t>4</a:t>
            </a:r>
            <a:r>
              <a:rPr lang="en-US" sz="1600" dirty="0" smtClean="0"/>
              <a:t> most popular music genres;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5 most popular (with the largest number of VK subscribers) </a:t>
            </a:r>
            <a:r>
              <a:rPr lang="en-US" sz="1600" dirty="0" smtClean="0"/>
              <a:t>artists </a:t>
            </a:r>
            <a:r>
              <a:rPr lang="en-US" sz="1600" dirty="0"/>
              <a:t>for each </a:t>
            </a:r>
            <a:r>
              <a:rPr lang="en-US" sz="1600" dirty="0" smtClean="0"/>
              <a:t>genre;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For each </a:t>
            </a:r>
            <a:r>
              <a:rPr lang="en-US" sz="1600" dirty="0" smtClean="0"/>
              <a:t>artist we </a:t>
            </a:r>
            <a:r>
              <a:rPr lang="en-US" sz="1600" dirty="0"/>
              <a:t>collect data from all users who are subscribed to the </a:t>
            </a:r>
            <a:r>
              <a:rPr lang="en-US" sz="1600" dirty="0" smtClean="0"/>
              <a:t>page: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Basic personal information;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User’s interests</a:t>
            </a:r>
            <a:r>
              <a:rPr lang="en-US" sz="1600" dirty="0" smtClean="0"/>
              <a:t>;</a:t>
            </a:r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/>
              <a:t>Privacy settings;</a:t>
            </a:r>
            <a:endParaRPr lang="ru-RU" sz="1600" dirty="0"/>
          </a:p>
          <a:p>
            <a:pPr marL="800100" lvl="1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ru-RU" sz="1600" dirty="0" smtClean="0"/>
              <a:t> </a:t>
            </a:r>
            <a:r>
              <a:rPr lang="en-US" sz="1600" dirty="0" smtClean="0"/>
              <a:t>etc.</a:t>
            </a:r>
            <a:endParaRPr lang="en-US" sz="1600" dirty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More than </a:t>
            </a:r>
            <a:r>
              <a:rPr lang="ru-RU" sz="1600" dirty="0" smtClean="0"/>
              <a:t>4</a:t>
            </a:r>
            <a:r>
              <a:rPr lang="en-US" sz="1600" dirty="0" smtClean="0"/>
              <a:t>0 features for each user 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Total size of the data – </a:t>
            </a:r>
            <a:r>
              <a:rPr lang="ru-RU" sz="1600" dirty="0" smtClean="0"/>
              <a:t>4</a:t>
            </a:r>
            <a:r>
              <a:rPr lang="en-US" sz="1600" dirty="0" smtClean="0"/>
              <a:t>.</a:t>
            </a:r>
            <a:r>
              <a:rPr lang="ru-RU" sz="1600" dirty="0" smtClean="0"/>
              <a:t>5</a:t>
            </a:r>
            <a:r>
              <a:rPr lang="en-US" sz="1600" dirty="0" smtClean="0"/>
              <a:t> GB.</a:t>
            </a:r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5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Data mining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711" y="1237623"/>
            <a:ext cx="6052770" cy="51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We have used requests library and VK API to collect data</a:t>
            </a:r>
            <a:r>
              <a:rPr lang="en-US" sz="1600" dirty="0"/>
              <a:t>:</a:t>
            </a: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866" r="13963" b="35515"/>
          <a:stretch/>
        </p:blipFill>
        <p:spPr>
          <a:xfrm>
            <a:off x="4936331" y="1957534"/>
            <a:ext cx="3658449" cy="1557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37"/>
          <a:stretch/>
        </p:blipFill>
        <p:spPr bwMode="auto">
          <a:xfrm>
            <a:off x="496094" y="2107408"/>
            <a:ext cx="3940220" cy="1407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04;p17"/>
          <p:cNvSpPr txBox="1">
            <a:spLocks/>
          </p:cNvSpPr>
          <p:nvPr/>
        </p:nvSpPr>
        <p:spPr>
          <a:xfrm>
            <a:off x="612895" y="3793334"/>
            <a:ext cx="3706618" cy="46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lvl="1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US" sz="1600" dirty="0" smtClean="0"/>
              <a:t>Collecting IDs of subscribers</a:t>
            </a:r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dirty="0" smtClean="0"/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325096" y="3793334"/>
            <a:ext cx="2880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Collecting information for each  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reprocessing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710" y="1237623"/>
            <a:ext cx="8642847" cy="33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Raw data overview: using of data describing methods, data statistics obtaining</a:t>
            </a: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4" y="1657349"/>
            <a:ext cx="4831550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6" y="3735175"/>
            <a:ext cx="4419600" cy="932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710" y="1237623"/>
            <a:ext cx="7081471" cy="29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r>
              <a:rPr lang="en-US" sz="1600" dirty="0" smtClean="0"/>
              <a:t>Cleaning raw data, features transforming </a:t>
            </a:r>
            <a:r>
              <a:rPr lang="en-US" sz="1600" dirty="0"/>
              <a:t>to </a:t>
            </a:r>
            <a:r>
              <a:rPr lang="en-US" sz="1600" dirty="0" smtClean="0"/>
              <a:t>quantitative</a:t>
            </a:r>
            <a:r>
              <a:rPr lang="ru-RU" sz="1600" dirty="0" smtClean="0"/>
              <a:t> </a:t>
            </a:r>
            <a:r>
              <a:rPr lang="en-US" sz="1600" dirty="0" smtClean="0"/>
              <a:t>and categorical values</a:t>
            </a:r>
          </a:p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t="27311" r="36653" b="8741"/>
          <a:stretch/>
        </p:blipFill>
        <p:spPr>
          <a:xfrm>
            <a:off x="1264444" y="1771848"/>
            <a:ext cx="2377570" cy="2326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44" y="1771848"/>
            <a:ext cx="2505075" cy="251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238539" y="0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Final features </a:t>
            </a:r>
            <a:r>
              <a:rPr lang="en-US" dirty="0" err="1" smtClean="0"/>
              <a:t>dataframe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9838" r="39565" b="39888"/>
          <a:stretch/>
        </p:blipFill>
        <p:spPr>
          <a:xfrm>
            <a:off x="431420" y="796786"/>
            <a:ext cx="3905926" cy="290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0" t="59948" r="39566" b="1579"/>
          <a:stretch/>
        </p:blipFill>
        <p:spPr>
          <a:xfrm>
            <a:off x="4736306" y="1382574"/>
            <a:ext cx="3426341" cy="290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559826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Read and processing DF with </a:t>
            </a:r>
            <a:r>
              <a:rPr lang="en-US" dirty="0" err="1" smtClean="0"/>
              <a:t>PySpark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57201" y="1242794"/>
            <a:ext cx="3061252" cy="29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US" sz="1600" dirty="0" smtClean="0"/>
              <a:t>Launching Spark</a:t>
            </a:r>
          </a:p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0108"/>
            <a:ext cx="3123165" cy="187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537252"/>
            <a:ext cx="3915450" cy="317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04;p17"/>
          <p:cNvSpPr txBox="1">
            <a:spLocks/>
          </p:cNvSpPr>
          <p:nvPr/>
        </p:nvSpPr>
        <p:spPr>
          <a:xfrm>
            <a:off x="3955773" y="1242793"/>
            <a:ext cx="3756992" cy="29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r>
              <a:rPr lang="en-US" sz="1600" dirty="0" smtClean="0"/>
              <a:t>Creating a DF from a final table</a:t>
            </a:r>
          </a:p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endParaRPr lang="en-US" dirty="0" smtClean="0"/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2349863"/>
            <a:ext cx="3915450" cy="263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104;p17"/>
          <p:cNvSpPr txBox="1">
            <a:spLocks/>
          </p:cNvSpPr>
          <p:nvPr/>
        </p:nvSpPr>
        <p:spPr>
          <a:xfrm>
            <a:off x="3955773" y="2052869"/>
            <a:ext cx="3756992" cy="29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r>
              <a:rPr lang="en-US" sz="1600" dirty="0" smtClean="0"/>
              <a:t>Columns type casting</a:t>
            </a:r>
          </a:p>
          <a:p>
            <a:pPr marL="63500" indent="0" algn="just">
              <a:lnSpc>
                <a:spcPct val="90000"/>
              </a:lnSpc>
              <a:spcBef>
                <a:spcPts val="0"/>
              </a:spcBef>
              <a:buSzPts val="1400"/>
              <a:buFont typeface="Calibri"/>
              <a:buNone/>
            </a:pPr>
            <a:endParaRPr lang="en-US" dirty="0" smtClean="0"/>
          </a:p>
          <a:p>
            <a:pPr marL="34290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58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57200" y="617140"/>
            <a:ext cx="6559826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smtClean="0"/>
              <a:t>Read and processing DF with </a:t>
            </a:r>
            <a:r>
              <a:rPr lang="en-US" dirty="0" err="1" smtClean="0"/>
              <a:t>PySpark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605686" y="4314638"/>
            <a:ext cx="3673076" cy="29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US" sz="1600" dirty="0" err="1" smtClean="0"/>
              <a:t>VectorAssembler</a:t>
            </a:r>
            <a:r>
              <a:rPr lang="en-US" sz="1600" dirty="0" smtClean="0"/>
              <a:t> and </a:t>
            </a:r>
            <a:r>
              <a:rPr lang="en-US" sz="1600" dirty="0" err="1"/>
              <a:t>RandomSplit</a:t>
            </a:r>
            <a:r>
              <a:rPr lang="en-US" sz="1600" dirty="0"/>
              <a:t> </a:t>
            </a:r>
            <a:r>
              <a:rPr lang="en-US" sz="1600" dirty="0" smtClean="0"/>
              <a:t>using</a:t>
            </a:r>
          </a:p>
          <a:p>
            <a:pPr marL="63500" lvl="0" indent="0" algn="just">
              <a:lnSpc>
                <a:spcPct val="90000"/>
              </a:lnSpc>
              <a:spcBef>
                <a:spcPts val="0"/>
              </a:spcBef>
              <a:buSzPts val="1400"/>
              <a:buNone/>
            </a:pPr>
            <a:endParaRPr lang="en-US" dirty="0" smtClean="0"/>
          </a:p>
          <a:p>
            <a:pPr marL="342900" lvl="0" indent="-279400" algn="just">
              <a:lnSpc>
                <a:spcPct val="90000"/>
              </a:lnSpc>
              <a:spcBef>
                <a:spcPts val="0"/>
              </a:spcBef>
              <a:buSzPts val="1400"/>
            </a:pPr>
            <a:endParaRPr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71" y="1403103"/>
            <a:ext cx="4431506" cy="269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323</Words>
  <Application>Microsoft Office PowerPoint</Application>
  <PresentationFormat>Экран (16:9)</PresentationFormat>
  <Paragraphs>85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Cover</vt:lpstr>
      <vt:lpstr>1_Cover</vt:lpstr>
      <vt:lpstr>Course assignment  “Predicting a user's musical preferences based on their social networks profile” </vt:lpstr>
      <vt:lpstr>Main goal</vt:lpstr>
      <vt:lpstr>Data</vt:lpstr>
      <vt:lpstr>Data mining</vt:lpstr>
      <vt:lpstr>Data preprocessing</vt:lpstr>
      <vt:lpstr>Data preprocessing</vt:lpstr>
      <vt:lpstr>Final features dataframe</vt:lpstr>
      <vt:lpstr>Read and processing DF with PySpark</vt:lpstr>
      <vt:lpstr>Read and processing DF with PySpark</vt:lpstr>
      <vt:lpstr>Machine Learning (SparkML module)</vt:lpstr>
      <vt:lpstr>Final results</vt:lpstr>
      <vt:lpstr>Project improving ideas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work ON THE BASIS OF THE ABANDONED BATHING COMPLEX «GIANT» </dc:title>
  <cp:lastModifiedBy>Aleksei</cp:lastModifiedBy>
  <cp:revision>44</cp:revision>
  <dcterms:modified xsi:type="dcterms:W3CDTF">2021-12-23T10:47:02Z</dcterms:modified>
</cp:coreProperties>
</file>