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321" r:id="rId2"/>
    <p:sldId id="364" r:id="rId3"/>
    <p:sldId id="366" r:id="rId4"/>
    <p:sldId id="385" r:id="rId5"/>
    <p:sldId id="381" r:id="rId6"/>
    <p:sldId id="386" r:id="rId7"/>
    <p:sldId id="384" r:id="rId8"/>
    <p:sldId id="387" r:id="rId9"/>
    <p:sldId id="3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68" userDrawn="1">
          <p15:clr>
            <a:srgbClr val="A4A3A4"/>
          </p15:clr>
        </p15:guide>
        <p15:guide id="4" orient="horz" pos="30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10E"/>
    <a:srgbClr val="E66722"/>
    <a:srgbClr val="404040"/>
    <a:srgbClr val="296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6" autoAdjust="0"/>
    <p:restoredTop sz="86486" autoAdjust="0"/>
  </p:normalViewPr>
  <p:slideViewPr>
    <p:cSldViewPr snapToGrid="0" showGuides="1">
      <p:cViewPr varScale="1">
        <p:scale>
          <a:sx n="99" d="100"/>
          <a:sy n="99" d="100"/>
        </p:scale>
        <p:origin x="774" y="78"/>
      </p:cViewPr>
      <p:guideLst>
        <p:guide orient="horz" pos="2160"/>
        <p:guide pos="3840"/>
        <p:guide orient="horz" pos="2568"/>
        <p:guide orient="horz" pos="3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7C431-0A75-47DB-A9AF-7429DB51B9B4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06CA-45C3-40A7-95AE-1CDD34F2E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9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6EBD-2604-4B52-919E-21E6D91E26F8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75DB-DB3E-40E2-9774-0B0B2508E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575DB-DB3E-40E2-9774-0B0B2508E6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6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 rot="10629686">
            <a:off x="10503945" y="5100517"/>
            <a:ext cx="2090480" cy="19165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-504825" y="-163393"/>
            <a:ext cx="2909436" cy="2784101"/>
          </a:xfrm>
          <a:prstGeom prst="rect">
            <a:avLst/>
          </a:prstGeom>
        </p:spPr>
      </p:pic>
      <p:sp>
        <p:nvSpPr>
          <p:cNvPr id="16" name="矩形 3"/>
          <p:cNvSpPr/>
          <p:nvPr userDrawn="1"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0376 w 972273"/>
              <a:gd name="connsiteY2" fmla="*/ 480317 h 972273"/>
              <a:gd name="connsiteX3" fmla="*/ 972273 w 972273"/>
              <a:gd name="connsiteY3" fmla="*/ 972273 h 972273"/>
              <a:gd name="connsiteX4" fmla="*/ 0 w 972273"/>
              <a:gd name="connsiteY4" fmla="*/ 972273 h 972273"/>
              <a:gd name="connsiteX5" fmla="*/ 0 w 972273"/>
              <a:gd name="connsiteY5" fmla="*/ 0 h 972273"/>
              <a:gd name="connsiteX0" fmla="*/ 970376 w 1061816"/>
              <a:gd name="connsiteY0" fmla="*/ 480317 h 972273"/>
              <a:gd name="connsiteX1" fmla="*/ 972273 w 1061816"/>
              <a:gd name="connsiteY1" fmla="*/ 972273 h 972273"/>
              <a:gd name="connsiteX2" fmla="*/ 0 w 1061816"/>
              <a:gd name="connsiteY2" fmla="*/ 972273 h 972273"/>
              <a:gd name="connsiteX3" fmla="*/ 0 w 1061816"/>
              <a:gd name="connsiteY3" fmla="*/ 0 h 972273"/>
              <a:gd name="connsiteX4" fmla="*/ 972273 w 1061816"/>
              <a:gd name="connsiteY4" fmla="*/ 0 h 972273"/>
              <a:gd name="connsiteX5" fmla="*/ 1061816 w 1061816"/>
              <a:gd name="connsiteY5" fmla="*/ 571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70376 w 972273"/>
              <a:gd name="connsiteY5" fmla="*/ 449837 h 972273"/>
              <a:gd name="connsiteX0" fmla="*/ 970376 w 972277"/>
              <a:gd name="connsiteY0" fmla="*/ 48031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2277"/>
              <a:gd name="connsiteY0" fmla="*/ 73685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4069"/>
              <a:gd name="connsiteY0" fmla="*/ 736857 h 972273"/>
              <a:gd name="connsiteX1" fmla="*/ 972273 w 974069"/>
              <a:gd name="connsiteY1" fmla="*/ 972273 h 972273"/>
              <a:gd name="connsiteX2" fmla="*/ 0 w 974069"/>
              <a:gd name="connsiteY2" fmla="*/ 972273 h 972273"/>
              <a:gd name="connsiteX3" fmla="*/ 0 w 974069"/>
              <a:gd name="connsiteY3" fmla="*/ 0 h 972273"/>
              <a:gd name="connsiteX4" fmla="*/ 972273 w 974069"/>
              <a:gd name="connsiteY4" fmla="*/ 0 h 972273"/>
              <a:gd name="connsiteX5" fmla="*/ 972916 w 974069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94897 h 9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4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8"/>
            <a:ext cx="10972800" cy="1600201"/>
          </a:xfrm>
          <a:prstGeom prst="rect">
            <a:avLst/>
          </a:prstGeom>
        </p:spPr>
        <p:txBody>
          <a:bodyPr lIns="91396" tIns="45696" rIns="91396" bIns="45696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9" y="1600200"/>
            <a:ext cx="10972800" cy="4525963"/>
          </a:xfrm>
          <a:prstGeom prst="rect">
            <a:avLst/>
          </a:prstGeom>
        </p:spPr>
        <p:txBody>
          <a:bodyPr lIns="91396" tIns="45696" rIns="91396" bIns="45696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70" y="6356351"/>
            <a:ext cx="2781300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2" y="6356351"/>
            <a:ext cx="3797301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44" y="6356351"/>
            <a:ext cx="749301" cy="365125"/>
          </a:xfrm>
          <a:prstGeom prst="rect">
            <a:avLst/>
          </a:prstGeom>
        </p:spPr>
        <p:txBody>
          <a:bodyPr lIns="91396" tIns="45696" rIns="91396" bIns="4569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89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1"/>
            </a:gs>
            <a:gs pos="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9F1E00-E548-47AE-A586-CC0AC18402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1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1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1" y="6356750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5" y="6356750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8" y="6356750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86697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43" indent="-216743" algn="l" defTabSz="86697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716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203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7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174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660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147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633" indent="-216743" algn="l" defTabSz="86697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86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73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59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946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431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7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404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890" algn="l" defTabSz="86697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6.ruanyifeng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n-US/docs/Web/JavaScript/Reference" TargetMode="External"/><Relationship Id="rId5" Type="http://schemas.openxmlformats.org/officeDocument/2006/relationships/hyperlink" Target="https://www.html.cn/archives/10441" TargetMode="External"/><Relationship Id="rId4" Type="http://schemas.openxmlformats.org/officeDocument/2006/relationships/hyperlink" Target="https://www.html.cn/archives/992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AA88215-54CE-44C4-90C1-A2C44711D5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25511" b="4494"/>
          <a:stretch/>
        </p:blipFill>
        <p:spPr>
          <a:xfrm>
            <a:off x="0" y="0"/>
            <a:ext cx="4718777" cy="46673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BBA704-5181-4083-A33B-1A897B65DA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28" b="33660"/>
          <a:stretch/>
        </p:blipFill>
        <p:spPr>
          <a:xfrm>
            <a:off x="9682085" y="4036300"/>
            <a:ext cx="2669562" cy="294572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162EE95-D9C6-4EB7-9B66-501D890F465D}"/>
              </a:ext>
            </a:extLst>
          </p:cNvPr>
          <p:cNvSpPr/>
          <p:nvPr/>
        </p:nvSpPr>
        <p:spPr>
          <a:xfrm>
            <a:off x="2101164" y="1490759"/>
            <a:ext cx="7196202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ES6</a:t>
            </a:r>
            <a:r>
              <a:rPr lang="zh-CN" altLang="en-US" sz="6000" b="1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分享及代码规范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620E10-D38D-46A7-B71D-91DA5BFFD6AB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9682085" y="3196923"/>
            <a:ext cx="1853045" cy="46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潘超</a:t>
            </a:r>
            <a:endParaRPr lang="zh-CN" altLang="zh-CN" sz="2400" noProof="1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B168D7-EAB5-4721-9053-E4AC7D8B6384}"/>
              </a:ext>
            </a:extLst>
          </p:cNvPr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FB4F8BF-B38E-4BD8-917A-650273D04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0" b="37037"/>
          <a:stretch/>
        </p:blipFill>
        <p:spPr>
          <a:xfrm>
            <a:off x="8815676" y="3011889"/>
            <a:ext cx="4022412" cy="42048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60987" y="210416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sz="4400" dirty="0">
                <a:gradFill flip="none" rotWithShape="1">
                  <a:gsLst>
                    <a:gs pos="0">
                      <a:srgbClr val="654995"/>
                    </a:gs>
                    <a:gs pos="51000">
                      <a:srgbClr val="A7277E"/>
                    </a:gs>
                    <a:gs pos="100000">
                      <a:srgbClr val="81CCD8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5319925" y="2776409"/>
            <a:ext cx="1595309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2000" dirty="0">
                <a:gradFill flip="none" rotWithShape="1">
                  <a:gsLst>
                    <a:gs pos="0">
                      <a:srgbClr val="654995"/>
                    </a:gs>
                    <a:gs pos="51000">
                      <a:srgbClr val="A7277E"/>
                    </a:gs>
                    <a:gs pos="100000">
                      <a:srgbClr val="81CCD8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2000" dirty="0">
              <a:gradFill flip="none" rotWithShape="1">
                <a:gsLst>
                  <a:gs pos="0">
                    <a:srgbClr val="654995"/>
                  </a:gs>
                  <a:gs pos="51000">
                    <a:srgbClr val="A7277E"/>
                  </a:gs>
                  <a:gs pos="100000">
                    <a:srgbClr val="81CCD8"/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0972" y="4429900"/>
            <a:ext cx="939296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>
              <a:buNone/>
            </a:pP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ES6 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简介</a:t>
            </a:r>
            <a:endParaRPr lang="en-US" altLang="zh-C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6923" y="3804314"/>
            <a:ext cx="787395" cy="70801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0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7793" y="3622176"/>
            <a:ext cx="745652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83769" y="4429900"/>
            <a:ext cx="1005403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lvl="0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/>
                <a:ea typeface="微软雅黑"/>
              </a:rPr>
              <a:t>代码规范</a:t>
            </a:r>
          </a:p>
        </p:txBody>
      </p:sp>
      <p:sp>
        <p:nvSpPr>
          <p:cNvPr id="11" name="矩形 10"/>
          <p:cNvSpPr/>
          <p:nvPr/>
        </p:nvSpPr>
        <p:spPr>
          <a:xfrm>
            <a:off x="7656514" y="3804314"/>
            <a:ext cx="787395" cy="70801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400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7385" y="3551265"/>
            <a:ext cx="745652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962979" y="3433157"/>
            <a:ext cx="8309201" cy="0"/>
          </a:xfrm>
          <a:prstGeom prst="line">
            <a:avLst/>
          </a:prstGeom>
          <a:ln>
            <a:gradFill flip="none" rotWithShape="1">
              <a:gsLst>
                <a:gs pos="0">
                  <a:srgbClr val="A7277E"/>
                </a:gs>
                <a:gs pos="52000">
                  <a:srgbClr val="81CCD8"/>
                </a:gs>
                <a:gs pos="100000">
                  <a:srgbClr val="654995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35246" y="0"/>
            <a:ext cx="3984303" cy="365283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9E06AFA-AB01-404B-A13E-D57BD0315D8C}"/>
              </a:ext>
            </a:extLst>
          </p:cNvPr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543B5C2-95E9-42F2-87E4-76D888C6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615205"/>
            <a:ext cx="5797986" cy="5639008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255655" y="3354716"/>
            <a:ext cx="3773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bg1"/>
                </a:solidFill>
                <a:cs typeface="Arial" panose="020B0604020202020204" pitchFamily="34" charset="0"/>
              </a:rPr>
              <a:t>ES6</a:t>
            </a: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简介</a:t>
            </a:r>
            <a:endParaRPr lang="en-US" altLang="zh-CN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4891" y="2968256"/>
            <a:ext cx="1386918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8000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35824" y="2896246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914054-C86A-4DC7-8CF2-1E822B927643}"/>
              </a:ext>
            </a:extLst>
          </p:cNvPr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3DD05B-E925-4FAE-9358-65C221F2D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202" y="469199"/>
            <a:ext cx="299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0376 w 972273"/>
              <a:gd name="connsiteY2" fmla="*/ 480317 h 972273"/>
              <a:gd name="connsiteX3" fmla="*/ 972273 w 972273"/>
              <a:gd name="connsiteY3" fmla="*/ 972273 h 972273"/>
              <a:gd name="connsiteX4" fmla="*/ 0 w 972273"/>
              <a:gd name="connsiteY4" fmla="*/ 972273 h 972273"/>
              <a:gd name="connsiteX5" fmla="*/ 0 w 972273"/>
              <a:gd name="connsiteY5" fmla="*/ 0 h 972273"/>
              <a:gd name="connsiteX0" fmla="*/ 970376 w 1061816"/>
              <a:gd name="connsiteY0" fmla="*/ 480317 h 972273"/>
              <a:gd name="connsiteX1" fmla="*/ 972273 w 1061816"/>
              <a:gd name="connsiteY1" fmla="*/ 972273 h 972273"/>
              <a:gd name="connsiteX2" fmla="*/ 0 w 1061816"/>
              <a:gd name="connsiteY2" fmla="*/ 972273 h 972273"/>
              <a:gd name="connsiteX3" fmla="*/ 0 w 1061816"/>
              <a:gd name="connsiteY3" fmla="*/ 0 h 972273"/>
              <a:gd name="connsiteX4" fmla="*/ 972273 w 1061816"/>
              <a:gd name="connsiteY4" fmla="*/ 0 h 972273"/>
              <a:gd name="connsiteX5" fmla="*/ 1061816 w 1061816"/>
              <a:gd name="connsiteY5" fmla="*/ 571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70376 w 972273"/>
              <a:gd name="connsiteY5" fmla="*/ 449837 h 972273"/>
              <a:gd name="connsiteX0" fmla="*/ 970376 w 972277"/>
              <a:gd name="connsiteY0" fmla="*/ 48031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2277"/>
              <a:gd name="connsiteY0" fmla="*/ 73685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4069"/>
              <a:gd name="connsiteY0" fmla="*/ 736857 h 972273"/>
              <a:gd name="connsiteX1" fmla="*/ 972273 w 974069"/>
              <a:gd name="connsiteY1" fmla="*/ 972273 h 972273"/>
              <a:gd name="connsiteX2" fmla="*/ 0 w 974069"/>
              <a:gd name="connsiteY2" fmla="*/ 972273 h 972273"/>
              <a:gd name="connsiteX3" fmla="*/ 0 w 974069"/>
              <a:gd name="connsiteY3" fmla="*/ 0 h 972273"/>
              <a:gd name="connsiteX4" fmla="*/ 972273 w 974069"/>
              <a:gd name="connsiteY4" fmla="*/ 0 h 972273"/>
              <a:gd name="connsiteX5" fmla="*/ 972916 w 974069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94897 h 9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4543EF-6817-42F1-AE25-7E0EDF2CE483}"/>
              </a:ext>
            </a:extLst>
          </p:cNvPr>
          <p:cNvSpPr/>
          <p:nvPr/>
        </p:nvSpPr>
        <p:spPr>
          <a:xfrm>
            <a:off x="859286" y="1698704"/>
            <a:ext cx="10262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  ES6 </a:t>
            </a:r>
            <a:r>
              <a:rPr lang="zh-CN" altLang="en-US" dirty="0">
                <a:solidFill>
                  <a:schemeClr val="bg1"/>
                </a:solidFill>
              </a:rPr>
              <a:t>特指时是</a:t>
            </a:r>
            <a:r>
              <a:rPr lang="en-US" altLang="zh-CN" dirty="0">
                <a:solidFill>
                  <a:schemeClr val="bg1"/>
                </a:solidFill>
              </a:rPr>
              <a:t>ECMAScript 2015</a:t>
            </a:r>
            <a:r>
              <a:rPr lang="zh-CN" altLang="en-US" dirty="0">
                <a:solidFill>
                  <a:schemeClr val="bg1"/>
                </a:solidFill>
              </a:rPr>
              <a:t>（简称 </a:t>
            </a:r>
            <a:r>
              <a:rPr lang="en-US" altLang="zh-CN" dirty="0">
                <a:solidFill>
                  <a:schemeClr val="bg1"/>
                </a:solidFill>
              </a:rPr>
              <a:t>ES2015</a:t>
            </a:r>
            <a:r>
              <a:rPr lang="zh-CN" altLang="en-US" dirty="0">
                <a:solidFill>
                  <a:schemeClr val="bg1"/>
                </a:solidFill>
              </a:rPr>
              <a:t>），泛指时是</a:t>
            </a:r>
            <a:r>
              <a:rPr lang="en-US" altLang="zh-CN" dirty="0">
                <a:solidFill>
                  <a:schemeClr val="bg1"/>
                </a:solidFill>
              </a:rPr>
              <a:t>ES5.1</a:t>
            </a:r>
            <a:r>
              <a:rPr lang="zh-CN" altLang="en-US" dirty="0">
                <a:solidFill>
                  <a:schemeClr val="bg1"/>
                </a:solidFill>
              </a:rPr>
              <a:t>后的版本，包括</a:t>
            </a:r>
            <a:r>
              <a:rPr lang="en-US" altLang="zh-CN" dirty="0">
                <a:solidFill>
                  <a:schemeClr val="bg1"/>
                </a:solidFill>
              </a:rPr>
              <a:t>ES2015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ES2016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ES2017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ES2018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ES2019</a:t>
            </a:r>
            <a:r>
              <a:rPr lang="zh-CN" altLang="en-US" dirty="0">
                <a:solidFill>
                  <a:schemeClr val="bg1"/>
                </a:solidFill>
              </a:rPr>
              <a:t>等。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从</a:t>
            </a:r>
            <a:r>
              <a:rPr lang="en-US" altLang="zh-CN" dirty="0">
                <a:solidFill>
                  <a:schemeClr val="bg1"/>
                </a:solidFill>
              </a:rPr>
              <a:t>ES2015</a:t>
            </a:r>
            <a:r>
              <a:rPr lang="zh-CN" altLang="en-US" dirty="0">
                <a:solidFill>
                  <a:schemeClr val="bg1"/>
                </a:solidFill>
              </a:rPr>
              <a:t>开始，标准在每年的 </a:t>
            </a:r>
            <a:r>
              <a:rPr lang="en-US" altLang="zh-CN" dirty="0">
                <a:solidFill>
                  <a:schemeClr val="bg1"/>
                </a:solidFill>
              </a:rPr>
              <a:t>6 </a:t>
            </a:r>
            <a:r>
              <a:rPr lang="zh-CN" altLang="en-US" dirty="0">
                <a:solidFill>
                  <a:schemeClr val="bg1"/>
                </a:solidFill>
              </a:rPr>
              <a:t>月份正式发布一次，作为当年的正式版本。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75255-2C14-45F4-B5A4-E1F215F3674A}"/>
              </a:ext>
            </a:extLst>
          </p:cNvPr>
          <p:cNvSpPr/>
          <p:nvPr/>
        </p:nvSpPr>
        <p:spPr>
          <a:xfrm>
            <a:off x="1087886" y="2923834"/>
            <a:ext cx="100340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ES6 </a:t>
            </a:r>
            <a:r>
              <a:rPr lang="zh-CN" altLang="en-US" dirty="0">
                <a:solidFill>
                  <a:schemeClr val="bg1"/>
                </a:solidFill>
              </a:rPr>
              <a:t>与 </a:t>
            </a:r>
            <a:r>
              <a:rPr lang="en-US" altLang="zh-CN" dirty="0">
                <a:solidFill>
                  <a:schemeClr val="bg1"/>
                </a:solidFill>
              </a:rPr>
              <a:t>ES5</a:t>
            </a:r>
            <a:r>
              <a:rPr lang="zh-CN" altLang="en-US" dirty="0">
                <a:solidFill>
                  <a:schemeClr val="bg1"/>
                </a:solidFill>
              </a:rPr>
              <a:t>改动较大，分别如下：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块级作用域 关键字</a:t>
            </a:r>
            <a:r>
              <a:rPr lang="en-US" altLang="zh-CN" dirty="0">
                <a:solidFill>
                  <a:schemeClr val="bg1"/>
                </a:solidFill>
              </a:rPr>
              <a:t>let, </a:t>
            </a:r>
            <a:r>
              <a:rPr lang="zh-CN" altLang="en-US" dirty="0">
                <a:solidFill>
                  <a:schemeClr val="bg1"/>
                </a:solidFill>
              </a:rPr>
              <a:t>常量</a:t>
            </a:r>
            <a:r>
              <a:rPr lang="en-US" altLang="zh-CN" dirty="0">
                <a:solidFill>
                  <a:schemeClr val="bg1"/>
                </a:solidFill>
              </a:rPr>
              <a:t>const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赋值解构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展开运算符（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箭头函数</a:t>
            </a:r>
            <a:r>
              <a:rPr lang="en-US" altLang="zh-CN" dirty="0">
                <a:solidFill>
                  <a:schemeClr val="bg1"/>
                </a:solidFill>
              </a:rPr>
              <a:t>Arrow functions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多行字符串 </a:t>
            </a:r>
            <a:r>
              <a:rPr lang="en-US" altLang="zh-CN" dirty="0">
                <a:solidFill>
                  <a:schemeClr val="bg1"/>
                </a:solidFill>
              </a:rPr>
              <a:t>Multiline strings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字符串模板 </a:t>
            </a:r>
            <a:r>
              <a:rPr lang="en-US" altLang="zh-CN" dirty="0">
                <a:solidFill>
                  <a:schemeClr val="bg1"/>
                </a:solidFill>
              </a:rPr>
              <a:t>Template strings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默认参数 </a:t>
            </a:r>
            <a:r>
              <a:rPr lang="en-US" altLang="zh-CN" dirty="0">
                <a:solidFill>
                  <a:schemeClr val="bg1"/>
                </a:solidFill>
              </a:rPr>
              <a:t>Default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迭代器 </a:t>
            </a:r>
            <a:r>
              <a:rPr lang="en-US" altLang="zh-CN" dirty="0">
                <a:solidFill>
                  <a:schemeClr val="bg1"/>
                </a:solidFill>
              </a:rPr>
              <a:t>Iterators 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err="1">
                <a:solidFill>
                  <a:schemeClr val="bg1"/>
                </a:solidFill>
              </a:rPr>
              <a:t>for..of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生成器 </a:t>
            </a:r>
            <a:r>
              <a:rPr lang="en-US" altLang="zh-CN" dirty="0">
                <a:solidFill>
                  <a:schemeClr val="bg1"/>
                </a:solidFill>
              </a:rPr>
              <a:t>Generators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yield </a:t>
            </a:r>
            <a:r>
              <a:rPr lang="zh-CN" altLang="en-US" dirty="0">
                <a:solidFill>
                  <a:schemeClr val="bg1"/>
                </a:solidFill>
              </a:rPr>
              <a:t>*）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Class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Set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WeakMap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WeakSet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202" y="469199"/>
            <a:ext cx="299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0376 w 972273"/>
              <a:gd name="connsiteY2" fmla="*/ 480317 h 972273"/>
              <a:gd name="connsiteX3" fmla="*/ 972273 w 972273"/>
              <a:gd name="connsiteY3" fmla="*/ 972273 h 972273"/>
              <a:gd name="connsiteX4" fmla="*/ 0 w 972273"/>
              <a:gd name="connsiteY4" fmla="*/ 972273 h 972273"/>
              <a:gd name="connsiteX5" fmla="*/ 0 w 972273"/>
              <a:gd name="connsiteY5" fmla="*/ 0 h 972273"/>
              <a:gd name="connsiteX0" fmla="*/ 970376 w 1061816"/>
              <a:gd name="connsiteY0" fmla="*/ 480317 h 972273"/>
              <a:gd name="connsiteX1" fmla="*/ 972273 w 1061816"/>
              <a:gd name="connsiteY1" fmla="*/ 972273 h 972273"/>
              <a:gd name="connsiteX2" fmla="*/ 0 w 1061816"/>
              <a:gd name="connsiteY2" fmla="*/ 972273 h 972273"/>
              <a:gd name="connsiteX3" fmla="*/ 0 w 1061816"/>
              <a:gd name="connsiteY3" fmla="*/ 0 h 972273"/>
              <a:gd name="connsiteX4" fmla="*/ 972273 w 1061816"/>
              <a:gd name="connsiteY4" fmla="*/ 0 h 972273"/>
              <a:gd name="connsiteX5" fmla="*/ 1061816 w 1061816"/>
              <a:gd name="connsiteY5" fmla="*/ 571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70376 w 972273"/>
              <a:gd name="connsiteY5" fmla="*/ 449837 h 972273"/>
              <a:gd name="connsiteX0" fmla="*/ 970376 w 972277"/>
              <a:gd name="connsiteY0" fmla="*/ 48031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2277"/>
              <a:gd name="connsiteY0" fmla="*/ 73685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4069"/>
              <a:gd name="connsiteY0" fmla="*/ 736857 h 972273"/>
              <a:gd name="connsiteX1" fmla="*/ 972273 w 974069"/>
              <a:gd name="connsiteY1" fmla="*/ 972273 h 972273"/>
              <a:gd name="connsiteX2" fmla="*/ 0 w 974069"/>
              <a:gd name="connsiteY2" fmla="*/ 972273 h 972273"/>
              <a:gd name="connsiteX3" fmla="*/ 0 w 974069"/>
              <a:gd name="connsiteY3" fmla="*/ 0 h 972273"/>
              <a:gd name="connsiteX4" fmla="*/ 972273 w 974069"/>
              <a:gd name="connsiteY4" fmla="*/ 0 h 972273"/>
              <a:gd name="connsiteX5" fmla="*/ 972916 w 974069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94897 h 9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75255-2C14-45F4-B5A4-E1F215F3674A}"/>
              </a:ext>
            </a:extLst>
          </p:cNvPr>
          <p:cNvSpPr/>
          <p:nvPr/>
        </p:nvSpPr>
        <p:spPr>
          <a:xfrm>
            <a:off x="905006" y="1527013"/>
            <a:ext cx="100340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Modules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 Symbol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Proxy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增加了</a:t>
            </a:r>
            <a:r>
              <a:rPr lang="en-US" altLang="zh-CN" dirty="0">
                <a:solidFill>
                  <a:schemeClr val="bg1"/>
                </a:solidFill>
              </a:rPr>
              <a:t>from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find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findIndex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fill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entries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keys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values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copyWithin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ES5:every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some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forEach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filter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indexOf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lastIndexOf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isArray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reduce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reduceRight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Object </a:t>
            </a:r>
            <a:r>
              <a:rPr lang="zh-CN" altLang="en-US" dirty="0">
                <a:solidFill>
                  <a:schemeClr val="bg1"/>
                </a:solidFill>
              </a:rPr>
              <a:t>增加了</a:t>
            </a:r>
            <a:r>
              <a:rPr lang="en-US" altLang="zh-CN" dirty="0">
                <a:solidFill>
                  <a:schemeClr val="bg1"/>
                </a:solidFill>
              </a:rPr>
              <a:t>is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assign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ES5: create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getPrototypeOf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setPrototypeOf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getOwnPropertyNames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defineProperty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getOwnPropertyDescriptor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defineProperties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keys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preventExtensions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isExtensible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seal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en-US" altLang="zh-CN" dirty="0" err="1">
                <a:solidFill>
                  <a:schemeClr val="bg1"/>
                </a:solidFill>
              </a:rPr>
              <a:t>isSealed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freeze / </a:t>
            </a:r>
            <a:r>
              <a:rPr lang="en-US" altLang="zh-CN" dirty="0" err="1">
                <a:solidFill>
                  <a:schemeClr val="bg1"/>
                </a:solidFill>
              </a:rPr>
              <a:t>isFrozen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Number </a:t>
            </a:r>
            <a:r>
              <a:rPr lang="zh-CN" altLang="en-US" dirty="0">
                <a:solidFill>
                  <a:schemeClr val="bg1"/>
                </a:solidFill>
              </a:rPr>
              <a:t>增加了</a:t>
            </a:r>
            <a:r>
              <a:rPr lang="en-US" altLang="zh-CN" dirty="0">
                <a:solidFill>
                  <a:schemeClr val="bg1"/>
                </a:solidFill>
              </a:rPr>
              <a:t>EPSILON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isInteger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isNaN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altLang="zh-CN" dirty="0">
                <a:solidFill>
                  <a:schemeClr val="bg1"/>
                </a:solidFill>
              </a:rPr>
              <a:t>Math </a:t>
            </a:r>
            <a:r>
              <a:rPr lang="zh-CN" altLang="en-US" dirty="0">
                <a:solidFill>
                  <a:schemeClr val="bg1"/>
                </a:solidFill>
              </a:rPr>
              <a:t>增加了</a:t>
            </a:r>
            <a:r>
              <a:rPr lang="en-US" altLang="zh-CN" dirty="0" err="1">
                <a:solidFill>
                  <a:schemeClr val="bg1"/>
                </a:solidFill>
              </a:rPr>
              <a:t>acosh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hypot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imul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zh-CN" altLang="en-US" dirty="0">
                <a:solidFill>
                  <a:schemeClr val="bg1"/>
                </a:solidFill>
              </a:rPr>
              <a:t>其他方法，增加了</a:t>
            </a:r>
            <a:r>
              <a:rPr lang="en-US" altLang="zh-CN" dirty="0" err="1">
                <a:solidFill>
                  <a:schemeClr val="bg1"/>
                </a:solidFill>
              </a:rPr>
              <a:t>Function.prototype.bind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String.prototype.includes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String.prototype.repeat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Date.now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4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202" y="469199"/>
            <a:ext cx="299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0376 w 972273"/>
              <a:gd name="connsiteY2" fmla="*/ 480317 h 972273"/>
              <a:gd name="connsiteX3" fmla="*/ 972273 w 972273"/>
              <a:gd name="connsiteY3" fmla="*/ 972273 h 972273"/>
              <a:gd name="connsiteX4" fmla="*/ 0 w 972273"/>
              <a:gd name="connsiteY4" fmla="*/ 972273 h 972273"/>
              <a:gd name="connsiteX5" fmla="*/ 0 w 972273"/>
              <a:gd name="connsiteY5" fmla="*/ 0 h 972273"/>
              <a:gd name="connsiteX0" fmla="*/ 970376 w 1061816"/>
              <a:gd name="connsiteY0" fmla="*/ 480317 h 972273"/>
              <a:gd name="connsiteX1" fmla="*/ 972273 w 1061816"/>
              <a:gd name="connsiteY1" fmla="*/ 972273 h 972273"/>
              <a:gd name="connsiteX2" fmla="*/ 0 w 1061816"/>
              <a:gd name="connsiteY2" fmla="*/ 972273 h 972273"/>
              <a:gd name="connsiteX3" fmla="*/ 0 w 1061816"/>
              <a:gd name="connsiteY3" fmla="*/ 0 h 972273"/>
              <a:gd name="connsiteX4" fmla="*/ 972273 w 1061816"/>
              <a:gd name="connsiteY4" fmla="*/ 0 h 972273"/>
              <a:gd name="connsiteX5" fmla="*/ 1061816 w 1061816"/>
              <a:gd name="connsiteY5" fmla="*/ 571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70376 w 972273"/>
              <a:gd name="connsiteY5" fmla="*/ 449837 h 972273"/>
              <a:gd name="connsiteX0" fmla="*/ 970376 w 972277"/>
              <a:gd name="connsiteY0" fmla="*/ 48031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2277"/>
              <a:gd name="connsiteY0" fmla="*/ 73685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4069"/>
              <a:gd name="connsiteY0" fmla="*/ 736857 h 972273"/>
              <a:gd name="connsiteX1" fmla="*/ 972273 w 974069"/>
              <a:gd name="connsiteY1" fmla="*/ 972273 h 972273"/>
              <a:gd name="connsiteX2" fmla="*/ 0 w 974069"/>
              <a:gd name="connsiteY2" fmla="*/ 972273 h 972273"/>
              <a:gd name="connsiteX3" fmla="*/ 0 w 974069"/>
              <a:gd name="connsiteY3" fmla="*/ 0 h 972273"/>
              <a:gd name="connsiteX4" fmla="*/ 972273 w 974069"/>
              <a:gd name="connsiteY4" fmla="*/ 0 h 972273"/>
              <a:gd name="connsiteX5" fmla="*/ 972916 w 974069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94897 h 9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75255-2C14-45F4-B5A4-E1F215F3674A}"/>
              </a:ext>
            </a:extLst>
          </p:cNvPr>
          <p:cNvSpPr/>
          <p:nvPr/>
        </p:nvSpPr>
        <p:spPr>
          <a:xfrm>
            <a:off x="889104" y="1527013"/>
            <a:ext cx="10034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ES2016</a:t>
            </a:r>
            <a:r>
              <a:rPr lang="zh-CN" altLang="en-US" dirty="0">
                <a:solidFill>
                  <a:schemeClr val="bg1"/>
                </a:solidFill>
              </a:rPr>
              <a:t>新增特性：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Array.prototype.includes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幂运算，** </a:t>
            </a:r>
            <a:r>
              <a:rPr lang="en-US" altLang="zh-CN" dirty="0">
                <a:solidFill>
                  <a:schemeClr val="bg1"/>
                </a:solidFill>
              </a:rPr>
              <a:t>//  2 ** 3  =&gt;  2*2*2  =&gt; 2^3 =&gt; 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34063-97F3-4256-83FB-E48EFC05C09B}"/>
              </a:ext>
            </a:extLst>
          </p:cNvPr>
          <p:cNvSpPr/>
          <p:nvPr/>
        </p:nvSpPr>
        <p:spPr>
          <a:xfrm>
            <a:off x="889104" y="2541742"/>
            <a:ext cx="100340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ES2017</a:t>
            </a:r>
            <a:r>
              <a:rPr lang="zh-CN" altLang="en-US" dirty="0">
                <a:solidFill>
                  <a:schemeClr val="bg1"/>
                </a:solidFill>
              </a:rPr>
              <a:t>新增特性：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String.prototype.padStart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String.prototype.padEnd</a:t>
            </a:r>
            <a:r>
              <a:rPr lang="zh-CN" altLang="en-US" dirty="0">
                <a:solidFill>
                  <a:schemeClr val="bg1"/>
                </a:solidFill>
              </a:rPr>
              <a:t>（字符串填充）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Object.values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Object.entries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Object.getOwnPropertyDescriptors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允许函数参数列表和调用中的尾逗号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异步函数 </a:t>
            </a:r>
            <a:r>
              <a:rPr lang="en-US" altLang="zh-CN" dirty="0">
                <a:solidFill>
                  <a:schemeClr val="bg1"/>
                </a:solidFill>
              </a:rPr>
              <a:t>async/await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E5A2D6-8A0E-487F-B340-6ABED2A78482}"/>
              </a:ext>
            </a:extLst>
          </p:cNvPr>
          <p:cNvSpPr/>
          <p:nvPr/>
        </p:nvSpPr>
        <p:spPr>
          <a:xfrm>
            <a:off x="889104" y="4110469"/>
            <a:ext cx="100340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ES2018</a:t>
            </a:r>
            <a:r>
              <a:rPr lang="zh-CN" altLang="en-US" dirty="0">
                <a:solidFill>
                  <a:schemeClr val="bg1"/>
                </a:solidFill>
              </a:rPr>
              <a:t>新增特性：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扩展运算符</a:t>
            </a:r>
            <a:r>
              <a:rPr lang="en-US" altLang="zh-CN" dirty="0">
                <a:solidFill>
                  <a:schemeClr val="bg1"/>
                </a:solidFill>
              </a:rPr>
              <a:t>(…) </a:t>
            </a:r>
            <a:r>
              <a:rPr lang="zh-CN" altLang="en-US" dirty="0">
                <a:solidFill>
                  <a:schemeClr val="bg1"/>
                </a:solidFill>
              </a:rPr>
              <a:t>可以用于对象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Asynchronous iteration </a:t>
            </a:r>
            <a:r>
              <a:rPr lang="zh-CN" altLang="en-US" dirty="0">
                <a:solidFill>
                  <a:schemeClr val="bg1"/>
                </a:solidFill>
              </a:rPr>
              <a:t>（异步迭代）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Promise.prototype.finally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正则表达式改进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>
            <a:off x="-51346" y="15924"/>
            <a:ext cx="2797598" cy="26770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3202" y="469199"/>
            <a:ext cx="299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9" name="矩形 3"/>
          <p:cNvSpPr/>
          <p:nvPr/>
        </p:nvSpPr>
        <p:spPr>
          <a:xfrm>
            <a:off x="338518" y="326326"/>
            <a:ext cx="749368" cy="747412"/>
          </a:xfrm>
          <a:custGeom>
            <a:avLst/>
            <a:gdLst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2273 w 972273"/>
              <a:gd name="connsiteY2" fmla="*/ 972273 h 972273"/>
              <a:gd name="connsiteX3" fmla="*/ 0 w 972273"/>
              <a:gd name="connsiteY3" fmla="*/ 972273 h 972273"/>
              <a:gd name="connsiteX4" fmla="*/ 0 w 972273"/>
              <a:gd name="connsiteY4" fmla="*/ 0 h 972273"/>
              <a:gd name="connsiteX0" fmla="*/ 0 w 972273"/>
              <a:gd name="connsiteY0" fmla="*/ 0 h 972273"/>
              <a:gd name="connsiteX1" fmla="*/ 972273 w 972273"/>
              <a:gd name="connsiteY1" fmla="*/ 0 h 972273"/>
              <a:gd name="connsiteX2" fmla="*/ 970376 w 972273"/>
              <a:gd name="connsiteY2" fmla="*/ 480317 h 972273"/>
              <a:gd name="connsiteX3" fmla="*/ 972273 w 972273"/>
              <a:gd name="connsiteY3" fmla="*/ 972273 h 972273"/>
              <a:gd name="connsiteX4" fmla="*/ 0 w 972273"/>
              <a:gd name="connsiteY4" fmla="*/ 972273 h 972273"/>
              <a:gd name="connsiteX5" fmla="*/ 0 w 972273"/>
              <a:gd name="connsiteY5" fmla="*/ 0 h 972273"/>
              <a:gd name="connsiteX0" fmla="*/ 970376 w 1061816"/>
              <a:gd name="connsiteY0" fmla="*/ 480317 h 972273"/>
              <a:gd name="connsiteX1" fmla="*/ 972273 w 1061816"/>
              <a:gd name="connsiteY1" fmla="*/ 972273 h 972273"/>
              <a:gd name="connsiteX2" fmla="*/ 0 w 1061816"/>
              <a:gd name="connsiteY2" fmla="*/ 972273 h 972273"/>
              <a:gd name="connsiteX3" fmla="*/ 0 w 1061816"/>
              <a:gd name="connsiteY3" fmla="*/ 0 h 972273"/>
              <a:gd name="connsiteX4" fmla="*/ 972273 w 1061816"/>
              <a:gd name="connsiteY4" fmla="*/ 0 h 972273"/>
              <a:gd name="connsiteX5" fmla="*/ 1061816 w 1061816"/>
              <a:gd name="connsiteY5" fmla="*/ 571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80536"/>
              <a:gd name="connsiteY0" fmla="*/ 480317 h 972273"/>
              <a:gd name="connsiteX1" fmla="*/ 972273 w 980536"/>
              <a:gd name="connsiteY1" fmla="*/ 972273 h 972273"/>
              <a:gd name="connsiteX2" fmla="*/ 0 w 980536"/>
              <a:gd name="connsiteY2" fmla="*/ 972273 h 972273"/>
              <a:gd name="connsiteX3" fmla="*/ 0 w 980536"/>
              <a:gd name="connsiteY3" fmla="*/ 0 h 972273"/>
              <a:gd name="connsiteX4" fmla="*/ 972273 w 980536"/>
              <a:gd name="connsiteY4" fmla="*/ 0 h 972273"/>
              <a:gd name="connsiteX5" fmla="*/ 980536 w 980536"/>
              <a:gd name="connsiteY5" fmla="*/ 44475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67836 w 972273"/>
              <a:gd name="connsiteY5" fmla="*/ 449837 h 972273"/>
              <a:gd name="connsiteX0" fmla="*/ 970376 w 972273"/>
              <a:gd name="connsiteY0" fmla="*/ 480317 h 972273"/>
              <a:gd name="connsiteX1" fmla="*/ 972273 w 972273"/>
              <a:gd name="connsiteY1" fmla="*/ 972273 h 972273"/>
              <a:gd name="connsiteX2" fmla="*/ 0 w 972273"/>
              <a:gd name="connsiteY2" fmla="*/ 972273 h 972273"/>
              <a:gd name="connsiteX3" fmla="*/ 0 w 972273"/>
              <a:gd name="connsiteY3" fmla="*/ 0 h 972273"/>
              <a:gd name="connsiteX4" fmla="*/ 972273 w 972273"/>
              <a:gd name="connsiteY4" fmla="*/ 0 h 972273"/>
              <a:gd name="connsiteX5" fmla="*/ 970376 w 972273"/>
              <a:gd name="connsiteY5" fmla="*/ 449837 h 972273"/>
              <a:gd name="connsiteX0" fmla="*/ 970376 w 972277"/>
              <a:gd name="connsiteY0" fmla="*/ 48031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449837 h 972273"/>
              <a:gd name="connsiteX0" fmla="*/ 970376 w 972277"/>
              <a:gd name="connsiteY0" fmla="*/ 70637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2277"/>
              <a:gd name="connsiteY0" fmla="*/ 736857 h 972273"/>
              <a:gd name="connsiteX1" fmla="*/ 972273 w 972277"/>
              <a:gd name="connsiteY1" fmla="*/ 972273 h 972273"/>
              <a:gd name="connsiteX2" fmla="*/ 0 w 972277"/>
              <a:gd name="connsiteY2" fmla="*/ 972273 h 972273"/>
              <a:gd name="connsiteX3" fmla="*/ 0 w 972277"/>
              <a:gd name="connsiteY3" fmla="*/ 0 h 972273"/>
              <a:gd name="connsiteX4" fmla="*/ 972273 w 972277"/>
              <a:gd name="connsiteY4" fmla="*/ 0 h 972273"/>
              <a:gd name="connsiteX5" fmla="*/ 970376 w 972277"/>
              <a:gd name="connsiteY5" fmla="*/ 325377 h 972273"/>
              <a:gd name="connsiteX0" fmla="*/ 970376 w 974069"/>
              <a:gd name="connsiteY0" fmla="*/ 736857 h 972273"/>
              <a:gd name="connsiteX1" fmla="*/ 972273 w 974069"/>
              <a:gd name="connsiteY1" fmla="*/ 972273 h 972273"/>
              <a:gd name="connsiteX2" fmla="*/ 0 w 974069"/>
              <a:gd name="connsiteY2" fmla="*/ 972273 h 972273"/>
              <a:gd name="connsiteX3" fmla="*/ 0 w 974069"/>
              <a:gd name="connsiteY3" fmla="*/ 0 h 972273"/>
              <a:gd name="connsiteX4" fmla="*/ 972273 w 974069"/>
              <a:gd name="connsiteY4" fmla="*/ 0 h 972273"/>
              <a:gd name="connsiteX5" fmla="*/ 972916 w 974069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87277 h 972273"/>
              <a:gd name="connsiteX0" fmla="*/ 970376 w 974817"/>
              <a:gd name="connsiteY0" fmla="*/ 736857 h 972273"/>
              <a:gd name="connsiteX1" fmla="*/ 972273 w 974817"/>
              <a:gd name="connsiteY1" fmla="*/ 972273 h 972273"/>
              <a:gd name="connsiteX2" fmla="*/ 0 w 974817"/>
              <a:gd name="connsiteY2" fmla="*/ 972273 h 972273"/>
              <a:gd name="connsiteX3" fmla="*/ 0 w 974817"/>
              <a:gd name="connsiteY3" fmla="*/ 0 h 972273"/>
              <a:gd name="connsiteX4" fmla="*/ 974813 w 974817"/>
              <a:gd name="connsiteY4" fmla="*/ 0 h 972273"/>
              <a:gd name="connsiteX5" fmla="*/ 972916 w 974817"/>
              <a:gd name="connsiteY5" fmla="*/ 294897 h 9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817" h="972273">
                <a:moveTo>
                  <a:pt x="970376" y="736857"/>
                </a:moveTo>
                <a:cubicBezTo>
                  <a:pt x="971008" y="900842"/>
                  <a:pt x="971641" y="808288"/>
                  <a:pt x="972273" y="972273"/>
                </a:cubicBezTo>
                <a:lnTo>
                  <a:pt x="0" y="972273"/>
                </a:lnTo>
                <a:lnTo>
                  <a:pt x="0" y="0"/>
                </a:lnTo>
                <a:lnTo>
                  <a:pt x="974813" y="0"/>
                </a:lnTo>
                <a:cubicBezTo>
                  <a:pt x="974181" y="160106"/>
                  <a:pt x="976088" y="5251"/>
                  <a:pt x="972916" y="294897"/>
                </a:cubicBezTo>
              </a:path>
            </a:pathLst>
          </a:custGeom>
          <a:noFill/>
          <a:ln w="57150">
            <a:solidFill>
              <a:srgbClr val="FA41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26772B-0B8E-4A70-B0E3-DF38E6D47F36}"/>
              </a:ext>
            </a:extLst>
          </p:cNvPr>
          <p:cNvSpPr/>
          <p:nvPr/>
        </p:nvSpPr>
        <p:spPr>
          <a:xfrm>
            <a:off x="713202" y="1384139"/>
            <a:ext cx="100340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ES2019</a:t>
            </a:r>
            <a:r>
              <a:rPr lang="zh-CN" altLang="en-US" dirty="0">
                <a:solidFill>
                  <a:schemeClr val="bg1"/>
                </a:solidFill>
              </a:rPr>
              <a:t>新增特性：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String.prototype.trimStart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String.prototype.trimEnd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Object.fromEntries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Array.prototype.flat</a:t>
            </a:r>
            <a:r>
              <a:rPr lang="en-US" altLang="zh-CN" dirty="0">
                <a:solidFill>
                  <a:schemeClr val="bg1"/>
                </a:solidFill>
              </a:rPr>
              <a:t> / </a:t>
            </a:r>
            <a:r>
              <a:rPr lang="en-US" altLang="zh-CN" dirty="0" err="1">
                <a:solidFill>
                  <a:schemeClr val="bg1"/>
                </a:solidFill>
              </a:rPr>
              <a:t>Array.prototype.flatMap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catch </a:t>
            </a:r>
            <a:r>
              <a:rPr lang="zh-CN" altLang="en-US" dirty="0">
                <a:solidFill>
                  <a:schemeClr val="bg1"/>
                </a:solidFill>
              </a:rPr>
              <a:t>的参数改为可选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Symbol.description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以下方法加强 </a:t>
            </a:r>
            <a:r>
              <a:rPr lang="en-US" altLang="zh-CN" dirty="0" err="1">
                <a:solidFill>
                  <a:schemeClr val="bg1"/>
                </a:solidFill>
              </a:rPr>
              <a:t>JSON.parse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JSON.stringify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Array.prototype.sort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更加稳定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/>
                </a:solidFill>
              </a:rPr>
              <a:t>Function.prototype.toString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重新修订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3B6B5-558E-4276-A00F-A1900B5A4CC1}"/>
              </a:ext>
            </a:extLst>
          </p:cNvPr>
          <p:cNvSpPr txBox="1"/>
          <p:nvPr/>
        </p:nvSpPr>
        <p:spPr>
          <a:xfrm>
            <a:off x="713202" y="4422737"/>
            <a:ext cx="6660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参考资料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dirty="0">
                <a:solidFill>
                  <a:schemeClr val="bg1"/>
                </a:solidFill>
                <a:hlinkClick r:id="rId3"/>
              </a:rPr>
              <a:t>https://es6.ruanyifeng.com/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4"/>
              </a:rPr>
              <a:t>https://www.html.cn/archives/9922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5"/>
              </a:rPr>
              <a:t>https://www.html.cn/archives/10441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6"/>
              </a:rPr>
              <a:t>https://developer.mozilla.org/zh-CN/docs/Web/JavaScript/Reference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615205"/>
            <a:ext cx="5797986" cy="5639008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255655" y="3354716"/>
            <a:ext cx="3773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代码规范</a:t>
            </a:r>
            <a:endParaRPr lang="en-US" altLang="zh-CN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4891" y="2968256"/>
            <a:ext cx="1386918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gradFill>
                  <a:gsLst>
                    <a:gs pos="0">
                      <a:srgbClr val="A7277E"/>
                    </a:gs>
                    <a:gs pos="52000">
                      <a:srgbClr val="81CCD8"/>
                    </a:gs>
                    <a:gs pos="100000">
                      <a:srgbClr val="654995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8000" dirty="0">
              <a:gradFill>
                <a:gsLst>
                  <a:gs pos="0">
                    <a:srgbClr val="A7277E"/>
                  </a:gs>
                  <a:gs pos="52000">
                    <a:srgbClr val="81CCD8"/>
                  </a:gs>
                  <a:gs pos="100000">
                    <a:srgbClr val="654995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35824" y="2896246"/>
            <a:ext cx="0" cy="144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914054-C86A-4DC7-8CF2-1E822B927643}"/>
              </a:ext>
            </a:extLst>
          </p:cNvPr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3DD05B-E925-4FAE-9358-65C221F2D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3" t="21281"/>
          <a:stretch/>
        </p:blipFill>
        <p:spPr>
          <a:xfrm rot="10629686">
            <a:off x="8852995" y="3765173"/>
            <a:ext cx="3984303" cy="36528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25511" b="4494"/>
          <a:stretch/>
        </p:blipFill>
        <p:spPr>
          <a:xfrm>
            <a:off x="-85517" y="31850"/>
            <a:ext cx="7280114" cy="7200800"/>
          </a:xfrm>
          <a:prstGeom prst="rect">
            <a:avLst/>
          </a:prstGeom>
        </p:spPr>
      </p:pic>
      <p:sp>
        <p:nvSpPr>
          <p:cNvPr id="2" name="文本框 19"/>
          <p:cNvSpPr txBox="1"/>
          <p:nvPr/>
        </p:nvSpPr>
        <p:spPr>
          <a:xfrm>
            <a:off x="1547130" y="2837318"/>
            <a:ext cx="9471389" cy="8254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谢谢！中奥科技愿与您携手并肩，共创未来！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1C4988-6BCE-46E0-AA13-F3FC0B5B072C}"/>
              </a:ext>
            </a:extLst>
          </p:cNvPr>
          <p:cNvSpPr txBox="1"/>
          <p:nvPr/>
        </p:nvSpPr>
        <p:spPr>
          <a:xfrm>
            <a:off x="135554" y="6373532"/>
            <a:ext cx="1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让政务充满</a:t>
            </a:r>
            <a:r>
              <a:rPr lang="en-US" altLang="zh-CN" sz="1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0CD612-002F-4404-9CAA-343C7D5AE3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43" y="238490"/>
            <a:ext cx="1747846" cy="4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4020</TotalTime>
  <Words>511</Words>
  <Application>Microsoft Office PowerPoint</Application>
  <PresentationFormat>宽屏</PresentationFormat>
  <Paragraphs>72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谢健</dc:creator>
  <cp:lastModifiedBy>潘 超</cp:lastModifiedBy>
  <cp:revision>242</cp:revision>
  <dcterms:created xsi:type="dcterms:W3CDTF">2017-07-19T02:53:36Z</dcterms:created>
  <dcterms:modified xsi:type="dcterms:W3CDTF">2020-05-29T09:23:08Z</dcterms:modified>
</cp:coreProperties>
</file>