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21" r:id="rId3"/>
    <p:sldId id="364" r:id="rId5"/>
    <p:sldId id="366" r:id="rId6"/>
    <p:sldId id="385" r:id="rId7"/>
    <p:sldId id="391" r:id="rId8"/>
    <p:sldId id="392" r:id="rId9"/>
    <p:sldId id="393" r:id="rId10"/>
    <p:sldId id="394" r:id="rId11"/>
    <p:sldId id="395" r:id="rId12"/>
    <p:sldId id="396" r:id="rId13"/>
    <p:sldId id="387" r:id="rId14"/>
    <p:sldId id="397" r:id="rId15"/>
    <p:sldId id="402" r:id="rId16"/>
    <p:sldId id="404" r:id="rId17"/>
    <p:sldId id="405" r:id="rId18"/>
    <p:sldId id="407" r:id="rId19"/>
    <p:sldId id="408" r:id="rId20"/>
    <p:sldId id="409" r:id="rId21"/>
    <p:sldId id="410" r:id="rId22"/>
    <p:sldId id="412" r:id="rId23"/>
    <p:sldId id="413" r:id="rId24"/>
    <p:sldId id="421" r:id="rId25"/>
    <p:sldId id="420" r:id="rId26"/>
    <p:sldId id="411" r:id="rId27"/>
    <p:sldId id="415" r:id="rId28"/>
    <p:sldId id="414" r:id="rId29"/>
    <p:sldId id="419" r:id="rId30"/>
    <p:sldId id="416" r:id="rId31"/>
    <p:sldId id="37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18"/>
    <a:srgbClr val="FA410E"/>
    <a:srgbClr val="E66722"/>
    <a:srgbClr val="404040"/>
    <a:srgbClr val="296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 autoAdjust="0"/>
    <p:restoredTop sz="86486" autoAdjust="0"/>
  </p:normalViewPr>
  <p:slideViewPr>
    <p:cSldViewPr snapToGrid="0" showGuides="1">
      <p:cViewPr varScale="1">
        <p:scale>
          <a:sx n="99" d="100"/>
          <a:sy n="99" d="100"/>
        </p:scale>
        <p:origin x="774" y="78"/>
      </p:cViewPr>
      <p:guideLst>
        <p:guide orient="horz" pos="2162"/>
        <p:guide pos="3845"/>
        <p:guide orient="horz" pos="2493"/>
        <p:guide orient="horz" pos="30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7C431-0A75-47DB-A9AF-7429DB51B9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06CA-45C3-40A7-95AE-1CDD34F2EA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6EBD-2604-4B52-919E-21E6D91E26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 rot="10629686">
            <a:off x="10503945" y="5100517"/>
            <a:ext cx="2090480" cy="19165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04825" y="-163393"/>
            <a:ext cx="2909436" cy="2784101"/>
          </a:xfrm>
          <a:prstGeom prst="rect">
            <a:avLst/>
          </a:prstGeom>
        </p:spPr>
      </p:pic>
      <p:sp>
        <p:nvSpPr>
          <p:cNvPr id="16" name="矩形 3"/>
          <p:cNvSpPr/>
          <p:nvPr userDrawn="1"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8"/>
            <a:ext cx="10972800" cy="1600201"/>
          </a:xfrm>
          <a:prstGeom prst="rect">
            <a:avLst/>
          </a:prstGeom>
        </p:spPr>
        <p:txBody>
          <a:bodyPr lIns="91396" tIns="45696" rIns="91396" bIns="45696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9" y="1600200"/>
            <a:ext cx="10972800" cy="4525963"/>
          </a:xfrm>
          <a:prstGeom prst="rect">
            <a:avLst/>
          </a:prstGeom>
        </p:spPr>
        <p:txBody>
          <a:bodyPr lIns="91396" tIns="45696" rIns="91396" bIns="45696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70" y="6356351"/>
            <a:ext cx="2781300" cy="365125"/>
          </a:xfrm>
          <a:prstGeom prst="rect">
            <a:avLst/>
          </a:prstGeom>
        </p:spPr>
        <p:txBody>
          <a:bodyPr lIns="91396" tIns="45696" rIns="91396" bIns="45696"/>
          <a:lstStyle/>
          <a:p>
            <a:pPr eaLnBrk="1" latinLnBrk="0" hangingPunct="1"/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2" y="6356351"/>
            <a:ext cx="3797301" cy="365125"/>
          </a:xfrm>
          <a:prstGeom prst="rect">
            <a:avLst/>
          </a:prstGeom>
        </p:spPr>
        <p:txBody>
          <a:bodyPr lIns="91396" tIns="45696" rIns="91396" bIns="45696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44" y="6356351"/>
            <a:ext cx="749301" cy="365125"/>
          </a:xfrm>
          <a:prstGeom prst="rect">
            <a:avLst/>
          </a:prstGeom>
        </p:spPr>
        <p:txBody>
          <a:bodyPr lIns="91396" tIns="45696" rIns="91396" bIns="45696"/>
          <a:lstStyle/>
          <a:p>
            <a:pPr eaLnBrk="1" latinLnBrk="0" hangingPunct="1"/>
            <a:fld id="{D5BBC35B-A44B-4119-B8DA-DE9E3DFADA20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1"/>
            </a:gs>
            <a:gs pos="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91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91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91" y="6356750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5" y="6356750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8" y="6356750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es6.ruanyifeng.com/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25511" b="4494"/>
          <a:stretch>
            <a:fillRect/>
          </a:stretch>
        </p:blipFill>
        <p:spPr>
          <a:xfrm>
            <a:off x="0" y="0"/>
            <a:ext cx="4718777" cy="46673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28" b="33660"/>
          <a:stretch>
            <a:fillRect/>
          </a:stretch>
        </p:blipFill>
        <p:spPr>
          <a:xfrm>
            <a:off x="9682720" y="4036300"/>
            <a:ext cx="2669562" cy="294572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287218" y="702724"/>
            <a:ext cx="5155565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Webpack4.0</a:t>
            </a:r>
            <a:r>
              <a:rPr lang="zh-CN" altLang="en-US" sz="4800" b="1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endParaRPr lang="zh-CN" altLang="en-US" sz="4800" b="1" dirty="0">
              <a:gradFill>
                <a:gsLst>
                  <a:gs pos="0">
                    <a:srgbClr val="A7277E"/>
                  </a:gs>
                  <a:gs pos="52000">
                    <a:srgbClr val="81CCD8"/>
                  </a:gs>
                  <a:gs pos="100000">
                    <a:srgbClr val="654995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>
            <a:spLocks noChangeAspect="1"/>
          </p:cNvSpPr>
          <p:nvPr/>
        </p:nvSpPr>
        <p:spPr bwMode="auto">
          <a:xfrm>
            <a:off x="3743960" y="5990590"/>
            <a:ext cx="4485005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algn="l"/>
            <a:r>
              <a:rPr lang="zh-CN" altLang="en-US" sz="2400" noProof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政务与交通业务部</a:t>
            </a:r>
            <a:r>
              <a:rPr lang="en-US" altLang="zh-CN" sz="2400" noProof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400" noProof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高成</a:t>
            </a:r>
            <a:endParaRPr lang="zh-CN" altLang="zh-CN" sz="24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95" y="1694815"/>
            <a:ext cx="9658350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280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）安装：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npm install webpack-cli -g </a:t>
            </a:r>
            <a:r>
              <a:rPr lang="zh-CN" altLang="en-US" dirty="0">
                <a:solidFill>
                  <a:schemeClr val="bg1"/>
                </a:solidFill>
              </a:rPr>
              <a:t>全局安装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      npm install -g cnpm --registry=https://registry.npm.taobao.org 安装国内淘宝镜像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c</a:t>
            </a:r>
            <a:r>
              <a:rPr lang="en-US" altLang="zh-CN" dirty="0">
                <a:solidFill>
                  <a:schemeClr val="bg1"/>
                </a:solidFill>
              </a:rPr>
              <a:t>npm i webpack webpack-cli -D </a:t>
            </a:r>
            <a:r>
              <a:rPr lang="zh-CN" altLang="en-US" dirty="0">
                <a:solidFill>
                  <a:schemeClr val="bg1"/>
                </a:solidFill>
              </a:rPr>
              <a:t>局部安装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）基本使用：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webpack </a:t>
            </a:r>
            <a:r>
              <a:rPr lang="zh-CN" altLang="en-US" dirty="0">
                <a:solidFill>
                  <a:schemeClr val="bg1"/>
                </a:solidFill>
              </a:rPr>
              <a:t>输入文件</a:t>
            </a:r>
            <a:r>
              <a:rPr lang="en-US" altLang="zh-CN" dirty="0">
                <a:solidFill>
                  <a:schemeClr val="bg1"/>
                </a:solidFill>
              </a:rPr>
              <a:t>.js -o </a:t>
            </a:r>
            <a:r>
              <a:rPr lang="zh-CN" altLang="en-US" dirty="0">
                <a:solidFill>
                  <a:schemeClr val="bg1"/>
                </a:solidFill>
              </a:rPr>
              <a:t>输出文件</a:t>
            </a:r>
            <a:r>
              <a:rPr lang="en-US" altLang="zh-CN" dirty="0">
                <a:solidFill>
                  <a:schemeClr val="bg1"/>
                </a:solidFill>
              </a:rPr>
              <a:t>.js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3575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4.webpack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安装及基本命令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615205"/>
            <a:ext cx="5797986" cy="5639008"/>
          </a:xfrm>
          <a:prstGeom prst="rect">
            <a:avLst/>
          </a:prstGeom>
        </p:spPr>
      </p:pic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255385" y="3354705"/>
            <a:ext cx="34918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indent="0" algn="l">
              <a:buNone/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Arial" panose="020B0604020202020204"/>
                <a:sym typeface="+mn-ea"/>
              </a:rPr>
              <a:t>   webpack</a:t>
            </a:r>
            <a:r>
              <a:rPr lang="zh-CN" altLang="en-US" sz="2800" kern="0" dirty="0">
                <a:solidFill>
                  <a:schemeClr val="bg1"/>
                </a:solidFill>
                <a:latin typeface="Arial" panose="020B0604020202020204"/>
                <a:sym typeface="+mn-ea"/>
              </a:rPr>
              <a:t>常用配置</a:t>
            </a:r>
            <a:endParaRPr lang="en-US" altLang="zh-CN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4891" y="2968256"/>
            <a:ext cx="1386918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8000" dirty="0">
              <a:gradFill>
                <a:gsLst>
                  <a:gs pos="0">
                    <a:srgbClr val="A7277E"/>
                  </a:gs>
                  <a:gs pos="52000">
                    <a:srgbClr val="81CCD8"/>
                  </a:gs>
                  <a:gs pos="100000">
                    <a:srgbClr val="654995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35824" y="2896246"/>
            <a:ext cx="0" cy="144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4351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webpack</a:t>
            </a:r>
            <a:r>
              <a:rPr lang="zh-CN" altLang="en-US" dirty="0">
                <a:solidFill>
                  <a:schemeClr val="bg1"/>
                </a:solidFill>
              </a:rPr>
              <a:t>默认</a:t>
            </a:r>
            <a:r>
              <a:rPr lang="zh-CN" altLang="en-US" dirty="0">
                <a:solidFill>
                  <a:schemeClr val="bg1"/>
                </a:solidFill>
              </a:rPr>
              <a:t>配置文件</a:t>
            </a:r>
            <a:r>
              <a:rPr lang="en-US" altLang="zh-CN" dirty="0">
                <a:solidFill>
                  <a:schemeClr val="bg1"/>
                </a:solidFill>
              </a:rPr>
              <a:t>webpack.config.js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const path = require('path');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module.exports =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mode: 'development',  //production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entry: './index</a:t>
            </a:r>
            <a:r>
              <a:rPr lang="en-US" altLang="zh-CN" dirty="0">
                <a:solidFill>
                  <a:schemeClr val="bg1"/>
                </a:solidFill>
              </a:rPr>
              <a:t>.js',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output: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path: path.resolve(__dirname, 'dist'),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filename: 'output.bundle.js'  //[name].bundle.js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};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813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1.webpack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55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插件安装：</a:t>
            </a:r>
            <a:r>
              <a:rPr lang="en-US" altLang="zh-CN" dirty="0">
                <a:solidFill>
                  <a:schemeClr val="bg1"/>
                </a:solidFill>
              </a:rPr>
              <a:t>cnpm i html-webpack-plugin -D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const HtmlWebpackPlugin = require("html-webpack-plugin");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new HtmlWebpackPlugin({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template: './src/index.html' ,//模板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filename: 'index.html',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/*minify: {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//压缩 html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removeAttributeQuotes: true,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//删除属性双引号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collapseWhitespace: true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//变成一行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},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hash : true */  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//有一个hash值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18129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2.Html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插件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473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安装：</a:t>
            </a:r>
            <a:r>
              <a:rPr lang="en-US" altLang="zh-CN" dirty="0">
                <a:solidFill>
                  <a:schemeClr val="bg1"/>
                </a:solidFill>
              </a:rPr>
              <a:t>cnpm i css-loader style-loader -D      cnpm i less less-loader -D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{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test:/\.css$/,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use:[{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	loader: 'style-loader',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	options: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		insert: 'top' 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//将style标签插入到顶部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	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},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'css-loader',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'postcss-loader',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//为loader添加私有化前缀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]}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1682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样式处理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498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安装插件：</a:t>
            </a:r>
            <a:r>
              <a:rPr lang="en-US" altLang="zh-CN" dirty="0">
                <a:solidFill>
                  <a:schemeClr val="bg1"/>
                </a:solidFill>
              </a:rPr>
              <a:t>cnpm i babel-loader @babel/core @babel/preset-env -D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test: /\.js$/,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use: [{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loader: 'babel-loader',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options: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        presets: [ //用babel-loader把es6转化为es5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	'@babel/preset-env'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        ]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	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}]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1120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转化</a:t>
            </a: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es6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语法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38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安装：</a:t>
            </a:r>
            <a:r>
              <a:rPr lang="en-US" altLang="zh-CN" dirty="0">
                <a:solidFill>
                  <a:schemeClr val="bg1"/>
                </a:solidFill>
              </a:rPr>
              <a:t>cnpm i file-loader url-loader -D    cnpm i html-withimg-loader -D  //来解决 img src=''</a:t>
            </a:r>
            <a:r>
              <a:rPr lang="zh-CN" altLang="en-US" dirty="0">
                <a:solidFill>
                  <a:schemeClr val="bg1"/>
                </a:solidFill>
              </a:rPr>
              <a:t>问题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test: /\.(png|jpg|gif)$/,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use: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loader: 'url-loader',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options: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        limit: 1,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        outputPath: 'img/',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        publicPath: 'http://chinaoly.com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1682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图片处理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0" y="2374265"/>
            <a:ext cx="48380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test: /\.html$/,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use: 'html-withimg-loader'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455" y="1849755"/>
            <a:ext cx="4904105" cy="407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js: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output: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filename: 'js/bundle.[hash:8].js',      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path: path.resolve(__dirname, 'dist')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css: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new MiniCssExtractPlugin({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filename: 'css/main.css'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190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打包文件分类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1195" y="1990725"/>
            <a:ext cx="549211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img: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test: /\.(png|jpg|gif)$/,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use: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loader: 'url-loader',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options: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       limit: 1,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       outputPath: 'img/',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       publicPath: 'http:/111'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455" y="1849755"/>
            <a:ext cx="3971925" cy="396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entry: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home: './src/index.js',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other: './src/other.js'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},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//两个出口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output:{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filename: '[name].js',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path: path.resolve(__dirname,'dist')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190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打包多页应用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4930" y="1849755"/>
            <a:ext cx="3971925" cy="374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plugins: [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new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HtmlWebpackPlugin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template: './src/index.html',        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filename: 'home.html',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chunks: ['home']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}),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new HtmlWebpackPlugin({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template: './src/index.html',        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filename: other.html',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chunks: ['other']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})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]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396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//  增加 devtool 源码映射 可以很方便的调试源代码 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//  源码映射 单独生成一个 source-map文件 出错会标识出错的列和行 大和全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devtool:  'source-map',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//  不会单独生成一个文件 但会显示行和列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devtool:  'eval-source-map',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//  不会产生单独列 但会生成一个映射文件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devtool:  'cheap-module-source-map', //保留 后来调试用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//  不会单独生成文件 集成在打包文件中 也不产生列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devtool:  'cheap-module-eval-source-map',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6943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</a:t>
            </a: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source-map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0" b="37037"/>
          <a:stretch>
            <a:fillRect/>
          </a:stretch>
        </p:blipFill>
        <p:spPr>
          <a:xfrm>
            <a:off x="8815676" y="3011889"/>
            <a:ext cx="4022412" cy="42048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60987" y="210416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sz="4400" dirty="0">
                <a:gradFill flip="none" rotWithShape="1">
                  <a:gsLst>
                    <a:gs pos="0">
                      <a:srgbClr val="654995"/>
                    </a:gs>
                    <a:gs pos="51000">
                      <a:srgbClr val="A7277E"/>
                    </a:gs>
                    <a:gs pos="100000">
                      <a:srgbClr val="81CCD8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gradFill flip="none" rotWithShape="1">
                <a:gsLst>
                  <a:gs pos="0">
                    <a:srgbClr val="654995"/>
                  </a:gs>
                  <a:gs pos="51000">
                    <a:srgbClr val="A7277E"/>
                  </a:gs>
                  <a:gs pos="100000">
                    <a:srgbClr val="81CCD8"/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9925" y="2776409"/>
            <a:ext cx="1595309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2000" dirty="0">
                <a:gradFill flip="none" rotWithShape="1">
                  <a:gsLst>
                    <a:gs pos="0">
                      <a:srgbClr val="654995"/>
                    </a:gs>
                    <a:gs pos="51000">
                      <a:srgbClr val="A7277E"/>
                    </a:gs>
                    <a:gs pos="100000">
                      <a:srgbClr val="81CCD8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2000" dirty="0">
              <a:gradFill flip="none" rotWithShape="1">
                <a:gsLst>
                  <a:gs pos="0">
                    <a:srgbClr val="654995"/>
                  </a:gs>
                  <a:gs pos="51000">
                    <a:srgbClr val="A7277E"/>
                  </a:gs>
                  <a:gs pos="100000">
                    <a:srgbClr val="81CCD8"/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735" y="4429900"/>
            <a:ext cx="1931670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webpack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介绍及安装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4873" y="3804314"/>
            <a:ext cx="787395" cy="70801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5743" y="3622176"/>
            <a:ext cx="745652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2679" y="4429900"/>
            <a:ext cx="1797685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lvl="0"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webpack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常用配置</a:t>
            </a:r>
            <a:endParaRPr lang="zh-CN" altLang="en-US" sz="1600" kern="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8164" y="3804314"/>
            <a:ext cx="787395" cy="70801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39035" y="3551265"/>
            <a:ext cx="745652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62979" y="3433157"/>
            <a:ext cx="8309201" cy="0"/>
          </a:xfrm>
          <a:prstGeom prst="line">
            <a:avLst/>
          </a:prstGeom>
          <a:ln>
            <a:gradFill flip="none" rotWithShape="1">
              <a:gsLst>
                <a:gs pos="0">
                  <a:srgbClr val="A7277E"/>
                </a:gs>
                <a:gs pos="52000">
                  <a:srgbClr val="81CCD8"/>
                </a:gs>
                <a:gs pos="100000">
                  <a:srgbClr val="654995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35246" y="0"/>
            <a:ext cx="3984303" cy="365283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87654" y="4423550"/>
            <a:ext cx="1797685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p>
            <a:pPr lvl="0"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webpack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优化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配置</a:t>
            </a:r>
            <a:endParaRPr lang="zh-CN" altLang="en-US" sz="1600" kern="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97582" y="3797964"/>
            <a:ext cx="778510" cy="70675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4010" y="3544915"/>
            <a:ext cx="745652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357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devServer: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proxy: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// 重写的方式 把请求代理到express服务器上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'/api':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target: 'http://localhost:3500',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pathRewrite: {  '/api': '/ '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} 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813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9.webpack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跨域问题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473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resolve: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modules: [ path.resolve('node_modules') ],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//指定解析的模块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// mainFiles: [], //入口文件的名字 默认找index.js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mainFields: ['style','main'],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//或者用 mainFields  入口的字段 先找style 再找main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//扩展名 可以省略 需配置 extensions  依次解析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extensions:  ['.js','.css','.json','.vue'],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// alias:  {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//别名  如 vue的vue-runtime和那个@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//    bootstrap: 'bootstrap/dist/css/bootstrap.css',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//    '@': resolve('src'),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//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30105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10.resolve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属性的配置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615205"/>
            <a:ext cx="5797986" cy="5639008"/>
          </a:xfrm>
          <a:prstGeom prst="rect">
            <a:avLst/>
          </a:prstGeom>
        </p:spPr>
      </p:pic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255655" y="3354716"/>
            <a:ext cx="377395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webpack</a:t>
            </a: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优化配置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1280" y="2968256"/>
            <a:ext cx="1374140" cy="132207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8000" dirty="0">
              <a:gradFill>
                <a:gsLst>
                  <a:gs pos="0">
                    <a:srgbClr val="A7277E"/>
                  </a:gs>
                  <a:gs pos="52000">
                    <a:srgbClr val="81CCD8"/>
                  </a:gs>
                  <a:gs pos="100000">
                    <a:srgbClr val="654995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35824" y="2896246"/>
            <a:ext cx="0" cy="144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241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watch: true,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watchOptions: {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//监控的选项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poll: 1000,  //每秒问1000次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aggregateTimeout: 500 ,  //防抖 （类似于函数防抖）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ignored: /node_modules/  //忽略哪个文件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9540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1.watch监视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实时打包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241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dirty="0">
                <a:solidFill>
                  <a:schemeClr val="bg1"/>
                </a:solidFill>
              </a:rPr>
              <a:t>clean-webpack-plugin</a:t>
            </a:r>
            <a:r>
              <a:rPr lang="zh-CN" dirty="0">
                <a:solidFill>
                  <a:schemeClr val="bg1"/>
                </a:solidFill>
              </a:rPr>
              <a:t>：每次打包先清除dist目录下的文件；</a:t>
            </a:r>
            <a:endParaRPr 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dirty="0">
                <a:solidFill>
                  <a:schemeClr val="bg1"/>
                </a:solidFill>
              </a:rPr>
              <a:t>）copy-webpack-plugin：打包时可以把一些文件夹的内容拷贝到指定</a:t>
            </a:r>
            <a:r>
              <a:rPr lang="zh-CN" dirty="0">
                <a:solidFill>
                  <a:schemeClr val="bg1"/>
                </a:solidFill>
              </a:rPr>
              <a:t>文件夹；</a:t>
            </a:r>
            <a:endParaRPr 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dirty="0">
                <a:solidFill>
                  <a:schemeClr val="bg1"/>
                </a:solidFill>
                <a:sym typeface="+mn-ea"/>
              </a:rPr>
              <a:t>annerPlugin：</a:t>
            </a:r>
            <a:r>
              <a:rPr lang="zh-CN" dirty="0">
                <a:solidFill>
                  <a:schemeClr val="bg1"/>
                </a:solidFill>
              </a:rPr>
              <a:t>webpack 自带的插件，可以加入注释声明谁开发的  webpack.BannerPlugin()；</a:t>
            </a:r>
            <a:endParaRPr 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dirty="0">
                <a:solidFill>
                  <a:schemeClr val="bg1"/>
                </a:solidFill>
              </a:rPr>
              <a:t>）webpack-merge：在不同</a:t>
            </a:r>
            <a:r>
              <a:rPr lang="en-US" altLang="zh-CN" dirty="0">
                <a:solidFill>
                  <a:schemeClr val="bg1"/>
                </a:solidFill>
              </a:rPr>
              <a:t>mode</a:t>
            </a:r>
            <a:r>
              <a:rPr lang="zh-CN" dirty="0">
                <a:solidFill>
                  <a:schemeClr val="bg1"/>
                </a:solidFill>
              </a:rPr>
              <a:t>的环境下合并</a:t>
            </a:r>
            <a:r>
              <a:rPr lang="en-US" altLang="zh-CN" dirty="0">
                <a:solidFill>
                  <a:schemeClr val="bg1"/>
                </a:solidFill>
              </a:rPr>
              <a:t>webpack</a:t>
            </a:r>
            <a:r>
              <a:rPr lang="zh-CN" altLang="en-US" dirty="0">
                <a:solidFill>
                  <a:schemeClr val="bg1"/>
                </a:solidFill>
              </a:rPr>
              <a:t>配置文件；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3067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2.webpack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小插件应用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813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3.webpack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自带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3586" y="2298144"/>
            <a:ext cx="10262602" cy="1252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Scope hoisting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作用域提升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Tree-shaking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：删除没有用到的代码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473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安装：</a:t>
            </a:r>
            <a:r>
              <a:rPr lang="en-US" altLang="zh-CN" dirty="0">
                <a:solidFill>
                  <a:schemeClr val="bg1"/>
                </a:solidFill>
              </a:rPr>
              <a:t>cnpm i happypack -D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new Happypack({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id: 'js',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use: [{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	loader: 'babel-loader',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	options: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		presets: [ 	'@babel/preset-env' ]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	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}]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33286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4.happypack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多线程打包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4696" y="1624409"/>
            <a:ext cx="10262602" cy="509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optimization: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splitChunks:{  //分割代码块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cacheGroups:{  //缓存组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common:{    //公共模块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 chunks: 'initial',  //入口从哪找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 minSize: 0 , //大于0个字节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  minChunks: 0 //引用0次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},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vendor: {  //抽离第三方模块 比如jquery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priority: 1, //先抽离第三方模块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test: /node_modules/, //引入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chunks: 'initial',  //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minSize: 0 , //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   minChunks: 0 //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4565" y="1225550"/>
            <a:ext cx="2952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抽离多页面公共模块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2027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devServer:  {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hot: true,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//热更新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},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new webpack.HotModuleReplacementPlugin(),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new webpack.NamedModulesPlugin()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1428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热更新：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202" y="4422737"/>
            <a:ext cx="49682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</a:rPr>
              <a:t>参考资料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  <a:hlinkClick r:id="rId3"/>
              </a:rPr>
              <a:t>https://webpack.js.org/</a:t>
            </a:r>
            <a:endParaRPr lang="en-US" altLang="zh-CN" dirty="0">
              <a:solidFill>
                <a:schemeClr val="bg1"/>
              </a:solidFill>
              <a:hlinkClick r:id="rId3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hlinkClick r:id="rId3"/>
              </a:rPr>
              <a:t>https://www.webpackjs.com/</a:t>
            </a:r>
            <a:endParaRPr lang="en-US" altLang="zh-CN" dirty="0">
              <a:solidFill>
                <a:schemeClr val="bg1"/>
              </a:solidFill>
              <a:hlinkClick r:id="rId3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hlinkClick r:id="rId3"/>
              </a:rPr>
              <a:t>https://www.bilibili.com/video/BV1m4411i7zd?p=1</a:t>
            </a:r>
            <a:endParaRPr lang="en-US" altLang="zh-CN" dirty="0">
              <a:solidFill>
                <a:schemeClr val="bg1"/>
              </a:solidFill>
              <a:hlinkClick r:id="rId3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hlinkClick r:id="rId3"/>
              </a:rPr>
              <a:t>https://www.bilibili.com/video/BV1a4411e7Bz?p=1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 rot="10629686">
            <a:off x="8852995" y="3765173"/>
            <a:ext cx="3984303" cy="36528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25511" b="4494"/>
          <a:stretch>
            <a:fillRect/>
          </a:stretch>
        </p:blipFill>
        <p:spPr>
          <a:xfrm>
            <a:off x="-85517" y="31850"/>
            <a:ext cx="7280114" cy="7200800"/>
          </a:xfrm>
          <a:prstGeom prst="rect">
            <a:avLst/>
          </a:prstGeom>
        </p:spPr>
      </p:pic>
      <p:sp>
        <p:nvSpPr>
          <p:cNvPr id="2" name="文本框 19"/>
          <p:cNvSpPr txBox="1"/>
          <p:nvPr/>
        </p:nvSpPr>
        <p:spPr>
          <a:xfrm>
            <a:off x="1547130" y="2837318"/>
            <a:ext cx="9471389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615205"/>
            <a:ext cx="5797986" cy="5639008"/>
          </a:xfrm>
          <a:prstGeom prst="rect">
            <a:avLst/>
          </a:prstGeom>
        </p:spPr>
      </p:pic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255655" y="3354716"/>
            <a:ext cx="377395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webpack</a:t>
            </a: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介绍及安装</a:t>
            </a:r>
            <a:endParaRPr lang="en-US" altLang="zh-CN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4891" y="2968256"/>
            <a:ext cx="1386918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8000" dirty="0">
              <a:gradFill>
                <a:gsLst>
                  <a:gs pos="0">
                    <a:srgbClr val="A7277E"/>
                  </a:gs>
                  <a:gs pos="52000">
                    <a:srgbClr val="81CCD8"/>
                  </a:gs>
                  <a:gs pos="100000">
                    <a:srgbClr val="654995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35824" y="2896246"/>
            <a:ext cx="0" cy="144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webpack</a:t>
            </a:r>
            <a:r>
              <a:rPr lang="zh-CN" altLang="en-US" dirty="0">
                <a:solidFill>
                  <a:schemeClr val="bg1"/>
                </a:solidFill>
              </a:rPr>
              <a:t>是一个前端资源加载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打包工具。它将根据模块的依赖关系进行静态分析，然后将这些模块按照指定的规则生成对应的静态资源。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559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6825" y="2797810"/>
            <a:ext cx="9677400" cy="3490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357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）代码转换：</a:t>
            </a:r>
            <a:r>
              <a:rPr lang="en-US" altLang="zh-CN" dirty="0">
                <a:solidFill>
                  <a:schemeClr val="bg1"/>
                </a:solidFill>
              </a:rPr>
              <a:t>less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sass</a:t>
            </a:r>
            <a:r>
              <a:rPr lang="zh-CN" altLang="en-US" dirty="0">
                <a:solidFill>
                  <a:schemeClr val="bg1"/>
                </a:solidFill>
              </a:rPr>
              <a:t>转换成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es6</a:t>
            </a:r>
            <a:r>
              <a:rPr lang="zh-CN" altLang="en-US" dirty="0">
                <a:solidFill>
                  <a:schemeClr val="bg1"/>
                </a:solidFill>
              </a:rPr>
              <a:t>转换成</a:t>
            </a:r>
            <a:r>
              <a:rPr lang="en-US" altLang="zh-CN" dirty="0">
                <a:solidFill>
                  <a:schemeClr val="bg1"/>
                </a:solidFill>
              </a:rPr>
              <a:t>es5</a:t>
            </a:r>
            <a:r>
              <a:rPr lang="zh-CN" altLang="en-US" dirty="0">
                <a:solidFill>
                  <a:schemeClr val="bg1"/>
                </a:solidFill>
              </a:rPr>
              <a:t>等；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）文件优化：压缩代码体积，合并文件；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）代码分割：多页面开发的时候涉及到公共模块的抽离，路由懒加载的功能；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）模块合并：把多个模块合并成一个模块，按照功能进行分类；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）自动刷新：自己启动服务，代码变更后更新页面，包括热更新等；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）代码校验：校验代码是否符合规范；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）自动发布：打包完成以后可以实现自动发布的功能。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官网：https://webpack.js.org/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559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2.webpack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的作用：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3586" y="1849834"/>
            <a:ext cx="10262602" cy="473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mode</a:t>
            </a:r>
            <a:r>
              <a:rPr lang="zh-CN" altLang="en-US" dirty="0">
                <a:solidFill>
                  <a:schemeClr val="bg1"/>
                </a:solidFill>
              </a:rPr>
              <a:t>属性：</a:t>
            </a:r>
            <a:r>
              <a:rPr lang="en-US" altLang="zh-CN" dirty="0">
                <a:solidFill>
                  <a:schemeClr val="bg1"/>
                </a:solidFill>
              </a:rPr>
              <a:t>webpack4</a:t>
            </a:r>
            <a:r>
              <a:rPr lang="zh-CN" altLang="en-US" dirty="0">
                <a:solidFill>
                  <a:schemeClr val="bg1"/>
                </a:solidFill>
              </a:rPr>
              <a:t>需要设置</a:t>
            </a:r>
            <a:r>
              <a:rPr lang="en-US" altLang="zh-CN" dirty="0">
                <a:solidFill>
                  <a:schemeClr val="bg1"/>
                </a:solidFill>
              </a:rPr>
              <a:t>mode</a:t>
            </a:r>
            <a:r>
              <a:rPr lang="zh-CN" altLang="en-US" dirty="0">
                <a:solidFill>
                  <a:schemeClr val="bg1"/>
                </a:solidFill>
              </a:rPr>
              <a:t>属性，可以是</a:t>
            </a:r>
            <a:r>
              <a:rPr lang="en-US" altLang="zh-CN" dirty="0">
                <a:solidFill>
                  <a:schemeClr val="bg1"/>
                </a:solidFill>
              </a:rPr>
              <a:t>development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production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     例如：</a:t>
            </a:r>
            <a:r>
              <a:rPr lang="en-US" altLang="zh-CN" dirty="0">
                <a:solidFill>
                  <a:schemeClr val="bg1"/>
                </a:solidFill>
              </a:rPr>
              <a:t>webpack --mode development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webpack</a:t>
            </a:r>
            <a:r>
              <a:rPr lang="zh-CN" altLang="en-US" dirty="0">
                <a:solidFill>
                  <a:schemeClr val="bg1"/>
                </a:solidFill>
              </a:rPr>
              <a:t>针对开发模式提供的特性：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— </a:t>
            </a:r>
            <a:r>
              <a:rPr lang="zh-CN" altLang="en-US" dirty="0">
                <a:solidFill>
                  <a:schemeClr val="bg1"/>
                </a:solidFill>
              </a:rPr>
              <a:t>浏览器调试工具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— </a:t>
            </a:r>
            <a:r>
              <a:rPr lang="zh-CN" altLang="en-US" dirty="0">
                <a:solidFill>
                  <a:schemeClr val="bg1"/>
                </a:solidFill>
              </a:rPr>
              <a:t>注释、开发阶段的详细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错误</a:t>
            </a:r>
            <a:r>
              <a:rPr lang="zh-CN" altLang="en-US" dirty="0">
                <a:solidFill>
                  <a:schemeClr val="bg1"/>
                </a:solidFill>
              </a:rPr>
              <a:t>日志和提示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—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快速和优化的增量构建机制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         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webpack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针对生产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模式提供的特性：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	—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开启所有的优化代码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	—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更小的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bundle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大小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—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去除掉只在开发阶段运行的代码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	— Scope hoisting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Tree-shaking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455" y="1398905"/>
            <a:ext cx="29705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defRPr/>
            </a:pPr>
            <a:r>
              <a:rPr lang="en-US" altLang="zh-CN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3.webpack4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的新特性</a:t>
            </a:r>
            <a:r>
              <a:rPr lang="zh-CN" altLang="en-US" sz="2000" b="1" kern="0" dirty="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 b="1" kern="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4696" y="1430734"/>
            <a:ext cx="10262602" cy="357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）插件和优化：webpack4删除了CommonsChunkPlugin插件，它使用内置API   optimization.splitChunks 和 optimization.runtimeChunk ，这意味着webpack会默认为你生成共享的代码块。其它插件变化如下: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— </a:t>
            </a:r>
            <a:r>
              <a:rPr lang="zh-CN" altLang="en-US" dirty="0">
                <a:solidFill>
                  <a:schemeClr val="bg1"/>
                </a:solidFill>
              </a:rPr>
              <a:t>NoEmitOnErrorsPlugin 废弃，使用optimization.noEmitOnErrors替代，在生产环境中默认开</a:t>
            </a:r>
            <a:r>
              <a:rPr lang="en-US" altLang="zh-CN" dirty="0">
                <a:solidFill>
                  <a:schemeClr val="bg1"/>
                </a:solidFill>
              </a:rPr>
              <a:t>	     </a:t>
            </a:r>
            <a:r>
              <a:rPr lang="zh-CN" altLang="en-US" dirty="0">
                <a:solidFill>
                  <a:schemeClr val="bg1"/>
                </a:solidFill>
              </a:rPr>
              <a:t>启该插件。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— </a:t>
            </a:r>
            <a:r>
              <a:rPr lang="zh-CN" altLang="en-US" dirty="0">
                <a:solidFill>
                  <a:schemeClr val="bg1"/>
                </a:solidFill>
              </a:rPr>
              <a:t>ModuleConcatenationPlugin 废弃，使用optimization.concatenateModules替代，在生产环境           默认开启该插件。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— </a:t>
            </a:r>
            <a:r>
              <a:rPr lang="zh-CN" altLang="en-US" dirty="0">
                <a:solidFill>
                  <a:schemeClr val="bg1"/>
                </a:solidFill>
              </a:rPr>
              <a:t>NamedModulesPlugin 废弃，使用optimization.namedModules替代，在生产环境默认开启。    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— </a:t>
            </a:r>
            <a:r>
              <a:rPr lang="zh-CN" altLang="en-US" dirty="0">
                <a:solidFill>
                  <a:schemeClr val="bg1"/>
                </a:solidFill>
              </a:rPr>
              <a:t>uglifyjs-webpack-plugin升级到了v1.0版本, 默认开启缓存和并行功能。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4696" y="1430734"/>
            <a:ext cx="10262602" cy="473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）开箱即用WebAssembly：WebAssembly(wasm)会带来运行时性能的大幅度提升，由于在社区的热度，webpack4对它做了开箱即用的支持。你可以直接对本地的wasm模块进行import或者export操作，也可以通过编写loaders来直接import C++、C或者Rust。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）支持多种模块类型：webpack4支持5种模块类型。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— javascript/auto: 在webpack3里，默认开启对所有模块系统的支持，包括CommonJS、AMD、ESM。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— javascript/esm: 只支持ESM这种静态模块。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— javascript/dynamic: 只支持CommonJS和AMD这种动态模块。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— json: 只支持JSON数据，可以通过require和import来使用。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      — webassembly/experimental: 只支持wasm模块，目前处于试验阶段。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）0CJS：0CJS的含义是0配置，webpack4受Parcel打包工具启发，尽可能的让开发者运行项目的成本变低。为了做到0配置，webpack4不再强制需要 webpack.config.js 作为打包的入口配置文件了，它默认的入口为'./src/'和默认出口'./dist'，这无疑对小项目而言是福音。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>
            <a:fillRect/>
          </a:stretch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105" y="46926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-1" fmla="*/ 0 w 972273"/>
              <a:gd name="connsiteY0-2" fmla="*/ 0 h 972273"/>
              <a:gd name="connsiteX1-3" fmla="*/ 972273 w 972273"/>
              <a:gd name="connsiteY1-4" fmla="*/ 0 h 972273"/>
              <a:gd name="connsiteX2-5" fmla="*/ 970376 w 972273"/>
              <a:gd name="connsiteY2-6" fmla="*/ 480317 h 972273"/>
              <a:gd name="connsiteX3-7" fmla="*/ 972273 w 972273"/>
              <a:gd name="connsiteY3-8" fmla="*/ 972273 h 972273"/>
              <a:gd name="connsiteX4-9" fmla="*/ 0 w 972273"/>
              <a:gd name="connsiteY4-10" fmla="*/ 972273 h 972273"/>
              <a:gd name="connsiteX5" fmla="*/ 0 w 972273"/>
              <a:gd name="connsiteY5" fmla="*/ 0 h 972273"/>
              <a:gd name="connsiteX0-11" fmla="*/ 970376 w 1061816"/>
              <a:gd name="connsiteY0-12" fmla="*/ 480317 h 972273"/>
              <a:gd name="connsiteX1-13" fmla="*/ 972273 w 1061816"/>
              <a:gd name="connsiteY1-14" fmla="*/ 972273 h 972273"/>
              <a:gd name="connsiteX2-15" fmla="*/ 0 w 1061816"/>
              <a:gd name="connsiteY2-16" fmla="*/ 972273 h 972273"/>
              <a:gd name="connsiteX3-17" fmla="*/ 0 w 1061816"/>
              <a:gd name="connsiteY3-18" fmla="*/ 0 h 972273"/>
              <a:gd name="connsiteX4-19" fmla="*/ 972273 w 1061816"/>
              <a:gd name="connsiteY4-20" fmla="*/ 0 h 972273"/>
              <a:gd name="connsiteX5-21" fmla="*/ 1061816 w 1061816"/>
              <a:gd name="connsiteY5-22" fmla="*/ 571757 h 972273"/>
              <a:gd name="connsiteX0-23" fmla="*/ 970376 w 980536"/>
              <a:gd name="connsiteY0-24" fmla="*/ 480317 h 972273"/>
              <a:gd name="connsiteX1-25" fmla="*/ 972273 w 980536"/>
              <a:gd name="connsiteY1-26" fmla="*/ 972273 h 972273"/>
              <a:gd name="connsiteX2-27" fmla="*/ 0 w 980536"/>
              <a:gd name="connsiteY2-28" fmla="*/ 972273 h 972273"/>
              <a:gd name="connsiteX3-29" fmla="*/ 0 w 980536"/>
              <a:gd name="connsiteY3-30" fmla="*/ 0 h 972273"/>
              <a:gd name="connsiteX4-31" fmla="*/ 972273 w 980536"/>
              <a:gd name="connsiteY4-32" fmla="*/ 0 h 972273"/>
              <a:gd name="connsiteX5-33" fmla="*/ 980536 w 980536"/>
              <a:gd name="connsiteY5-34" fmla="*/ 444757 h 972273"/>
              <a:gd name="connsiteX0-35" fmla="*/ 970376 w 980536"/>
              <a:gd name="connsiteY0-36" fmla="*/ 480317 h 972273"/>
              <a:gd name="connsiteX1-37" fmla="*/ 972273 w 980536"/>
              <a:gd name="connsiteY1-38" fmla="*/ 972273 h 972273"/>
              <a:gd name="connsiteX2-39" fmla="*/ 0 w 980536"/>
              <a:gd name="connsiteY2-40" fmla="*/ 972273 h 972273"/>
              <a:gd name="connsiteX3-41" fmla="*/ 0 w 980536"/>
              <a:gd name="connsiteY3-42" fmla="*/ 0 h 972273"/>
              <a:gd name="connsiteX4-43" fmla="*/ 972273 w 980536"/>
              <a:gd name="connsiteY4-44" fmla="*/ 0 h 972273"/>
              <a:gd name="connsiteX5-45" fmla="*/ 980536 w 980536"/>
              <a:gd name="connsiteY5-46" fmla="*/ 444757 h 972273"/>
              <a:gd name="connsiteX0-47" fmla="*/ 970376 w 972273"/>
              <a:gd name="connsiteY0-48" fmla="*/ 480317 h 972273"/>
              <a:gd name="connsiteX1-49" fmla="*/ 972273 w 972273"/>
              <a:gd name="connsiteY1-50" fmla="*/ 972273 h 972273"/>
              <a:gd name="connsiteX2-51" fmla="*/ 0 w 972273"/>
              <a:gd name="connsiteY2-52" fmla="*/ 972273 h 972273"/>
              <a:gd name="connsiteX3-53" fmla="*/ 0 w 972273"/>
              <a:gd name="connsiteY3-54" fmla="*/ 0 h 972273"/>
              <a:gd name="connsiteX4-55" fmla="*/ 972273 w 972273"/>
              <a:gd name="connsiteY4-56" fmla="*/ 0 h 972273"/>
              <a:gd name="connsiteX5-57" fmla="*/ 967836 w 972273"/>
              <a:gd name="connsiteY5-58" fmla="*/ 449837 h 972273"/>
              <a:gd name="connsiteX0-59" fmla="*/ 970376 w 972273"/>
              <a:gd name="connsiteY0-60" fmla="*/ 480317 h 972273"/>
              <a:gd name="connsiteX1-61" fmla="*/ 972273 w 972273"/>
              <a:gd name="connsiteY1-62" fmla="*/ 972273 h 972273"/>
              <a:gd name="connsiteX2-63" fmla="*/ 0 w 972273"/>
              <a:gd name="connsiteY2-64" fmla="*/ 972273 h 972273"/>
              <a:gd name="connsiteX3-65" fmla="*/ 0 w 972273"/>
              <a:gd name="connsiteY3-66" fmla="*/ 0 h 972273"/>
              <a:gd name="connsiteX4-67" fmla="*/ 972273 w 972273"/>
              <a:gd name="connsiteY4-68" fmla="*/ 0 h 972273"/>
              <a:gd name="connsiteX5-69" fmla="*/ 967836 w 972273"/>
              <a:gd name="connsiteY5-70" fmla="*/ 449837 h 972273"/>
              <a:gd name="connsiteX0-71" fmla="*/ 970376 w 972273"/>
              <a:gd name="connsiteY0-72" fmla="*/ 480317 h 972273"/>
              <a:gd name="connsiteX1-73" fmla="*/ 972273 w 972273"/>
              <a:gd name="connsiteY1-74" fmla="*/ 972273 h 972273"/>
              <a:gd name="connsiteX2-75" fmla="*/ 0 w 972273"/>
              <a:gd name="connsiteY2-76" fmla="*/ 972273 h 972273"/>
              <a:gd name="connsiteX3-77" fmla="*/ 0 w 972273"/>
              <a:gd name="connsiteY3-78" fmla="*/ 0 h 972273"/>
              <a:gd name="connsiteX4-79" fmla="*/ 972273 w 972273"/>
              <a:gd name="connsiteY4-80" fmla="*/ 0 h 972273"/>
              <a:gd name="connsiteX5-81" fmla="*/ 967836 w 972273"/>
              <a:gd name="connsiteY5-82" fmla="*/ 449837 h 972273"/>
              <a:gd name="connsiteX0-83" fmla="*/ 970376 w 972273"/>
              <a:gd name="connsiteY0-84" fmla="*/ 480317 h 972273"/>
              <a:gd name="connsiteX1-85" fmla="*/ 972273 w 972273"/>
              <a:gd name="connsiteY1-86" fmla="*/ 972273 h 972273"/>
              <a:gd name="connsiteX2-87" fmla="*/ 0 w 972273"/>
              <a:gd name="connsiteY2-88" fmla="*/ 972273 h 972273"/>
              <a:gd name="connsiteX3-89" fmla="*/ 0 w 972273"/>
              <a:gd name="connsiteY3-90" fmla="*/ 0 h 972273"/>
              <a:gd name="connsiteX4-91" fmla="*/ 972273 w 972273"/>
              <a:gd name="connsiteY4-92" fmla="*/ 0 h 972273"/>
              <a:gd name="connsiteX5-93" fmla="*/ 970376 w 972273"/>
              <a:gd name="connsiteY5-94" fmla="*/ 449837 h 972273"/>
              <a:gd name="connsiteX0-95" fmla="*/ 970376 w 972277"/>
              <a:gd name="connsiteY0-96" fmla="*/ 480317 h 972273"/>
              <a:gd name="connsiteX1-97" fmla="*/ 972273 w 972277"/>
              <a:gd name="connsiteY1-98" fmla="*/ 972273 h 972273"/>
              <a:gd name="connsiteX2-99" fmla="*/ 0 w 972277"/>
              <a:gd name="connsiteY2-100" fmla="*/ 972273 h 972273"/>
              <a:gd name="connsiteX3-101" fmla="*/ 0 w 972277"/>
              <a:gd name="connsiteY3-102" fmla="*/ 0 h 972273"/>
              <a:gd name="connsiteX4-103" fmla="*/ 972273 w 972277"/>
              <a:gd name="connsiteY4-104" fmla="*/ 0 h 972273"/>
              <a:gd name="connsiteX5-105" fmla="*/ 970376 w 972277"/>
              <a:gd name="connsiteY5-106" fmla="*/ 449837 h 972273"/>
              <a:gd name="connsiteX0-107" fmla="*/ 970376 w 972277"/>
              <a:gd name="connsiteY0-108" fmla="*/ 706377 h 972273"/>
              <a:gd name="connsiteX1-109" fmla="*/ 972273 w 972277"/>
              <a:gd name="connsiteY1-110" fmla="*/ 972273 h 972273"/>
              <a:gd name="connsiteX2-111" fmla="*/ 0 w 972277"/>
              <a:gd name="connsiteY2-112" fmla="*/ 972273 h 972273"/>
              <a:gd name="connsiteX3-113" fmla="*/ 0 w 972277"/>
              <a:gd name="connsiteY3-114" fmla="*/ 0 h 972273"/>
              <a:gd name="connsiteX4-115" fmla="*/ 972273 w 972277"/>
              <a:gd name="connsiteY4-116" fmla="*/ 0 h 972273"/>
              <a:gd name="connsiteX5-117" fmla="*/ 970376 w 972277"/>
              <a:gd name="connsiteY5-118" fmla="*/ 449837 h 972273"/>
              <a:gd name="connsiteX0-119" fmla="*/ 970376 w 972277"/>
              <a:gd name="connsiteY0-120" fmla="*/ 706377 h 972273"/>
              <a:gd name="connsiteX1-121" fmla="*/ 972273 w 972277"/>
              <a:gd name="connsiteY1-122" fmla="*/ 972273 h 972273"/>
              <a:gd name="connsiteX2-123" fmla="*/ 0 w 972277"/>
              <a:gd name="connsiteY2-124" fmla="*/ 972273 h 972273"/>
              <a:gd name="connsiteX3-125" fmla="*/ 0 w 972277"/>
              <a:gd name="connsiteY3-126" fmla="*/ 0 h 972273"/>
              <a:gd name="connsiteX4-127" fmla="*/ 972273 w 972277"/>
              <a:gd name="connsiteY4-128" fmla="*/ 0 h 972273"/>
              <a:gd name="connsiteX5-129" fmla="*/ 970376 w 972277"/>
              <a:gd name="connsiteY5-130" fmla="*/ 325377 h 972273"/>
              <a:gd name="connsiteX0-131" fmla="*/ 970376 w 972277"/>
              <a:gd name="connsiteY0-132" fmla="*/ 736857 h 972273"/>
              <a:gd name="connsiteX1-133" fmla="*/ 972273 w 972277"/>
              <a:gd name="connsiteY1-134" fmla="*/ 972273 h 972273"/>
              <a:gd name="connsiteX2-135" fmla="*/ 0 w 972277"/>
              <a:gd name="connsiteY2-136" fmla="*/ 972273 h 972273"/>
              <a:gd name="connsiteX3-137" fmla="*/ 0 w 972277"/>
              <a:gd name="connsiteY3-138" fmla="*/ 0 h 972273"/>
              <a:gd name="connsiteX4-139" fmla="*/ 972273 w 972277"/>
              <a:gd name="connsiteY4-140" fmla="*/ 0 h 972273"/>
              <a:gd name="connsiteX5-141" fmla="*/ 970376 w 972277"/>
              <a:gd name="connsiteY5-142" fmla="*/ 325377 h 972273"/>
              <a:gd name="connsiteX0-143" fmla="*/ 970376 w 974069"/>
              <a:gd name="connsiteY0-144" fmla="*/ 736857 h 972273"/>
              <a:gd name="connsiteX1-145" fmla="*/ 972273 w 974069"/>
              <a:gd name="connsiteY1-146" fmla="*/ 972273 h 972273"/>
              <a:gd name="connsiteX2-147" fmla="*/ 0 w 974069"/>
              <a:gd name="connsiteY2-148" fmla="*/ 972273 h 972273"/>
              <a:gd name="connsiteX3-149" fmla="*/ 0 w 974069"/>
              <a:gd name="connsiteY3-150" fmla="*/ 0 h 972273"/>
              <a:gd name="connsiteX4-151" fmla="*/ 972273 w 974069"/>
              <a:gd name="connsiteY4-152" fmla="*/ 0 h 972273"/>
              <a:gd name="connsiteX5-153" fmla="*/ 972916 w 974069"/>
              <a:gd name="connsiteY5-154" fmla="*/ 287277 h 972273"/>
              <a:gd name="connsiteX0-155" fmla="*/ 970376 w 974817"/>
              <a:gd name="connsiteY0-156" fmla="*/ 736857 h 972273"/>
              <a:gd name="connsiteX1-157" fmla="*/ 972273 w 974817"/>
              <a:gd name="connsiteY1-158" fmla="*/ 972273 h 972273"/>
              <a:gd name="connsiteX2-159" fmla="*/ 0 w 974817"/>
              <a:gd name="connsiteY2-160" fmla="*/ 972273 h 972273"/>
              <a:gd name="connsiteX3-161" fmla="*/ 0 w 974817"/>
              <a:gd name="connsiteY3-162" fmla="*/ 0 h 972273"/>
              <a:gd name="connsiteX4-163" fmla="*/ 974813 w 974817"/>
              <a:gd name="connsiteY4-164" fmla="*/ 0 h 972273"/>
              <a:gd name="connsiteX5-165" fmla="*/ 972916 w 974817"/>
              <a:gd name="connsiteY5-166" fmla="*/ 287277 h 972273"/>
              <a:gd name="connsiteX0-167" fmla="*/ 970376 w 974817"/>
              <a:gd name="connsiteY0-168" fmla="*/ 736857 h 972273"/>
              <a:gd name="connsiteX1-169" fmla="*/ 972273 w 974817"/>
              <a:gd name="connsiteY1-170" fmla="*/ 972273 h 972273"/>
              <a:gd name="connsiteX2-171" fmla="*/ 0 w 974817"/>
              <a:gd name="connsiteY2-172" fmla="*/ 972273 h 972273"/>
              <a:gd name="connsiteX3-173" fmla="*/ 0 w 974817"/>
              <a:gd name="connsiteY3-174" fmla="*/ 0 h 972273"/>
              <a:gd name="connsiteX4-175" fmla="*/ 974813 w 974817"/>
              <a:gd name="connsiteY4-176" fmla="*/ 0 h 972273"/>
              <a:gd name="connsiteX5-177" fmla="*/ 972916 w 974817"/>
              <a:gd name="connsiteY5-178" fmla="*/ 294897 h 9722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4696" y="1430734"/>
            <a:ext cx="10262602" cy="4351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）新的插件系统：webpack4对插件系统进行了不少修改，提供了针对插件和钩子的新API。变化如下：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— </a:t>
            </a:r>
            <a:r>
              <a:rPr lang="zh-CN" altLang="en-US" dirty="0">
                <a:solidFill>
                  <a:schemeClr val="bg1"/>
                </a:solidFill>
              </a:rPr>
              <a:t>所有的hook由 hooks 对象统一管理，它将所有的hook作为可扩展的类属性。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— </a:t>
            </a:r>
            <a:r>
              <a:rPr lang="zh-CN" altLang="en-US" dirty="0">
                <a:solidFill>
                  <a:schemeClr val="bg1"/>
                </a:solidFill>
              </a:rPr>
              <a:t>当添加插件时，必须提供一个插件名称。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— </a:t>
            </a:r>
            <a:r>
              <a:rPr lang="zh-CN" altLang="en-US" dirty="0">
                <a:solidFill>
                  <a:schemeClr val="bg1"/>
                </a:solidFill>
              </a:rPr>
              <a:t>开发插件时，可以选择sync/callback/promise作为插件类型。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— </a:t>
            </a:r>
            <a:r>
              <a:rPr lang="zh-CN" altLang="en-US" dirty="0">
                <a:solidFill>
                  <a:schemeClr val="bg1"/>
                </a:solidFill>
              </a:rPr>
              <a:t>可以通过this.hooks = { myHook: new SyncHook(...) } 来注册hook了。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注意：当使用</a:t>
            </a:r>
            <a:r>
              <a:rPr lang="en-US" altLang="zh-CN" dirty="0">
                <a:solidFill>
                  <a:srgbClr val="FF0000"/>
                </a:solidFill>
              </a:rPr>
              <a:t>webpack4</a:t>
            </a:r>
            <a:r>
              <a:rPr lang="zh-CN" altLang="en-US" dirty="0">
                <a:solidFill>
                  <a:srgbClr val="FF0000"/>
                </a:solidFill>
              </a:rPr>
              <a:t>时，确保使用的</a:t>
            </a:r>
            <a:r>
              <a:rPr lang="en-US" altLang="zh-CN" dirty="0">
                <a:solidFill>
                  <a:srgbClr val="FF0000"/>
                </a:solidFill>
              </a:rPr>
              <a:t>Node.js</a:t>
            </a:r>
            <a:r>
              <a:rPr lang="zh-CN" altLang="en-US" dirty="0">
                <a:solidFill>
                  <a:srgbClr val="FF0000"/>
                </a:solidFill>
              </a:rPr>
              <a:t>的版本</a:t>
            </a:r>
            <a:r>
              <a:rPr lang="en-US" altLang="zh-CN" dirty="0">
                <a:solidFill>
                  <a:srgbClr val="FF0000"/>
                </a:solidFill>
              </a:rPr>
              <a:t>&gt;=8.9.4</a:t>
            </a:r>
            <a:r>
              <a:rPr lang="zh-CN" altLang="en-US" dirty="0">
                <a:solidFill>
                  <a:srgbClr val="FF0000"/>
                </a:solidFill>
              </a:rPr>
              <a:t>。因为</a:t>
            </a:r>
            <a:r>
              <a:rPr lang="en-US" altLang="zh-CN" dirty="0">
                <a:solidFill>
                  <a:srgbClr val="FF0000"/>
                </a:solidFill>
              </a:rPr>
              <a:t>webpack4</a:t>
            </a:r>
            <a:r>
              <a:rPr lang="zh-CN" altLang="en-US" dirty="0">
                <a:solidFill>
                  <a:srgbClr val="FF0000"/>
                </a:solidFill>
              </a:rPr>
              <a:t>使用了很多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新的语法，它们在新版本的</a:t>
            </a:r>
            <a:r>
              <a:rPr lang="en-US" altLang="zh-CN" dirty="0">
                <a:solidFill>
                  <a:srgbClr val="FF0000"/>
                </a:solidFill>
              </a:rPr>
              <a:t>v8</a:t>
            </a:r>
            <a:r>
              <a:rPr lang="zh-CN" altLang="en-US" dirty="0">
                <a:solidFill>
                  <a:srgbClr val="FF0000"/>
                </a:solidFill>
              </a:rPr>
              <a:t>里经过了优化。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0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1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2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3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4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5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6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7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8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19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2.xml><?xml version="1.0" encoding="utf-8"?>
<p:tagLst xmlns:p="http://schemas.openxmlformats.org/presentationml/2006/main">
  <p:tag name="KSO_WM_UNIT_PLACING_PICTURE_USER_VIEWPORT" val="{&quot;height&quot;:6510,&quot;width&quot;:15210}"/>
</p:tagLst>
</file>

<file path=ppt/tags/tag20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21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22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23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24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3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4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5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6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7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8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ags/tag9.xml><?xml version="1.0" encoding="utf-8"?>
<p:tagLst xmlns:p="http://schemas.openxmlformats.org/presentationml/2006/main">
  <p:tag name="KSO_WM_UNIT_PLACING_PICTURE_USER_VIEWPORT" val="{&quot;height&quot;:4215.8755905511807,&quot;width&quot;:4405.666141732283}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7394</Words>
  <Application>WPS 演示</Application>
  <PresentationFormat>宽屏</PresentationFormat>
  <Paragraphs>417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等线</vt:lpstr>
      <vt:lpstr>Arial</vt:lpstr>
      <vt:lpstr>Calibri</vt:lpstr>
      <vt:lpstr>Arial Unicode MS</vt:lpstr>
      <vt:lpstr>Calibri Light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谢健</dc:creator>
  <cp:lastModifiedBy>gaoc</cp:lastModifiedBy>
  <cp:revision>339</cp:revision>
  <dcterms:created xsi:type="dcterms:W3CDTF">2017-07-19T02:53:00Z</dcterms:created>
  <dcterms:modified xsi:type="dcterms:W3CDTF">2020-06-12T10:03:35Z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