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5" r:id="rId12"/>
    <p:sldId id="276" r:id="rId13"/>
    <p:sldId id="265" r:id="rId14"/>
    <p:sldId id="266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AF4D78-D960-4C03-A64E-75BDFD310A44}">
  <a:tblStyle styleId="{F2AF4D78-D960-4C03-A64E-75BDFD310A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319" y="62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MongoDB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5D9A3294-0FFB-89CC-7023-B1F5EC0DC400}"/>
              </a:ext>
            </a:extLst>
          </p:cNvPr>
          <p:cNvSpPr/>
          <p:nvPr/>
        </p:nvSpPr>
        <p:spPr>
          <a:xfrm>
            <a:off x="3851979" y="2631431"/>
            <a:ext cx="2575349" cy="152321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3" name="Google Shape;135;p24">
            <a:extLst>
              <a:ext uri="{FF2B5EF4-FFF2-40B4-BE49-F238E27FC236}">
                <a16:creationId xmlns:a16="http://schemas.microsoft.com/office/drawing/2014/main" id="{10982A0F-FD95-4A5C-EAFC-454F2FBBF6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3053355" cy="597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Новый подход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47A8FEC-3BC1-AA8F-223D-63036E95D64B}"/>
              </a:ext>
            </a:extLst>
          </p:cNvPr>
          <p:cNvSpPr/>
          <p:nvPr/>
        </p:nvSpPr>
        <p:spPr>
          <a:xfrm>
            <a:off x="2320757" y="1344045"/>
            <a:ext cx="1044612" cy="6740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27C782-4D12-0F67-307D-9C3234E09C4B}"/>
              </a:ext>
            </a:extLst>
          </p:cNvPr>
          <p:cNvSpPr/>
          <p:nvPr/>
        </p:nvSpPr>
        <p:spPr>
          <a:xfrm>
            <a:off x="801279" y="1348033"/>
            <a:ext cx="1039160" cy="6740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FDBAEA26-76B8-8A95-9FEE-A87C38B1F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90" y="1449960"/>
            <a:ext cx="357041" cy="3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DDDA70-0059-100C-FE12-2D02A0B814FF}"/>
              </a:ext>
            </a:extLst>
          </p:cNvPr>
          <p:cNvSpPr txBox="1"/>
          <p:nvPr/>
        </p:nvSpPr>
        <p:spPr>
          <a:xfrm>
            <a:off x="1026185" y="177042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VS</a:t>
            </a:r>
            <a:endParaRPr lang="ru-RU" sz="1200" dirty="0"/>
          </a:p>
        </p:txBody>
      </p:sp>
      <p:pic>
        <p:nvPicPr>
          <p:cNvPr id="18" name="Picture 24">
            <a:extLst>
              <a:ext uri="{FF2B5EF4-FFF2-40B4-BE49-F238E27FC236}">
                <a16:creationId xmlns:a16="http://schemas.microsoft.com/office/drawing/2014/main" id="{BCB5B88E-92F5-799C-DDBC-76434D662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864" y="1449960"/>
            <a:ext cx="680078" cy="3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F0DC937-C89A-ABF6-E213-62A749503EBD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840439" y="1681053"/>
            <a:ext cx="480318" cy="39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44088AE-1005-CCAF-2CD1-9E41AA71E377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 flipV="1">
            <a:off x="3365369" y="1677791"/>
            <a:ext cx="486610" cy="32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3593680-2C46-AF3D-B3B7-D6BAB195584C}"/>
              </a:ext>
            </a:extLst>
          </p:cNvPr>
          <p:cNvSpPr txBox="1"/>
          <p:nvPr/>
        </p:nvSpPr>
        <p:spPr>
          <a:xfrm>
            <a:off x="2614378" y="1773330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Git</a:t>
            </a:r>
            <a:endParaRPr lang="ru-RU" sz="1200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A1EC17F1-D7E4-25F2-77D2-30FA84285A86}"/>
              </a:ext>
            </a:extLst>
          </p:cNvPr>
          <p:cNvSpPr/>
          <p:nvPr/>
        </p:nvSpPr>
        <p:spPr>
          <a:xfrm>
            <a:off x="3851979" y="1340783"/>
            <a:ext cx="1044612" cy="6740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B5F104CF-1875-EA56-4A1A-2F14AAF2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69" y="1449960"/>
            <a:ext cx="475834" cy="3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1851999-5419-041A-9FB5-2C87D1619532}"/>
              </a:ext>
            </a:extLst>
          </p:cNvPr>
          <p:cNvSpPr txBox="1"/>
          <p:nvPr/>
        </p:nvSpPr>
        <p:spPr>
          <a:xfrm>
            <a:off x="3944519" y="1737800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Terraform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35C43AB2-5855-716F-7F82-B8D282F1FD1C}"/>
              </a:ext>
            </a:extLst>
          </p:cNvPr>
          <p:cNvSpPr/>
          <p:nvPr/>
        </p:nvSpPr>
        <p:spPr>
          <a:xfrm>
            <a:off x="5382716" y="1343364"/>
            <a:ext cx="1044612" cy="6740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0C5363-7C95-8A51-55C4-3674BCEE668E}"/>
              </a:ext>
            </a:extLst>
          </p:cNvPr>
          <p:cNvSpPr txBox="1"/>
          <p:nvPr/>
        </p:nvSpPr>
        <p:spPr>
          <a:xfrm>
            <a:off x="5562444" y="1745050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Ansible</a:t>
            </a: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06676497-5AAC-21AC-0069-72620414CFE0}"/>
              </a:ext>
            </a:extLst>
          </p:cNvPr>
          <p:cNvCxnSpPr>
            <a:cxnSpLocks/>
            <a:stCxn id="33" idx="3"/>
            <a:endCxn id="39" idx="1"/>
          </p:cNvCxnSpPr>
          <p:nvPr/>
        </p:nvCxnSpPr>
        <p:spPr>
          <a:xfrm>
            <a:off x="4896591" y="1677791"/>
            <a:ext cx="486125" cy="25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>
            <a:extLst>
              <a:ext uri="{FF2B5EF4-FFF2-40B4-BE49-F238E27FC236}">
                <a16:creationId xmlns:a16="http://schemas.microsoft.com/office/drawing/2014/main" id="{BC9155ED-53DC-BE52-36BE-36DDE256E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887" y="1449960"/>
            <a:ext cx="320270" cy="32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2">
            <a:extLst>
              <a:ext uri="{FF2B5EF4-FFF2-40B4-BE49-F238E27FC236}">
                <a16:creationId xmlns:a16="http://schemas.microsoft.com/office/drawing/2014/main" id="{B5C8185A-A955-A8E9-309A-38D677592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31" y="2731414"/>
            <a:ext cx="1321203" cy="132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2">
            <a:extLst>
              <a:ext uri="{FF2B5EF4-FFF2-40B4-BE49-F238E27FC236}">
                <a16:creationId xmlns:a16="http://schemas.microsoft.com/office/drawing/2014/main" id="{01A2688A-2B5A-B9D1-C7E0-536A9D5E2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974" y="2726657"/>
            <a:ext cx="1321203" cy="132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2">
            <a:extLst>
              <a:ext uri="{FF2B5EF4-FFF2-40B4-BE49-F238E27FC236}">
                <a16:creationId xmlns:a16="http://schemas.microsoft.com/office/drawing/2014/main" id="{9B212A2E-E7C1-C971-ACDA-96D363E18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497" y="2721900"/>
            <a:ext cx="1321203" cy="132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32EDD61F-356B-6E4F-010D-6D748421CAB3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374285" y="2014799"/>
            <a:ext cx="0" cy="616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Прямая со стрелкой 2047">
            <a:extLst>
              <a:ext uri="{FF2B5EF4-FFF2-40B4-BE49-F238E27FC236}">
                <a16:creationId xmlns:a16="http://schemas.microsoft.com/office/drawing/2014/main" id="{DBEA55E9-79C7-C5F8-7829-C0F80D536C67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5905647" y="2022049"/>
            <a:ext cx="0" cy="609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10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D72FA0-8AE0-9875-0C76-E47D9516A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8" y="707914"/>
            <a:ext cx="6721309" cy="4187558"/>
          </a:xfrm>
          <a:prstGeom prst="rect">
            <a:avLst/>
          </a:prstGeom>
        </p:spPr>
      </p:pic>
      <p:sp>
        <p:nvSpPr>
          <p:cNvPr id="3" name="Google Shape;135;p24">
            <a:extLst>
              <a:ext uri="{FF2B5EF4-FFF2-40B4-BE49-F238E27FC236}">
                <a16:creationId xmlns:a16="http://schemas.microsoft.com/office/drawing/2014/main" id="{ADE86B3E-BD92-7486-D812-9D72303DFC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3053355" cy="597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Итоговая схема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41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39628C-0900-A938-3C0E-411FCFFEB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3" y="0"/>
            <a:ext cx="9031429" cy="5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5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Выводы и планы по развитию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1094599482"/>
              </p:ext>
            </p:extLst>
          </p:nvPr>
        </p:nvGraphicFramePr>
        <p:xfrm>
          <a:off x="952500" y="1544194"/>
          <a:ext cx="7239000" cy="1640865"/>
        </p:xfrm>
        <a:graphic>
          <a:graphicData uri="http://schemas.openxmlformats.org/drawingml/2006/table">
            <a:tbl>
              <a:tblPr>
                <a:noFill/>
                <a:tableStyleId>{F2AF4D78-D960-4C03-A64E-75BDFD310A44}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Процесс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деплоймента</a:t>
                      </a:r>
                      <a:r>
                        <a:rPr lang="ru-RU" dirty="0">
                          <a:sym typeface="Roboto"/>
                        </a:rPr>
                        <a:t> инфраструктуры для </a:t>
                      </a:r>
                      <a:r>
                        <a:rPr lang="en-US" dirty="0">
                          <a:sym typeface="Roboto"/>
                        </a:rPr>
                        <a:t>MongoDB </a:t>
                      </a:r>
                      <a:r>
                        <a:rPr lang="ru-RU" dirty="0">
                          <a:sym typeface="Roboto"/>
                        </a:rPr>
                        <a:t>был полностью автоматизирован и перенесен в </a:t>
                      </a:r>
                      <a:r>
                        <a:rPr lang="en-US" dirty="0">
                          <a:sym typeface="Roboto"/>
                        </a:rPr>
                        <a:t>git</a:t>
                      </a:r>
                      <a:endParaRPr dirty="0"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Полностью перешли на декларативный подход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Применение новых технологий позволило избавится от «костылей»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Деплоймент</a:t>
                      </a: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инфраструктуры ускорился в разы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552774" y="3113893"/>
            <a:ext cx="1033800" cy="1775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59550" y="161335"/>
            <a:ext cx="8520600" cy="2864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r>
              <a:rPr lang="ru-RU" sz="3000" dirty="0"/>
              <a:t>Автоматизация создания кластера </a:t>
            </a:r>
            <a:r>
              <a:rPr lang="ru-RU" sz="3000" dirty="0" err="1"/>
              <a:t>MongoDB</a:t>
            </a:r>
            <a:r>
              <a:rPr lang="ru-RU" sz="3000" dirty="0"/>
              <a:t> с интеграцией мониторинга и системы </a:t>
            </a:r>
            <a:r>
              <a:rPr lang="ru-RU" sz="3000" dirty="0" err="1"/>
              <a:t>бекапов</a:t>
            </a:r>
            <a:r>
              <a:rPr lang="ru-RU" sz="3000" dirty="0"/>
              <a:t> с использованием </a:t>
            </a:r>
            <a:r>
              <a:rPr lang="ru-RU" sz="3000" dirty="0" err="1"/>
              <a:t>Terraform</a:t>
            </a:r>
            <a:r>
              <a:rPr lang="ru-RU" sz="3000" dirty="0"/>
              <a:t> и </a:t>
            </a:r>
            <a:r>
              <a:rPr lang="ru-RU" sz="3000" dirty="0" err="1"/>
              <a:t>Ansible</a:t>
            </a:r>
            <a:r>
              <a:rPr lang="ru-RU" sz="3000" dirty="0"/>
              <a:t> для описания инфраструктуры как код (</a:t>
            </a:r>
            <a:r>
              <a:rPr lang="ru-RU" sz="3000" dirty="0" err="1"/>
              <a:t>IaC</a:t>
            </a:r>
            <a:r>
              <a:rPr lang="ru-RU" sz="3000" dirty="0"/>
              <a:t>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086143" y="3113893"/>
            <a:ext cx="5856300" cy="374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Иван 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086143" y="3375807"/>
            <a:ext cx="5856300" cy="374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Разработчик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101415207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{F2AF4D78-D960-4C03-A64E-75BDFD310A44}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Автоматизировать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деплоймент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кластера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MongoDB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Подключить мониторинг и настроить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бекапы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Описать весь процесс в виде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IaC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3923531331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{F2AF4D78-D960-4C03-A64E-75BDFD310A44}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Перейти к декларативному описанию инфраструктуры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Избавиться от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Bash-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скриптов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Перенос инфраструктуры в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git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3315728294"/>
              </p:ext>
            </p:extLst>
          </p:nvPr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{F2AF4D78-D960-4C03-A64E-75BDFD310A44}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MongoDB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Terraform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Ansible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Продукты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Percona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FB8AC8B-B824-29B8-30CD-FD8C28686586}"/>
              </a:ext>
            </a:extLst>
          </p:cNvPr>
          <p:cNvSpPr/>
          <p:nvPr/>
        </p:nvSpPr>
        <p:spPr>
          <a:xfrm>
            <a:off x="1173632" y="2931728"/>
            <a:ext cx="4312763" cy="128676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Replicaset</a:t>
            </a:r>
            <a:endParaRPr lang="ru-RU" dirty="0"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40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Что нужно получить</a:t>
            </a:r>
            <a:endParaRPr sz="3000" dirty="0"/>
          </a:p>
        </p:txBody>
      </p:sp>
      <p:sp>
        <p:nvSpPr>
          <p:cNvPr id="7" name="Цилиндр 6">
            <a:extLst>
              <a:ext uri="{FF2B5EF4-FFF2-40B4-BE49-F238E27FC236}">
                <a16:creationId xmlns:a16="http://schemas.microsoft.com/office/drawing/2014/main" id="{69C99112-FBC6-8752-9632-909D1029B1DA}"/>
              </a:ext>
            </a:extLst>
          </p:cNvPr>
          <p:cNvSpPr/>
          <p:nvPr/>
        </p:nvSpPr>
        <p:spPr>
          <a:xfrm>
            <a:off x="1291468" y="3370075"/>
            <a:ext cx="1159497" cy="74471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Mongod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Цилиндр 8">
            <a:extLst>
              <a:ext uri="{FF2B5EF4-FFF2-40B4-BE49-F238E27FC236}">
                <a16:creationId xmlns:a16="http://schemas.microsoft.com/office/drawing/2014/main" id="{A05E7C34-55FC-5328-791A-98FD1E43F3C1}"/>
              </a:ext>
            </a:extLst>
          </p:cNvPr>
          <p:cNvSpPr/>
          <p:nvPr/>
        </p:nvSpPr>
        <p:spPr>
          <a:xfrm>
            <a:off x="2768334" y="3370074"/>
            <a:ext cx="1159497" cy="74471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Mongod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Цилиндр 9">
            <a:extLst>
              <a:ext uri="{FF2B5EF4-FFF2-40B4-BE49-F238E27FC236}">
                <a16:creationId xmlns:a16="http://schemas.microsoft.com/office/drawing/2014/main" id="{4D430DF7-3740-33C1-470C-FB54CBBF5B35}"/>
              </a:ext>
            </a:extLst>
          </p:cNvPr>
          <p:cNvSpPr/>
          <p:nvPr/>
        </p:nvSpPr>
        <p:spPr>
          <a:xfrm>
            <a:off x="4210635" y="3370074"/>
            <a:ext cx="1159497" cy="74471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Mongod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A1AD63D-B902-0708-C552-7AD1E6B79A16}"/>
              </a:ext>
            </a:extLst>
          </p:cNvPr>
          <p:cNvSpPr/>
          <p:nvPr/>
        </p:nvSpPr>
        <p:spPr>
          <a:xfrm>
            <a:off x="2132028" y="1301674"/>
            <a:ext cx="2397550" cy="10959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App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2E4129D-DE0F-41BA-380D-6DDD0CECC5FD}"/>
              </a:ext>
            </a:extLst>
          </p:cNvPr>
          <p:cNvSpPr/>
          <p:nvPr/>
        </p:nvSpPr>
        <p:spPr>
          <a:xfrm>
            <a:off x="2205869" y="1622614"/>
            <a:ext cx="2248293" cy="703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NodeJS</a:t>
            </a:r>
            <a:endParaRPr lang="ru-RU" dirty="0"/>
          </a:p>
        </p:txBody>
      </p: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EEF256BE-59E6-5ED5-4047-204C0204FE1C}"/>
              </a:ext>
            </a:extLst>
          </p:cNvPr>
          <p:cNvSpPr/>
          <p:nvPr/>
        </p:nvSpPr>
        <p:spPr>
          <a:xfrm>
            <a:off x="3198826" y="2444704"/>
            <a:ext cx="256096" cy="4304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F15E779-A46B-8709-C09F-E18FD04928C5}"/>
              </a:ext>
            </a:extLst>
          </p:cNvPr>
          <p:cNvSpPr/>
          <p:nvPr/>
        </p:nvSpPr>
        <p:spPr>
          <a:xfrm>
            <a:off x="6485641" y="1301674"/>
            <a:ext cx="1227054" cy="291681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Monitoring</a:t>
            </a: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08C204B-8A7A-611F-AF2B-C5822FACCED9}"/>
              </a:ext>
            </a:extLst>
          </p:cNvPr>
          <p:cNvSpPr/>
          <p:nvPr/>
        </p:nvSpPr>
        <p:spPr>
          <a:xfrm>
            <a:off x="6561055" y="1622613"/>
            <a:ext cx="1085653" cy="24921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Percona</a:t>
            </a:r>
            <a:endParaRPr lang="ru-RU" dirty="0"/>
          </a:p>
        </p:txBody>
      </p: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ABE4519-3FD4-37DF-16C3-F313D981F940}"/>
              </a:ext>
            </a:extLst>
          </p:cNvPr>
          <p:cNvCxnSpPr>
            <a:stCxn id="19" idx="1"/>
            <a:endCxn id="5" idx="3"/>
          </p:cNvCxnSpPr>
          <p:nvPr/>
        </p:nvCxnSpPr>
        <p:spPr>
          <a:xfrm rot="10800000" flipV="1">
            <a:off x="5486395" y="2760080"/>
            <a:ext cx="999246" cy="81502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6A83B9FD-3EB0-E0DE-2CB1-CE2BF8B9CD40}"/>
              </a:ext>
            </a:extLst>
          </p:cNvPr>
          <p:cNvCxnSpPr>
            <a:stCxn id="19" idx="1"/>
            <a:endCxn id="11" idx="3"/>
          </p:cNvCxnSpPr>
          <p:nvPr/>
        </p:nvCxnSpPr>
        <p:spPr>
          <a:xfrm rot="10800000">
            <a:off x="4529579" y="1849625"/>
            <a:ext cx="1956063" cy="910457"/>
          </a:xfrm>
          <a:prstGeom prst="bentConnector3">
            <a:avLst>
              <a:gd name="adj1" fmla="val 2542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936EC3C-1BD3-E6EF-CACF-1E48FCC06489}"/>
              </a:ext>
            </a:extLst>
          </p:cNvPr>
          <p:cNvSpPr/>
          <p:nvPr/>
        </p:nvSpPr>
        <p:spPr>
          <a:xfrm>
            <a:off x="3104242" y="1344045"/>
            <a:ext cx="1809947" cy="6740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3053355" cy="597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Старый подход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D801507-CDFB-6932-F603-565E8A93261D}"/>
              </a:ext>
            </a:extLst>
          </p:cNvPr>
          <p:cNvSpPr/>
          <p:nvPr/>
        </p:nvSpPr>
        <p:spPr>
          <a:xfrm>
            <a:off x="801278" y="1348033"/>
            <a:ext cx="1809947" cy="6740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B818472-CDAA-4725-C60E-E216B4EAC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806" y="1449960"/>
            <a:ext cx="476054" cy="3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6CB5E93-344E-C4B2-C417-34650379E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90" y="1449960"/>
            <a:ext cx="357041" cy="3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630695-2398-A5A7-C377-567DF465EDEA}"/>
              </a:ext>
            </a:extLst>
          </p:cNvPr>
          <p:cNvSpPr txBox="1"/>
          <p:nvPr/>
        </p:nvSpPr>
        <p:spPr>
          <a:xfrm>
            <a:off x="1026185" y="177042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VS</a:t>
            </a:r>
            <a:endParaRPr lang="ru-R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A5934-5F9A-41FB-E74A-A6F402C60095}"/>
              </a:ext>
            </a:extLst>
          </p:cNvPr>
          <p:cNvSpPr txBox="1"/>
          <p:nvPr/>
        </p:nvSpPr>
        <p:spPr>
          <a:xfrm>
            <a:off x="1843066" y="1757739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Блокнот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A4DC805-2C4F-22C9-7BD1-E67B5C3E9172}"/>
              </a:ext>
            </a:extLst>
          </p:cNvPr>
          <p:cNvSpPr/>
          <p:nvPr/>
        </p:nvSpPr>
        <p:spPr>
          <a:xfrm>
            <a:off x="5472132" y="1343320"/>
            <a:ext cx="1809947" cy="6740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05F7AFE0-5217-D86A-C73A-DF52767C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198" y="1445247"/>
            <a:ext cx="357041" cy="3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24502F-A20A-9757-BC76-4BC6583E89A8}"/>
              </a:ext>
            </a:extLst>
          </p:cNvPr>
          <p:cNvSpPr txBox="1"/>
          <p:nvPr/>
        </p:nvSpPr>
        <p:spPr>
          <a:xfrm>
            <a:off x="5518474" y="1746501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bash</a:t>
            </a:r>
            <a:endParaRPr lang="ru-RU" sz="1200" dirty="0"/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E07590FF-5A44-B24D-811C-CAC469F8F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497" y="1445247"/>
            <a:ext cx="357041" cy="3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2">
            <a:extLst>
              <a:ext uri="{FF2B5EF4-FFF2-40B4-BE49-F238E27FC236}">
                <a16:creationId xmlns:a16="http://schemas.microsoft.com/office/drawing/2014/main" id="{578463C0-1C1B-06AF-5D9A-425D63426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01456" y="1445247"/>
            <a:ext cx="357041" cy="3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4BFA87-7724-3B61-BCB2-2E2AD8BF1FFB}"/>
              </a:ext>
            </a:extLst>
          </p:cNvPr>
          <p:cNvSpPr txBox="1"/>
          <p:nvPr/>
        </p:nvSpPr>
        <p:spPr>
          <a:xfrm>
            <a:off x="6355181" y="1746501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Вручную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9CE71D-F88B-59DE-1A62-E1CF6A72B3E4}"/>
              </a:ext>
            </a:extLst>
          </p:cNvPr>
          <p:cNvSpPr txBox="1"/>
          <p:nvPr/>
        </p:nvSpPr>
        <p:spPr>
          <a:xfrm>
            <a:off x="6058257" y="14237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32FF31-00F8-F5ED-027A-A994287173E3}"/>
              </a:ext>
            </a:extLst>
          </p:cNvPr>
          <p:cNvSpPr txBox="1"/>
          <p:nvPr/>
        </p:nvSpPr>
        <p:spPr>
          <a:xfrm>
            <a:off x="1554124" y="14809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+</a:t>
            </a:r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75658A09-01DA-75BE-867B-B00E95C96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23" y="1449960"/>
            <a:ext cx="680078" cy="3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A44B925-BB6C-1539-3B0B-21EA94D63A89}"/>
              </a:ext>
            </a:extLst>
          </p:cNvPr>
          <p:cNvCxnSpPr>
            <a:stCxn id="2" idx="3"/>
            <a:endCxn id="12" idx="1"/>
          </p:cNvCxnSpPr>
          <p:nvPr/>
        </p:nvCxnSpPr>
        <p:spPr>
          <a:xfrm flipV="1">
            <a:off x="2611225" y="1681053"/>
            <a:ext cx="493017" cy="39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4B1E831-E7E2-6F0B-B1B0-E66634E602C3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4914189" y="1680328"/>
            <a:ext cx="557943" cy="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6" name="Picture 32">
            <a:extLst>
              <a:ext uri="{FF2B5EF4-FFF2-40B4-BE49-F238E27FC236}">
                <a16:creationId xmlns:a16="http://schemas.microsoft.com/office/drawing/2014/main" id="{E0AC0099-1F72-6FC4-8A60-6D5D0392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689" y="3006052"/>
            <a:ext cx="1321203" cy="132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2">
            <a:extLst>
              <a:ext uri="{FF2B5EF4-FFF2-40B4-BE49-F238E27FC236}">
                <a16:creationId xmlns:a16="http://schemas.microsoft.com/office/drawing/2014/main" id="{16B746F7-DD8A-514E-BF2D-5F6590631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838" y="3014221"/>
            <a:ext cx="1321203" cy="132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2">
            <a:extLst>
              <a:ext uri="{FF2B5EF4-FFF2-40B4-BE49-F238E27FC236}">
                <a16:creationId xmlns:a16="http://schemas.microsoft.com/office/drawing/2014/main" id="{B1633816-4873-3014-6A3F-3C40F619F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764" y="3014221"/>
            <a:ext cx="1321203" cy="132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DD03DCBF-6F6E-9F84-1DAB-BF912DA354F3}"/>
              </a:ext>
            </a:extLst>
          </p:cNvPr>
          <p:cNvCxnSpPr>
            <a:stCxn id="5" idx="2"/>
            <a:endCxn id="1056" idx="0"/>
          </p:cNvCxnSpPr>
          <p:nvPr/>
        </p:nvCxnSpPr>
        <p:spPr>
          <a:xfrm rot="5400000">
            <a:off x="5409841" y="2038787"/>
            <a:ext cx="988716" cy="94581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2A6B9F09-9B2F-C113-37A3-CB11785DA094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rot="16200000" flipH="1">
            <a:off x="5879294" y="2515148"/>
            <a:ext cx="996885" cy="126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BC0C53B4-5B3B-E3CC-AC6F-1291E2DE9640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rot="16200000" flipH="1">
            <a:off x="6352831" y="2041611"/>
            <a:ext cx="996885" cy="948334"/>
          </a:xfrm>
          <a:prstGeom prst="bentConnector3">
            <a:avLst>
              <a:gd name="adj1" fmla="val 495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A8FA0D9-80B8-9D23-3C15-483BA3789BED}"/>
              </a:ext>
            </a:extLst>
          </p:cNvPr>
          <p:cNvSpPr txBox="1"/>
          <p:nvPr/>
        </p:nvSpPr>
        <p:spPr>
          <a:xfrm>
            <a:off x="3774937" y="177333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???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192</Words>
  <Application>Microsoft Office PowerPoint</Application>
  <PresentationFormat>Экран (16:9)</PresentationFormat>
  <Paragraphs>72</Paragraphs>
  <Slides>14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Roboto</vt:lpstr>
      <vt:lpstr>Courier New</vt:lpstr>
      <vt:lpstr>Светлая тема</vt:lpstr>
      <vt:lpstr>MongoDB </vt:lpstr>
      <vt:lpstr>Меня хорошо видно &amp; слышно?</vt:lpstr>
      <vt:lpstr>Защита проекта Тема: Автоматизация создания кластера MongoDB с интеграцией мониторинга и системы бекапов с использованием Terraform и Ansible для описания инфраструктуры как код (IaC)  </vt:lpstr>
      <vt:lpstr>План защиты </vt:lpstr>
      <vt:lpstr>Цели проекта</vt:lpstr>
      <vt:lpstr>Что планировалось </vt:lpstr>
      <vt:lpstr>Используемые технологии  </vt:lpstr>
      <vt:lpstr>Что нужно получить</vt:lpstr>
      <vt:lpstr>Старый подход  </vt:lpstr>
      <vt:lpstr>Новый подход  </vt:lpstr>
      <vt:lpstr>Итоговая схема  </vt:lpstr>
      <vt:lpstr>Презентация PowerPoint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</dc:title>
  <cp:lastModifiedBy>Иван Анисимов</cp:lastModifiedBy>
  <cp:revision>13</cp:revision>
  <dcterms:modified xsi:type="dcterms:W3CDTF">2024-02-29T09:17:56Z</dcterms:modified>
</cp:coreProperties>
</file>