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9" r:id="rId4"/>
  </p:sldMasterIdLst>
  <p:notesMasterIdLst>
    <p:notesMasterId r:id="rId28"/>
  </p:notesMasterIdLst>
  <p:handoutMasterIdLst>
    <p:handoutMasterId r:id="rId29"/>
  </p:handoutMasterIdLst>
  <p:sldIdLst>
    <p:sldId id="256" r:id="rId5"/>
    <p:sldId id="296" r:id="rId6"/>
    <p:sldId id="317" r:id="rId7"/>
    <p:sldId id="287" r:id="rId8"/>
    <p:sldId id="312" r:id="rId9"/>
    <p:sldId id="304" r:id="rId10"/>
    <p:sldId id="313" r:id="rId11"/>
    <p:sldId id="314" r:id="rId12"/>
    <p:sldId id="315" r:id="rId13"/>
    <p:sldId id="318" r:id="rId14"/>
    <p:sldId id="278" r:id="rId15"/>
    <p:sldId id="305" r:id="rId16"/>
    <p:sldId id="316" r:id="rId17"/>
    <p:sldId id="289" r:id="rId18"/>
    <p:sldId id="309" r:id="rId19"/>
    <p:sldId id="319" r:id="rId20"/>
    <p:sldId id="299" r:id="rId21"/>
    <p:sldId id="284" r:id="rId22"/>
    <p:sldId id="292" r:id="rId23"/>
    <p:sldId id="303" r:id="rId24"/>
    <p:sldId id="310" r:id="rId25"/>
    <p:sldId id="311" r:id="rId26"/>
    <p:sldId id="25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1" autoAdjust="0"/>
    <p:restoredTop sz="79678" autoAdjust="0"/>
  </p:normalViewPr>
  <p:slideViewPr>
    <p:cSldViewPr snapToGrid="0">
      <p:cViewPr varScale="1">
        <p:scale>
          <a:sx n="58" d="100"/>
          <a:sy n="58" d="100"/>
        </p:scale>
        <p:origin x="808" y="40"/>
      </p:cViewPr>
      <p:guideLst>
        <p:guide pos="3840"/>
        <p:guide orient="horz" pos="2160"/>
      </p:guideLst>
    </p:cSldViewPr>
  </p:slideViewPr>
  <p:notesTextViewPr>
    <p:cViewPr>
      <p:scale>
        <a:sx n="1" d="1"/>
        <a:sy n="1" d="1"/>
      </p:scale>
      <p:origin x="0" y="0"/>
    </p:cViewPr>
  </p:notesTextViewPr>
  <p:notesViewPr>
    <p:cSldViewPr snapToGrid="0">
      <p:cViewPr varScale="1">
        <p:scale>
          <a:sx n="95" d="100"/>
          <a:sy n="95" d="100"/>
        </p:scale>
        <p:origin x="291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17FBAEA-E6C2-4F9C-838B-82C8CC86B438}" type="datetime2">
              <a:rPr lang="zh-CN" altLang="en-US" smtClean="0">
                <a:latin typeface="微软雅黑" panose="020B0503020204020204" pitchFamily="34" charset="-122"/>
                <a:ea typeface="微软雅黑" panose="020B0503020204020204" pitchFamily="34" charset="-122"/>
              </a:rPr>
              <a:t>2018年12月4日</a:t>
            </a:fld>
            <a:endParaRPr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a:latin typeface="微软雅黑" panose="020B0503020204020204" pitchFamily="34" charset="-122"/>
              <a:ea typeface="微软雅黑" panose="020B0503020204020204" pitchFamily="34" charset="-122"/>
            </a:endParaRPr>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BAE14B8-3CC9-472D-9BC5-A84D80684DE2}" type="slidenum">
              <a:rPr>
                <a:latin typeface="微软雅黑" panose="020B0503020204020204" pitchFamily="34" charset="-122"/>
                <a:ea typeface="微软雅黑" panose="020B0503020204020204" pitchFamily="34" charset="-122"/>
              </a:rPr>
              <a:t>‹#›</a:t>
            </a:fld>
            <a:endParaRPr>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ED9ECDE0-A932-4488-BADD-31E4128A15DC}" type="datetime2">
              <a:rPr lang="zh-CN" altLang="en-US" smtClean="0"/>
              <a:pPr/>
              <a:t>2018年12月4日</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a:p>
        </p:txBody>
      </p:sp>
      <p:sp>
        <p:nvSpPr>
          <p:cNvPr id="5" name="备注占位符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7FB667E1-E601-4AAF-B95C-B25720D70A60}" type="slidenum">
              <a:rPr lang="en-US" altLang="zh-CN" smtClean="0"/>
              <a:pPr/>
              <a:t>‹#›</a:t>
            </a:fld>
            <a:endParaRPr lang="en-US" altLang="zh-CN"/>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pPr rtl="0"/>
            <a:fld id="{7FB667E1-E601-4AAF-B95C-B25720D70A60}" type="slidenum">
              <a:rPr lang="en-US" altLang="zh-CN" smtClean="0">
                <a:latin typeface="微软雅黑" panose="020B0503020204020204" pitchFamily="34" charset="-122"/>
                <a:ea typeface="微软雅黑" panose="020B0503020204020204" pitchFamily="34" charset="-122"/>
              </a:rPr>
              <a:t>1</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789966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我们选了一个数据最多的商户作为代表的公司，把其它所有的商户作为对手。</a:t>
            </a:r>
          </a:p>
        </p:txBody>
      </p:sp>
      <p:sp>
        <p:nvSpPr>
          <p:cNvPr id="4" name="灯片编号占位符 3"/>
          <p:cNvSpPr>
            <a:spLocks noGrp="1"/>
          </p:cNvSpPr>
          <p:nvPr>
            <p:ph type="sldNum" sz="quarter" idx="5"/>
          </p:nvPr>
        </p:nvSpPr>
        <p:spPr/>
        <p:txBody>
          <a:bodyPr/>
          <a:lstStyle/>
          <a:p>
            <a:fld id="{7FB667E1-E601-4AAF-B95C-B25720D70A60}" type="slidenum">
              <a:rPr lang="en-US" altLang="zh-CN" smtClean="0"/>
              <a:pPr/>
              <a:t>18</a:t>
            </a:fld>
            <a:endParaRPr lang="en-US" altLang="zh-CN"/>
          </a:p>
        </p:txBody>
      </p:sp>
    </p:spTree>
    <p:extLst>
      <p:ext uri="{BB962C8B-B14F-4D97-AF65-F5344CB8AC3E}">
        <p14:creationId xmlns:p14="http://schemas.microsoft.com/office/powerpoint/2010/main" val="29831595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pPr rtl="0"/>
            <a:fld id="{7FB667E1-E601-4AAF-B95C-B25720D70A60}" type="slidenum">
              <a:rPr lang="en-US" altLang="zh-CN" smtClean="0">
                <a:latin typeface="微软雅黑" panose="020B0503020204020204" pitchFamily="34" charset="-122"/>
                <a:ea typeface="微软雅黑" panose="020B0503020204020204" pitchFamily="34" charset="-122"/>
              </a:rPr>
              <a:t>23</a:t>
            </a:fld>
            <a:endParaRPr lang="en-US" altLang="zh-C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22955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a:t>
            </a:r>
            <a:r>
              <a:rPr lang="en-US" altLang="zh-CN" baseline="0" dirty="0"/>
              <a:t> this presentation, I would like to mainly introduce the interesting problem Price war with its game theoretical model. Then I shall introduce the methods we use, followed by experiments results. </a:t>
            </a:r>
            <a:endParaRPr lang="zh-CN" altLang="en-US" dirty="0"/>
          </a:p>
        </p:txBody>
      </p:sp>
      <p:sp>
        <p:nvSpPr>
          <p:cNvPr id="4" name="灯片编号占位符 3"/>
          <p:cNvSpPr>
            <a:spLocks noGrp="1"/>
          </p:cNvSpPr>
          <p:nvPr>
            <p:ph type="sldNum" sz="quarter" idx="10"/>
          </p:nvPr>
        </p:nvSpPr>
        <p:spPr/>
        <p:txBody>
          <a:bodyPr/>
          <a:lstStyle/>
          <a:p>
            <a:fld id="{7FB667E1-E601-4AAF-B95C-B25720D70A60}" type="slidenum">
              <a:rPr lang="en-US" altLang="zh-CN" smtClean="0"/>
              <a:pPr/>
              <a:t>2</a:t>
            </a:fld>
            <a:endParaRPr lang="en-US" altLang="zh-CN"/>
          </a:p>
        </p:txBody>
      </p:sp>
    </p:spTree>
    <p:extLst>
      <p:ext uri="{BB962C8B-B14F-4D97-AF65-F5344CB8AC3E}">
        <p14:creationId xmlns:p14="http://schemas.microsoft.com/office/powerpoint/2010/main" val="1392116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a:t>
            </a:r>
            <a:r>
              <a:rPr lang="en-US" altLang="zh-CN" baseline="0" dirty="0"/>
              <a:t> this presentation, I would like to mainly introduce the interesting problem Price war with its game theoretical model. Then I shall introduce the methods we use, followed by experiments results. </a:t>
            </a:r>
            <a:endParaRPr lang="zh-CN" altLang="en-US" dirty="0"/>
          </a:p>
        </p:txBody>
      </p:sp>
      <p:sp>
        <p:nvSpPr>
          <p:cNvPr id="4" name="灯片编号占位符 3"/>
          <p:cNvSpPr>
            <a:spLocks noGrp="1"/>
          </p:cNvSpPr>
          <p:nvPr>
            <p:ph type="sldNum" sz="quarter" idx="10"/>
          </p:nvPr>
        </p:nvSpPr>
        <p:spPr/>
        <p:txBody>
          <a:bodyPr/>
          <a:lstStyle/>
          <a:p>
            <a:fld id="{7FB667E1-E601-4AAF-B95C-B25720D70A60}" type="slidenum">
              <a:rPr lang="en-US" altLang="zh-CN" smtClean="0"/>
              <a:pPr/>
              <a:t>3</a:t>
            </a:fld>
            <a:endParaRPr lang="en-US" altLang="zh-CN"/>
          </a:p>
        </p:txBody>
      </p:sp>
    </p:spTree>
    <p:extLst>
      <p:ext uri="{BB962C8B-B14F-4D97-AF65-F5344CB8AC3E}">
        <p14:creationId xmlns:p14="http://schemas.microsoft.com/office/powerpoint/2010/main" val="641228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7FB667E1-E601-4AAF-B95C-B25720D70A60}" type="slidenum">
              <a:rPr lang="en-US" altLang="zh-CN" smtClean="0"/>
              <a:pPr/>
              <a:t>4</a:t>
            </a:fld>
            <a:endParaRPr lang="en-US" altLang="zh-CN"/>
          </a:p>
        </p:txBody>
      </p:sp>
    </p:spTree>
    <p:extLst>
      <p:ext uri="{BB962C8B-B14F-4D97-AF65-F5344CB8AC3E}">
        <p14:creationId xmlns:p14="http://schemas.microsoft.com/office/powerpoint/2010/main" val="3650136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7FB667E1-E601-4AAF-B95C-B25720D70A60}" type="slidenum">
              <a:rPr lang="en-US" altLang="zh-CN" smtClean="0"/>
              <a:pPr/>
              <a:t>6</a:t>
            </a:fld>
            <a:endParaRPr lang="en-US" altLang="zh-CN"/>
          </a:p>
        </p:txBody>
      </p:sp>
    </p:spTree>
    <p:extLst>
      <p:ext uri="{BB962C8B-B14F-4D97-AF65-F5344CB8AC3E}">
        <p14:creationId xmlns:p14="http://schemas.microsoft.com/office/powerpoint/2010/main" val="21371908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Uplift</a:t>
            </a:r>
            <a:r>
              <a:rPr lang="zh-CN" altLang="en-US" dirty="0"/>
              <a:t>树在进行分裂的时候需要权衡</a:t>
            </a:r>
            <a:r>
              <a:rPr lang="en-US" altLang="zh-CN" dirty="0"/>
              <a:t>3</a:t>
            </a:r>
            <a:r>
              <a:rPr lang="zh-CN" altLang="en-US" dirty="0"/>
              <a:t>个点：</a:t>
            </a:r>
          </a:p>
          <a:p>
            <a:r>
              <a:rPr lang="en-US" altLang="zh-CN" dirty="0"/>
              <a:t>p  </a:t>
            </a:r>
            <a:r>
              <a:rPr lang="zh-CN" altLang="en-US" dirty="0"/>
              <a:t>最大化分叉后各个客户群体的</a:t>
            </a:r>
            <a:r>
              <a:rPr lang="en-US" altLang="zh-CN" dirty="0"/>
              <a:t>uplift</a:t>
            </a:r>
            <a:r>
              <a:rPr lang="zh-CN" altLang="en-US" dirty="0"/>
              <a:t>差异（判别性）</a:t>
            </a:r>
          </a:p>
          <a:p>
            <a:r>
              <a:rPr lang="en-US" altLang="zh-CN" dirty="0"/>
              <a:t>p  </a:t>
            </a:r>
            <a:r>
              <a:rPr lang="zh-CN" altLang="en-US" dirty="0"/>
              <a:t>最小化分叉后各个客户群体的人数差异（泛化性、稳健性）</a:t>
            </a:r>
          </a:p>
          <a:p>
            <a:r>
              <a:rPr lang="en-US" altLang="zh-CN" dirty="0"/>
              <a:t>p  </a:t>
            </a:r>
            <a:r>
              <a:rPr lang="zh-CN" altLang="en-US" dirty="0"/>
              <a:t>避免系统性地倾向于分叉点多的分裂</a:t>
            </a:r>
          </a:p>
        </p:txBody>
      </p:sp>
      <p:sp>
        <p:nvSpPr>
          <p:cNvPr id="4" name="灯片编号占位符 3"/>
          <p:cNvSpPr>
            <a:spLocks noGrp="1"/>
          </p:cNvSpPr>
          <p:nvPr>
            <p:ph type="sldNum" sz="quarter" idx="5"/>
          </p:nvPr>
        </p:nvSpPr>
        <p:spPr/>
        <p:txBody>
          <a:bodyPr/>
          <a:lstStyle/>
          <a:p>
            <a:fld id="{7FB667E1-E601-4AAF-B95C-B25720D70A60}" type="slidenum">
              <a:rPr lang="en-US" altLang="zh-CN" smtClean="0"/>
              <a:pPr/>
              <a:t>9</a:t>
            </a:fld>
            <a:endParaRPr lang="en-US" altLang="zh-CN"/>
          </a:p>
        </p:txBody>
      </p:sp>
    </p:spTree>
    <p:extLst>
      <p:ext uri="{BB962C8B-B14F-4D97-AF65-F5344CB8AC3E}">
        <p14:creationId xmlns:p14="http://schemas.microsoft.com/office/powerpoint/2010/main" val="1568653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a:t>
            </a:r>
            <a:r>
              <a:rPr lang="en-US" altLang="zh-CN" baseline="0" dirty="0"/>
              <a:t> this presentation, I would like to mainly introduce the interesting problem Price war with its game theoretical model. Then I shall introduce the methods we use, followed by experiments results. </a:t>
            </a:r>
            <a:endParaRPr lang="zh-CN" altLang="en-US" dirty="0"/>
          </a:p>
        </p:txBody>
      </p:sp>
      <p:sp>
        <p:nvSpPr>
          <p:cNvPr id="4" name="灯片编号占位符 3"/>
          <p:cNvSpPr>
            <a:spLocks noGrp="1"/>
          </p:cNvSpPr>
          <p:nvPr>
            <p:ph type="sldNum" sz="quarter" idx="10"/>
          </p:nvPr>
        </p:nvSpPr>
        <p:spPr/>
        <p:txBody>
          <a:bodyPr/>
          <a:lstStyle/>
          <a:p>
            <a:fld id="{7FB667E1-E601-4AAF-B95C-B25720D70A60}" type="slidenum">
              <a:rPr lang="en-US" altLang="zh-CN" smtClean="0"/>
              <a:pPr/>
              <a:t>10</a:t>
            </a:fld>
            <a:endParaRPr lang="en-US" altLang="zh-CN"/>
          </a:p>
        </p:txBody>
      </p:sp>
    </p:spTree>
    <p:extLst>
      <p:ext uri="{BB962C8B-B14F-4D97-AF65-F5344CB8AC3E}">
        <p14:creationId xmlns:p14="http://schemas.microsoft.com/office/powerpoint/2010/main" val="3324676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B667E1-E601-4AAF-B95C-B25720D70A60}" type="slidenum">
              <a:rPr lang="en-US" altLang="zh-CN" smtClean="0"/>
              <a:pPr/>
              <a:t>14</a:t>
            </a:fld>
            <a:endParaRPr lang="en-US" altLang="zh-CN"/>
          </a:p>
        </p:txBody>
      </p:sp>
    </p:spTree>
    <p:extLst>
      <p:ext uri="{BB962C8B-B14F-4D97-AF65-F5344CB8AC3E}">
        <p14:creationId xmlns:p14="http://schemas.microsoft.com/office/powerpoint/2010/main" val="2419832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a:t>
            </a:r>
            <a:r>
              <a:rPr lang="en-US" altLang="zh-CN" baseline="0" dirty="0"/>
              <a:t> this presentation, I would like to mainly introduce the interesting problem Price war with its game theoretical model. Then I shall introduce the methods we use, followed by experiments results. </a:t>
            </a:r>
            <a:endParaRPr lang="zh-CN" altLang="en-US" dirty="0"/>
          </a:p>
        </p:txBody>
      </p:sp>
      <p:sp>
        <p:nvSpPr>
          <p:cNvPr id="4" name="灯片编号占位符 3"/>
          <p:cNvSpPr>
            <a:spLocks noGrp="1"/>
          </p:cNvSpPr>
          <p:nvPr>
            <p:ph type="sldNum" sz="quarter" idx="10"/>
          </p:nvPr>
        </p:nvSpPr>
        <p:spPr/>
        <p:txBody>
          <a:bodyPr/>
          <a:lstStyle/>
          <a:p>
            <a:fld id="{7FB667E1-E601-4AAF-B95C-B25720D70A60}" type="slidenum">
              <a:rPr lang="en-US" altLang="zh-CN" smtClean="0"/>
              <a:pPr/>
              <a:t>16</a:t>
            </a:fld>
            <a:endParaRPr lang="en-US" altLang="zh-CN"/>
          </a:p>
        </p:txBody>
      </p:sp>
    </p:spTree>
    <p:extLst>
      <p:ext uri="{BB962C8B-B14F-4D97-AF65-F5344CB8AC3E}">
        <p14:creationId xmlns:p14="http://schemas.microsoft.com/office/powerpoint/2010/main" val="795589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AD6EE87-EBD5-4F12-A48A-63ACA297AC8F}" type="datetimeFigureOut">
              <a:rPr lang="en-US" smtClean="0"/>
              <a:t>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4662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FB924FA-5C7C-4531-9508-4EC93CD99CFC}" type="datetime2">
              <a:rPr lang="zh-CN" altLang="en-US" noProof="0" smtClean="0"/>
              <a:t>2018年12月4日</a:t>
            </a:fld>
            <a:endParaRPr lang="zh-CN" altLang="en-US" noProof="0" dirty="0"/>
          </a:p>
        </p:txBody>
      </p:sp>
      <p:sp>
        <p:nvSpPr>
          <p:cNvPr id="5" name="Footer Placeholder 4"/>
          <p:cNvSpPr>
            <a:spLocks noGrp="1"/>
          </p:cNvSpPr>
          <p:nvPr>
            <p:ph type="ftr" sz="quarter" idx="11"/>
          </p:nvPr>
        </p:nvSpPr>
        <p:spPr/>
        <p:txBody>
          <a:bodyPr/>
          <a:lstStyle/>
          <a:p>
            <a:pPr rtl="0"/>
            <a:r>
              <a:rPr lang="zh-CN" altLang="en-US" noProof="0"/>
              <a:t>添加页脚</a:t>
            </a:r>
            <a:endParaRPr lang="zh-CN" altLang="en-US" noProof="0" dirty="0"/>
          </a:p>
        </p:txBody>
      </p:sp>
      <p:sp>
        <p:nvSpPr>
          <p:cNvPr id="6" name="Slide Number Placeholder 5"/>
          <p:cNvSpPr>
            <a:spLocks noGrp="1"/>
          </p:cNvSpPr>
          <p:nvPr>
            <p:ph type="sldNum" sz="quarter" idx="12"/>
          </p:nvPr>
        </p:nvSpPr>
        <p:spPr/>
        <p:txBody>
          <a:bodyPr/>
          <a:lstStyle/>
          <a:p>
            <a:pPr rtl="0"/>
            <a:fld id="{CA8D9AD5-F248-4919-864A-CFD76CC027D6}" type="slidenum">
              <a:rPr lang="en-US" altLang="zh-CN" noProof="0" smtClean="0"/>
              <a:t>‹#›</a:t>
            </a:fld>
            <a:endParaRPr lang="zh-CN" altLang="en-US" noProof="0" dirty="0"/>
          </a:p>
        </p:txBody>
      </p:sp>
    </p:spTree>
    <p:extLst>
      <p:ext uri="{BB962C8B-B14F-4D97-AF65-F5344CB8AC3E}">
        <p14:creationId xmlns:p14="http://schemas.microsoft.com/office/powerpoint/2010/main" val="1939531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D98363D-0C7D-41F4-A2BF-AE2C58D4C4B8}" type="datetime2">
              <a:rPr lang="zh-CN" altLang="en-US" noProof="0" smtClean="0"/>
              <a:t>2018年12月4日</a:t>
            </a:fld>
            <a:endParaRPr lang="zh-CN" altLang="en-US" noProof="0" dirty="0"/>
          </a:p>
        </p:txBody>
      </p:sp>
      <p:sp>
        <p:nvSpPr>
          <p:cNvPr id="5" name="Footer Placeholder 4"/>
          <p:cNvSpPr>
            <a:spLocks noGrp="1"/>
          </p:cNvSpPr>
          <p:nvPr>
            <p:ph type="ftr" sz="quarter" idx="11"/>
          </p:nvPr>
        </p:nvSpPr>
        <p:spPr/>
        <p:txBody>
          <a:bodyPr/>
          <a:lstStyle/>
          <a:p>
            <a:r>
              <a:rPr lang="zh-CN" altLang="en-US" noProof="0"/>
              <a:t>添加页脚</a:t>
            </a:r>
            <a:endParaRPr lang="zh-CN" altLang="en-US" noProof="0" dirty="0"/>
          </a:p>
        </p:txBody>
      </p:sp>
      <p:sp>
        <p:nvSpPr>
          <p:cNvPr id="6" name="Slide Number Placeholder 5"/>
          <p:cNvSpPr>
            <a:spLocks noGrp="1"/>
          </p:cNvSpPr>
          <p:nvPr>
            <p:ph type="sldNum" sz="quarter" idx="12"/>
          </p:nvPr>
        </p:nvSpPr>
        <p:spPr/>
        <p:txBody>
          <a:bodyPr/>
          <a:lstStyle/>
          <a:p>
            <a:fld id="{CA8D9AD5-F248-4919-864A-CFD76CC027D6}" type="slidenum">
              <a:rPr lang="en-US" altLang="zh-CN" noProof="0" smtClean="0"/>
              <a:pPr/>
              <a:t>‹#›</a:t>
            </a:fld>
            <a:endParaRPr lang="zh-CN" altLang="en-US" noProof="0" dirty="0"/>
          </a:p>
        </p:txBody>
      </p:sp>
    </p:spTree>
    <p:extLst>
      <p:ext uri="{BB962C8B-B14F-4D97-AF65-F5344CB8AC3E}">
        <p14:creationId xmlns:p14="http://schemas.microsoft.com/office/powerpoint/2010/main" val="119473510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E4C9B8F-ED0D-441B-93B5-73E5ADEC8F7A}" type="datetime2">
              <a:rPr lang="zh-CN" altLang="en-US" noProof="0" smtClean="0"/>
              <a:t>2018年12月4日</a:t>
            </a:fld>
            <a:endParaRPr lang="zh-CN" altLang="en-US" noProof="0" dirty="0"/>
          </a:p>
        </p:txBody>
      </p:sp>
      <p:sp>
        <p:nvSpPr>
          <p:cNvPr id="5" name="Footer Placeholder 4"/>
          <p:cNvSpPr>
            <a:spLocks noGrp="1"/>
          </p:cNvSpPr>
          <p:nvPr>
            <p:ph type="ftr" sz="quarter" idx="11"/>
          </p:nvPr>
        </p:nvSpPr>
        <p:spPr/>
        <p:txBody>
          <a:bodyPr/>
          <a:lstStyle/>
          <a:p>
            <a:pPr rtl="0"/>
            <a:r>
              <a:rPr lang="zh-CN" altLang="en-US" noProof="0"/>
              <a:t>添加页脚</a:t>
            </a:r>
            <a:endParaRPr lang="zh-CN" altLang="en-US" noProof="0" dirty="0"/>
          </a:p>
        </p:txBody>
      </p:sp>
      <p:sp>
        <p:nvSpPr>
          <p:cNvPr id="6" name="Slide Number Placeholder 5"/>
          <p:cNvSpPr>
            <a:spLocks noGrp="1"/>
          </p:cNvSpPr>
          <p:nvPr>
            <p:ph type="sldNum" sz="quarter" idx="12"/>
          </p:nvPr>
        </p:nvSpPr>
        <p:spPr/>
        <p:txBody>
          <a:bodyPr/>
          <a:lstStyle/>
          <a:p>
            <a:pPr rtl="0"/>
            <a:fld id="{CA8D9AD5-F248-4919-864A-CFD76CC027D6}" type="slidenum">
              <a:rPr lang="en-US" altLang="zh-CN" noProof="0" smtClean="0"/>
              <a:t>‹#›</a:t>
            </a:fld>
            <a:endParaRPr lang="en-US" altLang="zh-CN" noProof="0" dirty="0"/>
          </a:p>
        </p:txBody>
      </p:sp>
    </p:spTree>
    <p:extLst>
      <p:ext uri="{BB962C8B-B14F-4D97-AF65-F5344CB8AC3E}">
        <p14:creationId xmlns:p14="http://schemas.microsoft.com/office/powerpoint/2010/main" val="1492347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CFF333-CAF4-47F4-B609-248F94A8651D}" type="datetime2">
              <a:rPr lang="zh-CN" altLang="en-US" noProof="0" smtClean="0"/>
              <a:t>2018年12月4日</a:t>
            </a:fld>
            <a:endParaRPr lang="zh-CN" altLang="en-US" noProof="0" dirty="0"/>
          </a:p>
        </p:txBody>
      </p:sp>
      <p:sp>
        <p:nvSpPr>
          <p:cNvPr id="5" name="Footer Placeholder 4"/>
          <p:cNvSpPr>
            <a:spLocks noGrp="1"/>
          </p:cNvSpPr>
          <p:nvPr>
            <p:ph type="ftr" sz="quarter" idx="11"/>
          </p:nvPr>
        </p:nvSpPr>
        <p:spPr/>
        <p:txBody>
          <a:bodyPr/>
          <a:lstStyle/>
          <a:p>
            <a:pPr rtl="0"/>
            <a:r>
              <a:rPr lang="zh-CN" altLang="en-US" noProof="0"/>
              <a:t>添加页脚</a:t>
            </a:r>
            <a:endParaRPr lang="zh-CN" altLang="en-US" noProof="0" dirty="0"/>
          </a:p>
        </p:txBody>
      </p:sp>
      <p:sp>
        <p:nvSpPr>
          <p:cNvPr id="6" name="Slide Number Placeholder 5"/>
          <p:cNvSpPr>
            <a:spLocks noGrp="1"/>
          </p:cNvSpPr>
          <p:nvPr>
            <p:ph type="sldNum" sz="quarter" idx="12"/>
          </p:nvPr>
        </p:nvSpPr>
        <p:spPr/>
        <p:txBody>
          <a:bodyPr/>
          <a:lstStyle/>
          <a:p>
            <a:pPr rtl="0"/>
            <a:fld id="{CA8D9AD5-F248-4919-864A-CFD76CC027D6}" type="slidenum">
              <a:rPr lang="en-US" altLang="zh-CN" noProof="0" smtClean="0"/>
              <a:t>‹#›</a:t>
            </a:fld>
            <a:endParaRPr lang="en-US" altLang="zh-CN" noProof="0"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4107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81C7592-0418-4392-9461-A3A685A5B954}" type="datetime2">
              <a:rPr lang="zh-CN" altLang="en-US" noProof="0" smtClean="0"/>
              <a:t>2018年12月4日</a:t>
            </a:fld>
            <a:endParaRPr lang="zh-CN" altLang="en-US" noProof="0" dirty="0"/>
          </a:p>
        </p:txBody>
      </p:sp>
      <p:sp>
        <p:nvSpPr>
          <p:cNvPr id="6" name="Footer Placeholder 5"/>
          <p:cNvSpPr>
            <a:spLocks noGrp="1"/>
          </p:cNvSpPr>
          <p:nvPr>
            <p:ph type="ftr" sz="quarter" idx="11"/>
          </p:nvPr>
        </p:nvSpPr>
        <p:spPr/>
        <p:txBody>
          <a:bodyPr/>
          <a:lstStyle/>
          <a:p>
            <a:pPr rtl="0"/>
            <a:r>
              <a:rPr lang="zh-CN" altLang="en-US" noProof="0"/>
              <a:t>添加页脚</a:t>
            </a:r>
            <a:endParaRPr lang="zh-CN" altLang="en-US" noProof="0" dirty="0"/>
          </a:p>
        </p:txBody>
      </p:sp>
      <p:sp>
        <p:nvSpPr>
          <p:cNvPr id="7" name="Slide Number Placeholder 6"/>
          <p:cNvSpPr>
            <a:spLocks noGrp="1"/>
          </p:cNvSpPr>
          <p:nvPr>
            <p:ph type="sldNum" sz="quarter" idx="12"/>
          </p:nvPr>
        </p:nvSpPr>
        <p:spPr/>
        <p:txBody>
          <a:bodyPr/>
          <a:lstStyle/>
          <a:p>
            <a:pPr rtl="0"/>
            <a:fld id="{0D06EF73-9DB8-4763-865F-2F88181A4732}" type="slidenum">
              <a:rPr lang="en-US" altLang="zh-CN" noProof="0" smtClean="0"/>
              <a:t>‹#›</a:t>
            </a:fld>
            <a:endParaRPr lang="zh-CN" altLang="en-US" noProof="0" dirty="0"/>
          </a:p>
        </p:txBody>
      </p:sp>
    </p:spTree>
    <p:extLst>
      <p:ext uri="{BB962C8B-B14F-4D97-AF65-F5344CB8AC3E}">
        <p14:creationId xmlns:p14="http://schemas.microsoft.com/office/powerpoint/2010/main" val="1482545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A74B7073-0DB1-4EA3-896B-0F08756C7633}" type="datetime2">
              <a:rPr lang="zh-CN" altLang="en-US" noProof="0" smtClean="0"/>
              <a:t>2018年12月4日</a:t>
            </a:fld>
            <a:endParaRPr lang="zh-CN" altLang="en-US" noProof="0" dirty="0"/>
          </a:p>
        </p:txBody>
      </p:sp>
      <p:sp>
        <p:nvSpPr>
          <p:cNvPr id="8" name="Footer Placeholder 7"/>
          <p:cNvSpPr>
            <a:spLocks noGrp="1"/>
          </p:cNvSpPr>
          <p:nvPr>
            <p:ph type="ftr" sz="quarter" idx="11"/>
          </p:nvPr>
        </p:nvSpPr>
        <p:spPr/>
        <p:txBody>
          <a:bodyPr/>
          <a:lstStyle/>
          <a:p>
            <a:pPr rtl="0"/>
            <a:r>
              <a:rPr lang="zh-CN" altLang="en-US" noProof="0"/>
              <a:t>添加页脚</a:t>
            </a:r>
            <a:endParaRPr lang="zh-CN" altLang="en-US" noProof="0" dirty="0"/>
          </a:p>
        </p:txBody>
      </p:sp>
      <p:sp>
        <p:nvSpPr>
          <p:cNvPr id="9" name="Slide Number Placeholder 8"/>
          <p:cNvSpPr>
            <a:spLocks noGrp="1"/>
          </p:cNvSpPr>
          <p:nvPr>
            <p:ph type="sldNum" sz="quarter" idx="12"/>
          </p:nvPr>
        </p:nvSpPr>
        <p:spPr/>
        <p:txBody>
          <a:bodyPr/>
          <a:lstStyle/>
          <a:p>
            <a:pPr rtl="0"/>
            <a:fld id="{CA8D9AD5-F248-4919-864A-CFD76CC027D6}" type="slidenum">
              <a:rPr lang="en-US" altLang="zh-CN" noProof="0" smtClean="0"/>
              <a:t>‹#›</a:t>
            </a:fld>
            <a:endParaRPr lang="en-US" altLang="zh-CN" noProof="0" dirty="0"/>
          </a:p>
        </p:txBody>
      </p:sp>
    </p:spTree>
    <p:extLst>
      <p:ext uri="{BB962C8B-B14F-4D97-AF65-F5344CB8AC3E}">
        <p14:creationId xmlns:p14="http://schemas.microsoft.com/office/powerpoint/2010/main" val="4288882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AA75D6F9-0026-4B86-A9C0-C993048D8C42}" type="datetime2">
              <a:rPr lang="zh-CN" altLang="en-US" noProof="0" smtClean="0"/>
              <a:t>2018年12月4日</a:t>
            </a:fld>
            <a:endParaRPr lang="zh-CN" altLang="en-US" noProof="0" dirty="0"/>
          </a:p>
        </p:txBody>
      </p:sp>
      <p:sp>
        <p:nvSpPr>
          <p:cNvPr id="4" name="Footer Placeholder 3"/>
          <p:cNvSpPr>
            <a:spLocks noGrp="1"/>
          </p:cNvSpPr>
          <p:nvPr>
            <p:ph type="ftr" sz="quarter" idx="11"/>
          </p:nvPr>
        </p:nvSpPr>
        <p:spPr/>
        <p:txBody>
          <a:bodyPr/>
          <a:lstStyle/>
          <a:p>
            <a:pPr rtl="0"/>
            <a:r>
              <a:rPr lang="zh-CN" altLang="en-US" noProof="0"/>
              <a:t>添加页脚</a:t>
            </a:r>
            <a:endParaRPr lang="zh-CN" altLang="en-US" noProof="0" dirty="0"/>
          </a:p>
        </p:txBody>
      </p:sp>
      <p:sp>
        <p:nvSpPr>
          <p:cNvPr id="5" name="Slide Number Placeholder 4"/>
          <p:cNvSpPr>
            <a:spLocks noGrp="1"/>
          </p:cNvSpPr>
          <p:nvPr>
            <p:ph type="sldNum" sz="quarter" idx="12"/>
          </p:nvPr>
        </p:nvSpPr>
        <p:spPr/>
        <p:txBody>
          <a:bodyPr/>
          <a:lstStyle/>
          <a:p>
            <a:pPr rtl="0"/>
            <a:fld id="{CA8D9AD5-F248-4919-864A-CFD76CC027D6}" type="slidenum">
              <a:rPr lang="en-US" altLang="zh-CN" noProof="0" smtClean="0"/>
              <a:t>‹#›</a:t>
            </a:fld>
            <a:endParaRPr lang="en-US" altLang="zh-CN" noProof="0" dirty="0"/>
          </a:p>
        </p:txBody>
      </p:sp>
    </p:spTree>
    <p:extLst>
      <p:ext uri="{BB962C8B-B14F-4D97-AF65-F5344CB8AC3E}">
        <p14:creationId xmlns:p14="http://schemas.microsoft.com/office/powerpoint/2010/main" val="3995221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11F0462-7A6E-4803-9749-C3B78B31BD60}" type="datetime2">
              <a:rPr lang="zh-CN" altLang="en-US" noProof="0" smtClean="0"/>
              <a:t>2018年12月4日</a:t>
            </a:fld>
            <a:endParaRPr lang="zh-CN" altLang="en-US" noProof="0" dirty="0"/>
          </a:p>
        </p:txBody>
      </p:sp>
      <p:sp>
        <p:nvSpPr>
          <p:cNvPr id="8" name="Footer Placeholder 7"/>
          <p:cNvSpPr>
            <a:spLocks noGrp="1"/>
          </p:cNvSpPr>
          <p:nvPr>
            <p:ph type="ftr" sz="quarter" idx="11"/>
          </p:nvPr>
        </p:nvSpPr>
        <p:spPr/>
        <p:txBody>
          <a:bodyPr/>
          <a:lstStyle>
            <a:lvl1pPr>
              <a:defRPr>
                <a:solidFill>
                  <a:srgbClr val="FFFFFF"/>
                </a:solidFill>
              </a:defRPr>
            </a:lvl1pPr>
          </a:lstStyle>
          <a:p>
            <a:pPr rtl="0"/>
            <a:r>
              <a:rPr lang="zh-CN" altLang="en-US" noProof="0"/>
              <a:t>添加页脚</a:t>
            </a:r>
            <a:endParaRPr lang="zh-CN" altLang="en-US" noProof="0" dirty="0"/>
          </a:p>
        </p:txBody>
      </p:sp>
      <p:sp>
        <p:nvSpPr>
          <p:cNvPr id="9" name="Slide Number Placeholder 8"/>
          <p:cNvSpPr>
            <a:spLocks noGrp="1"/>
          </p:cNvSpPr>
          <p:nvPr>
            <p:ph type="sldNum" sz="quarter" idx="12"/>
          </p:nvPr>
        </p:nvSpPr>
        <p:spPr/>
        <p:txBody>
          <a:bodyPr/>
          <a:lstStyle/>
          <a:p>
            <a:pPr rtl="0"/>
            <a:fld id="{CA8D9AD5-F248-4919-864A-CFD76CC027D6}" type="slidenum">
              <a:rPr lang="en-US" altLang="zh-CN" noProof="0" smtClean="0"/>
              <a:t>‹#›</a:t>
            </a:fld>
            <a:endParaRPr lang="en-US" altLang="zh-CN" noProof="0" dirty="0"/>
          </a:p>
        </p:txBody>
      </p:sp>
    </p:spTree>
    <p:extLst>
      <p:ext uri="{BB962C8B-B14F-4D97-AF65-F5344CB8AC3E}">
        <p14:creationId xmlns:p14="http://schemas.microsoft.com/office/powerpoint/2010/main" val="2755033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D98363D-0C7D-41F4-A2BF-AE2C58D4C4B8}" type="datetime2">
              <a:rPr lang="zh-CN" altLang="en-US" noProof="0" smtClean="0"/>
              <a:t>2018年12月4日</a:t>
            </a:fld>
            <a:endParaRPr lang="zh-CN" altLang="en-US" noProof="0"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zh-CN" altLang="en-US" noProof="0"/>
              <a:t>添加页脚</a:t>
            </a:r>
            <a:endParaRPr lang="zh-CN" altLang="en-US" noProof="0"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8D9AD5-F248-4919-864A-CFD76CC027D6}" type="slidenum">
              <a:rPr lang="en-US" altLang="zh-CN" noProof="0" smtClean="0"/>
              <a:pPr/>
              <a:t>‹#›</a:t>
            </a:fld>
            <a:endParaRPr lang="zh-CN" altLang="en-US" noProof="0" dirty="0"/>
          </a:p>
        </p:txBody>
      </p:sp>
    </p:spTree>
    <p:extLst>
      <p:ext uri="{BB962C8B-B14F-4D97-AF65-F5344CB8AC3E}">
        <p14:creationId xmlns:p14="http://schemas.microsoft.com/office/powerpoint/2010/main" val="5444595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2D98363D-0C7D-41F4-A2BF-AE2C58D4C4B8}" type="datetime2">
              <a:rPr lang="zh-CN" altLang="en-US" noProof="0" smtClean="0"/>
              <a:t>2018年12月4日</a:t>
            </a:fld>
            <a:endParaRPr lang="zh-CN" altLang="en-US" noProof="0" dirty="0"/>
          </a:p>
        </p:txBody>
      </p:sp>
      <p:sp>
        <p:nvSpPr>
          <p:cNvPr id="6" name="Footer Placeholder 5"/>
          <p:cNvSpPr>
            <a:spLocks noGrp="1"/>
          </p:cNvSpPr>
          <p:nvPr>
            <p:ph type="ftr" sz="quarter" idx="11"/>
          </p:nvPr>
        </p:nvSpPr>
        <p:spPr/>
        <p:txBody>
          <a:bodyPr/>
          <a:lstStyle/>
          <a:p>
            <a:r>
              <a:rPr lang="zh-CN" altLang="en-US" noProof="0"/>
              <a:t>添加页脚</a:t>
            </a:r>
            <a:endParaRPr lang="zh-CN" altLang="en-US" noProof="0" dirty="0"/>
          </a:p>
        </p:txBody>
      </p:sp>
      <p:sp>
        <p:nvSpPr>
          <p:cNvPr id="7" name="Slide Number Placeholder 6"/>
          <p:cNvSpPr>
            <a:spLocks noGrp="1"/>
          </p:cNvSpPr>
          <p:nvPr>
            <p:ph type="sldNum" sz="quarter" idx="12"/>
          </p:nvPr>
        </p:nvSpPr>
        <p:spPr/>
        <p:txBody>
          <a:bodyPr/>
          <a:lstStyle/>
          <a:p>
            <a:fld id="{CA8D9AD5-F248-4919-864A-CFD76CC027D6}" type="slidenum">
              <a:rPr lang="en-US" altLang="zh-CN" noProof="0" smtClean="0"/>
              <a:pPr/>
              <a:t>‹#›</a:t>
            </a:fld>
            <a:endParaRPr lang="zh-CN" altLang="en-US" noProof="0" dirty="0"/>
          </a:p>
        </p:txBody>
      </p:sp>
    </p:spTree>
    <p:extLst>
      <p:ext uri="{BB962C8B-B14F-4D97-AF65-F5344CB8AC3E}">
        <p14:creationId xmlns:p14="http://schemas.microsoft.com/office/powerpoint/2010/main" val="61318628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D98363D-0C7D-41F4-A2BF-AE2C58D4C4B8}" type="datetime2">
              <a:rPr lang="zh-CN" altLang="en-US" noProof="0" smtClean="0"/>
              <a:t>2018年12月4日</a:t>
            </a:fld>
            <a:endParaRPr lang="zh-CN" altLang="en-US" noProof="0"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zh-CN" altLang="en-US" noProof="0"/>
              <a:t>添加页脚</a:t>
            </a:r>
            <a:endParaRPr lang="zh-CN" altLang="en-US" noProof="0"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A8D9AD5-F248-4919-864A-CFD76CC027D6}" type="slidenum">
              <a:rPr lang="en-US" altLang="zh-CN" noProof="0" smtClean="0"/>
              <a:pPr/>
              <a:t>‹#›</a:t>
            </a:fld>
            <a:endParaRPr lang="zh-CN" altLang="en-US" noProof="0"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3398821"/>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66800" y="1332411"/>
            <a:ext cx="10058400" cy="1961727"/>
          </a:xfrm>
        </p:spPr>
        <p:txBody>
          <a:bodyPr rtlCol="0">
            <a:noAutofit/>
          </a:bodyPr>
          <a:lstStyle/>
          <a:p>
            <a:pPr algn="ctr"/>
            <a:r>
              <a:rPr lang="en-US" altLang="zh-CN" sz="6000" dirty="0"/>
              <a:t>A Policy Gradient Method for Uplift Modeling</a:t>
            </a:r>
            <a:endParaRPr lang="zh-CN" sz="6000" dirty="0"/>
          </a:p>
        </p:txBody>
      </p:sp>
      <p:pic>
        <p:nvPicPr>
          <p:cNvPr id="9" name="图片 8">
            <a:extLst>
              <a:ext uri="{FF2B5EF4-FFF2-40B4-BE49-F238E27FC236}">
                <a16:creationId xmlns:a16="http://schemas.microsoft.com/office/drawing/2014/main" id="{A68B7487-1F38-4DC8-8DF8-881A89B449B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93302" y="5456591"/>
            <a:ext cx="2669447" cy="877559"/>
          </a:xfrm>
          <a:prstGeom prst="rect">
            <a:avLst/>
          </a:prstGeom>
        </p:spPr>
      </p:pic>
      <p:pic>
        <p:nvPicPr>
          <p:cNvPr id="12" name="图片 11">
            <a:extLst>
              <a:ext uri="{FF2B5EF4-FFF2-40B4-BE49-F238E27FC236}">
                <a16:creationId xmlns:a16="http://schemas.microsoft.com/office/drawing/2014/main" id="{44608F4D-4AE6-41EC-9739-1F1CDE3F0BB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84935" y="5457263"/>
            <a:ext cx="1967865" cy="877559"/>
          </a:xfrm>
          <a:prstGeom prst="rect">
            <a:avLst/>
          </a:prstGeom>
        </p:spPr>
      </p:pic>
      <p:pic>
        <p:nvPicPr>
          <p:cNvPr id="14" name="图片 13">
            <a:extLst>
              <a:ext uri="{FF2B5EF4-FFF2-40B4-BE49-F238E27FC236}">
                <a16:creationId xmlns:a16="http://schemas.microsoft.com/office/drawing/2014/main" id="{7BC8E5ED-44A2-4CC7-BCE4-75D6B134A7D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456703" y="5556284"/>
            <a:ext cx="2130203" cy="678171"/>
          </a:xfrm>
          <a:prstGeom prst="rect">
            <a:avLst/>
          </a:prstGeom>
        </p:spPr>
      </p:pic>
      <p:sp>
        <p:nvSpPr>
          <p:cNvPr id="4" name="文本框 3">
            <a:extLst>
              <a:ext uri="{FF2B5EF4-FFF2-40B4-BE49-F238E27FC236}">
                <a16:creationId xmlns:a16="http://schemas.microsoft.com/office/drawing/2014/main" id="{CD2AA67D-593D-4E62-A58E-466F5707A967}"/>
              </a:ext>
            </a:extLst>
          </p:cNvPr>
          <p:cNvSpPr txBox="1"/>
          <p:nvPr/>
        </p:nvSpPr>
        <p:spPr>
          <a:xfrm>
            <a:off x="911646" y="3417963"/>
            <a:ext cx="10368708" cy="1692771"/>
          </a:xfrm>
          <a:prstGeom prst="rect">
            <a:avLst/>
          </a:prstGeom>
          <a:noFill/>
        </p:spPr>
        <p:txBody>
          <a:bodyPr wrap="square" rtlCol="0">
            <a:spAutoFit/>
          </a:bodyPr>
          <a:lstStyle/>
          <a:p>
            <a:pPr algn="ctr"/>
            <a:r>
              <a:rPr lang="en-US" altLang="zh-CN" sz="2800" dirty="0" err="1"/>
              <a:t>Chenchen</a:t>
            </a:r>
            <a:r>
              <a:rPr lang="en-US" altLang="zh-CN" sz="2800" dirty="0"/>
              <a:t> Li</a:t>
            </a:r>
          </a:p>
          <a:p>
            <a:pPr algn="ctr"/>
            <a:r>
              <a:rPr lang="en-US" altLang="zh-CN" sz="2800" dirty="0"/>
              <a:t>Shanghai Jiao Tong University</a:t>
            </a:r>
          </a:p>
          <a:p>
            <a:pPr algn="ctr"/>
            <a:r>
              <a:rPr lang="en-US" altLang="zh-CN" sz="2400" dirty="0"/>
              <a:t>Joint work with Xiang Yan, </a:t>
            </a:r>
            <a:r>
              <a:rPr lang="en-US" altLang="zh-CN" sz="2400" dirty="0" err="1"/>
              <a:t>Xiaotie</a:t>
            </a:r>
            <a:r>
              <a:rPr lang="en-US" altLang="zh-CN" sz="2400" dirty="0"/>
              <a:t> Deng, Yuan Qi, Wei Chu, Le Song, </a:t>
            </a:r>
            <a:r>
              <a:rPr lang="en-US" altLang="zh-CN" sz="2400" dirty="0" err="1"/>
              <a:t>Junlong</a:t>
            </a:r>
            <a:r>
              <a:rPr lang="en-US" altLang="zh-CN" sz="2400" dirty="0"/>
              <a:t> </a:t>
            </a:r>
            <a:r>
              <a:rPr lang="en-US" altLang="zh-CN" sz="2400" dirty="0" err="1"/>
              <a:t>Qiao</a:t>
            </a:r>
            <a:r>
              <a:rPr lang="en-US" altLang="zh-CN" sz="2400" dirty="0"/>
              <a:t>, </a:t>
            </a:r>
            <a:r>
              <a:rPr lang="en-US" altLang="zh-CN" sz="2400" dirty="0" err="1"/>
              <a:t>Jianshan</a:t>
            </a:r>
            <a:r>
              <a:rPr lang="en-US" altLang="zh-CN" sz="2400" dirty="0"/>
              <a:t> He, </a:t>
            </a:r>
            <a:r>
              <a:rPr lang="en-US" altLang="zh-CN" sz="2400" dirty="0" err="1"/>
              <a:t>Junwu</a:t>
            </a:r>
            <a:r>
              <a:rPr lang="en-US" altLang="zh-CN" sz="2400" dirty="0"/>
              <a:t> </a:t>
            </a:r>
            <a:r>
              <a:rPr lang="en-US" altLang="zh-CN" sz="2400" dirty="0" err="1"/>
              <a:t>Xiong</a:t>
            </a:r>
            <a:endParaRPr lang="en-US" altLang="zh-CN" sz="2400" dirty="0"/>
          </a:p>
        </p:txBody>
      </p:sp>
    </p:spTree>
    <p:extLst>
      <p:ext uri="{BB962C8B-B14F-4D97-AF65-F5344CB8AC3E}">
        <p14:creationId xmlns:p14="http://schemas.microsoft.com/office/powerpoint/2010/main" val="3250670041"/>
      </p:ext>
    </p:extLst>
  </p:cSld>
  <p:clrMapOvr>
    <a:masterClrMapping/>
  </p:clrMapOvr>
  <mc:AlternateContent xmlns:mc="http://schemas.openxmlformats.org/markup-compatibility/2006" xmlns:p14="http://schemas.microsoft.com/office/powerpoint/2010/main">
    <mc:Choice Requires="p14">
      <p:transition spd="med" p14:dur="700" advTm="402">
        <p:fade/>
      </p:transition>
    </mc:Choice>
    <mc:Fallback xmlns="">
      <p:transition spd="med" advTm="402">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0DD822-485F-40BB-BE0A-AC4590A747F9}"/>
              </a:ext>
            </a:extLst>
          </p:cNvPr>
          <p:cNvSpPr>
            <a:spLocks noGrp="1"/>
          </p:cNvSpPr>
          <p:nvPr>
            <p:ph type="title"/>
          </p:nvPr>
        </p:nvSpPr>
        <p:spPr/>
        <p:txBody>
          <a:bodyPr/>
          <a:lstStyle/>
          <a:p>
            <a:r>
              <a:rPr lang="en-US" altLang="zh-CN" dirty="0"/>
              <a:t>Contents</a:t>
            </a:r>
            <a:endParaRPr lang="zh-CN" altLang="en-US" dirty="0"/>
          </a:p>
        </p:txBody>
      </p:sp>
      <p:sp>
        <p:nvSpPr>
          <p:cNvPr id="3" name="内容占位符 2">
            <a:extLst>
              <a:ext uri="{FF2B5EF4-FFF2-40B4-BE49-F238E27FC236}">
                <a16:creationId xmlns:a16="http://schemas.microsoft.com/office/drawing/2014/main" id="{71687092-FA08-4C9B-A79F-24356C0DA31D}"/>
              </a:ext>
            </a:extLst>
          </p:cNvPr>
          <p:cNvSpPr>
            <a:spLocks noGrp="1"/>
          </p:cNvSpPr>
          <p:nvPr>
            <p:ph idx="1"/>
          </p:nvPr>
        </p:nvSpPr>
        <p:spPr/>
        <p:txBody>
          <a:bodyPr>
            <a:normAutofit fontScale="92500" lnSpcReduction="20000"/>
          </a:bodyPr>
          <a:lstStyle/>
          <a:p>
            <a:r>
              <a:rPr lang="en-US" altLang="zh-CN" sz="2800" dirty="0">
                <a:solidFill>
                  <a:schemeClr val="bg1">
                    <a:lumMod val="85000"/>
                  </a:schemeClr>
                </a:solidFill>
              </a:rPr>
              <a:t>Background</a:t>
            </a:r>
          </a:p>
          <a:p>
            <a:pPr lvl="1"/>
            <a:r>
              <a:rPr lang="en-US" altLang="zh-CN" sz="2600" dirty="0">
                <a:solidFill>
                  <a:schemeClr val="bg1">
                    <a:lumMod val="85000"/>
                  </a:schemeClr>
                </a:solidFill>
              </a:rPr>
              <a:t>Problem Scenario</a:t>
            </a:r>
          </a:p>
          <a:p>
            <a:pPr lvl="1"/>
            <a:r>
              <a:rPr lang="en-US" altLang="zh-CN" sz="2600" dirty="0">
                <a:solidFill>
                  <a:schemeClr val="bg1">
                    <a:lumMod val="85000"/>
                  </a:schemeClr>
                </a:solidFill>
              </a:rPr>
              <a:t>Uplift Modeling</a:t>
            </a:r>
          </a:p>
          <a:p>
            <a:pPr lvl="1"/>
            <a:r>
              <a:rPr lang="en-US" altLang="zh-CN" sz="2600" dirty="0">
                <a:solidFill>
                  <a:schemeClr val="bg1">
                    <a:lumMod val="85000"/>
                  </a:schemeClr>
                </a:solidFill>
              </a:rPr>
              <a:t>Existing Evaluation Metrics</a:t>
            </a:r>
          </a:p>
          <a:p>
            <a:pPr lvl="1"/>
            <a:r>
              <a:rPr lang="en-US" altLang="zh-CN" sz="2600" dirty="0">
                <a:solidFill>
                  <a:schemeClr val="bg1">
                    <a:lumMod val="85000"/>
                  </a:schemeClr>
                </a:solidFill>
              </a:rPr>
              <a:t>Existing Methods</a:t>
            </a:r>
          </a:p>
          <a:p>
            <a:r>
              <a:rPr lang="en-US" altLang="zh-CN" sz="2800" dirty="0"/>
              <a:t>Methods</a:t>
            </a:r>
          </a:p>
          <a:p>
            <a:pPr lvl="1"/>
            <a:r>
              <a:rPr lang="en-US" altLang="zh-CN" sz="2800" dirty="0"/>
              <a:t>Offline Evaluation</a:t>
            </a:r>
          </a:p>
          <a:p>
            <a:pPr lvl="1"/>
            <a:r>
              <a:rPr lang="en-US" altLang="zh-CN" sz="2800" dirty="0"/>
              <a:t>Policy Gradient Method</a:t>
            </a:r>
          </a:p>
          <a:p>
            <a:pPr marL="91440" lvl="1" indent="-91440">
              <a:spcBef>
                <a:spcPts val="1200"/>
              </a:spcBef>
              <a:spcAft>
                <a:spcPts val="200"/>
              </a:spcAft>
              <a:buSzPct val="100000"/>
              <a:buFont typeface="Calibri" panose="020F0502020204030204" pitchFamily="34" charset="0"/>
              <a:buChar char=" "/>
            </a:pPr>
            <a:r>
              <a:rPr lang="en-US" altLang="zh-CN" sz="2800" dirty="0">
                <a:solidFill>
                  <a:schemeClr val="bg1">
                    <a:lumMod val="85000"/>
                  </a:schemeClr>
                </a:solidFill>
              </a:rPr>
              <a:t>Experiments</a:t>
            </a:r>
          </a:p>
          <a:p>
            <a:pPr lvl="1">
              <a:buSzPct val="100000"/>
            </a:pPr>
            <a:r>
              <a:rPr lang="en-US" altLang="zh-CN" sz="2800" dirty="0">
                <a:solidFill>
                  <a:schemeClr val="bg1">
                    <a:lumMod val="85000"/>
                  </a:schemeClr>
                </a:solidFill>
              </a:rPr>
              <a:t>Simulation	</a:t>
            </a:r>
          </a:p>
          <a:p>
            <a:pPr lvl="1">
              <a:buSzPct val="100000"/>
            </a:pPr>
            <a:r>
              <a:rPr lang="en-US" altLang="zh-CN" sz="2800" dirty="0">
                <a:solidFill>
                  <a:schemeClr val="bg1">
                    <a:lumMod val="85000"/>
                  </a:schemeClr>
                </a:solidFill>
              </a:rPr>
              <a:t>Real-World Dataset</a:t>
            </a:r>
            <a:endParaRPr lang="zh-CN" altLang="en-US" sz="2800" dirty="0">
              <a:solidFill>
                <a:schemeClr val="bg1">
                  <a:lumMod val="85000"/>
                </a:schemeClr>
              </a:solidFill>
            </a:endParaRPr>
          </a:p>
        </p:txBody>
      </p:sp>
    </p:spTree>
    <p:extLst>
      <p:ext uri="{BB962C8B-B14F-4D97-AF65-F5344CB8AC3E}">
        <p14:creationId xmlns:p14="http://schemas.microsoft.com/office/powerpoint/2010/main" val="651356160"/>
      </p:ext>
    </p:extLst>
  </p:cSld>
  <p:clrMapOvr>
    <a:masterClrMapping/>
  </p:clrMapOvr>
  <mc:AlternateContent xmlns:mc="http://schemas.openxmlformats.org/markup-compatibility/2006" xmlns:p14="http://schemas.microsoft.com/office/powerpoint/2010/main">
    <mc:Choice Requires="p14">
      <p:transition spd="med" p14:dur="700" advTm="178">
        <p:fade/>
      </p:transition>
    </mc:Choice>
    <mc:Fallback xmlns="">
      <p:transition spd="med" advTm="178">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608B4B-5027-4CB7-9BDD-DCF8D8214794}"/>
              </a:ext>
            </a:extLst>
          </p:cNvPr>
          <p:cNvSpPr>
            <a:spLocks noGrp="1"/>
          </p:cNvSpPr>
          <p:nvPr>
            <p:ph type="title"/>
          </p:nvPr>
        </p:nvSpPr>
        <p:spPr/>
        <p:txBody>
          <a:bodyPr/>
          <a:lstStyle/>
          <a:p>
            <a:r>
              <a:rPr lang="en-US" altLang="zh-CN" dirty="0"/>
              <a:t>Methods</a:t>
            </a:r>
            <a:endParaRPr lang="zh-CN" altLang="en-US" dirty="0"/>
          </a:p>
        </p:txBody>
      </p:sp>
      <p:sp>
        <p:nvSpPr>
          <p:cNvPr id="3" name="内容占位符 2">
            <a:extLst>
              <a:ext uri="{FF2B5EF4-FFF2-40B4-BE49-F238E27FC236}">
                <a16:creationId xmlns:a16="http://schemas.microsoft.com/office/drawing/2014/main" id="{ED8AF6BF-AB26-4AC6-B731-9EC1615D2A13}"/>
              </a:ext>
            </a:extLst>
          </p:cNvPr>
          <p:cNvSpPr>
            <a:spLocks noGrp="1"/>
          </p:cNvSpPr>
          <p:nvPr>
            <p:ph idx="1"/>
          </p:nvPr>
        </p:nvSpPr>
        <p:spPr/>
        <p:txBody>
          <a:bodyPr>
            <a:noAutofit/>
          </a:bodyPr>
          <a:lstStyle/>
          <a:p>
            <a:pPr marL="201168" lvl="1" indent="0">
              <a:buNone/>
            </a:pPr>
            <a:r>
              <a:rPr lang="en-US" altLang="zh-CN" sz="3200" dirty="0"/>
              <a:t>1. </a:t>
            </a:r>
            <a:r>
              <a:rPr lang="en-US" altLang="zh-CN" sz="2800" dirty="0"/>
              <a:t>Offline Evaluation</a:t>
            </a:r>
          </a:p>
          <a:p>
            <a:pPr lvl="1"/>
            <a:r>
              <a:rPr lang="en-US" altLang="zh-CN" sz="2800" dirty="0"/>
              <a:t>Estimate the reward for each policy </a:t>
            </a:r>
          </a:p>
          <a:p>
            <a:pPr lvl="1"/>
            <a:endParaRPr lang="en-US" altLang="zh-CN" sz="2800" dirty="0"/>
          </a:p>
          <a:p>
            <a:r>
              <a:rPr lang="en-US" altLang="zh-CN" sz="3200" dirty="0"/>
              <a:t> 2. Policy Gradient Method</a:t>
            </a:r>
          </a:p>
          <a:p>
            <a:pPr lvl="1"/>
            <a:r>
              <a:rPr lang="en-US" altLang="zh-CN" sz="2800" dirty="0"/>
              <a:t>Optimize the policy according the reward calculated by offline evaluation</a:t>
            </a:r>
          </a:p>
        </p:txBody>
      </p:sp>
    </p:spTree>
    <p:extLst>
      <p:ext uri="{BB962C8B-B14F-4D97-AF65-F5344CB8AC3E}">
        <p14:creationId xmlns:p14="http://schemas.microsoft.com/office/powerpoint/2010/main" val="4210421732"/>
      </p:ext>
    </p:extLst>
  </p:cSld>
  <p:clrMapOvr>
    <a:masterClrMapping/>
  </p:clrMapOvr>
  <mc:AlternateContent xmlns:mc="http://schemas.openxmlformats.org/markup-compatibility/2006" xmlns:p14="http://schemas.microsoft.com/office/powerpoint/2010/main">
    <mc:Choice Requires="p14">
      <p:transition spd="med" p14:dur="700" advTm="53214">
        <p:fade/>
      </p:transition>
    </mc:Choice>
    <mc:Fallback xmlns="">
      <p:transition spd="med" advTm="53214">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FAD209-6A97-4795-84E1-8A1DFD8E2393}"/>
              </a:ext>
            </a:extLst>
          </p:cNvPr>
          <p:cNvSpPr>
            <a:spLocks noGrp="1"/>
          </p:cNvSpPr>
          <p:nvPr>
            <p:ph type="title"/>
          </p:nvPr>
        </p:nvSpPr>
        <p:spPr/>
        <p:txBody>
          <a:bodyPr/>
          <a:lstStyle/>
          <a:p>
            <a:r>
              <a:rPr lang="en-US" altLang="zh-CN" dirty="0"/>
              <a:t>Offline Evaluation</a:t>
            </a:r>
            <a:endParaRPr lang="zh-CN" altLang="en-US" dirty="0"/>
          </a:p>
        </p:txBody>
      </p:sp>
      <p:sp>
        <p:nvSpPr>
          <p:cNvPr id="4" name="内容占位符 3">
            <a:extLst>
              <a:ext uri="{FF2B5EF4-FFF2-40B4-BE49-F238E27FC236}">
                <a16:creationId xmlns:a16="http://schemas.microsoft.com/office/drawing/2014/main" id="{8F86D623-AC11-4C37-89A0-E0A689497F8A}"/>
              </a:ext>
            </a:extLst>
          </p:cNvPr>
          <p:cNvSpPr>
            <a:spLocks noGrp="1"/>
          </p:cNvSpPr>
          <p:nvPr>
            <p:ph idx="1"/>
          </p:nvPr>
        </p:nvSpPr>
        <p:spPr/>
        <p:txBody>
          <a:bodyPr/>
          <a:lstStyle/>
          <a:p>
            <a:endParaRPr lang="zh-CN" altLang="en-US" dirty="0"/>
          </a:p>
        </p:txBody>
      </p:sp>
      <p:pic>
        <p:nvPicPr>
          <p:cNvPr id="5" name="图片 4">
            <a:extLst>
              <a:ext uri="{FF2B5EF4-FFF2-40B4-BE49-F238E27FC236}">
                <a16:creationId xmlns:a16="http://schemas.microsoft.com/office/drawing/2014/main" id="{AF9963CD-8A33-4626-9BC3-D315F3858E42}"/>
              </a:ext>
            </a:extLst>
          </p:cNvPr>
          <p:cNvPicPr>
            <a:picLocks noChangeAspect="1"/>
          </p:cNvPicPr>
          <p:nvPr/>
        </p:nvPicPr>
        <p:blipFill>
          <a:blip r:embed="rId2"/>
          <a:stretch>
            <a:fillRect/>
          </a:stretch>
        </p:blipFill>
        <p:spPr>
          <a:xfrm>
            <a:off x="2401740" y="1845734"/>
            <a:ext cx="7071870" cy="3875221"/>
          </a:xfrm>
          <a:prstGeom prst="rect">
            <a:avLst/>
          </a:prstGeom>
        </p:spPr>
      </p:pic>
    </p:spTree>
    <p:extLst>
      <p:ext uri="{BB962C8B-B14F-4D97-AF65-F5344CB8AC3E}">
        <p14:creationId xmlns:p14="http://schemas.microsoft.com/office/powerpoint/2010/main" val="2102066656"/>
      </p:ext>
    </p:extLst>
  </p:cSld>
  <p:clrMapOvr>
    <a:masterClrMapping/>
  </p:clrMapOvr>
  <mc:AlternateContent xmlns:mc="http://schemas.openxmlformats.org/markup-compatibility/2006" xmlns:p14="http://schemas.microsoft.com/office/powerpoint/2010/main">
    <mc:Choice Requires="p14">
      <p:transition spd="med" p14:dur="700" advTm="95009">
        <p:fade/>
      </p:transition>
    </mc:Choice>
    <mc:Fallback xmlns="">
      <p:transition spd="med" advTm="95009">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357113-6F86-4443-A5EC-DE78A9E3404E}"/>
              </a:ext>
            </a:extLst>
          </p:cNvPr>
          <p:cNvSpPr>
            <a:spLocks noGrp="1"/>
          </p:cNvSpPr>
          <p:nvPr>
            <p:ph type="title"/>
          </p:nvPr>
        </p:nvSpPr>
        <p:spPr/>
        <p:txBody>
          <a:bodyPr/>
          <a:lstStyle/>
          <a:p>
            <a:r>
              <a:rPr lang="en-US" altLang="zh-CN" dirty="0"/>
              <a:t>Offline Evaluation</a:t>
            </a:r>
            <a:endParaRPr lang="zh-CN" altLang="en-US" dirty="0"/>
          </a:p>
        </p:txBody>
      </p:sp>
      <p:pic>
        <p:nvPicPr>
          <p:cNvPr id="5" name="内容占位符 4">
            <a:extLst>
              <a:ext uri="{FF2B5EF4-FFF2-40B4-BE49-F238E27FC236}">
                <a16:creationId xmlns:a16="http://schemas.microsoft.com/office/drawing/2014/main" id="{43EDC059-CB69-4E85-9BE1-A147D0518EDE}"/>
              </a:ext>
            </a:extLst>
          </p:cNvPr>
          <p:cNvPicPr>
            <a:picLocks noGrp="1" noChangeAspect="1"/>
          </p:cNvPicPr>
          <p:nvPr>
            <p:ph idx="1"/>
          </p:nvPr>
        </p:nvPicPr>
        <p:blipFill>
          <a:blip r:embed="rId2"/>
          <a:stretch>
            <a:fillRect/>
          </a:stretch>
        </p:blipFill>
        <p:spPr>
          <a:xfrm>
            <a:off x="1964055" y="1781595"/>
            <a:ext cx="8324850" cy="2695575"/>
          </a:xfrm>
          <a:prstGeom prst="rect">
            <a:avLst/>
          </a:prstGeom>
        </p:spPr>
      </p:pic>
      <p:pic>
        <p:nvPicPr>
          <p:cNvPr id="6" name="图片 5">
            <a:extLst>
              <a:ext uri="{FF2B5EF4-FFF2-40B4-BE49-F238E27FC236}">
                <a16:creationId xmlns:a16="http://schemas.microsoft.com/office/drawing/2014/main" id="{C2E007FC-438F-417B-A966-F1C3F8EA4CE1}"/>
              </a:ext>
            </a:extLst>
          </p:cNvPr>
          <p:cNvPicPr>
            <a:picLocks noChangeAspect="1"/>
          </p:cNvPicPr>
          <p:nvPr/>
        </p:nvPicPr>
        <p:blipFill>
          <a:blip r:embed="rId3"/>
          <a:stretch>
            <a:fillRect/>
          </a:stretch>
        </p:blipFill>
        <p:spPr>
          <a:xfrm>
            <a:off x="2257425" y="4741279"/>
            <a:ext cx="7677150" cy="1066800"/>
          </a:xfrm>
          <a:prstGeom prst="rect">
            <a:avLst/>
          </a:prstGeom>
        </p:spPr>
      </p:pic>
    </p:spTree>
    <p:extLst>
      <p:ext uri="{BB962C8B-B14F-4D97-AF65-F5344CB8AC3E}">
        <p14:creationId xmlns:p14="http://schemas.microsoft.com/office/powerpoint/2010/main" val="3446221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FAD209-6A97-4795-84E1-8A1DFD8E2393}"/>
              </a:ext>
            </a:extLst>
          </p:cNvPr>
          <p:cNvSpPr>
            <a:spLocks noGrp="1"/>
          </p:cNvSpPr>
          <p:nvPr>
            <p:ph type="title"/>
          </p:nvPr>
        </p:nvSpPr>
        <p:spPr>
          <a:xfrm>
            <a:off x="1097280" y="286603"/>
            <a:ext cx="10058400" cy="1450757"/>
          </a:xfrm>
        </p:spPr>
        <p:txBody>
          <a:bodyPr>
            <a:normAutofit/>
          </a:bodyPr>
          <a:lstStyle/>
          <a:p>
            <a:pPr lvl="1"/>
            <a:r>
              <a:rPr lang="en-US" altLang="zh-CN" sz="4000" dirty="0">
                <a:latin typeface="+mn-lt"/>
              </a:rPr>
              <a:t>Policy Optimization</a:t>
            </a:r>
          </a:p>
        </p:txBody>
      </p:sp>
      <p:sp>
        <p:nvSpPr>
          <p:cNvPr id="8" name="内容占位符 2">
            <a:extLst>
              <a:ext uri="{FF2B5EF4-FFF2-40B4-BE49-F238E27FC236}">
                <a16:creationId xmlns:a16="http://schemas.microsoft.com/office/drawing/2014/main" id="{7ED2A44D-587F-46B7-AAA2-741984D3A755}"/>
              </a:ext>
            </a:extLst>
          </p:cNvPr>
          <p:cNvSpPr>
            <a:spLocks noGrp="1"/>
          </p:cNvSpPr>
          <p:nvPr>
            <p:ph idx="1"/>
          </p:nvPr>
        </p:nvSpPr>
        <p:spPr>
          <a:xfrm>
            <a:off x="1097280" y="1737360"/>
            <a:ext cx="10058400" cy="4023360"/>
          </a:xfrm>
        </p:spPr>
        <p:txBody>
          <a:bodyPr>
            <a:normAutofit/>
          </a:bodyPr>
          <a:lstStyle/>
          <a:p>
            <a:pPr lvl="1">
              <a:buFont typeface="Wingdings" panose="05000000000000000000" pitchFamily="2" charset="2"/>
              <a:buChar char="l"/>
            </a:pPr>
            <a:r>
              <a:rPr lang="en-US" altLang="zh-CN" sz="2600" dirty="0"/>
              <a:t>Policy Gradient Method</a:t>
            </a:r>
          </a:p>
          <a:p>
            <a:pPr lvl="2">
              <a:buFont typeface="Wingdings" panose="05000000000000000000" pitchFamily="2" charset="2"/>
              <a:buChar char="l"/>
            </a:pPr>
            <a:endParaRPr lang="en-US" altLang="zh-CN" sz="2200" dirty="0"/>
          </a:p>
          <a:p>
            <a:pPr marL="201168" lvl="1" indent="0">
              <a:buNone/>
            </a:pPr>
            <a:endParaRPr lang="en-US" altLang="zh-CN" sz="2600" dirty="0"/>
          </a:p>
          <a:p>
            <a:endParaRPr lang="en-US" altLang="zh-CN" sz="2800" dirty="0"/>
          </a:p>
        </p:txBody>
      </p:sp>
      <p:pic>
        <p:nvPicPr>
          <p:cNvPr id="4" name="图片 3">
            <a:extLst>
              <a:ext uri="{FF2B5EF4-FFF2-40B4-BE49-F238E27FC236}">
                <a16:creationId xmlns:a16="http://schemas.microsoft.com/office/drawing/2014/main" id="{B09585FC-B985-47A8-AC27-D877680F5E39}"/>
              </a:ext>
            </a:extLst>
          </p:cNvPr>
          <p:cNvPicPr>
            <a:picLocks noChangeAspect="1"/>
          </p:cNvPicPr>
          <p:nvPr/>
        </p:nvPicPr>
        <p:blipFill>
          <a:blip r:embed="rId3"/>
          <a:stretch>
            <a:fillRect/>
          </a:stretch>
        </p:blipFill>
        <p:spPr>
          <a:xfrm>
            <a:off x="1511299" y="2535201"/>
            <a:ext cx="5016501" cy="440248"/>
          </a:xfrm>
          <a:prstGeom prst="rect">
            <a:avLst/>
          </a:prstGeom>
        </p:spPr>
      </p:pic>
      <p:pic>
        <p:nvPicPr>
          <p:cNvPr id="5" name="图片 4">
            <a:extLst>
              <a:ext uri="{FF2B5EF4-FFF2-40B4-BE49-F238E27FC236}">
                <a16:creationId xmlns:a16="http://schemas.microsoft.com/office/drawing/2014/main" id="{48167707-4F2C-4AA2-B07A-0C4F74697B3B}"/>
              </a:ext>
            </a:extLst>
          </p:cNvPr>
          <p:cNvPicPr>
            <a:picLocks noChangeAspect="1"/>
          </p:cNvPicPr>
          <p:nvPr/>
        </p:nvPicPr>
        <p:blipFill>
          <a:blip r:embed="rId4"/>
          <a:stretch>
            <a:fillRect/>
          </a:stretch>
        </p:blipFill>
        <p:spPr>
          <a:xfrm>
            <a:off x="1313179" y="3773290"/>
            <a:ext cx="5612979" cy="1348133"/>
          </a:xfrm>
          <a:prstGeom prst="rect">
            <a:avLst/>
          </a:prstGeom>
        </p:spPr>
      </p:pic>
      <p:pic>
        <p:nvPicPr>
          <p:cNvPr id="6" name="图片 5">
            <a:extLst>
              <a:ext uri="{FF2B5EF4-FFF2-40B4-BE49-F238E27FC236}">
                <a16:creationId xmlns:a16="http://schemas.microsoft.com/office/drawing/2014/main" id="{B7302E6D-0570-4268-B052-AB22F6E30B0B}"/>
              </a:ext>
            </a:extLst>
          </p:cNvPr>
          <p:cNvPicPr>
            <a:picLocks noChangeAspect="1"/>
          </p:cNvPicPr>
          <p:nvPr/>
        </p:nvPicPr>
        <p:blipFill>
          <a:blip r:embed="rId5"/>
          <a:stretch>
            <a:fillRect/>
          </a:stretch>
        </p:blipFill>
        <p:spPr>
          <a:xfrm>
            <a:off x="7657677" y="2341052"/>
            <a:ext cx="2872509" cy="2777490"/>
          </a:xfrm>
          <a:prstGeom prst="rect">
            <a:avLst/>
          </a:prstGeom>
        </p:spPr>
      </p:pic>
    </p:spTree>
    <p:extLst>
      <p:ext uri="{BB962C8B-B14F-4D97-AF65-F5344CB8AC3E}">
        <p14:creationId xmlns:p14="http://schemas.microsoft.com/office/powerpoint/2010/main" val="2005055308"/>
      </p:ext>
    </p:extLst>
  </p:cSld>
  <p:clrMapOvr>
    <a:masterClrMapping/>
  </p:clrMapOvr>
  <mc:AlternateContent xmlns:mc="http://schemas.openxmlformats.org/markup-compatibility/2006" xmlns:p14="http://schemas.microsoft.com/office/powerpoint/2010/main">
    <mc:Choice Requires="p14">
      <p:transition spd="med" p14:dur="700" advTm="95009">
        <p:fade/>
      </p:transition>
    </mc:Choice>
    <mc:Fallback xmlns="">
      <p:transition spd="med" advTm="95009">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40C3AD-329E-4BA3-8194-1A10339C7B50}"/>
              </a:ext>
            </a:extLst>
          </p:cNvPr>
          <p:cNvSpPr>
            <a:spLocks noGrp="1"/>
          </p:cNvSpPr>
          <p:nvPr>
            <p:ph type="title"/>
          </p:nvPr>
        </p:nvSpPr>
        <p:spPr/>
        <p:txBody>
          <a:bodyPr/>
          <a:lstStyle/>
          <a:p>
            <a:r>
              <a:rPr lang="en-US" altLang="zh-CN" dirty="0"/>
              <a:t>Overall Framework</a:t>
            </a:r>
            <a:endParaRPr lang="zh-CN" altLang="en-US" dirty="0"/>
          </a:p>
        </p:txBody>
      </p:sp>
      <p:pic>
        <p:nvPicPr>
          <p:cNvPr id="4" name="内容占位符 3">
            <a:extLst>
              <a:ext uri="{FF2B5EF4-FFF2-40B4-BE49-F238E27FC236}">
                <a16:creationId xmlns:a16="http://schemas.microsoft.com/office/drawing/2014/main" id="{FF23484E-A069-4544-BD8D-EE07B9D0877F}"/>
              </a:ext>
            </a:extLst>
          </p:cNvPr>
          <p:cNvPicPr>
            <a:picLocks noGrp="1" noChangeAspect="1"/>
          </p:cNvPicPr>
          <p:nvPr>
            <p:ph idx="1"/>
          </p:nvPr>
        </p:nvPicPr>
        <p:blipFill>
          <a:blip r:embed="rId2"/>
          <a:stretch>
            <a:fillRect/>
          </a:stretch>
        </p:blipFill>
        <p:spPr>
          <a:xfrm>
            <a:off x="2459355" y="2078038"/>
            <a:ext cx="7334250" cy="3228975"/>
          </a:xfrm>
          <a:prstGeom prst="rect">
            <a:avLst/>
          </a:prstGeom>
        </p:spPr>
      </p:pic>
    </p:spTree>
    <p:extLst>
      <p:ext uri="{BB962C8B-B14F-4D97-AF65-F5344CB8AC3E}">
        <p14:creationId xmlns:p14="http://schemas.microsoft.com/office/powerpoint/2010/main" val="292671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0DD822-485F-40BB-BE0A-AC4590A747F9}"/>
              </a:ext>
            </a:extLst>
          </p:cNvPr>
          <p:cNvSpPr>
            <a:spLocks noGrp="1"/>
          </p:cNvSpPr>
          <p:nvPr>
            <p:ph type="title"/>
          </p:nvPr>
        </p:nvSpPr>
        <p:spPr/>
        <p:txBody>
          <a:bodyPr/>
          <a:lstStyle/>
          <a:p>
            <a:r>
              <a:rPr lang="en-US" altLang="zh-CN" dirty="0"/>
              <a:t>Contents</a:t>
            </a:r>
            <a:endParaRPr lang="zh-CN" altLang="en-US" dirty="0"/>
          </a:p>
        </p:txBody>
      </p:sp>
      <p:sp>
        <p:nvSpPr>
          <p:cNvPr id="3" name="内容占位符 2">
            <a:extLst>
              <a:ext uri="{FF2B5EF4-FFF2-40B4-BE49-F238E27FC236}">
                <a16:creationId xmlns:a16="http://schemas.microsoft.com/office/drawing/2014/main" id="{71687092-FA08-4C9B-A79F-24356C0DA31D}"/>
              </a:ext>
            </a:extLst>
          </p:cNvPr>
          <p:cNvSpPr>
            <a:spLocks noGrp="1"/>
          </p:cNvSpPr>
          <p:nvPr>
            <p:ph idx="1"/>
          </p:nvPr>
        </p:nvSpPr>
        <p:spPr/>
        <p:txBody>
          <a:bodyPr>
            <a:normAutofit fontScale="92500" lnSpcReduction="20000"/>
          </a:bodyPr>
          <a:lstStyle/>
          <a:p>
            <a:r>
              <a:rPr lang="en-US" altLang="zh-CN" sz="2800" dirty="0">
                <a:solidFill>
                  <a:schemeClr val="bg1">
                    <a:lumMod val="85000"/>
                  </a:schemeClr>
                </a:solidFill>
              </a:rPr>
              <a:t>Background</a:t>
            </a:r>
          </a:p>
          <a:p>
            <a:pPr lvl="1"/>
            <a:r>
              <a:rPr lang="en-US" altLang="zh-CN" sz="2600" dirty="0">
                <a:solidFill>
                  <a:schemeClr val="bg1">
                    <a:lumMod val="85000"/>
                  </a:schemeClr>
                </a:solidFill>
              </a:rPr>
              <a:t>Problem Scenario</a:t>
            </a:r>
          </a:p>
          <a:p>
            <a:pPr lvl="1"/>
            <a:r>
              <a:rPr lang="en-US" altLang="zh-CN" sz="2600" dirty="0">
                <a:solidFill>
                  <a:schemeClr val="bg1">
                    <a:lumMod val="85000"/>
                  </a:schemeClr>
                </a:solidFill>
              </a:rPr>
              <a:t>Uplift Modeling</a:t>
            </a:r>
          </a:p>
          <a:p>
            <a:pPr lvl="1"/>
            <a:r>
              <a:rPr lang="en-US" altLang="zh-CN" sz="2600" dirty="0">
                <a:solidFill>
                  <a:schemeClr val="bg1">
                    <a:lumMod val="85000"/>
                  </a:schemeClr>
                </a:solidFill>
              </a:rPr>
              <a:t>Existing Evaluation Metrics</a:t>
            </a:r>
          </a:p>
          <a:p>
            <a:pPr lvl="1"/>
            <a:r>
              <a:rPr lang="en-US" altLang="zh-CN" sz="2600" dirty="0">
                <a:solidFill>
                  <a:schemeClr val="bg1">
                    <a:lumMod val="85000"/>
                  </a:schemeClr>
                </a:solidFill>
              </a:rPr>
              <a:t>Existing Methods</a:t>
            </a:r>
          </a:p>
          <a:p>
            <a:r>
              <a:rPr lang="en-US" altLang="zh-CN" sz="2800" dirty="0">
                <a:solidFill>
                  <a:schemeClr val="bg1">
                    <a:lumMod val="85000"/>
                  </a:schemeClr>
                </a:solidFill>
              </a:rPr>
              <a:t>Methods</a:t>
            </a:r>
          </a:p>
          <a:p>
            <a:pPr lvl="1"/>
            <a:r>
              <a:rPr lang="en-US" altLang="zh-CN" sz="2800" dirty="0">
                <a:solidFill>
                  <a:schemeClr val="bg1">
                    <a:lumMod val="85000"/>
                  </a:schemeClr>
                </a:solidFill>
              </a:rPr>
              <a:t>Offline Evaluation</a:t>
            </a:r>
          </a:p>
          <a:p>
            <a:pPr lvl="1"/>
            <a:r>
              <a:rPr lang="en-US" altLang="zh-CN" sz="2800" dirty="0">
                <a:solidFill>
                  <a:schemeClr val="bg1">
                    <a:lumMod val="85000"/>
                  </a:schemeClr>
                </a:solidFill>
              </a:rPr>
              <a:t>Policy Gradient Method</a:t>
            </a:r>
          </a:p>
          <a:p>
            <a:pPr marL="91440" lvl="1" indent="-91440">
              <a:spcBef>
                <a:spcPts val="1200"/>
              </a:spcBef>
              <a:spcAft>
                <a:spcPts val="200"/>
              </a:spcAft>
              <a:buSzPct val="100000"/>
              <a:buFont typeface="Calibri" panose="020F0502020204030204" pitchFamily="34" charset="0"/>
              <a:buChar char=" "/>
            </a:pPr>
            <a:r>
              <a:rPr lang="en-US" altLang="zh-CN" sz="2800" dirty="0"/>
              <a:t>Experiments</a:t>
            </a:r>
          </a:p>
          <a:p>
            <a:pPr lvl="1">
              <a:buSzPct val="100000"/>
            </a:pPr>
            <a:r>
              <a:rPr lang="en-US" altLang="zh-CN" sz="2800" dirty="0"/>
              <a:t>Simulation	</a:t>
            </a:r>
          </a:p>
          <a:p>
            <a:pPr lvl="1">
              <a:buSzPct val="100000"/>
            </a:pPr>
            <a:r>
              <a:rPr lang="en-US" altLang="zh-CN" sz="2800" dirty="0"/>
              <a:t>Real-World Dataset</a:t>
            </a:r>
            <a:endParaRPr lang="zh-CN" altLang="en-US" sz="2800" dirty="0"/>
          </a:p>
        </p:txBody>
      </p:sp>
    </p:spTree>
    <p:extLst>
      <p:ext uri="{BB962C8B-B14F-4D97-AF65-F5344CB8AC3E}">
        <p14:creationId xmlns:p14="http://schemas.microsoft.com/office/powerpoint/2010/main" val="2176605010"/>
      </p:ext>
    </p:extLst>
  </p:cSld>
  <p:clrMapOvr>
    <a:masterClrMapping/>
  </p:clrMapOvr>
  <mc:AlternateContent xmlns:mc="http://schemas.openxmlformats.org/markup-compatibility/2006" xmlns:p14="http://schemas.microsoft.com/office/powerpoint/2010/main">
    <mc:Choice Requires="p14">
      <p:transition spd="med" p14:dur="700" advTm="178">
        <p:fade/>
      </p:transition>
    </mc:Choice>
    <mc:Fallback xmlns="">
      <p:transition spd="med" advTm="178">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95CD3B-441D-4698-A4C3-E62A02AF485D}"/>
              </a:ext>
            </a:extLst>
          </p:cNvPr>
          <p:cNvSpPr>
            <a:spLocks noGrp="1"/>
          </p:cNvSpPr>
          <p:nvPr>
            <p:ph type="title"/>
          </p:nvPr>
        </p:nvSpPr>
        <p:spPr/>
        <p:txBody>
          <a:bodyPr/>
          <a:lstStyle/>
          <a:p>
            <a:r>
              <a:rPr lang="en-US" altLang="zh-CN" dirty="0"/>
              <a:t>Synthetic Experiment </a:t>
            </a:r>
            <a:endParaRPr lang="zh-CN" altLang="en-US" dirty="0"/>
          </a:p>
        </p:txBody>
      </p:sp>
      <p:sp>
        <p:nvSpPr>
          <p:cNvPr id="9" name="内容占位符 8">
            <a:extLst>
              <a:ext uri="{FF2B5EF4-FFF2-40B4-BE49-F238E27FC236}">
                <a16:creationId xmlns:a16="http://schemas.microsoft.com/office/drawing/2014/main" id="{F1B82620-AE34-4C74-B348-885D0A24059C}"/>
              </a:ext>
            </a:extLst>
          </p:cNvPr>
          <p:cNvSpPr>
            <a:spLocks noGrp="1"/>
          </p:cNvSpPr>
          <p:nvPr>
            <p:ph idx="1"/>
          </p:nvPr>
        </p:nvSpPr>
        <p:spPr>
          <a:xfrm>
            <a:off x="1066800" y="1778001"/>
            <a:ext cx="10058400" cy="4023360"/>
          </a:xfrm>
        </p:spPr>
        <p:txBody>
          <a:bodyPr>
            <a:normAutofit/>
          </a:bodyPr>
          <a:lstStyle/>
          <a:p>
            <a:r>
              <a:rPr lang="en-US" altLang="zh-CN" sz="2800" dirty="0"/>
              <a:t>Baseline:</a:t>
            </a:r>
          </a:p>
          <a:p>
            <a:r>
              <a:rPr lang="en-US" altLang="zh-CN" sz="2800" dirty="0"/>
              <a:t>1. Separate Models Approach (SMA)</a:t>
            </a:r>
          </a:p>
          <a:p>
            <a:r>
              <a:rPr lang="en-US" altLang="zh-CN" sz="2800" dirty="0"/>
              <a:t>2. Random Forests (Uplift RF)</a:t>
            </a:r>
          </a:p>
          <a:p>
            <a:r>
              <a:rPr lang="en-US" altLang="zh-CN" sz="2800" dirty="0"/>
              <a:t>3. Offset Tree (OT)</a:t>
            </a:r>
            <a:endParaRPr lang="zh-CN" altLang="en-US" sz="2800" dirty="0"/>
          </a:p>
        </p:txBody>
      </p:sp>
      <p:pic>
        <p:nvPicPr>
          <p:cNvPr id="10" name="图片 9">
            <a:extLst>
              <a:ext uri="{FF2B5EF4-FFF2-40B4-BE49-F238E27FC236}">
                <a16:creationId xmlns:a16="http://schemas.microsoft.com/office/drawing/2014/main" id="{BAF95EAD-FABB-42C5-AA5B-7F3C90EB8F06}"/>
              </a:ext>
            </a:extLst>
          </p:cNvPr>
          <p:cNvPicPr>
            <a:picLocks noChangeAspect="1"/>
          </p:cNvPicPr>
          <p:nvPr/>
        </p:nvPicPr>
        <p:blipFill>
          <a:blip r:embed="rId2"/>
          <a:stretch>
            <a:fillRect/>
          </a:stretch>
        </p:blipFill>
        <p:spPr>
          <a:xfrm>
            <a:off x="4689793" y="3564574"/>
            <a:ext cx="6771980" cy="2236787"/>
          </a:xfrm>
          <a:prstGeom prst="rect">
            <a:avLst/>
          </a:prstGeom>
        </p:spPr>
      </p:pic>
    </p:spTree>
    <p:extLst>
      <p:ext uri="{BB962C8B-B14F-4D97-AF65-F5344CB8AC3E}">
        <p14:creationId xmlns:p14="http://schemas.microsoft.com/office/powerpoint/2010/main" val="2669589895"/>
      </p:ext>
    </p:extLst>
  </p:cSld>
  <p:clrMapOvr>
    <a:masterClrMapping/>
  </p:clrMapOvr>
  <mc:AlternateContent xmlns:mc="http://schemas.openxmlformats.org/markup-compatibility/2006" xmlns:p14="http://schemas.microsoft.com/office/powerpoint/2010/main">
    <mc:Choice Requires="p14">
      <p:transition spd="med" p14:dur="700" advTm="18944">
        <p:fade/>
      </p:transition>
    </mc:Choice>
    <mc:Fallback xmlns="">
      <p:transition spd="med" advTm="18944">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EDD8A2-7BA9-4DC5-9841-905CFD8AE221}"/>
              </a:ext>
            </a:extLst>
          </p:cNvPr>
          <p:cNvSpPr>
            <a:spLocks noGrp="1"/>
          </p:cNvSpPr>
          <p:nvPr>
            <p:ph type="title"/>
          </p:nvPr>
        </p:nvSpPr>
        <p:spPr/>
        <p:txBody>
          <a:bodyPr/>
          <a:lstStyle/>
          <a:p>
            <a:r>
              <a:rPr lang="en-US" altLang="zh-CN" dirty="0"/>
              <a:t>Real-World Datasets Experiment (2)</a:t>
            </a:r>
            <a:endParaRPr lang="zh-CN" altLang="en-US" dirty="0"/>
          </a:p>
        </p:txBody>
      </p:sp>
      <p:sp>
        <p:nvSpPr>
          <p:cNvPr id="3" name="内容占位符 2">
            <a:extLst>
              <a:ext uri="{FF2B5EF4-FFF2-40B4-BE49-F238E27FC236}">
                <a16:creationId xmlns:a16="http://schemas.microsoft.com/office/drawing/2014/main" id="{7ED2A44D-587F-46B7-AAA2-741984D3A755}"/>
              </a:ext>
            </a:extLst>
          </p:cNvPr>
          <p:cNvSpPr>
            <a:spLocks noGrp="1"/>
          </p:cNvSpPr>
          <p:nvPr>
            <p:ph idx="1"/>
          </p:nvPr>
        </p:nvSpPr>
        <p:spPr/>
        <p:txBody>
          <a:bodyPr>
            <a:normAutofit/>
          </a:bodyPr>
          <a:lstStyle/>
          <a:p>
            <a:pPr marL="0" indent="0">
              <a:buNone/>
            </a:pPr>
            <a:endParaRPr lang="en-US" altLang="zh-CN" sz="2800" dirty="0"/>
          </a:p>
          <a:p>
            <a:endParaRPr lang="en-US" altLang="zh-CN" sz="2800" dirty="0"/>
          </a:p>
          <a:p>
            <a:endParaRPr lang="en-US" altLang="zh-CN" sz="2800" dirty="0"/>
          </a:p>
          <a:p>
            <a:endParaRPr lang="en-US" altLang="zh-CN" sz="2800" dirty="0"/>
          </a:p>
        </p:txBody>
      </p:sp>
      <p:pic>
        <p:nvPicPr>
          <p:cNvPr id="6" name="图片 5">
            <a:extLst>
              <a:ext uri="{FF2B5EF4-FFF2-40B4-BE49-F238E27FC236}">
                <a16:creationId xmlns:a16="http://schemas.microsoft.com/office/drawing/2014/main" id="{319A12C1-BBBF-4AB5-AB5D-10E8CE28B27E}"/>
              </a:ext>
            </a:extLst>
          </p:cNvPr>
          <p:cNvPicPr>
            <a:picLocks noChangeAspect="1"/>
          </p:cNvPicPr>
          <p:nvPr/>
        </p:nvPicPr>
        <p:blipFill>
          <a:blip r:embed="rId3"/>
          <a:stretch>
            <a:fillRect/>
          </a:stretch>
        </p:blipFill>
        <p:spPr>
          <a:xfrm>
            <a:off x="2246632" y="2725526"/>
            <a:ext cx="7019925" cy="2009775"/>
          </a:xfrm>
          <a:prstGeom prst="rect">
            <a:avLst/>
          </a:prstGeom>
        </p:spPr>
      </p:pic>
      <p:sp>
        <p:nvSpPr>
          <p:cNvPr id="7" name="文本框 6">
            <a:extLst>
              <a:ext uri="{FF2B5EF4-FFF2-40B4-BE49-F238E27FC236}">
                <a16:creationId xmlns:a16="http://schemas.microsoft.com/office/drawing/2014/main" id="{4F192338-064E-4987-A56B-2C26023F04DD}"/>
              </a:ext>
            </a:extLst>
          </p:cNvPr>
          <p:cNvSpPr txBox="1"/>
          <p:nvPr/>
        </p:nvSpPr>
        <p:spPr>
          <a:xfrm>
            <a:off x="1097280" y="1928843"/>
            <a:ext cx="3804920" cy="523220"/>
          </a:xfrm>
          <a:prstGeom prst="rect">
            <a:avLst/>
          </a:prstGeom>
          <a:noFill/>
        </p:spPr>
        <p:txBody>
          <a:bodyPr wrap="square" rtlCol="0">
            <a:spAutoFit/>
          </a:bodyPr>
          <a:lstStyle/>
          <a:p>
            <a:r>
              <a:rPr lang="en-US" altLang="zh-CN" sz="2800" dirty="0"/>
              <a:t>Dataset: </a:t>
            </a:r>
            <a:r>
              <a:rPr lang="en-US" altLang="zh-CN" sz="2800" dirty="0" err="1"/>
              <a:t>Jiebei</a:t>
            </a:r>
            <a:r>
              <a:rPr lang="en-US" altLang="zh-CN" sz="2800" dirty="0"/>
              <a:t> </a:t>
            </a:r>
            <a:endParaRPr lang="zh-CN" altLang="en-US" sz="2800" dirty="0"/>
          </a:p>
        </p:txBody>
      </p:sp>
    </p:spTree>
    <p:extLst>
      <p:ext uri="{BB962C8B-B14F-4D97-AF65-F5344CB8AC3E}">
        <p14:creationId xmlns:p14="http://schemas.microsoft.com/office/powerpoint/2010/main" val="559085411"/>
      </p:ext>
    </p:extLst>
  </p:cSld>
  <p:clrMapOvr>
    <a:masterClrMapping/>
  </p:clrMapOvr>
  <mc:AlternateContent xmlns:mc="http://schemas.openxmlformats.org/markup-compatibility/2006" xmlns:p14="http://schemas.microsoft.com/office/powerpoint/2010/main">
    <mc:Choice Requires="p14">
      <p:transition spd="med" p14:dur="700" advTm="9">
        <p:fade/>
      </p:transition>
    </mc:Choice>
    <mc:Fallback xmlns="">
      <p:transition spd="med" advTm="9">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4080D3-94DA-42C8-A98C-42F4C5911607}"/>
              </a:ext>
            </a:extLst>
          </p:cNvPr>
          <p:cNvSpPr>
            <a:spLocks noGrp="1"/>
          </p:cNvSpPr>
          <p:nvPr>
            <p:ph type="title"/>
          </p:nvPr>
        </p:nvSpPr>
        <p:spPr/>
        <p:txBody>
          <a:bodyPr/>
          <a:lstStyle/>
          <a:p>
            <a:r>
              <a:rPr lang="en-US" altLang="zh-CN" dirty="0"/>
              <a:t>Contributions and Conclusions</a:t>
            </a:r>
            <a:endParaRPr lang="zh-CN" altLang="en-US" dirty="0"/>
          </a:p>
        </p:txBody>
      </p:sp>
      <p:sp>
        <p:nvSpPr>
          <p:cNvPr id="3" name="内容占位符 2">
            <a:extLst>
              <a:ext uri="{FF2B5EF4-FFF2-40B4-BE49-F238E27FC236}">
                <a16:creationId xmlns:a16="http://schemas.microsoft.com/office/drawing/2014/main" id="{C8A220C9-68D0-440D-B0DC-2C89B2111818}"/>
              </a:ext>
            </a:extLst>
          </p:cNvPr>
          <p:cNvSpPr>
            <a:spLocks noGrp="1"/>
          </p:cNvSpPr>
          <p:nvPr>
            <p:ph idx="1"/>
          </p:nvPr>
        </p:nvSpPr>
        <p:spPr/>
        <p:txBody>
          <a:bodyPr>
            <a:normAutofit/>
          </a:bodyPr>
          <a:lstStyle/>
          <a:p>
            <a:pPr marL="514350" indent="-514350">
              <a:buAutoNum type="arabicPeriod"/>
            </a:pPr>
            <a:r>
              <a:rPr lang="en-US" altLang="zh-CN" sz="2800" dirty="0"/>
              <a:t>We propose a new evaluation metric of multiple actions and general response types for the uplift modeling and prove its unbiasedness</a:t>
            </a:r>
          </a:p>
          <a:p>
            <a:pPr marL="514350" indent="-514350">
              <a:buAutoNum type="arabicPeriod"/>
            </a:pPr>
            <a:r>
              <a:rPr lang="en-US" altLang="zh-CN" sz="2800" dirty="0"/>
              <a:t>We solve the uplift modeling problem through a deep reinforcement learning method.</a:t>
            </a:r>
            <a:endParaRPr lang="zh-CN" altLang="en-US" sz="2800" dirty="0"/>
          </a:p>
        </p:txBody>
      </p:sp>
    </p:spTree>
    <p:extLst>
      <p:ext uri="{BB962C8B-B14F-4D97-AF65-F5344CB8AC3E}">
        <p14:creationId xmlns:p14="http://schemas.microsoft.com/office/powerpoint/2010/main" val="2050909371"/>
      </p:ext>
    </p:extLst>
  </p:cSld>
  <p:clrMapOvr>
    <a:masterClrMapping/>
  </p:clrMapOvr>
  <mc:AlternateContent xmlns:mc="http://schemas.openxmlformats.org/markup-compatibility/2006" xmlns:p14="http://schemas.microsoft.com/office/powerpoint/2010/main">
    <mc:Choice Requires="p14">
      <p:transition spd="med" p14:dur="700" advTm="392">
        <p:fade/>
      </p:transition>
    </mc:Choice>
    <mc:Fallback xmlns="">
      <p:transition spd="med" advTm="39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0DD822-485F-40BB-BE0A-AC4590A747F9}"/>
              </a:ext>
            </a:extLst>
          </p:cNvPr>
          <p:cNvSpPr>
            <a:spLocks noGrp="1"/>
          </p:cNvSpPr>
          <p:nvPr>
            <p:ph type="title"/>
          </p:nvPr>
        </p:nvSpPr>
        <p:spPr/>
        <p:txBody>
          <a:bodyPr/>
          <a:lstStyle/>
          <a:p>
            <a:r>
              <a:rPr lang="en-US" altLang="zh-CN" dirty="0"/>
              <a:t>Contents</a:t>
            </a:r>
            <a:endParaRPr lang="zh-CN" altLang="en-US" dirty="0"/>
          </a:p>
        </p:txBody>
      </p:sp>
      <p:sp>
        <p:nvSpPr>
          <p:cNvPr id="3" name="内容占位符 2">
            <a:extLst>
              <a:ext uri="{FF2B5EF4-FFF2-40B4-BE49-F238E27FC236}">
                <a16:creationId xmlns:a16="http://schemas.microsoft.com/office/drawing/2014/main" id="{71687092-FA08-4C9B-A79F-24356C0DA31D}"/>
              </a:ext>
            </a:extLst>
          </p:cNvPr>
          <p:cNvSpPr>
            <a:spLocks noGrp="1"/>
          </p:cNvSpPr>
          <p:nvPr>
            <p:ph idx="1"/>
          </p:nvPr>
        </p:nvSpPr>
        <p:spPr/>
        <p:txBody>
          <a:bodyPr>
            <a:normAutofit fontScale="92500" lnSpcReduction="20000"/>
          </a:bodyPr>
          <a:lstStyle/>
          <a:p>
            <a:r>
              <a:rPr lang="en-US" altLang="zh-CN" sz="2800" dirty="0"/>
              <a:t>Background</a:t>
            </a:r>
          </a:p>
          <a:p>
            <a:pPr lvl="1"/>
            <a:r>
              <a:rPr lang="en-US" altLang="zh-CN" sz="2600" dirty="0"/>
              <a:t>Problem Scenario</a:t>
            </a:r>
          </a:p>
          <a:p>
            <a:pPr lvl="1"/>
            <a:r>
              <a:rPr lang="en-US" altLang="zh-CN" sz="2600" dirty="0"/>
              <a:t>Uplift Modeling</a:t>
            </a:r>
          </a:p>
          <a:p>
            <a:pPr lvl="1"/>
            <a:r>
              <a:rPr lang="en-US" altLang="zh-CN" sz="2600" dirty="0"/>
              <a:t>Existing Evaluation Metrics</a:t>
            </a:r>
          </a:p>
          <a:p>
            <a:pPr lvl="1"/>
            <a:r>
              <a:rPr lang="en-US" altLang="zh-CN" sz="2600" dirty="0"/>
              <a:t>Existing Methods</a:t>
            </a:r>
          </a:p>
          <a:p>
            <a:r>
              <a:rPr lang="en-US" altLang="zh-CN" sz="2800" dirty="0"/>
              <a:t>Methods</a:t>
            </a:r>
          </a:p>
          <a:p>
            <a:pPr lvl="1"/>
            <a:r>
              <a:rPr lang="en-US" altLang="zh-CN" sz="2800" dirty="0"/>
              <a:t>Offline Evaluation</a:t>
            </a:r>
          </a:p>
          <a:p>
            <a:pPr lvl="1"/>
            <a:r>
              <a:rPr lang="en-US" altLang="zh-CN" sz="2800" dirty="0"/>
              <a:t>Policy Gradient Method</a:t>
            </a:r>
          </a:p>
          <a:p>
            <a:pPr marL="91440" lvl="1" indent="-91440">
              <a:spcBef>
                <a:spcPts val="1200"/>
              </a:spcBef>
              <a:spcAft>
                <a:spcPts val="200"/>
              </a:spcAft>
              <a:buSzPct val="100000"/>
              <a:buFont typeface="Calibri" panose="020F0502020204030204" pitchFamily="34" charset="0"/>
              <a:buChar char=" "/>
            </a:pPr>
            <a:r>
              <a:rPr lang="en-US" altLang="zh-CN" sz="2800" dirty="0"/>
              <a:t>Experiments</a:t>
            </a:r>
          </a:p>
          <a:p>
            <a:pPr lvl="1">
              <a:buSzPct val="100000"/>
            </a:pPr>
            <a:r>
              <a:rPr lang="en-US" altLang="zh-CN" sz="2800" dirty="0"/>
              <a:t>Simulation	</a:t>
            </a:r>
          </a:p>
          <a:p>
            <a:pPr lvl="1">
              <a:buSzPct val="100000"/>
            </a:pPr>
            <a:r>
              <a:rPr lang="en-US" altLang="zh-CN" sz="2800" dirty="0"/>
              <a:t>Real-World Dataset</a:t>
            </a:r>
            <a:endParaRPr lang="zh-CN" altLang="en-US" sz="2800" dirty="0"/>
          </a:p>
        </p:txBody>
      </p:sp>
    </p:spTree>
    <p:extLst>
      <p:ext uri="{BB962C8B-B14F-4D97-AF65-F5344CB8AC3E}">
        <p14:creationId xmlns:p14="http://schemas.microsoft.com/office/powerpoint/2010/main" val="1556294244"/>
      </p:ext>
    </p:extLst>
  </p:cSld>
  <p:clrMapOvr>
    <a:masterClrMapping/>
  </p:clrMapOvr>
  <mc:AlternateContent xmlns:mc="http://schemas.openxmlformats.org/markup-compatibility/2006" xmlns:p14="http://schemas.microsoft.com/office/powerpoint/2010/main">
    <mc:Choice Requires="p14">
      <p:transition spd="med" p14:dur="700" advTm="178">
        <p:fade/>
      </p:transition>
    </mc:Choice>
    <mc:Fallback xmlns="">
      <p:transition spd="med" advTm="178">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42AF7C-B063-4D0B-9FBD-96C79533B591}"/>
              </a:ext>
            </a:extLst>
          </p:cNvPr>
          <p:cNvSpPr>
            <a:spLocks noGrp="1"/>
          </p:cNvSpPr>
          <p:nvPr>
            <p:ph type="title"/>
          </p:nvPr>
        </p:nvSpPr>
        <p:spPr/>
        <p:txBody>
          <a:bodyPr/>
          <a:lstStyle/>
          <a:p>
            <a:r>
              <a:rPr lang="en-US" altLang="zh-CN" dirty="0"/>
              <a:t>Future Work</a:t>
            </a:r>
            <a:endParaRPr lang="zh-CN" altLang="en-US" dirty="0"/>
          </a:p>
        </p:txBody>
      </p:sp>
      <p:sp>
        <p:nvSpPr>
          <p:cNvPr id="3" name="内容占位符 2">
            <a:extLst>
              <a:ext uri="{FF2B5EF4-FFF2-40B4-BE49-F238E27FC236}">
                <a16:creationId xmlns:a16="http://schemas.microsoft.com/office/drawing/2014/main" id="{519E16B5-1213-421C-B0CF-334E7200B06A}"/>
              </a:ext>
            </a:extLst>
          </p:cNvPr>
          <p:cNvSpPr>
            <a:spLocks noGrp="1"/>
          </p:cNvSpPr>
          <p:nvPr>
            <p:ph idx="1"/>
          </p:nvPr>
        </p:nvSpPr>
        <p:spPr>
          <a:xfrm>
            <a:off x="1097280" y="2044038"/>
            <a:ext cx="10058400" cy="4023360"/>
          </a:xfrm>
        </p:spPr>
        <p:txBody>
          <a:bodyPr>
            <a:normAutofit/>
          </a:bodyPr>
          <a:lstStyle/>
          <a:p>
            <a:pPr marL="514350" indent="-514350">
              <a:buFont typeface="+mj-lt"/>
              <a:buAutoNum type="arabicPeriod"/>
            </a:pPr>
            <a:r>
              <a:rPr lang="en-US" altLang="zh-CN" sz="2800" dirty="0"/>
              <a:t>The relationship between bandit, individual treatment effect and uplift modeling.</a:t>
            </a:r>
          </a:p>
          <a:p>
            <a:pPr marL="514350" indent="-514350">
              <a:buFont typeface="+mj-lt"/>
              <a:buAutoNum type="arabicPeriod"/>
            </a:pPr>
            <a:r>
              <a:rPr lang="en-US" altLang="zh-CN" sz="2800" dirty="0"/>
              <a:t>Better deep learning for individual treatment effect.</a:t>
            </a:r>
          </a:p>
          <a:p>
            <a:pPr marL="0" indent="0">
              <a:buNone/>
            </a:pPr>
            <a:endParaRPr lang="en-US" altLang="zh-CN" sz="2800" dirty="0"/>
          </a:p>
          <a:p>
            <a:endParaRPr lang="zh-CN" altLang="en-US" sz="2800" dirty="0"/>
          </a:p>
        </p:txBody>
      </p:sp>
    </p:spTree>
    <p:extLst>
      <p:ext uri="{BB962C8B-B14F-4D97-AF65-F5344CB8AC3E}">
        <p14:creationId xmlns:p14="http://schemas.microsoft.com/office/powerpoint/2010/main" val="2739938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3C1299-4553-4FB5-8340-1265614A8F22}"/>
              </a:ext>
            </a:extLst>
          </p:cNvPr>
          <p:cNvSpPr>
            <a:spLocks noGrp="1"/>
          </p:cNvSpPr>
          <p:nvPr>
            <p:ph type="title"/>
          </p:nvPr>
        </p:nvSpPr>
        <p:spPr/>
        <p:txBody>
          <a:bodyPr/>
          <a:lstStyle/>
          <a:p>
            <a:r>
              <a:rPr lang="en-US" altLang="zh-CN" dirty="0"/>
              <a:t>Future Work</a:t>
            </a:r>
            <a:endParaRPr lang="zh-CN" altLang="en-US" dirty="0"/>
          </a:p>
        </p:txBody>
      </p:sp>
      <p:sp>
        <p:nvSpPr>
          <p:cNvPr id="3" name="内容占位符 2">
            <a:extLst>
              <a:ext uri="{FF2B5EF4-FFF2-40B4-BE49-F238E27FC236}">
                <a16:creationId xmlns:a16="http://schemas.microsoft.com/office/drawing/2014/main" id="{3C5EEA09-BEF8-4547-A761-26D6DA05BC6E}"/>
              </a:ext>
            </a:extLst>
          </p:cNvPr>
          <p:cNvSpPr>
            <a:spLocks noGrp="1"/>
          </p:cNvSpPr>
          <p:nvPr>
            <p:ph idx="1"/>
          </p:nvPr>
        </p:nvSpPr>
        <p:spPr/>
        <p:txBody>
          <a:bodyPr/>
          <a:lstStyle/>
          <a:p>
            <a:r>
              <a:rPr lang="en-US" altLang="zh-CN" sz="2800" dirty="0"/>
              <a:t>The relationship between bandit, individual treatment effect (ITE) and uplift modeling.</a:t>
            </a:r>
          </a:p>
          <a:p>
            <a:r>
              <a:rPr lang="en-US" altLang="zh-CN" sz="2800" dirty="0"/>
              <a:t>Bandit:</a:t>
            </a:r>
            <a:r>
              <a:rPr lang="zh-CN" altLang="en-US" sz="2800" dirty="0"/>
              <a:t>  </a:t>
            </a:r>
            <a:endParaRPr lang="en-US" altLang="zh-CN" sz="2800" dirty="0"/>
          </a:p>
          <a:p>
            <a:endParaRPr lang="en-US" altLang="zh-CN" sz="2800" dirty="0"/>
          </a:p>
          <a:p>
            <a:r>
              <a:rPr lang="en-US" altLang="zh-CN" sz="2800" dirty="0"/>
              <a:t>Uplift Modeling:</a:t>
            </a:r>
          </a:p>
          <a:p>
            <a:endParaRPr lang="en-US" altLang="zh-CN" sz="2800" dirty="0"/>
          </a:p>
          <a:p>
            <a:r>
              <a:rPr lang="en-US" altLang="zh-CN" sz="2800" dirty="0"/>
              <a:t>ITE : </a:t>
            </a:r>
          </a:p>
        </p:txBody>
      </p:sp>
      <p:pic>
        <p:nvPicPr>
          <p:cNvPr id="4" name="图片 3">
            <a:extLst>
              <a:ext uri="{FF2B5EF4-FFF2-40B4-BE49-F238E27FC236}">
                <a16:creationId xmlns:a16="http://schemas.microsoft.com/office/drawing/2014/main" id="{1F7E2308-A9F5-47CD-A4AC-1E64A2D44E10}"/>
              </a:ext>
            </a:extLst>
          </p:cNvPr>
          <p:cNvPicPr>
            <a:picLocks noChangeAspect="1"/>
          </p:cNvPicPr>
          <p:nvPr/>
        </p:nvPicPr>
        <p:blipFill>
          <a:blip r:embed="rId2"/>
          <a:stretch>
            <a:fillRect/>
          </a:stretch>
        </p:blipFill>
        <p:spPr>
          <a:xfrm>
            <a:off x="4089400" y="2628900"/>
            <a:ext cx="2971800" cy="800100"/>
          </a:xfrm>
          <a:prstGeom prst="rect">
            <a:avLst/>
          </a:prstGeom>
        </p:spPr>
      </p:pic>
      <p:pic>
        <p:nvPicPr>
          <p:cNvPr id="5" name="图片 4">
            <a:extLst>
              <a:ext uri="{FF2B5EF4-FFF2-40B4-BE49-F238E27FC236}">
                <a16:creationId xmlns:a16="http://schemas.microsoft.com/office/drawing/2014/main" id="{39691F0E-A854-4C76-A2B3-BD133DF93BD4}"/>
              </a:ext>
            </a:extLst>
          </p:cNvPr>
          <p:cNvPicPr>
            <a:picLocks noChangeAspect="1"/>
          </p:cNvPicPr>
          <p:nvPr/>
        </p:nvPicPr>
        <p:blipFill>
          <a:blip r:embed="rId3"/>
          <a:stretch>
            <a:fillRect/>
          </a:stretch>
        </p:blipFill>
        <p:spPr>
          <a:xfrm>
            <a:off x="4165600" y="3796878"/>
            <a:ext cx="2895600" cy="800100"/>
          </a:xfrm>
          <a:prstGeom prst="rect">
            <a:avLst/>
          </a:prstGeom>
        </p:spPr>
      </p:pic>
      <p:pic>
        <p:nvPicPr>
          <p:cNvPr id="6" name="图片 5">
            <a:extLst>
              <a:ext uri="{FF2B5EF4-FFF2-40B4-BE49-F238E27FC236}">
                <a16:creationId xmlns:a16="http://schemas.microsoft.com/office/drawing/2014/main" id="{F7084AE5-8205-4292-B0CA-4045F50B50B4}"/>
              </a:ext>
            </a:extLst>
          </p:cNvPr>
          <p:cNvPicPr>
            <a:picLocks noChangeAspect="1"/>
          </p:cNvPicPr>
          <p:nvPr/>
        </p:nvPicPr>
        <p:blipFill>
          <a:blip r:embed="rId4"/>
          <a:stretch>
            <a:fillRect/>
          </a:stretch>
        </p:blipFill>
        <p:spPr>
          <a:xfrm>
            <a:off x="3722687" y="5149323"/>
            <a:ext cx="3705225" cy="714375"/>
          </a:xfrm>
          <a:prstGeom prst="rect">
            <a:avLst/>
          </a:prstGeom>
        </p:spPr>
      </p:pic>
    </p:spTree>
    <p:extLst>
      <p:ext uri="{BB962C8B-B14F-4D97-AF65-F5344CB8AC3E}">
        <p14:creationId xmlns:p14="http://schemas.microsoft.com/office/powerpoint/2010/main" val="2809814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F6942E-220B-4361-96ED-86040AEE1CC3}"/>
              </a:ext>
            </a:extLst>
          </p:cNvPr>
          <p:cNvSpPr>
            <a:spLocks noGrp="1"/>
          </p:cNvSpPr>
          <p:nvPr>
            <p:ph type="title"/>
          </p:nvPr>
        </p:nvSpPr>
        <p:spPr/>
        <p:txBody>
          <a:bodyPr/>
          <a:lstStyle/>
          <a:p>
            <a:r>
              <a:rPr lang="en-US" altLang="zh-CN" dirty="0"/>
              <a:t>Future Work</a:t>
            </a:r>
            <a:endParaRPr lang="zh-CN" altLang="en-US" dirty="0"/>
          </a:p>
        </p:txBody>
      </p:sp>
      <p:sp>
        <p:nvSpPr>
          <p:cNvPr id="3" name="内容占位符 2">
            <a:extLst>
              <a:ext uri="{FF2B5EF4-FFF2-40B4-BE49-F238E27FC236}">
                <a16:creationId xmlns:a16="http://schemas.microsoft.com/office/drawing/2014/main" id="{F9208AC1-FB3E-4F48-A3C1-B0011FDB603A}"/>
              </a:ext>
            </a:extLst>
          </p:cNvPr>
          <p:cNvSpPr>
            <a:spLocks noGrp="1"/>
          </p:cNvSpPr>
          <p:nvPr>
            <p:ph idx="1"/>
          </p:nvPr>
        </p:nvSpPr>
        <p:spPr/>
        <p:txBody>
          <a:bodyPr>
            <a:normAutofit/>
          </a:bodyPr>
          <a:lstStyle/>
          <a:p>
            <a:pPr>
              <a:buFont typeface="Wingdings" panose="05000000000000000000" pitchFamily="2" charset="2"/>
              <a:buChar char="l"/>
            </a:pPr>
            <a:r>
              <a:rPr lang="en-US" altLang="zh-CN" sz="2800" dirty="0"/>
              <a:t>Deep learning for individual treatment effect.</a:t>
            </a:r>
          </a:p>
          <a:p>
            <a:pPr>
              <a:buFont typeface="Wingdings" panose="05000000000000000000" pitchFamily="2" charset="2"/>
              <a:buChar char="l"/>
            </a:pPr>
            <a:r>
              <a:rPr lang="en-US" altLang="zh-CN" sz="2800" dirty="0"/>
              <a:t>There is only random forest for ITE.</a:t>
            </a:r>
            <a:endParaRPr lang="zh-CN" altLang="en-US" sz="2800" dirty="0"/>
          </a:p>
        </p:txBody>
      </p:sp>
    </p:spTree>
    <p:extLst>
      <p:ext uri="{BB962C8B-B14F-4D97-AF65-F5344CB8AC3E}">
        <p14:creationId xmlns:p14="http://schemas.microsoft.com/office/powerpoint/2010/main" val="184275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lstStyle/>
          <a:p>
            <a:pPr algn="ctr" rtl="0"/>
            <a:r>
              <a:rPr lang="en-US" altLang="zh-CN" dirty="0"/>
              <a:t>Thank you!</a:t>
            </a:r>
            <a:endParaRPr lang="zh-CN" dirty="0"/>
          </a:p>
        </p:txBody>
      </p:sp>
    </p:spTree>
    <p:extLst>
      <p:ext uri="{BB962C8B-B14F-4D97-AF65-F5344CB8AC3E}">
        <p14:creationId xmlns:p14="http://schemas.microsoft.com/office/powerpoint/2010/main" val="1401137450"/>
      </p:ext>
    </p:extLst>
  </p:cSld>
  <p:clrMapOvr>
    <a:masterClrMapping/>
  </p:clrMapOvr>
  <mc:AlternateContent xmlns:mc="http://schemas.openxmlformats.org/markup-compatibility/2006" xmlns:p14="http://schemas.microsoft.com/office/powerpoint/2010/main">
    <mc:Choice Requires="p14">
      <p:transition spd="med" p14:dur="700" advTm="289">
        <p:fade/>
      </p:transition>
    </mc:Choice>
    <mc:Fallback xmlns="">
      <p:transition spd="med" advTm="289">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0DD822-485F-40BB-BE0A-AC4590A747F9}"/>
              </a:ext>
            </a:extLst>
          </p:cNvPr>
          <p:cNvSpPr>
            <a:spLocks noGrp="1"/>
          </p:cNvSpPr>
          <p:nvPr>
            <p:ph type="title"/>
          </p:nvPr>
        </p:nvSpPr>
        <p:spPr/>
        <p:txBody>
          <a:bodyPr/>
          <a:lstStyle/>
          <a:p>
            <a:r>
              <a:rPr lang="en-US" altLang="zh-CN" dirty="0"/>
              <a:t>Contents</a:t>
            </a:r>
            <a:endParaRPr lang="zh-CN" altLang="en-US" dirty="0"/>
          </a:p>
        </p:txBody>
      </p:sp>
      <p:sp>
        <p:nvSpPr>
          <p:cNvPr id="3" name="内容占位符 2">
            <a:extLst>
              <a:ext uri="{FF2B5EF4-FFF2-40B4-BE49-F238E27FC236}">
                <a16:creationId xmlns:a16="http://schemas.microsoft.com/office/drawing/2014/main" id="{71687092-FA08-4C9B-A79F-24356C0DA31D}"/>
              </a:ext>
            </a:extLst>
          </p:cNvPr>
          <p:cNvSpPr>
            <a:spLocks noGrp="1"/>
          </p:cNvSpPr>
          <p:nvPr>
            <p:ph idx="1"/>
          </p:nvPr>
        </p:nvSpPr>
        <p:spPr/>
        <p:txBody>
          <a:bodyPr>
            <a:normAutofit fontScale="92500" lnSpcReduction="20000"/>
          </a:bodyPr>
          <a:lstStyle/>
          <a:p>
            <a:r>
              <a:rPr lang="en-US" altLang="zh-CN" sz="2800" dirty="0"/>
              <a:t>Background</a:t>
            </a:r>
          </a:p>
          <a:p>
            <a:pPr lvl="1"/>
            <a:r>
              <a:rPr lang="en-US" altLang="zh-CN" sz="2600" dirty="0"/>
              <a:t>Problem Scenario</a:t>
            </a:r>
          </a:p>
          <a:p>
            <a:pPr lvl="1"/>
            <a:r>
              <a:rPr lang="en-US" altLang="zh-CN" sz="2600" dirty="0"/>
              <a:t>Uplift Modeling</a:t>
            </a:r>
          </a:p>
          <a:p>
            <a:pPr lvl="1"/>
            <a:r>
              <a:rPr lang="en-US" altLang="zh-CN" sz="2600" dirty="0"/>
              <a:t>Existing Evaluation Metrics</a:t>
            </a:r>
          </a:p>
          <a:p>
            <a:pPr lvl="1"/>
            <a:r>
              <a:rPr lang="en-US" altLang="zh-CN" sz="2600" dirty="0"/>
              <a:t>Existing Methods</a:t>
            </a:r>
          </a:p>
          <a:p>
            <a:r>
              <a:rPr lang="en-US" altLang="zh-CN" sz="2800" dirty="0">
                <a:solidFill>
                  <a:schemeClr val="bg1">
                    <a:lumMod val="85000"/>
                  </a:schemeClr>
                </a:solidFill>
              </a:rPr>
              <a:t>Methods</a:t>
            </a:r>
          </a:p>
          <a:p>
            <a:pPr lvl="1"/>
            <a:r>
              <a:rPr lang="en-US" altLang="zh-CN" sz="2800" dirty="0">
                <a:solidFill>
                  <a:schemeClr val="bg1">
                    <a:lumMod val="85000"/>
                  </a:schemeClr>
                </a:solidFill>
              </a:rPr>
              <a:t>Offline Evaluation</a:t>
            </a:r>
          </a:p>
          <a:p>
            <a:pPr lvl="1"/>
            <a:r>
              <a:rPr lang="en-US" altLang="zh-CN" sz="2800" dirty="0">
                <a:solidFill>
                  <a:schemeClr val="bg1">
                    <a:lumMod val="85000"/>
                  </a:schemeClr>
                </a:solidFill>
              </a:rPr>
              <a:t>Policy Gradient Method</a:t>
            </a:r>
          </a:p>
          <a:p>
            <a:pPr marL="91440" lvl="1" indent="-91440">
              <a:spcBef>
                <a:spcPts val="1200"/>
              </a:spcBef>
              <a:spcAft>
                <a:spcPts val="200"/>
              </a:spcAft>
              <a:buSzPct val="100000"/>
              <a:buFont typeface="Calibri" panose="020F0502020204030204" pitchFamily="34" charset="0"/>
              <a:buChar char=" "/>
            </a:pPr>
            <a:r>
              <a:rPr lang="en-US" altLang="zh-CN" sz="2800" dirty="0">
                <a:solidFill>
                  <a:schemeClr val="bg1">
                    <a:lumMod val="85000"/>
                  </a:schemeClr>
                </a:solidFill>
              </a:rPr>
              <a:t>Experiments</a:t>
            </a:r>
          </a:p>
          <a:p>
            <a:pPr lvl="1">
              <a:buSzPct val="100000"/>
            </a:pPr>
            <a:r>
              <a:rPr lang="en-US" altLang="zh-CN" sz="2800" dirty="0">
                <a:solidFill>
                  <a:schemeClr val="bg1">
                    <a:lumMod val="85000"/>
                  </a:schemeClr>
                </a:solidFill>
              </a:rPr>
              <a:t>Simulation	</a:t>
            </a:r>
          </a:p>
          <a:p>
            <a:pPr lvl="1">
              <a:buSzPct val="100000"/>
            </a:pPr>
            <a:r>
              <a:rPr lang="en-US" altLang="zh-CN" sz="2800" dirty="0">
                <a:solidFill>
                  <a:schemeClr val="bg1">
                    <a:lumMod val="85000"/>
                  </a:schemeClr>
                </a:solidFill>
              </a:rPr>
              <a:t>Real-World Dataset</a:t>
            </a:r>
            <a:endParaRPr lang="zh-CN" altLang="en-US" sz="2800" dirty="0">
              <a:solidFill>
                <a:schemeClr val="bg1">
                  <a:lumMod val="85000"/>
                </a:schemeClr>
              </a:solidFill>
            </a:endParaRPr>
          </a:p>
        </p:txBody>
      </p:sp>
    </p:spTree>
    <p:extLst>
      <p:ext uri="{BB962C8B-B14F-4D97-AF65-F5344CB8AC3E}">
        <p14:creationId xmlns:p14="http://schemas.microsoft.com/office/powerpoint/2010/main" val="2125755407"/>
      </p:ext>
    </p:extLst>
  </p:cSld>
  <p:clrMapOvr>
    <a:masterClrMapping/>
  </p:clrMapOvr>
  <mc:AlternateContent xmlns:mc="http://schemas.openxmlformats.org/markup-compatibility/2006" xmlns:p14="http://schemas.microsoft.com/office/powerpoint/2010/main">
    <mc:Choice Requires="p14">
      <p:transition spd="med" p14:dur="700" advTm="178">
        <p:fade/>
      </p:transition>
    </mc:Choice>
    <mc:Fallback xmlns="">
      <p:transition spd="med" advTm="178">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8AFC43-04A7-4223-B87A-217F5DD55986}"/>
              </a:ext>
            </a:extLst>
          </p:cNvPr>
          <p:cNvSpPr>
            <a:spLocks noGrp="1"/>
          </p:cNvSpPr>
          <p:nvPr>
            <p:ph type="title"/>
          </p:nvPr>
        </p:nvSpPr>
        <p:spPr/>
        <p:txBody>
          <a:bodyPr/>
          <a:lstStyle/>
          <a:p>
            <a:r>
              <a:rPr lang="en-US" altLang="zh-CN" dirty="0"/>
              <a:t>Motivation</a:t>
            </a:r>
            <a:endParaRPr lang="zh-CN" altLang="en-US" dirty="0"/>
          </a:p>
        </p:txBody>
      </p:sp>
      <p:sp>
        <p:nvSpPr>
          <p:cNvPr id="3" name="内容占位符 2">
            <a:extLst>
              <a:ext uri="{FF2B5EF4-FFF2-40B4-BE49-F238E27FC236}">
                <a16:creationId xmlns:a16="http://schemas.microsoft.com/office/drawing/2014/main" id="{D6870333-60E7-4E11-9A28-7B4CADDD6826}"/>
              </a:ext>
            </a:extLst>
          </p:cNvPr>
          <p:cNvSpPr>
            <a:spLocks noGrp="1"/>
          </p:cNvSpPr>
          <p:nvPr>
            <p:ph idx="1"/>
          </p:nvPr>
        </p:nvSpPr>
        <p:spPr>
          <a:xfrm>
            <a:off x="1097280" y="1737360"/>
            <a:ext cx="10058400" cy="4589011"/>
          </a:xfrm>
        </p:spPr>
        <p:txBody>
          <a:bodyPr>
            <a:normAutofit/>
          </a:bodyPr>
          <a:lstStyle/>
          <a:p>
            <a:pPr>
              <a:buFont typeface="Wingdings" panose="05000000000000000000" pitchFamily="2" charset="2"/>
              <a:buChar char="l"/>
            </a:pPr>
            <a:r>
              <a:rPr lang="en-US" altLang="zh-CN" sz="3000" dirty="0"/>
              <a:t>Internet Marketing:</a:t>
            </a:r>
          </a:p>
          <a:p>
            <a:pPr lvl="1">
              <a:buFont typeface="Wingdings" panose="05000000000000000000" pitchFamily="2" charset="2"/>
              <a:buChar char="l"/>
            </a:pPr>
            <a:endParaRPr lang="en-US" altLang="zh-CN" sz="2800" dirty="0"/>
          </a:p>
        </p:txBody>
      </p:sp>
      <p:pic>
        <p:nvPicPr>
          <p:cNvPr id="4" name="图片 3">
            <a:extLst>
              <a:ext uri="{FF2B5EF4-FFF2-40B4-BE49-F238E27FC236}">
                <a16:creationId xmlns:a16="http://schemas.microsoft.com/office/drawing/2014/main" id="{E53A1C7D-0B22-49BE-BECA-E571718E066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199" y="3453843"/>
            <a:ext cx="923792" cy="923792"/>
          </a:xfrm>
          <a:prstGeom prst="rect">
            <a:avLst/>
          </a:prstGeom>
        </p:spPr>
      </p:pic>
      <p:pic>
        <p:nvPicPr>
          <p:cNvPr id="6" name="图片 5">
            <a:extLst>
              <a:ext uri="{FF2B5EF4-FFF2-40B4-BE49-F238E27FC236}">
                <a16:creationId xmlns:a16="http://schemas.microsoft.com/office/drawing/2014/main" id="{4DE7B093-8777-488E-9641-833F1E4397B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48825" y="2508179"/>
            <a:ext cx="554969" cy="613881"/>
          </a:xfrm>
          <a:prstGeom prst="rect">
            <a:avLst/>
          </a:prstGeom>
        </p:spPr>
      </p:pic>
      <p:pic>
        <p:nvPicPr>
          <p:cNvPr id="12" name="图片 11">
            <a:extLst>
              <a:ext uri="{FF2B5EF4-FFF2-40B4-BE49-F238E27FC236}">
                <a16:creationId xmlns:a16="http://schemas.microsoft.com/office/drawing/2014/main" id="{5F1FC75C-E8E6-42E1-8499-21B6DD1268E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48824" y="3608798"/>
            <a:ext cx="554969" cy="613881"/>
          </a:xfrm>
          <a:prstGeom prst="rect">
            <a:avLst/>
          </a:prstGeom>
          <a:ln>
            <a:solidFill>
              <a:schemeClr val="tx1">
                <a:lumMod val="95000"/>
                <a:lumOff val="5000"/>
              </a:schemeClr>
            </a:solidFill>
          </a:ln>
          <a:effectLst>
            <a:outerShdw blurRad="50800" dist="38100" dir="16200000" rotWithShape="0">
              <a:prstClr val="black">
                <a:alpha val="40000"/>
              </a:prstClr>
            </a:outerShdw>
          </a:effectLst>
        </p:spPr>
      </p:pic>
      <p:pic>
        <p:nvPicPr>
          <p:cNvPr id="13" name="图片 12">
            <a:extLst>
              <a:ext uri="{FF2B5EF4-FFF2-40B4-BE49-F238E27FC236}">
                <a16:creationId xmlns:a16="http://schemas.microsoft.com/office/drawing/2014/main" id="{11EEDDF4-66F8-4F89-ADA3-7DABC1D7C60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44921" y="4554461"/>
            <a:ext cx="554969" cy="613881"/>
          </a:xfrm>
          <a:prstGeom prst="rect">
            <a:avLst/>
          </a:prstGeom>
        </p:spPr>
      </p:pic>
      <p:cxnSp>
        <p:nvCxnSpPr>
          <p:cNvPr id="20" name="直接箭头连接符 19">
            <a:extLst>
              <a:ext uri="{FF2B5EF4-FFF2-40B4-BE49-F238E27FC236}">
                <a16:creationId xmlns:a16="http://schemas.microsoft.com/office/drawing/2014/main" id="{063A9727-CA3F-4D43-B34B-87A606169957}"/>
              </a:ext>
            </a:extLst>
          </p:cNvPr>
          <p:cNvCxnSpPr>
            <a:cxnSpLocks/>
            <a:stCxn id="4" idx="3"/>
            <a:endCxn id="6" idx="1"/>
          </p:cNvCxnSpPr>
          <p:nvPr/>
        </p:nvCxnSpPr>
        <p:spPr>
          <a:xfrm flipV="1">
            <a:off x="2092991" y="2815120"/>
            <a:ext cx="1755834" cy="11006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012EA5A8-11BE-4224-9BAF-66AA6C559258}"/>
              </a:ext>
            </a:extLst>
          </p:cNvPr>
          <p:cNvCxnSpPr>
            <a:cxnSpLocks/>
            <a:stCxn id="4" idx="3"/>
            <a:endCxn id="12" idx="1"/>
          </p:cNvCxnSpPr>
          <p:nvPr/>
        </p:nvCxnSpPr>
        <p:spPr>
          <a:xfrm>
            <a:off x="2092991" y="3915739"/>
            <a:ext cx="17558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4A05C926-20F1-4A27-A43F-F9DEFF7456AA}"/>
              </a:ext>
            </a:extLst>
          </p:cNvPr>
          <p:cNvCxnSpPr>
            <a:cxnSpLocks/>
            <a:stCxn id="4" idx="3"/>
            <a:endCxn id="13" idx="1"/>
          </p:cNvCxnSpPr>
          <p:nvPr/>
        </p:nvCxnSpPr>
        <p:spPr>
          <a:xfrm>
            <a:off x="2092991" y="3915739"/>
            <a:ext cx="1751930" cy="945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51EF78D8-0065-4F9E-9520-3EF8D7CD28F6}"/>
              </a:ext>
            </a:extLst>
          </p:cNvPr>
          <p:cNvSpPr txBox="1"/>
          <p:nvPr/>
        </p:nvSpPr>
        <p:spPr>
          <a:xfrm>
            <a:off x="4582274" y="2661007"/>
            <a:ext cx="1232899" cy="369332"/>
          </a:xfrm>
          <a:prstGeom prst="rect">
            <a:avLst/>
          </a:prstGeom>
          <a:noFill/>
        </p:spPr>
        <p:txBody>
          <a:bodyPr wrap="square" rtlCol="0">
            <a:spAutoFit/>
          </a:bodyPr>
          <a:lstStyle/>
          <a:p>
            <a:r>
              <a:rPr lang="en-US" altLang="zh-CN" dirty="0"/>
              <a:t>Come</a:t>
            </a:r>
            <a:endParaRPr lang="zh-CN" altLang="en-US" dirty="0"/>
          </a:p>
        </p:txBody>
      </p:sp>
      <p:sp>
        <p:nvSpPr>
          <p:cNvPr id="32" name="文本框 31">
            <a:extLst>
              <a:ext uri="{FF2B5EF4-FFF2-40B4-BE49-F238E27FC236}">
                <a16:creationId xmlns:a16="http://schemas.microsoft.com/office/drawing/2014/main" id="{308C152A-889D-49ED-A7F8-8E5E9259527A}"/>
              </a:ext>
            </a:extLst>
          </p:cNvPr>
          <p:cNvSpPr txBox="1"/>
          <p:nvPr/>
        </p:nvSpPr>
        <p:spPr>
          <a:xfrm>
            <a:off x="4582274" y="3731072"/>
            <a:ext cx="1232899" cy="369332"/>
          </a:xfrm>
          <a:prstGeom prst="rect">
            <a:avLst/>
          </a:prstGeom>
          <a:noFill/>
        </p:spPr>
        <p:txBody>
          <a:bodyPr wrap="square" rtlCol="0">
            <a:spAutoFit/>
          </a:bodyPr>
          <a:lstStyle/>
          <a:p>
            <a:r>
              <a:rPr lang="en-US" altLang="zh-CN" dirty="0"/>
              <a:t>Not Come</a:t>
            </a:r>
            <a:endParaRPr lang="zh-CN" altLang="en-US" dirty="0"/>
          </a:p>
        </p:txBody>
      </p:sp>
      <p:sp>
        <p:nvSpPr>
          <p:cNvPr id="33" name="文本框 32">
            <a:extLst>
              <a:ext uri="{FF2B5EF4-FFF2-40B4-BE49-F238E27FC236}">
                <a16:creationId xmlns:a16="http://schemas.microsoft.com/office/drawing/2014/main" id="{7D27C409-B5C4-4805-AF6E-A53661FFDF22}"/>
              </a:ext>
            </a:extLst>
          </p:cNvPr>
          <p:cNvSpPr txBox="1"/>
          <p:nvPr/>
        </p:nvSpPr>
        <p:spPr>
          <a:xfrm>
            <a:off x="4582274" y="4801137"/>
            <a:ext cx="1232899" cy="369332"/>
          </a:xfrm>
          <a:prstGeom prst="rect">
            <a:avLst/>
          </a:prstGeom>
          <a:noFill/>
        </p:spPr>
        <p:txBody>
          <a:bodyPr wrap="square" rtlCol="0">
            <a:spAutoFit/>
          </a:bodyPr>
          <a:lstStyle/>
          <a:p>
            <a:r>
              <a:rPr lang="en-US" altLang="zh-CN" dirty="0"/>
              <a:t>Buy</a:t>
            </a:r>
            <a:endParaRPr lang="zh-CN" altLang="en-US" dirty="0"/>
          </a:p>
        </p:txBody>
      </p:sp>
      <p:sp>
        <p:nvSpPr>
          <p:cNvPr id="34" name="文本框 33">
            <a:extLst>
              <a:ext uri="{FF2B5EF4-FFF2-40B4-BE49-F238E27FC236}">
                <a16:creationId xmlns:a16="http://schemas.microsoft.com/office/drawing/2014/main" id="{2C47DF7D-DD70-4BE6-9806-3F4E9665BA71}"/>
              </a:ext>
            </a:extLst>
          </p:cNvPr>
          <p:cNvSpPr txBox="1"/>
          <p:nvPr/>
        </p:nvSpPr>
        <p:spPr>
          <a:xfrm>
            <a:off x="2169369" y="2815119"/>
            <a:ext cx="1304627" cy="369332"/>
          </a:xfrm>
          <a:prstGeom prst="rect">
            <a:avLst/>
          </a:prstGeom>
          <a:noFill/>
        </p:spPr>
        <p:txBody>
          <a:bodyPr wrap="square" rtlCol="0">
            <a:spAutoFit/>
          </a:bodyPr>
          <a:lstStyle/>
          <a:p>
            <a:r>
              <a:rPr lang="en-US" altLang="zh-CN" dirty="0"/>
              <a:t>No coupon</a:t>
            </a:r>
            <a:endParaRPr lang="zh-CN" altLang="en-US" dirty="0"/>
          </a:p>
        </p:txBody>
      </p:sp>
      <p:sp>
        <p:nvSpPr>
          <p:cNvPr id="35" name="文本框 34">
            <a:extLst>
              <a:ext uri="{FF2B5EF4-FFF2-40B4-BE49-F238E27FC236}">
                <a16:creationId xmlns:a16="http://schemas.microsoft.com/office/drawing/2014/main" id="{3D849469-D634-4FF8-AA51-318EAB360BD9}"/>
              </a:ext>
            </a:extLst>
          </p:cNvPr>
          <p:cNvSpPr txBox="1"/>
          <p:nvPr/>
        </p:nvSpPr>
        <p:spPr>
          <a:xfrm>
            <a:off x="2465994" y="3551275"/>
            <a:ext cx="1531500" cy="369332"/>
          </a:xfrm>
          <a:prstGeom prst="rect">
            <a:avLst/>
          </a:prstGeom>
          <a:noFill/>
        </p:spPr>
        <p:txBody>
          <a:bodyPr wrap="square" rtlCol="0">
            <a:spAutoFit/>
          </a:bodyPr>
          <a:lstStyle/>
          <a:p>
            <a:r>
              <a:rPr lang="en-US" altLang="zh-CN" dirty="0"/>
              <a:t>$5 red packet</a:t>
            </a:r>
            <a:endParaRPr lang="zh-CN" altLang="en-US" dirty="0"/>
          </a:p>
        </p:txBody>
      </p:sp>
      <p:sp>
        <p:nvSpPr>
          <p:cNvPr id="36" name="文本框 35">
            <a:extLst>
              <a:ext uri="{FF2B5EF4-FFF2-40B4-BE49-F238E27FC236}">
                <a16:creationId xmlns:a16="http://schemas.microsoft.com/office/drawing/2014/main" id="{77BB8DA5-7679-4BB6-A941-EEB7C23362F3}"/>
              </a:ext>
            </a:extLst>
          </p:cNvPr>
          <p:cNvSpPr txBox="1"/>
          <p:nvPr/>
        </p:nvSpPr>
        <p:spPr>
          <a:xfrm>
            <a:off x="1843971" y="4600443"/>
            <a:ext cx="1751929" cy="369332"/>
          </a:xfrm>
          <a:prstGeom prst="rect">
            <a:avLst/>
          </a:prstGeom>
          <a:noFill/>
        </p:spPr>
        <p:txBody>
          <a:bodyPr wrap="square" rtlCol="0">
            <a:spAutoFit/>
          </a:bodyPr>
          <a:lstStyle/>
          <a:p>
            <a:r>
              <a:rPr lang="en-US" altLang="zh-CN" dirty="0"/>
              <a:t>$10 red packet</a:t>
            </a:r>
            <a:endParaRPr lang="zh-CN" altLang="en-US" dirty="0"/>
          </a:p>
        </p:txBody>
      </p:sp>
      <p:pic>
        <p:nvPicPr>
          <p:cNvPr id="37" name="图片 36">
            <a:extLst>
              <a:ext uri="{FF2B5EF4-FFF2-40B4-BE49-F238E27FC236}">
                <a16:creationId xmlns:a16="http://schemas.microsoft.com/office/drawing/2014/main" id="{F76EAFD6-5816-479D-97D5-7E82CEE4CC9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46329" y="2518185"/>
            <a:ext cx="554969" cy="613881"/>
          </a:xfrm>
          <a:prstGeom prst="rect">
            <a:avLst/>
          </a:prstGeom>
          <a:ln>
            <a:solidFill>
              <a:schemeClr val="tx1">
                <a:lumMod val="95000"/>
                <a:lumOff val="5000"/>
              </a:schemeClr>
            </a:solidFill>
          </a:ln>
          <a:effectLst>
            <a:outerShdw blurRad="50800" dist="38100" dir="16200000" rotWithShape="0">
              <a:prstClr val="black">
                <a:alpha val="40000"/>
              </a:prstClr>
            </a:outerShdw>
          </a:effectLst>
        </p:spPr>
      </p:pic>
      <p:pic>
        <p:nvPicPr>
          <p:cNvPr id="38" name="图片 37">
            <a:extLst>
              <a:ext uri="{FF2B5EF4-FFF2-40B4-BE49-F238E27FC236}">
                <a16:creationId xmlns:a16="http://schemas.microsoft.com/office/drawing/2014/main" id="{D8F617FE-564C-40F0-96EB-8635D0F9830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46328" y="3618804"/>
            <a:ext cx="554969" cy="613881"/>
          </a:xfrm>
          <a:prstGeom prst="rect">
            <a:avLst/>
          </a:prstGeom>
        </p:spPr>
      </p:pic>
      <p:pic>
        <p:nvPicPr>
          <p:cNvPr id="39" name="图片 38">
            <a:extLst>
              <a:ext uri="{FF2B5EF4-FFF2-40B4-BE49-F238E27FC236}">
                <a16:creationId xmlns:a16="http://schemas.microsoft.com/office/drawing/2014/main" id="{13726337-4C8D-4158-8C0E-A569B67F618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42425" y="4564467"/>
            <a:ext cx="554969" cy="613881"/>
          </a:xfrm>
          <a:prstGeom prst="rect">
            <a:avLst/>
          </a:prstGeom>
        </p:spPr>
      </p:pic>
      <p:sp>
        <p:nvSpPr>
          <p:cNvPr id="40" name="文本框 39">
            <a:extLst>
              <a:ext uri="{FF2B5EF4-FFF2-40B4-BE49-F238E27FC236}">
                <a16:creationId xmlns:a16="http://schemas.microsoft.com/office/drawing/2014/main" id="{A599429A-7083-4BFC-92FC-B725655EB35F}"/>
              </a:ext>
            </a:extLst>
          </p:cNvPr>
          <p:cNvSpPr txBox="1"/>
          <p:nvPr/>
        </p:nvSpPr>
        <p:spPr>
          <a:xfrm>
            <a:off x="8679778" y="2671013"/>
            <a:ext cx="1232899" cy="369332"/>
          </a:xfrm>
          <a:prstGeom prst="rect">
            <a:avLst/>
          </a:prstGeom>
          <a:noFill/>
        </p:spPr>
        <p:txBody>
          <a:bodyPr wrap="square" rtlCol="0">
            <a:spAutoFit/>
          </a:bodyPr>
          <a:lstStyle/>
          <a:p>
            <a:r>
              <a:rPr lang="en-US" altLang="zh-CN" dirty="0"/>
              <a:t>Come</a:t>
            </a:r>
            <a:endParaRPr lang="zh-CN" altLang="en-US" dirty="0"/>
          </a:p>
        </p:txBody>
      </p:sp>
      <p:sp>
        <p:nvSpPr>
          <p:cNvPr id="41" name="文本框 40">
            <a:extLst>
              <a:ext uri="{FF2B5EF4-FFF2-40B4-BE49-F238E27FC236}">
                <a16:creationId xmlns:a16="http://schemas.microsoft.com/office/drawing/2014/main" id="{27320C32-22D0-42D5-A4EE-A473C4C9C2F7}"/>
              </a:ext>
            </a:extLst>
          </p:cNvPr>
          <p:cNvSpPr txBox="1"/>
          <p:nvPr/>
        </p:nvSpPr>
        <p:spPr>
          <a:xfrm>
            <a:off x="8679778" y="3741078"/>
            <a:ext cx="1232899" cy="369332"/>
          </a:xfrm>
          <a:prstGeom prst="rect">
            <a:avLst/>
          </a:prstGeom>
          <a:noFill/>
        </p:spPr>
        <p:txBody>
          <a:bodyPr wrap="square" rtlCol="0">
            <a:spAutoFit/>
          </a:bodyPr>
          <a:lstStyle/>
          <a:p>
            <a:r>
              <a:rPr lang="en-US" altLang="zh-CN" dirty="0"/>
              <a:t>Not Come</a:t>
            </a:r>
            <a:endParaRPr lang="zh-CN" altLang="en-US" dirty="0"/>
          </a:p>
        </p:txBody>
      </p:sp>
      <p:sp>
        <p:nvSpPr>
          <p:cNvPr id="42" name="文本框 41">
            <a:extLst>
              <a:ext uri="{FF2B5EF4-FFF2-40B4-BE49-F238E27FC236}">
                <a16:creationId xmlns:a16="http://schemas.microsoft.com/office/drawing/2014/main" id="{645ACBCF-4668-46E0-9848-45452F7E2445}"/>
              </a:ext>
            </a:extLst>
          </p:cNvPr>
          <p:cNvSpPr txBox="1"/>
          <p:nvPr/>
        </p:nvSpPr>
        <p:spPr>
          <a:xfrm>
            <a:off x="8679778" y="4811143"/>
            <a:ext cx="1232899" cy="369332"/>
          </a:xfrm>
          <a:prstGeom prst="rect">
            <a:avLst/>
          </a:prstGeom>
          <a:noFill/>
        </p:spPr>
        <p:txBody>
          <a:bodyPr wrap="square" rtlCol="0">
            <a:spAutoFit/>
          </a:bodyPr>
          <a:lstStyle/>
          <a:p>
            <a:r>
              <a:rPr lang="en-US" altLang="zh-CN" dirty="0"/>
              <a:t>Buy</a:t>
            </a:r>
            <a:endParaRPr lang="zh-CN" altLang="en-US" dirty="0"/>
          </a:p>
        </p:txBody>
      </p:sp>
      <p:sp>
        <p:nvSpPr>
          <p:cNvPr id="43" name="文本框 42">
            <a:extLst>
              <a:ext uri="{FF2B5EF4-FFF2-40B4-BE49-F238E27FC236}">
                <a16:creationId xmlns:a16="http://schemas.microsoft.com/office/drawing/2014/main" id="{93E0F9CF-C719-4A66-A649-94AA1A3E1D5A}"/>
              </a:ext>
            </a:extLst>
          </p:cNvPr>
          <p:cNvSpPr txBox="1"/>
          <p:nvPr/>
        </p:nvSpPr>
        <p:spPr>
          <a:xfrm>
            <a:off x="5989834" y="3618804"/>
            <a:ext cx="1232899" cy="369332"/>
          </a:xfrm>
          <a:prstGeom prst="rect">
            <a:avLst/>
          </a:prstGeom>
          <a:noFill/>
        </p:spPr>
        <p:txBody>
          <a:bodyPr wrap="square" rtlCol="0">
            <a:spAutoFit/>
          </a:bodyPr>
          <a:lstStyle/>
          <a:p>
            <a:r>
              <a:rPr lang="en-US" altLang="zh-CN" dirty="0"/>
              <a:t>……..</a:t>
            </a:r>
            <a:endParaRPr lang="zh-CN" altLang="en-US" dirty="0"/>
          </a:p>
        </p:txBody>
      </p:sp>
    </p:spTree>
    <p:extLst>
      <p:ext uri="{BB962C8B-B14F-4D97-AF65-F5344CB8AC3E}">
        <p14:creationId xmlns:p14="http://schemas.microsoft.com/office/powerpoint/2010/main" val="385926275"/>
      </p:ext>
    </p:extLst>
  </p:cSld>
  <p:clrMapOvr>
    <a:masterClrMapping/>
  </p:clrMapOvr>
  <mc:AlternateContent xmlns:mc="http://schemas.openxmlformats.org/markup-compatibility/2006" xmlns:p14="http://schemas.microsoft.com/office/powerpoint/2010/main">
    <mc:Choice Requires="p14">
      <p:transition spd="med" p14:dur="700" advTm="393">
        <p:fade/>
      </p:transition>
    </mc:Choice>
    <mc:Fallback xmlns="">
      <p:transition spd="med" advTm="39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1E233E-6DC2-46C9-BED4-9B2B90E9C51E}"/>
              </a:ext>
            </a:extLst>
          </p:cNvPr>
          <p:cNvSpPr>
            <a:spLocks noGrp="1"/>
          </p:cNvSpPr>
          <p:nvPr>
            <p:ph type="title"/>
          </p:nvPr>
        </p:nvSpPr>
        <p:spPr/>
        <p:txBody>
          <a:bodyPr/>
          <a:lstStyle/>
          <a:p>
            <a:r>
              <a:rPr lang="en-US" altLang="zh-CN" dirty="0"/>
              <a:t>The characteristic of Uplift Modeling</a:t>
            </a:r>
            <a:endParaRPr lang="zh-CN" altLang="en-US" dirty="0"/>
          </a:p>
        </p:txBody>
      </p:sp>
      <p:sp>
        <p:nvSpPr>
          <p:cNvPr id="3" name="内容占位符 2">
            <a:extLst>
              <a:ext uri="{FF2B5EF4-FFF2-40B4-BE49-F238E27FC236}">
                <a16:creationId xmlns:a16="http://schemas.microsoft.com/office/drawing/2014/main" id="{EAF41752-1DAD-4CDB-8A5E-682D9E27C016}"/>
              </a:ext>
            </a:extLst>
          </p:cNvPr>
          <p:cNvSpPr>
            <a:spLocks noGrp="1"/>
          </p:cNvSpPr>
          <p:nvPr>
            <p:ph idx="1"/>
          </p:nvPr>
        </p:nvSpPr>
        <p:spPr/>
        <p:txBody>
          <a:bodyPr>
            <a:normAutofit/>
          </a:bodyPr>
          <a:lstStyle/>
          <a:p>
            <a:pPr>
              <a:buFont typeface="Wingdings" panose="05000000000000000000" pitchFamily="2" charset="2"/>
              <a:buChar char="l"/>
            </a:pPr>
            <a:r>
              <a:rPr lang="en-US" altLang="zh-CN" sz="2800" dirty="0"/>
              <a:t>Each time we can only observe one response at one time.</a:t>
            </a:r>
          </a:p>
          <a:p>
            <a:pPr>
              <a:buFont typeface="Wingdings" panose="05000000000000000000" pitchFamily="2" charset="2"/>
              <a:buChar char="l"/>
            </a:pPr>
            <a:r>
              <a:rPr lang="en-US" altLang="zh-CN" sz="2800" dirty="0"/>
              <a:t>We can never know the exact response of one action if we didn’t offer them.</a:t>
            </a:r>
          </a:p>
          <a:p>
            <a:pPr>
              <a:buFont typeface="Wingdings" panose="05000000000000000000" pitchFamily="2" charset="2"/>
              <a:buChar char="l"/>
            </a:pPr>
            <a:r>
              <a:rPr lang="en-US" altLang="zh-CN" sz="2800" dirty="0"/>
              <a:t>We want to maximize the uplift response instead of the action response, thus we can never know them.</a:t>
            </a:r>
          </a:p>
          <a:p>
            <a:pPr>
              <a:buFont typeface="Wingdings" panose="05000000000000000000" pitchFamily="2" charset="2"/>
              <a:buChar char="l"/>
            </a:pPr>
            <a:endParaRPr lang="zh-CN" altLang="en-US" sz="2800" dirty="0"/>
          </a:p>
        </p:txBody>
      </p:sp>
    </p:spTree>
    <p:extLst>
      <p:ext uri="{BB962C8B-B14F-4D97-AF65-F5344CB8AC3E}">
        <p14:creationId xmlns:p14="http://schemas.microsoft.com/office/powerpoint/2010/main" val="709357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8AFC43-04A7-4223-B87A-217F5DD55986}"/>
              </a:ext>
            </a:extLst>
          </p:cNvPr>
          <p:cNvSpPr>
            <a:spLocks noGrp="1"/>
          </p:cNvSpPr>
          <p:nvPr>
            <p:ph type="title"/>
          </p:nvPr>
        </p:nvSpPr>
        <p:spPr/>
        <p:txBody>
          <a:bodyPr/>
          <a:lstStyle/>
          <a:p>
            <a:r>
              <a:rPr lang="en-US" altLang="zh-CN" dirty="0"/>
              <a:t>Problem Setting</a:t>
            </a:r>
            <a:endParaRPr lang="zh-CN" altLang="en-US" dirty="0"/>
          </a:p>
        </p:txBody>
      </p:sp>
      <p:sp>
        <p:nvSpPr>
          <p:cNvPr id="3" name="内容占位符 2">
            <a:extLst>
              <a:ext uri="{FF2B5EF4-FFF2-40B4-BE49-F238E27FC236}">
                <a16:creationId xmlns:a16="http://schemas.microsoft.com/office/drawing/2014/main" id="{D6870333-60E7-4E11-9A28-7B4CADDD6826}"/>
              </a:ext>
            </a:extLst>
          </p:cNvPr>
          <p:cNvSpPr>
            <a:spLocks noGrp="1"/>
          </p:cNvSpPr>
          <p:nvPr>
            <p:ph idx="1"/>
          </p:nvPr>
        </p:nvSpPr>
        <p:spPr>
          <a:xfrm>
            <a:off x="1097280" y="1845733"/>
            <a:ext cx="10058400" cy="4688417"/>
          </a:xfrm>
        </p:spPr>
        <p:txBody>
          <a:bodyPr>
            <a:normAutofit/>
          </a:bodyPr>
          <a:lstStyle/>
          <a:p>
            <a:pPr>
              <a:buFont typeface="Wingdings" panose="05000000000000000000" pitchFamily="2" charset="2"/>
              <a:buChar char="l"/>
            </a:pPr>
            <a:r>
              <a:rPr lang="en-US" altLang="zh-CN" sz="2800" dirty="0"/>
              <a:t>Dataset: a lot of &lt;X, A, Y&gt;</a:t>
            </a:r>
            <a:endParaRPr lang="en-US" altLang="zh-CN" sz="2600" dirty="0"/>
          </a:p>
          <a:p>
            <a:pPr lvl="1">
              <a:buFont typeface="Wingdings" panose="05000000000000000000" pitchFamily="2" charset="2"/>
              <a:buChar char="l"/>
            </a:pPr>
            <a:r>
              <a:rPr lang="en-US" altLang="zh-CN" sz="2600" dirty="0"/>
              <a:t>X: User features</a:t>
            </a:r>
          </a:p>
          <a:p>
            <a:pPr lvl="1">
              <a:buFont typeface="Wingdings" panose="05000000000000000000" pitchFamily="2" charset="2"/>
              <a:buChar char="l"/>
            </a:pPr>
            <a:r>
              <a:rPr lang="en-US" altLang="zh-CN" sz="2600" dirty="0"/>
              <a:t>A: The action</a:t>
            </a:r>
          </a:p>
          <a:p>
            <a:pPr lvl="1">
              <a:buFont typeface="Wingdings" panose="05000000000000000000" pitchFamily="2" charset="2"/>
              <a:buChar char="l"/>
            </a:pPr>
            <a:r>
              <a:rPr lang="en-US" altLang="zh-CN" sz="2600" dirty="0"/>
              <a:t>Y:  Response</a:t>
            </a:r>
          </a:p>
          <a:p>
            <a:pPr lvl="1">
              <a:buFont typeface="Wingdings" panose="05000000000000000000" pitchFamily="2" charset="2"/>
              <a:buChar char="l"/>
            </a:pPr>
            <a:endParaRPr lang="en-US" altLang="zh-CN" sz="2800" dirty="0"/>
          </a:p>
          <a:p>
            <a:pPr>
              <a:buFont typeface="Wingdings" panose="05000000000000000000" pitchFamily="2" charset="2"/>
              <a:buChar char="l"/>
            </a:pPr>
            <a:r>
              <a:rPr lang="en-US" altLang="zh-CN" sz="2800" dirty="0"/>
              <a:t>Uplift Modeling</a:t>
            </a:r>
          </a:p>
          <a:p>
            <a:pPr>
              <a:buFont typeface="Wingdings" panose="05000000000000000000" pitchFamily="2" charset="2"/>
              <a:buChar char="l"/>
            </a:pPr>
            <a:endParaRPr lang="en-US" altLang="zh-CN" sz="2800" dirty="0"/>
          </a:p>
          <a:p>
            <a:pPr>
              <a:buFont typeface="Wingdings" panose="05000000000000000000" pitchFamily="2" charset="2"/>
              <a:buChar char="l"/>
            </a:pPr>
            <a:r>
              <a:rPr lang="en-US" altLang="zh-CN" sz="2800" dirty="0"/>
              <a:t>Objective</a:t>
            </a:r>
          </a:p>
        </p:txBody>
      </p:sp>
      <p:pic>
        <p:nvPicPr>
          <p:cNvPr id="8" name="图片 7">
            <a:extLst>
              <a:ext uri="{FF2B5EF4-FFF2-40B4-BE49-F238E27FC236}">
                <a16:creationId xmlns:a16="http://schemas.microsoft.com/office/drawing/2014/main" id="{7EB02E00-D37A-472A-8935-0293C8AD4707}"/>
              </a:ext>
            </a:extLst>
          </p:cNvPr>
          <p:cNvPicPr>
            <a:picLocks noChangeAspect="1"/>
          </p:cNvPicPr>
          <p:nvPr/>
        </p:nvPicPr>
        <p:blipFill>
          <a:blip r:embed="rId3"/>
          <a:stretch>
            <a:fillRect/>
          </a:stretch>
        </p:blipFill>
        <p:spPr>
          <a:xfrm>
            <a:off x="3834989" y="4694679"/>
            <a:ext cx="3552130" cy="533153"/>
          </a:xfrm>
          <a:prstGeom prst="rect">
            <a:avLst/>
          </a:prstGeom>
        </p:spPr>
      </p:pic>
      <p:pic>
        <p:nvPicPr>
          <p:cNvPr id="16" name="图片 15">
            <a:extLst>
              <a:ext uri="{FF2B5EF4-FFF2-40B4-BE49-F238E27FC236}">
                <a16:creationId xmlns:a16="http://schemas.microsoft.com/office/drawing/2014/main" id="{5FE2C8B4-99B7-409B-B36B-43DF0E6DB089}"/>
              </a:ext>
            </a:extLst>
          </p:cNvPr>
          <p:cNvPicPr>
            <a:picLocks noChangeAspect="1"/>
          </p:cNvPicPr>
          <p:nvPr/>
        </p:nvPicPr>
        <p:blipFill>
          <a:blip r:embed="rId4"/>
          <a:stretch>
            <a:fillRect/>
          </a:stretch>
        </p:blipFill>
        <p:spPr>
          <a:xfrm>
            <a:off x="4234959" y="5735633"/>
            <a:ext cx="2752190" cy="533153"/>
          </a:xfrm>
          <a:prstGeom prst="rect">
            <a:avLst/>
          </a:prstGeom>
        </p:spPr>
      </p:pic>
    </p:spTree>
    <p:extLst>
      <p:ext uri="{BB962C8B-B14F-4D97-AF65-F5344CB8AC3E}">
        <p14:creationId xmlns:p14="http://schemas.microsoft.com/office/powerpoint/2010/main" val="4200916589"/>
      </p:ext>
    </p:extLst>
  </p:cSld>
  <p:clrMapOvr>
    <a:masterClrMapping/>
  </p:clrMapOvr>
  <mc:AlternateContent xmlns:mc="http://schemas.openxmlformats.org/markup-compatibility/2006" xmlns:p14="http://schemas.microsoft.com/office/powerpoint/2010/main">
    <mc:Choice Requires="p14">
      <p:transition spd="med" p14:dur="700" advTm="393">
        <p:fade/>
      </p:transition>
    </mc:Choice>
    <mc:Fallback xmlns="">
      <p:transition spd="med" advTm="39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A77EE0-1D62-49D2-BC90-A02E1D7A876F}"/>
              </a:ext>
            </a:extLst>
          </p:cNvPr>
          <p:cNvSpPr>
            <a:spLocks noGrp="1"/>
          </p:cNvSpPr>
          <p:nvPr>
            <p:ph type="title"/>
          </p:nvPr>
        </p:nvSpPr>
        <p:spPr/>
        <p:txBody>
          <a:bodyPr/>
          <a:lstStyle/>
          <a:p>
            <a:r>
              <a:rPr lang="en-US" altLang="zh-CN" dirty="0"/>
              <a:t>Existing Evaluation Metric</a:t>
            </a:r>
            <a:endParaRPr lang="zh-CN" altLang="en-US" dirty="0"/>
          </a:p>
        </p:txBody>
      </p:sp>
      <p:sp>
        <p:nvSpPr>
          <p:cNvPr id="3" name="内容占位符 2">
            <a:extLst>
              <a:ext uri="{FF2B5EF4-FFF2-40B4-BE49-F238E27FC236}">
                <a16:creationId xmlns:a16="http://schemas.microsoft.com/office/drawing/2014/main" id="{3804F32C-23BD-4887-889A-148943B4E154}"/>
              </a:ext>
            </a:extLst>
          </p:cNvPr>
          <p:cNvSpPr>
            <a:spLocks noGrp="1"/>
          </p:cNvSpPr>
          <p:nvPr>
            <p:ph idx="1"/>
          </p:nvPr>
        </p:nvSpPr>
        <p:spPr/>
        <p:txBody>
          <a:bodyPr>
            <a:normAutofit/>
          </a:bodyPr>
          <a:lstStyle/>
          <a:p>
            <a:r>
              <a:rPr lang="en-US" altLang="zh-CN" sz="2800" dirty="0" err="1"/>
              <a:t>Qini</a:t>
            </a:r>
            <a:r>
              <a:rPr lang="en-US" altLang="zh-CN" sz="2800" dirty="0"/>
              <a:t> Curve</a:t>
            </a:r>
            <a:endParaRPr lang="zh-CN" altLang="en-US" sz="2800" dirty="0"/>
          </a:p>
        </p:txBody>
      </p:sp>
      <p:pic>
        <p:nvPicPr>
          <p:cNvPr id="4" name="图片 3">
            <a:extLst>
              <a:ext uri="{FF2B5EF4-FFF2-40B4-BE49-F238E27FC236}">
                <a16:creationId xmlns:a16="http://schemas.microsoft.com/office/drawing/2014/main" id="{F75637CC-D098-4A05-8295-CDBFD3F5B070}"/>
              </a:ext>
            </a:extLst>
          </p:cNvPr>
          <p:cNvPicPr>
            <a:picLocks noChangeAspect="1"/>
          </p:cNvPicPr>
          <p:nvPr/>
        </p:nvPicPr>
        <p:blipFill>
          <a:blip r:embed="rId2"/>
          <a:stretch>
            <a:fillRect/>
          </a:stretch>
        </p:blipFill>
        <p:spPr>
          <a:xfrm>
            <a:off x="4581193" y="1701171"/>
            <a:ext cx="2723375" cy="966090"/>
          </a:xfrm>
          <a:prstGeom prst="rect">
            <a:avLst/>
          </a:prstGeom>
        </p:spPr>
      </p:pic>
      <p:pic>
        <p:nvPicPr>
          <p:cNvPr id="7" name="图片 6">
            <a:extLst>
              <a:ext uri="{FF2B5EF4-FFF2-40B4-BE49-F238E27FC236}">
                <a16:creationId xmlns:a16="http://schemas.microsoft.com/office/drawing/2014/main" id="{37C56B06-02DA-494F-8263-E6917A80295C}"/>
              </a:ext>
            </a:extLst>
          </p:cNvPr>
          <p:cNvPicPr>
            <a:picLocks noChangeAspect="1"/>
          </p:cNvPicPr>
          <p:nvPr/>
        </p:nvPicPr>
        <p:blipFill>
          <a:blip r:embed="rId3"/>
          <a:stretch>
            <a:fillRect/>
          </a:stretch>
        </p:blipFill>
        <p:spPr>
          <a:xfrm>
            <a:off x="5549332" y="2629422"/>
            <a:ext cx="5606348" cy="3689746"/>
          </a:xfrm>
          <a:prstGeom prst="rect">
            <a:avLst/>
          </a:prstGeom>
        </p:spPr>
      </p:pic>
      <p:sp>
        <p:nvSpPr>
          <p:cNvPr id="8" name="文本框 7">
            <a:extLst>
              <a:ext uri="{FF2B5EF4-FFF2-40B4-BE49-F238E27FC236}">
                <a16:creationId xmlns:a16="http://schemas.microsoft.com/office/drawing/2014/main" id="{D5F65A14-E19A-43F8-83A7-87FFA7228AE7}"/>
              </a:ext>
            </a:extLst>
          </p:cNvPr>
          <p:cNvSpPr txBox="1"/>
          <p:nvPr/>
        </p:nvSpPr>
        <p:spPr>
          <a:xfrm>
            <a:off x="1097280" y="2667261"/>
            <a:ext cx="4084853" cy="954107"/>
          </a:xfrm>
          <a:prstGeom prst="rect">
            <a:avLst/>
          </a:prstGeom>
          <a:noFill/>
        </p:spPr>
        <p:txBody>
          <a:bodyPr wrap="square" rtlCol="0">
            <a:spAutoFit/>
          </a:bodyPr>
          <a:lstStyle/>
          <a:p>
            <a:r>
              <a:rPr lang="en-US" altLang="zh-CN" sz="2800" dirty="0"/>
              <a:t>The offers need to be assigned randomly.</a:t>
            </a:r>
            <a:endParaRPr lang="zh-CN" altLang="en-US" sz="2800" dirty="0"/>
          </a:p>
        </p:txBody>
      </p:sp>
      <p:sp>
        <p:nvSpPr>
          <p:cNvPr id="9" name="文本框 8">
            <a:extLst>
              <a:ext uri="{FF2B5EF4-FFF2-40B4-BE49-F238E27FC236}">
                <a16:creationId xmlns:a16="http://schemas.microsoft.com/office/drawing/2014/main" id="{B00DDFAB-EC85-467C-8697-3C24BCCC535C}"/>
              </a:ext>
            </a:extLst>
          </p:cNvPr>
          <p:cNvSpPr txBox="1"/>
          <p:nvPr/>
        </p:nvSpPr>
        <p:spPr>
          <a:xfrm>
            <a:off x="950848" y="3730699"/>
            <a:ext cx="4992032" cy="2246769"/>
          </a:xfrm>
          <a:prstGeom prst="rect">
            <a:avLst/>
          </a:prstGeom>
          <a:noFill/>
        </p:spPr>
        <p:txBody>
          <a:bodyPr wrap="square" rtlCol="0">
            <a:spAutoFit/>
          </a:bodyPr>
          <a:lstStyle/>
          <a:p>
            <a:r>
              <a:rPr lang="en-US" altLang="zh-CN" sz="2800" dirty="0"/>
              <a:t>Disadvantage:</a:t>
            </a:r>
          </a:p>
          <a:p>
            <a:pPr marL="457200" indent="-457200">
              <a:buFont typeface="Arial" panose="020B0604020202020204" pitchFamily="34" charset="0"/>
              <a:buChar char="•"/>
            </a:pPr>
            <a:r>
              <a:rPr lang="en-US" altLang="zh-CN" sz="2800" dirty="0"/>
              <a:t>Only applied for two action.</a:t>
            </a:r>
          </a:p>
          <a:p>
            <a:pPr marL="457200" indent="-457200">
              <a:buFont typeface="Arial" panose="020B0604020202020204" pitchFamily="34" charset="0"/>
              <a:buChar char="•"/>
            </a:pPr>
            <a:r>
              <a:rPr lang="en-US" altLang="zh-CN" sz="2800" dirty="0"/>
              <a:t>The response need to be binary value.</a:t>
            </a:r>
          </a:p>
          <a:p>
            <a:pPr marL="457200" indent="-457200">
              <a:buFont typeface="Arial" panose="020B0604020202020204" pitchFamily="34" charset="0"/>
              <a:buChar char="•"/>
            </a:pPr>
            <a:r>
              <a:rPr lang="en-US" altLang="zh-CN" sz="2800" dirty="0"/>
              <a:t>No theoretical guarantee.</a:t>
            </a:r>
            <a:endParaRPr lang="zh-CN" altLang="en-US" sz="2800" dirty="0"/>
          </a:p>
        </p:txBody>
      </p:sp>
    </p:spTree>
    <p:extLst>
      <p:ext uri="{BB962C8B-B14F-4D97-AF65-F5344CB8AC3E}">
        <p14:creationId xmlns:p14="http://schemas.microsoft.com/office/powerpoint/2010/main" val="3142898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260983-9E0F-4246-A177-745DB4673942}"/>
              </a:ext>
            </a:extLst>
          </p:cNvPr>
          <p:cNvSpPr>
            <a:spLocks noGrp="1"/>
          </p:cNvSpPr>
          <p:nvPr>
            <p:ph type="title"/>
          </p:nvPr>
        </p:nvSpPr>
        <p:spPr/>
        <p:txBody>
          <a:bodyPr/>
          <a:lstStyle/>
          <a:p>
            <a:r>
              <a:rPr lang="en-US" altLang="zh-CN" dirty="0"/>
              <a:t>Existing Methods (1)</a:t>
            </a:r>
            <a:endParaRPr lang="zh-CN" altLang="en-US" dirty="0"/>
          </a:p>
        </p:txBody>
      </p:sp>
      <p:sp>
        <p:nvSpPr>
          <p:cNvPr id="3" name="内容占位符 2">
            <a:extLst>
              <a:ext uri="{FF2B5EF4-FFF2-40B4-BE49-F238E27FC236}">
                <a16:creationId xmlns:a16="http://schemas.microsoft.com/office/drawing/2014/main" id="{CA783D4A-A1D2-43D9-8B6E-62FB86CE658E}"/>
              </a:ext>
            </a:extLst>
          </p:cNvPr>
          <p:cNvSpPr>
            <a:spLocks noGrp="1"/>
          </p:cNvSpPr>
          <p:nvPr>
            <p:ph idx="1"/>
          </p:nvPr>
        </p:nvSpPr>
        <p:spPr/>
        <p:txBody>
          <a:bodyPr>
            <a:normAutofit/>
          </a:bodyPr>
          <a:lstStyle/>
          <a:p>
            <a:r>
              <a:rPr lang="en-US" altLang="zh-CN" sz="2800" dirty="0"/>
              <a:t>Separate Models Approach:</a:t>
            </a:r>
          </a:p>
          <a:p>
            <a:pPr lvl="1"/>
            <a:r>
              <a:rPr lang="en-US" altLang="zh-CN" sz="2600" dirty="0"/>
              <a:t>Split the dataset into several groups according to action.</a:t>
            </a:r>
          </a:p>
          <a:p>
            <a:pPr lvl="1"/>
            <a:r>
              <a:rPr lang="en-US" altLang="zh-CN" sz="2600" dirty="0"/>
              <a:t>Build a regressor on each action group.</a:t>
            </a:r>
          </a:p>
          <a:p>
            <a:pPr marL="201168" lvl="1" indent="0">
              <a:buNone/>
            </a:pPr>
            <a:endParaRPr lang="en-US" altLang="zh-CN" sz="2600" dirty="0"/>
          </a:p>
          <a:p>
            <a:pPr marL="201168" lvl="1" indent="0">
              <a:buNone/>
            </a:pPr>
            <a:r>
              <a:rPr lang="en-US" altLang="zh-CN" sz="2800" dirty="0"/>
              <a:t>Disadvantage:</a:t>
            </a:r>
          </a:p>
          <a:p>
            <a:pPr lvl="1"/>
            <a:r>
              <a:rPr lang="en-US" altLang="zh-CN" sz="2800" dirty="0"/>
              <a:t> </a:t>
            </a:r>
            <a:r>
              <a:rPr lang="en-US" altLang="zh-CN" sz="2600" dirty="0"/>
              <a:t>It performs very poor in the practice, because it pay attention to predict the action response instead of uplift response. Thus, when the patterns of uplift response and action response are different, it performs badly.</a:t>
            </a:r>
          </a:p>
          <a:p>
            <a:pPr marL="201168" lvl="1" indent="0">
              <a:buNone/>
            </a:pPr>
            <a:endParaRPr lang="en-US" altLang="zh-CN" sz="2600" dirty="0"/>
          </a:p>
          <a:p>
            <a:pPr lvl="1"/>
            <a:endParaRPr lang="en-US" altLang="zh-CN" sz="2600" dirty="0"/>
          </a:p>
          <a:p>
            <a:pPr marL="201168" lvl="1" indent="0">
              <a:buNone/>
            </a:pPr>
            <a:endParaRPr lang="en-US" altLang="zh-CN" sz="2600" dirty="0"/>
          </a:p>
        </p:txBody>
      </p:sp>
    </p:spTree>
    <p:extLst>
      <p:ext uri="{BB962C8B-B14F-4D97-AF65-F5344CB8AC3E}">
        <p14:creationId xmlns:p14="http://schemas.microsoft.com/office/powerpoint/2010/main" val="3279703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C0D460-8DC9-49F8-B0A5-47BDF08376BA}"/>
              </a:ext>
            </a:extLst>
          </p:cNvPr>
          <p:cNvSpPr>
            <a:spLocks noGrp="1"/>
          </p:cNvSpPr>
          <p:nvPr>
            <p:ph type="title"/>
          </p:nvPr>
        </p:nvSpPr>
        <p:spPr/>
        <p:txBody>
          <a:bodyPr/>
          <a:lstStyle/>
          <a:p>
            <a:r>
              <a:rPr lang="en-US" altLang="zh-CN" dirty="0"/>
              <a:t>Existing Methods (2)</a:t>
            </a:r>
            <a:endParaRPr lang="zh-CN" altLang="en-US" dirty="0"/>
          </a:p>
        </p:txBody>
      </p:sp>
      <p:sp>
        <p:nvSpPr>
          <p:cNvPr id="3" name="内容占位符 2">
            <a:extLst>
              <a:ext uri="{FF2B5EF4-FFF2-40B4-BE49-F238E27FC236}">
                <a16:creationId xmlns:a16="http://schemas.microsoft.com/office/drawing/2014/main" id="{AB8E360A-EBDF-4F28-980A-2FAA6693524F}"/>
              </a:ext>
            </a:extLst>
          </p:cNvPr>
          <p:cNvSpPr>
            <a:spLocks noGrp="1"/>
          </p:cNvSpPr>
          <p:nvPr>
            <p:ph idx="1"/>
          </p:nvPr>
        </p:nvSpPr>
        <p:spPr/>
        <p:txBody>
          <a:bodyPr/>
          <a:lstStyle/>
          <a:p>
            <a:r>
              <a:rPr lang="en-US" altLang="zh-CN" sz="2800" dirty="0"/>
              <a:t>Uplift Decision Tree</a:t>
            </a:r>
            <a:endParaRPr lang="zh-CN" altLang="en-US" sz="2800" dirty="0"/>
          </a:p>
          <a:p>
            <a:endParaRPr lang="zh-CN" altLang="en-US" dirty="0"/>
          </a:p>
        </p:txBody>
      </p:sp>
      <p:pic>
        <p:nvPicPr>
          <p:cNvPr id="4" name="图片 3">
            <a:extLst>
              <a:ext uri="{FF2B5EF4-FFF2-40B4-BE49-F238E27FC236}">
                <a16:creationId xmlns:a16="http://schemas.microsoft.com/office/drawing/2014/main" id="{3078A2C7-74E7-4212-9F99-2953433035BD}"/>
              </a:ext>
            </a:extLst>
          </p:cNvPr>
          <p:cNvPicPr>
            <a:picLocks noChangeAspect="1"/>
          </p:cNvPicPr>
          <p:nvPr/>
        </p:nvPicPr>
        <p:blipFill>
          <a:blip r:embed="rId3"/>
          <a:stretch>
            <a:fillRect/>
          </a:stretch>
        </p:blipFill>
        <p:spPr>
          <a:xfrm>
            <a:off x="8327197" y="1845734"/>
            <a:ext cx="3392008" cy="2316129"/>
          </a:xfrm>
          <a:prstGeom prst="rect">
            <a:avLst/>
          </a:prstGeom>
        </p:spPr>
      </p:pic>
      <p:sp>
        <p:nvSpPr>
          <p:cNvPr id="6" name="文本框 5">
            <a:extLst>
              <a:ext uri="{FF2B5EF4-FFF2-40B4-BE49-F238E27FC236}">
                <a16:creationId xmlns:a16="http://schemas.microsoft.com/office/drawing/2014/main" id="{0BF8B284-4356-4068-89DB-DA9669049714}"/>
              </a:ext>
            </a:extLst>
          </p:cNvPr>
          <p:cNvSpPr txBox="1"/>
          <p:nvPr/>
        </p:nvSpPr>
        <p:spPr>
          <a:xfrm>
            <a:off x="1097279" y="4463144"/>
            <a:ext cx="8535819" cy="1661993"/>
          </a:xfrm>
          <a:prstGeom prst="rect">
            <a:avLst/>
          </a:prstGeom>
          <a:noFill/>
        </p:spPr>
        <p:txBody>
          <a:bodyPr wrap="square" rtlCol="0">
            <a:spAutoFit/>
          </a:bodyPr>
          <a:lstStyle/>
          <a:p>
            <a:r>
              <a:rPr lang="en-US" altLang="zh-CN" sz="2800" dirty="0"/>
              <a:t>Disadvantage:</a:t>
            </a:r>
          </a:p>
          <a:p>
            <a:r>
              <a:rPr lang="en-US" altLang="zh-CN" sz="2800" dirty="0"/>
              <a:t>Compared with deep learning methods, it performs worse on the  generalization ability.</a:t>
            </a:r>
          </a:p>
          <a:p>
            <a:endParaRPr lang="zh-CN" altLang="en-US" dirty="0"/>
          </a:p>
        </p:txBody>
      </p:sp>
      <p:pic>
        <p:nvPicPr>
          <p:cNvPr id="10" name="图片 9">
            <a:extLst>
              <a:ext uri="{FF2B5EF4-FFF2-40B4-BE49-F238E27FC236}">
                <a16:creationId xmlns:a16="http://schemas.microsoft.com/office/drawing/2014/main" id="{33C69912-51C7-4BFD-B193-34F43419F947}"/>
              </a:ext>
            </a:extLst>
          </p:cNvPr>
          <p:cNvPicPr>
            <a:picLocks noChangeAspect="1"/>
          </p:cNvPicPr>
          <p:nvPr/>
        </p:nvPicPr>
        <p:blipFill>
          <a:blip r:embed="rId4"/>
          <a:stretch>
            <a:fillRect/>
          </a:stretch>
        </p:blipFill>
        <p:spPr>
          <a:xfrm>
            <a:off x="1097279" y="2609489"/>
            <a:ext cx="7541161" cy="788618"/>
          </a:xfrm>
          <a:prstGeom prst="rect">
            <a:avLst/>
          </a:prstGeom>
        </p:spPr>
      </p:pic>
    </p:spTree>
    <p:extLst>
      <p:ext uri="{BB962C8B-B14F-4D97-AF65-F5344CB8AC3E}">
        <p14:creationId xmlns:p14="http://schemas.microsoft.com/office/powerpoint/2010/main" val="3416224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办公室主题">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FAC2023F-644C-4F7E-8E8C-CDBE4A63C7D1}">
  <ds:schemaRefs>
    <ds:schemaRef ds:uri="http://schemas.microsoft.com/sharepoint/v3/contenttype/forms"/>
  </ds:schemaRefs>
</ds:datastoreItem>
</file>

<file path=customXml/itemProps2.xml><?xml version="1.0" encoding="utf-8"?>
<ds:datastoreItem xmlns:ds="http://schemas.openxmlformats.org/officeDocument/2006/customXml" ds:itemID="{ED65A2C9-CB67-4F36-A412-EEC1AD297F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0B0D886-CB8D-4564-A797-C05BC7D513A8}">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40262f94-9f35-4ac3-9a90-690165a166b7"/>
    <ds:schemaRef ds:uri="a4f35948-e619-41b3-aa29-22878b09cfd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Retrospect</Template>
  <TotalTime>8065</TotalTime>
  <Words>751</Words>
  <Application>Microsoft Office PowerPoint</Application>
  <PresentationFormat>宽屏</PresentationFormat>
  <Paragraphs>154</Paragraphs>
  <Slides>23</Slides>
  <Notes>11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23</vt:i4>
      </vt:variant>
    </vt:vector>
  </HeadingPairs>
  <TitlesOfParts>
    <vt:vector size="29" baseType="lpstr">
      <vt:lpstr>微软雅黑</vt:lpstr>
      <vt:lpstr>Arial</vt:lpstr>
      <vt:lpstr>Calibri</vt:lpstr>
      <vt:lpstr>Calibri Light</vt:lpstr>
      <vt:lpstr>Wingdings</vt:lpstr>
      <vt:lpstr>回顾</vt:lpstr>
      <vt:lpstr>A Policy Gradient Method for Uplift Modeling</vt:lpstr>
      <vt:lpstr>Contents</vt:lpstr>
      <vt:lpstr>Contents</vt:lpstr>
      <vt:lpstr>Motivation</vt:lpstr>
      <vt:lpstr>The characteristic of Uplift Modeling</vt:lpstr>
      <vt:lpstr>Problem Setting</vt:lpstr>
      <vt:lpstr>Existing Evaluation Metric</vt:lpstr>
      <vt:lpstr>Existing Methods (1)</vt:lpstr>
      <vt:lpstr>Existing Methods (2)</vt:lpstr>
      <vt:lpstr>Contents</vt:lpstr>
      <vt:lpstr>Methods</vt:lpstr>
      <vt:lpstr>Offline Evaluation</vt:lpstr>
      <vt:lpstr>Offline Evaluation</vt:lpstr>
      <vt:lpstr>Policy Optimization</vt:lpstr>
      <vt:lpstr>Overall Framework</vt:lpstr>
      <vt:lpstr>Contents</vt:lpstr>
      <vt:lpstr>Synthetic Experiment </vt:lpstr>
      <vt:lpstr>Real-World Datasets Experiment (2)</vt:lpstr>
      <vt:lpstr>Contributions and Conclusions</vt:lpstr>
      <vt:lpstr>Future Work</vt:lpstr>
      <vt:lpstr>Future Work</vt:lpstr>
      <vt:lpstr>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Latent Dirichlet Allocation for Internet Price War</dc:title>
  <dc:creator>hp</dc:creator>
  <cp:lastModifiedBy>hp</cp:lastModifiedBy>
  <cp:revision>798</cp:revision>
  <dcterms:created xsi:type="dcterms:W3CDTF">2018-11-01T09:06:29Z</dcterms:created>
  <dcterms:modified xsi:type="dcterms:W3CDTF">2018-12-05T13:42:27Z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