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49AA76-810D-4BAB-A892-3AFD7C07960A}">
          <p14:sldIdLst>
            <p14:sldId id="256"/>
          </p14:sldIdLst>
        </p14:section>
        <p14:section name="Introduction" id="{DBEC37D5-45C1-444E-AEA4-EC23A5A73B74}">
          <p14:sldIdLst>
            <p14:sldId id="257"/>
            <p14:sldId id="258"/>
          </p14:sldIdLst>
        </p14:section>
        <p14:section name="Tasks" id="{3E5D0105-2042-4F27-9694-9352C488EFEA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xperimental results and discussion" id="{670A47D2-8308-4B08-9DA6-0EF8317AFE51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E044-4D5F-4642-A440-224F3BF8A28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AC8BD-F956-471A-BAAD-2F7EC456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2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C8BD-F956-471A-BAAD-2F7EC4567B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2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0CCB2-28AE-4F84-8218-3D6D1924F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A69D0-865E-4386-9F4D-38050FB4D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B6FF8-1C36-4079-8CF3-4037FC09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7B3B7-E356-417F-BFC0-F56907D5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887D5-8721-4DFE-8830-6EA0A4D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42B6-828A-4F0D-96BC-A0F3DA9B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B325D-A86A-40B8-9048-F9EA7D324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BD5C6-692D-4D69-8CD9-2A96C9D0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E6B3F-C32A-4964-8D91-7D00C87E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D6F0E-7006-4A27-9AA7-B037B002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BFA4B-FC2E-4136-8063-47DDA3C99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25DED-8603-4084-BA2E-6EA072804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6190C-B7CA-40E6-AF1D-D62E19BA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63727-033D-46D1-B750-68A48D04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FC6FA-203F-4B10-8116-93BD46D8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B18D-EA65-4707-B832-79BE02D1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A3FA7-6AAB-4AA2-9024-9F89ADBC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41ADA-C7B0-4FA6-AEC8-BD7E711B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854C8-0757-48E8-B9B7-E5A11DDF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9A1F1-8228-4937-A41D-2279EE96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91C26-1BCA-443D-AF1F-B9AF74D1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D84F1-D8D4-4E00-B4B7-D2536250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5BED-7290-4639-A791-57E0A04D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64BDE-59B7-468C-84E5-CD8D366B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F52EA-7B95-4FE5-8BCD-19CCB7C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2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79A21-FF95-4D17-8C4C-ABF89682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36FDA-5185-42CB-A43C-408F59D2B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A7147-D075-4E22-81C0-DB74872D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B278B-3FA2-4110-AC6D-750FF270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7F034-F1C7-42B9-9A29-F48F9DC6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7C5BF-0898-4BAA-A382-7FF8462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3D5B-051A-45BF-A6C9-678B2257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FBCD0-3804-4324-8506-3E1D0781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55B0A-0031-479C-A0E8-C210C193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93D66-C118-4BEB-B723-0D3C25216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63082-9B0E-4C49-AB4F-9B4376216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5AFC8A-EB80-4865-AD3A-DDC6239B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7E3C6-3384-409F-B931-8694A52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5CBC1-749C-4914-B982-0BEC3B2E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F6CB-249A-44CD-B034-765A9CB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DFC57-83AE-4491-A865-FA3238C7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DD9CF0-007C-4696-9C8C-3FE0719D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76EE4-DADF-43B8-8689-AD6A671D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1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F1D6BA-D196-4CC0-BE46-11171C41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8690BC-8EB6-40C0-822C-E5607910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FA621-4889-4985-B7F7-5C1F69B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8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0229C-DA3D-4EFF-83D2-C87CCCB2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0462D-60D9-4EE6-97FD-731AEAA9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70233-0AE9-4DFF-A23E-3A6E5CE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277A8-E7B5-4A61-8800-5CDBF06A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31B83-C90B-46F5-A036-750A4CC4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8DD96-8E91-4F62-843E-3233AFAD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7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5A5A-B96E-4FD5-B852-6CDD1DA1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AEBAC-0517-4747-B4FC-C265A7D05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CD6E6-1EFE-4A97-9D7D-93F20C82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A8B3C-25C0-4C6A-AA6E-8584BA65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F2EE0-293C-44DB-A80E-14ED5442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EEA07-13F4-410D-989E-CE4F0509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BB36AB-9175-40C2-8790-88A48E0B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B2480-9BE4-4757-B68B-44259CB9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B77C-7EEF-4180-9596-7638100DB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4439-3964-464D-B523-4161AD6F3FA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9E4CD-CD9B-412D-B989-0D60FD44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230BF-5690-4C60-B02B-1268463C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CB3-3A88-4BE1-9D42-8D7084B0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7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72E1-0E5F-42D0-8ACC-F404BDB6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Benchmarking Reinforcement Learning Algorithms</a:t>
            </a:r>
            <a:br>
              <a:rPr lang="en-US" altLang="zh-CN" b="1" dirty="0"/>
            </a:br>
            <a:r>
              <a:rPr lang="en-US" altLang="zh-CN" b="1" dirty="0"/>
              <a:t>on Real-World Robots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2920D1-CEDB-485D-9D97-006ABA76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9"/>
            <a:ext cx="9144000" cy="1655762"/>
          </a:xfrm>
        </p:spPr>
        <p:txBody>
          <a:bodyPr/>
          <a:lstStyle/>
          <a:p>
            <a:r>
              <a:rPr lang="en-US" altLang="zh-CN" dirty="0"/>
              <a:t>Reporter: Mai Jing, EECS Peking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26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3C355-A0D9-4C8A-A945-AEBAF295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Repeatability of learning on five robotic tasks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213E52-B5AF-404A-A0B7-C369C82A9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8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AFAA-6943-4DD8-9578-07741818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Repeatability of learning on five robotic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F0B59-9D04-41BE-8367-049597BB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plots show the returns over time of multiple learning experiments that would be identical for the same color if they had been run in simulation.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robot hardware introduces some non-determinism, but not enough to significantly impact repeatability in the natural ups and downs of exploration and learning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except in </a:t>
            </a:r>
            <a:r>
              <a:rPr lang="en-US" altLang="zh-CN" dirty="0" err="1"/>
              <a:t>CreateMover</a:t>
            </a:r>
            <a:r>
              <a:rPr lang="en-US" altLang="zh-CN" dirty="0"/>
              <a:t>, where the physical location of the robot can diverge over time across the runs.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00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9D62A-4899-4C88-A4D8-46F8A8B8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effect of hyper-parameter choices in two robotic tasks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D516CE-A4F9-4D89-BB42-E406454B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1162"/>
            <a:ext cx="12192000" cy="47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BF31-A169-45D5-BFDB-5569F827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effect of hyper-parameter choices in two robotic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DD1E5-BD1C-4C0C-82AD-A59E40C8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each algorithm, performance varied widely with different hyper-parameter configurations, ranging from learning visually-confirmed effective behavior to no learning at all. </a:t>
            </a:r>
          </a:p>
          <a:p>
            <a:endParaRPr lang="en-US" altLang="zh-CN" dirty="0"/>
          </a:p>
          <a:p>
            <a:r>
              <a:rPr lang="en-US" altLang="zh-CN" dirty="0"/>
              <a:t>these results show that hyper-parameter choices are important, as they may make a much bigger difference than the choice of the algorithm.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C5C9-AECD-4638-8232-72C08EA2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effect of random network initializations on DXL-Reacher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B8B3B-CFDB-44F8-86C9-F7A033FA1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829232"/>
            <a:ext cx="12192001" cy="50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C7630-6C85-4502-A507-98A727C1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effect of random network initializations on DXL-Reacher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8EF6E-2CAB-41D0-ADA2-FD194426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box plots  the effect of variations in network initialization with four randomly chosen hyper-parameter configurations.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overall effect of network initialization, shown in Tukey’s box plots for four randomly chosen hyper-parameter values, was smaller than that of the choice of the hyper-parameters.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9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36284-7AAA-448B-A7BD-AF7EF7B5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Hyper-parameter consistency between two robotic tasks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EC7F9D-543D-4313-85AC-D881A6EB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95419"/>
            <a:ext cx="12192000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526E5-CF88-473C-8ED8-23D4B7C4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Hyper-parameter consistency between two robotic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021E8-9963-4309-9CF9-2242DF62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gray lines connect experiments with identical hyperparameter choices.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all four algorithms had hyper-parameter consistency between the tasks, evident by the correlation of performance shown</a:t>
            </a:r>
            <a:br>
              <a:rPr lang="en-US" altLang="zh-CN" dirty="0"/>
            </a:br>
            <a:r>
              <a:rPr lang="en-US" altLang="zh-CN" dirty="0"/>
              <a:t>above each plot, which varied from weakly positive to moderately positive relationships.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3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F9E4-A730-4675-A827-67F43B89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Learning performance of different algorithms on all six tasks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832C5A-B666-47A7-A77F-2B1B4B79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33670"/>
            <a:ext cx="12192000" cy="53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4D8D5-3DC2-4CFE-9692-B41D0612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Learning performance of different algorithms on all six tasks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8C5F6-0700-4B23-991E-6E6B7139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used the best hyper-parameters based on UR-Reacher-2. TRPO, PPO and Soft-Q learned effectively, </a:t>
            </a:r>
            <a:r>
              <a:rPr lang="en-US" altLang="zh-CN"/>
              <a:t>with Soft-Q being </a:t>
            </a:r>
            <a:r>
              <a:rPr lang="en-US" altLang="zh-CN" dirty="0"/>
              <a:t>the fastest learner and TRPO achieving near-best final learning performance in all tasks.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43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FB93C-4267-42B3-B5CF-7D9B482C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Motivation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D66C9-8AAB-479C-BF77-70F331A2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recent successes in simulation, model-free reinforcement learning has emerged as a promising approach to solving continuous control robotic tasks. </a:t>
            </a:r>
          </a:p>
          <a:p>
            <a:endParaRPr lang="en-US" altLang="zh-CN" dirty="0"/>
          </a:p>
          <a:p>
            <a:r>
              <a:rPr lang="en-US" altLang="zh-CN" dirty="0"/>
              <a:t>However, reinforcement learning research with physical robots faces substantial resistance due to the lack of benchmark tasks and supporting source code.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67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CCA5-0B16-4C6D-A15C-A343CC7F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Difficulties of real-world robot</a:t>
            </a:r>
            <a:br>
              <a:rPr lang="en-US" altLang="zh-CN" dirty="0"/>
            </a:br>
            <a:r>
              <a:rPr lang="en-US" altLang="zh-CN" dirty="0"/>
              <a:t>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CAC64-BB41-4360-8A80-D78A0FFD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Mahmood et al. (2018) recently brought to attention some of the difficulties of real-world robot learning and showed that learning performance can be highly sensitive to different elements of the task setup.</a:t>
            </a:r>
          </a:p>
          <a:p>
            <a:endParaRPr lang="en-US" altLang="zh-CN" dirty="0"/>
          </a:p>
          <a:p>
            <a:r>
              <a:rPr lang="en-US" altLang="zh-CN" dirty="0"/>
              <a:t>such as the action space(velocities or target accelerations?), the action cycle time defined by the time between two subsequent actions, and system delays.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48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03B79-7EE2-4062-99F4-27AD163D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UR-Reacher-2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95FA2D-56C6-4A32-9155-3E0EF8F50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objective is to reach arbitrary target positions by exercising low-level control over a two-joint robotic arm.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observation vector consists of joint angles, joint velocities, the previous action, and the vector difference between the target and the fingertip coordinates.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action space : angular speeds between [</a:t>
                </a:r>
                <a:r>
                  <a:rPr lang="en-US" altLang="zh-CN" i="1" dirty="0"/>
                  <a:t>-</a:t>
                </a:r>
                <a:r>
                  <a:rPr lang="en-US" altLang="zh-CN" dirty="0"/>
                  <a:t>0</a:t>
                </a:r>
                <a:r>
                  <a:rPr lang="en-US" altLang="zh-CN" i="1" dirty="0"/>
                  <a:t>:</a:t>
                </a:r>
                <a:r>
                  <a:rPr lang="en-US" altLang="zh-CN" dirty="0"/>
                  <a:t>3</a:t>
                </a:r>
                <a:r>
                  <a:rPr lang="en-US" altLang="zh-CN" i="1" dirty="0"/>
                  <a:t>; </a:t>
                </a:r>
                <a:r>
                  <a:rPr lang="en-US" altLang="zh-CN" dirty="0"/>
                  <a:t>+0</a:t>
                </a:r>
                <a:r>
                  <a:rPr lang="en-US" altLang="zh-CN" i="1" dirty="0"/>
                  <a:t>:</a:t>
                </a:r>
                <a:r>
                  <a:rPr lang="en-US" altLang="zh-CN" dirty="0"/>
                  <a:t>3] rad/s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reward function 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⁡(−100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95FA2D-56C6-4A32-9155-3E0EF8F50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1275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15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EE0D6-A731-4862-A940-E61E0DD2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UR-Reacher-6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48798-A4E1-409F-BFDB-2FF41735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is analogous to URReacher-2 with the exceptions that all six joints are actuated</a:t>
            </a:r>
          </a:p>
          <a:p>
            <a:endParaRPr lang="en-US" altLang="zh-CN" dirty="0"/>
          </a:p>
          <a:p>
            <a:r>
              <a:rPr lang="en-US" altLang="zh-CN" dirty="0"/>
              <a:t>Higher dimensionality of the action and observation spaces </a:t>
            </a:r>
          </a:p>
          <a:p>
            <a:endParaRPr lang="en-US" altLang="zh-CN" dirty="0"/>
          </a:p>
          <a:p>
            <a:r>
              <a:rPr lang="en-US" altLang="zh-CN" dirty="0"/>
              <a:t>physical limitations of reaching locations from various configurations of the arm joints in 3D space </a:t>
            </a:r>
          </a:p>
          <a:p>
            <a:endParaRPr lang="en-US" altLang="zh-CN" dirty="0"/>
          </a:p>
          <a:p>
            <a:r>
              <a:rPr lang="en-US" altLang="zh-CN" dirty="0"/>
              <a:t>a much more complex policy space and substantially increase the learning problem difficulty.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31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CE0D-BCD1-4F4F-ACB2-96D9614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DXL-Reacher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BA8E0-2E26-466E-B28D-9E202E8F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UR-Reacher-2 with current control of the DXL</a:t>
            </a:r>
            <a:br>
              <a:rPr lang="en-US" altLang="zh-CN" dirty="0"/>
            </a:br>
            <a:r>
              <a:rPr lang="en-US" altLang="zh-CN" dirty="0"/>
              <a:t>actuator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one-dimensional current control signals between [−100; 100] mA, making the task simpler than UR-Reacher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44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CEE48-D5F2-45FF-B425-7C12D9B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DXL-Tracker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DA651-4F85-46FA-A92E-049C2778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objective here is to precisely track a moving target position with current control signals between [</a:t>
            </a:r>
            <a:r>
              <a:rPr lang="en-US" altLang="zh-CN" i="1" dirty="0"/>
              <a:t>-</a:t>
            </a:r>
            <a:r>
              <a:rPr lang="en-US" altLang="zh-CN" dirty="0"/>
              <a:t>50</a:t>
            </a:r>
            <a:r>
              <a:rPr lang="en-US" altLang="zh-CN" i="1" dirty="0"/>
              <a:t>; </a:t>
            </a:r>
            <a:r>
              <a:rPr lang="en-US" altLang="zh-CN" dirty="0"/>
              <a:t>50] mA.</a:t>
            </a:r>
          </a:p>
          <a:p>
            <a:endParaRPr lang="en-US" altLang="zh-CN" dirty="0"/>
          </a:p>
          <a:p>
            <a:r>
              <a:rPr lang="en-US" altLang="zh-CN" dirty="0"/>
              <a:t>The observation vector includes the actuator position (in radians), moving speed, current target position, target position from 50 milliseconds in the past and the previous action.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C52E4-315F-4CDD-BA14-264C44B6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Create-Mover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45326-4F22-4BF8-BC1B-22CBA3C3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agent needs to move the robot forward as fast as possible within an enclosed arena</a:t>
            </a:r>
          </a:p>
          <a:p>
            <a:endParaRPr lang="en-US" altLang="zh-CN" dirty="0"/>
          </a:p>
          <a:p>
            <a:r>
              <a:rPr lang="en-US" altLang="zh-CN" dirty="0"/>
              <a:t>arena is built using white shelving boards for the walls and a white hardboard for the floor</a:t>
            </a:r>
          </a:p>
          <a:p>
            <a:endParaRPr lang="en-US" altLang="zh-CN" dirty="0"/>
          </a:p>
          <a:p>
            <a:r>
              <a:rPr lang="en-US" altLang="zh-CN" dirty="0"/>
              <a:t>The action space is [</a:t>
            </a:r>
            <a:r>
              <a:rPr lang="en-US" altLang="zh-CN" i="1" dirty="0"/>
              <a:t>-</a:t>
            </a:r>
            <a:r>
              <a:rPr lang="en-US" altLang="zh-CN" dirty="0"/>
              <a:t>150</a:t>
            </a:r>
            <a:r>
              <a:rPr lang="en-US" altLang="zh-CN" i="1" dirty="0"/>
              <a:t>mm/s; </a:t>
            </a:r>
            <a:r>
              <a:rPr lang="en-US" altLang="zh-CN" dirty="0"/>
              <a:t>150</a:t>
            </a:r>
            <a:r>
              <a:rPr lang="en-US" altLang="zh-CN" i="1" dirty="0"/>
              <a:t>mm/s</a:t>
            </a:r>
            <a:r>
              <a:rPr lang="en-US" altLang="zh-CN" dirty="0"/>
              <a:t>]^2 for actuating the two wheels with speed control.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reward function is the summation of the directed distance values over 10 most recent sensory packets.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9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3FAD6-7DA8-49E8-9633-2B9ABA3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Create-Docker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CAC1A-7EDA-45A4-9F8F-DAA13CD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task the objective is to dock to a charging station attached to the middle of one of the wider walls of the Create-Mover arena.</a:t>
            </a:r>
          </a:p>
          <a:p>
            <a:endParaRPr lang="en-US" altLang="zh-CN" dirty="0"/>
          </a:p>
          <a:p>
            <a:r>
              <a:rPr lang="en-US" altLang="zh-CN" dirty="0"/>
              <a:t>The reward function is a large positive number for successful docking with penalty for bumping and encouragement for moving forward and facing the charging station perpendicularly.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1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646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主题​​</vt:lpstr>
      <vt:lpstr>Benchmarking Reinforcement Learning Algorithms on Real-World Robots </vt:lpstr>
      <vt:lpstr>Motivation </vt:lpstr>
      <vt:lpstr>Difficulties of real-world robot learning </vt:lpstr>
      <vt:lpstr>UR-Reacher-2 </vt:lpstr>
      <vt:lpstr>UR-Reacher-6 </vt:lpstr>
      <vt:lpstr>DXL-Reacher </vt:lpstr>
      <vt:lpstr>DXL-Tracker </vt:lpstr>
      <vt:lpstr>Create-Mover </vt:lpstr>
      <vt:lpstr>Create-Docker </vt:lpstr>
      <vt:lpstr>Repeatability of learning on five robotic tasks </vt:lpstr>
      <vt:lpstr>Repeatability of learning on five robotic tasks</vt:lpstr>
      <vt:lpstr>The effect of hyper-parameter choices in two robotic tasks</vt:lpstr>
      <vt:lpstr>The effect of hyper-parameter choices in two robotic tasks</vt:lpstr>
      <vt:lpstr>The effect of random network initializations on DXL-Reacher </vt:lpstr>
      <vt:lpstr>The effect of random network initializations on DXL-Reacher </vt:lpstr>
      <vt:lpstr>Hyper-parameter consistency between two robotic tasks </vt:lpstr>
      <vt:lpstr>Hyper-parameter consistency between two robotic tasks</vt:lpstr>
      <vt:lpstr>Learning performance of different algorithms on all six tasks </vt:lpstr>
      <vt:lpstr>Learning performance of different algorithms on all six 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Reinforcement Learning Algorithms on Real-World Robots </dc:title>
  <dc:creator>jing mai</dc:creator>
  <cp:lastModifiedBy>mai jing</cp:lastModifiedBy>
  <cp:revision>152</cp:revision>
  <dcterms:created xsi:type="dcterms:W3CDTF">2018-12-05T00:12:01Z</dcterms:created>
  <dcterms:modified xsi:type="dcterms:W3CDTF">2018-12-05T11:00:06Z</dcterms:modified>
</cp:coreProperties>
</file>