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382" r:id="rId5"/>
    <p:sldId id="381" r:id="rId6"/>
    <p:sldId id="383" r:id="rId7"/>
    <p:sldId id="406" r:id="rId8"/>
    <p:sldId id="397" r:id="rId9"/>
    <p:sldId id="409" r:id="rId10"/>
    <p:sldId id="408" r:id="rId11"/>
    <p:sldId id="398" r:id="rId12"/>
    <p:sldId id="284" r:id="rId13"/>
    <p:sldId id="430" r:id="rId14"/>
    <p:sldId id="285" r:id="rId15"/>
    <p:sldId id="411" r:id="rId16"/>
    <p:sldId id="412" r:id="rId17"/>
    <p:sldId id="413" r:id="rId18"/>
    <p:sldId id="286" r:id="rId19"/>
    <p:sldId id="419" r:id="rId20"/>
    <p:sldId id="389" r:id="rId21"/>
    <p:sldId id="391" r:id="rId22"/>
    <p:sldId id="424" r:id="rId23"/>
    <p:sldId id="423" r:id="rId24"/>
    <p:sldId id="426" r:id="rId25"/>
    <p:sldId id="427" r:id="rId26"/>
    <p:sldId id="292" r:id="rId27"/>
    <p:sldId id="425" r:id="rId28"/>
    <p:sldId id="293" r:id="rId29"/>
    <p:sldId id="428" r:id="rId30"/>
    <p:sldId id="294" r:id="rId31"/>
    <p:sldId id="429" r:id="rId32"/>
    <p:sldId id="295" r:id="rId33"/>
    <p:sldId id="394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ACEE"/>
    <a:srgbClr val="E1F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/>
    <p:restoredTop sz="94690"/>
  </p:normalViewPr>
  <p:slideViewPr>
    <p:cSldViewPr snapToGrid="0">
      <p:cViewPr varScale="1">
        <p:scale>
          <a:sx n="91" d="100"/>
          <a:sy n="91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96640-AB03-4BAB-888B-C7D06D21FD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9C0B-AAD9-4F95-BABB-DAF242DD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6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6D5A-5750-4B58-A9DD-32CEC304C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6EEF-9198-4612-BF43-C96A84FA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745A-C0FB-4264-830B-A6BC1894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19CB-D40A-420E-93A6-38FF01F134FF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31B0-9906-433F-8108-1158C6F4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0367-E25F-42DE-A382-0DC00490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3541-95EE-4007-9E17-C30301B4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2DDD-71DE-4B5E-B478-DAEA4960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D8A5-FDCC-4DD8-86FC-B14EEFC7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A906-5A86-4070-8280-1DAD9EACB991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C797-AA35-48B0-AB58-8F519740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7057-6A46-47CD-826D-55139444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B2592-4B26-4A56-B6B0-DBCBC1465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01D0-934B-4BD6-BA80-24D40A8D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D951-1F12-41B9-8F82-450B8CF0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2215-16B9-48C3-971F-EC2E1304B527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3EAE-2037-4C33-95C6-7A59729E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5EBB-463F-49EC-926B-AB0BBBEA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6389-6D0E-44E9-A32D-E8C708C6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4CBC-DABC-4EB3-BC75-BE8EF30B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6F23-B27C-4360-BFC4-C0106A5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3BAA-ACEB-448B-AAAB-B28D67A06525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5902-BCDA-49DC-A94A-F2CDE0C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78612-0787-4A02-8332-1C26E708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FAB9-689E-4EF6-9F07-C9969775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5DD-730C-4A49-A2FD-273616D18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38B9-571E-4B62-AA6A-BF105AE8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6835-D6E2-4107-BEE4-41AACAD59459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D292-2F4B-4439-BA3A-D9181B2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59B6-56CC-48FF-AED6-1B8B92CC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91E-0562-4DD6-9470-8CDC54E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9C55-E1DC-4193-A7AA-BDB1F9E5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E18A6-2FAE-4182-8CBF-9F94F8F4E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88A62-360D-4E98-86F0-CFC9EDBC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8C5B-F78E-4B8C-859F-E2E54F0B1793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083F9-E910-40F9-B317-33CBD1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EED06-D72B-4C99-9EBC-50EB6D8E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8F65-9E38-4AE3-81A1-AC60BE44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2095-4247-40D4-B5BF-82AFF8FD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A2617-D85B-4674-B136-19830956A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8AA5E-61E3-4E40-846F-1F79F636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99B31-2DDD-4AEE-8AED-F3A683A0E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0FF50-D647-4CFC-84CF-1D821FD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5EA-C1AC-47A8-A776-0166F8A109FD}" type="datetime1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96246-2ED7-419E-A592-1F4EB425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18F97-49C6-421A-A5AC-C87C9998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CD77-40A5-482E-99FA-BC7F5F2D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C3D2F-2912-4AB5-9E1B-2C0925BD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5E88-C1A0-42AF-BBF1-690065E44112}" type="datetime1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275CE-3EBD-420D-BC36-19979A18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3EF55-32B9-496F-8F51-20091288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9CEBE-90BA-402B-9806-3A5B8227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4029-BD63-48E9-B1D3-E97597E9FEEE}" type="datetime1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3D107-A5E8-418A-89E7-20D853FB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2E48-115E-4878-A860-20886AA7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53F7-6571-4E67-A9EF-018D7AA6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55AF-02A3-414F-BC3D-6B53746B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A24AC-3AD7-4AC2-89BD-A518C236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5F869-43AE-4642-919F-05016BB4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77D0-2BDE-48A4-A87E-F1DDBE10E394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1C48C-DD53-4DAD-AF7D-95E320BE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0AF8D-BF39-425E-BFDF-B43306B0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F0B-B3BB-41EC-A075-3139E1EB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B21A2-EB69-4AF9-80A5-3AA7F9D48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34CD-7629-435F-8AD1-98CBEC08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695DE-0C9F-4D45-AF9A-D2079D0D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C591-FB41-46D7-9D76-361AEA9BD7B1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785C-EB1C-4A8D-B2A4-9EFA78C6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1477-360F-465E-AE83-F7ECDDFA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863DA-1F81-413D-9F7F-142BA314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9C3FE-A6AE-4F5A-B371-E113290F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C55F-1A3A-4602-B115-7A63588A8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A9A-FE92-4A5A-B3E9-CE76145E2104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62C1-C30F-4275-9EC5-680935CD1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681A-1F32-4A1D-8C1C-03C7904D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6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_short-term_memory" TargetMode="External"/><Relationship Id="rId2" Type="http://schemas.openxmlformats.org/officeDocument/2006/relationships/hyperlink" Target="https://en.wikipedia.org/wiki/Recurrent_neural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en.wikipedia.org/wiki/Vanishing_gradient_problem" TargetMode="External"/><Relationship Id="rId4" Type="http://schemas.openxmlformats.org/officeDocument/2006/relationships/hyperlink" Target="https://en.wikipedia.org/wiki/Gated_recurrent_un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layers/recurrent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equence-classification-lstm-recurrent-neural-networks-python-keras/" TargetMode="External"/><Relationship Id="rId2" Type="http://schemas.openxmlformats.org/officeDocument/2006/relationships/hyperlink" Target="http://ai.stanford.edu/~amaas/data/sentimen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graves/preprin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78D2-AA59-4490-85FD-8C8605148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An Introduction to </a:t>
            </a:r>
            <a:br>
              <a:rPr lang="en-US" sz="4400" dirty="0"/>
            </a:br>
            <a:r>
              <a:rPr lang="en-US" sz="4400" dirty="0"/>
              <a:t>Recurrent Neural Networks: Overview, Implementation, and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BC429-C6A7-4B32-8F08-2700E99B8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Hongyi Zhu and </a:t>
            </a:r>
            <a:r>
              <a:rPr lang="en-US" dirty="0" err="1"/>
              <a:t>Hsinchun</a:t>
            </a:r>
            <a:r>
              <a:rPr lang="en-US" dirty="0"/>
              <a:t> Chen</a:t>
            </a:r>
          </a:p>
          <a:p>
            <a:r>
              <a:rPr lang="en-US" dirty="0"/>
              <a:t>Artificial Intelligence Lab, University of Arizona</a:t>
            </a:r>
          </a:p>
          <a:p>
            <a:r>
              <a:rPr lang="en-US" dirty="0"/>
              <a:t>Updated April 2020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9D368-5F6E-4033-80D2-CA1D2D9D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0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52" y="1031133"/>
            <a:ext cx="9312966" cy="1948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876"/>
            <a:ext cx="10515600" cy="1325563"/>
          </a:xfrm>
        </p:spPr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017161"/>
                <a:ext cx="10809849" cy="3493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vanilla RNNs, computing this gradient involves many factors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en-US" sz="2400" dirty="0"/>
                  <a:t> (and repeated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tanh</a:t>
                </a:r>
                <a:r>
                  <a:rPr lang="en-US" sz="2400" dirty="0"/>
                  <a:t>)*. If we decompose the singular values of the gradient multiplication matrix,</a:t>
                </a:r>
              </a:p>
              <a:p>
                <a:pPr lvl="1"/>
                <a:r>
                  <a:rPr lang="en-US" dirty="0"/>
                  <a:t>Largest singular value &gt; 1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ym typeface="Wingdings" panose="05000000000000000000" pitchFamily="2" charset="2"/>
                  </a:rPr>
                  <a:t>Exploding gradients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>
                    <a:sym typeface="Wingdings" panose="05000000000000000000" pitchFamily="2" charset="2"/>
                  </a:rPr>
                  <a:t>Slight error in the late time steps causes drastic updates in the early time steps  Unstable learning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Largest singular value &lt; 1  </a:t>
                </a:r>
                <a:r>
                  <a:rPr lang="en-US" b="1" dirty="0">
                    <a:sym typeface="Wingdings" panose="05000000000000000000" pitchFamily="2" charset="2"/>
                  </a:rPr>
                  <a:t>Vanishing gradients </a:t>
                </a:r>
              </a:p>
              <a:p>
                <a:pPr lvl="2"/>
                <a:r>
                  <a:rPr lang="en-US" sz="2400" dirty="0">
                    <a:sym typeface="Wingdings" panose="05000000000000000000" pitchFamily="2" charset="2"/>
                  </a:rPr>
                  <a:t>Gradients passed to the early time steps is close to 0.  Uninformed correction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017161"/>
                <a:ext cx="10809849" cy="3493077"/>
              </a:xfrm>
              <a:blipFill>
                <a:blip r:embed="rId3"/>
                <a:stretch>
                  <a:fillRect l="-822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39961"/>
            <a:ext cx="623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Refer to </a:t>
            </a:r>
            <a:r>
              <a:rPr lang="en-US" sz="1400" dirty="0" err="1"/>
              <a:t>Bengio</a:t>
            </a:r>
            <a:r>
              <a:rPr lang="en-US" sz="1400" dirty="0"/>
              <a:t> et al. (1994) or </a:t>
            </a:r>
            <a:r>
              <a:rPr lang="en-US" sz="1400" dirty="0" err="1"/>
              <a:t>Goodfellow</a:t>
            </a:r>
            <a:r>
              <a:rPr lang="en-US" sz="1400" dirty="0"/>
              <a:t> et al. (2016) for a complete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94BEA-0F07-4561-8C32-31BAFE08AA43}"/>
                  </a:ext>
                </a:extLst>
              </p:cNvPr>
              <p:cNvSpPr txBox="1"/>
              <p:nvPr/>
            </p:nvSpPr>
            <p:spPr>
              <a:xfrm>
                <a:off x="10194657" y="2336422"/>
                <a:ext cx="1590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94BEA-0F07-4561-8C32-31BAFE08A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657" y="2336422"/>
                <a:ext cx="1590371" cy="369332"/>
              </a:xfrm>
              <a:prstGeom prst="rect">
                <a:avLst/>
              </a:prstGeom>
              <a:blipFill>
                <a:blip r:embed="rId4"/>
                <a:stretch>
                  <a:fillRect t="-6557" r="-33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27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069093" cy="40391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Vanilla RNN operates in a “multip</a:t>
            </a:r>
            <a:r>
              <a:rPr lang="en-US" altLang="ja-JP" dirty="0"/>
              <a:t>licative” way (repeated tanh).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recurrent cell designs were proposed and widely adopted: </a:t>
            </a:r>
          </a:p>
          <a:p>
            <a:pPr lvl="1"/>
            <a:r>
              <a:rPr lang="en-US" b="1" dirty="0"/>
              <a:t>Long Short-Term Memory (LSTM)</a:t>
            </a:r>
            <a:r>
              <a:rPr lang="en-US" dirty="0"/>
              <a:t> (</a:t>
            </a:r>
            <a:r>
              <a:rPr lang="en-US" dirty="0" err="1"/>
              <a:t>Hochreiter</a:t>
            </a:r>
            <a:r>
              <a:rPr lang="en-US" dirty="0"/>
              <a:t> and </a:t>
            </a:r>
            <a:r>
              <a:rPr lang="en-US" dirty="0" err="1"/>
              <a:t>Schmidhuber</a:t>
            </a:r>
            <a:r>
              <a:rPr lang="en-US" dirty="0"/>
              <a:t>, 1997)</a:t>
            </a:r>
          </a:p>
          <a:p>
            <a:pPr lvl="1"/>
            <a:r>
              <a:rPr lang="en-US" dirty="0"/>
              <a:t>Gated Recurrent Unit (GRU) (Cho et al. 2014)</a:t>
            </a:r>
          </a:p>
          <a:p>
            <a:pPr lvl="1"/>
            <a:endParaRPr lang="en-US" dirty="0"/>
          </a:p>
          <a:p>
            <a:r>
              <a:rPr lang="en-US" dirty="0"/>
              <a:t>Both designs process information in an “additive” way with gates to control information flow.</a:t>
            </a:r>
          </a:p>
          <a:p>
            <a:pPr lvl="1"/>
            <a:r>
              <a:rPr lang="en-US" b="1" dirty="0"/>
              <a:t>Sigmoid gate outputs numbers between 0 and 1, describing how much of each component should be let through.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55564" y="200140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LSTM Cell</a:t>
            </a:r>
          </a:p>
        </p:txBody>
      </p:sp>
      <p:pic>
        <p:nvPicPr>
          <p:cNvPr id="3074" name="Picture 2" descr="Image result for gated recurrent un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7"/>
          <a:stretch/>
        </p:blipFill>
        <p:spPr bwMode="auto">
          <a:xfrm>
            <a:off x="8760334" y="2370736"/>
            <a:ext cx="2987420" cy="19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59" y="6119120"/>
            <a:ext cx="3499104" cy="65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53746" y="415216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 Cell</a:t>
            </a:r>
          </a:p>
        </p:txBody>
      </p:sp>
      <p:pic>
        <p:nvPicPr>
          <p:cNvPr id="3078" name="Picture 6" descr="http://colah.github.io/posts/2015-08-Understanding-LSTMs/img/LSTM3-g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713" y="4692159"/>
            <a:ext cx="919797" cy="11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42441" y="5821411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Sigmoid Gate</a:t>
            </a:r>
          </a:p>
        </p:txBody>
      </p:sp>
      <p:pic>
        <p:nvPicPr>
          <p:cNvPr id="3080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8760334" y="219115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CDE2DC-E559-FC4B-8AD0-D7D7BD0D0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741" y="5902408"/>
            <a:ext cx="3593106" cy="578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D8E87B-E94A-E046-98A7-821F730D3DA9}"/>
              </a:ext>
            </a:extLst>
          </p:cNvPr>
          <p:cNvSpPr txBox="1"/>
          <p:nvPr/>
        </p:nvSpPr>
        <p:spPr>
          <a:xfrm>
            <a:off x="4779434" y="6032997"/>
            <a:ext cx="340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= Sigmoid ( </a:t>
            </a:r>
            <a:r>
              <a:rPr lang="en-US" sz="2000" i="1" dirty="0" err="1">
                <a:latin typeface="Times" pitchFamily="2" charset="0"/>
              </a:rPr>
              <a:t>W</a:t>
            </a:r>
            <a:r>
              <a:rPr lang="en-US" sz="2000" i="1" baseline="-25000" dirty="0" err="1">
                <a:latin typeface="Times" pitchFamily="2" charset="0"/>
              </a:rPr>
              <a:t>f</a:t>
            </a:r>
            <a:r>
              <a:rPr lang="en-US" sz="2000" i="1" baseline="-25000" dirty="0">
                <a:latin typeface="Times" pitchFamily="2" charset="0"/>
              </a:rPr>
              <a:t> </a:t>
            </a:r>
            <a:r>
              <a:rPr lang="en-US" sz="2000" i="1" dirty="0" err="1">
                <a:latin typeface="Times" pitchFamily="2" charset="0"/>
              </a:rPr>
              <a:t>x</a:t>
            </a:r>
            <a:r>
              <a:rPr lang="en-US" sz="2000" i="1" baseline="-25000" dirty="0" err="1">
                <a:latin typeface="Times" pitchFamily="2" charset="0"/>
              </a:rPr>
              <a:t>t</a:t>
            </a:r>
            <a:r>
              <a:rPr lang="en-US" sz="2000" i="1" baseline="-25000" dirty="0">
                <a:latin typeface="Times" pitchFamily="2" charset="0"/>
              </a:rPr>
              <a:t> </a:t>
            </a:r>
            <a:r>
              <a:rPr lang="en-US" sz="2000" i="1" dirty="0">
                <a:latin typeface="Times" pitchFamily="2" charset="0"/>
              </a:rPr>
              <a:t>+</a:t>
            </a:r>
            <a:r>
              <a:rPr lang="en-US" sz="2000" i="1" baseline="-25000" dirty="0">
                <a:latin typeface="Times" pitchFamily="2" charset="0"/>
              </a:rPr>
              <a:t> </a:t>
            </a:r>
            <a:r>
              <a:rPr lang="en-US" sz="2000" i="1" dirty="0">
                <a:latin typeface="Times" pitchFamily="2" charset="0"/>
              </a:rPr>
              <a:t>U</a:t>
            </a:r>
            <a:r>
              <a:rPr lang="en-US" sz="2000" i="1" baseline="-25000" dirty="0">
                <a:latin typeface="Times" pitchFamily="2" charset="0"/>
              </a:rPr>
              <a:t>t </a:t>
            </a:r>
            <a:r>
              <a:rPr lang="en-US" sz="2000" i="1" dirty="0">
                <a:latin typeface="Times" pitchFamily="2" charset="0"/>
              </a:rPr>
              <a:t>h</a:t>
            </a:r>
            <a:r>
              <a:rPr lang="en-US" sz="2000" i="1" baseline="-25000" dirty="0">
                <a:latin typeface="Times" pitchFamily="2" charset="0"/>
              </a:rPr>
              <a:t>t-1 </a:t>
            </a:r>
            <a:r>
              <a:rPr lang="en-US" sz="2000" i="1" dirty="0">
                <a:latin typeface="Times" pitchFamily="2" charset="0"/>
              </a:rPr>
              <a:t>+ b</a:t>
            </a:r>
            <a:r>
              <a:rPr lang="en-US" sz="2000" i="1" baseline="-25000" dirty="0">
                <a:latin typeface="Times" pitchFamily="2" charset="0"/>
              </a:rPr>
              <a:t>f </a:t>
            </a:r>
            <a:r>
              <a:rPr lang="en-US" sz="2000" i="1" dirty="0">
                <a:latin typeface="Times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D65A4-E191-3F44-B42B-8D28CC83978C}"/>
              </a:ext>
            </a:extLst>
          </p:cNvPr>
          <p:cNvSpPr txBox="1"/>
          <p:nvPr/>
        </p:nvSpPr>
        <p:spPr>
          <a:xfrm>
            <a:off x="854279" y="6006984"/>
            <a:ext cx="560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121228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CF7-75E9-4E45-A44C-4076BDE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8346-FED4-4314-9939-AF61033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107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key to LSTMs is the </a:t>
            </a:r>
            <a:r>
              <a:rPr lang="en-US" b="1" dirty="0"/>
              <a:t>cell state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Stores information of the past </a:t>
            </a:r>
            <a:r>
              <a:rPr lang="en-US" b="1" dirty="0">
                <a:sym typeface="Wingdings" panose="05000000000000000000" pitchFamily="2" charset="2"/>
              </a:rPr>
              <a:t> long-term memory</a:t>
            </a:r>
            <a:endParaRPr lang="en-US" b="1" dirty="0"/>
          </a:p>
          <a:p>
            <a:pPr lvl="1"/>
            <a:r>
              <a:rPr lang="en-US" b="1" dirty="0"/>
              <a:t>Passes along time steps with minor linear interactions </a:t>
            </a:r>
            <a:r>
              <a:rPr lang="en-US" b="1" dirty="0">
                <a:sym typeface="Wingdings" panose="05000000000000000000" pitchFamily="2" charset="2"/>
              </a:rPr>
              <a:t> “additive”</a:t>
            </a:r>
          </a:p>
          <a:p>
            <a:pPr lvl="1"/>
            <a:r>
              <a:rPr lang="en-US" dirty="0"/>
              <a:t>Results in an </a:t>
            </a:r>
            <a:r>
              <a:rPr lang="en-US" b="1" dirty="0"/>
              <a:t>uninterrupted gradient flow </a:t>
            </a:r>
            <a:r>
              <a:rPr lang="en-US" dirty="0">
                <a:sym typeface="Wingdings" panose="05000000000000000000" pitchFamily="2" charset="2"/>
              </a:rPr>
              <a:t> errors in the past pertain and impact learning in the future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LSTM cell manipulates input information with three gates.</a:t>
            </a:r>
          </a:p>
          <a:p>
            <a:pPr lvl="1"/>
            <a:r>
              <a:rPr lang="en-US" b="1" dirty="0"/>
              <a:t>Input gate </a:t>
            </a:r>
            <a:r>
              <a:rPr lang="en-US" dirty="0">
                <a:sym typeface="Wingdings" panose="05000000000000000000" pitchFamily="2" charset="2"/>
              </a:rPr>
              <a:t> controls the intake of new information</a:t>
            </a:r>
            <a:endParaRPr lang="en-US" dirty="0"/>
          </a:p>
          <a:p>
            <a:pPr lvl="1"/>
            <a:r>
              <a:rPr lang="en-US" b="1" dirty="0"/>
              <a:t>Forget gate </a:t>
            </a:r>
            <a:r>
              <a:rPr lang="en-US" dirty="0">
                <a:sym typeface="Wingdings" panose="05000000000000000000" pitchFamily="2" charset="2"/>
              </a:rPr>
              <a:t> determines what part of the cell state to be updated</a:t>
            </a:r>
            <a:endParaRPr lang="en-US" dirty="0"/>
          </a:p>
          <a:p>
            <a:pPr lvl="1"/>
            <a:r>
              <a:rPr lang="en-US" b="1" dirty="0"/>
              <a:t>Output gate </a:t>
            </a:r>
            <a:r>
              <a:rPr lang="en-US" dirty="0">
                <a:sym typeface="Wingdings" panose="05000000000000000000" pitchFamily="2" charset="2"/>
              </a:rPr>
              <a:t> determines what part of the cell state to output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A729A-B88B-4F14-BBF9-5407E6F3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12</a:t>
            </a:fld>
            <a:endParaRPr lang="en-US"/>
          </a:p>
        </p:txBody>
      </p:sp>
      <p:pic>
        <p:nvPicPr>
          <p:cNvPr id="4100" name="Picture 4" descr="http://colah.github.io/posts/2015-08-Understanding-LSTMs/img/LSTM3-C-li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4" r="26853"/>
          <a:stretch/>
        </p:blipFill>
        <p:spPr bwMode="auto">
          <a:xfrm>
            <a:off x="7973814" y="1558748"/>
            <a:ext cx="3952487" cy="24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LSTM neural network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42" y="4665443"/>
            <a:ext cx="3933471" cy="14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8211312" y="5135435"/>
            <a:ext cx="38155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32910" y="4784241"/>
            <a:ext cx="16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Gradient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87311" y="3847536"/>
                <a:ext cx="1325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311" y="3847536"/>
                <a:ext cx="1325491" cy="369332"/>
              </a:xfrm>
              <a:prstGeom prst="rect">
                <a:avLst/>
              </a:prstGeom>
              <a:blipFill>
                <a:blip r:embed="rId4"/>
                <a:stretch>
                  <a:fillRect l="-41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5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7AD7EC-5587-F449-AD01-B91F555CE94D}"/>
              </a:ext>
            </a:extLst>
          </p:cNvPr>
          <p:cNvSpPr txBox="1">
            <a:spLocks/>
          </p:cNvSpPr>
          <p:nvPr/>
        </p:nvSpPr>
        <p:spPr>
          <a:xfrm>
            <a:off x="8382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LSTM: Components &amp; 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3E7711-86DD-8642-A442-836F2480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26" y="1825625"/>
            <a:ext cx="5534465" cy="4711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LSM unit output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Output gate</a:t>
            </a:r>
            <a:r>
              <a:rPr lang="en-US" i="1" dirty="0"/>
              <a:t> </a:t>
            </a:r>
            <a:r>
              <a:rPr lang="en-US" dirty="0"/>
              <a:t>units</a:t>
            </a:r>
          </a:p>
          <a:p>
            <a:pPr>
              <a:lnSpc>
                <a:spcPct val="150000"/>
              </a:lnSpc>
            </a:pPr>
            <a:r>
              <a:rPr lang="en-US" dirty="0"/>
              <a:t>Transformed memory cell contents</a:t>
            </a:r>
          </a:p>
          <a:p>
            <a:pPr>
              <a:lnSpc>
                <a:spcPct val="150000"/>
              </a:lnSpc>
            </a:pPr>
            <a:r>
              <a:rPr lang="en-US" dirty="0"/>
              <a:t>Gated update to memory cell units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Forget gate</a:t>
            </a:r>
            <a:r>
              <a:rPr lang="en-US" b="1" dirty="0"/>
              <a:t> </a:t>
            </a:r>
            <a:r>
              <a:rPr lang="en-US" dirty="0"/>
              <a:t>units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Input gate</a:t>
            </a:r>
            <a:r>
              <a:rPr lang="en-US" b="1" dirty="0"/>
              <a:t> </a:t>
            </a:r>
            <a:r>
              <a:rPr lang="en-US" dirty="0"/>
              <a:t>units</a:t>
            </a:r>
          </a:p>
          <a:p>
            <a:pPr>
              <a:lnSpc>
                <a:spcPct val="150000"/>
              </a:lnSpc>
            </a:pPr>
            <a:r>
              <a:rPr lang="en-US" dirty="0"/>
              <a:t>Potential </a:t>
            </a:r>
            <a:r>
              <a:rPr lang="en-US" i="1" dirty="0"/>
              <a:t>input</a:t>
            </a:r>
            <a:r>
              <a:rPr lang="en-US" dirty="0"/>
              <a:t> to memory cell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0B5ED1-2230-074E-B02D-2DC18BF6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05" y="4592856"/>
            <a:ext cx="3944034" cy="669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F7ABF5-C443-884D-A60B-DC17F0AE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87" y="5413451"/>
            <a:ext cx="3944034" cy="507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81A8BE-206E-C74C-AFF1-DA9D6A605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204" y="6005483"/>
            <a:ext cx="3805994" cy="531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C50612-C5D7-3C45-B5A4-02AAFC0E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589" y="4033026"/>
            <a:ext cx="3079066" cy="5598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16E6ED-AA45-B942-BE38-85A027EC6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164" y="2771298"/>
            <a:ext cx="3805994" cy="5087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88737A-B6C3-5546-ABDF-44D29D731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164" y="2052902"/>
            <a:ext cx="2499945" cy="446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FA6102-843B-A14C-A922-ED6089158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0970" y="3480178"/>
            <a:ext cx="1168400" cy="368300"/>
          </a:xfrm>
          <a:prstGeom prst="rect">
            <a:avLst/>
          </a:prstGeom>
        </p:spPr>
      </p:pic>
      <p:sp>
        <p:nvSpPr>
          <p:cNvPr id="20" name="Right Bracket 19">
            <a:extLst>
              <a:ext uri="{FF2B5EF4-FFF2-40B4-BE49-F238E27FC236}">
                <a16:creationId xmlns:a16="http://schemas.microsoft.com/office/drawing/2014/main" id="{5F50F219-4AE8-F645-ABDD-8160B1A3ACAB}"/>
              </a:ext>
            </a:extLst>
          </p:cNvPr>
          <p:cNvSpPr/>
          <p:nvPr/>
        </p:nvSpPr>
        <p:spPr>
          <a:xfrm>
            <a:off x="10089000" y="5656243"/>
            <a:ext cx="193674" cy="587567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901E89-1011-B94A-9C5E-1275CDFE8888}"/>
              </a:ext>
            </a:extLst>
          </p:cNvPr>
          <p:cNvCxnSpPr>
            <a:cxnSpLocks/>
          </p:cNvCxnSpPr>
          <p:nvPr/>
        </p:nvCxnSpPr>
        <p:spPr>
          <a:xfrm>
            <a:off x="9935158" y="4312941"/>
            <a:ext cx="55450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C2C640-6A6E-7D42-A6A4-501CB2F3F191}"/>
              </a:ext>
            </a:extLst>
          </p:cNvPr>
          <p:cNvCxnSpPr>
            <a:cxnSpLocks/>
          </p:cNvCxnSpPr>
          <p:nvPr/>
        </p:nvCxnSpPr>
        <p:spPr>
          <a:xfrm>
            <a:off x="10479307" y="4312941"/>
            <a:ext cx="28334" cy="1556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356E70-ADE6-654E-9279-977981AF8F40}"/>
              </a:ext>
            </a:extLst>
          </p:cNvPr>
          <p:cNvCxnSpPr>
            <a:cxnSpLocks/>
          </p:cNvCxnSpPr>
          <p:nvPr/>
        </p:nvCxnSpPr>
        <p:spPr>
          <a:xfrm>
            <a:off x="10291393" y="5849895"/>
            <a:ext cx="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24DE76-CD37-DA42-974F-708987F306A1}"/>
              </a:ext>
            </a:extLst>
          </p:cNvPr>
          <p:cNvCxnSpPr/>
          <p:nvPr/>
        </p:nvCxnSpPr>
        <p:spPr>
          <a:xfrm flipH="1">
            <a:off x="9854782" y="4312941"/>
            <a:ext cx="62000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D9AC2C-D177-F34C-AF5F-E95E83CEBF27}"/>
              </a:ext>
            </a:extLst>
          </p:cNvPr>
          <p:cNvCxnSpPr>
            <a:cxnSpLocks/>
          </p:cNvCxnSpPr>
          <p:nvPr/>
        </p:nvCxnSpPr>
        <p:spPr>
          <a:xfrm flipV="1">
            <a:off x="10318637" y="5869744"/>
            <a:ext cx="231212" cy="110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34EB52-EBEE-F44B-829F-B3919378CA95}"/>
              </a:ext>
            </a:extLst>
          </p:cNvPr>
          <p:cNvCxnSpPr>
            <a:cxnSpLocks/>
          </p:cNvCxnSpPr>
          <p:nvPr/>
        </p:nvCxnSpPr>
        <p:spPr>
          <a:xfrm>
            <a:off x="10181952" y="4945390"/>
            <a:ext cx="30770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B7D69F-4AD9-E94B-AE2C-2CAADE734E67}"/>
              </a:ext>
            </a:extLst>
          </p:cNvPr>
          <p:cNvCxnSpPr>
            <a:cxnSpLocks/>
          </p:cNvCxnSpPr>
          <p:nvPr/>
        </p:nvCxnSpPr>
        <p:spPr>
          <a:xfrm>
            <a:off x="9844804" y="2348275"/>
            <a:ext cx="55450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984F90-FB97-A640-A905-8A18A42FCCFD}"/>
              </a:ext>
            </a:extLst>
          </p:cNvPr>
          <p:cNvCxnSpPr>
            <a:cxnSpLocks/>
          </p:cNvCxnSpPr>
          <p:nvPr/>
        </p:nvCxnSpPr>
        <p:spPr>
          <a:xfrm>
            <a:off x="10388953" y="2348275"/>
            <a:ext cx="10353" cy="12897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61C460-0E12-894F-ACB2-B3F03A0BB91C}"/>
              </a:ext>
            </a:extLst>
          </p:cNvPr>
          <p:cNvCxnSpPr>
            <a:cxnSpLocks/>
          </p:cNvCxnSpPr>
          <p:nvPr/>
        </p:nvCxnSpPr>
        <p:spPr>
          <a:xfrm>
            <a:off x="10201039" y="3885229"/>
            <a:ext cx="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CA8B4A-E0E5-6D4F-9AB6-DF5F2DC529B3}"/>
              </a:ext>
            </a:extLst>
          </p:cNvPr>
          <p:cNvCxnSpPr/>
          <p:nvPr/>
        </p:nvCxnSpPr>
        <p:spPr>
          <a:xfrm flipH="1">
            <a:off x="9764428" y="2348275"/>
            <a:ext cx="62000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3A98F1-D432-9C41-AF11-E907A5287D92}"/>
              </a:ext>
            </a:extLst>
          </p:cNvPr>
          <p:cNvCxnSpPr>
            <a:cxnSpLocks/>
          </p:cNvCxnSpPr>
          <p:nvPr/>
        </p:nvCxnSpPr>
        <p:spPr>
          <a:xfrm flipV="1">
            <a:off x="10158626" y="3626994"/>
            <a:ext cx="231212" cy="110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F5065B-8D80-9A48-943B-CF1875711466}"/>
              </a:ext>
            </a:extLst>
          </p:cNvPr>
          <p:cNvCxnSpPr>
            <a:cxnSpLocks/>
          </p:cNvCxnSpPr>
          <p:nvPr/>
        </p:nvCxnSpPr>
        <p:spPr>
          <a:xfrm>
            <a:off x="10091598" y="2980724"/>
            <a:ext cx="30770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CA3613-6FD5-BD4B-96CA-D7F8BB35BAC4}"/>
              </a:ext>
            </a:extLst>
          </p:cNvPr>
          <p:cNvCxnSpPr>
            <a:cxnSpLocks/>
          </p:cNvCxnSpPr>
          <p:nvPr/>
        </p:nvCxnSpPr>
        <p:spPr>
          <a:xfrm>
            <a:off x="7281372" y="3181546"/>
            <a:ext cx="2433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BE4510-237A-F046-81AD-594BE5496138}"/>
              </a:ext>
            </a:extLst>
          </p:cNvPr>
          <p:cNvCxnSpPr>
            <a:cxnSpLocks/>
          </p:cNvCxnSpPr>
          <p:nvPr/>
        </p:nvCxnSpPr>
        <p:spPr>
          <a:xfrm>
            <a:off x="7479370" y="5148678"/>
            <a:ext cx="2365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C7700C-9DA7-2C4E-96AA-C564BA4F2224}"/>
              </a:ext>
            </a:extLst>
          </p:cNvPr>
          <p:cNvCxnSpPr>
            <a:cxnSpLocks/>
          </p:cNvCxnSpPr>
          <p:nvPr/>
        </p:nvCxnSpPr>
        <p:spPr>
          <a:xfrm>
            <a:off x="7489348" y="5849895"/>
            <a:ext cx="2365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756E8BB-ED04-AF4E-AB44-B12AC996F66B}"/>
              </a:ext>
            </a:extLst>
          </p:cNvPr>
          <p:cNvCxnSpPr>
            <a:cxnSpLocks/>
          </p:cNvCxnSpPr>
          <p:nvPr/>
        </p:nvCxnSpPr>
        <p:spPr>
          <a:xfrm>
            <a:off x="7680960" y="6450711"/>
            <a:ext cx="2254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8" descr="Image result for lstm cell">
            <a:extLst>
              <a:ext uri="{FF2B5EF4-FFF2-40B4-BE49-F238E27FC236}">
                <a16:creationId xmlns:a16="http://schemas.microsoft.com/office/drawing/2014/main" id="{D7BD0295-F5A2-9F40-A20F-4F888E745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7464382" y="44034"/>
            <a:ext cx="4358987" cy="18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51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1</a:t>
                </a:r>
                <a:r>
                  <a:rPr lang="en-US" dirty="0"/>
                  <a:t>: Decide what information to throw away from the cell state (memory)</a:t>
                </a:r>
              </a:p>
              <a:p>
                <a:pPr lvl="1"/>
                <a:r>
                  <a:rPr lang="en-US" dirty="0"/>
                  <a:t>The output of the previous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the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jointly determine what to forget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contains selected features from the memory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Forget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78" y="4456620"/>
            <a:ext cx="6595404" cy="203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79" y="5786830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66342" y="4595165"/>
            <a:ext cx="124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Forget gate</a:t>
            </a:r>
          </a:p>
        </p:txBody>
      </p:sp>
      <p:cxnSp>
        <p:nvCxnSpPr>
          <p:cNvPr id="11" name="Straight Arrow Connector 10"/>
          <p:cNvCxnSpPr>
            <a:cxnSpLocks/>
            <a:stCxn id="9" idx="2"/>
          </p:cNvCxnSpPr>
          <p:nvPr/>
        </p:nvCxnSpPr>
        <p:spPr>
          <a:xfrm flipH="1">
            <a:off x="1912554" y="4964497"/>
            <a:ext cx="73958" cy="593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E37D07-5194-4B2E-A940-2A8FBD181E52}"/>
                  </a:ext>
                </a:extLst>
              </p:cNvPr>
              <p:cNvSpPr txBox="1"/>
              <p:nvPr/>
            </p:nvSpPr>
            <p:spPr>
              <a:xfrm>
                <a:off x="7482218" y="3815219"/>
                <a:ext cx="44177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Text processing example:</a:t>
                </a:r>
              </a:p>
              <a:p>
                <a:r>
                  <a:rPr lang="en-US" sz="2400" dirty="0"/>
                  <a:t>Cell state may include the </a:t>
                </a:r>
                <a:r>
                  <a:rPr lang="en-US" sz="2400" u="sng" dirty="0"/>
                  <a:t>gender of the current subject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When the model observes a </a:t>
                </a:r>
                <a:r>
                  <a:rPr lang="en-US" sz="2400" u="sng" dirty="0"/>
                  <a:t>new subject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), it may </a:t>
                </a:r>
                <a:r>
                  <a:rPr lang="en-US" sz="2400" u="sng" dirty="0"/>
                  <a:t>want to forget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/>
                  <a:t>) the old subject in the </a:t>
                </a:r>
                <a:r>
                  <a:rPr lang="en-US" sz="2400" u="sng" dirty="0"/>
                  <a:t>memory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E37D07-5194-4B2E-A940-2A8FBD18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3815219"/>
                <a:ext cx="4417794" cy="2677656"/>
              </a:xfrm>
              <a:prstGeom prst="rect">
                <a:avLst/>
              </a:prstGeom>
              <a:blipFill>
                <a:blip r:embed="rId6"/>
                <a:stretch>
                  <a:fillRect l="-2069" t="-1822" r="-1793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A60841D-BBD3-614F-80E8-601D144BD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24" y="4964497"/>
            <a:ext cx="3319194" cy="7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2</a:t>
                </a:r>
                <a:r>
                  <a:rPr lang="en-US" dirty="0"/>
                  <a:t>: Prepare the updates for the cell state</a:t>
                </a:r>
              </a:p>
              <a:p>
                <a:pPr lvl="1"/>
                <a:r>
                  <a:rPr lang="en-US" dirty="0"/>
                  <a:t>An alternative cell state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created from the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the guidance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Input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02" y="5594293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49352"/>
            <a:ext cx="6528053" cy="20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00593" y="4176406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gate</a:t>
            </a:r>
          </a:p>
        </p:txBody>
      </p:sp>
      <p:cxnSp>
        <p:nvCxnSpPr>
          <p:cNvPr id="11" name="Straight Arrow Connector 10"/>
          <p:cNvCxnSpPr>
            <a:cxnSpLocks/>
            <a:stCxn id="10" idx="2"/>
          </p:cNvCxnSpPr>
          <p:nvPr/>
        </p:nvCxnSpPr>
        <p:spPr>
          <a:xfrm>
            <a:off x="1670974" y="4545738"/>
            <a:ext cx="205936" cy="368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EFA392-A037-4AF5-A0E6-10220C9127CE}"/>
              </a:ext>
            </a:extLst>
          </p:cNvPr>
          <p:cNvSpPr txBox="1"/>
          <p:nvPr/>
        </p:nvSpPr>
        <p:spPr>
          <a:xfrm>
            <a:off x="2416466" y="4267414"/>
            <a:ext cx="136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cell state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D65E41-5C98-4B90-91E2-B6BA9360211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285312" y="4913745"/>
            <a:ext cx="815026" cy="68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688667-6A55-4D45-891E-ECBCA5602CB7}"/>
                  </a:ext>
                </a:extLst>
              </p:cNvPr>
              <p:cNvSpPr txBox="1"/>
              <p:nvPr/>
            </p:nvSpPr>
            <p:spPr>
              <a:xfrm>
                <a:off x="7572189" y="3857033"/>
                <a:ext cx="4055547" cy="231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</a:t>
                </a:r>
              </a:p>
              <a:p>
                <a:r>
                  <a:rPr lang="en-US" sz="2400" dirty="0"/>
                  <a:t>The model may </a:t>
                </a:r>
                <a:r>
                  <a:rPr lang="en-US" sz="2400" u="sng" dirty="0"/>
                  <a:t>want to add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) the </a:t>
                </a:r>
                <a:r>
                  <a:rPr lang="en-US" sz="2400" u="sng" dirty="0"/>
                  <a:t>gender of new subject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 to the cell state to replace the old one it is forgetting.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688667-6A55-4D45-891E-ECBCA5602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89" y="3857033"/>
                <a:ext cx="4055547" cy="2319930"/>
              </a:xfrm>
              <a:prstGeom prst="rect">
                <a:avLst/>
              </a:prstGeom>
              <a:blipFill>
                <a:blip r:embed="rId6"/>
                <a:stretch>
                  <a:fillRect l="-2256" t="-2105" r="-60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0A62EA5-8B47-F44D-B380-3727C6F38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351" y="4336358"/>
            <a:ext cx="3383056" cy="11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3</a:t>
                </a:r>
                <a:r>
                  <a:rPr lang="en-US" dirty="0"/>
                  <a:t>: Update the cell state</a:t>
                </a:r>
              </a:p>
              <a:p>
                <a:pPr lvl="1"/>
                <a:r>
                  <a:rPr lang="en-US" dirty="0"/>
                  <a:t>The new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comprised of information from the 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valuable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denotes elementwise multiplication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53" y="5216089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61722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CAE6B3-CD71-48B1-BCC0-F9F8E9906F72}"/>
              </a:ext>
            </a:extLst>
          </p:cNvPr>
          <p:cNvSpPr txBox="1"/>
          <p:nvPr/>
        </p:nvSpPr>
        <p:spPr>
          <a:xfrm>
            <a:off x="3039285" y="3732213"/>
            <a:ext cx="156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cell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49719A-4B37-43BC-A0DE-D4BAA1BF967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666836" y="4101545"/>
            <a:ext cx="157280" cy="269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A86BE1-03AE-4121-BE4D-CE1EE2E0876B}"/>
                  </a:ext>
                </a:extLst>
              </p:cNvPr>
              <p:cNvSpPr txBox="1"/>
              <p:nvPr/>
            </p:nvSpPr>
            <p:spPr>
              <a:xfrm>
                <a:off x="7246768" y="3957283"/>
                <a:ext cx="4734583" cy="195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</a:t>
                </a:r>
              </a:p>
              <a:p>
                <a:r>
                  <a:rPr lang="en-US" sz="2400" dirty="0"/>
                  <a:t>The model </a:t>
                </a:r>
                <a:r>
                  <a:rPr lang="en-US" sz="2400" u="sng" dirty="0"/>
                  <a:t>drops the old gender information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 and </a:t>
                </a:r>
                <a:r>
                  <a:rPr lang="en-US" sz="2400" u="sng" dirty="0"/>
                  <a:t>adds new gender information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 to form the </a:t>
                </a:r>
                <a:r>
                  <a:rPr lang="en-US" sz="2400" u="sng" dirty="0"/>
                  <a:t>new cell state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A86BE1-03AE-4121-BE4D-CE1EE2E08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768" y="3957283"/>
                <a:ext cx="4734583" cy="1950599"/>
              </a:xfrm>
              <a:prstGeom prst="rect">
                <a:avLst/>
              </a:prstGeom>
              <a:blipFill>
                <a:blip r:embed="rId6"/>
                <a:stretch>
                  <a:fillRect l="-2062" t="-25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BC5F8E-89CC-8041-ABC8-EA74291A0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3652" y="4597733"/>
            <a:ext cx="2565565" cy="5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037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Step 4</a:t>
                </a:r>
                <a:r>
                  <a:rPr lang="en-US" dirty="0"/>
                  <a:t>: Decide the filtered output from the new cell state</a:t>
                </a:r>
              </a:p>
              <a:p>
                <a:pPr lvl="1"/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tanh</a:t>
                </a:r>
                <a:r>
                  <a:rPr lang="en-US" dirty="0"/>
                  <a:t> function filters the new cell state to characterize stored information</a:t>
                </a:r>
              </a:p>
              <a:p>
                <a:pPr lvl="2"/>
                <a:r>
                  <a:rPr lang="en-US" dirty="0"/>
                  <a:t>Significant information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±1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Minor details  0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Output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serves as a control signal for the next time step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03731"/>
              </a:xfrm>
              <a:blipFill>
                <a:blip r:embed="rId2"/>
                <a:stretch>
                  <a:fillRect l="-1043" t="-4783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26" y="6036455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91" y="4735512"/>
            <a:ext cx="643096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80625" y="5230368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gate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2292907" y="5415034"/>
            <a:ext cx="708542" cy="290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0D9137-498D-47C7-9D09-8F6A5ED5B6EE}"/>
                  </a:ext>
                </a:extLst>
              </p:cNvPr>
              <p:cNvSpPr txBox="1"/>
              <p:nvPr/>
            </p:nvSpPr>
            <p:spPr>
              <a:xfrm>
                <a:off x="7926215" y="3495464"/>
                <a:ext cx="372035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</a:t>
                </a:r>
              </a:p>
              <a:p>
                <a:r>
                  <a:rPr lang="en-US" sz="2400" dirty="0"/>
                  <a:t>Since the model just saw a new subject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), it might </a:t>
                </a:r>
                <a:r>
                  <a:rPr lang="en-US" sz="2400" u="sng" dirty="0"/>
                  <a:t>want to output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) information relevant to a verb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e.g., singular/plural, in case a verb comes next.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0D9137-498D-47C7-9D09-8F6A5ED5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15" y="3495464"/>
                <a:ext cx="3720351" cy="3046988"/>
              </a:xfrm>
              <a:prstGeom prst="rect">
                <a:avLst/>
              </a:prstGeom>
              <a:blipFill>
                <a:blip r:embed="rId6"/>
                <a:stretch>
                  <a:fillRect l="-2455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95231C8-409D-1348-B63E-2C76556AE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862" y="5106573"/>
            <a:ext cx="3380276" cy="10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3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7955-8F80-4544-B025-7B2D01B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2FD8-3226-4C7E-BEA6-F270FC5A3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144" y="1615509"/>
                <a:ext cx="10582656" cy="24245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GRU is a variation of LSTM that also adopts the gated design.</a:t>
                </a:r>
              </a:p>
              <a:p>
                <a:r>
                  <a:rPr lang="en-US" dirty="0"/>
                  <a:t>Differences:</a:t>
                </a:r>
              </a:p>
              <a:p>
                <a:pPr lvl="1"/>
                <a:r>
                  <a:rPr lang="en-US" dirty="0"/>
                  <a:t>GRU uses an </a:t>
                </a:r>
                <a:r>
                  <a:rPr lang="en-US" b="1" dirty="0"/>
                  <a:t>update gate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substitute the input and forget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Combined the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LSTM as a single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GRU obtains similar performance compared to LSTM with fewer parameters and faster convergence. (Cho et al. 2014)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2FD8-3226-4C7E-BEA6-F270FC5A3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44" y="1615509"/>
                <a:ext cx="10582656" cy="2424549"/>
              </a:xfrm>
              <a:blipFill>
                <a:blip r:embed="rId2"/>
                <a:stretch>
                  <a:fillRect l="-719"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5BB01-A47C-4E6B-B689-F8A59DEA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18</a:t>
            </a:fld>
            <a:endParaRPr lang="en-US"/>
          </a:p>
        </p:txBody>
      </p:sp>
      <p:pic>
        <p:nvPicPr>
          <p:cNvPr id="6146" name="Picture 2" descr="A gated recurrent unit neural networ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3" y="4040058"/>
            <a:ext cx="5697168" cy="23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2036" y="4250174"/>
            <a:ext cx="590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 gate: </a:t>
            </a:r>
            <a:r>
              <a:rPr lang="en-US" dirty="0"/>
              <a:t>controls the composition of the new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02036" y="4732031"/>
                <a:ext cx="5975833" cy="67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Reset gate:</a:t>
                </a:r>
                <a:r>
                  <a:rPr lang="en-US" dirty="0"/>
                  <a:t> determines how much old information is needed in the alternative state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036" y="4732031"/>
                <a:ext cx="5975833" cy="678904"/>
              </a:xfrm>
              <a:prstGeom prst="rect">
                <a:avLst/>
              </a:prstGeom>
              <a:blipFill>
                <a:blip r:embed="rId4"/>
                <a:stretch>
                  <a:fillRect l="-816" t="-446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02036" y="5365715"/>
            <a:ext cx="457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 state:</a:t>
            </a:r>
            <a:r>
              <a:rPr lang="en-US" dirty="0"/>
              <a:t> contains new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2036" y="5785510"/>
            <a:ext cx="508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state: </a:t>
            </a:r>
            <a:r>
              <a:rPr lang="en-US" dirty="0"/>
              <a:t>replace selected old information with new information in the new state</a:t>
            </a:r>
          </a:p>
        </p:txBody>
      </p:sp>
    </p:spTree>
    <p:extLst>
      <p:ext uri="{BB962C8B-B14F-4D97-AF65-F5344CB8AC3E}">
        <p14:creationId xmlns:p14="http://schemas.microsoft.com/office/powerpoint/2010/main" val="38659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on RNN is more robust when the vanishing/exploding gradient problem is resolved.</a:t>
            </a:r>
          </a:p>
          <a:p>
            <a:pPr lvl="1"/>
            <a:r>
              <a:rPr lang="en-US" dirty="0"/>
              <a:t>RNNs can now be applied to different Sequence Learning tasks.</a:t>
            </a:r>
          </a:p>
          <a:p>
            <a:pPr lvl="1"/>
            <a:endParaRPr lang="en-US" dirty="0"/>
          </a:p>
          <a:p>
            <a:r>
              <a:rPr lang="en-US" dirty="0"/>
              <a:t>Recurrent NN architecture is flexible to operate over various sequences of vectors.</a:t>
            </a:r>
          </a:p>
          <a:p>
            <a:pPr lvl="1"/>
            <a:r>
              <a:rPr lang="en-US" dirty="0"/>
              <a:t>Sequence in the input, the output, or in the most general case both</a:t>
            </a:r>
          </a:p>
          <a:p>
            <a:pPr lvl="1"/>
            <a:r>
              <a:rPr lang="en-US" dirty="0"/>
              <a:t>Architecture with one or more RNN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EB44-B92D-44AA-A60C-E6915D6E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D254-20D8-4B76-B978-C02C7D5D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Selected pictures and </a:t>
            </a:r>
            <a:r>
              <a:rPr lang="en-US" dirty="0" err="1"/>
              <a:t>Ccontents</a:t>
            </a:r>
            <a:r>
              <a:rPr lang="en-US" dirty="0"/>
              <a:t> from: Andrew Ng, Stanford University, Chris </a:t>
            </a:r>
            <a:r>
              <a:rPr lang="en-US" dirty="0" err="1"/>
              <a:t>Olah</a:t>
            </a:r>
            <a:r>
              <a:rPr lang="en-US" dirty="0"/>
              <a:t>, Google Brain, Fei-Fei Li, Stanford University, Geoffrey Hinton, Google &amp; University of Toronto, Hung-</a:t>
            </a:r>
            <a:r>
              <a:rPr lang="en-US" dirty="0" err="1"/>
              <a:t>yi</a:t>
            </a:r>
            <a:r>
              <a:rPr lang="en-US" dirty="0"/>
              <a:t> Lee, National Taiwan University, Ian </a:t>
            </a:r>
            <a:r>
              <a:rPr lang="en-US" dirty="0" err="1"/>
              <a:t>Goodfellow</a:t>
            </a:r>
            <a:r>
              <a:rPr lang="en-US" dirty="0"/>
              <a:t>, Google Brain, Yann </a:t>
            </a:r>
            <a:r>
              <a:rPr lang="en-US" dirty="0" err="1"/>
              <a:t>LeCun</a:t>
            </a:r>
            <a:r>
              <a:rPr lang="en-US" dirty="0"/>
              <a:t>, New York University,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Universite</a:t>
            </a:r>
            <a:r>
              <a:rPr lang="en-US" dirty="0"/>
              <a:t> de Montreal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Colah’s Blog, “Understanding LSTM Networks,” 2015</a:t>
            </a:r>
          </a:p>
          <a:p>
            <a:r>
              <a:rPr lang="en-US" dirty="0"/>
              <a:t>I. Witten, e al., “Data Mining,” 2017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BDA6C-83B4-4B00-9EF6-8DE8E81F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20" y="114947"/>
            <a:ext cx="10515600" cy="1325563"/>
          </a:xfrm>
        </p:spPr>
        <p:txBody>
          <a:bodyPr/>
          <a:lstStyle/>
          <a:p>
            <a:r>
              <a:rPr lang="en-US" dirty="0"/>
              <a:t>Sequence Learning with One RNN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74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0" y="1501328"/>
            <a:ext cx="7254168" cy="227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62257" y="1689192"/>
            <a:ext cx="3498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rectangle is a vector and arrows represent functions (e.g. matrix multiply).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vectors are in red, output vectors are in blue and green vectors hold the RNN's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720" y="3926530"/>
            <a:ext cx="111138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(1) Standard NN mode without recurrent structure (e.g. </a:t>
            </a:r>
            <a:r>
              <a:rPr lang="en-US" sz="2000" b="1" u="sng" dirty="0"/>
              <a:t>image classification</a:t>
            </a:r>
            <a:r>
              <a:rPr lang="en-US" sz="2000" b="1" dirty="0"/>
              <a:t>, one label for one image</a:t>
            </a:r>
            <a:r>
              <a:rPr lang="en-US" sz="2000" dirty="0"/>
              <a:t>). </a:t>
            </a:r>
          </a:p>
          <a:p>
            <a:r>
              <a:rPr lang="en-US" sz="2000" dirty="0"/>
              <a:t>(2) Sequence output (e.g. </a:t>
            </a:r>
            <a:r>
              <a:rPr lang="en-US" sz="2000" b="1" u="sng" dirty="0"/>
              <a:t>image captioning</a:t>
            </a:r>
            <a:r>
              <a:rPr lang="en-US" sz="2000" b="1" dirty="0"/>
              <a:t>, takes an image and outputs a sentence of words</a:t>
            </a:r>
            <a:r>
              <a:rPr lang="en-US" sz="2000" dirty="0"/>
              <a:t>). </a:t>
            </a:r>
          </a:p>
          <a:p>
            <a:r>
              <a:rPr lang="en-US" sz="2000" dirty="0"/>
              <a:t>(3) Sequence input (e.g. </a:t>
            </a:r>
            <a:r>
              <a:rPr lang="en-US" sz="2000" b="1" u="sng" dirty="0"/>
              <a:t>sentiment analysis</a:t>
            </a:r>
            <a:r>
              <a:rPr lang="en-US" sz="2000" b="1" dirty="0"/>
              <a:t>, a sentence is classified as expressing positive or negative sentiment</a:t>
            </a:r>
            <a:r>
              <a:rPr lang="en-US" sz="2000" dirty="0"/>
              <a:t>). </a:t>
            </a:r>
          </a:p>
          <a:p>
            <a:r>
              <a:rPr lang="en-US" sz="2000" dirty="0"/>
              <a:t>(4) Sequence input and sequence output (e.g. </a:t>
            </a:r>
            <a:r>
              <a:rPr lang="en-US" sz="2000" b="1" u="sng" dirty="0"/>
              <a:t>machine translation</a:t>
            </a:r>
            <a:r>
              <a:rPr lang="en-US" sz="2000" b="1" dirty="0"/>
              <a:t>, a sentence in English is translated into a sentence in French</a:t>
            </a:r>
            <a:r>
              <a:rPr lang="en-US" sz="2000" dirty="0"/>
              <a:t>). </a:t>
            </a:r>
          </a:p>
          <a:p>
            <a:r>
              <a:rPr lang="en-US" sz="2000" dirty="0"/>
              <a:t>(5) Synced sequence input and output (e.g. </a:t>
            </a:r>
            <a:r>
              <a:rPr lang="en-US" sz="2000" b="1" u="sng" dirty="0"/>
              <a:t>video classification</a:t>
            </a:r>
            <a:r>
              <a:rPr lang="en-US" sz="2000" b="1" dirty="0"/>
              <a:t>, label each frame of the video</a:t>
            </a:r>
            <a:r>
              <a:rPr lang="en-US" sz="2000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314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2509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39983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87705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0434" y="3539110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7670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with Multiple RNN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6663"/>
                <a:ext cx="6122043" cy="4351338"/>
              </a:xfrm>
            </p:spPr>
            <p:txBody>
              <a:bodyPr/>
              <a:lstStyle/>
              <a:p>
                <a:r>
                  <a:rPr lang="en-US" dirty="0"/>
                  <a:t>Bidirectional RNN</a:t>
                </a:r>
              </a:p>
              <a:p>
                <a:pPr lvl="1"/>
                <a:r>
                  <a:rPr lang="en-US" dirty="0"/>
                  <a:t>Connects two recurrent units (synced many-to-many model) of opposite directions to the same output.</a:t>
                </a:r>
              </a:p>
              <a:p>
                <a:pPr lvl="1"/>
                <a:r>
                  <a:rPr lang="en-US" dirty="0"/>
                  <a:t>Captures forward and backward information from the input sequence</a:t>
                </a:r>
              </a:p>
              <a:p>
                <a:pPr lvl="1"/>
                <a:r>
                  <a:rPr lang="en-US" dirty="0"/>
                  <a:t>Apply to data whose current state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can be better determined when given future information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E.g., in the sentence “the bank is robbed,” the semantics of “bank” can be determined given the verb “robbed.”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6663"/>
                <a:ext cx="6122043" cy="4351338"/>
              </a:xfrm>
              <a:blipFill>
                <a:blip r:embed="rId2"/>
                <a:stretch>
                  <a:fillRect l="-1692" t="-2241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826352" y="2123158"/>
            <a:ext cx="5143202" cy="3800722"/>
            <a:chOff x="6480048" y="2555628"/>
            <a:chExt cx="5143202" cy="3800722"/>
          </a:xfrm>
        </p:grpSpPr>
        <p:grpSp>
          <p:nvGrpSpPr>
            <p:cNvPr id="8" name="Group 7"/>
            <p:cNvGrpSpPr/>
            <p:nvPr/>
          </p:nvGrpSpPr>
          <p:grpSpPr>
            <a:xfrm>
              <a:off x="6480048" y="2555628"/>
              <a:ext cx="5110061" cy="762312"/>
              <a:chOff x="6480048" y="1443261"/>
              <a:chExt cx="5110061" cy="76231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l="35932" t="67777" r="7225" b="13701"/>
              <a:stretch/>
            </p:blipFill>
            <p:spPr>
              <a:xfrm>
                <a:off x="6480048" y="1443261"/>
                <a:ext cx="5067787" cy="5468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/>
              <a:srcRect l="35932" t="54459" r="6751" b="32224"/>
              <a:stretch/>
            </p:blipFill>
            <p:spPr>
              <a:xfrm flipV="1">
                <a:off x="6480048" y="1812381"/>
                <a:ext cx="5110061" cy="393192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6480048" y="3403915"/>
              <a:ext cx="5143202" cy="2952435"/>
              <a:chOff x="6480048" y="3403915"/>
              <a:chExt cx="5143202" cy="295243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35931" t="-13701" r="6380" b="13701"/>
              <a:stretch/>
            </p:blipFill>
            <p:spPr>
              <a:xfrm>
                <a:off x="6480048" y="3403915"/>
                <a:ext cx="5143202" cy="295243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l="35932" t="54459" r="6751" b="32224"/>
              <a:stretch/>
            </p:blipFill>
            <p:spPr>
              <a:xfrm flipV="1">
                <a:off x="6480048" y="3765301"/>
                <a:ext cx="5110061" cy="393192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0831398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63664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40649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7634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1"/>
              <a:endCxn id="12" idx="3"/>
            </p:cNvCxnSpPr>
            <p:nvPr/>
          </p:nvCxnSpPr>
          <p:spPr>
            <a:xfrm flipH="1">
              <a:off x="9651821" y="3532939"/>
              <a:ext cx="11795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1"/>
              <a:endCxn id="13" idx="3"/>
            </p:cNvCxnSpPr>
            <p:nvPr/>
          </p:nvCxnSpPr>
          <p:spPr>
            <a:xfrm flipH="1">
              <a:off x="8528806" y="3532939"/>
              <a:ext cx="4348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1"/>
              <a:endCxn id="14" idx="3"/>
            </p:cNvCxnSpPr>
            <p:nvPr/>
          </p:nvCxnSpPr>
          <p:spPr>
            <a:xfrm flipH="1">
              <a:off x="7405791" y="3532939"/>
              <a:ext cx="4348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450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with Multiple RNN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646" y="1574620"/>
            <a:ext cx="10515600" cy="478173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Sequence-to-Sequence (Seq2Seq) model</a:t>
            </a:r>
          </a:p>
          <a:p>
            <a:pPr lvl="1"/>
            <a:r>
              <a:rPr lang="en-US" dirty="0"/>
              <a:t>Developed by Google in 2018 for use in machine translation.</a:t>
            </a:r>
          </a:p>
          <a:p>
            <a:pPr lvl="1"/>
            <a:r>
              <a:rPr lang="en-US" dirty="0"/>
              <a:t>Seq2seq turns one sequence into another sequence. It does so by use of a </a:t>
            </a:r>
            <a:r>
              <a:rPr lang="en-US" dirty="0">
                <a:hlinkClick r:id="rId2" tooltip="Recurrent neural network"/>
              </a:rPr>
              <a:t>recurrent neural network</a:t>
            </a:r>
            <a:r>
              <a:rPr lang="en-US" dirty="0"/>
              <a:t> (RNN) or more often </a:t>
            </a:r>
            <a:r>
              <a:rPr lang="en-US" dirty="0">
                <a:hlinkClick r:id="rId3" tooltip="Long short-term memory"/>
              </a:rPr>
              <a:t>LSTM</a:t>
            </a:r>
            <a:r>
              <a:rPr lang="en-US" dirty="0"/>
              <a:t> or </a:t>
            </a:r>
            <a:r>
              <a:rPr lang="en-US" dirty="0">
                <a:hlinkClick r:id="rId4" tooltip="Gated recurrent unit"/>
              </a:rPr>
              <a:t>GRU</a:t>
            </a:r>
            <a:r>
              <a:rPr lang="en-US" dirty="0"/>
              <a:t> to avoid the problem of </a:t>
            </a:r>
            <a:r>
              <a:rPr lang="en-US" dirty="0">
                <a:hlinkClick r:id="rId5" tooltip="Vanishing gradient problem"/>
              </a:rPr>
              <a:t>vanishing gradient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primary components are one Encoder and one Decoder network. The encoder turns each item into a corresponding hidden vector containing the item and its context. The decoder reverses the process, turning the vector into an output item, using the previous output as the input context.</a:t>
            </a:r>
          </a:p>
          <a:p>
            <a:pPr lvl="1"/>
            <a:r>
              <a:rPr lang="en-US" b="1" dirty="0"/>
              <a:t>Encoder RNN</a:t>
            </a:r>
            <a:r>
              <a:rPr lang="en-US" dirty="0"/>
              <a:t>: extract and compress the </a:t>
            </a:r>
          </a:p>
          <a:p>
            <a:pPr marL="457200" lvl="1" indent="0">
              <a:buNone/>
            </a:pPr>
            <a:r>
              <a:rPr lang="en-US" dirty="0"/>
              <a:t>    semantics from the input sequence</a:t>
            </a:r>
          </a:p>
          <a:p>
            <a:pPr lvl="1"/>
            <a:r>
              <a:rPr lang="en-US" b="1" dirty="0"/>
              <a:t>Decoder RNN</a:t>
            </a:r>
            <a:r>
              <a:rPr lang="en-US" dirty="0"/>
              <a:t>: generate a sequence based </a:t>
            </a:r>
          </a:p>
          <a:p>
            <a:pPr marL="457200" lvl="1" indent="0">
              <a:buNone/>
            </a:pPr>
            <a:r>
              <a:rPr lang="en-US" dirty="0"/>
              <a:t>     on the input semantics</a:t>
            </a:r>
          </a:p>
          <a:p>
            <a:pPr lvl="1"/>
            <a:r>
              <a:rPr lang="en-US" dirty="0"/>
              <a:t>Apply to tasks such as machine translation</a:t>
            </a:r>
          </a:p>
          <a:p>
            <a:pPr lvl="2"/>
            <a:r>
              <a:rPr lang="en-US" dirty="0"/>
              <a:t>Similar underlying semantics</a:t>
            </a:r>
          </a:p>
          <a:p>
            <a:pPr lvl="2"/>
            <a:r>
              <a:rPr lang="en-US" dirty="0"/>
              <a:t>E.g., “I love you.” to “Je </a:t>
            </a:r>
            <a:r>
              <a:rPr lang="en-US" dirty="0" err="1"/>
              <a:t>t’aime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22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586984" y="4019582"/>
            <a:ext cx="6528874" cy="2779173"/>
            <a:chOff x="5586984" y="4019582"/>
            <a:chExt cx="6528874" cy="2779173"/>
          </a:xfrm>
        </p:grpSpPr>
        <p:grpSp>
          <p:nvGrpSpPr>
            <p:cNvPr id="39" name="Group 38"/>
            <p:cNvGrpSpPr/>
            <p:nvPr/>
          </p:nvGrpSpPr>
          <p:grpSpPr>
            <a:xfrm>
              <a:off x="5586984" y="4019582"/>
              <a:ext cx="6528874" cy="2779173"/>
              <a:chOff x="5586984" y="4019582"/>
              <a:chExt cx="6528874" cy="2779173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586984" y="4019582"/>
                <a:ext cx="6528874" cy="2779173"/>
                <a:chOff x="5586984" y="4019582"/>
                <a:chExt cx="6528874" cy="2779173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5931" t="9229" r="6380" b="13701"/>
                <a:stretch/>
              </p:blipFill>
              <p:spPr>
                <a:xfrm>
                  <a:off x="8560261" y="4019582"/>
                  <a:ext cx="3555597" cy="1573046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5931" t="12048" r="6380" b="13701"/>
                <a:stretch/>
              </p:blipFill>
              <p:spPr>
                <a:xfrm>
                  <a:off x="5586984" y="5221224"/>
                  <a:ext cx="3701084" cy="1577531"/>
                </a:xfrm>
                <a:prstGeom prst="rect">
                  <a:avLst/>
                </a:prstGeom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9546336" y="4946904"/>
                  <a:ext cx="2432304" cy="600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744648" y="5193792"/>
                  <a:ext cx="2432304" cy="600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756650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533636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0310622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1596497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8855073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818703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0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9631662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0406267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692142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9593308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1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0370595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2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636185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y</a:t>
                  </a:r>
                  <a:r>
                    <a:rPr lang="en-US" sz="1200" baseline="-25000" dirty="0" err="1"/>
                    <a:t>m</a:t>
                  </a:r>
                  <a:endParaRPr lang="en-US" sz="1200" baseline="-250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1007993" y="402433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973392" y="5221224"/>
              <a:ext cx="2361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RNN as the encoder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94037" y="5247096"/>
              <a:ext cx="2361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RNN as the decoder</a:t>
              </a:r>
            </a:p>
          </p:txBody>
        </p:sp>
        <p:cxnSp>
          <p:nvCxnSpPr>
            <p:cNvPr id="43" name="Straight Arrow Connector 42"/>
            <p:cNvCxnSpPr>
              <a:stCxn id="40" idx="2"/>
            </p:cNvCxnSpPr>
            <p:nvPr/>
          </p:nvCxnSpPr>
          <p:spPr>
            <a:xfrm>
              <a:off x="7154004" y="5590556"/>
              <a:ext cx="0" cy="20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0"/>
            </p:cNvCxnSpPr>
            <p:nvPr/>
          </p:nvCxnSpPr>
          <p:spPr>
            <a:xfrm flipV="1">
              <a:off x="10674649" y="5053754"/>
              <a:ext cx="0" cy="1933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475991" y="6327208"/>
              <a:ext cx="168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sequence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65303" y="4693571"/>
              <a:ext cx="1985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 semantics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60589" y="4043382"/>
              <a:ext cx="197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Decoded sequence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8077200" y="5053754"/>
              <a:ext cx="707078" cy="193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3"/>
            </p:cNvCxnSpPr>
            <p:nvPr/>
          </p:nvCxnSpPr>
          <p:spPr>
            <a:xfrm>
              <a:off x="8532283" y="4228048"/>
              <a:ext cx="234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8" idx="1"/>
            </p:cNvCxnSpPr>
            <p:nvPr/>
          </p:nvCxnSpPr>
          <p:spPr>
            <a:xfrm flipH="1">
              <a:off x="9172575" y="6511874"/>
              <a:ext cx="303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03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RNN in Python using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Keras</a:t>
            </a:r>
            <a:r>
              <a:rPr lang="en-US" dirty="0"/>
              <a:t> provides APIs for the vanilla RNN design, LSTM, and GRU cells: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keras.layers.SimpleRNN</a:t>
            </a:r>
            <a:r>
              <a:rPr lang="en-US" sz="1800" dirty="0">
                <a:latin typeface="Consolas" panose="020B0609020204030204" pitchFamily="49" charset="0"/>
              </a:rPr>
              <a:t>(units, activation='tanh', </a:t>
            </a:r>
            <a:r>
              <a:rPr lang="en-US" sz="1800" dirty="0" err="1">
                <a:latin typeface="Consolas" panose="020B0609020204030204" pitchFamily="49" charset="0"/>
              </a:rPr>
              <a:t>return_sequences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b="1" dirty="0">
                <a:latin typeface="Consolas" panose="020B06090202040302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</a:rPr>
              <a:t>, …)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keras.layers.LSTM</a:t>
            </a:r>
            <a:r>
              <a:rPr lang="en-US" sz="1800" dirty="0">
                <a:latin typeface="Consolas" panose="020B0609020204030204" pitchFamily="49" charset="0"/>
              </a:rPr>
              <a:t>(units, activation='tanh', </a:t>
            </a:r>
            <a:r>
              <a:rPr lang="en-US" sz="1800" dirty="0" err="1">
                <a:latin typeface="Consolas" panose="020B0609020204030204" pitchFamily="49" charset="0"/>
              </a:rPr>
              <a:t>recurrent_activation</a:t>
            </a:r>
            <a:r>
              <a:rPr lang="en-US" sz="1800" dirty="0">
                <a:latin typeface="Consolas" panose="020B0609020204030204" pitchFamily="49" charset="0"/>
              </a:rPr>
              <a:t>='</a:t>
            </a:r>
            <a:r>
              <a:rPr lang="en-US" sz="1800" dirty="0" err="1">
                <a:latin typeface="Consolas" panose="020B0609020204030204" pitchFamily="49" charset="0"/>
              </a:rPr>
              <a:t>hard_sigmoid</a:t>
            </a:r>
            <a:r>
              <a:rPr lang="en-US" sz="1800" dirty="0">
                <a:latin typeface="Consolas" panose="020B0609020204030204" pitchFamily="49" charset="0"/>
              </a:rPr>
              <a:t>', …)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keras.layers.GRU</a:t>
            </a:r>
            <a:r>
              <a:rPr lang="en-US" sz="1800" dirty="0">
                <a:latin typeface="Consolas" panose="020B0609020204030204" pitchFamily="49" charset="0"/>
              </a:rPr>
              <a:t>(units, activation='tanh', </a:t>
            </a:r>
            <a:r>
              <a:rPr lang="en-US" sz="1800" dirty="0" err="1">
                <a:latin typeface="Consolas" panose="020B0609020204030204" pitchFamily="49" charset="0"/>
              </a:rPr>
              <a:t>recurrent_activation</a:t>
            </a:r>
            <a:r>
              <a:rPr lang="en-US" sz="1800" dirty="0">
                <a:latin typeface="Consolas" panose="020B0609020204030204" pitchFamily="49" charset="0"/>
              </a:rPr>
              <a:t>='</a:t>
            </a:r>
            <a:r>
              <a:rPr lang="en-US" sz="1800" dirty="0" err="1">
                <a:latin typeface="Consolas" panose="020B0609020204030204" pitchFamily="49" charset="0"/>
              </a:rPr>
              <a:t>hard_sigmoid</a:t>
            </a:r>
            <a:r>
              <a:rPr lang="en-US" sz="1800" dirty="0">
                <a:latin typeface="Consolas" panose="020B0609020204030204" pitchFamily="49" charset="0"/>
              </a:rPr>
              <a:t>', …)</a:t>
            </a:r>
          </a:p>
          <a:p>
            <a:endParaRPr lang="en-US" dirty="0"/>
          </a:p>
          <a:p>
            <a:r>
              <a:rPr lang="en-US" dirty="0"/>
              <a:t>Critical parameters*</a:t>
            </a:r>
          </a:p>
          <a:p>
            <a:pPr lvl="1"/>
            <a:r>
              <a:rPr lang="en-US" dirty="0"/>
              <a:t>units: dimensionality of the output space</a:t>
            </a:r>
          </a:p>
          <a:p>
            <a:pPr lvl="1"/>
            <a:r>
              <a:rPr lang="en-US" dirty="0"/>
              <a:t>activation: activation function to use on the recurrent layer, ‘</a:t>
            </a:r>
            <a:r>
              <a:rPr lang="en-US" dirty="0" err="1"/>
              <a:t>tanh</a:t>
            </a:r>
            <a:r>
              <a:rPr lang="en-US" dirty="0"/>
              <a:t>’ by default</a:t>
            </a:r>
          </a:p>
          <a:p>
            <a:pPr lvl="1"/>
            <a:r>
              <a:rPr lang="en-US" dirty="0" err="1"/>
              <a:t>recurrent_activation</a:t>
            </a:r>
            <a:r>
              <a:rPr lang="en-US" dirty="0"/>
              <a:t>: activation function for the gates</a:t>
            </a:r>
          </a:p>
          <a:p>
            <a:pPr lvl="1"/>
            <a:r>
              <a:rPr lang="en-US" dirty="0" err="1"/>
              <a:t>return_sequences</a:t>
            </a:r>
            <a:r>
              <a:rPr lang="en-US" dirty="0"/>
              <a:t>: 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True</a:t>
            </a:r>
            <a:r>
              <a:rPr lang="en-US" dirty="0"/>
              <a:t> to obtain the output on each time step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 to obtain the last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Image result for keras logo">
            <a:extLst>
              <a:ext uri="{FF2B5EF4-FFF2-40B4-BE49-F238E27FC236}">
                <a16:creationId xmlns:a16="http://schemas.microsoft.com/office/drawing/2014/main" id="{600DDE51-7973-4C88-9751-24F2979C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327" y="136525"/>
            <a:ext cx="1577109" cy="4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EA4993-C5E2-48C3-A5F0-898726F8BA96}"/>
              </a:ext>
            </a:extLst>
          </p:cNvPr>
          <p:cNvSpPr/>
          <p:nvPr/>
        </p:nvSpPr>
        <p:spPr>
          <a:xfrm>
            <a:off x="838200" y="6308209"/>
            <a:ext cx="568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*: More can be found on </a:t>
            </a:r>
            <a:r>
              <a:rPr lang="en-US" dirty="0">
                <a:hlinkClick r:id="rId3"/>
              </a:rPr>
              <a:t>https://keras.io/layers/recurrent/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4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8F7B-DC53-4E4B-ABD7-75820D0B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577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 Example: Sequence Classification with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34EE-A043-4310-A8C3-CD52630A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18"/>
            <a:ext cx="10515600" cy="8968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IMDB movie review sentiment classification problem</a:t>
            </a:r>
            <a:endParaRPr lang="en-US" dirty="0"/>
          </a:p>
          <a:p>
            <a:pPr lvl="1"/>
            <a:r>
              <a:rPr lang="en-US" dirty="0"/>
              <a:t>Classify each movie review into a sentiment class (positive (1) or negative (0))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2CC21-0D90-4A1D-8853-F51185AD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B23517-145F-4937-8F28-2A081B035696}"/>
              </a:ext>
            </a:extLst>
          </p:cNvPr>
          <p:cNvSpPr/>
          <p:nvPr/>
        </p:nvSpPr>
        <p:spPr>
          <a:xfrm>
            <a:off x="838200" y="6327275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https://machinelearningmastery.com/sequence-classification-lstm-recurrent-neural-networks-python-keras/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http://ai.stanford.edu/~amaas/data/sentiment/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D557D-F7DD-42ED-83BA-2752F197DFE8}"/>
              </a:ext>
            </a:extLst>
          </p:cNvPr>
          <p:cNvSpPr/>
          <p:nvPr/>
        </p:nvSpPr>
        <p:spPr>
          <a:xfrm>
            <a:off x="838200" y="1949236"/>
            <a:ext cx="10515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</a:rPr>
              <a:t>numpy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keras.datasets</a:t>
            </a:r>
            <a:r>
              <a:rPr lang="en-US" sz="1600" dirty="0">
                <a:latin typeface="Consolas" panose="020B0609020204030204" pitchFamily="49" charset="0"/>
              </a:rPr>
              <a:t> import </a:t>
            </a:r>
            <a:r>
              <a:rPr lang="en-US" sz="1600" dirty="0" err="1">
                <a:latin typeface="Consolas" panose="020B0609020204030204" pitchFamily="49" charset="0"/>
              </a:rPr>
              <a:t>imdb</a:t>
            </a:r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b="1" dirty="0"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latin typeface="Consolas" panose="020B0609020204030204" pitchFamily="49" charset="0"/>
              </a:rPr>
              <a:t>keras</a:t>
            </a:r>
            <a:r>
              <a:rPr lang="en-US" sz="1600" b="1" dirty="0">
                <a:latin typeface="Consolas" panose="020B0609020204030204" pitchFamily="49" charset="0"/>
              </a:rPr>
              <a:t> provides this built-in dataset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keras.models</a:t>
            </a:r>
            <a:r>
              <a:rPr lang="en-US" sz="1600" dirty="0">
                <a:latin typeface="Consolas" panose="020B0609020204030204" pitchFamily="49" charset="0"/>
              </a:rPr>
              <a:t> import Sequential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keras.layers</a:t>
            </a:r>
            <a:r>
              <a:rPr lang="en-US" sz="1600" dirty="0">
                <a:latin typeface="Consolas" panose="020B0609020204030204" pitchFamily="49" charset="0"/>
              </a:rPr>
              <a:t> import Dense, LSTM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keras.layers.embeddings</a:t>
            </a:r>
            <a:r>
              <a:rPr lang="en-US" sz="1600" dirty="0">
                <a:latin typeface="Consolas" panose="020B0609020204030204" pitchFamily="49" charset="0"/>
              </a:rPr>
              <a:t> import Embedding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keras.preprocessing</a:t>
            </a:r>
            <a:r>
              <a:rPr lang="en-US" sz="1600" dirty="0">
                <a:latin typeface="Consolas" panose="020B0609020204030204" pitchFamily="49" charset="0"/>
              </a:rPr>
              <a:t> import sequence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# fix random seed for reproducibility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numpy.random.seed</a:t>
            </a:r>
            <a:r>
              <a:rPr lang="en-US" sz="1600" dirty="0">
                <a:latin typeface="Consolas" panose="020B0609020204030204" pitchFamily="49" charset="0"/>
              </a:rPr>
              <a:t>(7)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# load the dataset but only keep the top n words, zero the rest  // data preprocessing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top_words</a:t>
            </a:r>
            <a:r>
              <a:rPr lang="en-US" sz="1600" dirty="0">
                <a:latin typeface="Consolas" panose="020B0609020204030204" pitchFamily="49" charset="0"/>
              </a:rPr>
              <a:t> = 5000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X_train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y_train</a:t>
            </a:r>
            <a:r>
              <a:rPr lang="en-US" sz="1600" dirty="0">
                <a:latin typeface="Consolas" panose="020B0609020204030204" pitchFamily="49" charset="0"/>
              </a:rPr>
              <a:t>), (</a:t>
            </a:r>
            <a:r>
              <a:rPr lang="en-US" sz="1600" dirty="0" err="1">
                <a:latin typeface="Consolas" panose="020B0609020204030204" pitchFamily="49" charset="0"/>
              </a:rPr>
              <a:t>X_test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y_test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imdb.load_data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num_words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top_words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# truncate and pad input sequences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max_review_length</a:t>
            </a:r>
            <a:r>
              <a:rPr lang="en-US" sz="1600" dirty="0">
                <a:latin typeface="Consolas" panose="020B0609020204030204" pitchFamily="49" charset="0"/>
              </a:rPr>
              <a:t> = 500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X_train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sequence.pad_sequences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X_train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maxlen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max_review_length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X_test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sequence.pad_sequences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X_test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maxlen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max_review_length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5824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D466-B31A-4BAD-A036-4CA45873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18" y="-945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 Example: Sequence Classification with LSTM (many to one)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6FDD6-614F-4304-AF47-FEE45DA8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DF1E3-FD3E-4100-8D32-27950A53BF6E}"/>
              </a:ext>
            </a:extLst>
          </p:cNvPr>
          <p:cNvSpPr txBox="1"/>
          <p:nvPr/>
        </p:nvSpPr>
        <p:spPr>
          <a:xfrm>
            <a:off x="776396" y="1091812"/>
            <a:ext cx="80369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# define word embedding size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embedding_vecor_length</a:t>
            </a:r>
            <a:r>
              <a:rPr lang="en-US" sz="1400" dirty="0">
                <a:latin typeface="Consolas" panose="020B0609020204030204" pitchFamily="49" charset="0"/>
              </a:rPr>
              <a:t> = 32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 create a sequential model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model = Sequential()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transform input sequence into word embedding representation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</a:rPr>
              <a:t>(Embedding(</a:t>
            </a:r>
            <a:r>
              <a:rPr lang="en-US" sz="1400" dirty="0" err="1">
                <a:latin typeface="Consolas" panose="020B0609020204030204" pitchFamily="49" charset="0"/>
              </a:rPr>
              <a:t>top_words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embedding_vecor_length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input_length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max_review_length</a:t>
            </a:r>
            <a:r>
              <a:rPr lang="en-US" sz="1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generate a 100-dimention output, can be replaced by GRU or </a:t>
            </a:r>
            <a:r>
              <a:rPr lang="en-US" sz="1400" b="1" dirty="0" err="1">
                <a:latin typeface="Consolas" panose="020B0609020204030204" pitchFamily="49" charset="0"/>
              </a:rPr>
              <a:t>SimpleRNN</a:t>
            </a:r>
            <a:r>
              <a:rPr lang="en-US" sz="1400" b="1" dirty="0">
                <a:latin typeface="Consolas" panose="020B0609020204030204" pitchFamily="49" charset="0"/>
              </a:rPr>
              <a:t> recurrent cells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</a:rPr>
              <a:t>(LSTM(100))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a fully connected layer weight the 100-dimention output to one node for prediction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</a:rPr>
              <a:t>(Dense(1, activation='sigmoid’))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use </a:t>
            </a:r>
            <a:r>
              <a:rPr lang="en-US" sz="1400" b="1" dirty="0" err="1">
                <a:latin typeface="Consolas" panose="020B0609020204030204" pitchFamily="49" charset="0"/>
              </a:rPr>
              <a:t>binary_crossentropy</a:t>
            </a:r>
            <a:r>
              <a:rPr lang="en-US" sz="1400" b="1" dirty="0">
                <a:latin typeface="Consolas" panose="020B0609020204030204" pitchFamily="49" charset="0"/>
              </a:rPr>
              <a:t> as the loss function for the classification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model.compile</a:t>
            </a:r>
            <a:r>
              <a:rPr lang="en-US" sz="1400" dirty="0">
                <a:latin typeface="Consolas" panose="020B0609020204030204" pitchFamily="49" charset="0"/>
              </a:rPr>
              <a:t>(loss='</a:t>
            </a:r>
            <a:r>
              <a:rPr lang="en-US" sz="1400" dirty="0" err="1">
                <a:latin typeface="Consolas" panose="020B0609020204030204" pitchFamily="49" charset="0"/>
              </a:rPr>
              <a:t>binary_crossentropy</a:t>
            </a:r>
            <a:r>
              <a:rPr lang="en-US" sz="1400" dirty="0">
                <a:latin typeface="Consolas" panose="020B0609020204030204" pitchFamily="49" charset="0"/>
              </a:rPr>
              <a:t>', optimizer='</a:t>
            </a:r>
            <a:r>
              <a:rPr lang="en-US" sz="1400" dirty="0" err="1">
                <a:latin typeface="Consolas" panose="020B0609020204030204" pitchFamily="49" charset="0"/>
              </a:rPr>
              <a:t>adam</a:t>
            </a:r>
            <a:r>
              <a:rPr lang="en-US" sz="1400" dirty="0">
                <a:latin typeface="Consolas" panose="020B0609020204030204" pitchFamily="49" charset="0"/>
              </a:rPr>
              <a:t>', metrics=['accuracy'])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</a:rPr>
              <a:t>model.summary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 model training (for 3 epochs)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model.fit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X_train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y_train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validation_data</a:t>
            </a:r>
            <a:r>
              <a:rPr lang="en-US" sz="1400" dirty="0">
                <a:latin typeface="Consolas" panose="020B0609020204030204" pitchFamily="49" charset="0"/>
              </a:rPr>
              <a:t>=(</a:t>
            </a:r>
            <a:r>
              <a:rPr lang="en-US" sz="1400" dirty="0" err="1">
                <a:latin typeface="Consolas" panose="020B0609020204030204" pitchFamily="49" charset="0"/>
              </a:rPr>
              <a:t>X_test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y_test</a:t>
            </a:r>
            <a:r>
              <a:rPr lang="en-US" sz="1400" dirty="0">
                <a:latin typeface="Consolas" panose="020B0609020204030204" pitchFamily="49" charset="0"/>
              </a:rPr>
              <a:t>), epochs=3, </a:t>
            </a:r>
            <a:r>
              <a:rPr lang="en-US" sz="1400" dirty="0" err="1">
                <a:latin typeface="Consolas" panose="020B0609020204030204" pitchFamily="49" charset="0"/>
              </a:rPr>
              <a:t>batch_size</a:t>
            </a:r>
            <a:r>
              <a:rPr lang="en-US" sz="1400" dirty="0">
                <a:latin typeface="Consolas" panose="020B0609020204030204" pitchFamily="49" charset="0"/>
              </a:rPr>
              <a:t>=64)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 Final evaluation of the model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scores = </a:t>
            </a:r>
            <a:r>
              <a:rPr lang="en-US" sz="1400" dirty="0" err="1">
                <a:latin typeface="Consolas" panose="020B0609020204030204" pitchFamily="49" charset="0"/>
              </a:rPr>
              <a:t>model.evaluate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X_test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y_test</a:t>
            </a:r>
            <a:r>
              <a:rPr lang="en-US" sz="1400" dirty="0">
                <a:latin typeface="Consolas" panose="020B0609020204030204" pitchFamily="49" charset="0"/>
              </a:rPr>
              <a:t>, verbose=0)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print("Accuracy: %.2f%%" % (scores[1]*100))</a:t>
            </a:r>
          </a:p>
        </p:txBody>
      </p:sp>
      <p:pic>
        <p:nvPicPr>
          <p:cNvPr id="8" name="Picture 2" descr="http://karpathy.github.io/assets/rnn/diags.jpeg">
            <a:extLst>
              <a:ext uri="{FF2B5EF4-FFF2-40B4-BE49-F238E27FC236}">
                <a16:creationId xmlns:a16="http://schemas.microsoft.com/office/drawing/2014/main" id="{1FD76E67-5BFF-49DF-8561-410CB1286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4" t="9581" r="48529"/>
          <a:stretch/>
        </p:blipFill>
        <p:spPr bwMode="auto">
          <a:xfrm>
            <a:off x="8794815" y="1821678"/>
            <a:ext cx="2338403" cy="353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1EFC93E-4FDE-4FCA-80A8-04D739215F83}"/>
              </a:ext>
            </a:extLst>
          </p:cNvPr>
          <p:cNvSpPr/>
          <p:nvPr/>
        </p:nvSpPr>
        <p:spPr>
          <a:xfrm>
            <a:off x="11020706" y="2146424"/>
            <a:ext cx="400514" cy="400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69054-FD61-44C2-B1E9-E06DA969495B}"/>
              </a:ext>
            </a:extLst>
          </p:cNvPr>
          <p:cNvSpPr txBox="1"/>
          <p:nvPr/>
        </p:nvSpPr>
        <p:spPr>
          <a:xfrm>
            <a:off x="9379016" y="223270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 dims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6672ED-1532-4AA3-90EE-840422845EE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539161" y="2088496"/>
            <a:ext cx="481545" cy="25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203019-6BDE-48AA-A231-D5F81E88D53A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539161" y="2239583"/>
            <a:ext cx="481545" cy="107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BC09E8-6E27-4F8A-A1F5-87D2E7285E0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525826" y="2346681"/>
            <a:ext cx="494880" cy="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5D6931-FE34-46C2-9008-47D2FCEB69F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525826" y="2346681"/>
            <a:ext cx="494880" cy="144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A0600E-F9F3-46DD-A8C0-BCE1B76EC07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525826" y="2346681"/>
            <a:ext cx="494880" cy="255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B0993E-8665-44FB-9DF8-1CE124C227A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525826" y="2346681"/>
            <a:ext cx="494880" cy="35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D6ECA67-5FAE-46EA-85D8-C7CE02904D34}"/>
              </a:ext>
            </a:extLst>
          </p:cNvPr>
          <p:cNvSpPr txBox="1"/>
          <p:nvPr/>
        </p:nvSpPr>
        <p:spPr>
          <a:xfrm>
            <a:off x="10470972" y="2556406"/>
            <a:ext cx="120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Fully connected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4823CB-F0ED-4836-8FCF-6F86D117D0DE}"/>
              </a:ext>
            </a:extLst>
          </p:cNvPr>
          <p:cNvSpPr txBox="1"/>
          <p:nvPr/>
        </p:nvSpPr>
        <p:spPr>
          <a:xfrm>
            <a:off x="8817715" y="4051995"/>
            <a:ext cx="193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 embeddings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471979-C668-4D60-BBAF-BB67DE46D53A}"/>
              </a:ext>
            </a:extLst>
          </p:cNvPr>
          <p:cNvSpPr txBox="1"/>
          <p:nvPr/>
        </p:nvSpPr>
        <p:spPr>
          <a:xfrm>
            <a:off x="8882560" y="2883049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Recurrent cell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1FC9D9-00DA-47F1-B490-2DBE5EC6EAF5}"/>
              </a:ext>
            </a:extLst>
          </p:cNvPr>
          <p:cNvSpPr txBox="1"/>
          <p:nvPr/>
        </p:nvSpPr>
        <p:spPr>
          <a:xfrm>
            <a:off x="8444428" y="5379699"/>
            <a:ext cx="31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 movie fantastic, awesome 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48F269-7893-4605-9B3A-39FA38B143F2}"/>
              </a:ext>
            </a:extLst>
          </p:cNvPr>
          <p:cNvSpPr txBox="1"/>
          <p:nvPr/>
        </p:nvSpPr>
        <p:spPr>
          <a:xfrm>
            <a:off x="8444428" y="4948227"/>
            <a:ext cx="87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Review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068FF6-D3EB-4C1A-B457-F9C6D0D84231}"/>
              </a:ext>
            </a:extLst>
          </p:cNvPr>
          <p:cNvCxnSpPr/>
          <p:nvPr/>
        </p:nvCxnSpPr>
        <p:spPr>
          <a:xfrm flipV="1">
            <a:off x="9212148" y="5132893"/>
            <a:ext cx="1668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583895-8E42-4DE5-BEAC-9C105B87121D}"/>
              </a:ext>
            </a:extLst>
          </p:cNvPr>
          <p:cNvCxnSpPr>
            <a:cxnSpLocks/>
          </p:cNvCxnSpPr>
          <p:nvPr/>
        </p:nvCxnSpPr>
        <p:spPr>
          <a:xfrm flipV="1">
            <a:off x="9964016" y="5072009"/>
            <a:ext cx="0" cy="24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8BBCDB-A64D-4DAE-942B-D4BC8E5208BE}"/>
              </a:ext>
            </a:extLst>
          </p:cNvPr>
          <p:cNvCxnSpPr>
            <a:cxnSpLocks/>
          </p:cNvCxnSpPr>
          <p:nvPr/>
        </p:nvCxnSpPr>
        <p:spPr>
          <a:xfrm flipH="1" flipV="1">
            <a:off x="10539161" y="5092717"/>
            <a:ext cx="138369" cy="1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ED4EE88-8F11-4480-9E8E-0F1DB2B4A2E8}"/>
              </a:ext>
            </a:extLst>
          </p:cNvPr>
          <p:cNvSpPr txBox="1"/>
          <p:nvPr/>
        </p:nvSpPr>
        <p:spPr>
          <a:xfrm>
            <a:off x="8417528" y="452736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32 dims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B873F8-7965-4A75-8644-E36C06DD7B3D}"/>
              </a:ext>
            </a:extLst>
          </p:cNvPr>
          <p:cNvSpPr txBox="1"/>
          <p:nvPr/>
        </p:nvSpPr>
        <p:spPr>
          <a:xfrm>
            <a:off x="10908217" y="171738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0/1?</a:t>
            </a:r>
          </a:p>
        </p:txBody>
      </p:sp>
      <p:pic>
        <p:nvPicPr>
          <p:cNvPr id="2050" name="Picture 2" descr="Image result for sigmoid icon">
            <a:extLst>
              <a:ext uri="{FF2B5EF4-FFF2-40B4-BE49-F238E27FC236}">
                <a16:creationId xmlns:a16="http://schemas.microsoft.com/office/drawing/2014/main" id="{4F2137AC-3F39-452F-B492-AA66F0B98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13601" r="4401" b="24799"/>
          <a:stretch/>
        </p:blipFill>
        <p:spPr bwMode="auto">
          <a:xfrm>
            <a:off x="11107702" y="2276139"/>
            <a:ext cx="226522" cy="1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8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6CA4-0C55-44ED-B51A-D8D09836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High-level Activities of Daily Living (HL-ADL)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BF78-404B-471F-9C46-E37B2ACC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Activities of Daily Living (ADLs) are introduced to evaluate the self-care ability of senior citizens (Williams 2014).</a:t>
            </a:r>
          </a:p>
          <a:p>
            <a:pPr lvl="1"/>
            <a:endParaRPr lang="en-US" dirty="0"/>
          </a:p>
          <a:p>
            <a:r>
              <a:rPr lang="en-US" dirty="0"/>
              <a:t>Sensor-based home monitoring systems</a:t>
            </a:r>
          </a:p>
          <a:p>
            <a:pPr lvl="1"/>
            <a:r>
              <a:rPr lang="en-US" b="1" dirty="0"/>
              <a:t>Environment:</a:t>
            </a:r>
            <a:r>
              <a:rPr lang="en-US" dirty="0"/>
              <a:t> Placed in the environment to capture changes (e.g., on/off, motion)</a:t>
            </a:r>
          </a:p>
          <a:p>
            <a:pPr lvl="1"/>
            <a:r>
              <a:rPr lang="en-US" b="1" dirty="0"/>
              <a:t>Wearable:</a:t>
            </a:r>
            <a:r>
              <a:rPr lang="en-US" dirty="0"/>
              <a:t> Attached to the body to measure movements and physiological signals</a:t>
            </a:r>
          </a:p>
          <a:p>
            <a:pPr lvl="1"/>
            <a:endParaRPr lang="en-US" dirty="0"/>
          </a:p>
          <a:p>
            <a:r>
              <a:rPr lang="en-US" dirty="0"/>
              <a:t>Sensors sample at 10 Hz </a:t>
            </a:r>
            <a:r>
              <a:rPr lang="en-US" dirty="0">
                <a:sym typeface="Wingdings" panose="05000000000000000000" pitchFamily="2" charset="2"/>
              </a:rPr>
              <a:t> 0.8 million records per day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Machine learning (esp. deep learning) needed to recognize ADLs from the large amount of data</a:t>
            </a:r>
          </a:p>
          <a:p>
            <a:pPr lvl="1"/>
            <a:r>
              <a:rPr lang="en-US" dirty="0"/>
              <a:t>Mid-level (ML) ADLs: gestures, gait, etc.</a:t>
            </a:r>
          </a:p>
          <a:p>
            <a:pPr lvl="1"/>
            <a:r>
              <a:rPr lang="en-US" b="1" dirty="0"/>
              <a:t>High-level (HL) ADLs: preparing food, medical intake,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Research Objective: develop a universal ADL recognition framework to extract HL-ADLs from raw sensor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8ADB4-4520-49B4-8DE1-17BD945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6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87" y="259409"/>
            <a:ext cx="11161542" cy="1325563"/>
          </a:xfrm>
        </p:spPr>
        <p:txBody>
          <a:bodyPr/>
          <a:lstStyle/>
          <a:p>
            <a:r>
              <a:rPr lang="en-US" dirty="0"/>
              <a:t>RNN Applications: Seq2Seq-ADL Research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27</a:t>
            </a:fld>
            <a:endParaRPr lang="en-US"/>
          </a:p>
        </p:txBody>
      </p:sp>
      <p:pic>
        <p:nvPicPr>
          <p:cNvPr id="5" name="图片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70" y="1690688"/>
            <a:ext cx="9031459" cy="269990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460202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Intuition: Recognizing the HL-ADLs from the sensor data is similar to captioning/translation. We can generate ADL label sequence with a Seq2Seq model for the input data. The underlying semantics are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Seq2Seq model is designed to extract HL-ADLs from the activity state sequence</a:t>
            </a:r>
          </a:p>
        </p:txBody>
      </p:sp>
    </p:spTree>
    <p:extLst>
      <p:ext uri="{BB962C8B-B14F-4D97-AF65-F5344CB8AC3E}">
        <p14:creationId xmlns:p14="http://schemas.microsoft.com/office/powerpoint/2010/main" val="3937318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FD63-0A27-4E2B-A4D8-3F7D4302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Activity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7F80-2AB9-483A-8F67-D8AFB755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35" y="1562057"/>
            <a:ext cx="4504786" cy="49308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Objective: create temporally aligned activity representation from different data sources </a:t>
            </a:r>
          </a:p>
          <a:p>
            <a:pPr lvl="1"/>
            <a:endParaRPr lang="en-US" dirty="0"/>
          </a:p>
          <a:p>
            <a:r>
              <a:rPr lang="en-US" dirty="0"/>
              <a:t>Four sensors for demonstration:</a:t>
            </a:r>
          </a:p>
          <a:p>
            <a:pPr lvl="1"/>
            <a:r>
              <a:rPr lang="en-US" dirty="0"/>
              <a:t>a force plate </a:t>
            </a:r>
            <a:r>
              <a:rPr lang="en-US" dirty="0">
                <a:sym typeface="Wingdings" panose="05000000000000000000" pitchFamily="2" charset="2"/>
              </a:rPr>
              <a:t> pressure on the floor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door on/off sensor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 (o) and close (c) states</a:t>
            </a:r>
          </a:p>
          <a:p>
            <a:pPr lvl="1"/>
            <a:r>
              <a:rPr lang="en-US" dirty="0"/>
              <a:t>a human motion sensor</a:t>
            </a:r>
          </a:p>
          <a:p>
            <a:pPr lvl="1"/>
            <a:r>
              <a:rPr lang="en-US" dirty="0"/>
              <a:t>object motion sensor attached on the fridge </a:t>
            </a:r>
          </a:p>
          <a:p>
            <a:pPr lvl="1"/>
            <a:endParaRPr lang="en-US" dirty="0"/>
          </a:p>
          <a:p>
            <a:r>
              <a:rPr lang="en-US" b="1" dirty="0"/>
              <a:t>Step 1.</a:t>
            </a:r>
            <a:r>
              <a:rPr lang="en-US" dirty="0"/>
              <a:t> Extract discrete motion states from motion sensor data with a state-of-the-art gesture recognition model</a:t>
            </a:r>
          </a:p>
          <a:p>
            <a:pPr lvl="1"/>
            <a:endParaRPr lang="en-US" dirty="0"/>
          </a:p>
          <a:p>
            <a:r>
              <a:rPr lang="en-US" b="1" dirty="0"/>
              <a:t>Steps 2.</a:t>
            </a:r>
            <a:r>
              <a:rPr lang="en-US" dirty="0"/>
              <a:t> Interpolate discrete data from each sensor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4084-F499-4CFD-B609-6127EE3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5DEDA-D81E-4DFA-B55E-174EDF69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0" y="4027465"/>
            <a:ext cx="6566164" cy="2694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0F65C-4B70-4A54-9667-F14D1359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4825"/>
            <a:ext cx="4504786" cy="27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81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CCC3-D537-4081-B09C-BB4FC251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Activity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D76DE-FB75-4C02-A611-97B51324C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759548" cy="46672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Steps 3.</a:t>
                </a:r>
                <a:r>
                  <a:rPr lang="en-US" dirty="0"/>
                  <a:t> Sample each data stream at same timestamps to construct the Activity State representations</a:t>
                </a:r>
              </a:p>
              <a:p>
                <a:pPr lvl="1"/>
                <a:r>
                  <a:rPr lang="en-US" dirty="0"/>
                  <a:t>Temporally aligned observations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Steps 4. </a:t>
                </a:r>
                <a:r>
                  <a:rPr lang="en-US" dirty="0"/>
                  <a:t>Encode the Activity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 categorical (discrete) values using one-hot encoding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Step 5.</a:t>
                </a:r>
                <a:r>
                  <a:rPr lang="en-US" dirty="0"/>
                  <a:t> Organize the states vector in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aggregates temporally aligned sensor observation sequences to represent the activity.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D76DE-FB75-4C02-A611-97B51324C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759548" cy="4667250"/>
              </a:xfrm>
              <a:blipFill>
                <a:blip r:embed="rId2"/>
                <a:stretch>
                  <a:fillRect l="-1538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15843-CB80-4C40-BCD0-D876ED3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1FDB9-9B74-4F22-B015-F51B175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73" y="1443084"/>
            <a:ext cx="5759548" cy="52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3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7DF2-F361-4179-A923-9D1E51C1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29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5AEE-6190-4CE1-BCFF-C4705B95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273"/>
            <a:ext cx="10781714" cy="5728727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Recurrent Neural Networks</a:t>
            </a:r>
          </a:p>
          <a:p>
            <a:pPr lvl="1"/>
            <a:r>
              <a:rPr lang="en-US" sz="6000" dirty="0"/>
              <a:t>Vanilla RNN</a:t>
            </a:r>
          </a:p>
          <a:p>
            <a:pPr lvl="1"/>
            <a:r>
              <a:rPr lang="en-US" sz="6000" dirty="0"/>
              <a:t>Exploding and Vanishing Gradients</a:t>
            </a:r>
          </a:p>
          <a:p>
            <a:pPr lvl="1"/>
            <a:endParaRPr lang="en-US" sz="6000" dirty="0"/>
          </a:p>
          <a:p>
            <a:r>
              <a:rPr lang="en-US" sz="6000" dirty="0"/>
              <a:t>Networks with Memory</a:t>
            </a:r>
          </a:p>
          <a:p>
            <a:pPr lvl="1"/>
            <a:r>
              <a:rPr lang="en-US" sz="6000" dirty="0"/>
              <a:t>Long Short-Term Memory (LSTM)</a:t>
            </a:r>
          </a:p>
          <a:p>
            <a:pPr lvl="1"/>
            <a:r>
              <a:rPr lang="en-US" sz="6000" dirty="0"/>
              <a:t>Gated Recurrent Unit (GRU)</a:t>
            </a:r>
          </a:p>
          <a:p>
            <a:pPr lvl="1"/>
            <a:endParaRPr lang="en-US" sz="6000" dirty="0"/>
          </a:p>
          <a:p>
            <a:r>
              <a:rPr lang="en-US" sz="6000" dirty="0"/>
              <a:t>Sequence Learning Architectures</a:t>
            </a:r>
          </a:p>
          <a:p>
            <a:pPr lvl="1"/>
            <a:r>
              <a:rPr lang="en-US" sz="6000" dirty="0"/>
              <a:t>Sequence Learning with one RNN Layer</a:t>
            </a:r>
          </a:p>
          <a:p>
            <a:pPr lvl="1"/>
            <a:r>
              <a:rPr lang="en-US" sz="6000" dirty="0"/>
              <a:t>Sequence Learning with multiple RNN Layers</a:t>
            </a:r>
          </a:p>
          <a:p>
            <a:pPr lvl="1"/>
            <a:endParaRPr lang="en-US" sz="6000" dirty="0"/>
          </a:p>
          <a:p>
            <a:r>
              <a:rPr lang="en-US" sz="6000" dirty="0"/>
              <a:t>Implementation example using </a:t>
            </a:r>
            <a:r>
              <a:rPr lang="en-US" sz="6000" dirty="0" err="1"/>
              <a:t>Keras</a:t>
            </a:r>
            <a:r>
              <a:rPr lang="en-US" sz="6000" dirty="0"/>
              <a:t> in Python: sentiment analysis</a:t>
            </a:r>
          </a:p>
          <a:p>
            <a:pPr lvl="1"/>
            <a:endParaRPr lang="en-US" sz="6000" dirty="0"/>
          </a:p>
          <a:p>
            <a:r>
              <a:rPr lang="en-US" sz="6000" dirty="0"/>
              <a:t>Application: Sequence-to-Sequence Model in Activities of Daily Living (ADL) Recognition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81939-4185-4AC0-8293-DF37876F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E05-8E6D-417A-823E-C784161D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Seq2Seq – 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82928"/>
                <a:ext cx="5956495" cy="453072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encoder network takes the Activity State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the input to generate the activity semantics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encoder network adopts GRU recurrent cells to learn temporal patterns.</a:t>
                </a:r>
              </a:p>
              <a:p>
                <a:pPr lvl="1"/>
                <a:r>
                  <a:rPr lang="en-US" dirty="0"/>
                  <a:t>Each hidden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depends on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previous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expected to be a condensed representation for human/object motions, object usages, and their temporal patterns during the period.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82928"/>
                <a:ext cx="5956495" cy="4530725"/>
              </a:xfrm>
              <a:blipFill>
                <a:blip r:embed="rId2"/>
                <a:stretch>
                  <a:fillRect l="-1489" t="-3361" r="-1064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F33FF-1976-498C-9804-BD113DB5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BE09A-A418-4CF6-8F64-67D3B280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68" y="1896553"/>
            <a:ext cx="4539302" cy="40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46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26F3-A842-49EC-93DA-C15E1679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Seq2Seq –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5C069-B7E5-445B-879A-999EE4FE63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265985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decoder network takes the encoded activity semantics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generate HL-ADL label for each input vector.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decoder network also adopts GRU recurrent cells to interpret the temporal patterns.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Multi-class classification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err="1">
                    <a:sym typeface="Wingdings" panose="05000000000000000000" pitchFamily="2" charset="2"/>
                  </a:rPr>
                  <a:t>Softmax</a:t>
                </a:r>
                <a:r>
                  <a:rPr lang="en-US" dirty="0">
                    <a:sym typeface="Wingdings" panose="05000000000000000000" pitchFamily="2" charset="2"/>
                  </a:rPr>
                  <a:t>  probability distribution over output classes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/>
                  <a:t>ategorical cross-entropy loss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5C069-B7E5-445B-879A-999EE4FE6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265985" cy="4351338"/>
              </a:xfrm>
              <a:blipFill>
                <a:blip r:embed="rId2"/>
                <a:stretch>
                  <a:fillRect l="-1417" t="-2924" r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83E7-7C03-4D91-92BB-26123E31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BB021-6C53-4929-862B-EE2A3063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187" y="2023195"/>
            <a:ext cx="4008613" cy="395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8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18A9-298A-4633-839A-307B5596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34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RNN Applications: Activities of Daily Living (ADL) Recognition using S2S_GRU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EE63-922D-4CDC-BAB0-F268CE15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8942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proposed S2S_GRU model is evaluated on two different datasets.</a:t>
            </a:r>
          </a:p>
          <a:p>
            <a:r>
              <a:rPr lang="en-US" dirty="0"/>
              <a:t>Our model is more accurate and flexible in adjusting to different real-life HL-ADL recognition applications.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14A6A-9F17-47A7-B252-2B54B78D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35119"/>
              </p:ext>
            </p:extLst>
          </p:nvPr>
        </p:nvGraphicFramePr>
        <p:xfrm>
          <a:off x="440435" y="5022771"/>
          <a:ext cx="113111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185">
                  <a:extLst>
                    <a:ext uri="{9D8B030D-6E8A-4147-A177-3AD203B41FA5}">
                      <a16:colId xmlns:a16="http://schemas.microsoft.com/office/drawing/2014/main" val="1544237268"/>
                    </a:ext>
                  </a:extLst>
                </a:gridCol>
                <a:gridCol w="1267668">
                  <a:extLst>
                    <a:ext uri="{9D8B030D-6E8A-4147-A177-3AD203B41FA5}">
                      <a16:colId xmlns:a16="http://schemas.microsoft.com/office/drawing/2014/main" val="3987978801"/>
                    </a:ext>
                  </a:extLst>
                </a:gridCol>
                <a:gridCol w="1160116">
                  <a:extLst>
                    <a:ext uri="{9D8B030D-6E8A-4147-A177-3AD203B41FA5}">
                      <a16:colId xmlns:a16="http://schemas.microsoft.com/office/drawing/2014/main" val="2248394085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659061033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666061674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01965515"/>
                    </a:ext>
                  </a:extLst>
                </a:gridCol>
                <a:gridCol w="1249541">
                  <a:extLst>
                    <a:ext uri="{9D8B030D-6E8A-4147-A177-3AD203B41FA5}">
                      <a16:colId xmlns:a16="http://schemas.microsoft.com/office/drawing/2014/main" val="2225967072"/>
                    </a:ext>
                  </a:extLst>
                </a:gridCol>
                <a:gridCol w="1366761">
                  <a:extLst>
                    <a:ext uri="{9D8B030D-6E8A-4147-A177-3AD203B41FA5}">
                      <a16:colId xmlns:a16="http://schemas.microsoft.com/office/drawing/2014/main" val="3123673569"/>
                    </a:ext>
                  </a:extLst>
                </a:gridCol>
                <a:gridCol w="1305130">
                  <a:extLst>
                    <a:ext uri="{9D8B030D-6E8A-4147-A177-3AD203B41FA5}">
                      <a16:colId xmlns:a16="http://schemas.microsoft.com/office/drawing/2014/main" val="159748395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Recall (%)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Filling pillbox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Watch DVD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Water plants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Answer the phone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Prepare gift card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Prepare soup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Cleaning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Choose outfit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96274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S2S_GRU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88.6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79.0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58.5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80.8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92.1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71.1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85.0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58.0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6329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HMM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33.2***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31.6***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16.8***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22.0***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29.9***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26.4***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20.4***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22.5***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5081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86.1*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77.8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64.3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74.9*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90.8*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69.6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82.5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49.5**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835886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87366"/>
              </p:ext>
            </p:extLst>
          </p:nvPr>
        </p:nvGraphicFramePr>
        <p:xfrm>
          <a:off x="440435" y="3490595"/>
          <a:ext cx="1131112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866">
                  <a:extLst>
                    <a:ext uri="{9D8B030D-6E8A-4147-A177-3AD203B41FA5}">
                      <a16:colId xmlns:a16="http://schemas.microsoft.com/office/drawing/2014/main" val="3847179990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2994943675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974443578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1797590210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1340621151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20175262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Recall (%)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Relaxing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Coffee 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Early morning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Cleanup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Sandwich time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27812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S2S_GRU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61.7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66.5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82.6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79.1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590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HMM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48.8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19.5***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17.4***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40.9***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2211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60.0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54.9**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75.9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83.2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59.9***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87529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9745" y="3121660"/>
            <a:ext cx="863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of S2S_GRU against benchmarks on a wearable/environment motion sensor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1449" y="4682967"/>
            <a:ext cx="695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of S2S_GRU against benchmarks on a environment sensor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435" y="6356350"/>
            <a:ext cx="409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*: p-value&lt;0.05, **: p-value&lt;0.01, ***: p-value&lt;0.001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95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637"/>
            <a:ext cx="10515600" cy="45307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LSTM and GRU are RNNs that retain past information and update with a gated design. </a:t>
            </a:r>
          </a:p>
          <a:p>
            <a:pPr lvl="1"/>
            <a:r>
              <a:rPr lang="en-US" dirty="0"/>
              <a:t>The “additive” structure avoids vanishing gradient problem.</a:t>
            </a:r>
          </a:p>
          <a:p>
            <a:r>
              <a:rPr lang="en-US" dirty="0"/>
              <a:t>RNNs allow flexible architecture designs to adapt to different sequence learning requirements.</a:t>
            </a:r>
          </a:p>
          <a:p>
            <a:r>
              <a:rPr lang="en-US" dirty="0"/>
              <a:t>RNNs have broad real-life applications.</a:t>
            </a:r>
          </a:p>
          <a:p>
            <a:pPr lvl="1"/>
            <a:r>
              <a:rPr lang="en-US" dirty="0"/>
              <a:t>Text processing, machine translation, signal extraction/recognition, image captioning</a:t>
            </a:r>
          </a:p>
          <a:p>
            <a:pPr lvl="1"/>
            <a:r>
              <a:rPr lang="en-US" dirty="0"/>
              <a:t>Mobile health analytics, activity of daily living, senior care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0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EF8-C63F-4E19-B9AB-10D076A9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C3F6-B580-469B-8C2B-22D49F15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Bengio</a:t>
            </a:r>
            <a:r>
              <a:rPr lang="en-US" dirty="0"/>
              <a:t>, Y., Simard, P., &amp; </a:t>
            </a:r>
            <a:r>
              <a:rPr lang="en-US" dirty="0" err="1"/>
              <a:t>Frasconi</a:t>
            </a:r>
            <a:r>
              <a:rPr lang="en-US" dirty="0"/>
              <a:t>, P. (1994). Learning long-term dependencies with gradient descent is difficult. </a:t>
            </a:r>
            <a:r>
              <a:rPr lang="en-US" i="1" dirty="0"/>
              <a:t>IEEE transactions on neural networks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(2), 157-166.</a:t>
            </a:r>
          </a:p>
          <a:p>
            <a:r>
              <a:rPr lang="en-US" dirty="0" err="1"/>
              <a:t>Goodfellow</a:t>
            </a:r>
            <a:r>
              <a:rPr lang="en-US" dirty="0"/>
              <a:t>, I., </a:t>
            </a:r>
            <a:r>
              <a:rPr lang="en-US" dirty="0" err="1"/>
              <a:t>Bengio</a:t>
            </a:r>
            <a:r>
              <a:rPr lang="en-US" dirty="0"/>
              <a:t>, Y., Courville, A., &amp; </a:t>
            </a:r>
            <a:r>
              <a:rPr lang="en-US" dirty="0" err="1"/>
              <a:t>Bengio</a:t>
            </a:r>
            <a:r>
              <a:rPr lang="en-US" dirty="0"/>
              <a:t>, Y. (2016). </a:t>
            </a:r>
            <a:r>
              <a:rPr lang="en-US" i="1" dirty="0"/>
              <a:t>Deep learning</a:t>
            </a:r>
            <a:r>
              <a:rPr lang="en-US" dirty="0"/>
              <a:t> (Vol. 1). Cambridge: MIT press.</a:t>
            </a:r>
          </a:p>
          <a:p>
            <a:r>
              <a:rPr lang="en-US" dirty="0"/>
              <a:t>Graves, A. (2012). </a:t>
            </a:r>
            <a:r>
              <a:rPr lang="en-US" i="1" dirty="0"/>
              <a:t>Supervised sequence labelling with recurrent neural networks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>
                <a:hlinkClick r:id="rId2"/>
              </a:rPr>
              <a:t>https://www.cs.toronto.edu/~graves/preprint.pdf</a:t>
            </a:r>
            <a:endParaRPr lang="en-US" i="1" dirty="0"/>
          </a:p>
          <a:p>
            <a:r>
              <a:rPr lang="en-US" dirty="0" err="1"/>
              <a:t>Jozefowicz</a:t>
            </a:r>
            <a:r>
              <a:rPr lang="en-US" dirty="0"/>
              <a:t>, R., </a:t>
            </a:r>
            <a:r>
              <a:rPr lang="en-US" dirty="0" err="1"/>
              <a:t>Zaremba</a:t>
            </a:r>
            <a:r>
              <a:rPr lang="en-US" dirty="0"/>
              <a:t>, W., &amp; </a:t>
            </a:r>
            <a:r>
              <a:rPr lang="en-US" dirty="0" err="1"/>
              <a:t>Sutskever</a:t>
            </a:r>
            <a:r>
              <a:rPr lang="en-US" dirty="0"/>
              <a:t>, I. (2015, June). An empirical exploration of recurrent network architectures. In </a:t>
            </a:r>
            <a:r>
              <a:rPr lang="en-US" i="1" dirty="0"/>
              <a:t>International Conference on Machine Learning</a:t>
            </a:r>
            <a:r>
              <a:rPr lang="en-US" dirty="0"/>
              <a:t> (pp. 2342-2350).</a:t>
            </a:r>
          </a:p>
          <a:p>
            <a:r>
              <a:rPr lang="en-US" dirty="0"/>
              <a:t>Lipton, Z. C., Berkowitz, J., &amp; Elkan, C. (2015). A critical review of recurrent neural networks for sequence learning. </a:t>
            </a:r>
            <a:r>
              <a:rPr lang="en-US" i="1" dirty="0" err="1"/>
              <a:t>arXiv</a:t>
            </a:r>
            <a:r>
              <a:rPr lang="en-US" i="1" dirty="0"/>
              <a:t> preprint arXiv:1506.00019</a:t>
            </a:r>
            <a:r>
              <a:rPr lang="en-US" dirty="0"/>
              <a:t>.</a:t>
            </a:r>
          </a:p>
          <a:p>
            <a:r>
              <a:rPr lang="en-US" dirty="0" err="1"/>
              <a:t>Salehinejad</a:t>
            </a:r>
            <a:r>
              <a:rPr lang="en-US" dirty="0"/>
              <a:t>, H., </a:t>
            </a:r>
            <a:r>
              <a:rPr lang="en-US" dirty="0" err="1"/>
              <a:t>Baarbe</a:t>
            </a:r>
            <a:r>
              <a:rPr lang="en-US" dirty="0"/>
              <a:t>, J., Sankar, S., </a:t>
            </a:r>
            <a:r>
              <a:rPr lang="en-US" dirty="0" err="1"/>
              <a:t>Barfett</a:t>
            </a:r>
            <a:r>
              <a:rPr lang="en-US" dirty="0"/>
              <a:t>, J., </a:t>
            </a:r>
            <a:r>
              <a:rPr lang="en-US" dirty="0" err="1"/>
              <a:t>Colak</a:t>
            </a:r>
            <a:r>
              <a:rPr lang="en-US" dirty="0"/>
              <a:t>, E., &amp; </a:t>
            </a:r>
            <a:r>
              <a:rPr lang="en-US" dirty="0" err="1"/>
              <a:t>Valaee</a:t>
            </a:r>
            <a:r>
              <a:rPr lang="en-US" dirty="0"/>
              <a:t>, S. (2017). Recent Advances in Recurrent Neural Networks. </a:t>
            </a:r>
            <a:r>
              <a:rPr lang="en-US" i="1" dirty="0" err="1"/>
              <a:t>arXiv</a:t>
            </a:r>
            <a:r>
              <a:rPr lang="en-US" i="1" dirty="0"/>
              <a:t> preprint arXiv:1801.01078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8D822-1C91-4927-8AA2-D1603DF6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05" y="181769"/>
            <a:ext cx="10515600" cy="1325563"/>
          </a:xfrm>
        </p:spPr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332"/>
            <a:ext cx="10781714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Human brain deals with information streams. Most data is obtained, processed, and generated sequentially.</a:t>
            </a:r>
          </a:p>
          <a:p>
            <a:pPr lvl="1"/>
            <a:r>
              <a:rPr lang="en-US" dirty="0"/>
              <a:t>E.g., listening: soundwaves </a:t>
            </a:r>
            <a:r>
              <a:rPr lang="en-US" dirty="0">
                <a:sym typeface="Wingdings" panose="05000000000000000000" pitchFamily="2" charset="2"/>
              </a:rPr>
              <a:t> vocabularies/sentences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action: brain signals/instructions  sequential muscle movements</a:t>
            </a:r>
          </a:p>
          <a:p>
            <a:r>
              <a:rPr lang="en-US" dirty="0"/>
              <a:t>Human thoughts have persistence; humans don’t start their thinking from scratch every second. </a:t>
            </a:r>
          </a:p>
          <a:p>
            <a:pPr lvl="1"/>
            <a:r>
              <a:rPr lang="en-US" dirty="0"/>
              <a:t>As you read this sentence, you understand each word based on your prior knowledge.</a:t>
            </a:r>
          </a:p>
          <a:p>
            <a:r>
              <a:rPr lang="en-US" dirty="0"/>
              <a:t>The applications of standard Artificial Neural Networks (and also Convolutional Networks) are limited due to:</a:t>
            </a:r>
          </a:p>
          <a:p>
            <a:pPr lvl="1"/>
            <a:r>
              <a:rPr lang="en-US" dirty="0"/>
              <a:t>They only accepted a fixed-size vector as input (e.g., an image) and produce a fixed-size vector as output (e.g., probabilities of different classes). </a:t>
            </a:r>
          </a:p>
          <a:p>
            <a:pPr lvl="1"/>
            <a:r>
              <a:rPr lang="en-US" dirty="0"/>
              <a:t>These models use a fixed amount of computational steps (e.g. the number of layers in the model).</a:t>
            </a:r>
          </a:p>
          <a:p>
            <a:r>
              <a:rPr lang="en-US" dirty="0"/>
              <a:t>Recurrent Neural Networks (RNNs) are a family of neural networks introduced to </a:t>
            </a:r>
            <a:r>
              <a:rPr lang="en-US" b="1" dirty="0"/>
              <a:t>learn sequential 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Inspired by the temporal-dependent and persistent human 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Sequence Learning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7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RNNs can be applied to various type of sequential data to learn the temporal patterns.</a:t>
            </a:r>
          </a:p>
          <a:p>
            <a:pPr lvl="1"/>
            <a:r>
              <a:rPr lang="en-US" dirty="0"/>
              <a:t>Time-series data (e.g., stock price) </a:t>
            </a:r>
            <a:r>
              <a:rPr lang="en-US" dirty="0">
                <a:sym typeface="Wingdings" panose="05000000000000000000" pitchFamily="2" charset="2"/>
              </a:rPr>
              <a:t> Prediction, regression</a:t>
            </a:r>
          </a:p>
          <a:p>
            <a:pPr lvl="1"/>
            <a:r>
              <a:rPr lang="en-US" dirty="0"/>
              <a:t>Raw sensor data (e.g., signal, voice, handwriting) </a:t>
            </a:r>
            <a:r>
              <a:rPr lang="en-US" dirty="0">
                <a:sym typeface="Wingdings" panose="05000000000000000000" pitchFamily="2" charset="2"/>
              </a:rPr>
              <a:t> Labels or text sequences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Text  Label (e.g., sentiment) or text sequence (e.g., translation, summary, answer)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Image and video  Text description (e.g., captions, scene interpretation)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67673"/>
              </p:ext>
            </p:extLst>
          </p:nvPr>
        </p:nvGraphicFramePr>
        <p:xfrm>
          <a:off x="1190478" y="3853837"/>
          <a:ext cx="9811043" cy="2377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Activity Recognition</a:t>
                      </a:r>
                      <a:r>
                        <a:rPr lang="en-US" sz="1600" b="1" baseline="0" dirty="0"/>
                        <a:t> (Zhu et al. 2018)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Sensor Signals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Activity</a:t>
                      </a:r>
                      <a:r>
                        <a:rPr lang="en-US" sz="1600" baseline="0" dirty="0"/>
                        <a:t> Labels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77718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Machine translation (</a:t>
                      </a:r>
                      <a:r>
                        <a:rPr lang="en-US" sz="1600" b="1" dirty="0" err="1"/>
                        <a:t>Sutskever</a:t>
                      </a:r>
                      <a:r>
                        <a:rPr lang="en-US" sz="1600" b="1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English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French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Question answering (</a:t>
                      </a:r>
                      <a:r>
                        <a:rPr lang="en-US" sz="1600" b="1" dirty="0" err="1"/>
                        <a:t>Bordes</a:t>
                      </a:r>
                      <a:r>
                        <a:rPr lang="en-US" sz="1600" b="1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Speech recognition (Graves et al. 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Handwriting prediction (Graves</a:t>
                      </a:r>
                      <a:r>
                        <a:rPr lang="en-US" sz="1600" b="1" baseline="0" dirty="0"/>
                        <a:t> 2013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Handwriting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Opinion mining (</a:t>
                      </a:r>
                      <a:r>
                        <a:rPr lang="en-US" sz="1600" b="1" dirty="0" err="1"/>
                        <a:t>Irsoy</a:t>
                      </a:r>
                      <a:r>
                        <a:rPr lang="en-US" sz="1600" b="1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Opinion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7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210" y="1615677"/>
            <a:ext cx="8119730" cy="864743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Networks are networks with loops,  allowing information to persist.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90368"/>
            <a:ext cx="3952875" cy="214229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4924399"/>
            <a:ext cx="39528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In the above diagram, a chunk of neural network, </a:t>
            </a:r>
            <a:r>
              <a:rPr lang="en-US" altLang="en-US" b="1" i="1" dirty="0">
                <a:solidFill>
                  <a:srgbClr val="333333"/>
                </a:solidFill>
                <a:latin typeface="+mn-lt"/>
                <a:ea typeface="CMS"/>
              </a:rPr>
              <a:t>A = </a:t>
            </a:r>
            <a:r>
              <a:rPr lang="en-US" altLang="en-US" b="1" i="1" dirty="0" err="1">
                <a:solidFill>
                  <a:srgbClr val="333333"/>
                </a:solidFill>
                <a:latin typeface="+mn-lt"/>
                <a:ea typeface="CMS"/>
              </a:rPr>
              <a:t>f</a:t>
            </a:r>
            <a:r>
              <a:rPr lang="en-US" altLang="en-US" b="1" i="1" baseline="-25000" dirty="0" err="1">
                <a:solidFill>
                  <a:srgbClr val="333333"/>
                </a:solidFill>
                <a:latin typeface="+mn-lt"/>
                <a:ea typeface="CMS"/>
              </a:rPr>
              <a:t>W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, looks at some input </a:t>
            </a:r>
            <a:r>
              <a:rPr lang="en-US" altLang="en-US" sz="2000" b="1" i="1" dirty="0" err="1">
                <a:solidFill>
                  <a:srgbClr val="333333"/>
                </a:solidFill>
                <a:latin typeface="+mn-lt"/>
                <a:ea typeface="MathJax_Math-italic"/>
              </a:rPr>
              <a:t>x</a:t>
            </a:r>
            <a:r>
              <a:rPr lang="en-US" altLang="en-US" sz="1100" b="1" i="1" dirty="0" err="1">
                <a:solidFill>
                  <a:srgbClr val="333333"/>
                </a:solidFill>
                <a:latin typeface="+mn-lt"/>
                <a:ea typeface="MathJax_Math-italic"/>
              </a:rPr>
              <a:t>t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 and outputs a value </a:t>
            </a:r>
            <a:r>
              <a:rPr lang="en-US" altLang="en-US" b="1" i="1" dirty="0">
                <a:solidFill>
                  <a:srgbClr val="333333"/>
                </a:solidFill>
                <a:latin typeface="+mn-lt"/>
                <a:ea typeface="MathJax_Math-italic"/>
              </a:rPr>
              <a:t>h</a:t>
            </a:r>
            <a:r>
              <a:rPr lang="en-US" altLang="en-US" sz="1050" b="1" i="1" dirty="0">
                <a:solidFill>
                  <a:srgbClr val="333333"/>
                </a:solidFill>
                <a:latin typeface="+mn-lt"/>
                <a:ea typeface="MathJax_Math-italic"/>
              </a:rPr>
              <a:t>t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. A loop allows information to be passed from one step of the network to the next.</a:t>
            </a:r>
            <a:r>
              <a:rPr lang="en-US" altLang="en-US" sz="800" dirty="0">
                <a:latin typeface="+mn-lt"/>
              </a:rPr>
              <a:t> </a:t>
            </a:r>
            <a:endParaRPr lang="en-US" altLang="en-US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A10B06-A090-484E-B05C-B7B3EE71321C}"/>
                  </a:ext>
                </a:extLst>
              </p:cNvPr>
              <p:cNvSpPr txBox="1"/>
              <p:nvPr/>
            </p:nvSpPr>
            <p:spPr>
              <a:xfrm>
                <a:off x="3743901" y="2638401"/>
                <a:ext cx="48666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Output is to predict a vector </a:t>
                </a:r>
                <a:r>
                  <a:rPr lang="en-US" sz="2400" i="1" dirty="0" err="1">
                    <a:solidFill>
                      <a:srgbClr val="FF0000"/>
                    </a:solidFill>
                  </a:rPr>
                  <a:t>h</a:t>
                </a:r>
                <a:r>
                  <a:rPr lang="en-US" sz="2400" i="1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at some time steps (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A10B06-A090-484E-B05C-B7B3EE713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1" y="2638401"/>
                <a:ext cx="4866699" cy="1200329"/>
              </a:xfrm>
              <a:prstGeom prst="rect">
                <a:avLst/>
              </a:prstGeom>
              <a:blipFill>
                <a:blip r:embed="rId3"/>
                <a:stretch>
                  <a:fillRect l="-1823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80656-18B8-403C-8B88-08F9F91733BC}"/>
              </a:ext>
            </a:extLst>
          </p:cNvPr>
          <p:cNvCxnSpPr/>
          <p:nvPr/>
        </p:nvCxnSpPr>
        <p:spPr>
          <a:xfrm flipH="1">
            <a:off x="2838450" y="3026268"/>
            <a:ext cx="874568" cy="54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2E25CA6-1DEE-9C43-BC17-C9C79CB5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534" y="253855"/>
            <a:ext cx="3276600" cy="3848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471A72-0743-754C-A31B-61E10F7FE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907" y="4365179"/>
            <a:ext cx="5611385" cy="21276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13E0686-205D-204E-A4B4-CFB42FF36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2411" y="550266"/>
            <a:ext cx="376845" cy="440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E8C72A-AF0C-A743-B78C-D51E53B7B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093" y="3647127"/>
            <a:ext cx="366779" cy="3979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79FD64-5B7C-2749-A257-F455B246B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4922" y="1935289"/>
            <a:ext cx="439942" cy="3999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D683F1-8F66-AE41-ABEC-4BA58A7888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0078" y="253855"/>
            <a:ext cx="342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8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51B1-8A81-4D7B-8FE3-42E6134B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8565-6441-41FB-9B5D-27469A23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Unrolling RNN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18526-10FA-42C5-910A-BF3FC4C1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99C8F-8EAB-4293-B231-C28F12CB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1" y="2345625"/>
            <a:ext cx="7765366" cy="2068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89B461-2357-47FE-8154-CBD1E518C4B0}"/>
              </a:ext>
            </a:extLst>
          </p:cNvPr>
          <p:cNvSpPr/>
          <p:nvPr/>
        </p:nvSpPr>
        <p:spPr>
          <a:xfrm>
            <a:off x="1477108" y="4834074"/>
            <a:ext cx="9200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A recurrent neural network can be thought of as multiple copies of the same network, each passing a message to a successor. The diagram above shows what happens if we </a:t>
            </a:r>
            <a:r>
              <a:rPr lang="en-US" sz="2400" b="1" dirty="0">
                <a:solidFill>
                  <a:srgbClr val="333333"/>
                </a:solidFill>
              </a:rPr>
              <a:t>unroll the loop</a:t>
            </a:r>
            <a:r>
              <a:rPr lang="en-US" sz="2400" dirty="0">
                <a:solidFill>
                  <a:srgbClr val="333333"/>
                </a:solidFill>
              </a:rPr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189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recurrent structure of RNNs enables the following characteristics:</a:t>
                </a:r>
              </a:p>
              <a:p>
                <a:pPr lvl="1"/>
                <a:r>
                  <a:rPr lang="en-US" dirty="0"/>
                  <a:t>Specialized for processing a sequence of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processed with the </a:t>
                </a:r>
                <a:r>
                  <a:rPr lang="en-US" b="1" dirty="0"/>
                  <a:t>same network </a:t>
                </a:r>
                <a:r>
                  <a:rPr lang="en-US" b="1" i="1" dirty="0"/>
                  <a:t>A </a:t>
                </a:r>
                <a:r>
                  <a:rPr lang="en-US" b="1" dirty="0"/>
                  <a:t>that preserves past information</a:t>
                </a:r>
              </a:p>
              <a:p>
                <a:pPr marL="914400" lvl="2" indent="0">
                  <a:buNone/>
                </a:pPr>
                <a:endParaRPr lang="en-US" b="1" i="1" dirty="0"/>
              </a:p>
              <a:p>
                <a:pPr lvl="1"/>
                <a:r>
                  <a:rPr lang="en-US" dirty="0"/>
                  <a:t>Can scale to much </a:t>
                </a:r>
                <a:r>
                  <a:rPr lang="en-US" b="1" dirty="0"/>
                  <a:t>longer sequences </a:t>
                </a:r>
                <a:r>
                  <a:rPr lang="en-US" dirty="0"/>
                  <a:t>than would be practical for networks without a recurrent structure</a:t>
                </a:r>
              </a:p>
              <a:p>
                <a:pPr lvl="2"/>
                <a:r>
                  <a:rPr lang="en-US" dirty="0"/>
                  <a:t>Reusing network </a:t>
                </a:r>
                <a:r>
                  <a:rPr lang="en-US" b="1" i="1" dirty="0"/>
                  <a:t>A</a:t>
                </a:r>
                <a:r>
                  <a:rPr lang="en-US" dirty="0"/>
                  <a:t> reduces the required amount of parameters in the network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Can process </a:t>
                </a:r>
                <a:r>
                  <a:rPr lang="en-US" b="1" dirty="0"/>
                  <a:t>variable-length sequences</a:t>
                </a:r>
              </a:p>
              <a:p>
                <a:pPr lvl="2"/>
                <a:r>
                  <a:rPr lang="en-US" dirty="0"/>
                  <a:t>The network complexity does not vary when the input length change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However, vanilla RNNs suffer from the training difficulty due to </a:t>
                </a:r>
                <a:r>
                  <a:rPr lang="en-US" b="1" dirty="0"/>
                  <a:t>exploding and vanishing gradients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965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1849"/>
            <a:ext cx="10515600" cy="1535113"/>
          </a:xfrm>
        </p:spPr>
        <p:txBody>
          <a:bodyPr>
            <a:noAutofit/>
          </a:bodyPr>
          <a:lstStyle/>
          <a:p>
            <a:pPr marL="320040">
              <a:lnSpc>
                <a:spcPct val="100000"/>
              </a:lnSpc>
              <a:spcBef>
                <a:spcPts val="0"/>
              </a:spcBef>
            </a:pPr>
            <a:r>
              <a:rPr lang="en-CA" altLang="en-US" sz="2000" b="1" dirty="0"/>
              <a:t>Exploding:</a:t>
            </a:r>
            <a:r>
              <a:rPr lang="en-CA" altLang="en-US" sz="2000" dirty="0"/>
              <a:t> If we start almost exactly on the boundary (cliff), tiny changes can make a huge difference.</a:t>
            </a:r>
          </a:p>
          <a:p>
            <a:pPr marL="320040">
              <a:lnSpc>
                <a:spcPct val="100000"/>
              </a:lnSpc>
              <a:spcBef>
                <a:spcPts val="0"/>
              </a:spcBef>
            </a:pPr>
            <a:r>
              <a:rPr lang="en-CA" altLang="en-US" sz="2000" b="1" dirty="0"/>
              <a:t>Vanishing:</a:t>
            </a:r>
            <a:r>
              <a:rPr lang="en-CA" altLang="en-US" sz="2000" dirty="0"/>
              <a:t> If we start a trajectory within an attractor (plane, flat surface), small changes in where we start make no difference to where we end up.</a:t>
            </a:r>
          </a:p>
          <a:p>
            <a:pPr marL="320040">
              <a:lnSpc>
                <a:spcPct val="100000"/>
              </a:lnSpc>
              <a:spcBef>
                <a:spcPts val="0"/>
              </a:spcBef>
            </a:pPr>
            <a:r>
              <a:rPr lang="en-CA" altLang="en-US" sz="2000" dirty="0"/>
              <a:t>Both cases hinder the learning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12" y="3358387"/>
            <a:ext cx="1736435" cy="696881"/>
          </a:xfrm>
          <a:prstGeom prst="rect">
            <a:avLst/>
          </a:prstGeom>
        </p:spPr>
      </p:pic>
      <p:pic>
        <p:nvPicPr>
          <p:cNvPr id="1026" name="Picture 2" descr="http://nikhilbuduma.com/img/rnn_error_su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6238"/>
            <a:ext cx="4983607" cy="29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91" y="2240095"/>
            <a:ext cx="5179109" cy="2078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0096" y="1554480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Cliff/boundary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1690688"/>
            <a:ext cx="2350008" cy="833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6887827" y="1739146"/>
            <a:ext cx="1722773" cy="1113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9349" y="4134310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Plane/attractor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279392" y="3584903"/>
            <a:ext cx="1029957" cy="734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6113961" y="3106736"/>
            <a:ext cx="737803" cy="1027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</p:cNvCxnSpPr>
          <p:nvPr/>
        </p:nvCxnSpPr>
        <p:spPr>
          <a:xfrm flipV="1">
            <a:off x="6918572" y="4041917"/>
            <a:ext cx="3063628" cy="277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8748</TotalTime>
  <Words>3128</Words>
  <Application>Microsoft Macintosh PowerPoint</Application>
  <PresentationFormat>Widescreen</PresentationFormat>
  <Paragraphs>472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Times</vt:lpstr>
      <vt:lpstr>Office Theme</vt:lpstr>
      <vt:lpstr>An Introduction to  Recurrent Neural Networks: Overview, Implementation, and Application</vt:lpstr>
      <vt:lpstr>Acknowledgements</vt:lpstr>
      <vt:lpstr>Outline</vt:lpstr>
      <vt:lpstr>Recurrent Neural Networks</vt:lpstr>
      <vt:lpstr>Real-life Sequence Learning Applications</vt:lpstr>
      <vt:lpstr>Recurrent Neural Networks</vt:lpstr>
      <vt:lpstr>Recurrent Neural Networks</vt:lpstr>
      <vt:lpstr>Recurrent Neural Networks</vt:lpstr>
      <vt:lpstr>Exploding and Vanishing Gradients</vt:lpstr>
      <vt:lpstr>Exploding and Vanishing Gradients</vt:lpstr>
      <vt:lpstr>Networks with Memory</vt:lpstr>
      <vt:lpstr>Long Short-Term Memory (LSTM)</vt:lpstr>
      <vt:lpstr>PowerPoint Presentation</vt:lpstr>
      <vt:lpstr>Step-by-step LSTM Walk Through</vt:lpstr>
      <vt:lpstr>Step-by-step LSTM Walk Through</vt:lpstr>
      <vt:lpstr>Step-by-step LSTM Walk Through</vt:lpstr>
      <vt:lpstr>Step-by-step LSTM Walk Through</vt:lpstr>
      <vt:lpstr>Gated Recurrent Unit (GRU)</vt:lpstr>
      <vt:lpstr>Sequence Learning Architectures</vt:lpstr>
      <vt:lpstr>Sequence Learning with One RNN Layer</vt:lpstr>
      <vt:lpstr>Sequence Learning with Multiple RNN Layers</vt:lpstr>
      <vt:lpstr>Sequence Learning with Multiple RNN Layers</vt:lpstr>
      <vt:lpstr>Implementing RNN in Python using Keras</vt:lpstr>
      <vt:lpstr>Implementation Example: Sequence Classification with LSTM</vt:lpstr>
      <vt:lpstr>Implementation Example: Sequence Classification with LSTM (many to one)</vt:lpstr>
      <vt:lpstr>RNN Applications: High-level Activities of Daily Living (HL-ADL) Recognition</vt:lpstr>
      <vt:lpstr>RNN Applications: Seq2Seq-ADL Research Design</vt:lpstr>
      <vt:lpstr>RNN Applications: Activity Reconstruction</vt:lpstr>
      <vt:lpstr>RNN Applications: Activity Reconstruction</vt:lpstr>
      <vt:lpstr>RNN Applications: Seq2Seq – Encoder</vt:lpstr>
      <vt:lpstr>RNN Applications: Seq2Seq – Decoder</vt:lpstr>
      <vt:lpstr>RNN Applications: Activities of Daily Living (ADL) Recognition using S2S_GRU</vt:lpstr>
      <vt:lpstr>Summary</vt:lpstr>
      <vt:lpstr>Important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Recurrent Neural Networks</dc:title>
  <dc:creator>Zhu Hongyi</dc:creator>
  <cp:lastModifiedBy>Chen, Hsinchun - (hsinchun)</cp:lastModifiedBy>
  <cp:revision>188</cp:revision>
  <dcterms:created xsi:type="dcterms:W3CDTF">2018-10-12T00:19:17Z</dcterms:created>
  <dcterms:modified xsi:type="dcterms:W3CDTF">2020-04-13T15:16:23Z</dcterms:modified>
</cp:coreProperties>
</file>