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316" r:id="rId3"/>
    <p:sldId id="351" r:id="rId4"/>
    <p:sldId id="352" r:id="rId5"/>
    <p:sldId id="353" r:id="rId6"/>
    <p:sldId id="354" r:id="rId7"/>
    <p:sldId id="355" r:id="rId8"/>
    <p:sldId id="356" r:id="rId9"/>
    <p:sldId id="281" r:id="rId10"/>
    <p:sldId id="282" r:id="rId11"/>
    <p:sldId id="314" r:id="rId12"/>
    <p:sldId id="315" r:id="rId13"/>
    <p:sldId id="326" r:id="rId14"/>
    <p:sldId id="298" r:id="rId15"/>
    <p:sldId id="299" r:id="rId16"/>
    <p:sldId id="329" r:id="rId17"/>
    <p:sldId id="300" r:id="rId18"/>
    <p:sldId id="301" r:id="rId19"/>
    <p:sldId id="302" r:id="rId20"/>
    <p:sldId id="303" r:id="rId21"/>
    <p:sldId id="304" r:id="rId22"/>
    <p:sldId id="261" r:id="rId23"/>
    <p:sldId id="327" r:id="rId24"/>
    <p:sldId id="271" r:id="rId25"/>
    <p:sldId id="283" r:id="rId26"/>
    <p:sldId id="272" r:id="rId27"/>
    <p:sldId id="357" r:id="rId28"/>
    <p:sldId id="358" r:id="rId29"/>
    <p:sldId id="359" r:id="rId30"/>
    <p:sldId id="360" r:id="rId31"/>
    <p:sldId id="361" r:id="rId32"/>
    <p:sldId id="362" r:id="rId33"/>
    <p:sldId id="284" r:id="rId34"/>
    <p:sldId id="288" r:id="rId35"/>
    <p:sldId id="289" r:id="rId36"/>
    <p:sldId id="333" r:id="rId37"/>
    <p:sldId id="290" r:id="rId38"/>
    <p:sldId id="363" r:id="rId39"/>
    <p:sldId id="336" r:id="rId40"/>
    <p:sldId id="338" r:id="rId41"/>
    <p:sldId id="337" r:id="rId42"/>
    <p:sldId id="364" r:id="rId43"/>
    <p:sldId id="291" r:id="rId44"/>
    <p:sldId id="286" r:id="rId45"/>
    <p:sldId id="293" r:id="rId46"/>
    <p:sldId id="292" r:id="rId47"/>
    <p:sldId id="341" r:id="rId48"/>
    <p:sldId id="342" r:id="rId49"/>
    <p:sldId id="344" r:id="rId50"/>
    <p:sldId id="348" r:id="rId51"/>
    <p:sldId id="350" r:id="rId52"/>
    <p:sldId id="349" r:id="rId53"/>
    <p:sldId id="274" r:id="rId54"/>
    <p:sldId id="307" r:id="rId55"/>
    <p:sldId id="335" r:id="rId56"/>
    <p:sldId id="273" r:id="rId57"/>
    <p:sldId id="294" r:id="rId58"/>
    <p:sldId id="296" r:id="rId59"/>
    <p:sldId id="295" r:id="rId60"/>
    <p:sldId id="297" r:id="rId61"/>
    <p:sldId id="287" r:id="rId62"/>
    <p:sldId id="332" r:id="rId63"/>
    <p:sldId id="275" r:id="rId64"/>
    <p:sldId id="276" r:id="rId65"/>
    <p:sldId id="277" r:id="rId66"/>
    <p:sldId id="278" r:id="rId67"/>
    <p:sldId id="279" r:id="rId68"/>
    <p:sldId id="328" r:id="rId69"/>
    <p:sldId id="320" r:id="rId70"/>
    <p:sldId id="334" r:id="rId7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/>
    <p:restoredTop sz="83405" autoAdjust="0"/>
  </p:normalViewPr>
  <p:slideViewPr>
    <p:cSldViewPr snapToGrid="0">
      <p:cViewPr varScale="1">
        <p:scale>
          <a:sx n="105" d="100"/>
          <a:sy n="105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A9BFA41-73BA-4ED1-AEF5-BE0A63478628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ED290E-57A6-4DBB-83D9-E052C4745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07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B97ADB-C186-674E-A6E1-458756705D73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11A0E90-4637-3441-B750-1ACC583F1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7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A0E90-4637-3441-B750-1ACC583F16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55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and comparison with Mahout and </a:t>
            </a:r>
            <a:r>
              <a:rPr lang="en-US" dirty="0" err="1"/>
              <a:t>MLlib</a:t>
            </a:r>
            <a:r>
              <a:rPr lang="en-US" dirty="0"/>
              <a:t>, including: algorithms coverage, input/output (e.g., disks, files, visualization), other APIs options, strengths/weaknesses (e.g., parallel training, speed up), etc. Please include3 1-2 examples for 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F0360-8D2A-43A0-A16F-BC3EA0B4A3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8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Classification is has a variety of applications, such as:</a:t>
            </a:r>
          </a:p>
          <a:p>
            <a:pPr lvl="1"/>
            <a:r>
              <a:rPr lang="en-US" dirty="0" smtClean="0"/>
              <a:t>Determining whether a website is phishing or legit</a:t>
            </a:r>
          </a:p>
          <a:p>
            <a:pPr lvl="1"/>
            <a:r>
              <a:rPr lang="en-US" dirty="0" smtClean="0"/>
              <a:t>Categorizing news stories as finance, weather, sports, etc.</a:t>
            </a:r>
          </a:p>
          <a:p>
            <a:pPr lvl="1"/>
            <a:r>
              <a:rPr lang="en-US" dirty="0" smtClean="0"/>
              <a:t>Classifying unknown source code into their programming language</a:t>
            </a:r>
          </a:p>
          <a:p>
            <a:pPr lvl="1"/>
            <a:r>
              <a:rPr lang="en-US" dirty="0" smtClean="0"/>
              <a:t>Determining whether a tumor cell is benign or malicious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A0E90-4637-3441-B750-1ACC583F16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4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A0E90-4637-3441-B750-1ACC583F161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7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A0E90-4637-3441-B750-1ACC583F161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7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74C17-D1B9-4635-8089-990B4D47D98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41BAF-BF29-46D2-A926-1185CEF7373C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8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E3BA0-F65E-4A81-9A99-25EA6EE797A8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F3096-1411-4EB0-8D31-53136BFA5BAD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9C0A6-6A09-4FE2-A602-C7F63C0997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C313-8BD7-488D-A404-030CD8F23CA3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2AB9-B1E0-476F-B5FF-F4C5318579C3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E78B-B493-44A7-8CE5-76B2008D252C}" type="datetime1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8DDA-A1DE-4B01-8F95-67568D0B430E}" type="datetime1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1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458D-CBB5-41F6-A509-6C0DAE01EB94}" type="datetime1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EBBC-AD7C-4642-8020-4BE2BB642C4F}" type="datetime1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CF6-3365-4E78-B7CC-2A0D5D1BE765}" type="datetime1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4D67-5D67-42BE-8455-6E8B6B2DC79B}" type="datetime1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9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06CE-147B-4F48-9474-90CFB400F219}" type="datetime1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F2C69-C3DD-498D-9220-3102BAB8A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064" y="756602"/>
            <a:ext cx="8321040" cy="2215198"/>
          </a:xfrm>
        </p:spPr>
        <p:txBody>
          <a:bodyPr/>
          <a:lstStyle/>
          <a:p>
            <a:r>
              <a:rPr lang="en-US" b="1" dirty="0" smtClean="0"/>
              <a:t>Predictive Analytics for Data Mining:  Regression &amp; Classification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524442"/>
          </a:xfrm>
        </p:spPr>
        <p:txBody>
          <a:bodyPr>
            <a:normAutofit/>
          </a:bodyPr>
          <a:lstStyle/>
          <a:p>
            <a:r>
              <a:rPr lang="en-US" dirty="0"/>
              <a:t>Weifeng Li, Sagar </a:t>
            </a:r>
            <a:r>
              <a:rPr lang="en-US" dirty="0" smtClean="0"/>
              <a:t>Samtani, </a:t>
            </a:r>
            <a:r>
              <a:rPr lang="en-US" dirty="0"/>
              <a:t>and Hsinchun </a:t>
            </a:r>
            <a:r>
              <a:rPr lang="en-US" dirty="0" smtClean="0"/>
              <a:t>Chen</a:t>
            </a:r>
          </a:p>
          <a:p>
            <a:r>
              <a:rPr lang="en-US" dirty="0" smtClean="0"/>
              <a:t>Spring 2020</a:t>
            </a:r>
          </a:p>
          <a:p>
            <a:endParaRPr lang="en-US" dirty="0" smtClean="0"/>
          </a:p>
          <a:p>
            <a:r>
              <a:rPr lang="en-US" b="1" dirty="0" smtClean="0"/>
              <a:t>Acknowledgements:</a:t>
            </a:r>
            <a:r>
              <a:rPr lang="en-US" dirty="0" smtClean="0"/>
              <a:t> Cynthia </a:t>
            </a:r>
            <a:r>
              <a:rPr lang="en-US" dirty="0" err="1" smtClean="0"/>
              <a:t>Rudin</a:t>
            </a:r>
            <a:r>
              <a:rPr lang="en-US" dirty="0" smtClean="0"/>
              <a:t>, Hastie &amp; </a:t>
            </a:r>
            <a:r>
              <a:rPr lang="en-US" dirty="0" err="1" smtClean="0"/>
              <a:t>Tibshirani</a:t>
            </a:r>
            <a:endParaRPr lang="en-US" dirty="0" smtClean="0"/>
          </a:p>
          <a:p>
            <a:r>
              <a:rPr lang="en-US" dirty="0" smtClean="0"/>
              <a:t>Michael Crawford – San Jose State University</a:t>
            </a:r>
          </a:p>
          <a:p>
            <a:r>
              <a:rPr lang="en-US" dirty="0" smtClean="0"/>
              <a:t>Pier Luca </a:t>
            </a:r>
            <a:r>
              <a:rPr lang="en-US" dirty="0" err="1" smtClean="0"/>
              <a:t>Lanzi</a:t>
            </a:r>
            <a:r>
              <a:rPr lang="en-US" dirty="0" smtClean="0"/>
              <a:t> – </a:t>
            </a:r>
            <a:r>
              <a:rPr lang="en-US" dirty="0" err="1" smtClean="0"/>
              <a:t>Politecnico</a:t>
            </a:r>
            <a:r>
              <a:rPr lang="en-US" dirty="0" smtClean="0"/>
              <a:t> di Milano</a:t>
            </a:r>
          </a:p>
          <a:p>
            <a:r>
              <a:rPr lang="en-US" dirty="0" smtClean="0"/>
              <a:t>John Whitehead, East Carolina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and 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the following:</a:t>
            </a:r>
          </a:p>
          <a:p>
            <a:pPr lvl="1"/>
            <a:r>
              <a:rPr lang="en-US" dirty="0"/>
              <a:t>The NFL trying to predict the number of Super Bowl viewers</a:t>
            </a:r>
          </a:p>
          <a:p>
            <a:pPr lvl="1"/>
            <a:r>
              <a:rPr lang="en-US" dirty="0"/>
              <a:t>An insurance company determining how many policy holders will have an accident </a:t>
            </a:r>
          </a:p>
          <a:p>
            <a:pPr lvl="1"/>
            <a:endParaRPr lang="en-US" dirty="0"/>
          </a:p>
          <a:p>
            <a:r>
              <a:rPr lang="en-US" sz="2400" dirty="0"/>
              <a:t>Or:</a:t>
            </a:r>
          </a:p>
          <a:p>
            <a:pPr lvl="1"/>
            <a:r>
              <a:rPr lang="en-US" dirty="0"/>
              <a:t>A bank trying to determine if a customer will default on their loan</a:t>
            </a:r>
          </a:p>
          <a:p>
            <a:pPr lvl="1"/>
            <a:r>
              <a:rPr lang="en-US" dirty="0"/>
              <a:t>A marketing manager needs to determine whether a customer will purchase or not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6326" y="2800356"/>
            <a:ext cx="1771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Regression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6326" y="4427104"/>
            <a:ext cx="17713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– Terminology</a:t>
            </a:r>
            <a:endParaRPr 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400175"/>
            <a:ext cx="5762625" cy="417195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000" dirty="0"/>
              <a:t>Let’s review some common data mining terms.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Data mining data is usually represented with a feature matrix.</a:t>
            </a:r>
          </a:p>
          <a:p>
            <a:pPr lvl="2"/>
            <a:r>
              <a:rPr lang="en-US" altLang="en-US" sz="1800" dirty="0"/>
              <a:t>Features</a:t>
            </a:r>
          </a:p>
          <a:p>
            <a:pPr lvl="3"/>
            <a:r>
              <a:rPr lang="en-US" altLang="en-US" dirty="0"/>
              <a:t>Attributes used for analysis</a:t>
            </a:r>
          </a:p>
          <a:p>
            <a:pPr lvl="3"/>
            <a:r>
              <a:rPr lang="en-US" altLang="en-US" dirty="0"/>
              <a:t>Represented by columns in feature matrix</a:t>
            </a:r>
          </a:p>
          <a:p>
            <a:pPr lvl="2"/>
            <a:r>
              <a:rPr lang="en-US" altLang="en-US" sz="1800" dirty="0"/>
              <a:t>Instances</a:t>
            </a:r>
          </a:p>
          <a:p>
            <a:pPr lvl="3"/>
            <a:r>
              <a:rPr lang="en-US" altLang="en-US" dirty="0"/>
              <a:t>Entity with certain attribute values</a:t>
            </a:r>
          </a:p>
          <a:p>
            <a:pPr lvl="3"/>
            <a:r>
              <a:rPr lang="en-US" altLang="en-US" dirty="0"/>
              <a:t>Represented by rows in feature matrix</a:t>
            </a:r>
          </a:p>
          <a:p>
            <a:pPr lvl="3"/>
            <a:r>
              <a:rPr lang="en-US" altLang="en-US" dirty="0"/>
              <a:t>An example instance is highlighted in red (also called a feature vector).</a:t>
            </a:r>
          </a:p>
          <a:p>
            <a:pPr lvl="2"/>
            <a:r>
              <a:rPr lang="en-US" altLang="en-US" sz="1800" dirty="0"/>
              <a:t>Class Labels</a:t>
            </a:r>
          </a:p>
          <a:p>
            <a:pPr lvl="3"/>
            <a:r>
              <a:rPr lang="en-US" altLang="en-US" dirty="0"/>
              <a:t>Indicate category for each instance.</a:t>
            </a:r>
          </a:p>
          <a:p>
            <a:pPr lvl="3"/>
            <a:r>
              <a:rPr lang="en-US" altLang="en-US" dirty="0"/>
              <a:t>This example has two classes (C1 and C2).</a:t>
            </a:r>
          </a:p>
          <a:p>
            <a:pPr lvl="3"/>
            <a:r>
              <a:rPr lang="en-US" altLang="en-US" dirty="0"/>
              <a:t>Only used for supervised learning.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6191250" y="2914650"/>
          <a:ext cx="2286000" cy="2571750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ine 76"/>
          <p:cNvSpPr>
            <a:spLocks noChangeShapeType="1"/>
          </p:cNvSpPr>
          <p:nvPr/>
        </p:nvSpPr>
        <p:spPr bwMode="auto">
          <a:xfrm>
            <a:off x="6591300" y="2743200"/>
            <a:ext cx="188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" name="Line 77"/>
          <p:cNvSpPr>
            <a:spLocks noChangeShapeType="1"/>
          </p:cNvSpPr>
          <p:nvPr/>
        </p:nvSpPr>
        <p:spPr bwMode="auto">
          <a:xfrm>
            <a:off x="6591300" y="2743200"/>
            <a:ext cx="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Line 78"/>
          <p:cNvSpPr>
            <a:spLocks noChangeShapeType="1"/>
          </p:cNvSpPr>
          <p:nvPr/>
        </p:nvSpPr>
        <p:spPr bwMode="auto">
          <a:xfrm>
            <a:off x="8477250" y="2743200"/>
            <a:ext cx="0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9" name="Text Box 79"/>
          <p:cNvSpPr txBox="1">
            <a:spLocks noChangeArrowheads="1"/>
          </p:cNvSpPr>
          <p:nvPr/>
        </p:nvSpPr>
        <p:spPr bwMode="auto">
          <a:xfrm>
            <a:off x="6477000" y="2514600"/>
            <a:ext cx="20574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900" dirty="0"/>
              <a:t>Attributes used to classify instances</a:t>
            </a:r>
          </a:p>
        </p:txBody>
      </p:sp>
      <p:sp>
        <p:nvSpPr>
          <p:cNvPr id="10" name="Line 80"/>
          <p:cNvSpPr>
            <a:spLocks noChangeShapeType="1"/>
          </p:cNvSpPr>
          <p:nvPr/>
        </p:nvSpPr>
        <p:spPr bwMode="auto">
          <a:xfrm>
            <a:off x="5962650" y="3200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Line 81"/>
          <p:cNvSpPr>
            <a:spLocks noChangeShapeType="1"/>
          </p:cNvSpPr>
          <p:nvPr/>
        </p:nvSpPr>
        <p:spPr bwMode="auto">
          <a:xfrm>
            <a:off x="5962650" y="3200400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Line 82"/>
          <p:cNvSpPr>
            <a:spLocks noChangeShapeType="1"/>
          </p:cNvSpPr>
          <p:nvPr/>
        </p:nvSpPr>
        <p:spPr bwMode="auto">
          <a:xfrm>
            <a:off x="5962650" y="5486400"/>
            <a:ext cx="57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 Box 83"/>
          <p:cNvSpPr txBox="1">
            <a:spLocks noChangeArrowheads="1"/>
          </p:cNvSpPr>
          <p:nvPr/>
        </p:nvSpPr>
        <p:spPr bwMode="auto">
          <a:xfrm rot="16200000">
            <a:off x="4895853" y="4083323"/>
            <a:ext cx="188475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900"/>
              <a:t>Each instance has a class label</a:t>
            </a:r>
          </a:p>
        </p:txBody>
      </p:sp>
      <p:sp>
        <p:nvSpPr>
          <p:cNvPr id="14" name="Rectangle 85"/>
          <p:cNvSpPr>
            <a:spLocks noChangeArrowheads="1"/>
          </p:cNvSpPr>
          <p:nvPr/>
        </p:nvSpPr>
        <p:spPr bwMode="auto">
          <a:xfrm>
            <a:off x="6591300" y="3200400"/>
            <a:ext cx="1885950" cy="2857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" name="Text Box 86"/>
          <p:cNvSpPr txBox="1">
            <a:spLocks noChangeArrowheads="1"/>
          </p:cNvSpPr>
          <p:nvPr/>
        </p:nvSpPr>
        <p:spPr bwMode="auto">
          <a:xfrm>
            <a:off x="7620000" y="2343150"/>
            <a:ext cx="9715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 b="1"/>
              <a:t>Features</a:t>
            </a:r>
          </a:p>
        </p:txBody>
      </p:sp>
      <p:sp>
        <p:nvSpPr>
          <p:cNvPr id="16" name="Text Box 87"/>
          <p:cNvSpPr txBox="1">
            <a:spLocks noChangeArrowheads="1"/>
          </p:cNvSpPr>
          <p:nvPr/>
        </p:nvSpPr>
        <p:spPr bwMode="auto">
          <a:xfrm>
            <a:off x="5619750" y="5486400"/>
            <a:ext cx="9715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50" b="1" dirty="0"/>
              <a:t>Instances</a:t>
            </a:r>
          </a:p>
        </p:txBody>
      </p:sp>
      <p:sp>
        <p:nvSpPr>
          <p:cNvPr id="17" name="Text Box 88"/>
          <p:cNvSpPr txBox="1">
            <a:spLocks noChangeArrowheads="1"/>
          </p:cNvSpPr>
          <p:nvPr/>
        </p:nvSpPr>
        <p:spPr bwMode="auto">
          <a:xfrm>
            <a:off x="5734050" y="2000251"/>
            <a:ext cx="29146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350" b="1" dirty="0"/>
              <a:t>The Feature Matrix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</a:t>
            </a:r>
            <a:r>
              <a:rPr lang="en-US" b="1" dirty="0" smtClean="0"/>
              <a:t>– </a:t>
            </a:r>
            <a:r>
              <a:rPr lang="en-US" b="1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In predictive tasks, a </a:t>
            </a:r>
            <a:r>
              <a:rPr lang="en-US" sz="1800" dirty="0"/>
              <a:t>set of input instances are mapped </a:t>
            </a:r>
            <a:r>
              <a:rPr lang="en-US" sz="1800" dirty="0" smtClean="0"/>
              <a:t>into a continuous (using regression) or discrete (using classification) outputs. </a:t>
            </a:r>
            <a:endParaRPr lang="en-US" sz="1800" dirty="0"/>
          </a:p>
          <a:p>
            <a:pPr lvl="2"/>
            <a:endParaRPr lang="en-US" sz="1200" dirty="0"/>
          </a:p>
          <a:p>
            <a:r>
              <a:rPr lang="en-US" sz="1800" dirty="0"/>
              <a:t>Given a collection of records, where each records contains a set of attributes, one of the attributes is the </a:t>
            </a:r>
            <a:r>
              <a:rPr lang="en-US" sz="1800" dirty="0" smtClean="0"/>
              <a:t>target we are trying to predict. 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97" y="3465518"/>
            <a:ext cx="6334205" cy="271144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erminology</a:t>
            </a:r>
          </a:p>
          <a:p>
            <a:r>
              <a:rPr lang="en-US" b="1" dirty="0" smtClean="0"/>
              <a:t>Regression</a:t>
            </a:r>
          </a:p>
          <a:p>
            <a:pPr lvl="1"/>
            <a:r>
              <a:rPr lang="en-US" b="1" dirty="0" smtClean="0"/>
              <a:t>Linear Regression, hypothesis testing</a:t>
            </a:r>
          </a:p>
          <a:p>
            <a:pPr lvl="1"/>
            <a:r>
              <a:rPr lang="en-US" b="1" dirty="0" smtClean="0"/>
              <a:t>Multiple linear regression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Logistic Regression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Decision Tree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 Forest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Naïve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Bayes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K Nearest Neighbor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Support Vector Machine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 metrics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 and Resources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0" y="0"/>
            <a:ext cx="88392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2015"/>
            <a:ext cx="7886701" cy="44675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2" y="1463196"/>
            <a:ext cx="8126976" cy="5075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58625"/>
            <a:ext cx="7886700" cy="4576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089"/>
            <a:ext cx="7886700" cy="1325563"/>
          </a:xfrm>
        </p:spPr>
        <p:txBody>
          <a:bodyPr/>
          <a:lstStyle/>
          <a:p>
            <a:r>
              <a:rPr lang="en-US" dirty="0" smtClean="0"/>
              <a:t>Estimation of the Parameters by Least Squares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the Accuracy of the Coefficient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90"/>
            <a:ext cx="7886700" cy="44393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7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65"/>
            <a:ext cx="7886700" cy="1325563"/>
          </a:xfrm>
        </p:spPr>
        <p:txBody>
          <a:bodyPr/>
          <a:lstStyle/>
          <a:p>
            <a:r>
              <a:rPr lang="en-US" dirty="0" smtClean="0"/>
              <a:t>Hypothesis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49828"/>
            <a:ext cx="7887781" cy="42245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4456"/>
            <a:ext cx="7886700" cy="46666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 and Motivation</a:t>
            </a:r>
          </a:p>
          <a:p>
            <a:pPr lvl="1"/>
            <a:r>
              <a:rPr lang="en-US" dirty="0" smtClean="0"/>
              <a:t>Terminology</a:t>
            </a:r>
          </a:p>
          <a:p>
            <a:pPr lvl="1"/>
            <a:r>
              <a:rPr lang="en-US" dirty="0" smtClean="0"/>
              <a:t>Top DM methods and tools</a:t>
            </a:r>
          </a:p>
          <a:p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Linear Regression, hypothesis testing</a:t>
            </a:r>
          </a:p>
          <a:p>
            <a:pPr lvl="1"/>
            <a:r>
              <a:rPr lang="en-US" dirty="0" smtClean="0"/>
              <a:t>Multiple linear regression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Decision Tree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US" dirty="0"/>
              <a:t>Naïve </a:t>
            </a:r>
            <a:r>
              <a:rPr lang="en-US" dirty="0" smtClean="0"/>
              <a:t>Bayes</a:t>
            </a:r>
          </a:p>
          <a:p>
            <a:pPr lvl="1"/>
            <a:r>
              <a:rPr lang="en-US" dirty="0" smtClean="0"/>
              <a:t>K Nearest Neighbor</a:t>
            </a:r>
          </a:p>
          <a:p>
            <a:pPr lvl="1"/>
            <a:r>
              <a:rPr lang="en-US" dirty="0" smtClean="0"/>
              <a:t>Support Vector Machine</a:t>
            </a:r>
          </a:p>
          <a:p>
            <a:r>
              <a:rPr lang="en-US" dirty="0" smtClean="0"/>
              <a:t>Evaluation metrics</a:t>
            </a:r>
          </a:p>
          <a:p>
            <a:r>
              <a:rPr lang="en-US" dirty="0" smtClean="0"/>
              <a:t>Conclusion and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91"/>
            <a:ext cx="7886700" cy="35728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7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86" y="1228381"/>
            <a:ext cx="7308342" cy="5225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Model Evaluation: Assessing the Overall Accuracy of the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0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8110"/>
            <a:ext cx="7886700" cy="1325563"/>
          </a:xfrm>
        </p:spPr>
        <p:txBody>
          <a:bodyPr/>
          <a:lstStyle/>
          <a:p>
            <a:r>
              <a:rPr lang="en-US" dirty="0" smtClean="0"/>
              <a:t>Multiple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63673"/>
                <a:ext cx="7886700" cy="4351338"/>
              </a:xfrm>
            </p:spPr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linear regression models the relationship between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or more explanatory variables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(i.e., predictors or independent variables) and a response variable (i.e., dependent variable.)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linear regression models can be used for predicting response variable that has range from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∞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63673"/>
                <a:ext cx="7886700" cy="4351338"/>
              </a:xfrm>
              <a:blipFill>
                <a:blip r:embed="rId2"/>
                <a:stretch>
                  <a:fillRect l="-773" t="-154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80085" y="3639342"/>
                <a:ext cx="7783830" cy="26991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Formally, a multiple regression model can be written as,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𝒀</m:t>
                      </m:r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+…+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𝑲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+</m:t>
                      </m:r>
                      <m:r>
                        <a:rPr lang="en-US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𝜺</m:t>
                      </m:r>
                    </m:oMath>
                  </m:oMathPara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dependent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intercept,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predictors,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 smtClean="0">
                            <a:latin typeface="Cambria Math" charset="0"/>
                          </a:rPr>
                          <m:t>𝐾</m:t>
                        </m:r>
                      </m:sub>
                    </m:sSub>
                    <m:r>
                      <a:rPr lang="en-US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coefficients to be estimated,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error term, which represents the randomness that the model does not capture.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5" y="3639342"/>
                <a:ext cx="7783830" cy="2699157"/>
              </a:xfrm>
              <a:prstGeom prst="rect">
                <a:avLst/>
              </a:prstGeom>
              <a:blipFill>
                <a:blip r:embed="rId3"/>
                <a:stretch>
                  <a:fillRect l="-940" t="-3612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6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3624"/>
            <a:ext cx="7886700" cy="461333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erminology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regression, hypothesis testing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Multiple linear regression</a:t>
            </a:r>
          </a:p>
          <a:p>
            <a:r>
              <a:rPr lang="en-US" b="1" dirty="0" smtClean="0"/>
              <a:t>Classification</a:t>
            </a:r>
          </a:p>
          <a:p>
            <a:pPr lvl="1"/>
            <a:r>
              <a:rPr lang="en-US" b="1" dirty="0" smtClean="0"/>
              <a:t>Logistic Regression </a:t>
            </a:r>
          </a:p>
          <a:p>
            <a:pPr lvl="1"/>
            <a:r>
              <a:rPr lang="en-US" b="1" dirty="0" smtClean="0"/>
              <a:t>Decision Tree</a:t>
            </a:r>
          </a:p>
          <a:p>
            <a:pPr lvl="1"/>
            <a:r>
              <a:rPr lang="en-US" b="1" dirty="0" smtClean="0"/>
              <a:t>Random Forest</a:t>
            </a:r>
          </a:p>
          <a:p>
            <a:pPr lvl="1"/>
            <a:r>
              <a:rPr lang="en-US" b="1" dirty="0"/>
              <a:t>Naïve </a:t>
            </a:r>
            <a:r>
              <a:rPr lang="en-US" b="1" dirty="0" smtClean="0"/>
              <a:t>Bayes</a:t>
            </a:r>
          </a:p>
          <a:p>
            <a:pPr lvl="1"/>
            <a:r>
              <a:rPr lang="en-US" b="1" dirty="0" smtClean="0"/>
              <a:t>K Nearest Neighbor</a:t>
            </a:r>
          </a:p>
          <a:p>
            <a:pPr lvl="1"/>
            <a:r>
              <a:rPr lang="en-US" b="1" dirty="0" smtClean="0"/>
              <a:t>Support Vector Machine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Evaluation metrics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Conclusion and Resources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 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is a two-step process: a </a:t>
            </a:r>
            <a:r>
              <a:rPr lang="en-US" b="1" dirty="0" smtClean="0"/>
              <a:t>model construction (learning) </a:t>
            </a:r>
            <a:r>
              <a:rPr lang="en-US" dirty="0" smtClean="0"/>
              <a:t>phase, and a </a:t>
            </a:r>
            <a:r>
              <a:rPr lang="en-US" b="1" dirty="0" smtClean="0"/>
              <a:t>model usage (applying) </a:t>
            </a:r>
            <a:r>
              <a:rPr lang="en-US" dirty="0" smtClean="0"/>
              <a:t>phase.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model construction, we describe a set of pre-determined classes:</a:t>
            </a:r>
          </a:p>
          <a:p>
            <a:pPr lvl="1"/>
            <a:r>
              <a:rPr lang="en-US" dirty="0" smtClean="0"/>
              <a:t>Each record is assumed to belong to a predefined class based on its features</a:t>
            </a:r>
          </a:p>
          <a:p>
            <a:pPr lvl="1"/>
            <a:r>
              <a:rPr lang="en-US" dirty="0" smtClean="0"/>
              <a:t>The set of records is used for model construction is a </a:t>
            </a:r>
            <a:r>
              <a:rPr lang="en-US" b="1" u="sng" dirty="0" smtClean="0"/>
              <a:t>training set</a:t>
            </a:r>
          </a:p>
          <a:p>
            <a:pPr lvl="1"/>
            <a:endParaRPr lang="en-US" b="1" u="sng" dirty="0" smtClean="0"/>
          </a:p>
          <a:p>
            <a:r>
              <a:rPr lang="en-US" dirty="0" smtClean="0"/>
              <a:t>The trained model is then applied to </a:t>
            </a:r>
            <a:r>
              <a:rPr lang="en-US" b="1" dirty="0" smtClean="0"/>
              <a:t>unseen data </a:t>
            </a:r>
            <a:r>
              <a:rPr lang="en-US" dirty="0" smtClean="0"/>
              <a:t>to classify those records into the predefined classes.</a:t>
            </a:r>
          </a:p>
          <a:p>
            <a:pPr lvl="1"/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odel should fit well to training data and have strong predictive power. </a:t>
            </a:r>
          </a:p>
          <a:p>
            <a:pPr lvl="1"/>
            <a:r>
              <a:rPr lang="en-US" dirty="0" smtClean="0"/>
              <a:t>Do NOT want to </a:t>
            </a:r>
            <a:r>
              <a:rPr lang="en-US" dirty="0" err="1" smtClean="0"/>
              <a:t>overfit</a:t>
            </a:r>
            <a:r>
              <a:rPr lang="en-US" dirty="0" smtClean="0"/>
              <a:t> a model, as that results in low predictive power.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73" y="1592726"/>
            <a:ext cx="8061325" cy="45438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There is no “best” method. Methods can be selected based on metrics (accuracy, precision, recall, F-measure), speed, robustness, scalability, and robustness</a:t>
            </a:r>
            <a:r>
              <a:rPr lang="en-US" sz="2400" dirty="0" smtClean="0"/>
              <a:t>.</a:t>
            </a:r>
            <a:endParaRPr lang="en-US" sz="1800" dirty="0"/>
          </a:p>
          <a:p>
            <a:pPr lvl="1"/>
            <a:endParaRPr lang="en-US" dirty="0"/>
          </a:p>
          <a:p>
            <a:r>
              <a:rPr lang="en-US" sz="2400" dirty="0"/>
              <a:t>We will cover some of the more classic and state-of-the-art techniques in the following </a:t>
            </a:r>
            <a:r>
              <a:rPr lang="en-US" sz="2400" dirty="0" smtClean="0"/>
              <a:t>slides, including:</a:t>
            </a:r>
          </a:p>
          <a:p>
            <a:pPr lvl="1"/>
            <a:r>
              <a:rPr lang="en-US" sz="2400" dirty="0" smtClean="0"/>
              <a:t>Logistic Regression</a:t>
            </a:r>
          </a:p>
          <a:p>
            <a:pPr lvl="1"/>
            <a:r>
              <a:rPr lang="en-US" sz="2400" dirty="0" smtClean="0"/>
              <a:t>Decision Tree</a:t>
            </a:r>
          </a:p>
          <a:p>
            <a:pPr lvl="1"/>
            <a:r>
              <a:rPr lang="en-US" sz="2400" dirty="0"/>
              <a:t>Random </a:t>
            </a:r>
            <a:r>
              <a:rPr lang="en-US" sz="2400" dirty="0" smtClean="0"/>
              <a:t>Forest</a:t>
            </a:r>
          </a:p>
          <a:p>
            <a:pPr lvl="1"/>
            <a:r>
              <a:rPr lang="en-US" sz="2400" dirty="0"/>
              <a:t>Naïve </a:t>
            </a:r>
            <a:r>
              <a:rPr lang="en-US" sz="2400" dirty="0" smtClean="0"/>
              <a:t>Bayes</a:t>
            </a:r>
          </a:p>
          <a:p>
            <a:pPr lvl="1"/>
            <a:r>
              <a:rPr lang="en-US" sz="2400" dirty="0" smtClean="0"/>
              <a:t>K-Nearest Neighbor</a:t>
            </a:r>
          </a:p>
          <a:p>
            <a:pPr lvl="1"/>
            <a:r>
              <a:rPr lang="en-US" sz="2400" dirty="0" smtClean="0"/>
              <a:t>Support Vector Machine (SVM)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1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9D129-4183-4CD9-B413-27F29670FBF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04672" y="389506"/>
            <a:ext cx="7324344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b="1" dirty="0"/>
              <a:t>L</a:t>
            </a:r>
            <a:r>
              <a:rPr lang="en-US" b="1" dirty="0" smtClean="0"/>
              <a:t>ogistic </a:t>
            </a:r>
            <a:r>
              <a:rPr lang="en-US" b="1" dirty="0"/>
              <a:t>R</a:t>
            </a:r>
            <a:r>
              <a:rPr lang="en-US" b="1" dirty="0" smtClean="0"/>
              <a:t>egression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4672" y="1532506"/>
            <a:ext cx="7772400" cy="44196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dirty="0" smtClean="0"/>
              <a:t> There are many important research topics for which the dependent variable is "limited." 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dirty="0" smtClean="0"/>
              <a:t> For example: whether or not a person smokes, or drinks, or skips class, or takes advanced mathematics.  For these the outcome is not continuous or distributed normally.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smtClean="0"/>
              <a:t>Example: Are mother’s who have high school education less likely to have children with IEP’s (individualized plans, indicating cognitive or emotional disabilities)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dirty="0" smtClean="0"/>
              <a:t> Binary logistic regression is a type of regression analysis where </a:t>
            </a:r>
            <a:r>
              <a:rPr lang="en-US" sz="2800" b="1" dirty="0" smtClean="0"/>
              <a:t>the dependent variable is a dummy variable (or as class): coded 0 (did not smoke) or 1 (did smoke)</a:t>
            </a:r>
          </a:p>
        </p:txBody>
      </p:sp>
    </p:spTree>
    <p:extLst>
      <p:ext uri="{BB962C8B-B14F-4D97-AF65-F5344CB8AC3E}">
        <p14:creationId xmlns:p14="http://schemas.microsoft.com/office/powerpoint/2010/main" val="4582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71D384-B8E5-47B3-8407-BC16FA9CD33A}" type="slidenum">
              <a:rPr lang="en-US" smtClean="0"/>
              <a:pPr/>
              <a:t>28</a:t>
            </a:fld>
            <a:endParaRPr lang="en-US" dirty="0" smtClean="0"/>
          </a:p>
        </p:txBody>
      </p:sp>
      <p:grpSp>
        <p:nvGrpSpPr>
          <p:cNvPr id="2052" name="Group 2"/>
          <p:cNvGrpSpPr>
            <a:grpSpLocks/>
          </p:cNvGrpSpPr>
          <p:nvPr/>
        </p:nvGrpSpPr>
        <p:grpSpPr bwMode="auto">
          <a:xfrm>
            <a:off x="227013" y="486320"/>
            <a:ext cx="7678387" cy="655092"/>
            <a:chOff x="480" y="447"/>
            <a:chExt cx="4499" cy="720"/>
          </a:xfrm>
        </p:grpSpPr>
        <p:sp>
          <p:nvSpPr>
            <p:cNvPr id="2054" name="Rectangle 3"/>
            <p:cNvSpPr>
              <a:spLocks noChangeArrowheads="1"/>
            </p:cNvSpPr>
            <p:nvPr/>
          </p:nvSpPr>
          <p:spPr bwMode="auto">
            <a:xfrm>
              <a:off x="767" y="447"/>
              <a:ext cx="4212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46038" anchor="ctr"/>
            <a:lstStyle/>
            <a:p>
              <a:pPr eaLnBrk="0" hangingPunct="0"/>
              <a:r>
                <a:rPr lang="en-US" altLang="en-US" sz="2400" b="1" dirty="0" smtClean="0"/>
                <a:t>Problems </a:t>
              </a:r>
              <a:r>
                <a:rPr lang="en-US" altLang="en-US" sz="2400" b="1" dirty="0"/>
                <a:t>with Linear Regression</a:t>
              </a:r>
            </a:p>
          </p:txBody>
        </p:sp>
        <p:sp>
          <p:nvSpPr>
            <p:cNvPr id="2055" name="Rectangle 4"/>
            <p:cNvSpPr>
              <a:spLocks noChangeArrowheads="1"/>
            </p:cNvSpPr>
            <p:nvPr/>
          </p:nvSpPr>
          <p:spPr bwMode="auto">
            <a:xfrm>
              <a:off x="480" y="917"/>
              <a:ext cx="25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anchor="ctr"/>
            <a:lstStyle/>
            <a:p>
              <a:endParaRPr lang="en-US"/>
            </a:p>
          </p:txBody>
        </p:sp>
      </p:grp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40843" y="1259588"/>
            <a:ext cx="7652765" cy="21236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T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he linear regression line </a:t>
            </a:r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seems to oversimplify the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(binary) relationship;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alue of Y cannot be represented correctly for </a:t>
            </a:r>
            <a:r>
              <a:rPr lang="en-US" sz="2400" dirty="0">
                <a:ea typeface="Arial Unicode MS" pitchFamily="34" charset="-128"/>
                <a:cs typeface="Arial Unicode MS" pitchFamily="34" charset="-128"/>
              </a:rPr>
              <a:t>extreme values of X.</a:t>
            </a:r>
          </a:p>
          <a:p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					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18748"/>
              </p:ext>
            </p:extLst>
          </p:nvPr>
        </p:nvGraphicFramePr>
        <p:xfrm>
          <a:off x="1322622" y="3133728"/>
          <a:ext cx="5754834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hart" r:id="rId3" imgW="6372236" imgH="7486613" progId="Excel.Chart.8">
                  <p:embed followColorScheme="full"/>
                </p:oleObj>
              </mc:Choice>
              <mc:Fallback>
                <p:oleObj name="Chart" r:id="rId3" imgW="6372236" imgH="7486613" progId="Excel.Chart.8">
                  <p:embed followColorScheme="full"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622" y="3133728"/>
                        <a:ext cx="5754834" cy="3222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78808" y="29626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7456" y="45603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0FB105-2C7A-436F-9974-4EF3CB57A9CE}" type="slidenum">
              <a:rPr lang="en-US" smtClean="0"/>
              <a:pPr/>
              <a:t>29</a:t>
            </a:fld>
            <a:endParaRPr lang="en-US" smtClean="0"/>
          </a:p>
        </p:txBody>
      </p:sp>
      <p:graphicFrame>
        <p:nvGraphicFramePr>
          <p:cNvPr id="512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825939"/>
              </p:ext>
            </p:extLst>
          </p:nvPr>
        </p:nvGraphicFramePr>
        <p:xfrm>
          <a:off x="320040" y="214315"/>
          <a:ext cx="6137910" cy="576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Photo House" r:id="rId3" imgW="4631934" imgH="3492197" progId="Photohse.Document">
                  <p:embed/>
                </p:oleObj>
              </mc:Choice>
              <mc:Fallback>
                <p:oleObj name="Photo House" r:id="rId3" imgW="4631934" imgH="3492197" progId="Photohse.Document">
                  <p:embed/>
                  <p:pic>
                    <p:nvPicPr>
                      <p:cNvPr id="512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" y="214315"/>
                        <a:ext cx="6137910" cy="5765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260490"/>
              </p:ext>
            </p:extLst>
          </p:nvPr>
        </p:nvGraphicFramePr>
        <p:xfrm>
          <a:off x="1731264" y="2164080"/>
          <a:ext cx="1734312" cy="650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1231366" imgH="418918" progId="Equation.3">
                  <p:embed/>
                </p:oleObj>
              </mc:Choice>
              <mc:Fallback>
                <p:oleObj name="Equation" r:id="rId5" imgW="1231366" imgH="418918" progId="Equation.3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264" y="2164080"/>
                        <a:ext cx="1734312" cy="6503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19200" y="632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6148" y="4471303"/>
            <a:ext cx="4465515" cy="222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and Motivation: Data Mining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4562"/>
            <a:ext cx="7886700" cy="4748911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Data Mining: </a:t>
            </a:r>
            <a:r>
              <a:rPr lang="en-US" i="1" dirty="0"/>
              <a:t>Data mining</a:t>
            </a:r>
            <a:r>
              <a:rPr lang="en-US" dirty="0"/>
              <a:t> is the process of discovering patterns in large </a:t>
            </a:r>
            <a:r>
              <a:rPr lang="en-US" i="1" dirty="0"/>
              <a:t>data</a:t>
            </a:r>
            <a:r>
              <a:rPr lang="en-US" dirty="0"/>
              <a:t> sets involving </a:t>
            </a:r>
            <a:r>
              <a:rPr lang="en-US" dirty="0" smtClean="0"/>
              <a:t>analytical methods </a:t>
            </a:r>
            <a:r>
              <a:rPr lang="en-US" dirty="0"/>
              <a:t>at the intersection of machine learning, statistics, </a:t>
            </a:r>
            <a:r>
              <a:rPr lang="en-US" dirty="0" smtClean="0"/>
              <a:t>artificial intelligence, and </a:t>
            </a:r>
            <a:r>
              <a:rPr lang="en-US" dirty="0"/>
              <a:t>database systems</a:t>
            </a:r>
            <a:r>
              <a:rPr lang="en-US" dirty="0" smtClean="0"/>
              <a:t>. </a:t>
            </a:r>
            <a:r>
              <a:rPr lang="en-US" sz="2000" i="1" dirty="0"/>
              <a:t>Data mining </a:t>
            </a:r>
            <a:r>
              <a:rPr lang="en-US" sz="2000" dirty="0"/>
              <a:t>is the analysis step of the "knowledge discovery in databases" process or KDD</a:t>
            </a:r>
            <a:r>
              <a:rPr lang="en-US" sz="2000" dirty="0" smtClean="0"/>
              <a:t>.</a:t>
            </a:r>
            <a:endParaRPr lang="en-US" sz="2000" baseline="30000" dirty="0" smtClean="0"/>
          </a:p>
          <a:p>
            <a:endParaRPr lang="en-US" sz="2000" baseline="30000" dirty="0"/>
          </a:p>
          <a:p>
            <a:r>
              <a:rPr lang="en-US" sz="2000" dirty="0" smtClean="0"/>
              <a:t>Other Common Terminologies:</a:t>
            </a:r>
          </a:p>
          <a:p>
            <a:pPr lvl="1"/>
            <a:r>
              <a:rPr lang="en-US" sz="1600" dirty="0" smtClean="0"/>
              <a:t>Symbolic machine learning (symbolic AI)</a:t>
            </a:r>
          </a:p>
          <a:p>
            <a:pPr lvl="1"/>
            <a:r>
              <a:rPr lang="en-US" sz="1600" dirty="0" smtClean="0"/>
              <a:t>Statistical machine learning (statistics + ML)</a:t>
            </a:r>
          </a:p>
          <a:p>
            <a:pPr lvl="1"/>
            <a:r>
              <a:rPr lang="en-US" sz="1600" dirty="0" smtClean="0"/>
              <a:t>Supervised learning (regression, classification)</a:t>
            </a:r>
          </a:p>
          <a:p>
            <a:pPr lvl="1"/>
            <a:r>
              <a:rPr lang="en-US" sz="1600" dirty="0" smtClean="0"/>
              <a:t>Unsupervised learning (clustering)</a:t>
            </a:r>
          </a:p>
          <a:p>
            <a:pPr lvl="1"/>
            <a:r>
              <a:rPr lang="en-US" sz="1600" dirty="0" smtClean="0"/>
              <a:t>Deep learning, Deep neural networks (connectionist AI)</a:t>
            </a:r>
          </a:p>
          <a:p>
            <a:pPr lvl="1"/>
            <a:r>
              <a:rPr lang="en-US" sz="1600" dirty="0" smtClean="0"/>
              <a:t>Reinforcement learning (agent-based optimization)</a:t>
            </a:r>
          </a:p>
          <a:p>
            <a:pPr lvl="1"/>
            <a:r>
              <a:rPr lang="en-US" sz="1600" dirty="0" smtClean="0"/>
              <a:t>Representation learning (transforming/extracting features)</a:t>
            </a:r>
          </a:p>
          <a:p>
            <a:pPr lvl="1"/>
            <a:r>
              <a:rPr lang="en-US" sz="1600" dirty="0" smtClean="0"/>
              <a:t>….</a:t>
            </a:r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6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248725-7ABD-4218-BFDE-8F9D3ED78F6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4000" b="1" dirty="0" smtClean="0"/>
              <a:t>The Logistic Regression Model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966710" cy="43513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Benguiat Frisky" pitchFamily="66" charset="0"/>
              </a:rPr>
              <a:t>The "logit" model solves these problems:</a:t>
            </a:r>
            <a:br>
              <a:rPr lang="en-US" sz="2400" dirty="0" smtClean="0">
                <a:latin typeface="Benguiat Frisky" pitchFamily="66" charset="0"/>
              </a:rPr>
            </a:br>
            <a:r>
              <a:rPr lang="en-US" sz="2400" dirty="0" smtClean="0">
                <a:latin typeface="Benguiat Frisky" pitchFamily="66" charset="0"/>
              </a:rPr>
              <a:t/>
            </a:r>
            <a:br>
              <a:rPr lang="en-US" sz="2400" dirty="0" smtClean="0">
                <a:latin typeface="Benguiat Frisky" pitchFamily="66" charset="0"/>
              </a:rPr>
            </a:br>
            <a:r>
              <a:rPr lang="en-US" sz="2400" dirty="0" smtClean="0">
                <a:latin typeface="Benguiat Frisky" pitchFamily="66" charset="0"/>
              </a:rPr>
              <a:t>ln[p/(1-p)] = </a:t>
            </a:r>
            <a:r>
              <a:rPr lang="en-US" sz="2400" i="1" dirty="0" smtClean="0">
                <a:latin typeface="Benguiat Frisky" pitchFamily="66" charset="0"/>
                <a:sym typeface="Symbol" pitchFamily="18" charset="2"/>
              </a:rPr>
              <a:t></a:t>
            </a:r>
            <a:r>
              <a:rPr lang="en-US" sz="2400" i="1" baseline="-25000" dirty="0" smtClean="0">
                <a:latin typeface="Benguiat Frisky" pitchFamily="66" charset="0"/>
                <a:sym typeface="Symbol" pitchFamily="18" charset="2"/>
              </a:rPr>
              <a:t>0</a:t>
            </a:r>
            <a:r>
              <a:rPr lang="en-US" sz="2400" dirty="0" smtClean="0">
                <a:latin typeface="Benguiat Frisky" pitchFamily="66" charset="0"/>
              </a:rPr>
              <a:t> + </a:t>
            </a:r>
            <a:r>
              <a:rPr lang="en-US" sz="2400" i="1" dirty="0" smtClean="0">
                <a:latin typeface="Benguiat Frisky" pitchFamily="66" charset="0"/>
                <a:sym typeface="Symbol" pitchFamily="18" charset="2"/>
              </a:rPr>
              <a:t></a:t>
            </a:r>
            <a:r>
              <a:rPr lang="en-US" sz="2400" i="1" baseline="-25000" dirty="0" smtClean="0">
                <a:latin typeface="Benguiat Frisky" pitchFamily="66" charset="0"/>
                <a:sym typeface="Symbol" pitchFamily="18" charset="2"/>
              </a:rPr>
              <a:t>1</a:t>
            </a:r>
            <a:r>
              <a:rPr lang="en-US" sz="2400" dirty="0" smtClean="0">
                <a:latin typeface="Benguiat Frisky" pitchFamily="66" charset="0"/>
              </a:rPr>
              <a:t>X </a:t>
            </a:r>
            <a:br>
              <a:rPr lang="en-US" sz="2400" dirty="0" smtClean="0">
                <a:latin typeface="Benguiat Frisky" pitchFamily="66" charset="0"/>
              </a:rPr>
            </a:br>
            <a:endParaRPr lang="en-US" sz="2400" dirty="0" smtClean="0">
              <a:latin typeface="Benguiat Frisky" pitchFamily="66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enguiat Frisky" pitchFamily="66" charset="0"/>
              </a:rPr>
              <a:t> p is the probability that the event Y occurs, p(Y=1) 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Benguiat Frisky" pitchFamily="66" charset="0"/>
              </a:rPr>
              <a:t>[range=0 to 1]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Benguiat Frisky" pitchFamily="66" charset="0"/>
              </a:rPr>
              <a:t> p/(1-p) is the "odds ratio" 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Benguiat Frisky" pitchFamily="66" charset="0"/>
              </a:rPr>
              <a:t>[range=0 to ∞]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b="1" dirty="0" smtClean="0">
                <a:latin typeface="Benguiat Frisky" pitchFamily="66" charset="0"/>
              </a:rPr>
              <a:t> ln[p/(1-p)]: log odds ratio, or "logit“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000" dirty="0" smtClean="0">
                <a:latin typeface="Benguiat Frisky" pitchFamily="66" charset="0"/>
              </a:rPr>
              <a:t>[range=-∞ to +∞]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43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6E0431-9FF8-4F3E-AED0-48B891E18218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9858" y="533400"/>
            <a:ext cx="6336792" cy="114300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Interpretating</a:t>
            </a:r>
            <a:r>
              <a:rPr lang="en-US" b="1" dirty="0" smtClean="0"/>
              <a:t> logistic function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676400"/>
            <a:ext cx="8077200" cy="4724400"/>
          </a:xfrm>
          <a:noFill/>
        </p:spPr>
        <p:txBody>
          <a:bodyPr lIns="92075" tIns="46038" rIns="92075" bIns="46038"/>
          <a:lstStyle/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dirty="0" smtClean="0"/>
              <a:t>The logistic distribution constrains the estimated probabilities to lie between 0 and 1. 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dirty="0" smtClean="0"/>
              <a:t>The estimated probability is: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	p = 1/[1 + e</a:t>
            </a:r>
            <a:r>
              <a:rPr lang="en-US" sz="2800" baseline="30000" dirty="0" smtClean="0"/>
              <a:t>(</a:t>
            </a:r>
            <a:r>
              <a:rPr lang="en-US" sz="2800" i="1" baseline="30000" dirty="0" smtClean="0">
                <a:sym typeface="Symbol" pitchFamily="18" charset="2"/>
              </a:rPr>
              <a:t>0</a:t>
            </a:r>
            <a:r>
              <a:rPr lang="en-US" sz="2800" baseline="30000" dirty="0" smtClean="0"/>
              <a:t> + </a:t>
            </a:r>
            <a:r>
              <a:rPr lang="en-US" sz="2800" i="1" baseline="30000" dirty="0" smtClean="0">
                <a:sym typeface="Symbol" pitchFamily="18" charset="2"/>
              </a:rPr>
              <a:t>1</a:t>
            </a:r>
            <a:r>
              <a:rPr lang="en-US" sz="2800" baseline="30000" dirty="0" smtClean="0"/>
              <a:t>X )</a:t>
            </a:r>
            <a:r>
              <a:rPr lang="en-US" sz="2800" dirty="0" smtClean="0"/>
              <a:t>] </a:t>
            </a:r>
            <a:br>
              <a:rPr lang="en-US" sz="2800" dirty="0" smtClean="0"/>
            </a:br>
            <a:endParaRPr lang="en-US" sz="2800" dirty="0" smtClean="0"/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dirty="0" smtClean="0"/>
              <a:t> if you let </a:t>
            </a:r>
            <a:r>
              <a:rPr lang="en-US" sz="2800" i="1" dirty="0" smtClean="0">
                <a:sym typeface="Symbol" pitchFamily="18" charset="2"/>
              </a:rPr>
              <a:t></a:t>
            </a:r>
            <a:r>
              <a:rPr lang="en-US" sz="2800" i="1" baseline="-25000" dirty="0" smtClean="0">
                <a:sym typeface="Symbol" pitchFamily="18" charset="2"/>
              </a:rPr>
              <a:t>0</a:t>
            </a:r>
            <a:r>
              <a:rPr lang="en-US" sz="2800" dirty="0" smtClean="0"/>
              <a:t> + </a:t>
            </a:r>
            <a:r>
              <a:rPr lang="en-US" sz="2800" i="1" dirty="0" smtClean="0">
                <a:sym typeface="Symbol" pitchFamily="18" charset="2"/>
              </a:rPr>
              <a:t></a:t>
            </a:r>
            <a:r>
              <a:rPr lang="en-US" sz="2800" i="1" baseline="-25000" dirty="0" smtClean="0">
                <a:sym typeface="Symbol" pitchFamily="18" charset="2"/>
              </a:rPr>
              <a:t>1</a:t>
            </a:r>
            <a:r>
              <a:rPr lang="en-US" sz="2800" dirty="0" smtClean="0"/>
              <a:t>X = 0, then p = .50 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dirty="0" smtClean="0"/>
              <a:t> as </a:t>
            </a:r>
            <a:r>
              <a:rPr lang="en-US" sz="2800" i="1" dirty="0" smtClean="0">
                <a:sym typeface="Symbol" pitchFamily="18" charset="2"/>
              </a:rPr>
              <a:t></a:t>
            </a:r>
            <a:r>
              <a:rPr lang="en-US" sz="2800" i="1" baseline="-25000" dirty="0" smtClean="0">
                <a:sym typeface="Symbol" pitchFamily="18" charset="2"/>
              </a:rPr>
              <a:t>0</a:t>
            </a:r>
            <a:r>
              <a:rPr lang="en-US" sz="2800" dirty="0" smtClean="0"/>
              <a:t> + </a:t>
            </a:r>
            <a:r>
              <a:rPr lang="en-US" sz="2800" i="1" dirty="0" smtClean="0">
                <a:sym typeface="Symbol" pitchFamily="18" charset="2"/>
              </a:rPr>
              <a:t></a:t>
            </a:r>
            <a:r>
              <a:rPr lang="en-US" sz="2800" i="1" baseline="-25000" dirty="0" smtClean="0">
                <a:sym typeface="Symbol" pitchFamily="18" charset="2"/>
              </a:rPr>
              <a:t>1</a:t>
            </a:r>
            <a:r>
              <a:rPr lang="en-US" sz="2800" dirty="0" smtClean="0"/>
              <a:t>X gets really big, p approaches 1 </a:t>
            </a:r>
          </a:p>
          <a:p>
            <a:pPr eaLnBrk="1" hangingPunct="1"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800" dirty="0" smtClean="0"/>
              <a:t> as </a:t>
            </a:r>
            <a:r>
              <a:rPr lang="en-US" sz="2800" i="1" dirty="0" smtClean="0">
                <a:sym typeface="Symbol" pitchFamily="18" charset="2"/>
              </a:rPr>
              <a:t></a:t>
            </a:r>
            <a:r>
              <a:rPr lang="en-US" sz="2800" i="1" baseline="-25000" dirty="0" smtClean="0">
                <a:sym typeface="Symbol" pitchFamily="18" charset="2"/>
              </a:rPr>
              <a:t>0</a:t>
            </a:r>
            <a:r>
              <a:rPr lang="en-US" sz="2800" dirty="0" smtClean="0"/>
              <a:t> + </a:t>
            </a:r>
            <a:r>
              <a:rPr lang="en-US" sz="2800" i="1" dirty="0" smtClean="0">
                <a:sym typeface="Symbol" pitchFamily="18" charset="2"/>
              </a:rPr>
              <a:t></a:t>
            </a:r>
            <a:r>
              <a:rPr lang="en-US" sz="2800" i="1" baseline="-25000" dirty="0" smtClean="0">
                <a:sym typeface="Symbol" pitchFamily="18" charset="2"/>
              </a:rPr>
              <a:t>1</a:t>
            </a:r>
            <a:r>
              <a:rPr lang="en-US" sz="2800" dirty="0" smtClean="0"/>
              <a:t>X gets really small, p approaches 0 </a:t>
            </a:r>
          </a:p>
        </p:txBody>
      </p:sp>
    </p:spTree>
    <p:extLst>
      <p:ext uri="{BB962C8B-B14F-4D97-AF65-F5344CB8AC3E}">
        <p14:creationId xmlns:p14="http://schemas.microsoft.com/office/powerpoint/2010/main" val="208972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 cstate="print"/>
          <a:srcRect b="11385"/>
          <a:stretch>
            <a:fillRect/>
          </a:stretch>
        </p:blipFill>
        <p:spPr bwMode="auto">
          <a:xfrm>
            <a:off x="553452" y="4418180"/>
            <a:ext cx="8133348" cy="13555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742059-C8A1-4A1F-8C21-CCD631F5C252}" type="slidenum">
              <a:rPr lang="en-US" smtClean="0"/>
              <a:pPr/>
              <a:t>32</a:t>
            </a:fld>
            <a:endParaRPr lang="en-US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/>
          <a:srcRect l="29825" t="16222" r="34210" b="15334"/>
          <a:stretch>
            <a:fillRect/>
          </a:stretch>
        </p:blipFill>
        <p:spPr bwMode="auto">
          <a:xfrm>
            <a:off x="228600" y="685800"/>
            <a:ext cx="4251960" cy="3716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Running </a:t>
            </a:r>
            <a:r>
              <a:rPr lang="en-US" sz="2400" b="1" dirty="0"/>
              <a:t>L</a:t>
            </a:r>
            <a:r>
              <a:rPr lang="en-US" sz="2400" b="1" dirty="0" smtClean="0"/>
              <a:t>ogistic Regression in SPSS </a:t>
            </a:r>
          </a:p>
        </p:txBody>
      </p:sp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4" cstate="print"/>
          <a:srcRect l="30556" t="28667" r="30000" b="29556"/>
          <a:stretch>
            <a:fillRect/>
          </a:stretch>
        </p:blipFill>
        <p:spPr bwMode="auto">
          <a:xfrm>
            <a:off x="4572000" y="685800"/>
            <a:ext cx="4449928" cy="37323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1295400" y="5257800"/>
            <a:ext cx="5715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782052" y="5789780"/>
            <a:ext cx="54358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Benguiat Frisky" pitchFamily="66" charset="0"/>
              </a:rPr>
              <a:t/>
            </a:r>
            <a:br>
              <a:rPr lang="en-US" b="1" dirty="0">
                <a:latin typeface="Benguiat Frisky" pitchFamily="66" charset="0"/>
              </a:rPr>
            </a:br>
            <a:r>
              <a:rPr lang="en-US" b="1" dirty="0">
                <a:latin typeface="Benguiat Frisky" pitchFamily="66" charset="0"/>
              </a:rPr>
              <a:t>ln[p/(1-p)] = </a:t>
            </a:r>
            <a:r>
              <a:rPr lang="en-US" b="1" i="1" dirty="0">
                <a:latin typeface="Benguiat Frisky" pitchFamily="66" charset="0"/>
                <a:sym typeface="Symbol" pitchFamily="18" charset="2"/>
              </a:rPr>
              <a:t></a:t>
            </a:r>
            <a:r>
              <a:rPr lang="en-US" b="1" i="1" baseline="-25000" dirty="0">
                <a:latin typeface="Benguiat Frisky" pitchFamily="66" charset="0"/>
                <a:sym typeface="Symbol" pitchFamily="18" charset="2"/>
              </a:rPr>
              <a:t>0</a:t>
            </a:r>
            <a:r>
              <a:rPr lang="en-US" b="1" dirty="0">
                <a:latin typeface="Benguiat Frisky" pitchFamily="66" charset="0"/>
              </a:rPr>
              <a:t> + </a:t>
            </a:r>
            <a:r>
              <a:rPr lang="en-US" b="1" i="1" dirty="0">
                <a:latin typeface="Benguiat Frisky" pitchFamily="66" charset="0"/>
                <a:sym typeface="Symbol" pitchFamily="18" charset="2"/>
              </a:rPr>
              <a:t></a:t>
            </a:r>
            <a:r>
              <a:rPr lang="en-US" b="1" i="1" baseline="-25000" dirty="0" smtClean="0">
                <a:latin typeface="Benguiat Frisky" pitchFamily="66" charset="0"/>
                <a:sym typeface="Symbol" pitchFamily="18" charset="2"/>
              </a:rPr>
              <a:t>1</a:t>
            </a:r>
            <a:r>
              <a:rPr lang="en-US" b="1" dirty="0" smtClean="0">
                <a:latin typeface="Benguiat Frisky" pitchFamily="66" charset="0"/>
              </a:rPr>
              <a:t>X = </a:t>
            </a:r>
            <a:r>
              <a:rPr lang="en-US" b="1" i="1" dirty="0" smtClean="0">
                <a:latin typeface="Benguiat Frisky" pitchFamily="66" charset="0"/>
                <a:sym typeface="Symbol" pitchFamily="18" charset="2"/>
              </a:rPr>
              <a:t></a:t>
            </a:r>
            <a:r>
              <a:rPr lang="en-US" b="1" i="1" dirty="0">
                <a:latin typeface="Benguiat Frisky" pitchFamily="66" charset="0"/>
                <a:sym typeface="Symbol" pitchFamily="18" charset="2"/>
              </a:rPr>
              <a:t>-</a:t>
            </a:r>
            <a:r>
              <a:rPr lang="en-US" b="1" dirty="0">
                <a:latin typeface="Benguiat Frisky" pitchFamily="66" charset="0"/>
                <a:sym typeface="Symbol" pitchFamily="18" charset="2"/>
              </a:rPr>
              <a:t>2.424</a:t>
            </a:r>
            <a:r>
              <a:rPr lang="en-US" b="1" dirty="0">
                <a:latin typeface="Benguiat Frisky" pitchFamily="66" charset="0"/>
              </a:rPr>
              <a:t> -.46X </a:t>
            </a:r>
            <a:br>
              <a:rPr lang="en-US" b="1" dirty="0">
                <a:latin typeface="Benguiat Frisky" pitchFamily="66" charset="0"/>
              </a:rPr>
            </a:b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231136" y="4791456"/>
            <a:ext cx="713232" cy="8778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2725"/>
            <a:ext cx="7886700" cy="4351338"/>
          </a:xfrm>
        </p:spPr>
        <p:txBody>
          <a:bodyPr/>
          <a:lstStyle/>
          <a:p>
            <a:r>
              <a:rPr lang="en-US" dirty="0" smtClean="0"/>
              <a:t>A decision tree algorithm iteratively creates a tree by selecting the “best” attribute to classify the records.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65570"/>
            <a:ext cx="3028950" cy="3299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37" y="2725616"/>
            <a:ext cx="3627320" cy="2792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2" y="5834063"/>
            <a:ext cx="2143125" cy="685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Tree – Example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503735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top most node in a tree is the root node. </a:t>
            </a:r>
          </a:p>
          <a:p>
            <a:pPr lvl="1"/>
            <a:endParaRPr lang="en-US" sz="2000" dirty="0" smtClean="0"/>
          </a:p>
          <a:p>
            <a:r>
              <a:rPr lang="en-US" sz="2400" dirty="0"/>
              <a:t>An internal node is a test on an attribute</a:t>
            </a:r>
            <a:r>
              <a:rPr lang="en-US" sz="2400" dirty="0" smtClean="0"/>
              <a:t>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 leaf node represents a class label.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 branch represents the outcome of the test.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2159732"/>
            <a:ext cx="4165193" cy="33013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6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a Decision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many algorithms to build a Decision Tree (</a:t>
            </a:r>
            <a:r>
              <a:rPr lang="en-US" dirty="0" smtClean="0">
                <a:solidFill>
                  <a:srgbClr val="FF0000"/>
                </a:solidFill>
              </a:rPr>
              <a:t>ID3, C4.5</a:t>
            </a:r>
            <a:r>
              <a:rPr lang="en-US" dirty="0" smtClean="0"/>
              <a:t>, CART, SLIQ, SPRINT, </a:t>
            </a:r>
            <a:r>
              <a:rPr lang="en-US" dirty="0" err="1" smtClean="0"/>
              <a:t>etc</a:t>
            </a:r>
            <a:r>
              <a:rPr lang="en-US" dirty="0" smtClean="0"/>
              <a:t>).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Basic algorithm (greedy)</a:t>
            </a:r>
          </a:p>
          <a:p>
            <a:pPr lvl="1"/>
            <a:r>
              <a:rPr lang="en-US" dirty="0" smtClean="0"/>
              <a:t>Tree is constructed in a </a:t>
            </a:r>
            <a:r>
              <a:rPr lang="en-US" b="1" dirty="0" smtClean="0"/>
              <a:t>top-down recursive divide-and-conquer manner</a:t>
            </a:r>
          </a:p>
          <a:p>
            <a:pPr lvl="1"/>
            <a:r>
              <a:rPr lang="en-US" dirty="0" smtClean="0"/>
              <a:t>At start all the training records are at the root</a:t>
            </a:r>
          </a:p>
          <a:p>
            <a:pPr lvl="1"/>
            <a:r>
              <a:rPr lang="en-US" b="1" dirty="0" smtClean="0"/>
              <a:t>Splitting attributes (and their split conditions, if needed) are selected on the basis of a heuristic or statistical measure (Attribute Selection Measure)</a:t>
            </a:r>
          </a:p>
          <a:p>
            <a:pPr lvl="1"/>
            <a:r>
              <a:rPr lang="en-US" dirty="0" smtClean="0"/>
              <a:t>Records are partitioned recursively based on splitting attribute and its condition</a:t>
            </a:r>
          </a:p>
          <a:p>
            <a:pPr lvl="1"/>
            <a:endParaRPr lang="en-US" dirty="0"/>
          </a:p>
          <a:p>
            <a:r>
              <a:rPr lang="en-US" dirty="0" smtClean="0"/>
              <a:t>When to stop partitioning?</a:t>
            </a:r>
          </a:p>
          <a:p>
            <a:pPr lvl="1"/>
            <a:r>
              <a:rPr lang="en-US" dirty="0" smtClean="0"/>
              <a:t>All records for a given node belong to the same class</a:t>
            </a:r>
          </a:p>
          <a:p>
            <a:pPr lvl="1"/>
            <a:r>
              <a:rPr lang="en-US" dirty="0" smtClean="0"/>
              <a:t>There are no remaining attributes for further partitioning</a:t>
            </a:r>
          </a:p>
          <a:p>
            <a:pPr lvl="1"/>
            <a:r>
              <a:rPr lang="en-US" dirty="0" smtClean="0"/>
              <a:t>There are no records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ID3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1) Establish Classification Attribute (in Table R)</a:t>
            </a:r>
          </a:p>
          <a:p>
            <a:r>
              <a:rPr lang="en-US" altLang="en-US" sz="2400" dirty="0"/>
              <a:t>2) Compute </a:t>
            </a:r>
            <a:r>
              <a:rPr lang="en-US" altLang="en-US" sz="2400" b="1" dirty="0"/>
              <a:t>Classification Entropy.</a:t>
            </a:r>
          </a:p>
          <a:p>
            <a:r>
              <a:rPr lang="en-US" altLang="en-US" sz="2400" dirty="0"/>
              <a:t>3) For each attribute in R, calculate </a:t>
            </a:r>
            <a:r>
              <a:rPr lang="en-US" altLang="en-US" sz="2400" b="1" dirty="0"/>
              <a:t>Information Gain </a:t>
            </a:r>
            <a:r>
              <a:rPr lang="en-US" altLang="en-US" sz="2400" dirty="0"/>
              <a:t>using classification attribute.</a:t>
            </a:r>
          </a:p>
          <a:p>
            <a:r>
              <a:rPr lang="en-US" altLang="en-US" sz="2400" dirty="0"/>
              <a:t>4) Select Attribute with the highest gain to be the next Node in the tree (starting from the Root node).</a:t>
            </a:r>
          </a:p>
          <a:p>
            <a:r>
              <a:rPr lang="en-US" altLang="en-US" sz="2400" dirty="0"/>
              <a:t>5) Remove Node Attribute, creating reduced table R</a:t>
            </a:r>
            <a:r>
              <a:rPr lang="en-US" altLang="en-US" sz="2400" baseline="-25000" dirty="0"/>
              <a:t>S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6) Repeat steps 3-5 until all attributes have been used, or the same classification value remains for all rows in the reduced 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Decision Tree – Splitting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187"/>
            <a:ext cx="7886700" cy="4351338"/>
          </a:xfrm>
        </p:spPr>
        <p:txBody>
          <a:bodyPr/>
          <a:lstStyle/>
          <a:p>
            <a:r>
              <a:rPr lang="en-US" dirty="0" smtClean="0"/>
              <a:t>Selecting the best splitting attribute depends on the attribute type (categorical vs continuous) and number of ways to split (2-way split, multi-way split).</a:t>
            </a:r>
          </a:p>
          <a:p>
            <a:pPr lvl="1"/>
            <a:endParaRPr lang="en-US" dirty="0"/>
          </a:p>
          <a:p>
            <a:r>
              <a:rPr lang="en-US" dirty="0" smtClean="0"/>
              <a:t>We want to use a purity function (summarized below) that will help us to choose the best splitting attribute. </a:t>
            </a:r>
          </a:p>
          <a:p>
            <a:pPr lvl="1"/>
            <a:r>
              <a:rPr lang="en-US" dirty="0" smtClean="0"/>
              <a:t>WEKA will allow you to choose your desired measure. 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75225"/>
              </p:ext>
            </p:extLst>
          </p:nvPr>
        </p:nvGraphicFramePr>
        <p:xfrm>
          <a:off x="304798" y="3580226"/>
          <a:ext cx="8534404" cy="299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Measure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Description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Pros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Cons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Information Gain (ID3/C4.5)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Chooses</a:t>
                      </a:r>
                      <a:r>
                        <a:rPr lang="en-US" sz="1400" b="1" baseline="0" dirty="0" smtClean="0"/>
                        <a:t> the attribute with the lowest amount of entropy (i.e., uncertainty) to classify a record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Fast, works well with</a:t>
                      </a:r>
                      <a:r>
                        <a:rPr lang="en-US" sz="1400" baseline="0" dirty="0" smtClean="0"/>
                        <a:t> few multivalued attributes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Biased towards multivalued attributes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Gain Ratio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Modification</a:t>
                      </a:r>
                      <a:r>
                        <a:rPr lang="en-US" sz="1400" baseline="0" dirty="0" smtClean="0"/>
                        <a:t> to Info gain that reduces its bias on high-branch attributes. Takes into account branch sizes.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More robust than</a:t>
                      </a:r>
                      <a:r>
                        <a:rPr lang="en-US" sz="1400" baseline="0" dirty="0" smtClean="0"/>
                        <a:t> Information Gain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Prefers unbalanced splits in which one partition</a:t>
                      </a:r>
                      <a:r>
                        <a:rPr lang="en-US" sz="1400" baseline="0" dirty="0" smtClean="0"/>
                        <a:t> is much smaller than the others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Gini Index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Used in CART,</a:t>
                      </a:r>
                      <a:r>
                        <a:rPr lang="en-US" sz="1400" baseline="0" dirty="0" smtClean="0"/>
                        <a:t> SLIQ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Golden standard in economics</a:t>
                      </a:r>
                    </a:p>
                    <a:p>
                      <a:r>
                        <a:rPr lang="en-US" sz="1400" dirty="0" smtClean="0"/>
                        <a:t>Incorporates all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Biased</a:t>
                      </a:r>
                      <a:r>
                        <a:rPr lang="en-US" sz="1400" baseline="0" dirty="0" smtClean="0"/>
                        <a:t> towards multivalued attributes, has difficulty when # of classes is large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202945"/>
            <a:ext cx="7886700" cy="1325563"/>
          </a:xfrm>
        </p:spPr>
        <p:txBody>
          <a:bodyPr/>
          <a:lstStyle/>
          <a:p>
            <a:r>
              <a:rPr lang="en-US" dirty="0" smtClean="0"/>
              <a:t>Entropy: a measure for degree of uncertainty or value of information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368" y="1528508"/>
            <a:ext cx="2924175" cy="714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7023" y="2434089"/>
            <a:ext cx="433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</a:t>
            </a:r>
            <a:r>
              <a:rPr lang="en-US" sz="2400" i="1" dirty="0" smtClean="0"/>
              <a:t>P</a:t>
            </a:r>
            <a:r>
              <a:rPr lang="en-US" sz="2400" i="1" baseline="-25000" dirty="0" smtClean="0">
                <a:latin typeface="Brush Script MT" panose="03060802040406070304" pitchFamily="66" charset="0"/>
                <a:cs typeface="Arial" panose="020B0604020202020204" pitchFamily="34" charset="0"/>
              </a:rPr>
              <a:t>i</a:t>
            </a:r>
            <a:r>
              <a:rPr lang="en-US" sz="2400" dirty="0" smtClean="0"/>
              <a:t> = 1/m, </a:t>
            </a:r>
          </a:p>
          <a:p>
            <a:r>
              <a:rPr lang="en-US" sz="2400" dirty="0" smtClean="0"/>
              <a:t>Entropy </a:t>
            </a:r>
          </a:p>
          <a:p>
            <a:r>
              <a:rPr lang="en-US" sz="2400" dirty="0" smtClean="0"/>
              <a:t>= - m x 1/m x [log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1/m]</a:t>
            </a:r>
            <a:endParaRPr lang="en-US" sz="2400" baseline="-25000" dirty="0" smtClean="0"/>
          </a:p>
          <a:p>
            <a:r>
              <a:rPr lang="en-US" sz="2400" dirty="0" smtClean="0"/>
              <a:t>=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m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754" y="2070361"/>
            <a:ext cx="4254246" cy="32644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74047" y="1701029"/>
            <a:ext cx="11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Entropy</a:t>
            </a:r>
            <a:r>
              <a:rPr lang="en-US" dirty="0" smtClean="0"/>
              <a:t>  =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04451" y="4262485"/>
            <a:ext cx="870966" cy="7498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168143" y="4295674"/>
            <a:ext cx="870966" cy="7498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002032" y="4295674"/>
            <a:ext cx="870966" cy="7498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32623" y="43960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498657" y="466500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23666" y="450660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5642" y="429567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49811" y="46650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18391" y="445272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85422" y="468520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487928" y="5597494"/>
            <a:ext cx="870966" cy="7498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21522" y="56155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69596" y="596682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06262" y="56752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26999" y="599498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7501" y="5086823"/>
            <a:ext cx="969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</a:t>
            </a:r>
          </a:p>
          <a:p>
            <a:r>
              <a:rPr lang="en-US" dirty="0" smtClean="0"/>
              <a:t>= log</a:t>
            </a:r>
            <a:r>
              <a:rPr lang="en-US" baseline="-25000" dirty="0" smtClean="0"/>
              <a:t>2</a:t>
            </a:r>
            <a:r>
              <a:rPr lang="en-US" dirty="0" smtClean="0"/>
              <a:t> 1 </a:t>
            </a:r>
          </a:p>
          <a:p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47805" y="5100449"/>
            <a:ext cx="969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</a:t>
            </a:r>
          </a:p>
          <a:p>
            <a:r>
              <a:rPr lang="en-US" dirty="0" smtClean="0"/>
              <a:t>= log</a:t>
            </a:r>
            <a:r>
              <a:rPr lang="en-US" baseline="-25000" dirty="0" smtClean="0"/>
              <a:t>2</a:t>
            </a:r>
            <a:r>
              <a:rPr lang="en-US" dirty="0" smtClean="0"/>
              <a:t> 2 </a:t>
            </a:r>
          </a:p>
          <a:p>
            <a:r>
              <a:rPr lang="en-US" dirty="0" smtClean="0"/>
              <a:t>= </a:t>
            </a:r>
            <a:r>
              <a:rPr lang="en-US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94168" y="57821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29406" y="5505161"/>
            <a:ext cx="3270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</a:t>
            </a:r>
          </a:p>
          <a:p>
            <a:r>
              <a:rPr lang="en-US" dirty="0" smtClean="0"/>
              <a:t>= - [3/5 x log 3/5 + 2/5 x log 2/5] </a:t>
            </a:r>
          </a:p>
          <a:p>
            <a:r>
              <a:rPr lang="en-US" dirty="0" smtClean="0"/>
              <a:t>= 0.971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15140" y="5121230"/>
            <a:ext cx="969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Entropy </a:t>
            </a:r>
          </a:p>
          <a:p>
            <a:r>
              <a:rPr lang="en-US" dirty="0" smtClean="0"/>
              <a:t>= log</a:t>
            </a:r>
            <a:r>
              <a:rPr lang="en-US" baseline="-25000" dirty="0" smtClean="0"/>
              <a:t>2</a:t>
            </a:r>
            <a:r>
              <a:rPr lang="en-US" dirty="0" smtClean="0"/>
              <a:t> 2 </a:t>
            </a:r>
          </a:p>
          <a:p>
            <a:r>
              <a:rPr lang="en-US" dirty="0" smtClean="0"/>
              <a:t>= </a:t>
            </a:r>
            <a:r>
              <a:rPr lang="en-US" dirty="0"/>
              <a:t>1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616" y="909793"/>
            <a:ext cx="2443396" cy="126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1328"/>
            <a:ext cx="7886700" cy="469563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43175"/>
            <a:ext cx="7086600" cy="4057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12" y="1674812"/>
            <a:ext cx="29241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and Motivation: DM 2008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79" y="1243143"/>
            <a:ext cx="6899529" cy="51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 </a:t>
            </a:r>
            <a:r>
              <a:rPr lang="en-US" dirty="0" smtClean="0"/>
              <a:t>Example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00" y="1900680"/>
            <a:ext cx="8053001" cy="44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8" y="500062"/>
            <a:ext cx="7886700" cy="1325563"/>
          </a:xfrm>
        </p:spPr>
        <p:txBody>
          <a:bodyPr/>
          <a:lstStyle/>
          <a:p>
            <a:r>
              <a:rPr lang="en-US" dirty="0" smtClean="0"/>
              <a:t>GINI Index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2010569"/>
            <a:ext cx="60483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 Algorithm for Continuous Attributes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1"/>
            <a:ext cx="7674102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First sort on the values (v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to </a:t>
            </a:r>
            <a:r>
              <a:rPr lang="en-US" sz="2400" dirty="0" err="1"/>
              <a:t>v</a:t>
            </a:r>
            <a:r>
              <a:rPr lang="en-US" sz="2400" baseline="-25000" dirty="0" err="1" smtClean="0"/>
              <a:t>m</a:t>
            </a:r>
            <a:r>
              <a:rPr lang="en-US" sz="2400" dirty="0" smtClean="0"/>
              <a:t>) of the attribute A being considered, e.g., customer spending per month, greyhound’s past 7 races’ finishing time.</a:t>
            </a:r>
          </a:p>
          <a:p>
            <a:r>
              <a:rPr lang="en-US" sz="2400" dirty="0" smtClean="0"/>
              <a:t>There are thus only m – 1 possible split points (midpoints; (v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+ v</a:t>
            </a:r>
            <a:r>
              <a:rPr lang="en-US" sz="2400" i="1" baseline="-25000" dirty="0" smtClean="0"/>
              <a:t>i+1</a:t>
            </a:r>
            <a:r>
              <a:rPr lang="en-US" sz="2400" dirty="0" smtClean="0"/>
              <a:t> )/2) on </a:t>
            </a:r>
            <a:r>
              <a:rPr lang="en-US" sz="2400" dirty="0" err="1" smtClean="0"/>
              <a:t>A;all</a:t>
            </a:r>
            <a:r>
              <a:rPr lang="en-US" sz="2400" dirty="0" smtClean="0"/>
              <a:t> of which are examined to compute their respective entropy values.</a:t>
            </a:r>
          </a:p>
          <a:p>
            <a:r>
              <a:rPr lang="en-US" sz="2400" b="1" dirty="0" smtClean="0"/>
              <a:t>Choose the “best” (based on information gain) split point for this attribute.</a:t>
            </a:r>
          </a:p>
          <a:p>
            <a:r>
              <a:rPr lang="en-US" sz="2400" dirty="0" smtClean="0"/>
              <a:t>This continuous attribute A is then compared with other (continuous or categorical) attributes to find the “best” overall information gain. </a:t>
            </a:r>
            <a:r>
              <a:rPr lang="en-US" sz="2400" b="1" dirty="0" smtClean="0"/>
              <a:t>The ID3/C4.5 decision tree algorithm then selects this “best” attribute to divide the tree.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a Decision Tree - Pruning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common issue with Decision Tree is overfitting. To address such an issue, we can apply </a:t>
            </a:r>
            <a:r>
              <a:rPr lang="en-US" b="1" dirty="0" smtClean="0"/>
              <a:t>pre and post-pruning rules. </a:t>
            </a:r>
          </a:p>
          <a:p>
            <a:pPr lvl="1"/>
            <a:r>
              <a:rPr lang="en-US" dirty="0" smtClean="0"/>
              <a:t>WEKA will give you these options. </a:t>
            </a:r>
          </a:p>
          <a:p>
            <a:pPr lvl="1"/>
            <a:endParaRPr lang="en-US" dirty="0"/>
          </a:p>
          <a:p>
            <a:r>
              <a:rPr lang="en-US" dirty="0" smtClean="0"/>
              <a:t>Pre-pruning – stop the algorithm before it becomes a full tree. Typical stopping conditions for a node include:</a:t>
            </a:r>
          </a:p>
          <a:p>
            <a:pPr lvl="1"/>
            <a:r>
              <a:rPr lang="en-US" dirty="0" smtClean="0"/>
              <a:t>Stop if all records for a given node belong to the same class</a:t>
            </a:r>
          </a:p>
          <a:p>
            <a:pPr lvl="1"/>
            <a:r>
              <a:rPr lang="en-US" dirty="0" smtClean="0"/>
              <a:t>Stop if there are no remaining attributes for further partitioning</a:t>
            </a:r>
          </a:p>
          <a:p>
            <a:pPr lvl="1"/>
            <a:r>
              <a:rPr lang="en-US" dirty="0" smtClean="0"/>
              <a:t>Stop if there are no records left</a:t>
            </a:r>
          </a:p>
          <a:p>
            <a:pPr lvl="1"/>
            <a:endParaRPr lang="en-US" dirty="0"/>
          </a:p>
          <a:p>
            <a:r>
              <a:rPr lang="en-US" dirty="0" smtClean="0"/>
              <a:t>Post-pruning – grow the tree to its entirety.</a:t>
            </a:r>
          </a:p>
          <a:p>
            <a:pPr lvl="1"/>
            <a:r>
              <a:rPr lang="en-US" dirty="0" smtClean="0"/>
              <a:t>Trim the nodes of the tree in a bottom-up fashion</a:t>
            </a:r>
          </a:p>
          <a:p>
            <a:pPr lvl="1"/>
            <a:r>
              <a:rPr lang="en-US" dirty="0" smtClean="0"/>
              <a:t>If error improves after trimming, replace sub-tree by a leaf node</a:t>
            </a:r>
          </a:p>
          <a:p>
            <a:pPr lvl="1"/>
            <a:r>
              <a:rPr lang="en-US" dirty="0" smtClean="0"/>
              <a:t>Class label of leaf is determined from majority class of records in sub-tree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Forest – Bagging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Before Random Forest, we must first understand “bagging.”</a:t>
            </a:r>
          </a:p>
          <a:p>
            <a:pPr lvl="1"/>
            <a:endParaRPr lang="en-US" sz="2000" dirty="0"/>
          </a:p>
          <a:p>
            <a:r>
              <a:rPr lang="en-US" sz="2400" b="1" dirty="0" smtClean="0"/>
              <a:t>Bagging is the idea wherein a classifier is made up of many individual classifiers from the same family. </a:t>
            </a:r>
          </a:p>
          <a:p>
            <a:pPr lvl="1"/>
            <a:r>
              <a:rPr lang="en-US" sz="2000" dirty="0" smtClean="0"/>
              <a:t>They are combined through majority rule (unweighted)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Each classifier is trained on a bootstrapped sample with replacement from the training data. </a:t>
            </a:r>
          </a:p>
          <a:p>
            <a:pPr lvl="1"/>
            <a:r>
              <a:rPr lang="en-US" sz="2000" dirty="0" smtClean="0"/>
              <a:t>Each of classifiers in the bag is a “weak” classifier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4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Random Forest is based off of decision tree and bagging</a:t>
            </a:r>
            <a:r>
              <a:rPr lang="en-US" b="1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The weak classifier in Random Forest is a decision tree. </a:t>
            </a:r>
          </a:p>
          <a:p>
            <a:pPr lvl="1"/>
            <a:endParaRPr lang="en-US" dirty="0"/>
          </a:p>
          <a:p>
            <a:r>
              <a:rPr lang="en-US" b="1" dirty="0" smtClean="0"/>
              <a:t>Each decision tree in the bag is using only a subset of features. </a:t>
            </a:r>
          </a:p>
          <a:p>
            <a:pPr lvl="1"/>
            <a:endParaRPr lang="en-US" dirty="0"/>
          </a:p>
          <a:p>
            <a:r>
              <a:rPr lang="en-US" dirty="0" smtClean="0"/>
              <a:t>Only two hyper-parameters to tune:</a:t>
            </a:r>
          </a:p>
          <a:p>
            <a:pPr lvl="1"/>
            <a:r>
              <a:rPr lang="en-US" dirty="0" smtClean="0"/>
              <a:t>How many trees to build</a:t>
            </a:r>
          </a:p>
          <a:p>
            <a:pPr lvl="1"/>
            <a:r>
              <a:rPr lang="en-US" dirty="0" smtClean="0"/>
              <a:t>What percentage of features to use in each tree</a:t>
            </a:r>
          </a:p>
          <a:p>
            <a:pPr lvl="1"/>
            <a:endParaRPr lang="en-US" dirty="0"/>
          </a:p>
          <a:p>
            <a:r>
              <a:rPr lang="en-US" b="1" dirty="0" smtClean="0"/>
              <a:t>Performs very well and can be implemented in WEKA!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8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Forest</a:t>
            </a:r>
            <a:endParaRPr lang="en-US" b="1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67754" y="2122719"/>
            <a:ext cx="6615113" cy="3962401"/>
            <a:chOff x="249" y="1056"/>
            <a:chExt cx="4167" cy="2496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 rot="16200000">
              <a:off x="-119" y="2033"/>
              <a:ext cx="10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Calibri" panose="020F0502020204030204" pitchFamily="34" charset="0"/>
                </a:rPr>
                <a:t>N examples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728" y="1200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728" y="2016"/>
              <a:ext cx="720" cy="576"/>
            </a:xfrm>
            <a:prstGeom prst="rect">
              <a:avLst/>
            </a:prstGeom>
            <a:solidFill>
              <a:srgbClr val="4D9F37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cxnSp>
          <p:nvCxnSpPr>
            <p:cNvPr id="8" name="AutoShape 10"/>
            <p:cNvCxnSpPr>
              <a:cxnSpLocks noChangeShapeType="1"/>
            </p:cNvCxnSpPr>
            <p:nvPr/>
          </p:nvCxnSpPr>
          <p:spPr bwMode="auto">
            <a:xfrm>
              <a:off x="1296" y="2160"/>
              <a:ext cx="414" cy="240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 rot="16200000">
              <a:off x="1782" y="2730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600" b="1">
                  <a:latin typeface="Calibri" panose="020F0502020204030204" pitchFamily="34" charset="0"/>
                </a:rPr>
                <a:t>....…</a:t>
              </a:r>
            </a:p>
          </p:txBody>
        </p:sp>
        <p:cxnSp>
          <p:nvCxnSpPr>
            <p:cNvPr id="10" name="AutoShape 12"/>
            <p:cNvCxnSpPr>
              <a:cxnSpLocks noChangeShapeType="1"/>
            </p:cNvCxnSpPr>
            <p:nvPr/>
          </p:nvCxnSpPr>
          <p:spPr bwMode="auto">
            <a:xfrm>
              <a:off x="1296" y="2064"/>
              <a:ext cx="414" cy="1488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" name="Picture 10" descr="Decis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442"/>
            <a:stretch>
              <a:fillRect/>
            </a:stretch>
          </p:blipFill>
          <p:spPr bwMode="auto">
            <a:xfrm>
              <a:off x="3047" y="1056"/>
              <a:ext cx="1273" cy="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Decision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411"/>
            <a:stretch>
              <a:fillRect/>
            </a:stretch>
          </p:blipFill>
          <p:spPr bwMode="auto">
            <a:xfrm>
              <a:off x="3024" y="1824"/>
              <a:ext cx="1392" cy="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2496" y="1440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448" y="2256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2496" y="350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 rot="16200000">
              <a:off x="3318" y="2722"/>
              <a:ext cx="48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600" b="1">
                  <a:latin typeface="Calibri" panose="020F0502020204030204" pitchFamily="34" charset="0"/>
                </a:rPr>
                <a:t>....…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76" y="1824"/>
              <a:ext cx="720" cy="576"/>
            </a:xfrm>
            <a:prstGeom prst="rect">
              <a:avLst/>
            </a:prstGeom>
            <a:solidFill>
              <a:srgbClr val="ECAB28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/>
            </a:p>
          </p:txBody>
        </p:sp>
        <p:cxnSp>
          <p:nvCxnSpPr>
            <p:cNvPr id="18" name="AutoShape 20"/>
            <p:cNvCxnSpPr>
              <a:cxnSpLocks noChangeShapeType="1"/>
            </p:cNvCxnSpPr>
            <p:nvPr/>
          </p:nvCxnSpPr>
          <p:spPr bwMode="auto">
            <a:xfrm flipV="1">
              <a:off x="1296" y="1584"/>
              <a:ext cx="414" cy="384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48" y="1440"/>
              <a:ext cx="9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2400" dirty="0">
                  <a:latin typeface="Calibri" panose="020F0502020204030204" pitchFamily="34" charset="0"/>
                </a:rPr>
                <a:t>M features</a:t>
              </a:r>
            </a:p>
          </p:txBody>
        </p:sp>
      </p:grp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569305" y="3320143"/>
            <a:ext cx="1600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dirty="0">
                <a:latin typeface="Calibri" panose="020F0502020204030204" pitchFamily="34" charset="0"/>
              </a:rPr>
              <a:t>Take </a:t>
            </a:r>
            <a:r>
              <a:rPr lang="en-US" altLang="en-US" sz="2400" b="1" dirty="0" smtClean="0">
                <a:latin typeface="Calibri" panose="020F0502020204030204" pitchFamily="34" charset="0"/>
              </a:rPr>
              <a:t>the </a:t>
            </a:r>
            <a:r>
              <a:rPr lang="en-US" altLang="en-US" sz="2400" b="1" dirty="0">
                <a:latin typeface="Calibri" panose="020F0502020204030204" pitchFamily="34" charset="0"/>
              </a:rPr>
              <a:t>majority vote</a:t>
            </a:r>
          </a:p>
        </p:txBody>
      </p:sp>
      <p:sp>
        <p:nvSpPr>
          <p:cNvPr id="21" name="AutoShape 19"/>
          <p:cNvSpPr>
            <a:spLocks/>
          </p:cNvSpPr>
          <p:nvPr/>
        </p:nvSpPr>
        <p:spPr bwMode="auto">
          <a:xfrm>
            <a:off x="6897792" y="1796143"/>
            <a:ext cx="533400" cy="4572000"/>
          </a:xfrm>
          <a:prstGeom prst="rightBrace">
            <a:avLst>
              <a:gd name="adj1" fmla="val 7142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4811081" y="1367743"/>
            <a:ext cx="23085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2000" b="1" dirty="0">
                <a:latin typeface="Calibri" panose="020F0502020204030204" pitchFamily="34" charset="0"/>
              </a:rPr>
              <a:t>Create decision tree</a:t>
            </a:r>
          </a:p>
          <a:p>
            <a:pPr algn="ctr">
              <a:lnSpc>
                <a:spcPct val="80000"/>
              </a:lnSpc>
            </a:pPr>
            <a:r>
              <a:rPr lang="en-US" altLang="en-US" sz="2000" b="1" dirty="0">
                <a:latin typeface="Calibri" panose="020F0502020204030204" pitchFamily="34" charset="0"/>
              </a:rPr>
              <a:t>from each </a:t>
            </a:r>
            <a:endParaRPr lang="en-US" altLang="en-US" sz="2000" b="1" dirty="0" smtClean="0">
              <a:latin typeface="Calibri" panose="020F050202020403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en-US" sz="2000" b="1" dirty="0" smtClean="0">
                <a:latin typeface="Calibri" panose="020F0502020204030204" pitchFamily="34" charset="0"/>
              </a:rPr>
              <a:t>bootstrap </a:t>
            </a:r>
            <a:r>
              <a:rPr lang="en-US" altLang="en-US" sz="2000" b="1" dirty="0">
                <a:latin typeface="Calibri" panose="020F0502020204030204" pitchFamily="34" charset="0"/>
              </a:rPr>
              <a:t>sample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987853" y="1634219"/>
            <a:ext cx="29040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Create bootstrap samples</a:t>
            </a:r>
          </a:p>
          <a:p>
            <a:r>
              <a:rPr lang="en-US" altLang="en-US"/>
              <a:t>from the training data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Naïve Bayes is a probabilistic classifier applying Bayes’ theorem. </a:t>
            </a:r>
          </a:p>
          <a:p>
            <a:pPr lvl="1"/>
            <a:endParaRPr lang="en-US" dirty="0"/>
          </a:p>
          <a:p>
            <a:r>
              <a:rPr lang="en-US" b="1" dirty="0" smtClean="0"/>
              <a:t>Assumes that the value of features are independent of other features and that features have equal importance. </a:t>
            </a:r>
          </a:p>
          <a:p>
            <a:pPr lvl="1"/>
            <a:r>
              <a:rPr lang="en-US" dirty="0" smtClean="0"/>
              <a:t>Hence “Naive”</a:t>
            </a:r>
          </a:p>
          <a:p>
            <a:pPr lvl="1"/>
            <a:endParaRPr lang="en-US" dirty="0"/>
          </a:p>
          <a:p>
            <a:r>
              <a:rPr lang="en-US" dirty="0" smtClean="0"/>
              <a:t>Scales and performs well in text categorization tasks. </a:t>
            </a:r>
          </a:p>
          <a:p>
            <a:pPr lvl="1"/>
            <a:r>
              <a:rPr lang="en-US" dirty="0" smtClean="0"/>
              <a:t>E.g., spam or legitimate email, sports or politics, etc.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Also has extensions such as Gaussian Naïve Bayes, Multinomial Naïve Bayes, and Bernoulli Naïve Bayes. </a:t>
            </a:r>
          </a:p>
          <a:p>
            <a:pPr lvl="1"/>
            <a:r>
              <a:rPr lang="en-US" b="1" dirty="0" smtClean="0"/>
              <a:t>Naïve Bayes and Multinomial Naïve Bayes are part of WEKA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– Bayes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Bayes is based off of Bayes theorem, where a </a:t>
            </a:r>
            <a:r>
              <a:rPr lang="en-US" b="1" dirty="0" smtClean="0"/>
              <a:t>posterior is calculated based on prior events, likelihood, and evidence.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 – </a:t>
            </a:r>
            <a:r>
              <a:rPr lang="en-US" b="1" dirty="0" smtClean="0"/>
              <a:t>If </a:t>
            </a:r>
            <a:r>
              <a:rPr lang="en-US" b="1" dirty="0"/>
              <a:t>a patient has stiff neck, </a:t>
            </a:r>
            <a:r>
              <a:rPr lang="en-US" b="1" dirty="0" smtClean="0"/>
              <a:t>what</a:t>
            </a:r>
            <a:r>
              <a:rPr lang="en-US" b="1" dirty="0"/>
              <a:t> </a:t>
            </a:r>
            <a:r>
              <a:rPr lang="en-US" b="1" dirty="0" smtClean="0"/>
              <a:t>is </a:t>
            </a:r>
            <a:r>
              <a:rPr lang="en-US" b="1" dirty="0"/>
              <a:t>the probability he/she has </a:t>
            </a:r>
            <a:r>
              <a:rPr lang="en-US" b="1" dirty="0" smtClean="0"/>
              <a:t>meningitis (</a:t>
            </a:r>
            <a:r>
              <a:rPr lang="en-US" b="1" i="1" dirty="0" smtClean="0"/>
              <a:t>P(M|S)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/>
              <a:t>given that: </a:t>
            </a:r>
          </a:p>
          <a:p>
            <a:pPr lvl="1"/>
            <a:r>
              <a:rPr lang="en-US" dirty="0"/>
              <a:t>A doctor knows that meningitis causes stiff neck </a:t>
            </a:r>
            <a:r>
              <a:rPr lang="en-US" dirty="0" smtClean="0"/>
              <a:t>(</a:t>
            </a:r>
            <a:r>
              <a:rPr lang="en-US" i="1" dirty="0" smtClean="0"/>
              <a:t>P(S|M)</a:t>
            </a:r>
            <a:r>
              <a:rPr lang="en-US" dirty="0" smtClean="0"/>
              <a:t>) 50</a:t>
            </a:r>
            <a:r>
              <a:rPr lang="en-US" dirty="0"/>
              <a:t>% of the time</a:t>
            </a:r>
          </a:p>
          <a:p>
            <a:pPr lvl="1"/>
            <a:r>
              <a:rPr lang="en-US" dirty="0" smtClean="0"/>
              <a:t>Prior probability </a:t>
            </a:r>
            <a:r>
              <a:rPr lang="en-US" dirty="0"/>
              <a:t>of any patient having </a:t>
            </a:r>
            <a:r>
              <a:rPr lang="en-US" dirty="0" smtClean="0"/>
              <a:t>meningitis (</a:t>
            </a:r>
            <a:r>
              <a:rPr lang="en-US" i="1" dirty="0" smtClean="0"/>
              <a:t>P(M)</a:t>
            </a:r>
            <a:r>
              <a:rPr lang="en-US" dirty="0" smtClean="0"/>
              <a:t>) </a:t>
            </a:r>
            <a:r>
              <a:rPr lang="en-US" dirty="0"/>
              <a:t>is 1/50,000</a:t>
            </a:r>
          </a:p>
          <a:p>
            <a:pPr lvl="1"/>
            <a:r>
              <a:rPr lang="en-US" dirty="0"/>
              <a:t>Prior probability of any patient having stiff </a:t>
            </a:r>
            <a:r>
              <a:rPr lang="en-US" dirty="0" smtClean="0"/>
              <a:t>neck (</a:t>
            </a:r>
            <a:r>
              <a:rPr lang="en-US" i="1" dirty="0" smtClean="0"/>
              <a:t>P(S)</a:t>
            </a:r>
            <a:r>
              <a:rPr lang="en-US" dirty="0" smtClean="0"/>
              <a:t>) </a:t>
            </a:r>
            <a:r>
              <a:rPr lang="en-US" dirty="0"/>
              <a:t>is 1/20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36" y="2804503"/>
            <a:ext cx="2105025" cy="552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912" y="2847365"/>
            <a:ext cx="2514600" cy="466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723" y="5395407"/>
            <a:ext cx="4972555" cy="65074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735423" y="2966934"/>
            <a:ext cx="978408" cy="194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42418" y="3094302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 English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783" y="294076"/>
            <a:ext cx="2749586" cy="13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17" y="-90934"/>
            <a:ext cx="7886700" cy="1325563"/>
          </a:xfrm>
        </p:spPr>
        <p:txBody>
          <a:bodyPr/>
          <a:lstStyle/>
          <a:p>
            <a:r>
              <a:rPr lang="en-US" dirty="0" smtClean="0"/>
              <a:t>Naïve Bayes – Approach to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822" y="2046674"/>
            <a:ext cx="8003286" cy="4657471"/>
          </a:xfrm>
        </p:spPr>
        <p:txBody>
          <a:bodyPr/>
          <a:lstStyle/>
          <a:p>
            <a:pPr lvl="1"/>
            <a:r>
              <a:rPr lang="en-US" b="1" dirty="0" smtClean="0"/>
              <a:t>Compute the posterior probability P(C | A</a:t>
            </a:r>
            <a:r>
              <a:rPr lang="en-US" b="1" baseline="-25000" dirty="0" smtClean="0"/>
              <a:t>1</a:t>
            </a:r>
            <a:r>
              <a:rPr lang="en-US" b="1" dirty="0" smtClean="0"/>
              <a:t> ,</a:t>
            </a:r>
            <a:r>
              <a:rPr lang="en-US" b="1" dirty="0"/>
              <a:t> </a:t>
            </a:r>
            <a:r>
              <a:rPr lang="en-US" b="1" dirty="0" smtClean="0"/>
              <a:t>A</a:t>
            </a:r>
            <a:r>
              <a:rPr lang="en-US" b="1" baseline="-25000" dirty="0"/>
              <a:t>2</a:t>
            </a:r>
            <a:r>
              <a:rPr lang="en-US" b="1" dirty="0" smtClean="0"/>
              <a:t> , … , A</a:t>
            </a:r>
            <a:r>
              <a:rPr lang="en-US" b="1" baseline="-25000" dirty="0" smtClean="0"/>
              <a:t>n</a:t>
            </a:r>
            <a:r>
              <a:rPr lang="en-US" b="1" dirty="0" smtClean="0"/>
              <a:t>) (with multiple evidence) for all values of C (i.e., class) using Bayes’ theorem. 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After computing the posteriors for all values, choose the value of C that maximizes: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is equivalent to choosing value of C that maximizes: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The following equation equates to the first equation. It also illustrates the “naive” assumption that all attributes (A</a:t>
            </a:r>
            <a:r>
              <a:rPr lang="en-US" b="1" baseline="-25000" dirty="0" smtClean="0"/>
              <a:t>i</a:t>
            </a:r>
            <a:r>
              <a:rPr lang="en-US" b="1" dirty="0" smtClean="0"/>
              <a:t>) are independent from each other.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352" y="2699369"/>
            <a:ext cx="3264440" cy="4331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318" y="3831684"/>
            <a:ext cx="1879364" cy="3231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512" y="4784386"/>
            <a:ext cx="2466975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2049" y="6054319"/>
            <a:ext cx="3561046" cy="6498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8386" y="1000527"/>
            <a:ext cx="7696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“If </a:t>
            </a:r>
            <a:r>
              <a:rPr lang="en-US" b="1" dirty="0"/>
              <a:t>a 60-year old patient returned from </a:t>
            </a:r>
            <a:r>
              <a:rPr lang="en-US" b="1" dirty="0" smtClean="0"/>
              <a:t>Beijing, China </a:t>
            </a:r>
            <a:r>
              <a:rPr lang="en-US" b="1" dirty="0"/>
              <a:t>to Tucson yesterday and has fever, nagging cough, and shortness of breadth, what is the probability that he has COVID-19</a:t>
            </a:r>
            <a:r>
              <a:rPr lang="en-US" b="1" dirty="0" smtClean="0"/>
              <a:t>?”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276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and Motivation: DM 2017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65" y="1364361"/>
            <a:ext cx="6309551" cy="830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64" y="2272161"/>
            <a:ext cx="6199823" cy="10745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094" y="3237364"/>
            <a:ext cx="6885812" cy="314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–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32" y="1476722"/>
            <a:ext cx="4257675" cy="28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212" y="2709308"/>
            <a:ext cx="291465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424" y="3463338"/>
            <a:ext cx="276225" cy="352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602" y="4360296"/>
            <a:ext cx="5982405" cy="6657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192" y="5168931"/>
            <a:ext cx="6753225" cy="323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4204" y="5586369"/>
            <a:ext cx="1219200" cy="1133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2760" y="1857626"/>
            <a:ext cx="1947615" cy="6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95" y="1442847"/>
            <a:ext cx="4681410" cy="28527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08" y="4552689"/>
            <a:ext cx="6991985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48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77777"/>
            <a:ext cx="7886700" cy="1325563"/>
          </a:xfrm>
        </p:spPr>
        <p:txBody>
          <a:bodyPr/>
          <a:lstStyle/>
          <a:p>
            <a:r>
              <a:rPr lang="en-US" dirty="0"/>
              <a:t>Naïve Bayes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36" y="1116669"/>
            <a:ext cx="7673727" cy="53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K-Nearest Neighbor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instances correspond to points in an n-dimensional Euclidean space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Classification </a:t>
            </a:r>
            <a:r>
              <a:rPr lang="en-US" altLang="en-US" dirty="0"/>
              <a:t>is delayed till a new instance arrives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Classification </a:t>
            </a:r>
            <a:r>
              <a:rPr lang="en-US" altLang="en-US" dirty="0"/>
              <a:t>done by comparing feature vectors of the different points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Target </a:t>
            </a:r>
            <a:r>
              <a:rPr lang="en-US" altLang="en-US" dirty="0"/>
              <a:t>function may be discrete or real-valued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K-Nearest Neighbor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54</a:t>
            </a:fld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91"/>
            <a:ext cx="7886700" cy="47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Pseudocode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22" y="1858396"/>
            <a:ext cx="7286637" cy="20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208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Support Vector Machine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 dirty="0">
                <a:ea typeface="SimSun" panose="02010600030101010101" pitchFamily="2" charset="-122"/>
              </a:rPr>
              <a:t>SVM </a:t>
            </a:r>
            <a:r>
              <a:rPr lang="en-US" altLang="zh-CN" sz="2000" b="1" dirty="0" smtClean="0">
                <a:ea typeface="SimSun" panose="02010600030101010101" pitchFamily="2" charset="-122"/>
              </a:rPr>
              <a:t>is a geometric model that v</a:t>
            </a:r>
            <a:r>
              <a:rPr lang="en-US" altLang="en-US" sz="2000" b="1" dirty="0" smtClean="0"/>
              <a:t>iew</a:t>
            </a:r>
            <a:r>
              <a:rPr lang="en-US" altLang="zh-CN" sz="2000" b="1" dirty="0" smtClean="0">
                <a:ea typeface="SimSun" panose="02010600030101010101" pitchFamily="2" charset="-122"/>
              </a:rPr>
              <a:t>s </a:t>
            </a:r>
            <a:r>
              <a:rPr lang="en-US" altLang="zh-CN" sz="2000" b="1" dirty="0">
                <a:ea typeface="SimSun" panose="02010600030101010101" pitchFamily="2" charset="-122"/>
              </a:rPr>
              <a:t>the </a:t>
            </a:r>
            <a:r>
              <a:rPr lang="en-US" altLang="en-US" sz="2000" b="1" dirty="0"/>
              <a:t>input data as two sets of vectors in an </a:t>
            </a:r>
            <a:r>
              <a:rPr lang="en-US" altLang="en-US" sz="2000" b="1" i="1" dirty="0"/>
              <a:t>n</a:t>
            </a:r>
            <a:r>
              <a:rPr lang="en-US" altLang="en-US" sz="2000" b="1" dirty="0"/>
              <a:t>-dimensional </a:t>
            </a:r>
            <a:r>
              <a:rPr lang="en-US" altLang="en-US" sz="2000" b="1" dirty="0" smtClean="0"/>
              <a:t>space</a:t>
            </a:r>
            <a:r>
              <a:rPr lang="en-US" altLang="zh-CN" sz="2000" b="1" dirty="0" smtClean="0">
                <a:ea typeface="SimSun" panose="02010600030101010101" pitchFamily="2" charset="-122"/>
              </a:rPr>
              <a:t>. It is very useful for textual data.</a:t>
            </a:r>
            <a:endParaRPr lang="en-US" altLang="zh-CN" sz="1700" b="1" dirty="0" smtClean="0">
              <a:ea typeface="SimSun" panose="02010600030101010101" pitchFamily="2" charset="-122"/>
            </a:endParaRPr>
          </a:p>
          <a:p>
            <a:pPr marL="342900" lvl="1" indent="0">
              <a:lnSpc>
                <a:spcPct val="80000"/>
              </a:lnSpc>
              <a:buNone/>
            </a:pPr>
            <a:r>
              <a:rPr lang="en-US" altLang="zh-CN" sz="1700" dirty="0" smtClean="0">
                <a:ea typeface="SimSun" panose="02010600030101010101" pitchFamily="2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ea typeface="SimSun" panose="02010600030101010101" pitchFamily="2" charset="-122"/>
              </a:rPr>
              <a:t>It </a:t>
            </a:r>
            <a:r>
              <a:rPr lang="en-US" altLang="en-US" sz="2000" dirty="0"/>
              <a:t>construct</a:t>
            </a:r>
            <a:r>
              <a:rPr lang="en-US" altLang="zh-CN" sz="2000" dirty="0">
                <a:ea typeface="SimSun" panose="02010600030101010101" pitchFamily="2" charset="-122"/>
              </a:rPr>
              <a:t>s</a:t>
            </a:r>
            <a:r>
              <a:rPr lang="en-US" altLang="en-US" sz="2000" dirty="0"/>
              <a:t> a </a:t>
            </a:r>
            <a:r>
              <a:rPr lang="en-US" altLang="en-US" sz="2000" b="1" dirty="0"/>
              <a:t>separating</a:t>
            </a:r>
            <a:r>
              <a:rPr lang="en-US" altLang="en-US" sz="2000" dirty="0"/>
              <a:t> </a:t>
            </a:r>
            <a:r>
              <a:rPr lang="en-US" altLang="en-US" sz="2000" b="1" dirty="0"/>
              <a:t>hyperplane</a:t>
            </a:r>
            <a:r>
              <a:rPr lang="en-US" altLang="en-US" sz="2000" dirty="0"/>
              <a:t> in that space, one which maximizes the </a:t>
            </a:r>
            <a:r>
              <a:rPr lang="en-US" altLang="en-US" sz="2000" i="1" u="sng" dirty="0"/>
              <a:t>margin</a:t>
            </a:r>
            <a:r>
              <a:rPr lang="en-US" altLang="en-US" sz="2000" dirty="0"/>
              <a:t> between the two data sets. 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To calculate the margin, two parallel hyperplanes are constructed, one on each side of the separating hyperplane</a:t>
            </a:r>
            <a:r>
              <a:rPr lang="en-US" altLang="zh-CN" sz="2000" dirty="0">
                <a:ea typeface="SimSun" panose="02010600030101010101" pitchFamily="2" charset="-122"/>
              </a:rPr>
              <a:t>. 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A</a:t>
            </a:r>
            <a:r>
              <a:rPr lang="en-US" altLang="en-US" sz="2000" dirty="0"/>
              <a:t> good separation is achieved by the hyperplane that has the largest distance to the neighboring data</a:t>
            </a:r>
            <a:r>
              <a:rPr lang="en-US" altLang="zh-CN" sz="2000" dirty="0">
                <a:ea typeface="SimSun" panose="02010600030101010101" pitchFamily="2" charset="-122"/>
              </a:rPr>
              <a:t> </a:t>
            </a:r>
            <a:r>
              <a:rPr lang="en-US" altLang="en-US" sz="2000" dirty="0"/>
              <a:t>points of both classes</a:t>
            </a:r>
            <a:r>
              <a:rPr lang="en-US" altLang="zh-CN" sz="2000" dirty="0">
                <a:ea typeface="SimSun" panose="02010600030101010101" pitchFamily="2" charset="-122"/>
              </a:rPr>
              <a:t>. 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2000" b="1" dirty="0"/>
              <a:t>The vectors (points) that constrain the width of the margin are the </a:t>
            </a:r>
            <a:r>
              <a:rPr lang="en-US" altLang="en-US" sz="2000" b="1" i="1" u="sng" dirty="0"/>
              <a:t>support vectors</a:t>
            </a:r>
            <a:r>
              <a:rPr lang="en-US" altLang="en-US" sz="2000" b="1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Support Vector Machine</a:t>
            </a:r>
            <a:endParaRPr lang="en-US" b="1" dirty="0"/>
          </a:p>
        </p:txBody>
      </p:sp>
      <p:pic>
        <p:nvPicPr>
          <p:cNvPr id="4" name="Picture 3" descr="Svm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825625"/>
            <a:ext cx="71913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5409406"/>
            <a:ext cx="822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An SVM analysis finds the line (or, in general, hyperplane) that is oriented so that the margin between the support vectors is maximized. In the figure above, </a:t>
            </a:r>
            <a:r>
              <a:rPr lang="en-US" alt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Solution 2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cs typeface="+mn-cs"/>
              </a:rPr>
              <a:t>is superior to </a:t>
            </a:r>
            <a:r>
              <a:rPr lang="en-US" altLang="en-US" sz="2000" dirty="0" smtClean="0">
                <a:solidFill>
                  <a:schemeClr val="tx1"/>
                </a:solidFill>
                <a:latin typeface="+mn-lt"/>
                <a:cs typeface="+mn-cs"/>
              </a:rPr>
              <a:t>Solution 1 because it has a larger margin. </a:t>
            </a:r>
            <a:endParaRPr lang="en-US" altLang="en-US" sz="20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06548" y="1735591"/>
            <a:ext cx="12526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solidFill>
                  <a:schemeClr val="tx1"/>
                </a:solidFill>
                <a:latin typeface="+mn-lt"/>
                <a:cs typeface="+mn-cs"/>
              </a:rPr>
              <a:t>Solution 1</a:t>
            </a:r>
            <a:endParaRPr lang="en-US" altLang="en-US" sz="2000" dirty="0">
              <a:latin typeface="+mn-lt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76900" y="1735592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Solution </a:t>
            </a: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2</a:t>
            </a:r>
            <a:endParaRPr lang="en-US" altLang="en-US" sz="20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26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Support Vector Machine – Kernel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22285"/>
            <a:ext cx="3886200" cy="385467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The simplest way to divide two groups is with a straight line, flat plane or an N-dimensional hyperplane. But what if the points are separated by a nonlinear region? 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000" dirty="0">
              <a:ea typeface="SimSun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Rather than fitting nonlinear curves to the data, SVM handles this by using a </a:t>
            </a:r>
            <a:r>
              <a:rPr lang="en-US" altLang="en-US" sz="2000" b="1" i="1" u="sng" dirty="0"/>
              <a:t>kernel function</a:t>
            </a:r>
            <a:r>
              <a:rPr lang="en-US" altLang="en-US" sz="2000" b="1" dirty="0"/>
              <a:t> </a:t>
            </a:r>
            <a:r>
              <a:rPr lang="en-US" altLang="en-US" sz="2000" dirty="0"/>
              <a:t>to map the data into a different space where a hyperplane can be used to do the separation.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" y="1727198"/>
            <a:ext cx="7586436" cy="50052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What if a straight line or a flat plane does not fit? </a:t>
            </a:r>
            <a:endParaRPr lang="en-US" sz="2400" b="1" dirty="0"/>
          </a:p>
        </p:txBody>
      </p:sp>
      <p:pic>
        <p:nvPicPr>
          <p:cNvPr id="7" name="Picture 6" descr="Svm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58" y="2240530"/>
            <a:ext cx="29432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6220958" y="5288530"/>
            <a:ext cx="304800" cy="914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077958" y="605053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Helvetica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2"/>
                </a:solidFill>
                <a:ea typeface="SimSun" panose="02010600030101010101" pitchFamily="2" charset="-122"/>
              </a:rPr>
              <a:t>Nonlinear, not flat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5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Support Vector Machine – Kernel Functions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ea typeface="SimSun" panose="02010600030101010101" pitchFamily="2" charset="-122"/>
              </a:rPr>
              <a:t>Kernel function Φ: map </a:t>
            </a:r>
            <a:r>
              <a:rPr lang="en-US" altLang="en-US" sz="2400" dirty="0"/>
              <a:t>data into a different space </a:t>
            </a:r>
            <a:r>
              <a:rPr lang="en-US" altLang="zh-CN" sz="2400" dirty="0">
                <a:ea typeface="SimSun" panose="02010600030101010101" pitchFamily="2" charset="-122"/>
              </a:rPr>
              <a:t>to enable linear </a:t>
            </a:r>
            <a:r>
              <a:rPr lang="en-US" altLang="zh-CN" sz="2400" dirty="0" smtClean="0">
                <a:ea typeface="SimSun" panose="02010600030101010101" pitchFamily="2" charset="-122"/>
              </a:rPr>
              <a:t>separation.</a:t>
            </a:r>
          </a:p>
          <a:p>
            <a:endParaRPr lang="en-US" sz="2400" dirty="0">
              <a:ea typeface="SimSun" panose="02010600030101010101" pitchFamily="2" charset="-122"/>
            </a:endParaRPr>
          </a:p>
          <a:p>
            <a:endParaRPr lang="en-US" sz="2400" dirty="0" smtClean="0">
              <a:ea typeface="SimSun" panose="02010600030101010101" pitchFamily="2" charset="-122"/>
            </a:endParaRPr>
          </a:p>
          <a:p>
            <a:endParaRPr lang="en-US" sz="2400" dirty="0">
              <a:ea typeface="SimSun" panose="02010600030101010101" pitchFamily="2" charset="-122"/>
            </a:endParaRPr>
          </a:p>
          <a:p>
            <a:endParaRPr lang="en-US" sz="2400" dirty="0" smtClean="0">
              <a:ea typeface="SimSun" panose="02010600030101010101" pitchFamily="2" charset="-122"/>
            </a:endParaRPr>
          </a:p>
          <a:p>
            <a:r>
              <a:rPr lang="en-US" sz="2400" dirty="0" smtClean="0">
                <a:ea typeface="SimSun" panose="02010600030101010101" pitchFamily="2" charset="-122"/>
              </a:rPr>
              <a:t>Kernel functions are very powerful. They allow SVM models to perform separations even with very complex boundaries. </a:t>
            </a:r>
          </a:p>
          <a:p>
            <a:pPr lvl="1"/>
            <a:r>
              <a:rPr lang="en-US" b="1" dirty="0" smtClean="0">
                <a:ea typeface="SimSun" panose="02010600030101010101" pitchFamily="2" charset="-122"/>
              </a:rPr>
              <a:t>Some popular kernel functions are linear, polynomial, and radial basis. </a:t>
            </a:r>
          </a:p>
          <a:p>
            <a:pPr lvl="1"/>
            <a:r>
              <a:rPr lang="en-US" dirty="0" smtClean="0">
                <a:ea typeface="SimSun" panose="02010600030101010101" pitchFamily="2" charset="-122"/>
              </a:rPr>
              <a:t>For data in a structured representation, </a:t>
            </a:r>
            <a:r>
              <a:rPr lang="en-US" b="1" dirty="0" smtClean="0">
                <a:ea typeface="SimSun" panose="02010600030101010101" pitchFamily="2" charset="-122"/>
              </a:rPr>
              <a:t>convolution kernels</a:t>
            </a:r>
            <a:r>
              <a:rPr lang="en-US" dirty="0" smtClean="0">
                <a:ea typeface="SimSun" panose="02010600030101010101" pitchFamily="2" charset="-122"/>
              </a:rPr>
              <a:t> (e.g., string, tree, etc.) are frequently used. </a:t>
            </a:r>
          </a:p>
          <a:p>
            <a:pPr lvl="1"/>
            <a:r>
              <a:rPr lang="en-US" b="1" dirty="0" smtClean="0">
                <a:ea typeface="SimSun" panose="02010600030101010101" pitchFamily="2" charset="-122"/>
              </a:rPr>
              <a:t>While you can construct your own kernel functions according to the data structure, WEKA provides a variety of in-built kernels. </a:t>
            </a:r>
            <a:endParaRPr lang="en-US" b="1" dirty="0"/>
          </a:p>
        </p:txBody>
      </p:sp>
      <p:pic>
        <p:nvPicPr>
          <p:cNvPr id="4" name="Picture 3" descr="Svm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31146"/>
            <a:ext cx="4267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4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b="1" dirty="0" smtClean="0"/>
              <a:t>WEKA Main Capabilities and Functionalities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949" y="1831594"/>
            <a:ext cx="7886700" cy="4351338"/>
          </a:xfrm>
        </p:spPr>
        <p:txBody>
          <a:bodyPr/>
          <a:lstStyle/>
          <a:p>
            <a:r>
              <a:rPr lang="en-US" dirty="0" smtClean="0"/>
              <a:t>WEKA has tools for various data mining tasks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C240-701A-42FE-B8E5-BC89EBD048C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96395"/>
              </p:ext>
            </p:extLst>
          </p:nvPr>
        </p:nvGraphicFramePr>
        <p:xfrm>
          <a:off x="848869" y="2556391"/>
          <a:ext cx="7642860" cy="24942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3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7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Data</a:t>
                      </a:r>
                      <a:r>
                        <a:rPr lang="en-US" sz="1000" b="1" baseline="0" dirty="0" smtClean="0"/>
                        <a:t> Mining Task</a:t>
                      </a:r>
                      <a:endParaRPr lang="en-US" sz="10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Description</a:t>
                      </a:r>
                      <a:endParaRPr lang="en-US" sz="10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Examples</a:t>
                      </a:r>
                      <a:endParaRPr lang="en-US" sz="1000" b="1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Data Pre-Processing</a:t>
                      </a:r>
                      <a:endParaRPr 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Preparing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 dataset for analysis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Discretizing,</a:t>
                      </a:r>
                      <a:r>
                        <a:rPr lang="en-US" sz="1000" baseline="0" dirty="0" smtClean="0"/>
                        <a:t> Nominal to Binary</a:t>
                      </a:r>
                      <a:endParaRPr 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</a:rPr>
                        <a:t>Classification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Given a labeled</a:t>
                      </a:r>
                      <a:r>
                        <a:rPr lang="en-US" sz="1000" baseline="0" dirty="0" smtClean="0"/>
                        <a:t> set of observations, learn to predict labels for new observations</a:t>
                      </a:r>
                      <a:endParaRPr 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BayesNet</a:t>
                      </a:r>
                      <a:r>
                        <a:rPr lang="en-US" sz="1000" dirty="0" smtClean="0"/>
                        <a:t>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KNN, Decision Tree, Neural Networks, Perceptron, SVM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</a:rPr>
                        <a:t>Regression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Learn to predict numeric values for</a:t>
                      </a:r>
                      <a:r>
                        <a:rPr lang="en-US" sz="1000" baseline="0" dirty="0" smtClean="0"/>
                        <a:t> observations</a:t>
                      </a:r>
                      <a:endParaRPr 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Linear Regression</a:t>
                      </a:r>
                      <a:r>
                        <a:rPr lang="en-US" sz="1000" dirty="0" smtClean="0"/>
                        <a:t>, Isotonic Regression</a:t>
                      </a:r>
                      <a:endParaRPr 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FF0000"/>
                          </a:solidFill>
                        </a:rPr>
                        <a:t>Clustering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Identify groups (i.e., clusters) of similar observations</a:t>
                      </a:r>
                      <a:endParaRPr 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K-Means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Association rule mining</a:t>
                      </a:r>
                      <a:endParaRPr 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Discovering relationships between variables</a:t>
                      </a:r>
                      <a:endParaRPr 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Apriori</a:t>
                      </a:r>
                      <a:r>
                        <a:rPr lang="en-US" sz="1000" dirty="0" smtClean="0"/>
                        <a:t> Algorithm, Predictive Accuracy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Feature Selection</a:t>
                      </a:r>
                      <a:endParaRPr 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Find attributes of</a:t>
                      </a:r>
                      <a:r>
                        <a:rPr lang="en-US" sz="1000" baseline="0" dirty="0" smtClean="0"/>
                        <a:t> observations important for prediction</a:t>
                      </a:r>
                      <a:endParaRPr 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Cfs</a:t>
                      </a:r>
                      <a:r>
                        <a:rPr lang="en-US" sz="1000" dirty="0" smtClean="0"/>
                        <a:t> Subset Evaluation, </a:t>
                      </a:r>
                      <a:r>
                        <a:rPr lang="en-US" sz="1000" dirty="0" err="1" smtClean="0"/>
                        <a:t>InfoGain</a:t>
                      </a:r>
                      <a:endParaRPr 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Visualization</a:t>
                      </a:r>
                      <a:endParaRPr 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Visually represent data mining results</a:t>
                      </a:r>
                      <a:endParaRPr lang="en-US" sz="10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Cluster assignments, ROC curves</a:t>
                      </a:r>
                      <a:endParaRPr lang="en-US" sz="10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2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Support Vector Machine – Kernel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059214"/>
            <a:ext cx="38925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059214"/>
            <a:ext cx="47625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22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767" y="237112"/>
            <a:ext cx="7886700" cy="1325563"/>
          </a:xfrm>
        </p:spPr>
        <p:txBody>
          <a:bodyPr/>
          <a:lstStyle/>
          <a:p>
            <a:r>
              <a:rPr lang="en-US" b="1" dirty="0" smtClean="0"/>
              <a:t>Summary of Classification Methods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75299"/>
              </p:ext>
            </p:extLst>
          </p:nvPr>
        </p:nvGraphicFramePr>
        <p:xfrm>
          <a:off x="424337" y="1444621"/>
          <a:ext cx="8295327" cy="4912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83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Classifier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Pros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Cons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WEKA Support?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8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Naïve Bayes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-Easy to implement</a:t>
                      </a:r>
                    </a:p>
                    <a:p>
                      <a:r>
                        <a:rPr lang="en-US" dirty="0" smtClean="0"/>
                        <a:t>-Less</a:t>
                      </a:r>
                      <a:r>
                        <a:rPr lang="en-US" baseline="0" dirty="0" smtClean="0"/>
                        <a:t> model complexity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-No</a:t>
                      </a:r>
                      <a:r>
                        <a:rPr lang="en-US" baseline="0" dirty="0" smtClean="0"/>
                        <a:t> variable dependency</a:t>
                      </a:r>
                    </a:p>
                    <a:p>
                      <a:r>
                        <a:rPr lang="en-US" baseline="0" dirty="0" smtClean="0"/>
                        <a:t>-Over simplification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8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Decision Tree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-Fast</a:t>
                      </a:r>
                    </a:p>
                    <a:p>
                      <a:r>
                        <a:rPr lang="en-US" dirty="0" smtClean="0"/>
                        <a:t>-Easily</a:t>
                      </a:r>
                      <a:r>
                        <a:rPr lang="en-US" baseline="0" dirty="0" smtClean="0"/>
                        <a:t> interpretable</a:t>
                      </a:r>
                    </a:p>
                    <a:p>
                      <a:r>
                        <a:rPr lang="en-US" baseline="0" dirty="0" smtClean="0"/>
                        <a:t>-Generally performs well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-Tend to </a:t>
                      </a:r>
                      <a:r>
                        <a:rPr lang="en-US" dirty="0" err="1" smtClean="0"/>
                        <a:t>overfit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-Little training data for</a:t>
                      </a:r>
                      <a:r>
                        <a:rPr lang="en-US" baseline="0" dirty="0" smtClean="0"/>
                        <a:t> lower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83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Random Forest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-Strong performance</a:t>
                      </a:r>
                    </a:p>
                    <a:p>
                      <a:r>
                        <a:rPr lang="en-US" dirty="0" smtClean="0"/>
                        <a:t>-Simple</a:t>
                      </a:r>
                      <a:r>
                        <a:rPr lang="en-US" baseline="0" dirty="0" smtClean="0"/>
                        <a:t> to implement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-Few hyper-parameters</a:t>
                      </a:r>
                      <a:r>
                        <a:rPr lang="en-US" baseline="0" dirty="0" smtClean="0"/>
                        <a:t> to tune</a:t>
                      </a:r>
                    </a:p>
                    <a:p>
                      <a:r>
                        <a:rPr lang="en-US" baseline="0" dirty="0" smtClean="0"/>
                        <a:t>-A little harder to interpret than 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8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K-Nearest Neighbor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-Simple</a:t>
                      </a:r>
                      <a:r>
                        <a:rPr lang="en-US" baseline="0" dirty="0" smtClean="0"/>
                        <a:t> and powerful</a:t>
                      </a:r>
                    </a:p>
                    <a:p>
                      <a:r>
                        <a:rPr lang="en-US" baseline="0" dirty="0" smtClean="0"/>
                        <a:t>-No training involved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-Slow</a:t>
                      </a:r>
                      <a:r>
                        <a:rPr lang="en-US" baseline="0" dirty="0" smtClean="0"/>
                        <a:t> and expensive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83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Support Vector Machine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-Tend to have better performance than other methods</a:t>
                      </a:r>
                    </a:p>
                    <a:p>
                      <a:r>
                        <a:rPr lang="en-US" dirty="0" smtClean="0"/>
                        <a:t>-Works</a:t>
                      </a:r>
                      <a:r>
                        <a:rPr lang="en-US" baseline="0" dirty="0" smtClean="0"/>
                        <a:t> well on text classification</a:t>
                      </a:r>
                    </a:p>
                    <a:p>
                      <a:r>
                        <a:rPr lang="en-US" baseline="0" dirty="0" smtClean="0"/>
                        <a:t>-Works well with large feature 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-Can be computationally intensive</a:t>
                      </a:r>
                    </a:p>
                    <a:p>
                      <a:r>
                        <a:rPr lang="en-US" dirty="0" smtClean="0"/>
                        <a:t>-Choice</a:t>
                      </a:r>
                      <a:r>
                        <a:rPr lang="en-US" baseline="0" dirty="0" smtClean="0"/>
                        <a:t> of kernel may not be obvious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erminology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regression, hypothesis testing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Multiple linear regression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Decision Tree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 Forest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Naïve Bayes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K Nearest Neighbor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Support Vector Machine</a:t>
            </a:r>
          </a:p>
          <a:p>
            <a:r>
              <a:rPr lang="en-US" b="1" dirty="0"/>
              <a:t>Evaluation metrics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 and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47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 – Model Training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the parameters of each model may differ, there are several methods to train a model.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want to avoid overfitting a model and maximize its predictive power. </a:t>
            </a:r>
          </a:p>
          <a:p>
            <a:pPr lvl="1"/>
            <a:endParaRPr lang="en-US" dirty="0"/>
          </a:p>
          <a:p>
            <a:r>
              <a:rPr lang="en-US" dirty="0" smtClean="0"/>
              <a:t>There are two standard methods for training a model:</a:t>
            </a:r>
          </a:p>
          <a:p>
            <a:pPr lvl="1"/>
            <a:r>
              <a:rPr lang="en-US" dirty="0" smtClean="0"/>
              <a:t>Hold-out – reserve 2/3 of data for training and 1/3 for testing</a:t>
            </a:r>
          </a:p>
          <a:p>
            <a:pPr lvl="1"/>
            <a:r>
              <a:rPr lang="en-US" b="1" dirty="0" smtClean="0"/>
              <a:t>Cross-Validation – partition data into k disjoint subsets, train on k-1 partitions, test on remaining</a:t>
            </a:r>
          </a:p>
          <a:p>
            <a:pPr lvl="1"/>
            <a:endParaRPr lang="en-US" dirty="0"/>
          </a:p>
          <a:p>
            <a:r>
              <a:rPr lang="en-US" dirty="0" smtClean="0"/>
              <a:t>Many software (e.g., WEKA, </a:t>
            </a:r>
            <a:r>
              <a:rPr lang="en-US" dirty="0" err="1" smtClean="0"/>
              <a:t>RapidMiner</a:t>
            </a:r>
            <a:r>
              <a:rPr lang="en-US" dirty="0" smtClean="0"/>
              <a:t>) will do these methods automatically for you.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questions we should ask after model training:</a:t>
            </a:r>
          </a:p>
          <a:p>
            <a:pPr lvl="1"/>
            <a:r>
              <a:rPr lang="en-US" dirty="0" smtClean="0"/>
              <a:t>How predictive is the model we learned?</a:t>
            </a:r>
          </a:p>
          <a:p>
            <a:pPr lvl="1"/>
            <a:r>
              <a:rPr lang="en-US" dirty="0" smtClean="0"/>
              <a:t>How reliable and accurate are the predicted results?</a:t>
            </a:r>
          </a:p>
          <a:p>
            <a:pPr lvl="1"/>
            <a:r>
              <a:rPr lang="en-US" dirty="0" smtClean="0"/>
              <a:t>Which model performs better?</a:t>
            </a:r>
          </a:p>
          <a:p>
            <a:pPr lvl="1"/>
            <a:endParaRPr lang="en-US" dirty="0"/>
          </a:p>
          <a:p>
            <a:r>
              <a:rPr lang="en-US" dirty="0" smtClean="0"/>
              <a:t>We want our model to perform well on our training set but also have strong predictive power.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Fortunately, various metrics applied on the testing set can help us choose the “best” model for our application.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Metrics for Performance 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6280" y="2226469"/>
            <a:ext cx="3989070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Confusion Matrix </a:t>
            </a:r>
            <a:r>
              <a:rPr lang="en-US" dirty="0" smtClean="0"/>
              <a:t>provides measures to compute a models’ accuracy:</a:t>
            </a:r>
          </a:p>
          <a:p>
            <a:pPr lvl="1"/>
            <a:r>
              <a:rPr lang="en-US" dirty="0" smtClean="0"/>
              <a:t>True Positives (TP) – # of positive examples correctly predicted by the model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False Negative (FN) – # of positive examples wrongly predicted as negative by the model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False Positive (FP) - # of negative examples wrongly predicted as positive by the model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True Negative (TN) - # of negative examples correctly predicted by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5" y="2406411"/>
            <a:ext cx="4241960" cy="28599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Metrics for 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However, accuracy can be skewed due to a class imbalance. </a:t>
            </a:r>
          </a:p>
          <a:p>
            <a:pPr lvl="1"/>
            <a:endParaRPr lang="en-US" sz="1500" dirty="0"/>
          </a:p>
          <a:p>
            <a:r>
              <a:rPr lang="en-US" dirty="0" smtClean="0"/>
              <a:t>Other measures are better indicators for model performance. </a:t>
            </a:r>
            <a:endParaRPr lang="en-US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66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312945"/>
                  </p:ext>
                </p:extLst>
              </p:nvPr>
            </p:nvGraphicFramePr>
            <p:xfrm>
              <a:off x="542924" y="3557727"/>
              <a:ext cx="8267443" cy="206418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093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114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466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993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Metric</a:t>
                          </a:r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Description</a:t>
                          </a:r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Calculation</a:t>
                          </a:r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64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Precision</a:t>
                          </a:r>
                          <a:endParaRPr lang="en-US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Exactness – % of tuples the classifier labeled as positive are actually positive 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TP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TP</m:t>
                                    </m:r>
                                    <m: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FP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64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Recall</a:t>
                          </a:r>
                          <a:endParaRPr lang="en-US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Completeness – % of positive tuples the classifier actually labeled as positive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effectLst/>
                                    <a:latin typeface="Cambria Math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TP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TP</m:t>
                                    </m:r>
                                    <m: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FN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363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F-Measure</a:t>
                          </a:r>
                          <a:endParaRPr lang="en-US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Harmonic mean of precision and recall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>
                                    <a:effectLst/>
                                    <a:latin typeface="Cambria Math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>
                                        <a:effectLst/>
                                        <a:latin typeface="Cambria Math" charset="0"/>
                                      </a:rPr>
                                      <m:t>2∗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charset="0"/>
                                      </a:rPr>
                                      <m:t>𝑅𝑒𝑐𝑎𝑙𝑙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charset="0"/>
                                      </a:rPr>
                                      <m:t>∗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charset="0"/>
                                      </a:rPr>
                                      <m:t>𝑃𝑟𝑒𝑐𝑖𝑠𝑖𝑜𝑛</m:t>
                                    </m:r>
                                  </m:num>
                                  <m:den>
                                    <m:r>
                                      <a:rPr lang="en-US" sz="1600">
                                        <a:effectLst/>
                                        <a:latin typeface="Cambria Math" charset="0"/>
                                      </a:rPr>
                                      <m:t>𝑅𝑒𝑐𝑎𝑙𝑙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charset="0"/>
                                      </a:rPr>
                                      <m:t>+ </m:t>
                                    </m:r>
                                    <m:r>
                                      <a:rPr lang="en-US" sz="1600">
                                        <a:effectLst/>
                                        <a:latin typeface="Cambria Math" charset="0"/>
                                      </a:rPr>
                                      <m:t>𝑃𝑟𝑒𝑐𝑖𝑠𝑖𝑜𝑛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12312945"/>
                  </p:ext>
                </p:extLst>
              </p:nvPr>
            </p:nvGraphicFramePr>
            <p:xfrm>
              <a:off x="542924" y="3557727"/>
              <a:ext cx="8267443" cy="205116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0938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114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466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804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Metric</a:t>
                          </a:r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Description</a:t>
                          </a:r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</a:rPr>
                            <a:t>Calculation</a:t>
                          </a:r>
                          <a:endParaRPr lang="en-US" sz="18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64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Precision</a:t>
                          </a:r>
                          <a:endParaRPr lang="en-US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Exactness – % of tuples the classifier labeled as positive are actually positive 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blipFill>
                          <a:blip r:embed="rId2"/>
                          <a:stretch>
                            <a:fillRect l="-237811" t="-55882" r="-498" b="-20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64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Recall</a:t>
                          </a:r>
                          <a:endParaRPr lang="en-US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Completeness – % of positive tuples the classifier actually labeled as positive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blipFill>
                          <a:blip r:embed="rId2"/>
                          <a:stretch>
                            <a:fillRect l="-237811" t="-157426" r="-498" b="-105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784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F-Measure</a:t>
                          </a:r>
                          <a:endParaRPr lang="en-US" sz="20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effectLst/>
                            </a:rPr>
                            <a:t>Harmonic mean of precision and recall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1435" marR="5143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1435" marR="51435" marT="0" marB="0" anchor="ctr">
                        <a:blipFill>
                          <a:blip r:embed="rId2"/>
                          <a:stretch>
                            <a:fillRect l="-237811" t="-292135" r="-498" b="-20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16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Metrics for Performance Evaluation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53154-BF49-469C-8AA6-D1B86D347BE8}" type="slidenum">
              <a:rPr lang="en-US" smtClean="0"/>
              <a:t>67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can also be compared visually using a </a:t>
            </a:r>
            <a:r>
              <a:rPr lang="en-US" b="1" dirty="0" smtClean="0"/>
              <a:t>Receiver Operating Characteristic (ROC) curve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An ROC curve characterizes the trade-off between TP and FP rates. </a:t>
            </a:r>
          </a:p>
          <a:p>
            <a:pPr lvl="1"/>
            <a:r>
              <a:rPr lang="en-US" dirty="0" smtClean="0"/>
              <a:t>TP rate is plotted on the y-axis against FP rate on the x-axis</a:t>
            </a:r>
          </a:p>
          <a:p>
            <a:pPr lvl="1"/>
            <a:r>
              <a:rPr lang="en-US" dirty="0" smtClean="0"/>
              <a:t>Stronger models will generally have more Area Under the ROC curve (AUC).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29" y="4139515"/>
            <a:ext cx="5544142" cy="2139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8097" y="40708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6783" y="559555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 and Motivation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erminology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Regression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regression, hypothesis testing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Multiple linear regression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Classification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Decision Tree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Random Forest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Naïve Bayes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K Nearest Neighbor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Support Vector Machine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 metrics</a:t>
            </a:r>
          </a:p>
          <a:p>
            <a:r>
              <a:rPr lang="en-US" b="1" dirty="0" smtClean="0"/>
              <a:t>Conclusion and Resources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049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and classification techniques can provide powerful predictive analytics techniques in Data Mining. </a:t>
            </a:r>
          </a:p>
          <a:p>
            <a:pPr lvl="1"/>
            <a:endParaRPr lang="en-US" dirty="0"/>
          </a:p>
          <a:p>
            <a:r>
              <a:rPr lang="en-US" dirty="0" smtClean="0"/>
              <a:t>Linear and multiple regression provide mechanisms to predict specific data values. </a:t>
            </a:r>
          </a:p>
          <a:p>
            <a:pPr lvl="1"/>
            <a:endParaRPr lang="en-US" dirty="0"/>
          </a:p>
          <a:p>
            <a:r>
              <a:rPr lang="en-US" dirty="0" smtClean="0"/>
              <a:t>Classification allows for predicting specific classes of output. </a:t>
            </a:r>
          </a:p>
          <a:p>
            <a:pPr lvl="1"/>
            <a:endParaRPr lang="en-US" dirty="0"/>
          </a:p>
          <a:p>
            <a:r>
              <a:rPr lang="en-US" dirty="0" smtClean="0"/>
              <a:t>Many existing tools today can implement these techniques directly. </a:t>
            </a:r>
          </a:p>
          <a:p>
            <a:pPr lvl="1"/>
            <a:r>
              <a:rPr lang="en-US" dirty="0" smtClean="0"/>
              <a:t>SAS, SPSS </a:t>
            </a:r>
          </a:p>
          <a:p>
            <a:pPr lvl="1"/>
            <a:r>
              <a:rPr lang="en-US" b="1" dirty="0"/>
              <a:t>WEKA</a:t>
            </a:r>
            <a:r>
              <a:rPr lang="en-US" dirty="0"/>
              <a:t>, </a:t>
            </a:r>
            <a:r>
              <a:rPr lang="en-US" dirty="0" err="1" smtClean="0"/>
              <a:t>Rapidminer</a:t>
            </a:r>
            <a:endParaRPr lang="en-US" dirty="0" smtClean="0"/>
          </a:p>
          <a:p>
            <a:pPr lvl="1"/>
            <a:r>
              <a:rPr lang="en-US" b="1" dirty="0" smtClean="0"/>
              <a:t>Mahout (Hadoop), Spark (</a:t>
            </a:r>
            <a:r>
              <a:rPr lang="en-US" b="1" dirty="0" err="1" smtClean="0"/>
              <a:t>MLlib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2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970" y="456568"/>
            <a:ext cx="7886700" cy="1325563"/>
          </a:xfrm>
        </p:spPr>
        <p:txBody>
          <a:bodyPr/>
          <a:lstStyle/>
          <a:p>
            <a:r>
              <a:rPr lang="en-US" b="1" dirty="0" smtClean="0"/>
              <a:t>WEKA Classification </a:t>
            </a:r>
            <a:r>
              <a:rPr lang="en-US" b="1" dirty="0"/>
              <a:t>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C240-701A-42FE-B8E5-BC89EBD048C8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230055"/>
              </p:ext>
            </p:extLst>
          </p:nvPr>
        </p:nvGraphicFramePr>
        <p:xfrm>
          <a:off x="902970" y="1690691"/>
          <a:ext cx="7472934" cy="4218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2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0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50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Classifier Type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Classifiers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Bayes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BayesNet</a:t>
                      </a:r>
                      <a:r>
                        <a:rPr lang="en-US" sz="1000" dirty="0" smtClean="0"/>
                        <a:t>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Naïve Bayes</a:t>
                      </a:r>
                      <a:r>
                        <a:rPr lang="en-US" sz="1000" baseline="0" dirty="0" smtClean="0"/>
                        <a:t>, Naïve Bayes Multinomial, Naïve Bayes Multinomial Updatable, Naïve Bayes Updateable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47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Statistical Functions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Gaussian Processes, 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Linear Regression, Logistic Regression, Multilayer Perceptron</a:t>
                      </a:r>
                      <a:r>
                        <a:rPr lang="en-US" sz="1000" dirty="0" smtClean="0"/>
                        <a:t>, SGD,</a:t>
                      </a:r>
                      <a:r>
                        <a:rPr lang="en-US" sz="1000" baseline="0" dirty="0" smtClean="0"/>
                        <a:t> SDG Text, Simple Linear Regression, Simple Logistic Regression, 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SMO/SVM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SMOreg</a:t>
                      </a:r>
                      <a:r>
                        <a:rPr lang="en-US" sz="1000" baseline="0" dirty="0" smtClean="0"/>
                        <a:t>, Voted Perceptron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5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Lazy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aseline="0" dirty="0" err="1" smtClean="0"/>
                        <a:t>IBk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aseline="0" dirty="0" err="1" smtClean="0"/>
                        <a:t>Kstar</a:t>
                      </a:r>
                      <a:r>
                        <a:rPr lang="en-US" sz="1000" baseline="0" dirty="0" smtClean="0"/>
                        <a:t>, LWL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904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Meta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AdaBoostM1,</a:t>
                      </a:r>
                      <a:r>
                        <a:rPr lang="en-US" sz="1000" baseline="0" dirty="0" smtClean="0"/>
                        <a:t> Additive Regression, Attribute Selected Classifier, 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Bagging</a:t>
                      </a:r>
                      <a:r>
                        <a:rPr lang="en-US" sz="1000" baseline="0" dirty="0" smtClean="0"/>
                        <a:t>, Classification via Regression, Cost Sensitive Classifier, CV Parameter Selection, Filtered Classifier, Iterative Classifier Optimizer, Logit Boost, Multiclass Classifier, Multiclass Classifier Updateable, </a:t>
                      </a:r>
                      <a:r>
                        <a:rPr lang="en-US" sz="1000" baseline="0" dirty="0" err="1" smtClean="0"/>
                        <a:t>Multischeme</a:t>
                      </a:r>
                      <a:r>
                        <a:rPr lang="en-US" sz="1000" baseline="0" dirty="0" smtClean="0"/>
                        <a:t>, Random Committee, </a:t>
                      </a:r>
                      <a:r>
                        <a:rPr lang="en-US" sz="1000" baseline="0" dirty="0" err="1" smtClean="0"/>
                        <a:t>Randomizable</a:t>
                      </a:r>
                      <a:r>
                        <a:rPr lang="en-US" sz="1000" baseline="0" dirty="0" smtClean="0"/>
                        <a:t> Filtered Classifier, Random Subspace, Regression by Discretization, Stacking, Vote, Weighted Instances Handler Wrapper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502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Misc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Input Mapped</a:t>
                      </a:r>
                      <a:r>
                        <a:rPr lang="en-US" sz="1000" baseline="0" dirty="0" smtClean="0"/>
                        <a:t> Classifier, Serialized Classifier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5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Rules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Decision Table,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Jrip</a:t>
                      </a:r>
                      <a:r>
                        <a:rPr lang="en-US" sz="1000" baseline="0" dirty="0" smtClean="0"/>
                        <a:t>, M5 Rules, </a:t>
                      </a:r>
                      <a:r>
                        <a:rPr lang="en-US" sz="1000" baseline="0" dirty="0" err="1" smtClean="0"/>
                        <a:t>OneR</a:t>
                      </a:r>
                      <a:r>
                        <a:rPr lang="en-US" sz="1000" baseline="0" dirty="0" smtClean="0"/>
                        <a:t>, PART, </a:t>
                      </a:r>
                      <a:r>
                        <a:rPr lang="en-US" sz="1000" baseline="0" dirty="0" err="1" smtClean="0"/>
                        <a:t>ZeroR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50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Trees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Decision  Stump, </a:t>
                      </a:r>
                      <a:r>
                        <a:rPr lang="en-US" sz="1000" dirty="0" err="1" smtClean="0"/>
                        <a:t>Hoeffding</a:t>
                      </a:r>
                      <a:r>
                        <a:rPr lang="en-US" sz="1000" baseline="0" dirty="0" smtClean="0"/>
                        <a:t> Tree, 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J48</a:t>
                      </a:r>
                      <a:r>
                        <a:rPr lang="en-US" sz="1000" baseline="0" dirty="0" smtClean="0"/>
                        <a:t>, LMT, M5P, 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Random Forest</a:t>
                      </a:r>
                      <a:r>
                        <a:rPr lang="en-US" sz="1000" baseline="0" dirty="0" smtClean="0"/>
                        <a:t>, Random Tree, REP Tree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9760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802" y="1359281"/>
            <a:ext cx="756437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Mining: Concepts and Techniques, 3rd Edition. </a:t>
            </a:r>
            <a:r>
              <a:rPr lang="en-US" dirty="0" err="1"/>
              <a:t>JiaweiHan</a:t>
            </a:r>
            <a:r>
              <a:rPr lang="en-US" dirty="0"/>
              <a:t>, </a:t>
            </a:r>
            <a:r>
              <a:rPr lang="en-US" dirty="0" smtClean="0"/>
              <a:t>	Micheline </a:t>
            </a:r>
            <a:r>
              <a:rPr lang="en-US" dirty="0" err="1" smtClean="0"/>
              <a:t>Kamberand</a:t>
            </a:r>
            <a:r>
              <a:rPr lang="en-US" dirty="0" smtClean="0"/>
              <a:t> Jian Pei</a:t>
            </a:r>
            <a:r>
              <a:rPr lang="en-US" dirty="0"/>
              <a:t>. Morgan Kaufmann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Introduction </a:t>
            </a:r>
            <a:r>
              <a:rPr lang="en-US" dirty="0"/>
              <a:t>to Data Mining. </a:t>
            </a:r>
            <a:r>
              <a:rPr lang="en-US" dirty="0" smtClean="0"/>
              <a:t>Pang-Ning Tan</a:t>
            </a:r>
            <a:r>
              <a:rPr lang="en-US" dirty="0"/>
              <a:t>, Michael Steinbach and </a:t>
            </a:r>
            <a:r>
              <a:rPr lang="en-US" dirty="0" smtClean="0"/>
              <a:t>	</a:t>
            </a:r>
            <a:r>
              <a:rPr lang="en-US" dirty="0" err="1" smtClean="0"/>
              <a:t>Vipin</a:t>
            </a:r>
            <a:r>
              <a:rPr lang="en-US" dirty="0" smtClean="0"/>
              <a:t> Kumar</a:t>
            </a:r>
            <a:r>
              <a:rPr lang="en-US" dirty="0"/>
              <a:t>. Addison-Wesley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Tay</a:t>
            </a:r>
            <a:r>
              <a:rPr lang="en-US" dirty="0"/>
              <a:t>, B., Hyun, J. K., &amp; Oh, S. (2014). A machine learning approach for </a:t>
            </a:r>
            <a:r>
              <a:rPr lang="en-US" dirty="0" smtClean="0"/>
              <a:t>	specification </a:t>
            </a:r>
            <a:r>
              <a:rPr lang="en-US" dirty="0"/>
              <a:t>of spinal cord injuries using fractional anisotropy </a:t>
            </a:r>
            <a:r>
              <a:rPr lang="en-US" dirty="0" smtClean="0"/>
              <a:t>	values </a:t>
            </a:r>
            <a:r>
              <a:rPr lang="en-US" dirty="0"/>
              <a:t>obtained from diffusion tensor images. </a:t>
            </a:r>
            <a:r>
              <a:rPr lang="en-US" i="1" dirty="0"/>
              <a:t>Computational </a:t>
            </a:r>
            <a:r>
              <a:rPr lang="en-US" i="1" dirty="0" smtClean="0"/>
              <a:t>	and </a:t>
            </a:r>
            <a:r>
              <a:rPr lang="en-US" i="1" dirty="0"/>
              <a:t>mathematical methods in medicine</a:t>
            </a:r>
            <a:r>
              <a:rPr lang="en-US" dirty="0"/>
              <a:t>, </a:t>
            </a:r>
            <a:r>
              <a:rPr lang="en-US" i="1" dirty="0"/>
              <a:t>2014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95179"/>
              </p:ext>
            </p:extLst>
          </p:nvPr>
        </p:nvGraphicFramePr>
        <p:xfrm>
          <a:off x="628650" y="2087586"/>
          <a:ext cx="7886701" cy="2691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/>
                        <a:t>Mahout</a:t>
                      </a:r>
                      <a:endParaRPr lang="en-US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 smtClean="0"/>
                        <a:t>MLlib</a:t>
                      </a:r>
                      <a:endParaRPr lang="en-US" sz="15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6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Regression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rgbClr val="FF0000"/>
                          </a:solidFill>
                        </a:rPr>
                        <a:t>Linear Regression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b="1" dirty="0" smtClean="0"/>
                        <a:t>Isotonic Regression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b="1" dirty="0" smtClean="0"/>
                        <a:t>Survival Analysis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63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Classification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Logistic Regression,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Naïve Bayes, Random Forest, </a:t>
                      </a:r>
                      <a:r>
                        <a:rPr lang="en-US" sz="1000" b="1" dirty="0" smtClean="0">
                          <a:solidFill>
                            <a:srgbClr val="FF0000"/>
                          </a:solidFill>
                        </a:rPr>
                        <a:t>Hidden</a:t>
                      </a:r>
                      <a:r>
                        <a:rPr lang="en-US" sz="1000" b="1" baseline="0" dirty="0" smtClean="0">
                          <a:solidFill>
                            <a:srgbClr val="FF0000"/>
                          </a:solidFill>
                        </a:rPr>
                        <a:t> Markov Models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, Multilayer Perceptron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Logistic Regression, Naïve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Bayes,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00" b="1" dirty="0" smtClean="0">
                          <a:solidFill>
                            <a:srgbClr val="FF0000"/>
                          </a:solidFill>
                        </a:rPr>
                        <a:t>linear Support Vector Machine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000" b="1" dirty="0" smtClean="0">
                          <a:solidFill>
                            <a:srgbClr val="FF0000"/>
                          </a:solidFill>
                        </a:rPr>
                        <a:t>Decision</a:t>
                      </a:r>
                      <a:r>
                        <a:rPr lang="en-US" sz="1000" b="1" baseline="0" dirty="0" smtClean="0">
                          <a:solidFill>
                            <a:srgbClr val="FF0000"/>
                          </a:solidFill>
                        </a:rPr>
                        <a:t> Tree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, Random Forest, Multilayer Perceptron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Clustering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K-Means, </a:t>
                      </a:r>
                      <a:r>
                        <a:rPr lang="en-US" sz="1000" b="0" dirty="0" smtClean="0">
                          <a:solidFill>
                            <a:srgbClr val="FF0000"/>
                          </a:solidFill>
                        </a:rPr>
                        <a:t>Spectral Clustering</a:t>
                      </a:r>
                      <a:endParaRPr lang="en-US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K-Means, Spectral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Clustering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="1" dirty="0" smtClean="0"/>
                        <a:t>Gaussian Mixtures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41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Dimension Reduction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Singular</a:t>
                      </a:r>
                      <a:r>
                        <a:rPr lang="en-US" sz="1000" baseline="0" dirty="0" smtClean="0"/>
                        <a:t> Value Decomposition, Principal Component Analysis, QR Decomposition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Singular Value Decomposition, Principal Component Analysis, QR Decomposition,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="1" baseline="0" dirty="0" smtClean="0"/>
                        <a:t>Elastic Net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Text</a:t>
                      </a:r>
                      <a:r>
                        <a:rPr lang="en-US" sz="1400" b="1" baseline="0" dirty="0" smtClean="0"/>
                        <a:t> Mining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Latent 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Dirichlet</a:t>
                      </a:r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 Allocation, TF-IDF,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="1" baseline="0" dirty="0" smtClean="0"/>
                        <a:t>Collocations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rgbClr val="FF0000"/>
                          </a:solidFill>
                        </a:rPr>
                        <a:t>Latent </a:t>
                      </a:r>
                      <a:r>
                        <a:rPr lang="en-US" sz="1000" dirty="0" err="1" smtClean="0">
                          <a:solidFill>
                            <a:srgbClr val="FF0000"/>
                          </a:solidFill>
                        </a:rPr>
                        <a:t>Dirichlet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 Allocation, TF-IDF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="1" baseline="0" dirty="0" smtClean="0"/>
                        <a:t>Word2Vec</a:t>
                      </a:r>
                      <a:r>
                        <a:rPr lang="en-US" sz="1000" baseline="0" dirty="0" smtClean="0"/>
                        <a:t>, </a:t>
                      </a:r>
                      <a:r>
                        <a:rPr lang="en-US" sz="1000" b="1" baseline="0" dirty="0" smtClean="0"/>
                        <a:t>Tokenization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Recommendation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Alternating Least Squares</a:t>
                      </a:r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Alternating Least Squares, </a:t>
                      </a:r>
                      <a:r>
                        <a:rPr lang="en-US" sz="1000" b="1" dirty="0" smtClean="0"/>
                        <a:t>Association Rule Mining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b="1" dirty="0" smtClean="0"/>
                        <a:t>FP-Growth</a:t>
                      </a:r>
                      <a:endParaRPr lang="en-US" sz="1000" b="1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98" y="636252"/>
            <a:ext cx="7886700" cy="1325563"/>
          </a:xfrm>
        </p:spPr>
        <p:txBody>
          <a:bodyPr/>
          <a:lstStyle/>
          <a:p>
            <a:r>
              <a:rPr lang="en-US" b="1" dirty="0" smtClean="0"/>
              <a:t>Mahout (Hadoop) vs </a:t>
            </a:r>
            <a:r>
              <a:rPr lang="en-US" b="1" dirty="0" err="1" smtClean="0"/>
              <a:t>MLlib</a:t>
            </a:r>
            <a:r>
              <a:rPr lang="en-US" b="1" dirty="0" smtClean="0"/>
              <a:t> (Spark): </a:t>
            </a:r>
            <a:br>
              <a:rPr lang="en-US" b="1" dirty="0" smtClean="0"/>
            </a:br>
            <a:r>
              <a:rPr lang="en-US" b="1" dirty="0" smtClean="0"/>
              <a:t>Major Algorithm Coverage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CC240-701A-42FE-B8E5-BC89EBD048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and Motivation: Predictive Analytics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recent years, there has been a growing emphasis for </a:t>
            </a:r>
            <a:r>
              <a:rPr lang="en-US" sz="2000" dirty="0" smtClean="0"/>
              <a:t>researchers </a:t>
            </a:r>
            <a:r>
              <a:rPr lang="en-US" sz="2000" dirty="0"/>
              <a:t>and practitioners alike to be able to “predict” the future based on past data. </a:t>
            </a:r>
          </a:p>
          <a:p>
            <a:pPr lvl="1"/>
            <a:endParaRPr lang="en-US" sz="1600" dirty="0"/>
          </a:p>
          <a:p>
            <a:r>
              <a:rPr lang="en-US" sz="2000" dirty="0"/>
              <a:t>T</a:t>
            </a:r>
            <a:r>
              <a:rPr lang="en-US" sz="2000" dirty="0" smtClean="0"/>
              <a:t>hese slides present two standard “</a:t>
            </a:r>
            <a:r>
              <a:rPr lang="en-US" sz="2000" dirty="0"/>
              <a:t>predictive analytics” </a:t>
            </a:r>
            <a:r>
              <a:rPr lang="en-US" sz="2000" dirty="0" smtClean="0"/>
              <a:t>approaches:</a:t>
            </a:r>
            <a:endParaRPr lang="en-US" sz="2000" dirty="0"/>
          </a:p>
          <a:p>
            <a:pPr lvl="1"/>
            <a:r>
              <a:rPr lang="en-US" sz="1600" dirty="0"/>
              <a:t>Regression – given a set of attributes, predict the </a:t>
            </a:r>
            <a:r>
              <a:rPr lang="en-US" sz="1600" b="1" dirty="0"/>
              <a:t>value</a:t>
            </a:r>
            <a:r>
              <a:rPr lang="en-US" sz="1600" dirty="0"/>
              <a:t> for a record </a:t>
            </a:r>
          </a:p>
          <a:p>
            <a:pPr lvl="1"/>
            <a:r>
              <a:rPr lang="en-US" sz="1600" dirty="0"/>
              <a:t>Classification – given a set of attributes, predict the </a:t>
            </a:r>
            <a:r>
              <a:rPr lang="en-US" sz="1600" b="1" dirty="0"/>
              <a:t>label (i.e., class)</a:t>
            </a:r>
            <a:r>
              <a:rPr lang="en-US" sz="1600" dirty="0"/>
              <a:t> for the record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F2C69-C3DD-498D-9220-3102BAB8A3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2208</TotalTime>
  <Words>4383</Words>
  <Application>Microsoft Office PowerPoint</Application>
  <PresentationFormat>On-screen Show (4:3)</PresentationFormat>
  <Paragraphs>719</Paragraphs>
  <Slides>70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87" baseType="lpstr">
      <vt:lpstr>Arial Unicode MS</vt:lpstr>
      <vt:lpstr>SimSun</vt:lpstr>
      <vt:lpstr>SimSun</vt:lpstr>
      <vt:lpstr>Arial</vt:lpstr>
      <vt:lpstr>Benguiat Frisky</vt:lpstr>
      <vt:lpstr>Brush Script MT</vt:lpstr>
      <vt:lpstr>Calibri</vt:lpstr>
      <vt:lpstr>Calibri Light</vt:lpstr>
      <vt:lpstr>Cambria Math</vt:lpstr>
      <vt:lpstr>Helvetica</vt:lpstr>
      <vt:lpstr>Symbol</vt:lpstr>
      <vt:lpstr>Times New Roman</vt:lpstr>
      <vt:lpstr>Wingdings</vt:lpstr>
      <vt:lpstr>Office Theme</vt:lpstr>
      <vt:lpstr>Chart</vt:lpstr>
      <vt:lpstr>Photo House</vt:lpstr>
      <vt:lpstr>Equation</vt:lpstr>
      <vt:lpstr>Predictive Analytics for Data Mining:  Regression &amp; Classification</vt:lpstr>
      <vt:lpstr>Outline</vt:lpstr>
      <vt:lpstr>Introduction and Motivation: Data Mining</vt:lpstr>
      <vt:lpstr>Introduction and Motivation: DM 2008</vt:lpstr>
      <vt:lpstr>Introduction and Motivation: DM 2017</vt:lpstr>
      <vt:lpstr>WEKA Main Capabilities and Functionalities</vt:lpstr>
      <vt:lpstr>WEKA Classification Features</vt:lpstr>
      <vt:lpstr>Mahout (Hadoop) vs MLlib (Spark):  Major Algorithm Coverage</vt:lpstr>
      <vt:lpstr>Introduction and Motivation: Predictive Analytics</vt:lpstr>
      <vt:lpstr>Introduction and Motivation</vt:lpstr>
      <vt:lpstr>Background – Terminology</vt:lpstr>
      <vt:lpstr>Background – Terminology</vt:lpstr>
      <vt:lpstr>Outline</vt:lpstr>
      <vt:lpstr>PowerPoint Presentation</vt:lpstr>
      <vt:lpstr>Simple Linear Regression</vt:lpstr>
      <vt:lpstr>Simple Linear Regression: Example</vt:lpstr>
      <vt:lpstr>Estimation of the Parameters by Least Squares</vt:lpstr>
      <vt:lpstr>Assessing the Accuracy of the Coefficient Estimates</vt:lpstr>
      <vt:lpstr>Hypothesis Testing</vt:lpstr>
      <vt:lpstr>Hypothesis Testing (continued)</vt:lpstr>
      <vt:lpstr>Model Evaluation: Assessing the Overall Accuracy of the Model</vt:lpstr>
      <vt:lpstr>Multiple Linear Regression</vt:lpstr>
      <vt:lpstr>Outline</vt:lpstr>
      <vt:lpstr>Classification Background</vt:lpstr>
      <vt:lpstr>Classification Methods</vt:lpstr>
      <vt:lpstr>Classification Methods</vt:lpstr>
      <vt:lpstr>Logistic Regression</vt:lpstr>
      <vt:lpstr>PowerPoint Presentation</vt:lpstr>
      <vt:lpstr>PowerPoint Presentation</vt:lpstr>
      <vt:lpstr>The Logistic Regression Model</vt:lpstr>
      <vt:lpstr>Interpretating logistic function</vt:lpstr>
      <vt:lpstr>Running Logistic Regression in SPSS </vt:lpstr>
      <vt:lpstr>Decision Tree</vt:lpstr>
      <vt:lpstr>Decision Tree – Example </vt:lpstr>
      <vt:lpstr>Building a Decision Tree</vt:lpstr>
      <vt:lpstr>ID3 Algorithm</vt:lpstr>
      <vt:lpstr>Building a Decision Tree – Splitting Attributes</vt:lpstr>
      <vt:lpstr>Entropy: a measure for degree of uncertainty or value of information </vt:lpstr>
      <vt:lpstr>Information Gain Example</vt:lpstr>
      <vt:lpstr>Information Gain Example (continued)</vt:lpstr>
      <vt:lpstr>GINI Index Example</vt:lpstr>
      <vt:lpstr>C4.5 Algorithm for Continuous Attributes</vt:lpstr>
      <vt:lpstr>Building a Decision Tree - Pruning</vt:lpstr>
      <vt:lpstr>Random Forest – Bagging </vt:lpstr>
      <vt:lpstr>Random Forest</vt:lpstr>
      <vt:lpstr>Random Forest</vt:lpstr>
      <vt:lpstr>Naïve Bayes</vt:lpstr>
      <vt:lpstr>Naïve Bayes – Bayes Theorem</vt:lpstr>
      <vt:lpstr>Naïve Bayes – Approach to Classification</vt:lpstr>
      <vt:lpstr>Naïve Bayes – Example </vt:lpstr>
      <vt:lpstr>Naïve Bayes – Example</vt:lpstr>
      <vt:lpstr>Naïve Bayes – Example</vt:lpstr>
      <vt:lpstr>K-Nearest Neighbor</vt:lpstr>
      <vt:lpstr>K-Nearest Neighbor</vt:lpstr>
      <vt:lpstr>K-Nearest Neighbor Pseudocode</vt:lpstr>
      <vt:lpstr>Support Vector Machine</vt:lpstr>
      <vt:lpstr>Support Vector Machine</vt:lpstr>
      <vt:lpstr>Support Vector Machine – Kernel Functions</vt:lpstr>
      <vt:lpstr>Support Vector Machine – Kernel Functions</vt:lpstr>
      <vt:lpstr>Support Vector Machine – Kernel Examples</vt:lpstr>
      <vt:lpstr>Summary of Classification Methods</vt:lpstr>
      <vt:lpstr>Outline</vt:lpstr>
      <vt:lpstr>Evaluation – Model Training</vt:lpstr>
      <vt:lpstr>Evaluation</vt:lpstr>
      <vt:lpstr>Metrics for Performance Evaluation</vt:lpstr>
      <vt:lpstr>Metrics for Performance Evaluation</vt:lpstr>
      <vt:lpstr>Metrics for Performance Evaluation</vt:lpstr>
      <vt:lpstr>Outline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&amp; Discriminant Analysis</dc:title>
  <dc:creator>Li, Weifeng - (weifengli)</dc:creator>
  <cp:lastModifiedBy>Chen, Hsinchun - (hsinchun)</cp:lastModifiedBy>
  <cp:revision>247</cp:revision>
  <cp:lastPrinted>2020-03-17T21:21:55Z</cp:lastPrinted>
  <dcterms:created xsi:type="dcterms:W3CDTF">2015-12-01T17:47:18Z</dcterms:created>
  <dcterms:modified xsi:type="dcterms:W3CDTF">2020-03-17T21:22:46Z</dcterms:modified>
</cp:coreProperties>
</file>