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90" r:id="rId6"/>
    <p:sldId id="258" r:id="rId7"/>
    <p:sldId id="472" r:id="rId8"/>
    <p:sldId id="490" r:id="rId9"/>
    <p:sldId id="491" r:id="rId10"/>
    <p:sldId id="485" r:id="rId11"/>
    <p:sldId id="465" r:id="rId12"/>
    <p:sldId id="486" r:id="rId13"/>
    <p:sldId id="286" r:id="rId14"/>
    <p:sldId id="271" r:id="rId15"/>
    <p:sldId id="493" r:id="rId16"/>
    <p:sldId id="289" r:id="rId17"/>
    <p:sldId id="330" r:id="rId18"/>
    <p:sldId id="273" r:id="rId19"/>
    <p:sldId id="284" r:id="rId20"/>
    <p:sldId id="287" r:id="rId21"/>
    <p:sldId id="473" r:id="rId22"/>
    <p:sldId id="477" r:id="rId23"/>
    <p:sldId id="500" r:id="rId24"/>
    <p:sldId id="489" r:id="rId25"/>
    <p:sldId id="464" r:id="rId26"/>
    <p:sldId id="317" r:id="rId27"/>
    <p:sldId id="257" r:id="rId28"/>
    <p:sldId id="469" r:id="rId29"/>
    <p:sldId id="470" r:id="rId30"/>
    <p:sldId id="265" r:id="rId31"/>
    <p:sldId id="471" r:id="rId32"/>
    <p:sldId id="260" r:id="rId33"/>
    <p:sldId id="498" r:id="rId34"/>
    <p:sldId id="496" r:id="rId35"/>
    <p:sldId id="463" r:id="rId36"/>
    <p:sldId id="488" r:id="rId37"/>
    <p:sldId id="440" r:id="rId38"/>
    <p:sldId id="494" r:id="rId39"/>
    <p:sldId id="442" r:id="rId40"/>
    <p:sldId id="456" r:id="rId41"/>
    <p:sldId id="455" r:id="rId42"/>
    <p:sldId id="437" r:id="rId43"/>
    <p:sldId id="446" r:id="rId44"/>
    <p:sldId id="451" r:id="rId45"/>
    <p:sldId id="483" r:id="rId46"/>
    <p:sldId id="501" r:id="rId47"/>
    <p:sldId id="502" r:id="rId48"/>
    <p:sldId id="503" r:id="rId49"/>
    <p:sldId id="497" r:id="rId50"/>
    <p:sldId id="474" r:id="rId51"/>
    <p:sldId id="47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VA Title and Intro" id="{F74EA475-A8C4-42B4-B9C0-DE602FFD1CEF}">
          <p14:sldIdLst>
            <p14:sldId id="256"/>
            <p14:sldId id="290"/>
            <p14:sldId id="258"/>
            <p14:sldId id="472"/>
            <p14:sldId id="490"/>
            <p14:sldId id="491"/>
            <p14:sldId id="485"/>
          </p14:sldIdLst>
        </p14:section>
        <p14:section name="Module 1: OS/VM Vuln." id="{A4DDAAA6-DFE0-4016-AD2A-95BECE9F2DE8}">
          <p14:sldIdLst>
            <p14:sldId id="465"/>
            <p14:sldId id="486"/>
            <p14:sldId id="286"/>
            <p14:sldId id="271"/>
            <p14:sldId id="493"/>
            <p14:sldId id="289"/>
            <p14:sldId id="330"/>
            <p14:sldId id="273"/>
            <p14:sldId id="284"/>
            <p14:sldId id="287"/>
            <p14:sldId id="473"/>
            <p14:sldId id="477"/>
            <p14:sldId id="500"/>
            <p14:sldId id="489"/>
          </p14:sldIdLst>
        </p14:section>
        <p14:section name="Module 2: GitHub Vuln." id="{C89BEC81-D3E2-417D-A7AF-E6D19290A96F}">
          <p14:sldIdLst>
            <p14:sldId id="464"/>
            <p14:sldId id="317"/>
            <p14:sldId id="257"/>
            <p14:sldId id="469"/>
            <p14:sldId id="470"/>
            <p14:sldId id="265"/>
            <p14:sldId id="471"/>
            <p14:sldId id="260"/>
            <p14:sldId id="498"/>
            <p14:sldId id="496"/>
          </p14:sldIdLst>
        </p14:section>
        <p14:section name="Module 3: IoT Vuln." id="{DC4F0900-3AD1-4674-8200-195870BCE996}">
          <p14:sldIdLst>
            <p14:sldId id="463"/>
            <p14:sldId id="488"/>
            <p14:sldId id="440"/>
            <p14:sldId id="494"/>
            <p14:sldId id="442"/>
            <p14:sldId id="456"/>
            <p14:sldId id="455"/>
            <p14:sldId id="437"/>
            <p14:sldId id="446"/>
            <p14:sldId id="451"/>
            <p14:sldId id="483"/>
            <p14:sldId id="501"/>
            <p14:sldId id="502"/>
            <p14:sldId id="503"/>
            <p14:sldId id="497"/>
          </p14:sldIdLst>
        </p14:section>
        <p14:section name="Summary/Conclusion" id="{C94C9C12-A93B-4F14-B567-288C22A89935}">
          <p14:sldIdLst>
            <p14:sldId id="474"/>
            <p14:sldId id="4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tani, Sagar" initials="SS" lastIdx="15" clrIdx="0">
    <p:extLst>
      <p:ext uri="{19B8F6BF-5375-455C-9EA6-DF929625EA0E}">
        <p15:presenceInfo xmlns:p15="http://schemas.microsoft.com/office/powerpoint/2012/main" userId="Samtani, Sag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ownloads\AllTogether_manual_recal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Average Number of Vulnerabilities </a:t>
            </a:r>
            <a:r>
              <a:rPr lang="en-US" sz="1000" baseline="0"/>
              <a:t>Per Cluster</a:t>
            </a:r>
            <a:endParaRPr lang="en-US" sz="1000"/>
          </a:p>
        </c:rich>
      </c:tx>
      <c:layout>
        <c:manualLayout>
          <c:xMode val="edge"/>
          <c:yMode val="edge"/>
          <c:x val="0.11301678264428981"/>
          <c:y val="1.1802849903277662E-3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28768686522879"/>
          <c:y val="7.6109984754899648E-2"/>
          <c:w val="0.77574641132821365"/>
          <c:h val="0.57510909780855701"/>
        </c:manualLayout>
      </c:layout>
      <c:lineChart>
        <c:grouping val="standard"/>
        <c:varyColors val="0"/>
        <c:ser>
          <c:idx val="1"/>
          <c:order val="1"/>
          <c:tx>
            <c:strRef>
              <c:f>'Vul Total Analysis'!$I$157</c:f>
              <c:strCache>
                <c:ptCount val="1"/>
                <c:pt idx="0">
                  <c:v>Insecure function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Analysis'!$I$158:$I$166</c:f>
              <c:numCache>
                <c:formatCode>0</c:formatCode>
                <c:ptCount val="9"/>
                <c:pt idx="0">
                  <c:v>8526.5</c:v>
                </c:pt>
                <c:pt idx="1">
                  <c:v>5297.8064516129034</c:v>
                </c:pt>
                <c:pt idx="2">
                  <c:v>4506.105263157895</c:v>
                </c:pt>
                <c:pt idx="3">
                  <c:v>4994.2666666666664</c:v>
                </c:pt>
                <c:pt idx="4">
                  <c:v>11601.583333333334</c:v>
                </c:pt>
                <c:pt idx="5">
                  <c:v>4837.125</c:v>
                </c:pt>
                <c:pt idx="6">
                  <c:v>9171.8333333333339</c:v>
                </c:pt>
                <c:pt idx="7">
                  <c:v>459.66666666666669</c:v>
                </c:pt>
                <c:pt idx="8">
                  <c:v>11954.857142857143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3A-413A-A21A-7C89DEAC1591}"/>
            </c:ext>
          </c:extLst>
        </c:ser>
        <c:ser>
          <c:idx val="2"/>
          <c:order val="2"/>
          <c:tx>
            <c:strRef>
              <c:f>'Vul Total Analysis'!$J$157</c:f>
              <c:strCache>
                <c:ptCount val="1"/>
                <c:pt idx="0">
                  <c:v>Insecure Module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Analysis'!$J$158:$J$166</c:f>
              <c:numCache>
                <c:formatCode>0</c:formatCode>
                <c:ptCount val="9"/>
                <c:pt idx="0">
                  <c:v>4406.5</c:v>
                </c:pt>
                <c:pt idx="1">
                  <c:v>3128.6129032258063</c:v>
                </c:pt>
                <c:pt idx="2">
                  <c:v>2407.2631578947367</c:v>
                </c:pt>
                <c:pt idx="3">
                  <c:v>3025.4666666666667</c:v>
                </c:pt>
                <c:pt idx="4">
                  <c:v>6049.083333333333</c:v>
                </c:pt>
                <c:pt idx="5">
                  <c:v>2975.625</c:v>
                </c:pt>
                <c:pt idx="6">
                  <c:v>5074.25</c:v>
                </c:pt>
                <c:pt idx="7">
                  <c:v>350.5</c:v>
                </c:pt>
                <c:pt idx="8">
                  <c:v>6269.2857142857147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3A-413A-A21A-7C89DEAC1591}"/>
            </c:ext>
          </c:extLst>
        </c:ser>
        <c:ser>
          <c:idx val="3"/>
          <c:order val="3"/>
          <c:tx>
            <c:strRef>
              <c:f>'Vul Total Analysis'!$K$157</c:f>
              <c:strCache>
                <c:ptCount val="1"/>
                <c:pt idx="0">
                  <c:v>Deprecated Library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Analysis'!$K$158:$K$166</c:f>
              <c:numCache>
                <c:formatCode>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3A-413A-A21A-7C89DEAC1591}"/>
            </c:ext>
          </c:extLst>
        </c:ser>
        <c:ser>
          <c:idx val="4"/>
          <c:order val="4"/>
          <c:tx>
            <c:strRef>
              <c:f>'Vul Total Analysis'!$L$157</c:f>
              <c:strCache>
                <c:ptCount val="1"/>
                <c:pt idx="0">
                  <c:v>Insecure Connection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Analysis'!$L$158:$L$166</c:f>
              <c:numCache>
                <c:formatCode>0</c:formatCode>
                <c:ptCount val="9"/>
                <c:pt idx="0">
                  <c:v>529</c:v>
                </c:pt>
                <c:pt idx="1">
                  <c:v>380.61290322580646</c:v>
                </c:pt>
                <c:pt idx="2">
                  <c:v>270.78947368421052</c:v>
                </c:pt>
                <c:pt idx="3">
                  <c:v>367.93333333333334</c:v>
                </c:pt>
                <c:pt idx="4">
                  <c:v>735.16666666666663</c:v>
                </c:pt>
                <c:pt idx="5">
                  <c:v>362.125</c:v>
                </c:pt>
                <c:pt idx="6">
                  <c:v>621.08333333333337</c:v>
                </c:pt>
                <c:pt idx="7">
                  <c:v>16.666666666666668</c:v>
                </c:pt>
                <c:pt idx="8">
                  <c:v>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3A-413A-A21A-7C89DEAC1591}"/>
            </c:ext>
          </c:extLst>
        </c:ser>
        <c:ser>
          <c:idx val="5"/>
          <c:order val="5"/>
          <c:tx>
            <c:strRef>
              <c:f>'Vul Total Analysis'!$M$157</c:f>
              <c:strCache>
                <c:ptCount val="1"/>
                <c:pt idx="0">
                  <c:v>Insecure Input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Analysis'!$M$158:$M$166</c:f>
              <c:numCache>
                <c:formatCode>0</c:formatCode>
                <c:ptCount val="9"/>
                <c:pt idx="0">
                  <c:v>5825.5</c:v>
                </c:pt>
                <c:pt idx="1">
                  <c:v>4210.6451612903229</c:v>
                </c:pt>
                <c:pt idx="2">
                  <c:v>3155.6842105263158</c:v>
                </c:pt>
                <c:pt idx="3">
                  <c:v>4212.2666666666664</c:v>
                </c:pt>
                <c:pt idx="4">
                  <c:v>8245.3333333333339</c:v>
                </c:pt>
                <c:pt idx="5">
                  <c:v>3979.9375</c:v>
                </c:pt>
                <c:pt idx="6">
                  <c:v>6989.916666666667</c:v>
                </c:pt>
                <c:pt idx="7">
                  <c:v>394.16666666666669</c:v>
                </c:pt>
                <c:pt idx="8">
                  <c:v>8433.4285714285706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3A-413A-A21A-7C89DEAC1591}"/>
            </c:ext>
          </c:extLst>
        </c:ser>
        <c:ser>
          <c:idx val="6"/>
          <c:order val="6"/>
          <c:tx>
            <c:strRef>
              <c:f>'Vul Total Analysis'!$N$157</c:f>
              <c:strCache>
                <c:ptCount val="1"/>
                <c:pt idx="0">
                  <c:v>SQL Injection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Analysis'!$N$158:$N$166</c:f>
              <c:numCache>
                <c:formatCode>0</c:formatCode>
                <c:ptCount val="9"/>
                <c:pt idx="0">
                  <c:v>964.5</c:v>
                </c:pt>
                <c:pt idx="1">
                  <c:v>656.48387096774195</c:v>
                </c:pt>
                <c:pt idx="2">
                  <c:v>480.15789473684208</c:v>
                </c:pt>
                <c:pt idx="3">
                  <c:v>578.6</c:v>
                </c:pt>
                <c:pt idx="4">
                  <c:v>1192.5833333333333</c:v>
                </c:pt>
                <c:pt idx="5">
                  <c:v>649</c:v>
                </c:pt>
                <c:pt idx="6">
                  <c:v>1003.3333333333334</c:v>
                </c:pt>
                <c:pt idx="7">
                  <c:v>64.5</c:v>
                </c:pt>
                <c:pt idx="8">
                  <c:v>1310.4285714285713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3A-413A-A21A-7C89DEAC1591}"/>
            </c:ext>
          </c:extLst>
        </c:ser>
        <c:ser>
          <c:idx val="7"/>
          <c:order val="7"/>
          <c:tx>
            <c:strRef>
              <c:f>'Vul Total Analysis'!$O$157</c:f>
              <c:strCache>
                <c:ptCount val="1"/>
                <c:pt idx="0">
                  <c:v>XML Attack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Analysis'!$O$158:$O$166</c:f>
              <c:numCache>
                <c:formatCode>0</c:formatCode>
                <c:ptCount val="9"/>
                <c:pt idx="0">
                  <c:v>2078.5</c:v>
                </c:pt>
                <c:pt idx="1">
                  <c:v>1498.4516129032259</c:v>
                </c:pt>
                <c:pt idx="2">
                  <c:v>1168.3157894736842</c:v>
                </c:pt>
                <c:pt idx="3">
                  <c:v>1413.8</c:v>
                </c:pt>
                <c:pt idx="4">
                  <c:v>2797.0833333333335</c:v>
                </c:pt>
                <c:pt idx="5">
                  <c:v>1446</c:v>
                </c:pt>
                <c:pt idx="6">
                  <c:v>2334.4166666666665</c:v>
                </c:pt>
                <c:pt idx="7">
                  <c:v>213.66666666666666</c:v>
                </c:pt>
                <c:pt idx="8">
                  <c:v>2928.2857142857142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3A-413A-A21A-7C89DEAC1591}"/>
            </c:ext>
          </c:extLst>
        </c:ser>
        <c:ser>
          <c:idx val="8"/>
          <c:order val="8"/>
          <c:tx>
            <c:strRef>
              <c:f>'Vul Total Analysis'!$P$157</c:f>
              <c:strCache>
                <c:ptCount val="1"/>
                <c:pt idx="0">
                  <c:v>XSS Vulnerability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'Vul Total Analysis'!$G$158:$G$166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'Vul Total Analysis'!$P$158:$P$166</c:f>
              <c:numCache>
                <c:formatCode>0</c:formatCode>
                <c:ptCount val="9"/>
                <c:pt idx="0">
                  <c:v>131.5</c:v>
                </c:pt>
                <c:pt idx="1">
                  <c:v>113.58064516129032</c:v>
                </c:pt>
                <c:pt idx="2">
                  <c:v>83.315789473684205</c:v>
                </c:pt>
                <c:pt idx="3">
                  <c:v>106.8</c:v>
                </c:pt>
                <c:pt idx="4">
                  <c:v>176.08333333333334</c:v>
                </c:pt>
                <c:pt idx="5">
                  <c:v>112.875</c:v>
                </c:pt>
                <c:pt idx="6">
                  <c:v>157.16666666666666</c:v>
                </c:pt>
                <c:pt idx="7">
                  <c:v>25.833333333333332</c:v>
                </c:pt>
                <c:pt idx="8">
                  <c:v>185.85714285714286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F3A-413A-A21A-7C89DEAC1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531344"/>
        <c:axId val="275302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'Vul Total Analysis'!$H$157</c15:sqref>
                        </c15:formulaRef>
                      </c:ext>
                    </c:extLst>
                    <c:strCache>
                      <c:ptCount val="1"/>
                      <c:pt idx="0">
                        <c:v>Cluster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'Vul Total Analysis'!$G$158:$G$166</c15:sqref>
                        </c15:formulaRef>
                      </c:ext>
                    </c:extLst>
                    <c:strCache>
                      <c:ptCount val="9"/>
                      <c:pt idx="0">
                        <c:v>A</c:v>
                      </c:pt>
                      <c:pt idx="1">
                        <c:v>B</c:v>
                      </c:pt>
                      <c:pt idx="2">
                        <c:v>C</c:v>
                      </c:pt>
                      <c:pt idx="3">
                        <c:v>D</c:v>
                      </c:pt>
                      <c:pt idx="4">
                        <c:v>E</c:v>
                      </c:pt>
                      <c:pt idx="5">
                        <c:v>F</c:v>
                      </c:pt>
                      <c:pt idx="6">
                        <c:v>G</c:v>
                      </c:pt>
                      <c:pt idx="7">
                        <c:v>H</c:v>
                      </c:pt>
                      <c:pt idx="8">
                        <c:v>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'Vul Total Analysis'!$H$158:$H$166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4F3A-413A-A21A-7C89DEAC1591}"/>
                  </c:ext>
                </c:extLst>
              </c15:ser>
            </c15:filteredLineSeries>
          </c:ext>
        </c:extLst>
      </c:lineChart>
      <c:catAx>
        <c:axId val="412531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Cluster</a:t>
                </a:r>
                <a:r>
                  <a:rPr lang="en-US" sz="800" baseline="0"/>
                  <a:t> Label</a:t>
                </a:r>
                <a:endParaRPr lang="en-US" sz="800"/>
              </a:p>
            </c:rich>
          </c:tx>
          <c:layout>
            <c:manualLayout>
              <c:xMode val="edge"/>
              <c:yMode val="edge"/>
              <c:x val="0.46862512556300834"/>
              <c:y val="0.718884514435695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30256"/>
        <c:crosses val="autoZero"/>
        <c:auto val="1"/>
        <c:lblAlgn val="ctr"/>
        <c:lblOffset val="100"/>
        <c:noMultiLvlLbl val="0"/>
      </c:catAx>
      <c:valAx>
        <c:axId val="27530256"/>
        <c:scaling>
          <c:orientation val="minMax"/>
          <c:max val="13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Number</a:t>
                </a:r>
                <a:r>
                  <a:rPr lang="en-US" sz="800" baseline="0"/>
                  <a:t> of Vulnerabilities</a:t>
                </a:r>
                <a:endParaRPr lang="en-US" sz="800"/>
              </a:p>
            </c:rich>
          </c:tx>
          <c:layout>
            <c:manualLayout>
              <c:xMode val="edge"/>
              <c:yMode val="edge"/>
              <c:x val="5.0753378049965972E-3"/>
              <c:y val="0.13942241823877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3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77412642097146"/>
          <c:w val="1"/>
          <c:h val="0.19694856227825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75C53-C618-42BB-B56E-E9981C15A6C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B6A56-2A62-4082-A187-35D4AD51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https://www.secureworks.com/blog/vulnerability-assessments-versus-penetration-tests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839CF-384C-4FDF-AB40-EECFA7BF1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These data characteristics combined with existing VMI limitations motivate an approach that automatically represent the most important features to create an overall image representation</a:t>
            </a:r>
          </a:p>
          <a:p>
            <a:endParaRPr lang="en-US" dirty="0"/>
          </a:p>
          <a:p>
            <a:r>
              <a:rPr lang="en-US" dirty="0"/>
              <a:t>Data sources contain multiple data types:</a:t>
            </a:r>
          </a:p>
          <a:p>
            <a:pPr lvl="1"/>
            <a:r>
              <a:rPr lang="en-US" i="1" dirty="0"/>
              <a:t>Categorical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OS, Kernel, Author, Network Connections, File System Type, etc.</a:t>
            </a:r>
            <a:endParaRPr lang="en-US" dirty="0"/>
          </a:p>
          <a:p>
            <a:pPr lvl="1"/>
            <a:r>
              <a:rPr lang="en-US" i="1" dirty="0"/>
              <a:t>Tree/Hierarchical </a:t>
            </a:r>
            <a:r>
              <a:rPr lang="en-US" dirty="0">
                <a:sym typeface="Wingdings" panose="05000000000000000000" pitchFamily="2" charset="2"/>
              </a:rPr>
              <a:t> File Systems, Application Dependencies</a:t>
            </a:r>
            <a:endParaRPr lang="en-US" dirty="0"/>
          </a:p>
          <a:p>
            <a:pPr lvl="1"/>
            <a:r>
              <a:rPr lang="en-US" i="1" dirty="0"/>
              <a:t>Numerical </a:t>
            </a:r>
            <a:r>
              <a:rPr lang="en-US" dirty="0">
                <a:sym typeface="Wingdings" panose="05000000000000000000" pitchFamily="2" charset="2"/>
              </a:rPr>
              <a:t> Version Numbers, Percent of Drive Used, etc.</a:t>
            </a:r>
            <a:endParaRPr lang="en-US" dirty="0"/>
          </a:p>
          <a:p>
            <a:pPr lvl="1"/>
            <a:r>
              <a:rPr lang="en-US" i="1" dirty="0"/>
              <a:t>Text </a:t>
            </a:r>
            <a:r>
              <a:rPr lang="en-US" dirty="0">
                <a:sym typeface="Wingdings" panose="05000000000000000000" pitchFamily="2" charset="2"/>
              </a:rPr>
              <a:t> Image Description, Image Name, Application Name,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711E3-9F5C-4B52-A700-D8828A5411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CyVerse</a:t>
            </a:r>
            <a:r>
              <a:rPr lang="en-US" b="1" dirty="0"/>
              <a:t> and LEO’s key questions for such resources include: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What are the technologies publicly listed? 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Are there any usernames and passwords for databases available? </a:t>
            </a:r>
          </a:p>
          <a:p>
            <a:pPr lvl="1"/>
            <a:r>
              <a:rPr lang="en-US" dirty="0"/>
              <a:t>How to they relate to their internal technologies?</a:t>
            </a:r>
          </a:p>
          <a:p>
            <a:pPr lvl="1"/>
            <a:r>
              <a:rPr lang="en-US" dirty="0"/>
              <a:t>Are there any publicly accessible resources that should be embargoed or private?</a:t>
            </a:r>
          </a:p>
          <a:p>
            <a:pPr lvl="1"/>
            <a:r>
              <a:rPr lang="en-US" dirty="0"/>
              <a:t>What is the extent, if at all, does this information appear on the Dark Web?</a:t>
            </a:r>
          </a:p>
          <a:p>
            <a:pPr lvl="1"/>
            <a:r>
              <a:rPr lang="en-US" dirty="0"/>
              <a:t>Who are the key users sharing information?</a:t>
            </a:r>
          </a:p>
          <a:p>
            <a:pPr lvl="1"/>
            <a:r>
              <a:rPr lang="en-US" dirty="0"/>
              <a:t>How widespread is the information sharing across technologies?</a:t>
            </a:r>
          </a:p>
          <a:p>
            <a:pPr lvl="1"/>
            <a:r>
              <a:rPr lang="en-US" dirty="0"/>
              <a:t>Etc.</a:t>
            </a:r>
          </a:p>
          <a:p>
            <a:pPr lvl="2"/>
            <a:endParaRPr lang="en-US" dirty="0"/>
          </a:p>
          <a:p>
            <a:r>
              <a:rPr lang="en-US" dirty="0"/>
              <a:t>Such information cannot be gathered with vulnerability scanners. </a:t>
            </a:r>
          </a:p>
          <a:p>
            <a:pPr lvl="1"/>
            <a:endParaRPr lang="en-US" dirty="0"/>
          </a:p>
          <a:p>
            <a:r>
              <a:rPr lang="en-US" dirty="0"/>
              <a:t>However, they can help us create finer-grained exploit-vulnerability linking via DSSMs.  </a:t>
            </a:r>
          </a:p>
          <a:p>
            <a:pPr lvl="1"/>
            <a:r>
              <a:rPr lang="en-US" dirty="0"/>
              <a:t>Thus, we plan on collecting and categorizing the data available in these resources.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711E3-9F5C-4B52-A700-D8828A5411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 Results Number of Repos Scanned and Number of Vulnerabilities Detected</a:t>
            </a: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188 / 35,460</a:t>
            </a: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 / 27,200</a:t>
            </a: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/ 222</a:t>
            </a: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 / </a:t>
            </a:r>
          </a:p>
          <a:p>
            <a:pPr rtl="0" eaLnBrk="1" fontAlgn="b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5.3M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6AEF8-C51C-4A3D-932B-A2FDFDF92B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put info for top 3 clusters for each</a:t>
            </a:r>
          </a:p>
          <a:p>
            <a:endParaRPr lang="en-US" dirty="0"/>
          </a:p>
          <a:p>
            <a:r>
              <a:rPr lang="en-US" dirty="0"/>
              <a:t>Try to link back to original data. Specific types of repositories, are they forks,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6AEF8-C51C-4A3D-932B-A2FDFDF92B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1CEC-780C-493E-B003-10F511A3A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0E80B-3394-45FD-8752-D3A45A18F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67D5-4D3E-492A-B075-7B7DD3EB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97C5-7369-4D4A-A862-06628FC3BC3A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40C2-612D-498F-924A-63289AFC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0186-647F-4556-BE57-105979DC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855C-A5CD-42F0-983C-DF2B23B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FDFE-00CD-4391-A96A-06A9231E4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A3EE-13CB-4A09-B6AB-42AD847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D0A8-2682-45BC-89F7-956280025904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6493C-4003-4B9A-BAED-51F5105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5887-A55F-42D8-BAC1-110873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259A7-DBB9-41EF-9AEC-B7582E9B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0C7CE-9531-4FA2-9487-736178BE7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422E-62DA-4F89-ADA7-8CE56AFD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22C6-EB8F-4D7C-98D7-B67B3550E64C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26AA-EC37-480B-B529-ED68272D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2D7D-F676-46D0-92EE-DAB4FCD6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3C6-3371-4038-9BB1-7B6FDCA0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63B-32F3-4EE9-A34B-5490EE5D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053-DD71-4531-9D97-92979DC6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CA51-BBF3-4A79-B8E5-95BED1809047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E54B-EF36-43C3-9DA3-ECA38B33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0702-153F-4036-A845-3D26C40A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601E-208E-42BB-BCC6-60835E24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9F71-0DFE-4FD3-95AF-5A93022D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6623-72F7-466C-BF8E-B7B5F0A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D1A1-4530-46BB-A5DF-5017F00BA818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E0D8-6589-4B42-8A94-315D80E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9B1F-BC46-4285-90C8-17C419BA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3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E0D7-C894-4FD4-A6A9-748E3CBA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FE69-20E7-47A6-9669-F05238192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0AE0E-24F3-4D20-969B-1D686E80D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71C9-4DE9-4746-B630-42D6D62B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6C31-2B38-4A06-997C-2F021FF54F20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F29A-8EF3-4520-87F3-9663E911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8A8A-B464-409B-9F63-E73178B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9AFE-EF90-48C6-8F3B-74695C96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7824-DAA0-4D37-BC3D-E2F3EDCC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E0B26-9A6B-42DE-995C-42590702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33C3C-7051-46D9-8FC6-34AC107FA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40D45-2A73-407D-8987-F60E8E75C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B404-2753-46C0-87A4-3BD13FFD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641-442A-4B32-A045-5B70D3EF8B1D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8F42-831B-42FE-AEBC-ED4872F3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CB54-1F40-4C68-AF2F-71D05CE1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1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DC29-1A66-4EAB-9104-684F4D1A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282C0-AC68-4EB0-9AAB-9084EE76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5B40-DCA8-4B0F-8B72-3A22356BAA13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2F23E-E588-468F-B97B-9706BA8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1CC85-054D-4FD3-91CA-5980C4B3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92CCD-0393-4A26-A9A5-CFE87C79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CED-13EB-4A4E-AB6E-936656E47F93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FA40-B20B-48E3-9AC1-EA496EB4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3A379-4FF4-4A20-944D-644A1A51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5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C267-E375-4456-9A3C-21EE2279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842B-A984-4592-81EB-DD0AB330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FC8B2-EA00-4A78-AD6A-D8217FC7A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65D0A-0575-4114-A992-24A068F6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E61F-345F-4A9A-B239-D930F9B1E289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9F040-5C77-4E64-A58E-505C58DC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9D83-DC10-4A48-A53C-041BDF2A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2E66-4562-4470-B04B-8051F59A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87AFD-1B50-408B-8D12-80A25B7CE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2F41D-C7F8-4592-B35F-6F28F045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9D7B-A972-4E99-B3C2-3E067CF2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7BFB-B7D6-439D-AC74-4C5F1C16ACC7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9EF5-6DB4-471D-BC79-DE0186D5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D207-610C-446A-B471-520D05F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484C3-FF8F-460D-A219-807DA7B0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F21A-2986-4455-8049-4C9179B7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6D9F-6E71-45DB-A061-C4A92DC72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0E6E-FDAA-476F-BF93-1F61D2B37FFC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A9BF-5692-4A6B-BAF0-29F838DC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8908-BB51-42ED-AB6B-55F8E23C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1525-5111-42B4-B9E1-BD46ECBC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docs.tenable.com/" TargetMode="External"/><Relationship Id="rId18" Type="http://schemas.openxmlformats.org/officeDocument/2006/relationships/image" Target="../media/image16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hyperlink" Target="https://nmap.org/docs.html" TargetMode="External"/><Relationship Id="rId17" Type="http://schemas.openxmlformats.org/officeDocument/2006/relationships/hyperlink" Target="https://docs.zeek.org/en/current/" TargetMode="External"/><Relationship Id="rId2" Type="http://schemas.openxmlformats.org/officeDocument/2006/relationships/image" Target="../media/image9.png"/><Relationship Id="rId16" Type="http://schemas.openxmlformats.org/officeDocument/2006/relationships/hyperlink" Target="https://www.netresec.com/?page=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pypi.org/project/pyshark/" TargetMode="External"/><Relationship Id="rId5" Type="http://schemas.openxmlformats.org/officeDocument/2006/relationships/image" Target="../media/image12.png"/><Relationship Id="rId15" Type="http://schemas.openxmlformats.org/officeDocument/2006/relationships/hyperlink" Target="https://www.mysql.com/" TargetMode="External"/><Relationship Id="rId10" Type="http://schemas.openxmlformats.org/officeDocument/2006/relationships/hyperlink" Target="https://www.tcpdump.org/manpages/tcpdump.1.html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hyperlink" Target="https://www.wireshark.org/docs/wsug_html_chunked/" TargetMode="External"/><Relationship Id="rId14" Type="http://schemas.openxmlformats.org/officeDocument/2006/relationships/hyperlink" Target="https://www.iot-inspector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4360-5F23-48A2-95B1-BF043AF05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65" y="1216718"/>
            <a:ext cx="1009547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Vulnerability Assessment for OS/VM, GitHub, IoT: 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FF6C7-D92F-4A0F-B391-5A28F2E5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245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Steven Ullman, Ben </a:t>
            </a:r>
            <a:r>
              <a:rPr lang="en-US" dirty="0" err="1"/>
              <a:t>Lazarine</a:t>
            </a:r>
            <a:r>
              <a:rPr lang="en-US" dirty="0"/>
              <a:t>, Izhar Sajid, Sagar </a:t>
            </a:r>
            <a:r>
              <a:rPr lang="en-US" dirty="0" err="1"/>
              <a:t>Samtani</a:t>
            </a:r>
            <a:r>
              <a:rPr lang="en-US" dirty="0"/>
              <a:t>, and Mark Patton</a:t>
            </a:r>
          </a:p>
          <a:p>
            <a:r>
              <a:rPr lang="en-US" dirty="0"/>
              <a:t>University of Arizona, Indiana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358E1-0783-4968-ADA4-49F9936D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0768-75F5-4651-86A8-25F5893A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8161-AC8E-4F9B-96D3-0F5640EF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Scientific cyberinfrastructure enables users to launch virtual machines (i.e., images) to execute various scientific processes (e.g., black hole imaging). </a:t>
            </a:r>
          </a:p>
          <a:p>
            <a:pPr lvl="1"/>
            <a:endParaRPr lang="en-US" sz="2000" dirty="0"/>
          </a:p>
          <a:p>
            <a:r>
              <a:rPr lang="en-US" dirty="0"/>
              <a:t>Users often install open source (e.g., GitHub) apps and manipulate file systems (e.g., write) to help support their desired analytics. </a:t>
            </a:r>
          </a:p>
          <a:p>
            <a:pPr lvl="1"/>
            <a:r>
              <a:rPr lang="en-US" dirty="0"/>
              <a:t>Often introduces vulnerabilities undetectable by conventional scanners (e.g., Nessus).</a:t>
            </a:r>
          </a:p>
          <a:p>
            <a:pPr lvl="1"/>
            <a:endParaRPr lang="en-US" sz="2000" dirty="0"/>
          </a:p>
          <a:p>
            <a:r>
              <a:rPr lang="en-US" dirty="0"/>
              <a:t>Exploiting these vulnerabilities can potentially disrupt high-impact scientific workflows. Therefore, this research aims to identify:</a:t>
            </a:r>
          </a:p>
          <a:p>
            <a:pPr lvl="1"/>
            <a:r>
              <a:rPr lang="en-US" dirty="0"/>
              <a:t>Apps, their relationships (i.e., dependencies), and vulnerabilities within images </a:t>
            </a:r>
          </a:p>
          <a:p>
            <a:pPr lvl="1"/>
            <a:r>
              <a:rPr lang="en-US" dirty="0"/>
              <a:t>File system structure changes within images</a:t>
            </a:r>
          </a:p>
          <a:p>
            <a:pPr lvl="1"/>
            <a:r>
              <a:rPr lang="en-US" dirty="0"/>
              <a:t>How changes to the apps, vulnerabilities, and file systems vary across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E894-3D0A-476F-988F-8D22ECFA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980C-C5DD-4402-B1A2-7C5AD04CC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A25F-B026-48EA-A5D8-47288A10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618"/>
            <a:ext cx="6079244" cy="44862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Public, user-developed images are hosted as templates for other users to launch for computational analysis.</a:t>
            </a:r>
          </a:p>
          <a:p>
            <a:pPr lvl="1"/>
            <a:r>
              <a:rPr lang="en-US" sz="2000" dirty="0"/>
              <a:t>These images have key data features that can be collected (Figures 1 and 2).</a:t>
            </a:r>
          </a:p>
          <a:p>
            <a:r>
              <a:rPr lang="en-US" sz="2400" dirty="0"/>
              <a:t>These platforms provide two types of information available for collection:</a:t>
            </a:r>
          </a:p>
          <a:p>
            <a:pPr lvl="1"/>
            <a:r>
              <a:rPr lang="en-US" sz="2000" b="1" dirty="0"/>
              <a:t>External:</a:t>
            </a:r>
            <a:r>
              <a:rPr lang="en-US" sz="2000" dirty="0"/>
              <a:t> Descriptive information regarding the image template, e.g., author, date published, etc.</a:t>
            </a:r>
            <a:endParaRPr lang="en-US" sz="2000" b="1" dirty="0"/>
          </a:p>
          <a:p>
            <a:pPr lvl="1"/>
            <a:r>
              <a:rPr lang="en-US" sz="2000" b="1" dirty="0"/>
              <a:t>Internal: </a:t>
            </a:r>
            <a:r>
              <a:rPr lang="en-US" sz="2000" dirty="0"/>
              <a:t>Host-specific information, e.g., applications, file systems, OS version, network connections, etc.</a:t>
            </a:r>
          </a:p>
          <a:p>
            <a:r>
              <a:rPr lang="en-US" sz="2400" dirty="0"/>
              <a:t>We use a variety of tools to collect, process, and analyze the data, shown in Table 3.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FF06C2-996D-461B-AC8E-9140459BD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" r="16577"/>
          <a:stretch/>
        </p:blipFill>
        <p:spPr>
          <a:xfrm>
            <a:off x="7013288" y="3038392"/>
            <a:ext cx="4220586" cy="282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F1019-DB39-45FE-9976-DD8F707D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268787"/>
            <a:ext cx="10515600" cy="1325563"/>
          </a:xfrm>
        </p:spPr>
        <p:txBody>
          <a:bodyPr/>
          <a:lstStyle/>
          <a:p>
            <a:r>
              <a:rPr lang="en-US" dirty="0"/>
              <a:t>Introduction - Atmosphere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658F8-750B-4A6E-8D02-C23DF511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13E2-8A90-44BC-9EEA-B7528C2FABBA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DBFAE-78F5-4A66-AA5B-397408C1A54E}"/>
              </a:ext>
            </a:extLst>
          </p:cNvPr>
          <p:cNvSpPr/>
          <p:nvPr/>
        </p:nvSpPr>
        <p:spPr>
          <a:xfrm>
            <a:off x="10095379" y="5427175"/>
            <a:ext cx="143461" cy="1000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703362-B6C9-4F65-AAA2-BE66BE1FBF93}"/>
              </a:ext>
            </a:extLst>
          </p:cNvPr>
          <p:cNvSpPr/>
          <p:nvPr/>
        </p:nvSpPr>
        <p:spPr>
          <a:xfrm>
            <a:off x="10298666" y="5427174"/>
            <a:ext cx="143461" cy="1000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C030A-E12C-4A45-AB4A-0025E8FAB1E8}"/>
              </a:ext>
            </a:extLst>
          </p:cNvPr>
          <p:cNvSpPr txBox="1"/>
          <p:nvPr/>
        </p:nvSpPr>
        <p:spPr>
          <a:xfrm>
            <a:off x="9032815" y="2980822"/>
            <a:ext cx="33434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F0D76-2A36-451F-BB21-A1218E0CB60C}"/>
              </a:ext>
            </a:extLst>
          </p:cNvPr>
          <p:cNvSpPr txBox="1"/>
          <p:nvPr/>
        </p:nvSpPr>
        <p:spPr>
          <a:xfrm>
            <a:off x="10695507" y="3426505"/>
            <a:ext cx="372685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1020F-0903-484C-9132-473380D62AE3}"/>
              </a:ext>
            </a:extLst>
          </p:cNvPr>
          <p:cNvSpPr txBox="1"/>
          <p:nvPr/>
        </p:nvSpPr>
        <p:spPr>
          <a:xfrm>
            <a:off x="9362820" y="4449424"/>
            <a:ext cx="334340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7B924-2B27-4E7C-9EB1-8E96DCDAA7FB}"/>
              </a:ext>
            </a:extLst>
          </p:cNvPr>
          <p:cNvSpPr txBox="1"/>
          <p:nvPr/>
        </p:nvSpPr>
        <p:spPr>
          <a:xfrm>
            <a:off x="6392931" y="5880837"/>
            <a:ext cx="548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2: Atmosphere image with (d) server name, (e) operating system and kernel version, (f) available updates, and (g) time of login with IP address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D2D8116-9AF4-4AB3-9732-C7DCC711C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7" b="29430"/>
          <a:stretch/>
        </p:blipFill>
        <p:spPr>
          <a:xfrm>
            <a:off x="7013288" y="136525"/>
            <a:ext cx="4220586" cy="22579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6FAE3D-8E01-4B3A-BC16-F74C187B33E7}"/>
              </a:ext>
            </a:extLst>
          </p:cNvPr>
          <p:cNvSpPr txBox="1"/>
          <p:nvPr/>
        </p:nvSpPr>
        <p:spPr>
          <a:xfrm>
            <a:off x="10537971" y="5371212"/>
            <a:ext cx="372685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92DB6-68BB-49F7-935F-51EED1D295E5}"/>
              </a:ext>
            </a:extLst>
          </p:cNvPr>
          <p:cNvSpPr txBox="1"/>
          <p:nvPr/>
        </p:nvSpPr>
        <p:spPr>
          <a:xfrm>
            <a:off x="8022674" y="1202582"/>
            <a:ext cx="375913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F46C2D-568E-40F8-9041-319AE8214CA3}"/>
              </a:ext>
            </a:extLst>
          </p:cNvPr>
          <p:cNvSpPr txBox="1"/>
          <p:nvPr/>
        </p:nvSpPr>
        <p:spPr>
          <a:xfrm>
            <a:off x="8852907" y="1265509"/>
            <a:ext cx="328936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b.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9359A3-63D8-4A26-A389-D3549D9EBF72}"/>
              </a:ext>
            </a:extLst>
          </p:cNvPr>
          <p:cNvSpPr txBox="1"/>
          <p:nvPr/>
        </p:nvSpPr>
        <p:spPr>
          <a:xfrm>
            <a:off x="10471457" y="1630857"/>
            <a:ext cx="30809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B5B2F-0F70-4F06-8434-819436562AEB}"/>
              </a:ext>
            </a:extLst>
          </p:cNvPr>
          <p:cNvSpPr txBox="1"/>
          <p:nvPr/>
        </p:nvSpPr>
        <p:spPr>
          <a:xfrm>
            <a:off x="6968522" y="2394494"/>
            <a:ext cx="433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Figure 1. Atmosphere Image details include (a) name and date</a:t>
            </a:r>
          </a:p>
          <a:p>
            <a:pPr algn="ctr"/>
            <a:r>
              <a:rPr lang="en-US" sz="1200" b="1" dirty="0"/>
              <a:t> of creation, (b) description, and (c) tags of included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1404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9E02-99F4-44A8-A527-6D42663A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7BC4B1-63D6-40E1-9CBB-57155543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581605"/>
              </p:ext>
            </p:extLst>
          </p:nvPr>
        </p:nvGraphicFramePr>
        <p:xfrm>
          <a:off x="838200" y="1825624"/>
          <a:ext cx="10515600" cy="208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215712748"/>
                    </a:ext>
                  </a:extLst>
                </a:gridCol>
                <a:gridCol w="3012482">
                  <a:extLst>
                    <a:ext uri="{9D8B030D-6E8A-4147-A177-3AD203B41FA5}">
                      <a16:colId xmlns:a16="http://schemas.microsoft.com/office/drawing/2014/main" val="3383348677"/>
                    </a:ext>
                  </a:extLst>
                </a:gridCol>
                <a:gridCol w="5491438">
                  <a:extLst>
                    <a:ext uri="{9D8B030D-6E8A-4147-A177-3AD203B41FA5}">
                      <a16:colId xmlns:a16="http://schemas.microsoft.com/office/drawing/2014/main" val="2444703277"/>
                    </a:ext>
                  </a:extLst>
                </a:gridCol>
              </a:tblGrid>
              <a:tr h="132716">
                <a:tc>
                  <a:txBody>
                    <a:bodyPr/>
                    <a:lstStyle/>
                    <a:p>
                      <a:r>
                        <a:rPr lang="en-US" sz="1400" b="1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Paramiko</a:t>
                      </a:r>
                      <a:r>
                        <a:rPr lang="en-US" sz="1400" dirty="0"/>
                        <a:t>, 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libraries to connect to VM instance, execute commands, and clean/parse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5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Returned data is JSON-like, which is very friendly with MongoDB.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5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Vulnerability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Bandit, </a:t>
                      </a:r>
                      <a:r>
                        <a:rPr lang="en-US" sz="1400" dirty="0" err="1"/>
                        <a:t>FlawFinder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Vulnerability scanners for GitHub repositories in Python and 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2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AI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Networkx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Scikit</a:t>
                      </a:r>
                      <a:r>
                        <a:rPr lang="en-US" sz="1400" dirty="0"/>
                        <a:t>-Learn, </a:t>
                      </a:r>
                      <a:r>
                        <a:rPr lang="en-US" sz="1400" dirty="0" err="1"/>
                        <a:t>KarateClub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libraries used to create graphs and develop machine/deep learning models, and run graph-based analytic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344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78AC8-B343-459E-A64C-D608FD4A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MongoDB – Bloor Research">
            <a:extLst>
              <a:ext uri="{FF2B5EF4-FFF2-40B4-BE49-F238E27FC236}">
                <a16:creationId xmlns:a16="http://schemas.microsoft.com/office/drawing/2014/main" id="{3806689F-B7A3-432C-81FD-1D28E97F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85" y="-249587"/>
            <a:ext cx="3145464" cy="200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andas (software) - Wikipedia">
            <a:extLst>
              <a:ext uri="{FF2B5EF4-FFF2-40B4-BE49-F238E27FC236}">
                <a16:creationId xmlns:a16="http://schemas.microsoft.com/office/drawing/2014/main" id="{02A393F5-4328-4ADC-85EA-DF501A78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14" y="957857"/>
            <a:ext cx="2147052" cy="86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422035-5AB5-4E9C-9F20-98DFEE315F58}"/>
              </a:ext>
            </a:extLst>
          </p:cNvPr>
          <p:cNvSpPr txBox="1"/>
          <p:nvPr/>
        </p:nvSpPr>
        <p:spPr>
          <a:xfrm>
            <a:off x="3895838" y="3908424"/>
            <a:ext cx="4400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Table 3. Tools Used for VM Data Collection, Process, and Analytics.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E54B2-8E35-465C-BC28-A012ED332E7F}"/>
              </a:ext>
            </a:extLst>
          </p:cNvPr>
          <p:cNvSpPr txBox="1"/>
          <p:nvPr/>
        </p:nvSpPr>
        <p:spPr>
          <a:xfrm>
            <a:off x="838200" y="4206082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select these tools for the task of auditing custom user-developed VM images hosted on </a:t>
            </a:r>
            <a:r>
              <a:rPr lang="en-US" sz="2000" dirty="0" err="1"/>
              <a:t>CyVerse</a:t>
            </a:r>
            <a:r>
              <a:rPr lang="en-US" sz="2000" dirty="0"/>
              <a:t>’ Atmosphere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tool was selected carefully and for specific tasks based on </a:t>
            </a:r>
            <a:r>
              <a:rPr lang="en-US" sz="2000" u="sng" dirty="0"/>
              <a:t>use in prior literature</a:t>
            </a:r>
            <a:r>
              <a:rPr lang="en-US" sz="2000" dirty="0"/>
              <a:t> or </a:t>
            </a:r>
            <a:r>
              <a:rPr lang="en-US" sz="2000" u="sng" dirty="0"/>
              <a:t>usability with data/data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formulate the entire process from data collection to analysis in Figure 3.</a:t>
            </a:r>
          </a:p>
        </p:txBody>
      </p:sp>
    </p:spTree>
    <p:extLst>
      <p:ext uri="{BB962C8B-B14F-4D97-AF65-F5344CB8AC3E}">
        <p14:creationId xmlns:p14="http://schemas.microsoft.com/office/powerpoint/2010/main" val="337304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178F-C1F6-4FB0-ACF6-DF4D5164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Collection Methodology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270E42D-D6FD-4C93-8E37-A93BC28F5FC2}"/>
              </a:ext>
            </a:extLst>
          </p:cNvPr>
          <p:cNvSpPr/>
          <p:nvPr/>
        </p:nvSpPr>
        <p:spPr>
          <a:xfrm>
            <a:off x="788576" y="1669364"/>
            <a:ext cx="2192895" cy="458919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4B5B-4486-4160-87D6-9A20643C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23" y="2333079"/>
            <a:ext cx="1521762" cy="3712731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0EBF21A-DD0A-4DE8-BB51-A1B57ED01A37}"/>
              </a:ext>
            </a:extLst>
          </p:cNvPr>
          <p:cNvSpPr/>
          <p:nvPr/>
        </p:nvSpPr>
        <p:spPr>
          <a:xfrm>
            <a:off x="3613003" y="1669364"/>
            <a:ext cx="2192895" cy="458919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E9BEE40-2C2E-4A86-8636-B41AA2BB6331}"/>
              </a:ext>
            </a:extLst>
          </p:cNvPr>
          <p:cNvSpPr/>
          <p:nvPr/>
        </p:nvSpPr>
        <p:spPr>
          <a:xfrm>
            <a:off x="6411765" y="1669364"/>
            <a:ext cx="2192895" cy="458919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DE76A84-B567-41B6-AE84-4EFD8633A8D0}"/>
              </a:ext>
            </a:extLst>
          </p:cNvPr>
          <p:cNvSpPr/>
          <p:nvPr/>
        </p:nvSpPr>
        <p:spPr>
          <a:xfrm>
            <a:off x="9210528" y="1669364"/>
            <a:ext cx="2192896" cy="458919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7BE77F5-A8D6-4EAF-B7FF-07ED16F93B8B}"/>
              </a:ext>
            </a:extLst>
          </p:cNvPr>
          <p:cNvSpPr/>
          <p:nvPr/>
        </p:nvSpPr>
        <p:spPr>
          <a:xfrm>
            <a:off x="3094037" y="3710741"/>
            <a:ext cx="406400" cy="50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105468-677A-47E9-9967-26A881F56327}"/>
              </a:ext>
            </a:extLst>
          </p:cNvPr>
          <p:cNvSpPr/>
          <p:nvPr/>
        </p:nvSpPr>
        <p:spPr>
          <a:xfrm>
            <a:off x="5905631" y="3721403"/>
            <a:ext cx="406400" cy="50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2E182BE-90A6-456A-A298-197348896E1B}"/>
              </a:ext>
            </a:extLst>
          </p:cNvPr>
          <p:cNvSpPr/>
          <p:nvPr/>
        </p:nvSpPr>
        <p:spPr>
          <a:xfrm>
            <a:off x="8717225" y="3732065"/>
            <a:ext cx="406400" cy="50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3A340-96E5-4701-937D-C126168A9CBF}"/>
              </a:ext>
            </a:extLst>
          </p:cNvPr>
          <p:cNvSpPr txBox="1"/>
          <p:nvPr/>
        </p:nvSpPr>
        <p:spPr>
          <a:xfrm>
            <a:off x="788574" y="1669364"/>
            <a:ext cx="21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 Image Spawn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76D83-7622-4111-95A3-6903FEA5522E}"/>
              </a:ext>
            </a:extLst>
          </p:cNvPr>
          <p:cNvSpPr txBox="1"/>
          <p:nvPr/>
        </p:nvSpPr>
        <p:spPr>
          <a:xfrm>
            <a:off x="3613004" y="1669364"/>
            <a:ext cx="21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Extraction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46D51-531E-4C6A-884B-88B191CFF9D1}"/>
              </a:ext>
            </a:extLst>
          </p:cNvPr>
          <p:cNvSpPr txBox="1"/>
          <p:nvPr/>
        </p:nvSpPr>
        <p:spPr>
          <a:xfrm>
            <a:off x="6424597" y="1669364"/>
            <a:ext cx="21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Pre-Processing/ 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ABB4C-1890-4D95-B8BC-192712539827}"/>
              </a:ext>
            </a:extLst>
          </p:cNvPr>
          <p:cNvSpPr txBox="1"/>
          <p:nvPr/>
        </p:nvSpPr>
        <p:spPr>
          <a:xfrm>
            <a:off x="9217187" y="1671742"/>
            <a:ext cx="21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Downstream 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721C4-CC50-44E0-842C-6CF2EFED1901}"/>
              </a:ext>
            </a:extLst>
          </p:cNvPr>
          <p:cNvSpPr/>
          <p:nvPr/>
        </p:nvSpPr>
        <p:spPr>
          <a:xfrm>
            <a:off x="3783760" y="2146869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 to Instance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BE3569-B3FD-4BFA-9BB4-D77CAAF41257}"/>
              </a:ext>
            </a:extLst>
          </p:cNvPr>
          <p:cNvSpPr/>
          <p:nvPr/>
        </p:nvSpPr>
        <p:spPr>
          <a:xfrm>
            <a:off x="3783760" y="3176432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Commands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C482D-D4D3-47F7-8635-2D1F0D5AA74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09449" y="2976805"/>
            <a:ext cx="0" cy="19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322D357-EF4B-4424-89FC-CE609A1B18D2}"/>
              </a:ext>
            </a:extLst>
          </p:cNvPr>
          <p:cNvSpPr/>
          <p:nvPr/>
        </p:nvSpPr>
        <p:spPr>
          <a:xfrm>
            <a:off x="3783760" y="4205995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Information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3D417B-65B4-4EE6-A042-E6D5C4F8AA3B}"/>
              </a:ext>
            </a:extLst>
          </p:cNvPr>
          <p:cNvSpPr/>
          <p:nvPr/>
        </p:nvSpPr>
        <p:spPr>
          <a:xfrm>
            <a:off x="3783760" y="5232276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Shutoff Instance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FE0D30-E03C-4F1E-AC86-D9CA163FA84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4709449" y="4006368"/>
            <a:ext cx="0" cy="19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FD9380-0FA3-4930-BA3A-AC4E820BE58E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4709449" y="5035931"/>
            <a:ext cx="0" cy="196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944EF6-474E-48AD-8257-A2D998B5FB0B}"/>
              </a:ext>
            </a:extLst>
          </p:cNvPr>
          <p:cNvSpPr txBox="1"/>
          <p:nvPr/>
        </p:nvSpPr>
        <p:spPr>
          <a:xfrm>
            <a:off x="4405901" y="6312506"/>
            <a:ext cx="381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3. VM Image Data Collection Methodology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76F61F0-E288-4F5C-8FF3-485E43C588EB}"/>
              </a:ext>
            </a:extLst>
          </p:cNvPr>
          <p:cNvCxnSpPr>
            <a:stCxn id="23" idx="3"/>
            <a:endCxn id="16" idx="3"/>
          </p:cNvCxnSpPr>
          <p:nvPr/>
        </p:nvCxnSpPr>
        <p:spPr>
          <a:xfrm flipV="1">
            <a:off x="5635138" y="2561837"/>
            <a:ext cx="12700" cy="3085407"/>
          </a:xfrm>
          <a:prstGeom prst="curvedConnector3">
            <a:avLst>
              <a:gd name="adj1" fmla="val 8222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DE735-568B-4278-97E3-8402730368D3}"/>
              </a:ext>
            </a:extLst>
          </p:cNvPr>
          <p:cNvSpPr/>
          <p:nvPr/>
        </p:nvSpPr>
        <p:spPr>
          <a:xfrm>
            <a:off x="6582523" y="2417215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Text Files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C6161-E315-4771-BE3E-DE0D03B2244B}"/>
              </a:ext>
            </a:extLst>
          </p:cNvPr>
          <p:cNvSpPr/>
          <p:nvPr/>
        </p:nvSpPr>
        <p:spPr>
          <a:xfrm>
            <a:off x="6582523" y="3761614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 Text (Python)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899562-7242-4F81-8456-35A9220F8331}"/>
              </a:ext>
            </a:extLst>
          </p:cNvPr>
          <p:cNvSpPr/>
          <p:nvPr/>
        </p:nvSpPr>
        <p:spPr>
          <a:xfrm>
            <a:off x="6582523" y="5108038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in MongoDB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C1998D-5286-4E49-9A49-8352BA8D663D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7508212" y="3247151"/>
            <a:ext cx="0" cy="51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1D456E-5CA9-44FC-ABAD-E69241AF79A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508212" y="4591550"/>
            <a:ext cx="0" cy="5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7A60603-8D6E-40FF-889F-28B8DE2EB66F}"/>
              </a:ext>
            </a:extLst>
          </p:cNvPr>
          <p:cNvSpPr/>
          <p:nvPr/>
        </p:nvSpPr>
        <p:spPr>
          <a:xfrm>
            <a:off x="9381285" y="2498799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Vulnerability Assessment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D3CCBB-DCAD-4DF6-8666-32496F8F9EC0}"/>
              </a:ext>
            </a:extLst>
          </p:cNvPr>
          <p:cNvSpPr/>
          <p:nvPr/>
        </p:nvSpPr>
        <p:spPr>
          <a:xfrm>
            <a:off x="9381285" y="3706339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Image Representation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C32D05-BE7E-41C7-83EE-A823382ECECB}"/>
              </a:ext>
            </a:extLst>
          </p:cNvPr>
          <p:cNvSpPr/>
          <p:nvPr/>
        </p:nvSpPr>
        <p:spPr>
          <a:xfrm>
            <a:off x="9381285" y="4909893"/>
            <a:ext cx="1851378" cy="829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Machine/Deep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8DFA5-B370-483D-9351-F4C328FC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0AE3-3898-4DB0-8806-41BCE263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Features from VM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8224-E966-4C07-8342-EF40519A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of the launchable VM images, we devised a custom script that automatically extracts five categories of features:</a:t>
            </a:r>
          </a:p>
          <a:p>
            <a:pPr lvl="1"/>
            <a:r>
              <a:rPr lang="en-US" b="1" dirty="0"/>
              <a:t>External:</a:t>
            </a:r>
            <a:r>
              <a:rPr lang="en-US" dirty="0"/>
              <a:t> Public facing details about what the image contains</a:t>
            </a:r>
          </a:p>
          <a:p>
            <a:pPr lvl="1"/>
            <a:r>
              <a:rPr lang="en-US" b="1" dirty="0"/>
              <a:t>Application/Packages: </a:t>
            </a:r>
            <a:r>
              <a:rPr lang="en-US" dirty="0"/>
              <a:t>Programs installed on the image</a:t>
            </a:r>
            <a:endParaRPr lang="en-US" b="1" dirty="0"/>
          </a:p>
          <a:p>
            <a:pPr lvl="1"/>
            <a:r>
              <a:rPr lang="en-US" b="1" dirty="0"/>
              <a:t>Operating System: </a:t>
            </a:r>
            <a:r>
              <a:rPr lang="en-US" dirty="0"/>
              <a:t>Details about OS the image is running</a:t>
            </a:r>
            <a:endParaRPr lang="en-US" b="1" dirty="0"/>
          </a:p>
          <a:p>
            <a:pPr lvl="1"/>
            <a:r>
              <a:rPr lang="en-US" b="1" dirty="0"/>
              <a:t>Network Connection:</a:t>
            </a:r>
            <a:r>
              <a:rPr lang="en-US" dirty="0"/>
              <a:t> What ports are open and connections the image has</a:t>
            </a:r>
          </a:p>
          <a:p>
            <a:pPr lvl="1"/>
            <a:r>
              <a:rPr lang="en-US" b="1" dirty="0"/>
              <a:t>File System: </a:t>
            </a:r>
            <a:r>
              <a:rPr lang="en-US" dirty="0"/>
              <a:t>The location, permissions, and structure of how files are stored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200+ total features were extracted. Table 4 provides the data types, descriptions, and examples for selected key features in each category.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97579-6318-46D0-9715-BA537F1C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13E2-8A90-44BC-9EEA-B7528C2FAB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C52C-3CC1-4D79-9D52-D6A9C94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Image Data Features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909E96-C740-4AF7-92F4-B688BE137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84875"/>
              </p:ext>
            </p:extLst>
          </p:nvPr>
        </p:nvGraphicFramePr>
        <p:xfrm>
          <a:off x="558800" y="1433830"/>
          <a:ext cx="1130077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258312142"/>
                    </a:ext>
                  </a:extLst>
                </a:gridCol>
                <a:gridCol w="1740218">
                  <a:extLst>
                    <a:ext uri="{9D8B030D-6E8A-4147-A177-3AD203B41FA5}">
                      <a16:colId xmlns:a16="http://schemas.microsoft.com/office/drawing/2014/main" val="159263684"/>
                    </a:ext>
                  </a:extLst>
                </a:gridCol>
                <a:gridCol w="886754">
                  <a:extLst>
                    <a:ext uri="{9D8B030D-6E8A-4147-A177-3AD203B41FA5}">
                      <a16:colId xmlns:a16="http://schemas.microsoft.com/office/drawing/2014/main" val="336729205"/>
                    </a:ext>
                  </a:extLst>
                </a:gridCol>
                <a:gridCol w="4256158">
                  <a:extLst>
                    <a:ext uri="{9D8B030D-6E8A-4147-A177-3AD203B41FA5}">
                      <a16:colId xmlns:a16="http://schemas.microsoft.com/office/drawing/2014/main" val="4164575384"/>
                    </a:ext>
                  </a:extLst>
                </a:gridCol>
                <a:gridCol w="2964768">
                  <a:extLst>
                    <a:ext uri="{9D8B030D-6E8A-4147-A177-3AD203B41FA5}">
                      <a16:colId xmlns:a16="http://schemas.microsoft.com/office/drawing/2014/main" val="1202988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Data Source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Feature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Data Type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Description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Example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02448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-US" sz="1100" dirty="0"/>
                        <a:t>External Information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User-defined VM image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RNA-Seq-Analysis-Tools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389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Developer of the image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xuzy73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5240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Listed relevant tags (applications, OS, etc.) included in the base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base, BLAST, docker, </a:t>
                      </a:r>
                      <a:r>
                        <a:rPr lang="en-US" sz="1100" dirty="0" err="1"/>
                        <a:t>sequenceserver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cctools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79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 the image was made 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10/31/2019 07:16 pm MST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575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User-defined description of the image (purpose, use case,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“</a:t>
                      </a:r>
                      <a:r>
                        <a:rPr lang="en-US" sz="1100" dirty="0" err="1"/>
                        <a:t>SequenceServer</a:t>
                      </a:r>
                      <a:r>
                        <a:rPr lang="en-US" sz="1100" dirty="0"/>
                        <a:t> with </a:t>
                      </a:r>
                      <a:r>
                        <a:rPr lang="en-US" sz="1100" dirty="0" err="1"/>
                        <a:t>WorkQueue</a:t>
                      </a:r>
                      <a:r>
                        <a:rPr lang="en-US" sz="1100" dirty="0"/>
                        <a:t> backend…”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7319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100" dirty="0"/>
                        <a:t>Applications/Packages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Application/Package Name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installed application/package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ace-</a:t>
                      </a:r>
                      <a:r>
                        <a:rPr lang="en-US" sz="1100" dirty="0" err="1"/>
                        <a:t>gperf</a:t>
                      </a:r>
                      <a:r>
                        <a:rPr lang="en-US" sz="1100" dirty="0"/>
                        <a:t>/trusty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12088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Version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Version number of installed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0.0.15-1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67128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Homepage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Provided URL for where the application package is maintained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www.github.com/gperf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8774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Supporting Kernel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Kernel architecture supporting application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amd64, all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365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100" dirty="0"/>
                        <a:t>Operating System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OS + Version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Operating system name and version number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Ubuntu 18.04.3 LTS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04056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Kernel +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Kernel name and version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Linux 3.2.0-37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98639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Kernel Modules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Listed kernel modules within image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ip_tables</a:t>
                      </a:r>
                      <a:endParaRPr lang="en-US" sz="11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003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100" dirty="0"/>
                        <a:t>Network Connections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Connection Source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Source of network connection (internal)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172.21.52.29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80207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Connection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Destination of network connection (external)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bones.iplantcollab</a:t>
                      </a:r>
                      <a:endParaRPr lang="en-US" sz="11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49938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Port Number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Port numbers for source and destination connections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57403, 39516, 34022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4820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100" dirty="0"/>
                        <a:t>File Systems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file system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/dev/</a:t>
                      </a:r>
                      <a:r>
                        <a:rPr lang="en-US" sz="1100" dirty="0" err="1"/>
                        <a:t>vda</a:t>
                      </a:r>
                      <a:endParaRPr lang="en-US" sz="11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1603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File 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ext3, proc, </a:t>
                      </a:r>
                      <a:r>
                        <a:rPr lang="en-US" sz="1100" dirty="0" err="1"/>
                        <a:t>sysfs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securityfs</a:t>
                      </a:r>
                      <a:endParaRPr lang="en-US" sz="11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4806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Mount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Location of file system within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/sys, /sys/kernel, /sys/fs/</a:t>
                      </a:r>
                      <a:r>
                        <a:rPr lang="en-US" sz="1100" dirty="0" err="1"/>
                        <a:t>cgroup</a:t>
                      </a:r>
                      <a:r>
                        <a:rPr lang="en-US" sz="1100" dirty="0"/>
                        <a:t>/system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66858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Permissions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 permissions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Read, write, </a:t>
                      </a:r>
                      <a:r>
                        <a:rPr lang="en-US" sz="1100" dirty="0" err="1"/>
                        <a:t>noexec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nodev</a:t>
                      </a:r>
                      <a:endParaRPr lang="en-US" sz="11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677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AD5A3-B600-4156-8686-62372D0F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13E2-8A90-44BC-9EEA-B7528C2FABB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4BC24-AF1E-4041-94E9-332098019E72}"/>
              </a:ext>
            </a:extLst>
          </p:cNvPr>
          <p:cNvSpPr txBox="1"/>
          <p:nvPr/>
        </p:nvSpPr>
        <p:spPr>
          <a:xfrm>
            <a:off x="4785360" y="6581001"/>
            <a:ext cx="26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 4.</a:t>
            </a:r>
            <a:r>
              <a:rPr lang="en-US" sz="1200" dirty="0"/>
              <a:t> </a:t>
            </a:r>
            <a:r>
              <a:rPr lang="en-US" sz="1200" b="1" dirty="0"/>
              <a:t>Selected Image Data Features</a:t>
            </a:r>
          </a:p>
        </p:txBody>
      </p:sp>
    </p:spTree>
    <p:extLst>
      <p:ext uri="{BB962C8B-B14F-4D97-AF65-F5344CB8AC3E}">
        <p14:creationId xmlns:p14="http://schemas.microsoft.com/office/powerpoint/2010/main" val="173031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1A5B-4C9E-4BF4-96BD-93BB0575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Vulnerability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482-6D0A-445E-B181-9CA6DA88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85" y="1690687"/>
            <a:ext cx="11013831" cy="5030788"/>
          </a:xfrm>
        </p:spPr>
        <p:txBody>
          <a:bodyPr>
            <a:normAutofit/>
          </a:bodyPr>
          <a:lstStyle/>
          <a:p>
            <a:r>
              <a:rPr lang="en-US" sz="2400" dirty="0"/>
              <a:t>With users installing custom applications from social coding repositories e.g., GitHub, we review vulnerability scanners that target related GitHub repositories.</a:t>
            </a:r>
          </a:p>
          <a:p>
            <a:pPr lvl="1"/>
            <a:endParaRPr lang="en-US" sz="1600" dirty="0"/>
          </a:p>
          <a:p>
            <a:r>
              <a:rPr lang="en-US" sz="2400" dirty="0"/>
              <a:t>14 scanners were reviewed; given the high number of repositories programmed with Python and C, we select two based on coverage, usability, and age (Table 5): </a:t>
            </a:r>
          </a:p>
          <a:p>
            <a:pPr lvl="1"/>
            <a:r>
              <a:rPr lang="en-US" sz="2000" b="1" dirty="0"/>
              <a:t>Bandit: </a:t>
            </a:r>
            <a:r>
              <a:rPr lang="en-US" sz="2000" dirty="0"/>
              <a:t>scans for nine insecurities and attacks in Python.</a:t>
            </a:r>
          </a:p>
          <a:p>
            <a:pPr lvl="1"/>
            <a:r>
              <a:rPr lang="en-US" sz="2000" b="1" dirty="0"/>
              <a:t>Flaw Finder: </a:t>
            </a:r>
            <a:r>
              <a:rPr lang="en-US" sz="2000" dirty="0"/>
              <a:t>scans for three insecurities and attacks in C.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5E382-C725-4DA1-8797-48961549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980C-C5DD-4402-B1A2-7C5AD04CCF39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950ED0-EE7D-4ED1-8E5A-75661BAC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36168"/>
              </p:ext>
            </p:extLst>
          </p:nvPr>
        </p:nvGraphicFramePr>
        <p:xfrm>
          <a:off x="589083" y="4190058"/>
          <a:ext cx="11013832" cy="210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972">
                  <a:extLst>
                    <a:ext uri="{9D8B030D-6E8A-4147-A177-3AD203B41FA5}">
                      <a16:colId xmlns:a16="http://schemas.microsoft.com/office/drawing/2014/main" val="767600177"/>
                    </a:ext>
                  </a:extLst>
                </a:gridCol>
                <a:gridCol w="978274">
                  <a:extLst>
                    <a:ext uri="{9D8B030D-6E8A-4147-A177-3AD203B41FA5}">
                      <a16:colId xmlns:a16="http://schemas.microsoft.com/office/drawing/2014/main" val="3119222462"/>
                    </a:ext>
                  </a:extLst>
                </a:gridCol>
                <a:gridCol w="1127431">
                  <a:extLst>
                    <a:ext uri="{9D8B030D-6E8A-4147-A177-3AD203B41FA5}">
                      <a16:colId xmlns:a16="http://schemas.microsoft.com/office/drawing/2014/main" val="4112015663"/>
                    </a:ext>
                  </a:extLst>
                </a:gridCol>
                <a:gridCol w="2127504">
                  <a:extLst>
                    <a:ext uri="{9D8B030D-6E8A-4147-A177-3AD203B41FA5}">
                      <a16:colId xmlns:a16="http://schemas.microsoft.com/office/drawing/2014/main" val="1924110671"/>
                    </a:ext>
                  </a:extLst>
                </a:gridCol>
                <a:gridCol w="4828032">
                  <a:extLst>
                    <a:ext uri="{9D8B030D-6E8A-4147-A177-3AD203B41FA5}">
                      <a16:colId xmlns:a16="http://schemas.microsoft.com/office/drawing/2014/main" val="380442583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1365287764"/>
                    </a:ext>
                  </a:extLst>
                </a:gridCol>
                <a:gridCol w="764227">
                  <a:extLst>
                    <a:ext uri="{9D8B030D-6E8A-4147-A177-3AD203B41FA5}">
                      <a16:colId xmlns:a16="http://schemas.microsoft.com/office/drawing/2014/main" val="2921685029"/>
                    </a:ext>
                  </a:extLst>
                </a:gridCol>
              </a:tblGrid>
              <a:tr h="210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Sub-category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Vulnerability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Example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Bandit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Flaw Finder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extLst>
                  <a:ext uri="{0D108BD9-81ED-4DB2-BD59-A6C34878D82A}">
                    <a16:rowId xmlns:a16="http://schemas.microsoft.com/office/drawing/2014/main" val="1427273820"/>
                  </a:ext>
                </a:extLst>
              </a:tr>
              <a:tr h="210915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Insecure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Permission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File permission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File may have dang. Permissions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int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err_code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=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chmod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filePath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, 0664 );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89219"/>
                  </a:ext>
                </a:extLst>
              </a:tr>
              <a:tr h="210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Insecure 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Insecure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Function can be vulnerable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Use of insecure and deprecated function 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mktemp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41859"/>
                  </a:ext>
                </a:extLst>
              </a:tr>
              <a:tr h="210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Insecure module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Module can be vulnerable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Pickle can be unsafe when used to deserialize untrusted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27417"/>
                  </a:ext>
                </a:extLst>
              </a:tr>
              <a:tr h="210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Depricated library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Library no longer supported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The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pyCrypto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library and its module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atfork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are no longer actively maintained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5463"/>
                  </a:ext>
                </a:extLst>
              </a:tr>
              <a:tr h="210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Internet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Insecure conn.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Dangerous internet connections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Requests call with verify=False disabling SSL certificate checks, security issue.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88048"/>
                  </a:ext>
                </a:extLst>
              </a:tr>
              <a:tr h="210915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Attack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Injection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Insecure input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Dangerous handling of user input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Use of unsafe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yaml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load. Allows instantiation of arbitrary objects.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36147"/>
                  </a:ext>
                </a:extLst>
              </a:tr>
              <a:tr h="210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SQL injection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Hardcoded SQL expressions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Possible SQL injection vector through string-based query construction.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65336"/>
                  </a:ext>
                </a:extLst>
              </a:tr>
              <a:tr h="210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XML attack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Dangerous XML library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Using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xmlrpclib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to parse untrusted XML data is known to be vulnerable.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52240"/>
                  </a:ext>
                </a:extLst>
              </a:tr>
              <a:tr h="2109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XSS vulnerability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Dangerous library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By default, jinja2 sets 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autoescape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to False.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0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F3188C-BFA9-4210-B0C7-63BAD488E1B5}"/>
              </a:ext>
            </a:extLst>
          </p:cNvPr>
          <p:cNvSpPr txBox="1"/>
          <p:nvPr/>
        </p:nvSpPr>
        <p:spPr>
          <a:xfrm>
            <a:off x="3649784" y="6299209"/>
            <a:ext cx="489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Table 5. Summary of Key Vulnerability Categories Returned from Scanners</a:t>
            </a:r>
          </a:p>
        </p:txBody>
      </p:sp>
    </p:spTree>
    <p:extLst>
      <p:ext uri="{BB962C8B-B14F-4D97-AF65-F5344CB8AC3E}">
        <p14:creationId xmlns:p14="http://schemas.microsoft.com/office/powerpoint/2010/main" val="310139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1962-FE21-40BF-87C9-EB10218B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Collection, Extraction,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6CF7-1DBA-4063-8D6F-FF8E3C8C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0953"/>
          </a:xfrm>
        </p:spPr>
        <p:txBody>
          <a:bodyPr>
            <a:normAutofit/>
          </a:bodyPr>
          <a:lstStyle/>
          <a:p>
            <a:r>
              <a:rPr lang="en-US" sz="2400" dirty="0"/>
              <a:t>We collect the data for a VM image following a systematic, four step process to model how a user would access the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Spawn VM image template (Ubuntu or CentOS)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Model user-workflow to collect image data: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Connect to spawned instance via SSH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Run Linux commands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Write results to local text files, separated by each command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Close SSH connection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Shutoff VM instance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Parse text files into MongoDB server – JSON/Document-like Data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This systematic process allows us to automate our data collection process.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EBA17-A995-4063-827D-9FC8A819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E499-4389-42C3-803B-1F35C2F0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9CBF-5C0A-4224-A39A-3CFC911F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400" dirty="0"/>
              <a:t>To automate our data collection process, we follow the identified user-workflow: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Identify key data features (OS, host, network, file system)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Model user-workflow (connect to instance, execute commands, print results)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Execute each step of user-workflow in Python (use libraries and custom 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Combine each step to create end-to-end automated process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We use specific packages in Python and develop custom scripts to extract the data we need for one instance.</a:t>
            </a:r>
          </a:p>
          <a:p>
            <a:endParaRPr lang="en-US" sz="2400" dirty="0"/>
          </a:p>
          <a:p>
            <a:r>
              <a:rPr lang="en-US" sz="2400" dirty="0"/>
              <a:t>When we can successfully automate data extraction for one instance, we scale up and iterate over all instances.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2EB5-CC95-40AE-8CEE-A07CEAFB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9EA4-7960-45D0-B50F-35423CB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AI-Spin </a:t>
            </a:r>
            <a:r>
              <a:rPr lang="en-US" dirty="0">
                <a:sym typeface="Wingdings" panose="05000000000000000000" pitchFamily="2" charset="2"/>
              </a:rPr>
              <a:t>– Unsupervised Graph Embedding Approach (Whole-Graph Level)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FC9B-7B51-4233-9A48-73C1D697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923"/>
            <a:ext cx="10515600" cy="463245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Our analysis methods are determined by our </a:t>
            </a:r>
            <a:r>
              <a:rPr lang="en-US" sz="2000" u="sng" dirty="0"/>
              <a:t>task</a:t>
            </a:r>
            <a:r>
              <a:rPr lang="en-US" sz="2000" dirty="0"/>
              <a:t> and </a:t>
            </a:r>
            <a:r>
              <a:rPr lang="en-US" sz="2000" u="sng" dirty="0"/>
              <a:t>data structure</a:t>
            </a:r>
            <a:r>
              <a:rPr lang="en-US" sz="2000" dirty="0"/>
              <a:t>, in our case, we develop a graph of applications with the task of assessing their vulnerabilities.</a:t>
            </a:r>
          </a:p>
          <a:p>
            <a:pPr lvl="1"/>
            <a:r>
              <a:rPr lang="en-US" sz="1800" dirty="0"/>
              <a:t>We choose a graph to capture the relations between applications based on shared dependencies.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data are formally defined as </a:t>
            </a:r>
            <a:r>
              <a:rPr lang="en-US" sz="2000" i="1" dirty="0"/>
              <a:t>G=(A, E, F)</a:t>
            </a:r>
            <a:r>
              <a:rPr lang="en-US" sz="2000" dirty="0"/>
              <a:t>, where:</a:t>
            </a:r>
            <a:endParaRPr lang="en-US" sz="2000" i="1" dirty="0"/>
          </a:p>
          <a:p>
            <a:pPr lvl="1"/>
            <a:r>
              <a:rPr lang="en-US" sz="1800" i="1" dirty="0"/>
              <a:t>G </a:t>
            </a:r>
            <a:r>
              <a:rPr lang="en-US" sz="1800" dirty="0"/>
              <a:t>is an undirected graph</a:t>
            </a:r>
            <a:endParaRPr lang="en-US" sz="1800" i="1" dirty="0"/>
          </a:p>
          <a:p>
            <a:pPr lvl="1"/>
            <a:r>
              <a:rPr lang="en-US" sz="1800" i="1" dirty="0"/>
              <a:t>A</a:t>
            </a:r>
            <a:r>
              <a:rPr lang="en-US" sz="1800" dirty="0"/>
              <a:t> is the node set, {u</a:t>
            </a:r>
            <a:r>
              <a:rPr lang="en-US" sz="1800" baseline="-25000" dirty="0"/>
              <a:t>1</a:t>
            </a:r>
            <a:r>
              <a:rPr lang="en-US" sz="1800" dirty="0"/>
              <a:t>, u</a:t>
            </a:r>
            <a:r>
              <a:rPr lang="en-US" sz="1800" baseline="-25000" dirty="0"/>
              <a:t>2</a:t>
            </a:r>
            <a:r>
              <a:rPr lang="en-US" sz="1800" dirty="0"/>
              <a:t>, u</a:t>
            </a:r>
            <a:r>
              <a:rPr lang="en-US" sz="1800" baseline="-25000" dirty="0"/>
              <a:t>3</a:t>
            </a:r>
            <a:r>
              <a:rPr lang="en-US" sz="1800" dirty="0"/>
              <a:t>, … u</a:t>
            </a:r>
            <a:r>
              <a:rPr lang="en-US" sz="1800" baseline="-25000" dirty="0"/>
              <a:t>n</a:t>
            </a:r>
            <a:r>
              <a:rPr lang="en-US" sz="1800" dirty="0"/>
              <a:t>}, of all applications in an image</a:t>
            </a:r>
          </a:p>
          <a:p>
            <a:pPr lvl="1"/>
            <a:r>
              <a:rPr lang="en-US" sz="1800" i="1" dirty="0"/>
              <a:t>E</a:t>
            </a:r>
            <a:r>
              <a:rPr lang="en-US" sz="1800" dirty="0"/>
              <a:t> is the edge set, {e</a:t>
            </a:r>
            <a:r>
              <a:rPr lang="en-US" sz="1800" baseline="-25000" dirty="0"/>
              <a:t>1</a:t>
            </a:r>
            <a:r>
              <a:rPr lang="en-US" sz="1800" dirty="0"/>
              <a:t>, e</a:t>
            </a:r>
            <a:r>
              <a:rPr lang="en-US" sz="1800" baseline="-25000" dirty="0"/>
              <a:t>2</a:t>
            </a:r>
            <a:r>
              <a:rPr lang="en-US" sz="1800" dirty="0"/>
              <a:t>, e</a:t>
            </a:r>
            <a:r>
              <a:rPr lang="en-US" sz="1800" baseline="-25000" dirty="0"/>
              <a:t>3</a:t>
            </a:r>
            <a:r>
              <a:rPr lang="en-US" sz="1800" dirty="0"/>
              <a:t>, … </a:t>
            </a:r>
            <a:r>
              <a:rPr lang="en-US" sz="1800" dirty="0" err="1"/>
              <a:t>e</a:t>
            </a:r>
            <a:r>
              <a:rPr lang="en-US" sz="1800" baseline="-25000" dirty="0" err="1"/>
              <a:t>n</a:t>
            </a:r>
            <a:r>
              <a:rPr lang="en-US" sz="1800" dirty="0"/>
              <a:t>}, of directed edges between apps based on dependencies</a:t>
            </a:r>
          </a:p>
          <a:p>
            <a:pPr lvl="1"/>
            <a:r>
              <a:rPr lang="en-US" sz="1800" i="1" dirty="0"/>
              <a:t>F</a:t>
            </a:r>
            <a:r>
              <a:rPr lang="en-US" sz="1800" dirty="0"/>
              <a:t> is the feature matrix of each node; number of vulnerabilities of each application</a:t>
            </a:r>
          </a:p>
          <a:p>
            <a:pPr lvl="1"/>
            <a:endParaRPr lang="en-US" sz="1800" dirty="0"/>
          </a:p>
          <a:p>
            <a:r>
              <a:rPr lang="en-US" sz="2000" dirty="0"/>
              <a:t>Graph2vec is selected as it operates in an unsupervised fashion that creates an embedding from an entire graph, suitable for downstream tasks such as clustering or classification.</a:t>
            </a:r>
          </a:p>
          <a:p>
            <a:pPr lvl="1"/>
            <a:r>
              <a:rPr lang="en-US" sz="1800" dirty="0"/>
              <a:t>This unsupervised approach is required as no prior knowledge is available</a:t>
            </a:r>
          </a:p>
          <a:p>
            <a:pPr lvl="1"/>
            <a:endParaRPr lang="en-US" sz="1800" dirty="0"/>
          </a:p>
          <a:p>
            <a:r>
              <a:rPr lang="en-US" sz="2000" dirty="0"/>
              <a:t>We cluster the final graph embeddings and provide select vulnerability results in Figure 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C7DF-8BC0-415A-88A5-03D1C3DD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727C-6396-4CE7-BA5C-05FA9F3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AF6F-7444-4118-813E-C35C13BC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 and Motivation</a:t>
            </a:r>
          </a:p>
          <a:p>
            <a:r>
              <a:rPr lang="en-US" sz="2400" dirty="0"/>
              <a:t>Previous AI Lab Vulnerability Assessment/IoT Work</a:t>
            </a:r>
          </a:p>
          <a:p>
            <a:r>
              <a:rPr lang="en-US" sz="2400" dirty="0"/>
              <a:t>Current AI Lab Vulnerability Assessment/IoT Work</a:t>
            </a:r>
          </a:p>
          <a:p>
            <a:pPr lvl="1"/>
            <a:r>
              <a:rPr lang="en-US" sz="2000" b="1" dirty="0"/>
              <a:t>Module 1: </a:t>
            </a:r>
            <a:r>
              <a:rPr lang="en-US" sz="2000" dirty="0"/>
              <a:t>OS/VM Image Vulnerability Assessment</a:t>
            </a:r>
          </a:p>
          <a:p>
            <a:pPr lvl="1"/>
            <a:r>
              <a:rPr lang="en-US" sz="2000" b="1" dirty="0"/>
              <a:t>Module 2: </a:t>
            </a:r>
            <a:r>
              <a:rPr lang="en-US" sz="2000" dirty="0"/>
              <a:t>GitHub Vulnerability Assessment</a:t>
            </a:r>
          </a:p>
          <a:p>
            <a:pPr lvl="1"/>
            <a:r>
              <a:rPr lang="en-US" sz="2000" b="1" dirty="0"/>
              <a:t>Module 3: </a:t>
            </a:r>
            <a:r>
              <a:rPr lang="en-US" sz="2000" dirty="0"/>
              <a:t>IoT Device Vulnerability Assessment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Future Directions</a:t>
            </a:r>
          </a:p>
          <a:p>
            <a:r>
              <a:rPr lang="en-US" sz="2400" dirty="0"/>
              <a:t>Question and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BDE35-F243-46F8-ADB0-8C72C171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47EB-1738-48AE-AD2B-E7431BC3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Results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9B5CEDB-307F-41FE-9E2A-9F7E5A00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0" t="1913" r="53786" b="1430"/>
          <a:stretch/>
        </p:blipFill>
        <p:spPr>
          <a:xfrm>
            <a:off x="8079462" y="762274"/>
            <a:ext cx="3561853" cy="266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F2E-665A-446B-9BAD-60C70ABA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5D5E5A1-FB19-4C90-AF27-54DEC707E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401962"/>
              </p:ext>
            </p:extLst>
          </p:nvPr>
        </p:nvGraphicFramePr>
        <p:xfrm>
          <a:off x="8079463" y="3430124"/>
          <a:ext cx="3561853" cy="2665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2038B80-B9C5-4FB5-80FB-74637790B6E7}"/>
              </a:ext>
            </a:extLst>
          </p:cNvPr>
          <p:cNvSpPr txBox="1"/>
          <p:nvPr/>
        </p:nvSpPr>
        <p:spPr>
          <a:xfrm>
            <a:off x="838200" y="1690688"/>
            <a:ext cx="715975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results yielded an average cluster size of 14, with the highest number in cluster B (31) and lowest number in cluster H (6).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averaged the vulnerabilities by type across each cluster to see the breakdown in total 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Highest Total:</a:t>
            </a:r>
            <a:r>
              <a:rPr lang="en-US" dirty="0"/>
              <a:t> Cluster I (gray) – approx. 12,000/image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Lowest Total:</a:t>
            </a:r>
            <a:r>
              <a:rPr lang="en-US" dirty="0"/>
              <a:t> Cluster H (pink) – approx. 300/image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From the cluster and vulnerability assessment results, we have a better idea of the vulnerability types across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leads to a better mitigation strategy, selecting more targeted tactics for specific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While we used </a:t>
            </a:r>
            <a:r>
              <a:rPr lang="en-US" sz="2000" dirty="0" err="1"/>
              <a:t>CyVerse</a:t>
            </a:r>
            <a:r>
              <a:rPr lang="en-US" sz="2000" dirty="0"/>
              <a:t> as our initial, we have identified promising directions to expand this research.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4FEB5-88D3-4194-AECE-16A9745D16B9}"/>
              </a:ext>
            </a:extLst>
          </p:cNvPr>
          <p:cNvSpPr txBox="1"/>
          <p:nvPr/>
        </p:nvSpPr>
        <p:spPr>
          <a:xfrm>
            <a:off x="7937101" y="6079351"/>
            <a:ext cx="384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4. Embedding Clusters and Selected Vulnerabilities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BEE595-D39B-48F6-A550-110EBC58D12E}"/>
              </a:ext>
            </a:extLst>
          </p:cNvPr>
          <p:cNvSpPr/>
          <p:nvPr/>
        </p:nvSpPr>
        <p:spPr>
          <a:xfrm>
            <a:off x="9101328" y="1690688"/>
            <a:ext cx="914400" cy="4612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8625BA-1912-4AC9-A9BE-D5AF9F08CC57}"/>
              </a:ext>
            </a:extLst>
          </p:cNvPr>
          <p:cNvSpPr txBox="1"/>
          <p:nvPr/>
        </p:nvSpPr>
        <p:spPr>
          <a:xfrm>
            <a:off x="9192768" y="2087837"/>
            <a:ext cx="21336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5777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9851-1CE2-49DF-B973-8A1F6F9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5AEE-0494-4AD5-89AA-47AE5BAB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Based on our current work and discussion with our partners, we have identified two promising directions for the future of this work.</a:t>
            </a:r>
          </a:p>
          <a:p>
            <a:endParaRPr lang="en-US" sz="17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Extension to multiple scientific cyberinfrastructure environments.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b="1" dirty="0"/>
              <a:t>Jetstream: Indiana University</a:t>
            </a:r>
          </a:p>
          <a:p>
            <a:pPr lvl="2"/>
            <a:r>
              <a:rPr lang="en-US" sz="1800" dirty="0"/>
              <a:t>8,000 users (2,500 active); supports biology, physics, machine learning, and other sciences; funded through 2025 from NSF</a:t>
            </a:r>
          </a:p>
          <a:p>
            <a:pPr lvl="2"/>
            <a:r>
              <a:rPr lang="en-US" sz="1800" b="1" dirty="0"/>
              <a:t>**Data collection in process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b="1" dirty="0"/>
              <a:t>TACC (Texas Advanced Computing Center): University of Texas</a:t>
            </a:r>
          </a:p>
          <a:p>
            <a:pPr lvl="2"/>
            <a:r>
              <a:rPr lang="en-US" sz="1800" dirty="0"/>
              <a:t>3,000+ projects; supports biosciences, university students, HPC; supports Chameleon Cloud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900" b="1" dirty="0"/>
              <a:t>Chameleon Cloud: University of Chicago</a:t>
            </a:r>
          </a:p>
          <a:p>
            <a:pPr lvl="2"/>
            <a:r>
              <a:rPr lang="en-US" sz="1800" dirty="0"/>
              <a:t>3,000+ users, 500+ projects; supports computer science, AI, ML, SDN; hosted by TACC</a:t>
            </a:r>
          </a:p>
          <a:p>
            <a:pPr lvl="1"/>
            <a:endParaRPr lang="en-US" sz="17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Expand to application container technologies.</a:t>
            </a:r>
          </a:p>
          <a:p>
            <a:pPr lvl="1"/>
            <a:r>
              <a:rPr lang="en-US" sz="2000" dirty="0"/>
              <a:t>While VM-based platforms provide significant resources and continued use, application containers have seen widespread adoption for virtualization and scaling of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17F90-B879-460B-8DEF-0A495F30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DEE7A-2BCD-4299-9A37-6704FC4A4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GitHub Vulnerability Assessment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F589F6-0B1E-4DE4-A672-AB0845CEA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</a:t>
            </a:r>
            <a:r>
              <a:rPr lang="en-US" dirty="0" err="1"/>
              <a:t>Lazarine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D5F1-4E50-42F1-AC9C-AF45B848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BE79-05E1-4B5D-B53D-E05984BF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GitHub Vulnerability Assessment: Agenda &amp;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78D8-2047-4076-A6FE-5B6F71D8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06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introduce the GitHub platform.</a:t>
            </a:r>
          </a:p>
          <a:p>
            <a:pPr lvl="1"/>
            <a:r>
              <a:rPr lang="en-US" b="1" dirty="0"/>
              <a:t>Learning goal:</a:t>
            </a:r>
            <a:r>
              <a:rPr lang="en-US" dirty="0"/>
              <a:t> You will know what data is available on GitHub.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present our AI approach to analyzing GitHub data.</a:t>
            </a:r>
          </a:p>
          <a:p>
            <a:pPr lvl="1"/>
            <a:r>
              <a:rPr lang="en-US" b="1" dirty="0"/>
              <a:t>Learning goal:</a:t>
            </a:r>
            <a:r>
              <a:rPr lang="en-US" dirty="0"/>
              <a:t> You will learn how to identify what analytical methods different types of data are conducive to.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demo GitHub data collection.</a:t>
            </a:r>
          </a:p>
          <a:p>
            <a:pPr lvl="1"/>
            <a:r>
              <a:rPr lang="en-US" b="1" dirty="0"/>
              <a:t>Learning goal:</a:t>
            </a:r>
            <a:r>
              <a:rPr lang="en-US" dirty="0"/>
              <a:t> You will learn how to interface with an API and parse API responses.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C366-5A50-4D72-9402-80BE5F05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4D40-1286-46A5-8E5F-0B6E4324D2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6E4-AD00-4655-B659-E5E95D03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0780-4A59-468C-847F-577E9FDE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GitHub is a social coding repository that is used by a growing number of software developers to share and collaborate on code (Fan, 2019).</a:t>
            </a:r>
          </a:p>
          <a:p>
            <a:pPr lvl="1"/>
            <a:r>
              <a:rPr lang="en-US" sz="2000" dirty="0"/>
              <a:t>36 million users; 100 million repositories; 49 million projects (GitHub, 2019).</a:t>
            </a:r>
          </a:p>
          <a:p>
            <a:pPr lvl="1"/>
            <a:endParaRPr lang="en-US" sz="2000" dirty="0"/>
          </a:p>
          <a:p>
            <a:r>
              <a:rPr lang="en-US" sz="2400" dirty="0"/>
              <a:t>While GitHub offers publicly available code to accelerate software development, it also poses potential security risks (Ye, 2019).</a:t>
            </a:r>
          </a:p>
          <a:p>
            <a:pPr lvl="1"/>
            <a:endParaRPr lang="en-US" sz="2000" dirty="0"/>
          </a:p>
          <a:p>
            <a:r>
              <a:rPr lang="en-US" sz="2400" dirty="0"/>
              <a:t>CyVerse hosts 84 GitHub repositories with code and documentation of their core infrastructure (e.g., </a:t>
            </a:r>
            <a:r>
              <a:rPr lang="en-US" sz="2400" dirty="0" err="1"/>
              <a:t>Atmophere</a:t>
            </a:r>
            <a:r>
              <a:rPr lang="en-US" sz="2400" dirty="0"/>
              <a:t>, Discovery).</a:t>
            </a:r>
          </a:p>
          <a:p>
            <a:pPr lvl="1"/>
            <a:r>
              <a:rPr lang="en-US" sz="2000" dirty="0"/>
              <a:t>They are unclear on how users are using these repositories, and what vulnerabilities these repositories include.</a:t>
            </a:r>
          </a:p>
          <a:p>
            <a:pPr lvl="1"/>
            <a:endParaRPr lang="en-US" sz="2000" dirty="0"/>
          </a:p>
          <a:p>
            <a:r>
              <a:rPr lang="en-US" sz="2400" dirty="0"/>
              <a:t>We outline the tools used in the research for data collection and storage, vulnerability assessment, and analysis in Table 6.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0573D-154B-5045-9FD3-D3928724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19DD-2A8A-9C49-BD78-A02CF9F1EF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6E4-AD00-4655-B659-E5E95D03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0780-4A59-468C-847F-577E9FDE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6700"/>
            <a:ext cx="10515600" cy="2155137"/>
          </a:xfrm>
        </p:spPr>
        <p:txBody>
          <a:bodyPr>
            <a:normAutofit/>
          </a:bodyPr>
          <a:lstStyle/>
          <a:p>
            <a:r>
              <a:rPr lang="en-US" sz="2400" dirty="0"/>
              <a:t>Similar to the tools from Module 1, we select key tools most suitable for this approach based on literature or data type/structure.</a:t>
            </a:r>
          </a:p>
          <a:p>
            <a:pPr lvl="1"/>
            <a:endParaRPr lang="en-US" sz="2000" dirty="0"/>
          </a:p>
          <a:p>
            <a:r>
              <a:rPr lang="en-US" sz="2400" dirty="0"/>
              <a:t>We provide a screenshot of a GitHub repository and highlight key features available for collection in Figure 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0573D-154B-5045-9FD3-D3928724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19DD-2A8A-9C49-BD78-A02CF9F1EFB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44F476-906D-4CE9-9B38-1008A4F3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80254"/>
              </p:ext>
            </p:extLst>
          </p:nvPr>
        </p:nvGraphicFramePr>
        <p:xfrm>
          <a:off x="1465580" y="1695027"/>
          <a:ext cx="926084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529800221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3999980850"/>
                    </a:ext>
                  </a:extLst>
                </a:gridCol>
                <a:gridCol w="4427220">
                  <a:extLst>
                    <a:ext uri="{9D8B030D-6E8A-4147-A177-3AD203B41FA5}">
                      <a16:colId xmlns:a16="http://schemas.microsoft.com/office/drawing/2014/main" val="4268790993"/>
                    </a:ext>
                  </a:extLst>
                </a:gridCol>
              </a:tblGrid>
              <a:tr h="257881">
                <a:tc>
                  <a:txBody>
                    <a:bodyPr/>
                    <a:lstStyle/>
                    <a:p>
                      <a:r>
                        <a:rPr lang="en-US" sz="1400" b="1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4412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r>
                        <a:rPr lang="en-US" sz="1400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GitHub API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query various GitHub repositories and collect returned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69807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r>
                        <a:rPr lang="en-US" sz="1400" dirty="0"/>
                        <a:t>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store data in relational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73228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Vulnerability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Bandit, </a:t>
                      </a:r>
                      <a:r>
                        <a:rPr lang="en-US" sz="1400" dirty="0" err="1"/>
                        <a:t>FlawFinder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Gitrob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Trufflehog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GitHub vulnerability scanners for various vulnerability types in numerous programming languages.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86028"/>
                  </a:ext>
                </a:extLst>
              </a:tr>
              <a:tr h="294041">
                <a:tc>
                  <a:txBody>
                    <a:bodyPr/>
                    <a:lstStyle/>
                    <a:p>
                      <a:r>
                        <a:rPr lang="en-US" sz="14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iGraph</a:t>
                      </a:r>
                      <a:r>
                        <a:rPr lang="en-US" sz="1400" dirty="0"/>
                        <a:t>, GitHub (Open Source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Graph analytic tools used to generate and analyze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682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C3EB28-3431-4081-81A6-E99714B8EA14}"/>
              </a:ext>
            </a:extLst>
          </p:cNvPr>
          <p:cNvSpPr txBox="1"/>
          <p:nvPr/>
        </p:nvSpPr>
        <p:spPr>
          <a:xfrm>
            <a:off x="3649785" y="3645747"/>
            <a:ext cx="489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Table 6. Summary of Key Vulnerability Categories Returned from Scanners</a:t>
            </a:r>
          </a:p>
        </p:txBody>
      </p:sp>
    </p:spTree>
    <p:extLst>
      <p:ext uri="{BB962C8B-B14F-4D97-AF65-F5344CB8AC3E}">
        <p14:creationId xmlns:p14="http://schemas.microsoft.com/office/powerpoint/2010/main" val="138493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BC302D-68E2-4F4B-9131-8D3D18CA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" y="801558"/>
            <a:ext cx="8323524" cy="4105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8E9DB-2135-0540-9DFA-10C555A7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14813"/>
          </a:xfrm>
        </p:spPr>
        <p:txBody>
          <a:bodyPr/>
          <a:lstStyle/>
          <a:p>
            <a:r>
              <a:rPr lang="en-US" dirty="0"/>
              <a:t>GitHub Repository: Example, Terms, and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2A870-B8BB-BB46-9673-B8458DB4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E3D5-242D-C543-9090-B17639C3D84B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6A802-40C6-7D45-BFC1-B902B1D09384}"/>
              </a:ext>
            </a:extLst>
          </p:cNvPr>
          <p:cNvSpPr txBox="1"/>
          <p:nvPr/>
        </p:nvSpPr>
        <p:spPr>
          <a:xfrm>
            <a:off x="8568142" y="801742"/>
            <a:ext cx="33741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1600" dirty="0"/>
              <a:t>Repository (repo) owner.</a:t>
            </a:r>
          </a:p>
          <a:p>
            <a:pPr marL="342900" indent="-342900">
              <a:buAutoNum type="alphaUcParenR"/>
            </a:pPr>
            <a:r>
              <a:rPr lang="en-US" sz="1600" dirty="0"/>
              <a:t>Repo name.</a:t>
            </a:r>
          </a:p>
          <a:p>
            <a:pPr marL="342900" indent="-342900">
              <a:buAutoNum type="alphaUcParenR"/>
            </a:pPr>
            <a:r>
              <a:rPr lang="en-US" sz="1600" dirty="0"/>
              <a:t>Users can “watch” a repo, enabling them to receive notifications when the repo is updated.</a:t>
            </a:r>
          </a:p>
          <a:p>
            <a:pPr marL="342900" indent="-342900">
              <a:buAutoNum type="alphaUcParenR"/>
            </a:pPr>
            <a:r>
              <a:rPr lang="en-US" sz="1600" dirty="0"/>
              <a:t>Users can “star” repos that they like or want to keep an eye on.</a:t>
            </a:r>
          </a:p>
          <a:p>
            <a:pPr marL="342900" indent="-342900">
              <a:buAutoNum type="alphaUcParenR"/>
            </a:pPr>
            <a:r>
              <a:rPr lang="en-US" sz="1600" dirty="0"/>
              <a:t>Users can “fork” repos. This creates a copy of the repo under the user’s account that they can then modify.</a:t>
            </a:r>
          </a:p>
          <a:p>
            <a:pPr marL="342900" indent="-342900">
              <a:buAutoNum type="alphaUcParenR"/>
            </a:pPr>
            <a:r>
              <a:rPr lang="en-US" sz="1600" dirty="0"/>
              <a:t>Whenever a user identifies an issue in a repository they can open an issue so the owner can potentially address it. (Anyone can open an issue for a public repo).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1F4A1-5759-3040-83EE-65FAE7797BDD}"/>
              </a:ext>
            </a:extLst>
          </p:cNvPr>
          <p:cNvSpPr/>
          <p:nvPr/>
        </p:nvSpPr>
        <p:spPr>
          <a:xfrm>
            <a:off x="94593" y="931695"/>
            <a:ext cx="743607" cy="224444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F18FF0-D746-FB43-810B-87250E8AB763}"/>
              </a:ext>
            </a:extLst>
          </p:cNvPr>
          <p:cNvSpPr/>
          <p:nvPr/>
        </p:nvSpPr>
        <p:spPr>
          <a:xfrm>
            <a:off x="888124" y="936951"/>
            <a:ext cx="888124" cy="219188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E22BF-AD8F-8E4A-B805-FF350782080D}"/>
              </a:ext>
            </a:extLst>
          </p:cNvPr>
          <p:cNvSpPr/>
          <p:nvPr/>
        </p:nvSpPr>
        <p:spPr>
          <a:xfrm>
            <a:off x="890219" y="1422204"/>
            <a:ext cx="743607" cy="219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DC667-86C8-3940-8F9B-F4516ECA49AC}"/>
              </a:ext>
            </a:extLst>
          </p:cNvPr>
          <p:cNvSpPr/>
          <p:nvPr/>
        </p:nvSpPr>
        <p:spPr>
          <a:xfrm>
            <a:off x="1786760" y="1422204"/>
            <a:ext cx="1061545" cy="219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3B34A-E445-B943-9402-69D268769E3B}"/>
              </a:ext>
            </a:extLst>
          </p:cNvPr>
          <p:cNvSpPr/>
          <p:nvPr/>
        </p:nvSpPr>
        <p:spPr>
          <a:xfrm>
            <a:off x="5334000" y="942425"/>
            <a:ext cx="1061545" cy="219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9A24B-8D91-244F-9410-A6E2E0A17242}"/>
              </a:ext>
            </a:extLst>
          </p:cNvPr>
          <p:cNvSpPr/>
          <p:nvPr/>
        </p:nvSpPr>
        <p:spPr>
          <a:xfrm>
            <a:off x="6484884" y="942425"/>
            <a:ext cx="861848" cy="213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59B4F-CEA2-A34A-A9AB-BF16040E0A6A}"/>
              </a:ext>
            </a:extLst>
          </p:cNvPr>
          <p:cNvSpPr/>
          <p:nvPr/>
        </p:nvSpPr>
        <p:spPr>
          <a:xfrm>
            <a:off x="7436071" y="945162"/>
            <a:ext cx="783019" cy="210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F2F817-47B0-924A-855C-25ABA9621063}"/>
              </a:ext>
            </a:extLst>
          </p:cNvPr>
          <p:cNvSpPr/>
          <p:nvPr/>
        </p:nvSpPr>
        <p:spPr>
          <a:xfrm>
            <a:off x="292349" y="2261649"/>
            <a:ext cx="1023444" cy="219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3C6CE8-FC2C-2C4D-9A0C-E3B86E4A426B}"/>
              </a:ext>
            </a:extLst>
          </p:cNvPr>
          <p:cNvSpPr/>
          <p:nvPr/>
        </p:nvSpPr>
        <p:spPr>
          <a:xfrm>
            <a:off x="1773108" y="2288367"/>
            <a:ext cx="923595" cy="213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2B1FD7-102A-E44F-96E5-882D968E010E}"/>
              </a:ext>
            </a:extLst>
          </p:cNvPr>
          <p:cNvSpPr/>
          <p:nvPr/>
        </p:nvSpPr>
        <p:spPr>
          <a:xfrm>
            <a:off x="7088671" y="2781724"/>
            <a:ext cx="1130418" cy="210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4D143-2294-F44E-86C1-8D4BC8223A62}"/>
              </a:ext>
            </a:extLst>
          </p:cNvPr>
          <p:cNvSpPr/>
          <p:nvPr/>
        </p:nvSpPr>
        <p:spPr>
          <a:xfrm>
            <a:off x="94592" y="3418072"/>
            <a:ext cx="8124497" cy="1447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C4C65-B762-CB44-9C96-36D2C8E1F751}"/>
              </a:ext>
            </a:extLst>
          </p:cNvPr>
          <p:cNvSpPr txBox="1"/>
          <p:nvPr/>
        </p:nvSpPr>
        <p:spPr>
          <a:xfrm>
            <a:off x="483476" y="1052872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7469A-0AC3-9541-AAC6-A636A7847842}"/>
              </a:ext>
            </a:extLst>
          </p:cNvPr>
          <p:cNvSpPr txBox="1"/>
          <p:nvPr/>
        </p:nvSpPr>
        <p:spPr>
          <a:xfrm>
            <a:off x="1803838" y="857102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7FFC5-B087-7C4E-B51F-8069A5BEC6F2}"/>
              </a:ext>
            </a:extLst>
          </p:cNvPr>
          <p:cNvSpPr txBox="1"/>
          <p:nvPr/>
        </p:nvSpPr>
        <p:spPr>
          <a:xfrm>
            <a:off x="6069726" y="1133929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90ECE-DAA8-9947-BCE7-483974ACB410}"/>
              </a:ext>
            </a:extLst>
          </p:cNvPr>
          <p:cNvSpPr txBox="1"/>
          <p:nvPr/>
        </p:nvSpPr>
        <p:spPr>
          <a:xfrm>
            <a:off x="6999696" y="1133929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3B54D-F7DF-344E-8403-DA1DDA91F66C}"/>
              </a:ext>
            </a:extLst>
          </p:cNvPr>
          <p:cNvSpPr txBox="1"/>
          <p:nvPr/>
        </p:nvSpPr>
        <p:spPr>
          <a:xfrm>
            <a:off x="7651533" y="1108355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6B6074-934C-F842-ACD7-D8D2B889ADA0}"/>
              </a:ext>
            </a:extLst>
          </p:cNvPr>
          <p:cNvSpPr txBox="1"/>
          <p:nvPr/>
        </p:nvSpPr>
        <p:spPr>
          <a:xfrm>
            <a:off x="877911" y="1552409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189CA-738F-1B4F-8BBD-5A4B4D50C120}"/>
              </a:ext>
            </a:extLst>
          </p:cNvPr>
          <p:cNvSpPr txBox="1"/>
          <p:nvPr/>
        </p:nvSpPr>
        <p:spPr>
          <a:xfrm>
            <a:off x="1854879" y="1520929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D0284-49EF-9941-B22B-16A48E69D241}"/>
              </a:ext>
            </a:extLst>
          </p:cNvPr>
          <p:cNvSpPr txBox="1"/>
          <p:nvPr/>
        </p:nvSpPr>
        <p:spPr>
          <a:xfrm>
            <a:off x="1424055" y="2155184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D29031-3CFF-9B4F-8349-952E5F201F09}"/>
              </a:ext>
            </a:extLst>
          </p:cNvPr>
          <p:cNvSpPr txBox="1"/>
          <p:nvPr/>
        </p:nvSpPr>
        <p:spPr>
          <a:xfrm>
            <a:off x="2747046" y="2187247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79199A-E0A2-AB42-939D-FC9CA383C957}"/>
              </a:ext>
            </a:extLst>
          </p:cNvPr>
          <p:cNvSpPr txBox="1"/>
          <p:nvPr/>
        </p:nvSpPr>
        <p:spPr>
          <a:xfrm>
            <a:off x="8219089" y="2650634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DE257E-9FE8-D545-A07C-3F5C3E99AB63}"/>
              </a:ext>
            </a:extLst>
          </p:cNvPr>
          <p:cNvSpPr txBox="1"/>
          <p:nvPr/>
        </p:nvSpPr>
        <p:spPr>
          <a:xfrm>
            <a:off x="6484884" y="3907906"/>
            <a:ext cx="32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51EBF-2041-6646-BFC0-5AE290591AB0}"/>
              </a:ext>
            </a:extLst>
          </p:cNvPr>
          <p:cNvSpPr txBox="1"/>
          <p:nvPr/>
        </p:nvSpPr>
        <p:spPr>
          <a:xfrm>
            <a:off x="646386" y="5112285"/>
            <a:ext cx="11295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G)  “Pull requests” show when a repo contributor is attempting to make a change.</a:t>
            </a:r>
          </a:p>
          <a:p>
            <a:r>
              <a:rPr lang="en-US" sz="1600" dirty="0"/>
              <a:t>H)  A “commit” indicates an individual change to a file in a repo (this can act as a record for broken code segments).</a:t>
            </a:r>
          </a:p>
          <a:p>
            <a:r>
              <a:rPr lang="en-US" sz="1600" dirty="0"/>
              <a:t>I)   “Branches” can isolate repo development work and be pushed to the default branch when development is complete.</a:t>
            </a:r>
          </a:p>
          <a:p>
            <a:r>
              <a:rPr lang="en-US" sz="1600" dirty="0"/>
              <a:t>J)   Anyone can clone or download a repository. When you clone it, you can use git functionality i.e., browsing through commit history.</a:t>
            </a:r>
          </a:p>
          <a:p>
            <a:r>
              <a:rPr lang="en-US" sz="1600" dirty="0"/>
              <a:t>K)  The are the actual repository folders that contain the files it is made up of.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27295-0043-0D41-A628-D959E9B678C8}"/>
              </a:ext>
            </a:extLst>
          </p:cNvPr>
          <p:cNvSpPr txBox="1"/>
          <p:nvPr/>
        </p:nvSpPr>
        <p:spPr>
          <a:xfrm>
            <a:off x="292349" y="4802024"/>
            <a:ext cx="681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6. Screenshot a GitHub Repository. GitHub API returns 100+ attributes related to listed red boxes.</a:t>
            </a:r>
          </a:p>
        </p:txBody>
      </p:sp>
    </p:spTree>
    <p:extLst>
      <p:ext uri="{BB962C8B-B14F-4D97-AF65-F5344CB8AC3E}">
        <p14:creationId xmlns:p14="http://schemas.microsoft.com/office/powerpoint/2010/main" val="315949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3465-30DA-481E-BBB6-6DB52013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Testbed – Vulnerability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E66A-F499-43E7-9206-A7AFC266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995"/>
            <a:ext cx="10515600" cy="2103784"/>
          </a:xfrm>
        </p:spPr>
        <p:txBody>
          <a:bodyPr>
            <a:normAutofit/>
          </a:bodyPr>
          <a:lstStyle/>
          <a:p>
            <a:r>
              <a:rPr lang="en-US" sz="2000" dirty="0"/>
              <a:t>14 scanners reviewed; 4 selected based on coverage, usability, age, and usage by GitHub users (Kaur, 2020 and </a:t>
            </a:r>
            <a:r>
              <a:rPr lang="en-US" sz="2000" dirty="0" err="1"/>
              <a:t>Torkura</a:t>
            </a:r>
            <a:r>
              <a:rPr lang="en-US" sz="2000" dirty="0"/>
              <a:t>, 2016) (Table 7): </a:t>
            </a:r>
          </a:p>
          <a:p>
            <a:pPr lvl="1"/>
            <a:r>
              <a:rPr lang="en-US" sz="1800" b="1" dirty="0"/>
              <a:t>Bandit: </a:t>
            </a:r>
            <a:r>
              <a:rPr lang="en-US" sz="1800" dirty="0"/>
              <a:t>scans for 11 secrets, insecurities, and attacks in Python</a:t>
            </a:r>
          </a:p>
          <a:p>
            <a:pPr lvl="1"/>
            <a:r>
              <a:rPr lang="en-US" sz="1800" b="1" dirty="0"/>
              <a:t>Flaw Finder: </a:t>
            </a:r>
            <a:r>
              <a:rPr lang="en-US" sz="1800" dirty="0"/>
              <a:t>scans for four secrets, insecurities, and attacks in C </a:t>
            </a:r>
          </a:p>
          <a:p>
            <a:pPr lvl="1"/>
            <a:r>
              <a:rPr lang="en-US" sz="1800" b="1" dirty="0" err="1"/>
              <a:t>Gitrob</a:t>
            </a:r>
            <a:r>
              <a:rPr lang="en-US" sz="1800" b="1" dirty="0"/>
              <a:t>: </a:t>
            </a:r>
            <a:r>
              <a:rPr lang="en-US" sz="1800" dirty="0"/>
              <a:t>scans for three secrets and insecurities in GitHub</a:t>
            </a:r>
          </a:p>
          <a:p>
            <a:pPr lvl="1"/>
            <a:r>
              <a:rPr lang="en-US" sz="1800" b="1" dirty="0" err="1"/>
              <a:t>Trufflehog</a:t>
            </a:r>
            <a:r>
              <a:rPr lang="en-US" sz="1800" b="1" dirty="0"/>
              <a:t>: </a:t>
            </a:r>
            <a:r>
              <a:rPr lang="en-US" sz="1800" dirty="0"/>
              <a:t>scans for two secrets in GitHub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0A1712-37FC-44C1-9B34-BB7EE3BC769C}"/>
              </a:ext>
            </a:extLst>
          </p:cNvPr>
          <p:cNvGraphicFramePr>
            <a:graphicFrameLocks noGrp="1"/>
          </p:cNvGraphicFramePr>
          <p:nvPr/>
        </p:nvGraphicFramePr>
        <p:xfrm>
          <a:off x="692993" y="3308866"/>
          <a:ext cx="10806014" cy="3084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767600177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311922246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4112015663"/>
                    </a:ext>
                  </a:extLst>
                </a:gridCol>
                <a:gridCol w="1847775">
                  <a:extLst>
                    <a:ext uri="{9D8B030D-6E8A-4147-A177-3AD203B41FA5}">
                      <a16:colId xmlns:a16="http://schemas.microsoft.com/office/drawing/2014/main" val="1924110671"/>
                    </a:ext>
                  </a:extLst>
                </a:gridCol>
                <a:gridCol w="4039065">
                  <a:extLst>
                    <a:ext uri="{9D8B030D-6E8A-4147-A177-3AD203B41FA5}">
                      <a16:colId xmlns:a16="http://schemas.microsoft.com/office/drawing/2014/main" val="3804425832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1365287764"/>
                    </a:ext>
                  </a:extLst>
                </a:gridCol>
                <a:gridCol w="692615">
                  <a:extLst>
                    <a:ext uri="{9D8B030D-6E8A-4147-A177-3AD203B41FA5}">
                      <a16:colId xmlns:a16="http://schemas.microsoft.com/office/drawing/2014/main" val="292168502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50576733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135234268"/>
                    </a:ext>
                  </a:extLst>
                </a:gridCol>
              </a:tblGrid>
              <a:tr h="220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Sub-category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</a:rPr>
                        <a:t>Vuln.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 Narrow" panose="020B0606020202030204" pitchFamily="34" charset="0"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</a:rPr>
                        <a:t>Example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rial Narrow" panose="020B0606020202030204" pitchFamily="34" charset="0"/>
                        </a:rPr>
                        <a:t>Bandit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</a:rPr>
                        <a:t>Flaw Finder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</a:rPr>
                        <a:t>Gitrob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</a:rPr>
                        <a:t>Trufflehog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extLst>
                  <a:ext uri="{0D108BD9-81ED-4DB2-BD59-A6C34878D82A}">
                    <a16:rowId xmlns:a16="http://schemas.microsoft.com/office/drawing/2014/main" val="1427273820"/>
                  </a:ext>
                </a:extLst>
              </a:tr>
              <a:tr h="220297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Secret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Secret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Secret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A potential password/key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739b6afec22ff801a132fc89200a0614953211cd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18924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Word password found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irods://user:pass@host:port/destination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07083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Cryptography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Weak crypto.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Insufficient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crypo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. 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iv_size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crypt.key_size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();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73414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Filetype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Filetype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File that may contain secrets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Django configuration 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96566"/>
                  </a:ext>
                </a:extLst>
              </a:tr>
              <a:tr h="220297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Insecure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Permission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File permission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File may have dang. Permissions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int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err_code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chmod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(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filePath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, 0664 );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89219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Insecure 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Insecure 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Function can be vulnerable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Use of insecure and deprecated function (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mktemp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).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41859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Insecure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Module can be vulnerable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Pickle can be unsafe when used to deserialize untrusted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27417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Depricated library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Library no longer supported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The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pyCrypto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 library and its module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atfork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 are no longer actively maintained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5463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Internet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Insecure conn.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Dangerous internet connections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Requests call with verify=False disabling SSL certificate checks, security issue.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88048"/>
                  </a:ext>
                </a:extLst>
              </a:tr>
              <a:tr h="220297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Injection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Insecure input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Dangerous handling of user input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Use of unsafe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yaml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 load. Allows instantiation of arbitrary objects.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36147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SQL injection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Hardcoded SQL expressions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Possible SQL injection vector through string-based query construction.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65336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XSS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XML 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Dangerous XML library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Using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xmlrpclib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 to parse untrusted XML data is known to be vulnerable.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52240"/>
                  </a:ext>
                </a:extLst>
              </a:tr>
              <a:tr h="220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XSS vulnerability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Dangerous library 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By default, jinja2 sets </a:t>
                      </a:r>
                      <a:r>
                        <a:rPr lang="en-US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autoescape</a:t>
                      </a:r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 to False.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995" marR="4995" marT="499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06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C15CEA-A333-4D66-8E5B-E48D47439C88}"/>
              </a:ext>
            </a:extLst>
          </p:cNvPr>
          <p:cNvSpPr txBox="1"/>
          <p:nvPr/>
        </p:nvSpPr>
        <p:spPr>
          <a:xfrm>
            <a:off x="3649785" y="6356350"/>
            <a:ext cx="489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Table 7. Summary of Key Vulnerability Categories Returned from Scanners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53076-6DFF-4E47-AC6F-C17F4D46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19DD-2A8A-9C49-BD78-A02CF9F1EF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9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1962-FE21-40BF-87C9-EB10218B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6CF7-1DBA-4063-8D6F-FF8E3C8C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0953"/>
          </a:xfrm>
        </p:spPr>
        <p:txBody>
          <a:bodyPr>
            <a:normAutofit/>
          </a:bodyPr>
          <a:lstStyle/>
          <a:p>
            <a:r>
              <a:rPr lang="en-US" sz="2400" dirty="0"/>
              <a:t>We automate the framework following a systematic, three step 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GitHub data extraction and vulnerability scanning script: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Point script towards a GitHub organization account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Store all relevant GitHub data in SQL (repositories, users, and commits)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Generate vulnerability scanning scripts from repository data and execute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Generate node lists, edge list, and feature matrices for graph representation script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Execute automated data extraction script: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Use node and edge lists to generate bipartite graph representation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Generate monopartite graph projection node and edge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Execute automated graph embedding and evaluation script: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Preprocess monopartite node and edge lists and feature matrices for graph embedding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Generate graph embeddings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Cluster graph embeddings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1800" dirty="0"/>
              <a:t>Export results and evaluation metrics to local excel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36B5C-80D6-42FE-BCAE-2BC87F57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9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6E4-AD00-4655-B659-E5E95D03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AI-spin – Unsupervised Graph Embedding Approach (Node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0780-4A59-468C-847F-577E9FDE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1"/>
            <a:ext cx="10515600" cy="471646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To analyze our data, we can structure the relationship between users and repositories into a bipartite network.</a:t>
            </a:r>
          </a:p>
          <a:p>
            <a:pPr lvl="1"/>
            <a:r>
              <a:rPr lang="en-US" sz="2300" dirty="0"/>
              <a:t>Vulnerabilities can be linked to users and repositories as features.</a:t>
            </a:r>
          </a:p>
          <a:p>
            <a:pPr lvl="1"/>
            <a:endParaRPr lang="en-US" sz="2000" dirty="0"/>
          </a:p>
          <a:p>
            <a:r>
              <a:rPr lang="en-US" sz="2600" dirty="0"/>
              <a:t>We denote the bipartite network as </a:t>
            </a:r>
            <a:r>
              <a:rPr lang="en-US" sz="2600" i="1" dirty="0"/>
              <a:t>G=(U, R, E, F)</a:t>
            </a:r>
            <a:r>
              <a:rPr lang="en-US" sz="2600" dirty="0"/>
              <a:t>, where:</a:t>
            </a:r>
            <a:endParaRPr lang="en-US" sz="2600" i="1" dirty="0"/>
          </a:p>
          <a:p>
            <a:pPr lvl="1"/>
            <a:r>
              <a:rPr lang="en-US" sz="2300" i="1" dirty="0"/>
              <a:t>G </a:t>
            </a:r>
            <a:r>
              <a:rPr lang="en-US" sz="2300" dirty="0"/>
              <a:t>is a directed graph</a:t>
            </a:r>
            <a:endParaRPr lang="en-US" sz="2300" i="1" dirty="0"/>
          </a:p>
          <a:p>
            <a:pPr lvl="1"/>
            <a:r>
              <a:rPr lang="en-US" sz="2300" i="1" dirty="0"/>
              <a:t>U</a:t>
            </a:r>
            <a:r>
              <a:rPr lang="en-US" sz="2300" dirty="0"/>
              <a:t> is the node set, {u</a:t>
            </a:r>
            <a:r>
              <a:rPr lang="en-US" sz="2300" baseline="-25000" dirty="0"/>
              <a:t>1</a:t>
            </a:r>
            <a:r>
              <a:rPr lang="en-US" sz="2300" dirty="0"/>
              <a:t>, u</a:t>
            </a:r>
            <a:r>
              <a:rPr lang="en-US" sz="2300" baseline="-25000" dirty="0"/>
              <a:t>2</a:t>
            </a:r>
            <a:r>
              <a:rPr lang="en-US" sz="2300" dirty="0"/>
              <a:t>, u</a:t>
            </a:r>
            <a:r>
              <a:rPr lang="en-US" sz="2300" baseline="-25000" dirty="0"/>
              <a:t>3</a:t>
            </a:r>
            <a:r>
              <a:rPr lang="en-US" sz="2300" dirty="0"/>
              <a:t>, … u</a:t>
            </a:r>
            <a:r>
              <a:rPr lang="en-US" sz="2300" baseline="-25000" dirty="0"/>
              <a:t>n</a:t>
            </a:r>
            <a:r>
              <a:rPr lang="en-US" sz="2300" dirty="0"/>
              <a:t>}, of all users that have contributed to a repo</a:t>
            </a:r>
          </a:p>
          <a:p>
            <a:pPr lvl="1"/>
            <a:r>
              <a:rPr lang="en-US" sz="2300" i="1" dirty="0"/>
              <a:t>R </a:t>
            </a:r>
            <a:r>
              <a:rPr lang="en-US" sz="2300" dirty="0"/>
              <a:t>is the node set, {r</a:t>
            </a:r>
            <a:r>
              <a:rPr lang="en-US" sz="2300" baseline="-25000" dirty="0"/>
              <a:t>1</a:t>
            </a:r>
            <a:r>
              <a:rPr lang="en-US" sz="2300" dirty="0"/>
              <a:t>, r</a:t>
            </a:r>
            <a:r>
              <a:rPr lang="en-US" sz="2300" baseline="-25000" dirty="0"/>
              <a:t>2</a:t>
            </a:r>
            <a:r>
              <a:rPr lang="en-US" sz="2300" dirty="0"/>
              <a:t>, r</a:t>
            </a:r>
            <a:r>
              <a:rPr lang="en-US" sz="2300" baseline="-25000" dirty="0"/>
              <a:t>3</a:t>
            </a:r>
            <a:r>
              <a:rPr lang="en-US" sz="2300" dirty="0"/>
              <a:t>, … </a:t>
            </a:r>
            <a:r>
              <a:rPr lang="en-US" sz="2300" dirty="0" err="1"/>
              <a:t>r</a:t>
            </a:r>
            <a:r>
              <a:rPr lang="en-US" sz="2300" baseline="-25000" dirty="0" err="1"/>
              <a:t>n</a:t>
            </a:r>
            <a:r>
              <a:rPr lang="en-US" sz="2300" dirty="0"/>
              <a:t>}, of all repos</a:t>
            </a:r>
          </a:p>
          <a:p>
            <a:pPr lvl="1"/>
            <a:r>
              <a:rPr lang="en-US" sz="2300" i="1" dirty="0"/>
              <a:t>E</a:t>
            </a:r>
            <a:r>
              <a:rPr lang="en-US" sz="2300" dirty="0"/>
              <a:t> is the edge set, {e</a:t>
            </a:r>
            <a:r>
              <a:rPr lang="en-US" sz="2300" baseline="-25000" dirty="0"/>
              <a:t>1</a:t>
            </a:r>
            <a:r>
              <a:rPr lang="en-US" sz="2300" dirty="0"/>
              <a:t>, e</a:t>
            </a:r>
            <a:r>
              <a:rPr lang="en-US" sz="2300" baseline="-25000" dirty="0"/>
              <a:t>2</a:t>
            </a:r>
            <a:r>
              <a:rPr lang="en-US" sz="2300" dirty="0"/>
              <a:t>, e</a:t>
            </a:r>
            <a:r>
              <a:rPr lang="en-US" sz="2300" baseline="-25000" dirty="0"/>
              <a:t>3</a:t>
            </a:r>
            <a:r>
              <a:rPr lang="en-US" sz="2300" dirty="0"/>
              <a:t>, … </a:t>
            </a:r>
            <a:r>
              <a:rPr lang="en-US" sz="2300" dirty="0" err="1"/>
              <a:t>e</a:t>
            </a:r>
            <a:r>
              <a:rPr lang="en-US" sz="2300" baseline="-25000" dirty="0" err="1"/>
              <a:t>n</a:t>
            </a:r>
            <a:r>
              <a:rPr lang="en-US" sz="2300" dirty="0"/>
              <a:t>}, of directed edges from a user committing to a repo</a:t>
            </a:r>
          </a:p>
          <a:p>
            <a:pPr lvl="1"/>
            <a:r>
              <a:rPr lang="en-US" sz="2300" i="1" dirty="0"/>
              <a:t>F</a:t>
            </a:r>
            <a:r>
              <a:rPr lang="en-US" sz="2300" dirty="0"/>
              <a:t> is the feature matrix of each node; number of vulnerabilities from each user or repo</a:t>
            </a:r>
          </a:p>
          <a:p>
            <a:pPr lvl="1"/>
            <a:endParaRPr lang="en-US" sz="2100" dirty="0"/>
          </a:p>
          <a:p>
            <a:r>
              <a:rPr lang="en-US" sz="2600" dirty="0"/>
              <a:t>Unsupervised graph embedding is used to create graph embedding that store user/repository network and feature data in a 2k-dimensional vertex.</a:t>
            </a:r>
          </a:p>
          <a:p>
            <a:pPr lvl="1"/>
            <a:r>
              <a:rPr lang="en-US" sz="2300" dirty="0"/>
              <a:t>This allows for grouping users and repositories based on their relationships and vulnerabilities without prior knowledge.</a:t>
            </a:r>
          </a:p>
          <a:p>
            <a:pPr lvl="1"/>
            <a:endParaRPr lang="en-US" sz="2100" dirty="0"/>
          </a:p>
          <a:p>
            <a:r>
              <a:rPr lang="en-US" sz="2600" dirty="0"/>
              <a:t>We cluster the embedding and provide selected vulnerability results in Figures 7 and 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0573D-154B-5045-9FD3-D3928724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19DD-2A8A-9C49-BD78-A02CF9F1EF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internet enables efficient and effective communication between devices worldwide.  </a:t>
            </a:r>
          </a:p>
          <a:p>
            <a:pPr lvl="1"/>
            <a:r>
              <a:rPr lang="en-US" sz="2000" dirty="0"/>
              <a:t>Approximately 7 billion IoT devices are connected as of 2018</a:t>
            </a:r>
          </a:p>
          <a:p>
            <a:pPr lvl="1"/>
            <a:endParaRPr lang="en-US" sz="2000" dirty="0"/>
          </a:p>
          <a:p>
            <a:r>
              <a:rPr lang="en-US" sz="2400" dirty="0"/>
              <a:t>However, many devices are vulnerable to devastating cyber-attacks.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Assessing the vulnerabilities of all internet connected devices in an automated, scalable manner </a:t>
            </a:r>
            <a:r>
              <a:rPr lang="en-US" sz="2400" b="1" i="1" dirty="0"/>
              <a:t>can help prevent future cyber-attacks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vast amounts of various data sources and types show promise in applying AI-based techniques to enhance these assessments.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842F-A6D2-48CC-8114-3BEC2F3C6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BEDE-928D-41CC-B42A-74C1D15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Results – Repository Embedding Clusters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22354B-7379-4764-AAAC-F95F4ADD8AFD}"/>
              </a:ext>
            </a:extLst>
          </p:cNvPr>
          <p:cNvSpPr txBox="1">
            <a:spLocks/>
          </p:cNvSpPr>
          <p:nvPr/>
        </p:nvSpPr>
        <p:spPr>
          <a:xfrm>
            <a:off x="769868" y="4455292"/>
            <a:ext cx="10036667" cy="2144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n-lt"/>
              </a:rPr>
              <a:t>Figure 8 shows that cluster B and D contain insecure inputs, cluster E contains insecure functions, and figure F contains secrets.</a:t>
            </a:r>
          </a:p>
          <a:p>
            <a:r>
              <a:rPr lang="en-US" sz="2000" dirty="0">
                <a:latin typeface="+mn-lt"/>
              </a:rPr>
              <a:t>This approach allows us to group key users and assess vulnerabilities per cluster by type, severity, or frequency, and apply targeted mitigation strategies for focused users.</a:t>
            </a:r>
            <a:endParaRPr lang="en-US" sz="24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We identify additional scientific cyberinfrastructures as possibilities for extending this line of research in Table 8.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339F7-416D-4F3B-8B36-D57BC52C0D72}"/>
              </a:ext>
            </a:extLst>
          </p:cNvPr>
          <p:cNvSpPr txBox="1"/>
          <p:nvPr/>
        </p:nvSpPr>
        <p:spPr>
          <a:xfrm>
            <a:off x="1114079" y="4156331"/>
            <a:ext cx="414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Figure 7. Clusters of Vulnerable Repos </a:t>
            </a:r>
            <a:r>
              <a:rPr lang="en-US" sz="1200" b="1" dirty="0">
                <a:solidFill>
                  <a:srgbClr val="FF0000"/>
                </a:solidFill>
              </a:rPr>
              <a:t>(k= 9); </a:t>
            </a:r>
            <a:r>
              <a:rPr lang="en-US" sz="1200" b="1" dirty="0"/>
              <a:t>All Vuln.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9BE88-682A-6E43-8023-CDC9E25F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19DD-2A8A-9C49-BD78-A02CF9F1EFB6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1207D-D6A7-0C45-9B8F-7CE05CB4C6F4}"/>
              </a:ext>
            </a:extLst>
          </p:cNvPr>
          <p:cNvSpPr txBox="1"/>
          <p:nvPr/>
        </p:nvSpPr>
        <p:spPr>
          <a:xfrm>
            <a:off x="6597860" y="4166511"/>
            <a:ext cx="3667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8. Breakdown of Vulnerabilities Within Clusters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6512B44E-BC98-1C47-9552-738833460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96" y="-232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9C0ABD29-701D-C848-BD5A-3D50CCF4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96" y="4339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328D2-DD71-4562-A834-074DBA44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2" y="1690688"/>
            <a:ext cx="9145157" cy="25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14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916A-63DE-4356-BA96-20968DA6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43A95F-7032-4A07-9A3F-7EE33AED3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857163"/>
              </p:ext>
            </p:extLst>
          </p:nvPr>
        </p:nvGraphicFramePr>
        <p:xfrm>
          <a:off x="2405063" y="1557338"/>
          <a:ext cx="7381873" cy="28090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48344">
                  <a:extLst>
                    <a:ext uri="{9D8B030D-6E8A-4147-A177-3AD203B41FA5}">
                      <a16:colId xmlns:a16="http://schemas.microsoft.com/office/drawing/2014/main" val="1035843489"/>
                    </a:ext>
                  </a:extLst>
                </a:gridCol>
                <a:gridCol w="562113">
                  <a:extLst>
                    <a:ext uri="{9D8B030D-6E8A-4147-A177-3AD203B41FA5}">
                      <a16:colId xmlns:a16="http://schemas.microsoft.com/office/drawing/2014/main" val="240163222"/>
                    </a:ext>
                  </a:extLst>
                </a:gridCol>
                <a:gridCol w="642293">
                  <a:extLst>
                    <a:ext uri="{9D8B030D-6E8A-4147-A177-3AD203B41FA5}">
                      <a16:colId xmlns:a16="http://schemas.microsoft.com/office/drawing/2014/main" val="3319900030"/>
                    </a:ext>
                  </a:extLst>
                </a:gridCol>
                <a:gridCol w="829123">
                  <a:extLst>
                    <a:ext uri="{9D8B030D-6E8A-4147-A177-3AD203B41FA5}">
                      <a16:colId xmlns:a16="http://schemas.microsoft.com/office/drawing/2014/main" val="1562009463"/>
                    </a:ext>
                  </a:extLst>
                </a:gridCol>
              </a:tblGrid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b="1" u="none" strike="noStrike" dirty="0">
                          <a:effectLst/>
                        </a:rPr>
                        <a:t>Program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b="1" u="none" strike="noStrike" dirty="0" err="1">
                          <a:effectLst/>
                        </a:rPr>
                        <a:t>Github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b="1" u="none" strike="noStrike" dirty="0">
                          <a:effectLst/>
                        </a:rPr>
                        <a:t>Repos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b="1" u="none" strike="noStrike" dirty="0">
                          <a:effectLst/>
                        </a:rPr>
                        <a:t>Forks*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3185522979"/>
                  </a:ext>
                </a:extLst>
              </a:tr>
              <a:tr h="134059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Arecibo </a:t>
                      </a:r>
                      <a:r>
                        <a:rPr lang="en-US" sz="1200" u="none" strike="noStrike" dirty="0" err="1">
                          <a:effectLst/>
                        </a:rPr>
                        <a:t>Observetory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2928219744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Green Bank Observatory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425040545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 err="1">
                          <a:effectLst/>
                        </a:rPr>
                        <a:t>IceCube</a:t>
                      </a:r>
                      <a:r>
                        <a:rPr lang="en-US" sz="1200" u="none" strike="noStrike" dirty="0">
                          <a:effectLst/>
                        </a:rPr>
                        <a:t> Neutrino Observatory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3264210004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National Center for Atmospheric Research (FFRDC) NCAR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>
                          <a:effectLst/>
                        </a:rPr>
                        <a:t>572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4163459538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Natural Hazards Engineering Research Infrastructure NHERI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Moderate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2585339913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National Ecological Observatory Network NEON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4032143182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Gemini Observatory Gemini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3508596771"/>
                  </a:ext>
                </a:extLst>
              </a:tr>
              <a:tr h="85920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Vera C. Rubin Observatory (formerly Large Synoptic Survey Telescope) Rubin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392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Moderate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1296323057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National Radio Astronomy Observatory (FFRDC) NRAO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677144187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Very Large Array VLA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1356771966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Ocean Observatories Initiative OOI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Moderate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3118902175"/>
                  </a:ext>
                </a:extLst>
              </a:tr>
              <a:tr h="127335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>
                          <a:effectLst/>
                        </a:rPr>
                        <a:t>Polar Geospatial Center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Moderate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1357942280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National Science Foundation Cloud and Autonomic Computing Center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3582199663"/>
                  </a:ext>
                </a:extLst>
              </a:tr>
              <a:tr h="114162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National Renewable Energy Laboratory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302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1" marR="4391" marT="4391" marB="0" anchor="b"/>
                </a:tc>
                <a:extLst>
                  <a:ext uri="{0D108BD9-81ED-4DB2-BD59-A6C34878D82A}">
                    <a16:rowId xmlns:a16="http://schemas.microsoft.com/office/drawing/2014/main" val="17111647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875C4-3B96-4292-B117-2F3B97F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18391-BAC7-4667-AFED-1CD703081E9D}"/>
              </a:ext>
            </a:extLst>
          </p:cNvPr>
          <p:cNvSpPr txBox="1"/>
          <p:nvPr/>
        </p:nvSpPr>
        <p:spPr>
          <a:xfrm>
            <a:off x="3370196" y="4366403"/>
            <a:ext cx="545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Table 8. Selected Scientific Cyberinfrastructures Containing GitHub Repositories; </a:t>
            </a:r>
          </a:p>
          <a:p>
            <a:pPr algn="ctr"/>
            <a:r>
              <a:rPr lang="en-US" sz="1200" b="1" dirty="0"/>
              <a:t>Forks are labeled based on total number (Low=0-2 forks, Medium=3-10, High=+10)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DADEC-95BE-4D32-B12C-6385502790E4}"/>
              </a:ext>
            </a:extLst>
          </p:cNvPr>
          <p:cNvSpPr txBox="1"/>
          <p:nvPr/>
        </p:nvSpPr>
        <p:spPr>
          <a:xfrm>
            <a:off x="838200" y="4782483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the first phase of this research, we leveraged </a:t>
            </a:r>
            <a:r>
              <a:rPr lang="en-US" sz="2000" dirty="0" err="1"/>
              <a:t>CyVerse</a:t>
            </a:r>
            <a:r>
              <a:rPr lang="en-US" sz="2000" dirty="0"/>
              <a:t>’ publicly accessible GitHub repositories as the initial data testbed.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there are additional scientific CI’s that contain their own GitHub repositories which will be leveraged for additional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addition to multiple GitHub repositories, there are other platforms such as GitLab that are also leveraged by scientific CI.</a:t>
            </a:r>
          </a:p>
        </p:txBody>
      </p:sp>
    </p:spTree>
    <p:extLst>
      <p:ext uri="{BB962C8B-B14F-4D97-AF65-F5344CB8AC3E}">
        <p14:creationId xmlns:p14="http://schemas.microsoft.com/office/powerpoint/2010/main" val="1442928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23C2-E320-4E70-8D18-5BAE7B72D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Internet of Things (IoT)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C9781-3F9B-4F13-ACE4-A98154F8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Izhar Sajid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755EB-8853-4FBD-8159-02F4E597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5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E84534-C243-4C93-8791-AD481137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Internet of Things: Agenda and Learning Goals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7FDE5A-6306-4ECE-AA4E-AB328D62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We introduce the Internet of Things as an area of research.</a:t>
            </a:r>
          </a:p>
          <a:p>
            <a:pPr lvl="1"/>
            <a:r>
              <a:rPr lang="en-US" sz="2000" dirty="0"/>
              <a:t>Data Types within IoT (</a:t>
            </a:r>
            <a:r>
              <a:rPr lang="en-US" sz="2000" b="1" dirty="0"/>
              <a:t>NetFlow</a:t>
            </a:r>
            <a:r>
              <a:rPr lang="en-US" sz="2000" dirty="0"/>
              <a:t> and </a:t>
            </a:r>
            <a:r>
              <a:rPr lang="en-US" sz="2000" b="1" dirty="0"/>
              <a:t>Fingerprinting</a:t>
            </a:r>
            <a:r>
              <a:rPr lang="en-US" sz="2000" dirty="0"/>
              <a:t>), IoT Search Engines.</a:t>
            </a:r>
          </a:p>
          <a:p>
            <a:pPr lvl="1"/>
            <a:r>
              <a:rPr lang="en-US" sz="2000" b="1" dirty="0"/>
              <a:t>Learning goal:</a:t>
            </a:r>
            <a:r>
              <a:rPr lang="en-US" sz="2000" dirty="0"/>
              <a:t> You will know what types of data are available.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 introduce the current IoT Lab infrastructure.</a:t>
            </a:r>
          </a:p>
          <a:p>
            <a:pPr lvl="1"/>
            <a:r>
              <a:rPr lang="en-US" sz="2000" dirty="0"/>
              <a:t>Current Devices, Available Data Captures and IoT Tools. </a:t>
            </a:r>
          </a:p>
          <a:p>
            <a:pPr lvl="1"/>
            <a:r>
              <a:rPr lang="en-US" sz="2000" b="1" dirty="0"/>
              <a:t>Learning goal:</a:t>
            </a:r>
            <a:r>
              <a:rPr lang="en-US" sz="2000" dirty="0"/>
              <a:t> You will know the scope of the IoT Lab and resources available to you. 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 demo Shodan and Nessus to illustrate how vulnerabilities can be identified across IoT Devices. </a:t>
            </a:r>
          </a:p>
          <a:p>
            <a:pPr lvl="1"/>
            <a:r>
              <a:rPr lang="en-US" sz="2000" b="1" dirty="0"/>
              <a:t>Learning goal:</a:t>
            </a:r>
            <a:r>
              <a:rPr lang="en-US" sz="2000" dirty="0"/>
              <a:t> You will see an example of collecting data from Shodan and how this data can be leveraged through a vulnerability assessment platform to identify threats.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B6745-0361-4BBA-AD23-A8C289FC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7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0EAFE0-F1E0-44E1-BBFE-49124C4773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Internet of Things (IoT)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DF2A62-DBF1-48B3-9CFB-FA4F1529DDEA}"/>
              </a:ext>
            </a:extLst>
          </p:cNvPr>
          <p:cNvSpPr txBox="1">
            <a:spLocks/>
          </p:cNvSpPr>
          <p:nvPr/>
        </p:nvSpPr>
        <p:spPr>
          <a:xfrm>
            <a:off x="382619" y="2019511"/>
            <a:ext cx="10971181" cy="3960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</a:rPr>
              <a:t>The Internet of things (IoT) is the inter-networking of physical devices embedded with electronics, software, sensors, actuators, and network connectivity which enable these objects to collect and exchange data.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IoT is prevalent across several sectors providing personalized services. Examples include: </a:t>
            </a:r>
            <a:r>
              <a:rPr lang="en-US" sz="2400" b="1" dirty="0">
                <a:latin typeface="Calibri" panose="020F0502020204030204" pitchFamily="34" charset="0"/>
              </a:rPr>
              <a:t>Industrial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</a:rPr>
              <a:t>Healthcare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</a:rPr>
              <a:t>Fin-Tech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</a:rPr>
              <a:t>Retail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</a:rPr>
              <a:t>Smart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</a:rPr>
              <a:t>Cities</a:t>
            </a:r>
            <a:r>
              <a:rPr lang="en-US" sz="2400" dirty="0">
                <a:latin typeface="Calibri" panose="020F0502020204030204" pitchFamily="34" charset="0"/>
              </a:rPr>
              <a:t>, and </a:t>
            </a:r>
            <a:r>
              <a:rPr lang="en-US" sz="2400" b="1" dirty="0">
                <a:latin typeface="Calibri" panose="020F0502020204030204" pitchFamily="34" charset="0"/>
              </a:rPr>
              <a:t>Smart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</a:rPr>
              <a:t>Homes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Although IoT enhances the quality of our lives, it also poses serious security and privacy challenges.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We present the various tools, their purpose, and description in Table 9.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D91B0-FCF5-4FE2-A2C8-09F4A7E2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66981B-8FB2-41E4-B6B6-EC2253850E7E}"/>
              </a:ext>
            </a:extLst>
          </p:cNvPr>
          <p:cNvSpPr txBox="1">
            <a:spLocks/>
          </p:cNvSpPr>
          <p:nvPr/>
        </p:nvSpPr>
        <p:spPr>
          <a:xfrm>
            <a:off x="838200" y="22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IoT: Common Tools Used</a:t>
            </a:r>
          </a:p>
        </p:txBody>
      </p:sp>
      <p:pic>
        <p:nvPicPr>
          <p:cNvPr id="1026" name="Picture 2" descr="Wireshark · Go Deep.">
            <a:extLst>
              <a:ext uri="{FF2B5EF4-FFF2-40B4-BE49-F238E27FC236}">
                <a16:creationId xmlns:a16="http://schemas.microsoft.com/office/drawing/2014/main" id="{B3DD0056-A962-46B4-A013-12ADB0C25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9" y="5752336"/>
            <a:ext cx="541363" cy="5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CPDump - InfoSec Addicts | Cyber Security | Pentester">
            <a:extLst>
              <a:ext uri="{FF2B5EF4-FFF2-40B4-BE49-F238E27FC236}">
                <a16:creationId xmlns:a16="http://schemas.microsoft.com/office/drawing/2014/main" id="{2111D189-6730-4C21-8DF8-251D60E6D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1" b="24314"/>
          <a:stretch/>
        </p:blipFill>
        <p:spPr bwMode="auto">
          <a:xfrm>
            <a:off x="1518288" y="5824769"/>
            <a:ext cx="1810579" cy="4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Nmap: Pro Tips and Tricks | Liquid Web">
            <a:extLst>
              <a:ext uri="{FF2B5EF4-FFF2-40B4-BE49-F238E27FC236}">
                <a16:creationId xmlns:a16="http://schemas.microsoft.com/office/drawing/2014/main" id="{0A3F17DE-E571-4703-9DBD-708BBDAA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40" y="5723308"/>
            <a:ext cx="688884" cy="68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C Technologies - Solutions">
            <a:extLst>
              <a:ext uri="{FF2B5EF4-FFF2-40B4-BE49-F238E27FC236}">
                <a16:creationId xmlns:a16="http://schemas.microsoft.com/office/drawing/2014/main" id="{9224BBCF-AF0E-4DD3-A017-9D6626B3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78" y="5898254"/>
            <a:ext cx="2159292" cy="3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able® - The Cyber Exposure Company">
            <a:extLst>
              <a:ext uri="{FF2B5EF4-FFF2-40B4-BE49-F238E27FC236}">
                <a16:creationId xmlns:a16="http://schemas.microsoft.com/office/drawing/2014/main" id="{5A86DAC5-D293-4977-934D-AE6D4F5C6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98" y="5852651"/>
            <a:ext cx="1519752" cy="4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E722DE-2196-4541-B1B9-CE4CD21B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93" y="5788552"/>
            <a:ext cx="541363" cy="5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tegrate with MySQL - Flowgear">
            <a:extLst>
              <a:ext uri="{FF2B5EF4-FFF2-40B4-BE49-F238E27FC236}">
                <a16:creationId xmlns:a16="http://schemas.microsoft.com/office/drawing/2014/main" id="{E979D7EA-2974-4A04-94E7-59DCED08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026" y="5723308"/>
            <a:ext cx="863658" cy="44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7539EE-D7CB-4FA8-A2F6-1155D594C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74498"/>
              </p:ext>
            </p:extLst>
          </p:nvPr>
        </p:nvGraphicFramePr>
        <p:xfrm>
          <a:off x="479365" y="1458511"/>
          <a:ext cx="11248178" cy="3789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863">
                  <a:extLst>
                    <a:ext uri="{9D8B030D-6E8A-4147-A177-3AD203B41FA5}">
                      <a16:colId xmlns:a16="http://schemas.microsoft.com/office/drawing/2014/main" val="1426433443"/>
                    </a:ext>
                  </a:extLst>
                </a:gridCol>
                <a:gridCol w="1024812">
                  <a:extLst>
                    <a:ext uri="{9D8B030D-6E8A-4147-A177-3AD203B41FA5}">
                      <a16:colId xmlns:a16="http://schemas.microsoft.com/office/drawing/2014/main" val="4080159517"/>
                    </a:ext>
                  </a:extLst>
                </a:gridCol>
                <a:gridCol w="2056274">
                  <a:extLst>
                    <a:ext uri="{9D8B030D-6E8A-4147-A177-3AD203B41FA5}">
                      <a16:colId xmlns:a16="http://schemas.microsoft.com/office/drawing/2014/main" val="2554985241"/>
                    </a:ext>
                  </a:extLst>
                </a:gridCol>
                <a:gridCol w="4030483">
                  <a:extLst>
                    <a:ext uri="{9D8B030D-6E8A-4147-A177-3AD203B41FA5}">
                      <a16:colId xmlns:a16="http://schemas.microsoft.com/office/drawing/2014/main" val="3765397308"/>
                    </a:ext>
                  </a:extLst>
                </a:gridCol>
                <a:gridCol w="3301746">
                  <a:extLst>
                    <a:ext uri="{9D8B030D-6E8A-4147-A177-3AD203B41FA5}">
                      <a16:colId xmlns:a16="http://schemas.microsoft.com/office/drawing/2014/main" val="2026552374"/>
                    </a:ext>
                  </a:extLst>
                </a:gridCol>
              </a:tblGrid>
              <a:tr h="29728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Category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Purpose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3218199827"/>
                  </a:ext>
                </a:extLst>
              </a:tr>
              <a:tr h="505377">
                <a:tc rowSpan="9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Data</a:t>
                      </a:r>
                    </a:p>
                  </a:txBody>
                  <a:tcPr marL="89184" marR="89184" marT="44592" marB="44592"/>
                </a:tc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Packet Captures 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Wireshark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Graphical interface for capturing and analyzing packets. 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9"/>
                        </a:rPr>
                        <a:t>https://www.wireshark.org/docs/wsug_html_chunked/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3988067504"/>
                  </a:ext>
                </a:extLst>
              </a:tr>
              <a:tr h="505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Tcpdump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Command line tool that allows the capture and display of packets on the network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0"/>
                        </a:rPr>
                        <a:t>https://www.tcpdump.org/manpages/tcpdump.1.html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995690574"/>
                  </a:ext>
                </a:extLst>
              </a:tr>
              <a:tr h="505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PyShark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Python wrapper for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tshark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, parsing using Wireshark dissector.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1"/>
                        </a:rPr>
                        <a:t>https://pypi.org/project/pyshark/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1086871296"/>
                  </a:ext>
                </a:extLst>
              </a:tr>
              <a:tr h="2972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Vulnerability Scanning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NMAP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Network Mapper; network discovery and security auditing.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2"/>
                        </a:rPr>
                        <a:t>https://nmap.org/docs.html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569328056"/>
                  </a:ext>
                </a:extLst>
              </a:tr>
              <a:tr h="2972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Nessus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Vulnerability scanning tool, maps to CVEs. 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3"/>
                        </a:rPr>
                        <a:t>https://docs.tenable.com/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1808835710"/>
                  </a:ext>
                </a:extLst>
              </a:tr>
              <a:tr h="2972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IoT Inspector 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Automated security analysis of a device’s firmware 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4"/>
                        </a:rPr>
                        <a:t>https://www.iot-inspector.com/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1776220827"/>
                  </a:ext>
                </a:extLst>
              </a:tr>
              <a:tr h="297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Storage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MySQL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Relational database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5"/>
                        </a:rPr>
                        <a:t>https://www.mysql.com/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344247884"/>
                  </a:ext>
                </a:extLst>
              </a:tr>
              <a:tr h="297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Statistical Summary / Analysis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Zeek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PCAP analysis; exports several types of log files.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6"/>
                        </a:rPr>
                        <a:t>https://www.netresec.com/?page=Resources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3950374174"/>
                  </a:ext>
                </a:extLst>
              </a:tr>
              <a:tr h="416193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Network Miner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PCAP analysis; GUI-based – can view files and images</a:t>
                      </a:r>
                    </a:p>
                  </a:txBody>
                  <a:tcPr marL="89184" marR="89184" marT="44592" marB="4459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17"/>
                        </a:rPr>
                        <a:t>https://docs.zeek.org/en/current/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 marL="89184" marR="89184" marT="44592" marB="44592"/>
                </a:tc>
                <a:extLst>
                  <a:ext uri="{0D108BD9-81ED-4DB2-BD59-A6C34878D82A}">
                    <a16:rowId xmlns:a16="http://schemas.microsoft.com/office/drawing/2014/main" val="43163600"/>
                  </a:ext>
                </a:extLst>
              </a:tr>
            </a:tbl>
          </a:graphicData>
        </a:graphic>
      </p:graphicFrame>
      <p:pic>
        <p:nvPicPr>
          <p:cNvPr id="7" name="Picture 2" descr="Zeek: zeek-logo-without-text">
            <a:extLst>
              <a:ext uri="{FF2B5EF4-FFF2-40B4-BE49-F238E27FC236}">
                <a16:creationId xmlns:a16="http://schemas.microsoft.com/office/drawing/2014/main" id="{596FA980-4450-4B06-BDDE-2ABD33D4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947" y="5717437"/>
            <a:ext cx="602065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tworkMiner - The NSM and Network Forensics Analysis Tool ⛏">
            <a:extLst>
              <a:ext uri="{FF2B5EF4-FFF2-40B4-BE49-F238E27FC236}">
                <a16:creationId xmlns:a16="http://schemas.microsoft.com/office/drawing/2014/main" id="{242FBF99-547F-4893-B6A9-F9FEECCA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27" y="5695665"/>
            <a:ext cx="619805" cy="6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A3AD9-DF6E-40D8-8E34-F1EADCA8DB28}"/>
              </a:ext>
            </a:extLst>
          </p:cNvPr>
          <p:cNvSpPr txBox="1"/>
          <p:nvPr/>
        </p:nvSpPr>
        <p:spPr>
          <a:xfrm>
            <a:off x="4535393" y="5288315"/>
            <a:ext cx="270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Table 9. Summary of Common IoT Tools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BA8E0E5D-5BF8-4C06-AC63-BCF5FC9D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B331525-5111-42B4-B9E1-BD46ECBCF8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3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0EAFE0-F1E0-44E1-BBFE-49124C477382}"/>
              </a:ext>
            </a:extLst>
          </p:cNvPr>
          <p:cNvSpPr txBox="1">
            <a:spLocks/>
          </p:cNvSpPr>
          <p:nvPr/>
        </p:nvSpPr>
        <p:spPr>
          <a:xfrm>
            <a:off x="838200" y="35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Data – IoT Device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DF2A62-DBF1-48B3-9CFB-FA4F1529DDEA}"/>
              </a:ext>
            </a:extLst>
          </p:cNvPr>
          <p:cNvSpPr txBox="1">
            <a:spLocks/>
          </p:cNvSpPr>
          <p:nvPr/>
        </p:nvSpPr>
        <p:spPr>
          <a:xfrm>
            <a:off x="838200" y="1914779"/>
            <a:ext cx="5128591" cy="416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panose="020F0502020204030204" pitchFamily="34" charset="0"/>
              </a:rPr>
              <a:t>Table 10 summarizes seven general characteristics of IoT devices. </a:t>
            </a:r>
          </a:p>
          <a:p>
            <a:pPr lvl="1"/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</a:rPr>
              <a:t>IoT Device Characteristics: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Enhances capabilities of the IoT network by cooperation.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Combination of these characteristics creates value and supports human activities.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Together, they also contribute to the </a:t>
            </a:r>
            <a:r>
              <a:rPr lang="en-US" sz="2200" b="1" dirty="0">
                <a:latin typeface="Calibri" panose="020F0502020204030204" pitchFamily="34" charset="0"/>
              </a:rPr>
              <a:t>security</a:t>
            </a:r>
            <a:r>
              <a:rPr lang="en-US" sz="2200" dirty="0">
                <a:latin typeface="Calibri" panose="020F0502020204030204" pitchFamily="34" charset="0"/>
              </a:rPr>
              <a:t> and </a:t>
            </a:r>
            <a:r>
              <a:rPr lang="en-US" sz="2200" b="1" dirty="0">
                <a:latin typeface="Calibri" panose="020F0502020204030204" pitchFamily="34" charset="0"/>
              </a:rPr>
              <a:t>privacy</a:t>
            </a:r>
            <a:r>
              <a:rPr lang="en-US" sz="2200" dirty="0">
                <a:latin typeface="Calibri" panose="020F0502020204030204" pitchFamily="34" charset="0"/>
              </a:rPr>
              <a:t> challenges that exist today. </a:t>
            </a:r>
          </a:p>
          <a:p>
            <a:pPr lvl="1"/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</a:rPr>
              <a:t>Table 11 summarizes the key features available from </a:t>
            </a:r>
            <a:r>
              <a:rPr lang="en-US" sz="2600" dirty="0" err="1">
                <a:latin typeface="Calibri" panose="020F0502020204030204" pitchFamily="34" charset="0"/>
              </a:rPr>
              <a:t>Netflow</a:t>
            </a:r>
            <a:r>
              <a:rPr lang="en-US" sz="2600" dirty="0">
                <a:latin typeface="Calibri" panose="020F0502020204030204" pitchFamily="34" charset="0"/>
              </a:rPr>
              <a:t> data.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6A78E44-1AB4-471D-AA73-C15FE43C5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01040"/>
              </p:ext>
            </p:extLst>
          </p:nvPr>
        </p:nvGraphicFramePr>
        <p:xfrm>
          <a:off x="6096001" y="1914779"/>
          <a:ext cx="5605668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407">
                  <a:extLst>
                    <a:ext uri="{9D8B030D-6E8A-4147-A177-3AD203B41FA5}">
                      <a16:colId xmlns:a16="http://schemas.microsoft.com/office/drawing/2014/main" val="3335578944"/>
                    </a:ext>
                  </a:extLst>
                </a:gridCol>
                <a:gridCol w="3484261">
                  <a:extLst>
                    <a:ext uri="{9D8B030D-6E8A-4147-A177-3AD203B41FA5}">
                      <a16:colId xmlns:a16="http://schemas.microsoft.com/office/drawing/2014/main" val="69080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IoT Device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9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Interconnectivity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Anything can be interconnected with the global and communication infrastructure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Things-Related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Services through these physical devices such as 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4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Heterogeneity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Numerous hardware platform and network differences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6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Dynamic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 Device’s state changes dynamically (sleeping, waking up, connected, disconnected)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3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Enormous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Magnitude larger than the devices connected to the current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9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Obtaining the benefits of IoT with safety in mind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4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Accessibility (getting on the network), compatibility (provides the common ability to consume and produce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47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B73D74-E0AD-4DE2-AFFE-E748E1B342BA}"/>
              </a:ext>
            </a:extLst>
          </p:cNvPr>
          <p:cNvSpPr txBox="1"/>
          <p:nvPr/>
        </p:nvSpPr>
        <p:spPr>
          <a:xfrm>
            <a:off x="7284199" y="6339459"/>
            <a:ext cx="3229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Table 10. Summary of IoT Device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9E4D2-1ED6-4883-9C8A-F6A0B4E1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7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0EAFE0-F1E0-44E1-BBFE-49124C477382}"/>
              </a:ext>
            </a:extLst>
          </p:cNvPr>
          <p:cNvSpPr txBox="1">
            <a:spLocks/>
          </p:cNvSpPr>
          <p:nvPr/>
        </p:nvSpPr>
        <p:spPr>
          <a:xfrm>
            <a:off x="838200" y="1969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Data Types: NetFlow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685C15-8311-4BC1-91BF-011F4AAD720B}"/>
              </a:ext>
            </a:extLst>
          </p:cNvPr>
          <p:cNvSpPr txBox="1">
            <a:spLocks/>
          </p:cNvSpPr>
          <p:nvPr/>
        </p:nvSpPr>
        <p:spPr>
          <a:xfrm>
            <a:off x="391886" y="1825625"/>
            <a:ext cx="58641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latin typeface="Calibri" panose="020F0502020204030204" pitchFamily="34" charset="0"/>
              </a:rPr>
              <a:t>Netflow</a:t>
            </a:r>
            <a:r>
              <a:rPr lang="en-US" sz="2400" b="1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Data that pertains to the overall flows of data across devices.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</a:rPr>
              <a:t>Netflow</a:t>
            </a:r>
            <a:r>
              <a:rPr lang="en-US" sz="2400" dirty="0">
                <a:latin typeface="Calibri" panose="020F0502020204030204" pitchFamily="34" charset="0"/>
              </a:rPr>
              <a:t> data encompasses two categories: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</a:rPr>
              <a:t>General:</a:t>
            </a:r>
            <a:r>
              <a:rPr lang="en-US" sz="2000" dirty="0">
                <a:latin typeface="Calibri" panose="020F0502020204030204" pitchFamily="34" charset="0"/>
              </a:rPr>
              <a:t> data about what, where, and how the flows are occurring.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</a:rPr>
              <a:t>Statistical: </a:t>
            </a:r>
            <a:r>
              <a:rPr lang="en-US" sz="2000" dirty="0">
                <a:latin typeface="Calibri" panose="020F0502020204030204" pitchFamily="34" charset="0"/>
              </a:rPr>
              <a:t>how much data is flowing between and across devices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We further select identifiable attributes suitable for IoT fingerprinting in Table 12.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E5441-A9F1-42FF-B92E-EF276CFCD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91305"/>
              </p:ext>
            </p:extLst>
          </p:nvPr>
        </p:nvGraphicFramePr>
        <p:xfrm>
          <a:off x="6373907" y="1926424"/>
          <a:ext cx="5524026" cy="4160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7170">
                  <a:extLst>
                    <a:ext uri="{9D8B030D-6E8A-4147-A177-3AD203B41FA5}">
                      <a16:colId xmlns:a16="http://schemas.microsoft.com/office/drawing/2014/main" val="3011966343"/>
                    </a:ext>
                  </a:extLst>
                </a:gridCol>
                <a:gridCol w="1825225">
                  <a:extLst>
                    <a:ext uri="{9D8B030D-6E8A-4147-A177-3AD203B41FA5}">
                      <a16:colId xmlns:a16="http://schemas.microsoft.com/office/drawing/2014/main" val="549161405"/>
                    </a:ext>
                  </a:extLst>
                </a:gridCol>
                <a:gridCol w="2921631">
                  <a:extLst>
                    <a:ext uri="{9D8B030D-6E8A-4147-A177-3AD203B41FA5}">
                      <a16:colId xmlns:a16="http://schemas.microsoft.com/office/drawing/2014/main" val="2864784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4262385"/>
                  </a:ext>
                </a:extLst>
              </a:tr>
              <a:tr h="18288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Ingress interface (SNMP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</a:rPr>
                        <a:t>ifIndex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Router/Switch Interface Information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001328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Source IP Address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IP address of the sender for a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565655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Destination IP Address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IP address of the receiver of a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192712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IP Protocol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Protocol </a:t>
                      </a:r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</a:rPr>
                        <a:t>associtiated</a:t>
                      </a:r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 with a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7764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Source Port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UDP # or TCP #, or 0 for ICMP and other protocols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74099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Destination Port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UDP # or TCP #, or 0 for ICMP and other protocols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0905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IP Type of Service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Priority level of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2934059"/>
                  </a:ext>
                </a:extLst>
              </a:tr>
              <a:tr h="1828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Statistical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Duration of the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6613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Source Bytes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The number of bytes sent per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20075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Destination Bytes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The number of bytes received per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935491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Packets Per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The number of packets per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41914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Wrong Fragment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The sum of packets with bad checksums in a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01841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Urgent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</a:rPr>
                        <a:t>The sum of packets with urgent flags in a flow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49803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EF43BD-417D-41CC-B62F-6E77FC537957}"/>
              </a:ext>
            </a:extLst>
          </p:cNvPr>
          <p:cNvSpPr txBox="1"/>
          <p:nvPr/>
        </p:nvSpPr>
        <p:spPr>
          <a:xfrm>
            <a:off x="7619190" y="6049243"/>
            <a:ext cx="3033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Table 11. Summary of </a:t>
            </a:r>
            <a:r>
              <a:rPr lang="en-US" sz="1200" b="1" dirty="0" err="1">
                <a:latin typeface="Calibri" panose="020F0502020204030204" pitchFamily="34" charset="0"/>
              </a:rPr>
              <a:t>Netflow</a:t>
            </a:r>
            <a:r>
              <a:rPr lang="en-US" sz="1200" b="1" dirty="0">
                <a:latin typeface="Calibri" panose="020F0502020204030204" pitchFamily="34" charset="0"/>
              </a:rPr>
              <a:t> Data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D174F-B4AB-4903-87C3-3B2FE4F6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2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0EAFE0-F1E0-44E1-BBFE-49124C477382}"/>
              </a:ext>
            </a:extLst>
          </p:cNvPr>
          <p:cNvSpPr txBox="1">
            <a:spLocks/>
          </p:cNvSpPr>
          <p:nvPr/>
        </p:nvSpPr>
        <p:spPr>
          <a:xfrm>
            <a:off x="838200" y="1283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Data Types: Fingerprinting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D3DD6EF-254D-41CB-9513-20441CA5F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90798"/>
              </p:ext>
            </p:extLst>
          </p:nvPr>
        </p:nvGraphicFramePr>
        <p:xfrm>
          <a:off x="6179030" y="1600989"/>
          <a:ext cx="5882346" cy="4736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8732">
                  <a:extLst>
                    <a:ext uri="{9D8B030D-6E8A-4147-A177-3AD203B41FA5}">
                      <a16:colId xmlns:a16="http://schemas.microsoft.com/office/drawing/2014/main" val="1070941719"/>
                    </a:ext>
                  </a:extLst>
                </a:gridCol>
                <a:gridCol w="1478182">
                  <a:extLst>
                    <a:ext uri="{9D8B030D-6E8A-4147-A177-3AD203B41FA5}">
                      <a16:colId xmlns:a16="http://schemas.microsoft.com/office/drawing/2014/main" val="2653795954"/>
                    </a:ext>
                  </a:extLst>
                </a:gridCol>
                <a:gridCol w="3605432">
                  <a:extLst>
                    <a:ext uri="{9D8B030D-6E8A-4147-A177-3AD203B41FA5}">
                      <a16:colId xmlns:a16="http://schemas.microsoft.com/office/drawing/2014/main" val="1262185327"/>
                    </a:ext>
                  </a:extLst>
                </a:gridCol>
              </a:tblGrid>
              <a:tr h="60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2706628731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TCP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Source/Destination Port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Identifies the sending/destination port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310419479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Sequence Number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Initial or accumulated number that reassemble data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161846581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Acknowledgement Number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The next sequence number that a receiver is expecting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636532272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Flags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TCP options such as SYN, ACK, FIN, etc.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2363595041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Data Offset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Indicates the number of bytes in the TCP header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856354550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Window Size Value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Number of bytes the sender is willing to receive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230266786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Checksum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Cyclic Redundancy Check (CRC) that allows receiver to verify integrity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363603716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Urgent Pointer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Specifies the urgency of a TCP segment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893791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Various options such as Timestamps, No-Operation (NOP), etc.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22129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TCP Payload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The actual payload of the TCP Segment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732892211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Packet Header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Version of IP address used (v4/v6)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624250146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Calibri" panose="020F0502020204030204" pitchFamily="34" charset="0"/>
                        </a:rPr>
                        <a:t>Deferentiated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 Services Field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Specifies the type of forwarding behaviors for a flow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255334209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Identification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Unique 16-bit value that IDs a source/</a:t>
                      </a:r>
                      <a:r>
                        <a:rPr lang="en-US" sz="1000" u="none" strike="noStrike" dirty="0" err="1">
                          <a:effectLst/>
                          <a:latin typeface="Calibri" panose="020F0502020204030204" pitchFamily="34" charset="0"/>
                        </a:rPr>
                        <a:t>destination,and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 protocol combo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2632855712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Source/Destination Address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IPv4 address of the sender and receiver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4099120623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Protocol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  <a:latin typeface="Calibri" panose="020F0502020204030204" pitchFamily="34" charset="0"/>
                        </a:rPr>
                        <a:t>Protool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 used in the data portion of the IP datagram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937358942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Total Length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The size of the entire packet (header and data) in bytes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4113112332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Flags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Specifies whether a packet should be fragmented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093737741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Header Checksum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16-bit value used to detect packet corruption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2118320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Date and Time a packet was generated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5536094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UDP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Source/Destination Port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Identifies the sending/destination port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89547422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Number of bytes in the UDP header and Payload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734494415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Checksum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UDP checksum that allows receiver to verify integrity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456715196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Timestamps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Time since first frame and previous frames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3189552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The actual payload of the UDP datagram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11547231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ICMP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Specifies the type of ICMP packet (ping, echo reply, echo reply, </a:t>
                      </a:r>
                      <a:r>
                        <a:rPr lang="en-US" sz="1000" u="none" strike="noStrike" dirty="0" err="1"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3959871595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Further qualifies ICMP Type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936424222"/>
                  </a:ext>
                </a:extLst>
              </a:tr>
              <a:tr h="60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Checksum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Used for to ensure integrity of ICMP packet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7563245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Contains the actual ICMP payload</a:t>
                      </a:r>
                      <a:endParaRPr lang="en-US" sz="10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226997199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7CDC-3F09-4085-85D4-CE7F5E04BA47}"/>
              </a:ext>
            </a:extLst>
          </p:cNvPr>
          <p:cNvSpPr txBox="1">
            <a:spLocks/>
          </p:cNvSpPr>
          <p:nvPr/>
        </p:nvSpPr>
        <p:spPr>
          <a:xfrm>
            <a:off x="373024" y="1600989"/>
            <a:ext cx="5882346" cy="5025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Calibri" panose="020F0502020204030204" pitchFamily="34" charset="0"/>
              </a:rPr>
              <a:t>Fingerprint</a:t>
            </a:r>
            <a:r>
              <a:rPr lang="en-US" sz="2600" dirty="0">
                <a:latin typeface="Calibri" panose="020F0502020204030204" pitchFamily="34" charset="0"/>
              </a:rPr>
              <a:t>: Data that pertains to the content that a device generates. </a:t>
            </a:r>
          </a:p>
          <a:p>
            <a:r>
              <a:rPr lang="en-US" sz="2600" dirty="0">
                <a:latin typeface="Calibri" panose="020F0502020204030204" pitchFamily="34" charset="0"/>
              </a:rPr>
              <a:t>Four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</a:rPr>
              <a:t>TCP:</a:t>
            </a:r>
            <a:r>
              <a:rPr lang="en-US" sz="2200" dirty="0">
                <a:latin typeface="Calibri" panose="020F0502020204030204" pitchFamily="34" charset="0"/>
              </a:rPr>
              <a:t> packets transmitted during connection-oriented communication (i.e., connection is established between sender and receiver) (e.g., Web, SSH, FTP, Telnet)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</a:rPr>
              <a:t>Packet Header: </a:t>
            </a:r>
            <a:r>
              <a:rPr lang="en-US" sz="2200" dirty="0">
                <a:latin typeface="Calibri" panose="020F0502020204030204" pitchFamily="34" charset="0"/>
              </a:rPr>
              <a:t>contains all address information required for packets to reach its intended destination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</a:rPr>
              <a:t>UDP: </a:t>
            </a:r>
            <a:r>
              <a:rPr lang="en-US" sz="2200" dirty="0">
                <a:latin typeface="Calibri" panose="020F0502020204030204" pitchFamily="34" charset="0"/>
              </a:rPr>
              <a:t>packets transmitted during connection- less communication (e.g., connection is not established between sender and receiver) (e.g., VPN, streaming)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</a:rPr>
              <a:t>ICMP: </a:t>
            </a:r>
            <a:r>
              <a:rPr lang="en-US" sz="2200" dirty="0">
                <a:latin typeface="Calibri" panose="020F0502020204030204" pitchFamily="34" charset="0"/>
              </a:rPr>
              <a:t>Protocol to report errors in transmitting packets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20C6B-89E0-4F9F-9BDB-0130876A3D05}"/>
              </a:ext>
            </a:extLst>
          </p:cNvPr>
          <p:cNvSpPr txBox="1"/>
          <p:nvPr/>
        </p:nvSpPr>
        <p:spPr>
          <a:xfrm>
            <a:off x="7507358" y="6327146"/>
            <a:ext cx="3225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Table 12. Summary of Fingerprint Data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0D42B-EE31-4466-A1BF-EFAE79B5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8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9A1A75C-AAA6-4B84-862F-E4835CF51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125104"/>
              </p:ext>
            </p:extLst>
          </p:nvPr>
        </p:nvGraphicFramePr>
        <p:xfrm>
          <a:off x="1213098" y="4176923"/>
          <a:ext cx="9765803" cy="19030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0698">
                  <a:extLst>
                    <a:ext uri="{9D8B030D-6E8A-4147-A177-3AD203B41FA5}">
                      <a16:colId xmlns:a16="http://schemas.microsoft.com/office/drawing/2014/main" val="4275070973"/>
                    </a:ext>
                  </a:extLst>
                </a:gridCol>
                <a:gridCol w="2504985">
                  <a:extLst>
                    <a:ext uri="{9D8B030D-6E8A-4147-A177-3AD203B41FA5}">
                      <a16:colId xmlns:a16="http://schemas.microsoft.com/office/drawing/2014/main" val="3661205951"/>
                    </a:ext>
                  </a:extLst>
                </a:gridCol>
                <a:gridCol w="1333808">
                  <a:extLst>
                    <a:ext uri="{9D8B030D-6E8A-4147-A177-3AD203B41FA5}">
                      <a16:colId xmlns:a16="http://schemas.microsoft.com/office/drawing/2014/main" val="1330494722"/>
                    </a:ext>
                  </a:extLst>
                </a:gridCol>
                <a:gridCol w="1580585">
                  <a:extLst>
                    <a:ext uri="{9D8B030D-6E8A-4147-A177-3AD203B41FA5}">
                      <a16:colId xmlns:a16="http://schemas.microsoft.com/office/drawing/2014/main" val="348767186"/>
                    </a:ext>
                  </a:extLst>
                </a:gridCol>
                <a:gridCol w="1643290">
                  <a:extLst>
                    <a:ext uri="{9D8B030D-6E8A-4147-A177-3AD203B41FA5}">
                      <a16:colId xmlns:a16="http://schemas.microsoft.com/office/drawing/2014/main" val="3576128342"/>
                    </a:ext>
                  </a:extLst>
                </a:gridCol>
                <a:gridCol w="1112437">
                  <a:extLst>
                    <a:ext uri="{9D8B030D-6E8A-4147-A177-3AD203B41FA5}">
                      <a16:colId xmlns:a16="http://schemas.microsoft.com/office/drawing/2014/main" val="2448346333"/>
                    </a:ext>
                  </a:extLst>
                </a:gridCol>
              </a:tblGrid>
              <a:tr h="271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Shodan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</a:rPr>
                        <a:t>Censys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</a:rPr>
                        <a:t>Zoomeye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</a:rPr>
                        <a:t>Fofa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</a:rPr>
                        <a:t>Thingful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extLst>
                  <a:ext uri="{0D108BD9-81ED-4DB2-BD59-A6C34878D82A}">
                    <a16:rowId xmlns:a16="http://schemas.microsoft.com/office/drawing/2014/main" val="166375589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Port coverage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No?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extLst>
                  <a:ext uri="{0D108BD9-81ED-4DB2-BD59-A6C34878D82A}">
                    <a16:rowId xmlns:a16="http://schemas.microsoft.com/office/drawing/2014/main" val="3994265818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Banner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No?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extLst>
                  <a:ext uri="{0D108BD9-81ED-4DB2-BD59-A6C34878D82A}">
                    <a16:rowId xmlns:a16="http://schemas.microsoft.com/office/drawing/2014/main" val="2219992893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OS Identification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No?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extLst>
                  <a:ext uri="{0D108BD9-81ED-4DB2-BD59-A6C34878D82A}">
                    <a16:rowId xmlns:a16="http://schemas.microsoft.com/office/drawing/2014/main" val="1621648023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REST API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REST API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SDK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Yes (95%)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REST API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extLst>
                  <a:ext uri="{0D108BD9-81ED-4DB2-BD59-A6C34878D82A}">
                    <a16:rowId xmlns:a16="http://schemas.microsoft.com/office/drawing/2014/main" val="45027629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Paid/unpaid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Free,  $59/299/899 monthly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Free/$99/999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REQ SMS verify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Language barrier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extLst>
                  <a:ext uri="{0D108BD9-81ED-4DB2-BD59-A6C34878D82A}">
                    <a16:rowId xmlns:a16="http://schemas.microsoft.com/office/drawing/2014/main" val="1324073730"/>
                  </a:ext>
                </a:extLst>
              </a:tr>
              <a:tr h="271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Date created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83" marR="87383" marT="0" marB="0"/>
                </a:tc>
                <a:extLst>
                  <a:ext uri="{0D108BD9-81ED-4DB2-BD59-A6C34878D82A}">
                    <a16:rowId xmlns:a16="http://schemas.microsoft.com/office/drawing/2014/main" val="2864767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354207-FBEC-45CE-A3D6-DB12839CEFA9}"/>
              </a:ext>
            </a:extLst>
          </p:cNvPr>
          <p:cNvSpPr txBox="1"/>
          <p:nvPr/>
        </p:nvSpPr>
        <p:spPr>
          <a:xfrm>
            <a:off x="4699786" y="6079936"/>
            <a:ext cx="2792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Table 13. Summary of IoT Search Engines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66981B-8FB2-41E4-B6B6-EC2253850E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Data - IoT Search Engines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BD0A40-FF31-4920-BD85-A117E0FE48F4}"/>
              </a:ext>
            </a:extLst>
          </p:cNvPr>
          <p:cNvSpPr txBox="1">
            <a:spLocks/>
          </p:cNvSpPr>
          <p:nvPr/>
        </p:nvSpPr>
        <p:spPr>
          <a:xfrm>
            <a:off x="391886" y="1825625"/>
            <a:ext cx="11509828" cy="2154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panose="020F0502020204030204" pitchFamily="34" charset="0"/>
              </a:rPr>
              <a:t>IoT Search Engines allow you to identify connected devices on the web. Examples include medical devices, ATM machines, industrial control facilities, nuclear power plants, webcams etc. </a:t>
            </a:r>
          </a:p>
          <a:p>
            <a:r>
              <a:rPr lang="en-US" sz="2600" dirty="0">
                <a:latin typeface="Calibri" panose="020F0502020204030204" pitchFamily="34" charset="0"/>
              </a:rPr>
              <a:t>Rich metadata and web-based interface for each device allow for potential identification of device vulnerabilities.</a:t>
            </a:r>
          </a:p>
          <a:p>
            <a:r>
              <a:rPr lang="en-US" sz="2600" dirty="0">
                <a:latin typeface="Calibri" panose="020F0502020204030204" pitchFamily="34" charset="0"/>
              </a:rPr>
              <a:t>Table 13 summarizes the key features available in each category.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EA929-E331-48D1-AE26-93C06297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263E-9ABA-4057-9F32-99F52F7C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Relevance in AI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52C1-357E-43DC-86B3-E5E47B0D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Research in the AI Lab is heavily oriented around data and information.</a:t>
            </a:r>
          </a:p>
          <a:p>
            <a:r>
              <a:rPr lang="en-US" sz="2400" dirty="0"/>
              <a:t>We can collect a variety of host and device specific information in a variety of data types:</a:t>
            </a:r>
          </a:p>
          <a:p>
            <a:pPr lvl="1"/>
            <a:r>
              <a:rPr lang="en-US" sz="2000" i="1" dirty="0"/>
              <a:t>Host/VM </a:t>
            </a:r>
            <a:r>
              <a:rPr lang="en-US" sz="2000" dirty="0">
                <a:sym typeface="Wingdings" panose="05000000000000000000" pitchFamily="2" charset="2"/>
              </a:rPr>
              <a:t> OS, Application Dependencies, File Systems, Kernel Version, Author, etc.</a:t>
            </a:r>
          </a:p>
          <a:p>
            <a:pPr lvl="1"/>
            <a:r>
              <a:rPr lang="en-US" sz="2000" i="1" dirty="0">
                <a:sym typeface="Wingdings" panose="05000000000000000000" pitchFamily="2" charset="2"/>
              </a:rPr>
              <a:t>GitHub Repository</a:t>
            </a:r>
            <a:r>
              <a:rPr lang="en-US" sz="2000" dirty="0">
                <a:sym typeface="Wingdings" panose="05000000000000000000" pitchFamily="2" charset="2"/>
              </a:rPr>
              <a:t>  Repository Owner, Branches, Commits, Username, Forks, etc.</a:t>
            </a:r>
          </a:p>
          <a:p>
            <a:pPr lvl="1"/>
            <a:r>
              <a:rPr lang="en-US" sz="2000" i="1" dirty="0">
                <a:sym typeface="Wingdings" panose="05000000000000000000" pitchFamily="2" charset="2"/>
              </a:rPr>
              <a:t>IoT Device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ym typeface="Wingdings" panose="05000000000000000000" pitchFamily="2" charset="2"/>
              </a:rPr>
              <a:t>Netflow</a:t>
            </a:r>
            <a:r>
              <a:rPr lang="en-US" sz="2000" dirty="0">
                <a:sym typeface="Wingdings" panose="05000000000000000000" pitchFamily="2" charset="2"/>
              </a:rPr>
              <a:t> Data (IP Header, Protocol, Source &amp; </a:t>
            </a:r>
            <a:r>
              <a:rPr lang="en-US" sz="2000" dirty="0" err="1">
                <a:sym typeface="Wingdings" panose="05000000000000000000" pitchFamily="2" charset="2"/>
              </a:rPr>
              <a:t>Dest</a:t>
            </a:r>
            <a:r>
              <a:rPr lang="en-US" sz="2000" dirty="0">
                <a:sym typeface="Wingdings" panose="05000000000000000000" pitchFamily="2" charset="2"/>
              </a:rPr>
              <a:t>. Address, etc.)</a:t>
            </a:r>
            <a:endParaRPr lang="en-US" sz="2000" i="1" dirty="0"/>
          </a:p>
          <a:p>
            <a:r>
              <a:rPr lang="en-US" sz="2400" dirty="0"/>
              <a:t>Traditional vulnerability assessments are rule-based and detect services on open ports or through analysis of network traffic.</a:t>
            </a:r>
          </a:p>
          <a:p>
            <a:pPr lvl="1"/>
            <a:r>
              <a:rPr lang="en-US" sz="2000" dirty="0"/>
              <a:t>Using additional data features and analytics extend the capacity of current scanning tools</a:t>
            </a:r>
          </a:p>
          <a:p>
            <a:r>
              <a:rPr lang="en-US" sz="2400" dirty="0"/>
              <a:t>Given our strengths, we apply machine and deep learning techniques using this data to provide targeted security analytics for systems and devices.</a:t>
            </a:r>
          </a:p>
          <a:p>
            <a:r>
              <a:rPr lang="en-US" sz="2400" dirty="0"/>
              <a:t>We present previous vulnerability assessment work within the AI Lab in Table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7BF2-BE89-4B0F-8B83-C3A45FE9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69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66981B-8FB2-41E4-B6B6-EC2253850E7E}"/>
              </a:ext>
            </a:extLst>
          </p:cNvPr>
          <p:cNvSpPr txBox="1">
            <a:spLocks/>
          </p:cNvSpPr>
          <p:nvPr/>
        </p:nvSpPr>
        <p:spPr>
          <a:xfrm>
            <a:off x="838200" y="181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IoT Lab: Current Infrastructure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FF380D-643B-407B-AF34-1608DF0B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8" y="1664548"/>
            <a:ext cx="6344479" cy="47858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63463-E20F-4A1D-B8FE-367B7151079A}"/>
              </a:ext>
            </a:extLst>
          </p:cNvPr>
          <p:cNvSpPr txBox="1">
            <a:spLocks/>
          </p:cNvSpPr>
          <p:nvPr/>
        </p:nvSpPr>
        <p:spPr>
          <a:xfrm>
            <a:off x="391886" y="1825625"/>
            <a:ext cx="50091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</a:rPr>
              <a:t>The IoT Infrastructure is visualized in Figure 10: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802.11 a/b/g/n/ac WAP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8-port gigabit switch with port mirroring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Packet capture appliance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Two gigabit ethernet ports 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One wireless interface</a:t>
            </a:r>
          </a:p>
          <a:p>
            <a:pPr lvl="1"/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IoT Lab Network Access: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IoT Lab Network can be accessed locally through AIL-IOTLAB, AIL-NEREID, and NOSFERATU. 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To connect remotely, you must connect to Eller’s VPN and have access to the IoT VLAN. If interested, please talk to Joe or Izhar.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C34A-59E8-4AB5-B830-8A536E5970E3}"/>
              </a:ext>
            </a:extLst>
          </p:cNvPr>
          <p:cNvSpPr txBox="1"/>
          <p:nvPr/>
        </p:nvSpPr>
        <p:spPr>
          <a:xfrm>
            <a:off x="7413380" y="6450393"/>
            <a:ext cx="222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Figure 10. IoT Lab Infrastructure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57BC8-3E60-4812-B4F4-F212E30F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9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66981B-8FB2-41E4-B6B6-EC2253850E7E}"/>
              </a:ext>
            </a:extLst>
          </p:cNvPr>
          <p:cNvSpPr txBox="1">
            <a:spLocks/>
          </p:cNvSpPr>
          <p:nvPr/>
        </p:nvSpPr>
        <p:spPr>
          <a:xfrm>
            <a:off x="838200" y="181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IoT Lab: Current Devices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63463-E20F-4A1D-B8FE-367B7151079A}"/>
              </a:ext>
            </a:extLst>
          </p:cNvPr>
          <p:cNvSpPr txBox="1">
            <a:spLocks/>
          </p:cNvSpPr>
          <p:nvPr/>
        </p:nvSpPr>
        <p:spPr>
          <a:xfrm>
            <a:off x="391885" y="1825625"/>
            <a:ext cx="5751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</a:rPr>
              <a:t>Our current inventory is shown in Table 14.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Controller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</a:rPr>
              <a:t>Smart Home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</a:rPr>
              <a:t>Smart Finance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</a:rPr>
              <a:t>Smart Toys</a:t>
            </a:r>
            <a:r>
              <a:rPr lang="en-US" sz="2000" dirty="0">
                <a:latin typeface="Calibri" panose="020F0502020204030204" pitchFamily="34" charset="0"/>
              </a:rPr>
              <a:t>, and </a:t>
            </a:r>
            <a:r>
              <a:rPr lang="en-US" sz="2000" b="1" dirty="0">
                <a:latin typeface="Calibri" panose="020F0502020204030204" pitchFamily="34" charset="0"/>
              </a:rPr>
              <a:t>Smart Surveillance</a:t>
            </a:r>
            <a:r>
              <a:rPr lang="en-US" sz="2000" dirty="0">
                <a:latin typeface="Calibri" panose="020F0502020204030204" pitchFamily="34" charset="0"/>
              </a:rPr>
              <a:t> devices.</a:t>
            </a:r>
          </a:p>
          <a:p>
            <a:pPr lvl="1"/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All current devices are registered and operating under two dedicated email addresses.</a:t>
            </a:r>
          </a:p>
          <a:p>
            <a:pPr lvl="1"/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Several other devices were proposed last year (smart health, smart finance, smart home etc.) but not all were ordered.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If interested, please send your proposal to Dr. Chen and Riley.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FDAFA4-93D7-4BFE-9F6E-427976252B87}"/>
              </a:ext>
            </a:extLst>
          </p:cNvPr>
          <p:cNvGrpSpPr/>
          <p:nvPr/>
        </p:nvGrpSpPr>
        <p:grpSpPr>
          <a:xfrm>
            <a:off x="6297613" y="1709514"/>
            <a:ext cx="5612048" cy="4647744"/>
            <a:chOff x="6268584" y="1825625"/>
            <a:chExt cx="5734731" cy="47493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CF5C6D-C5AE-423F-9F84-2125D9443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8584" y="1825625"/>
              <a:ext cx="2788331" cy="921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6773B5-4FCC-46C6-9607-3630408E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8584" y="2747388"/>
              <a:ext cx="2803301" cy="382758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CA958B-A1A7-44D3-BC70-B9241890E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4984" y="1843649"/>
              <a:ext cx="2788331" cy="314167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B8DC57-FE3E-4B3D-AD01-305FE024760C}"/>
              </a:ext>
            </a:extLst>
          </p:cNvPr>
          <p:cNvSpPr txBox="1"/>
          <p:nvPr/>
        </p:nvSpPr>
        <p:spPr>
          <a:xfrm>
            <a:off x="7998096" y="6344196"/>
            <a:ext cx="2365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Table 14. IoT Lab Device Inventory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DE56F-863C-4DBC-8BF9-FAA9F16C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80" y="6357258"/>
            <a:ext cx="2743200" cy="365125"/>
          </a:xfrm>
        </p:spPr>
        <p:txBody>
          <a:bodyPr/>
          <a:lstStyle/>
          <a:p>
            <a:fld id="{1B331525-5111-42B4-B9E1-BD46ECBCF8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5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1D13-29B3-4E7A-8CF2-3CD0AE2A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– Data Collection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709D1-194E-4F98-ADF0-E47FBD01B23F}"/>
              </a:ext>
            </a:extLst>
          </p:cNvPr>
          <p:cNvSpPr txBox="1"/>
          <p:nvPr/>
        </p:nvSpPr>
        <p:spPr>
          <a:xfrm>
            <a:off x="6682226" y="5629254"/>
            <a:ext cx="283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Figure 11. IoT Lab Data Collection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492C0-02D6-43AB-B5B1-CA7BC14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42</a:t>
            </a:fld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4CE7C00-34B1-45B0-90B0-9267B764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444" y="2271934"/>
            <a:ext cx="7577137" cy="3255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9AEF9EF-ACAB-4C0F-9A79-CAC97F3F4D4E}"/>
              </a:ext>
            </a:extLst>
          </p:cNvPr>
          <p:cNvSpPr txBox="1"/>
          <p:nvPr/>
        </p:nvSpPr>
        <p:spPr>
          <a:xfrm>
            <a:off x="688181" y="1690688"/>
            <a:ext cx="3448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outline the automated data collection process in Figure 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IoT collection process has 5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Connect to active IoT devices on AI Lab network.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Submit network requests to IoT devices.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Python script for feature extraction.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Iterate script every day via Task Scheduler.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Analyze logs with Bro/ </a:t>
            </a:r>
            <a:r>
              <a:rPr lang="en-US" dirty="0" err="1"/>
              <a:t>Zeek</a:t>
            </a:r>
            <a:r>
              <a:rPr lang="en-US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FE551C-9A58-462B-9217-908EFB3B3ADB}"/>
              </a:ext>
            </a:extLst>
          </p:cNvPr>
          <p:cNvSpPr/>
          <p:nvPr/>
        </p:nvSpPr>
        <p:spPr>
          <a:xfrm>
            <a:off x="4229100" y="2170519"/>
            <a:ext cx="7753350" cy="34587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12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F00-78AF-417D-B995-5EBB0F1E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AI-Spin Example: SCADA Device Identification Through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C74D-EEDE-4B3C-9BA2-EFF20B71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641"/>
            <a:ext cx="5074920" cy="40058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show the value of these AI-based methods, we present an example from </a:t>
            </a:r>
            <a:r>
              <a:rPr lang="en-US" sz="2400" dirty="0" err="1"/>
              <a:t>Samtani</a:t>
            </a:r>
            <a:r>
              <a:rPr lang="en-US" sz="2400" dirty="0"/>
              <a:t> et al., 2018.</a:t>
            </a:r>
          </a:p>
          <a:p>
            <a:endParaRPr lang="en-US" sz="2400" dirty="0"/>
          </a:p>
          <a:p>
            <a:r>
              <a:rPr lang="en-US" sz="2400" dirty="0"/>
              <a:t>In this study, SCADA devices on Shodan were identified and scanned for vulnerabilities.</a:t>
            </a:r>
          </a:p>
          <a:p>
            <a:endParaRPr lang="en-US" sz="2400" dirty="0"/>
          </a:p>
          <a:p>
            <a:r>
              <a:rPr lang="en-US" sz="2400" dirty="0"/>
              <a:t>A text-mining approach was used to gather banner data from devices across Shodan.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546B1-E03C-47F4-A287-549F8F7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C5126-A0D8-410B-ACBA-544C6966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25" y="1931641"/>
            <a:ext cx="6297160" cy="39017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481BF3-C1A5-41A7-9718-1F0DF051D557}"/>
              </a:ext>
            </a:extLst>
          </p:cNvPr>
          <p:cNvSpPr/>
          <p:nvPr/>
        </p:nvSpPr>
        <p:spPr>
          <a:xfrm>
            <a:off x="7871790" y="2676938"/>
            <a:ext cx="1762539" cy="818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926DA-6D72-4CBF-9759-F3DA177F15D8}"/>
              </a:ext>
            </a:extLst>
          </p:cNvPr>
          <p:cNvSpPr txBox="1"/>
          <p:nvPr/>
        </p:nvSpPr>
        <p:spPr>
          <a:xfrm>
            <a:off x="6495528" y="5737474"/>
            <a:ext cx="45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Figure 12. Research Framework to Identify and Assess</a:t>
            </a:r>
          </a:p>
          <a:p>
            <a:pPr algn="ctr"/>
            <a:r>
              <a:rPr lang="en-US" sz="1200" b="1" dirty="0">
                <a:latin typeface="Calibri" panose="020F0502020204030204" pitchFamily="34" charset="0"/>
              </a:rPr>
              <a:t> Vulnerabilities of SCADA Devices from Shodan.</a:t>
            </a:r>
          </a:p>
        </p:txBody>
      </p:sp>
    </p:spTree>
    <p:extLst>
      <p:ext uri="{BB962C8B-B14F-4D97-AF65-F5344CB8AC3E}">
        <p14:creationId xmlns:p14="http://schemas.microsoft.com/office/powerpoint/2010/main" val="874185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F00-78AF-417D-B995-5EBB0F1E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AI-Example: SCADA Device Identification Through Text Mining and Vulnerability Assessments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546B1-E03C-47F4-A287-549F8F7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926DA-6D72-4CBF-9759-F3DA177F15D8}"/>
              </a:ext>
            </a:extLst>
          </p:cNvPr>
          <p:cNvSpPr txBox="1"/>
          <p:nvPr/>
        </p:nvSpPr>
        <p:spPr>
          <a:xfrm>
            <a:off x="7264347" y="3463046"/>
            <a:ext cx="45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Figure 13. Banner data of a</a:t>
            </a:r>
          </a:p>
          <a:p>
            <a:pPr algn="ctr"/>
            <a:r>
              <a:rPr lang="en-US" sz="1200" b="1" dirty="0">
                <a:latin typeface="Calibri" panose="020F0502020204030204" pitchFamily="34" charset="0"/>
              </a:rPr>
              <a:t>Siemens SCADA device.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6D12551-B1C7-41DC-AB82-09DF68D049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0898" y="1887819"/>
            <a:ext cx="5883805" cy="4833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Sample SCADA device banner data is illustrated in Figure 13. </a:t>
            </a:r>
          </a:p>
          <a:p>
            <a:pPr lvl="1"/>
            <a:r>
              <a:rPr lang="en-US" sz="1600" dirty="0"/>
              <a:t>Various data are available, such as the device name (SIMATIC 300) and a copyright of a known SCADA device manufacturer (Siemens).</a:t>
            </a:r>
          </a:p>
          <a:p>
            <a:pPr lvl="1"/>
            <a:endParaRPr lang="en-US" sz="1600" dirty="0"/>
          </a:p>
          <a:p>
            <a:r>
              <a:rPr lang="en-US" sz="2000" dirty="0"/>
              <a:t>Unigram and bigram lists are created for each device to create a signature set consisting of all n-grams for known SCADA devices (Figure 14).</a:t>
            </a:r>
          </a:p>
          <a:p>
            <a:pPr lvl="1"/>
            <a:endParaRPr lang="en-US" sz="1600" dirty="0"/>
          </a:p>
          <a:p>
            <a:r>
              <a:rPr lang="en-US" sz="2000" dirty="0"/>
              <a:t>A device with more n-grams in the SCADA signature set is more likely to be a SCADA device.</a:t>
            </a:r>
          </a:p>
          <a:p>
            <a:pPr lvl="1"/>
            <a:endParaRPr lang="en-US" sz="1600" dirty="0"/>
          </a:p>
          <a:p>
            <a:r>
              <a:rPr lang="en-US" sz="2000" dirty="0"/>
              <a:t>Classification algorithms are trained using this data and applied on the entire dataset to identify all SCADA devices, illustrated in Table 15.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AEEEC1-63E2-49BF-BB6D-FA9750A2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03" y="3944644"/>
            <a:ext cx="5424721" cy="228815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1440328-D8CD-41FD-8499-A4B21D70296F}"/>
              </a:ext>
            </a:extLst>
          </p:cNvPr>
          <p:cNvGrpSpPr/>
          <p:nvPr/>
        </p:nvGrpSpPr>
        <p:grpSpPr>
          <a:xfrm>
            <a:off x="8098938" y="1683224"/>
            <a:ext cx="2810536" cy="1895172"/>
            <a:chOff x="79248" y="3805067"/>
            <a:chExt cx="2837681" cy="19134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5465761-D8CC-47B0-B8C6-BC8DA2CDB314}"/>
                </a:ext>
              </a:extLst>
            </p:cNvPr>
            <p:cNvGrpSpPr/>
            <p:nvPr/>
          </p:nvGrpSpPr>
          <p:grpSpPr>
            <a:xfrm>
              <a:off x="79248" y="3805067"/>
              <a:ext cx="2837681" cy="1913476"/>
              <a:chOff x="238539" y="3408427"/>
              <a:chExt cx="2837681" cy="191347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B864367-D0CC-4AFF-BBF5-7DCD16DED650}"/>
                  </a:ext>
                </a:extLst>
              </p:cNvPr>
              <p:cNvGrpSpPr/>
              <p:nvPr/>
            </p:nvGrpSpPr>
            <p:grpSpPr>
              <a:xfrm>
                <a:off x="369884" y="3408427"/>
                <a:ext cx="2706336" cy="1913476"/>
                <a:chOff x="369884" y="3408427"/>
                <a:chExt cx="2706336" cy="1913476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6D3384A-E706-4C58-B4FB-153D6FF5B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028" t="-2000" b="93180"/>
                <a:stretch/>
              </p:blipFill>
              <p:spPr>
                <a:xfrm>
                  <a:off x="369884" y="3408427"/>
                  <a:ext cx="2706336" cy="38635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4C04F2FC-1CCD-4058-AC57-CBACACCED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8881" t="66019" r="1950" b="-881"/>
                <a:stretch/>
              </p:blipFill>
              <p:spPr>
                <a:xfrm>
                  <a:off x="369884" y="3794782"/>
                  <a:ext cx="2610677" cy="1527121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DF15C2A-D126-4067-B82D-9E9729F452E6}"/>
                  </a:ext>
                </a:extLst>
              </p:cNvPr>
              <p:cNvSpPr/>
              <p:nvPr/>
            </p:nvSpPr>
            <p:spPr>
              <a:xfrm>
                <a:off x="238539" y="3429000"/>
                <a:ext cx="157849" cy="18929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04F4B2-7F26-4C78-9961-6340F4409ADE}"/>
                </a:ext>
              </a:extLst>
            </p:cNvPr>
            <p:cNvSpPr/>
            <p:nvPr/>
          </p:nvSpPr>
          <p:spPr>
            <a:xfrm>
              <a:off x="256382" y="3934669"/>
              <a:ext cx="2483414" cy="165427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6751C6-CA6F-49D6-85E5-E6F7DE83BFE6}"/>
              </a:ext>
            </a:extLst>
          </p:cNvPr>
          <p:cNvSpPr txBox="1"/>
          <p:nvPr/>
        </p:nvSpPr>
        <p:spPr>
          <a:xfrm>
            <a:off x="8295922" y="6114229"/>
            <a:ext cx="241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Figure 14. Word Hashing Attributes</a:t>
            </a:r>
          </a:p>
        </p:txBody>
      </p:sp>
    </p:spTree>
    <p:extLst>
      <p:ext uri="{BB962C8B-B14F-4D97-AF65-F5344CB8AC3E}">
        <p14:creationId xmlns:p14="http://schemas.microsoft.com/office/powerpoint/2010/main" val="44592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F00-78AF-417D-B995-5EBB0F1E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AI-Example: SCADA Device Identification Through Text Mining and Vulnerability Assessments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546B1-E03C-47F4-A287-549F8F7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45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6D12551-B1C7-41DC-AB82-09DF68D049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65902"/>
            <a:ext cx="5312664" cy="4491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As a result, 587,158 devices out of 627 million total were identified as SCADA devices, with precision, recall, and F-measure high scores of 99.4%.</a:t>
            </a:r>
          </a:p>
          <a:p>
            <a:pPr lvl="1"/>
            <a:endParaRPr lang="en-US" sz="1400" dirty="0"/>
          </a:p>
          <a:p>
            <a:r>
              <a:rPr lang="en-US" sz="1800" dirty="0"/>
              <a:t>This identification process provided for a more targeted vulnerability assessment, isolating SCADA devices for a focused subset.</a:t>
            </a:r>
          </a:p>
          <a:p>
            <a:pPr lvl="1"/>
            <a:endParaRPr lang="en-US" sz="1400" dirty="0"/>
          </a:p>
          <a:p>
            <a:r>
              <a:rPr lang="en-US" sz="1800" dirty="0"/>
              <a:t>These methods allow us to take a systematic and intelligent approach to key assessing vulnerabilities at a large scale.</a:t>
            </a:r>
          </a:p>
          <a:p>
            <a:pPr lvl="1"/>
            <a:endParaRPr lang="en-US" sz="1400" dirty="0"/>
          </a:p>
          <a:p>
            <a:r>
              <a:rPr lang="en-US" sz="1800" dirty="0"/>
              <a:t>While recent work in the AI Lab has employed more static methods analyzing network traffic, there are promising approaches with more advanced methods.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6751C6-CA6F-49D6-85E5-E6F7DE83BFE6}"/>
              </a:ext>
            </a:extLst>
          </p:cNvPr>
          <p:cNvSpPr txBox="1"/>
          <p:nvPr/>
        </p:nvSpPr>
        <p:spPr>
          <a:xfrm>
            <a:off x="6859301" y="4954458"/>
            <a:ext cx="451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</a:rPr>
              <a:t>Table 15. Classification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C75E2-2354-42DE-95AC-13849B73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6755"/>
            <a:ext cx="6041664" cy="24725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736488-F940-41FF-834A-1A1A999708E4}"/>
              </a:ext>
            </a:extLst>
          </p:cNvPr>
          <p:cNvSpPr/>
          <p:nvPr/>
        </p:nvSpPr>
        <p:spPr>
          <a:xfrm>
            <a:off x="6156960" y="2852928"/>
            <a:ext cx="5882640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1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F00-78AF-417D-B995-5EBB0F1E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C74D-EEDE-4B3C-9BA2-EFF20B71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Potential directions for IoT research leveraging AI methods:</a:t>
            </a:r>
          </a:p>
          <a:p>
            <a:pPr lvl="1"/>
            <a:r>
              <a:rPr lang="en-US" dirty="0"/>
              <a:t>Multi-View Learning: fusion of NetFlow, Fingerprint and OSINT data.</a:t>
            </a:r>
          </a:p>
          <a:p>
            <a:pPr lvl="1"/>
            <a:r>
              <a:rPr lang="en-US" dirty="0"/>
              <a:t>Auto-Encoder: industrial sensor-based data. </a:t>
            </a:r>
          </a:p>
          <a:p>
            <a:pPr lvl="1"/>
            <a:r>
              <a:rPr lang="en-US" dirty="0"/>
              <a:t>GPT-3: Home privacy (text to voice – i.e. IoT scripts)</a:t>
            </a:r>
          </a:p>
          <a:p>
            <a:pPr lvl="1"/>
            <a:endParaRPr lang="en-US" dirty="0"/>
          </a:p>
          <a:p>
            <a:r>
              <a:rPr lang="en-US" dirty="0"/>
              <a:t>We have primarily leveraged single data sources (e.g., network traffic) and one IoT Search Engine (</a:t>
            </a:r>
            <a:r>
              <a:rPr lang="en-US" dirty="0" err="1"/>
              <a:t>IoTSE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Fusing multiple sources and types of data using multiple </a:t>
            </a:r>
            <a:r>
              <a:rPr lang="en-US" dirty="0" err="1"/>
              <a:t>IoTSE’s</a:t>
            </a:r>
            <a:r>
              <a:rPr lang="en-US" dirty="0"/>
              <a:t> can provide more holistic device representations.</a:t>
            </a:r>
          </a:p>
          <a:p>
            <a:pPr lvl="1"/>
            <a:r>
              <a:rPr lang="en-US" dirty="0"/>
              <a:t>Potential for incorporating multiple, unconventional vulnerability features for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546B1-E03C-47F4-A287-549F8F7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3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1DEC-EC38-42C4-A2E1-B39FF437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E2BC-C94F-4DC8-9855-2203AF6F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Smart Vulnerability Assessment (SVA) applies AI techniques to system/device information to better assess inherent vulnerabilities.</a:t>
            </a:r>
          </a:p>
          <a:p>
            <a:pPr lvl="1"/>
            <a:endParaRPr lang="en-US" sz="2000" dirty="0"/>
          </a:p>
          <a:p>
            <a:r>
              <a:rPr lang="en-US" sz="2400" dirty="0"/>
              <a:t>We presented several key areas of work that the AI Lab is focused on for SVA:</a:t>
            </a:r>
          </a:p>
          <a:p>
            <a:pPr lvl="1"/>
            <a:r>
              <a:rPr lang="en-US" sz="2000" dirty="0"/>
              <a:t>VM Images in Scientific Cyberinfrastructure</a:t>
            </a:r>
          </a:p>
          <a:p>
            <a:pPr lvl="1"/>
            <a:r>
              <a:rPr lang="en-US" sz="2000" dirty="0"/>
              <a:t>Public Social Coding Repositories (GitHub)</a:t>
            </a:r>
          </a:p>
          <a:p>
            <a:pPr lvl="1"/>
            <a:r>
              <a:rPr lang="en-US" sz="2000" dirty="0"/>
              <a:t>IoT Devices</a:t>
            </a:r>
          </a:p>
          <a:p>
            <a:pPr lvl="1"/>
            <a:endParaRPr lang="en-US" sz="2000" dirty="0"/>
          </a:p>
          <a:p>
            <a:r>
              <a:rPr lang="en-US" sz="2400" dirty="0"/>
              <a:t>For work in the AI Lab, it is critical to identify the available data, sources and types, and relevant security/vulnerability features.</a:t>
            </a:r>
          </a:p>
          <a:p>
            <a:pPr lvl="1"/>
            <a:r>
              <a:rPr lang="en-US" sz="2000" dirty="0"/>
              <a:t>These determine the specific types of analytics that can be used within the research</a:t>
            </a:r>
          </a:p>
          <a:p>
            <a:pPr lvl="1"/>
            <a:endParaRPr lang="en-US" sz="2000" dirty="0"/>
          </a:p>
          <a:p>
            <a:r>
              <a:rPr lang="en-US" sz="2400" dirty="0"/>
              <a:t>Finally, an automated and scalable approach is critical for collecting data and assessing vulnerabilities/security concerns within each 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6873-C2F5-4C97-B427-B02EA838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6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078F-77F8-486F-9A6F-ED3EDDFA7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18C918-0AF2-4928-AD10-E59C02F13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44C2-F31A-492C-94B7-69A5F52C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299F-F53B-46CE-BF16-E360E6B1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6514" cy="1325563"/>
          </a:xfrm>
        </p:spPr>
        <p:txBody>
          <a:bodyPr/>
          <a:lstStyle/>
          <a:p>
            <a:r>
              <a:rPr lang="en-US" dirty="0"/>
              <a:t>Previous AI Lab Vulnerability Assessment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F9CC75-DCC1-4245-8DAA-6D6054D18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501160"/>
              </p:ext>
            </p:extLst>
          </p:nvPr>
        </p:nvGraphicFramePr>
        <p:xfrm>
          <a:off x="838201" y="1556951"/>
          <a:ext cx="10656329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506">
                  <a:extLst>
                    <a:ext uri="{9D8B030D-6E8A-4147-A177-3AD203B41FA5}">
                      <a16:colId xmlns:a16="http://schemas.microsoft.com/office/drawing/2014/main" val="267871933"/>
                    </a:ext>
                  </a:extLst>
                </a:gridCol>
                <a:gridCol w="1190713">
                  <a:extLst>
                    <a:ext uri="{9D8B030D-6E8A-4147-A177-3AD203B41FA5}">
                      <a16:colId xmlns:a16="http://schemas.microsoft.com/office/drawing/2014/main" val="4164580337"/>
                    </a:ext>
                  </a:extLst>
                </a:gridCol>
                <a:gridCol w="2269998">
                  <a:extLst>
                    <a:ext uri="{9D8B030D-6E8A-4147-A177-3AD203B41FA5}">
                      <a16:colId xmlns:a16="http://schemas.microsoft.com/office/drawing/2014/main" val="1825464898"/>
                    </a:ext>
                  </a:extLst>
                </a:gridCol>
                <a:gridCol w="2358582">
                  <a:extLst>
                    <a:ext uri="{9D8B030D-6E8A-4147-A177-3AD203B41FA5}">
                      <a16:colId xmlns:a16="http://schemas.microsoft.com/office/drawing/2014/main" val="1607221024"/>
                    </a:ext>
                  </a:extLst>
                </a:gridCol>
                <a:gridCol w="4128530">
                  <a:extLst>
                    <a:ext uri="{9D8B030D-6E8A-4147-A177-3AD203B41FA5}">
                      <a16:colId xmlns:a16="http://schemas.microsoft.com/office/drawing/2014/main" val="12636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Data Testbed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Vulnerability Scanners/Tools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43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Samtani</a:t>
                      </a:r>
                      <a:r>
                        <a:rPr lang="en-US" sz="12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587,158 SCADA Devices </a:t>
                      </a:r>
                    </a:p>
                    <a:p>
                      <a:r>
                        <a:rPr lang="en-US" sz="1200" dirty="0"/>
                        <a:t>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SCADA device identification through text mining and vulnerability assessment of identified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05041"/>
                  </a:ext>
                </a:extLst>
              </a:tr>
              <a:tr h="157481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Harrell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122,360 Devices 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Vulnerability assessment of higher education institutions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50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McMahon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262,713 CPS Devices 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Nessus, OpenVAS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Large-scale vulnerability assessment of CPS devices on Shodan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4187"/>
                  </a:ext>
                </a:extLst>
              </a:tr>
              <a:tr h="177733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Williams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156,680 IoT Devices 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Large-scale vulnerability assessment of consumer IoT devices accessible through Shodan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00053"/>
                  </a:ext>
                </a:extLst>
              </a:tr>
              <a:tr h="143409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McMahon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17,292 Medical Devices 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Vulnerability assessment of publicly accessible medical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20,641 SCADA Devices 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BurpSuite</a:t>
                      </a:r>
                      <a:r>
                        <a:rPr lang="en-US" sz="1200" dirty="0"/>
                        <a:t>, 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Benchmarking vulnerability scanners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92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Rohrman</a:t>
                      </a:r>
                      <a:r>
                        <a:rPr lang="en-US" sz="12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900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Nmap, 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Large-scale anonymized port scanning through 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5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Jicha</a:t>
                      </a:r>
                      <a:r>
                        <a:rPr lang="en-US" sz="12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ESXi</a:t>
                      </a:r>
                      <a:r>
                        <a:rPr lang="en-US" sz="1200" dirty="0"/>
                        <a:t> server, 1 Honeypot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Nmap, </a:t>
                      </a:r>
                      <a:r>
                        <a:rPr lang="en-US" sz="1200" dirty="0" err="1"/>
                        <a:t>Masscan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Benchmarking scanners and identification based on open 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02887"/>
                  </a:ext>
                </a:extLst>
              </a:tr>
              <a:tr h="402624"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Samtani</a:t>
                      </a:r>
                      <a:r>
                        <a:rPr lang="en-US" sz="12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20,461 SCADA Devices 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Custom Python Script with NVD (Passive), Nessus (Active)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Passive and active vulnerability assessment to identify SCADA vulnerabilities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1528"/>
                  </a:ext>
                </a:extLst>
              </a:tr>
              <a:tr h="402624">
                <a:tc>
                  <a:txBody>
                    <a:bodyPr/>
                    <a:lstStyle/>
                    <a:p>
                      <a:r>
                        <a:rPr lang="en-US" sz="12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Patton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35,737 SCADA Devices (Shodan)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 Python Script, Password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Large-scale test for default passwords for SCADA devices on Shodan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44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BFB669-17AD-4FD8-A2A6-4AAF60A047B3}"/>
              </a:ext>
            </a:extLst>
          </p:cNvPr>
          <p:cNvSpPr txBox="1"/>
          <p:nvPr/>
        </p:nvSpPr>
        <p:spPr>
          <a:xfrm>
            <a:off x="4181617" y="5301049"/>
            <a:ext cx="392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Table 1. Previous AI Lab Vulnerability Assessment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84345-B5A9-4043-9E44-72E65F01276E}"/>
              </a:ext>
            </a:extLst>
          </p:cNvPr>
          <p:cNvSpPr txBox="1"/>
          <p:nvPr/>
        </p:nvSpPr>
        <p:spPr>
          <a:xfrm>
            <a:off x="838199" y="5496190"/>
            <a:ext cx="1061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Observations: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majority of past vulnerability assessment work has centered around using publicly accessible devices from Shodan.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prevailing vulnerability scanner in these works has been Nessus.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4F03C-E669-4B9D-8678-A9F07F9E362E}"/>
              </a:ext>
            </a:extLst>
          </p:cNvPr>
          <p:cNvSpPr/>
          <p:nvPr/>
        </p:nvSpPr>
        <p:spPr>
          <a:xfrm>
            <a:off x="5006176" y="1809066"/>
            <a:ext cx="2361651" cy="3026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4231B-99B5-4ABD-9540-B89EC679B160}"/>
              </a:ext>
            </a:extLst>
          </p:cNvPr>
          <p:cNvSpPr/>
          <p:nvPr/>
        </p:nvSpPr>
        <p:spPr>
          <a:xfrm>
            <a:off x="2737718" y="1809067"/>
            <a:ext cx="2268458" cy="3026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E5F03-2C7F-4371-8863-0E55ED09E385}"/>
              </a:ext>
            </a:extLst>
          </p:cNvPr>
          <p:cNvSpPr txBox="1"/>
          <p:nvPr/>
        </p:nvSpPr>
        <p:spPr>
          <a:xfrm>
            <a:off x="4662812" y="1784749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7D9CE-32AC-47D2-BE02-33274E3CAF2A}"/>
              </a:ext>
            </a:extLst>
          </p:cNvPr>
          <p:cNvSpPr txBox="1"/>
          <p:nvPr/>
        </p:nvSpPr>
        <p:spPr>
          <a:xfrm>
            <a:off x="7014144" y="1784110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EED6FB-FC27-4031-A455-C9CCCB2A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28ED-22CC-48EF-AEE7-E8DACCA3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Lab: Summary of Recent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E3EA46-BB88-42C6-BFA4-BE639CF20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10116"/>
              </p:ext>
            </p:extLst>
          </p:nvPr>
        </p:nvGraphicFramePr>
        <p:xfrm>
          <a:off x="600647" y="1557611"/>
          <a:ext cx="1097937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07">
                  <a:extLst>
                    <a:ext uri="{9D8B030D-6E8A-4147-A177-3AD203B41FA5}">
                      <a16:colId xmlns:a16="http://schemas.microsoft.com/office/drawing/2014/main" val="1686058192"/>
                    </a:ext>
                  </a:extLst>
                </a:gridCol>
                <a:gridCol w="1299513">
                  <a:extLst>
                    <a:ext uri="{9D8B030D-6E8A-4147-A177-3AD203B41FA5}">
                      <a16:colId xmlns:a16="http://schemas.microsoft.com/office/drawing/2014/main" val="263356042"/>
                    </a:ext>
                  </a:extLst>
                </a:gridCol>
                <a:gridCol w="2233487">
                  <a:extLst>
                    <a:ext uri="{9D8B030D-6E8A-4147-A177-3AD203B41FA5}">
                      <a16:colId xmlns:a16="http://schemas.microsoft.com/office/drawing/2014/main" val="1493353038"/>
                    </a:ext>
                  </a:extLst>
                </a:gridCol>
                <a:gridCol w="1496137">
                  <a:extLst>
                    <a:ext uri="{9D8B030D-6E8A-4147-A177-3AD203B41FA5}">
                      <a16:colId xmlns:a16="http://schemas.microsoft.com/office/drawing/2014/main" val="2305419504"/>
                    </a:ext>
                  </a:extLst>
                </a:gridCol>
                <a:gridCol w="1498523">
                  <a:extLst>
                    <a:ext uri="{9D8B030D-6E8A-4147-A177-3AD203B41FA5}">
                      <a16:colId xmlns:a16="http://schemas.microsoft.com/office/drawing/2014/main" val="703332159"/>
                    </a:ext>
                  </a:extLst>
                </a:gridCol>
                <a:gridCol w="3872110">
                  <a:extLst>
                    <a:ext uri="{9D8B030D-6E8A-4147-A177-3AD203B41FA5}">
                      <a16:colId xmlns:a16="http://schemas.microsoft.com/office/drawing/2014/main" val="30030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Team Member(s)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Research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Analysis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Project Description/Preliminary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36193"/>
                  </a:ext>
                </a:extLst>
              </a:tr>
              <a:tr h="149874">
                <a:tc>
                  <a:txBody>
                    <a:bodyPr/>
                    <a:lstStyle/>
                    <a:p>
                      <a:r>
                        <a:rPr lang="en-US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Izhar Sajid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Privacy in Smart Home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Wireshark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Static Network Traffic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recognition is possible through monitoring NetFlow data of a device that does not record audio or video.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Joshua Greer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Analyzing Smart Surveillance Cameras (Chinese vs American).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Wireshark, Nmap, </a:t>
                      </a:r>
                      <a:r>
                        <a:rPr lang="en-US" sz="1200" dirty="0" err="1"/>
                        <a:t>TCPdump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Static Network Traffic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 ports, unencrypted video, plaintext transmission, vulnerable ports across Chinese cameras.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2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 Voss, Joshua Greer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Short vs. Long-Term Network Traffic Captures.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Wireshark, Nmap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Static Network Traffic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Analyzed behavior, identified attack surface and potential vulnerabilities of 11 smart home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1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 Voss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Device Identification Through Observing Network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Wireshark, Nmap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Static Network Traffic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Trained SVM model to automate identification of device state with 93%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355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EEC3BE-1FAD-4822-AD2C-60122CBE014E}"/>
              </a:ext>
            </a:extLst>
          </p:cNvPr>
          <p:cNvSpPr txBox="1"/>
          <p:nvPr/>
        </p:nvSpPr>
        <p:spPr>
          <a:xfrm>
            <a:off x="4677051" y="3641170"/>
            <a:ext cx="282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Table 2. Summary of Recent IoT Lab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D201C-C587-45E7-8AEE-3AC2B80A18A9}"/>
              </a:ext>
            </a:extLst>
          </p:cNvPr>
          <p:cNvSpPr txBox="1"/>
          <p:nvPr/>
        </p:nvSpPr>
        <p:spPr>
          <a:xfrm>
            <a:off x="838200" y="388555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present a recent summary of IoT research, AI Lab members, and project descriptions/preliminary results in Table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Observations: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prevailing tool in collecting network traffic from IoT devices has been Wireshark.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primary method in recent work has been analyzing static network traffic transmitted from a collection of local devices (also performed using Wireshark).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past work has been centered around network traffic and data from Shodan, we have expanded our vulnerability assessment coverage with our ongoing projects.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AB245F-B6F8-4994-8400-3471031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F6CF1-67A5-4D47-ACD7-5E79BB15D735}"/>
              </a:ext>
            </a:extLst>
          </p:cNvPr>
          <p:cNvSpPr/>
          <p:nvPr/>
        </p:nvSpPr>
        <p:spPr>
          <a:xfrm>
            <a:off x="6211122" y="1815049"/>
            <a:ext cx="1483855" cy="1845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37CD1-E489-42BC-91CE-D4C02EDFA9E9}"/>
              </a:ext>
            </a:extLst>
          </p:cNvPr>
          <p:cNvSpPr txBox="1"/>
          <p:nvPr/>
        </p:nvSpPr>
        <p:spPr>
          <a:xfrm>
            <a:off x="5867758" y="178243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1EC0A-409F-4F55-9F9E-74C3FA691D74}"/>
              </a:ext>
            </a:extLst>
          </p:cNvPr>
          <p:cNvSpPr/>
          <p:nvPr/>
        </p:nvSpPr>
        <p:spPr>
          <a:xfrm>
            <a:off x="4727267" y="1815050"/>
            <a:ext cx="1483855" cy="1845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BE53B-3A73-439F-B3E4-C722C7FC8710}"/>
              </a:ext>
            </a:extLst>
          </p:cNvPr>
          <p:cNvSpPr txBox="1"/>
          <p:nvPr/>
        </p:nvSpPr>
        <p:spPr>
          <a:xfrm>
            <a:off x="7402509" y="178243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D940-9D34-4AEA-873C-90541074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A44D-4EF0-477A-9DF0-50984E36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synthesize ongoing AI Lab projects related to Smart Vulnerability Assessments into three modules for this review session:</a:t>
            </a:r>
          </a:p>
          <a:p>
            <a:pPr lvl="1"/>
            <a:r>
              <a:rPr lang="en-US" sz="2000" b="1" dirty="0"/>
              <a:t>Module 1:</a:t>
            </a:r>
            <a:r>
              <a:rPr lang="en-US" sz="2000" dirty="0"/>
              <a:t> Scientific Cyberinfrastructure Image Vulnerability Analytics</a:t>
            </a:r>
            <a:endParaRPr lang="en-US" sz="2000" b="1" dirty="0"/>
          </a:p>
          <a:p>
            <a:pPr lvl="1"/>
            <a:r>
              <a:rPr lang="en-US" sz="2000" b="1" dirty="0"/>
              <a:t>Module 2: </a:t>
            </a:r>
            <a:r>
              <a:rPr lang="en-US" sz="2000" dirty="0"/>
              <a:t>GitHub/Social Coding Repository Vulnerability Analytics</a:t>
            </a:r>
            <a:endParaRPr lang="en-US" sz="2000" b="1" dirty="0"/>
          </a:p>
          <a:p>
            <a:pPr lvl="1"/>
            <a:r>
              <a:rPr lang="en-US" sz="2000" b="1" dirty="0"/>
              <a:t>Module 3:</a:t>
            </a:r>
            <a:r>
              <a:rPr lang="en-US" sz="2000" dirty="0"/>
              <a:t> IoT Device Privacy and Vulnerability Analytics</a:t>
            </a:r>
          </a:p>
          <a:p>
            <a:pPr lvl="1"/>
            <a:endParaRPr lang="en-US" sz="2000" b="1" dirty="0"/>
          </a:p>
          <a:p>
            <a:r>
              <a:rPr lang="en-US" sz="2400" dirty="0"/>
              <a:t>In each of the modules, we will cover the following key topics</a:t>
            </a:r>
          </a:p>
          <a:p>
            <a:pPr lvl="1"/>
            <a:r>
              <a:rPr lang="en-US" sz="2000" dirty="0"/>
              <a:t>Tools Used: Provide relevant tools used for various areas of each module.</a:t>
            </a:r>
          </a:p>
          <a:p>
            <a:pPr lvl="1"/>
            <a:r>
              <a:rPr lang="en-US" sz="2000" dirty="0"/>
              <a:t>Data Sources and Types: Summary of various data types and structures.</a:t>
            </a:r>
          </a:p>
          <a:p>
            <a:pPr lvl="1"/>
            <a:r>
              <a:rPr lang="en-US" sz="2000" dirty="0"/>
              <a:t>Automation: Outline automation process for data collection.</a:t>
            </a:r>
          </a:p>
          <a:p>
            <a:pPr lvl="1"/>
            <a:r>
              <a:rPr lang="en-US" sz="2000" dirty="0"/>
              <a:t>AI-Lab Spin: AI techniques used or planned for each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6148B-4C76-4BE3-8033-B097B5AC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8BF8D-AB94-43FB-9AC6-E6564D3FD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OS/VM Image Vulnerability Assessment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62B35E-9965-4237-A446-8037BEE37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Steven Ullman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F1D84-E5BF-4C98-9BA0-0A6D22C2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C59C-8645-4839-9AD5-2A8AE855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OS/VM Image: Agenda and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3B8D-90E0-43F1-AFBD-D6FBABAB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We introduce scientific cyberinfrastructure platforms and the general user-workflow.</a:t>
            </a:r>
          </a:p>
          <a:p>
            <a:pPr lvl="1"/>
            <a:r>
              <a:rPr lang="en-US" sz="2000" dirty="0" err="1"/>
              <a:t>CyVerse</a:t>
            </a:r>
            <a:r>
              <a:rPr lang="en-US" sz="2000" dirty="0"/>
              <a:t> Atmosphere, custom VM image templates</a:t>
            </a:r>
          </a:p>
          <a:p>
            <a:pPr lvl="1"/>
            <a:r>
              <a:rPr lang="en-US" sz="2000" b="1" dirty="0"/>
              <a:t>Learning outcome:</a:t>
            </a:r>
            <a:r>
              <a:rPr lang="en-US" sz="2000" dirty="0"/>
              <a:t> Students will understand the environment and landscape for conducting scientific research.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 outline the data collection methodology and various system-related information and data that is available.</a:t>
            </a:r>
          </a:p>
          <a:p>
            <a:pPr lvl="1"/>
            <a:r>
              <a:rPr lang="en-US" sz="2000" b="1" dirty="0"/>
              <a:t>Learning outcome: </a:t>
            </a:r>
            <a:r>
              <a:rPr lang="en-US" sz="2000" dirty="0"/>
              <a:t>Students see a template for a systematic collection process and selection of identifiable and host-relevant information.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We provide a systematic process for automating data collection.</a:t>
            </a:r>
          </a:p>
          <a:p>
            <a:pPr lvl="1"/>
            <a:r>
              <a:rPr lang="en-US" sz="2000" b="1" dirty="0"/>
              <a:t>Learning outcome: </a:t>
            </a:r>
            <a:r>
              <a:rPr lang="en-US" sz="2000" dirty="0"/>
              <a:t>Students will understand the procedure for developing an automated data collection process.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97D8B-88DA-4BF6-93E2-DA30DAA0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1525-5111-42B4-B9E1-BD46ECBCF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7AD20D8DBDB94C97C4ACE5344739AA" ma:contentTypeVersion="12" ma:contentTypeDescription="Create a new document." ma:contentTypeScope="" ma:versionID="bc918bc71b266b0b825246ec062f6068">
  <xsd:schema xmlns:xsd="http://www.w3.org/2001/XMLSchema" xmlns:xs="http://www.w3.org/2001/XMLSchema" xmlns:p="http://schemas.microsoft.com/office/2006/metadata/properties" xmlns:ns3="294a2480-dc56-4d52-a27d-cc0298b591a7" xmlns:ns4="577d80f2-6d03-4cc0-a38b-ad8e7a43fa7a" targetNamespace="http://schemas.microsoft.com/office/2006/metadata/properties" ma:root="true" ma:fieldsID="78b528ef17fb08ad3b0449649ef04f68" ns3:_="" ns4:_="">
    <xsd:import namespace="294a2480-dc56-4d52-a27d-cc0298b591a7"/>
    <xsd:import namespace="577d80f2-6d03-4cc0-a38b-ad8e7a43fa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a2480-dc56-4d52-a27d-cc0298b59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d80f2-6d03-4cc0-a38b-ad8e7a43fa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E94125-9721-4676-BE3B-2FBFC3EE91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a2480-dc56-4d52-a27d-cc0298b591a7"/>
    <ds:schemaRef ds:uri="577d80f2-6d03-4cc0-a38b-ad8e7a43fa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44D6BA-12F8-4F28-B0A0-7EAFCFAD0772}">
  <ds:schemaRefs>
    <ds:schemaRef ds:uri="http://purl.org/dc/terms/"/>
    <ds:schemaRef ds:uri="http://schemas.microsoft.com/office/2006/metadata/properties"/>
    <ds:schemaRef ds:uri="577d80f2-6d03-4cc0-a38b-ad8e7a43fa7a"/>
    <ds:schemaRef ds:uri="http://www.w3.org/XML/1998/namespace"/>
    <ds:schemaRef ds:uri="294a2480-dc56-4d52-a27d-cc0298b591a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0C4115-0753-465A-AD0F-4C0346FA39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7094</Words>
  <Application>Microsoft Office PowerPoint</Application>
  <PresentationFormat>Widescreen</PresentationFormat>
  <Paragraphs>1149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Office Theme</vt:lpstr>
      <vt:lpstr>Smart Vulnerability Assessment for OS/VM, GitHub, IoT: An Overview</vt:lpstr>
      <vt:lpstr>Agenda</vt:lpstr>
      <vt:lpstr>Introduction</vt:lpstr>
      <vt:lpstr>Motivation – Relevance in AI Lab</vt:lpstr>
      <vt:lpstr>Previous AI Lab Vulnerability Assessment Work</vt:lpstr>
      <vt:lpstr>IoT Lab: Summary of Recent Work</vt:lpstr>
      <vt:lpstr>Learning Modules</vt:lpstr>
      <vt:lpstr>Module 1: OS/VM Image Vulnerability Assessment</vt:lpstr>
      <vt:lpstr>OS/VM Image: Agenda and Learning Goals</vt:lpstr>
      <vt:lpstr>Introduction and Motivation</vt:lpstr>
      <vt:lpstr>Introduction - Atmosphere</vt:lpstr>
      <vt:lpstr>Tools</vt:lpstr>
      <vt:lpstr>Data – Collection Methodology</vt:lpstr>
      <vt:lpstr>Data – Features from VM Images</vt:lpstr>
      <vt:lpstr>Data – Image Data Features</vt:lpstr>
      <vt:lpstr>Data – Vulnerability Assessment</vt:lpstr>
      <vt:lpstr>Data – Collection, Extraction, Storage</vt:lpstr>
      <vt:lpstr>Automation</vt:lpstr>
      <vt:lpstr>AI-Spin – Unsupervised Graph Embedding Approach (Whole-Graph Level) </vt:lpstr>
      <vt:lpstr>Selected Results</vt:lpstr>
      <vt:lpstr>Future Directions</vt:lpstr>
      <vt:lpstr>Module 2: GitHub Vulnerability Assessment</vt:lpstr>
      <vt:lpstr>GitHub Vulnerability Assessment: Agenda &amp; Learning Goals</vt:lpstr>
      <vt:lpstr>Introduction</vt:lpstr>
      <vt:lpstr>Tools Used</vt:lpstr>
      <vt:lpstr>GitHub Repository: Example, Terms, and Data</vt:lpstr>
      <vt:lpstr>Research Testbed – Vulnerability Assessment</vt:lpstr>
      <vt:lpstr>Automation</vt:lpstr>
      <vt:lpstr>AI-spin – Unsupervised Graph Embedding Approach (Node Level)</vt:lpstr>
      <vt:lpstr>Selected Results – Repository Embedding Clusters</vt:lpstr>
      <vt:lpstr>Future Directions</vt:lpstr>
      <vt:lpstr>Module 3: Internet of Things (IoT)</vt:lpstr>
      <vt:lpstr>Internet of Things: Agenda and Learning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Automation – Data Collection</vt:lpstr>
      <vt:lpstr>AI-Spin Example: SCADA Device Identification Through Text Mining</vt:lpstr>
      <vt:lpstr>AI-Example: SCADA Device Identification Through Text Mining and Vulnerability Assessments</vt:lpstr>
      <vt:lpstr>AI-Example: SCADA Device Identification Through Text Mining and Vulnerability Assessments</vt:lpstr>
      <vt:lpstr>Future Directions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Ullman</dc:creator>
  <cp:lastModifiedBy>Steven Ullman</cp:lastModifiedBy>
  <cp:revision>111</cp:revision>
  <dcterms:created xsi:type="dcterms:W3CDTF">2020-09-07T22:47:49Z</dcterms:created>
  <dcterms:modified xsi:type="dcterms:W3CDTF">2020-09-14T21:34:45Z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0x010100907AD20D8DBDB94C97C4ACE5344739AA</vt:lpwstr>
  </property>
</Properties>
</file>