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433" r:id="rId3"/>
    <p:sldId id="436" r:id="rId4"/>
    <p:sldId id="434" r:id="rId5"/>
    <p:sldId id="437" r:id="rId6"/>
    <p:sldId id="435" r:id="rId7"/>
    <p:sldId id="43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8110D-EB25-4336-A626-56C386D0BF15}" type="datetimeFigureOut">
              <a:rPr lang="en-US" smtClean="0"/>
              <a:t>2/11/2012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24A73-9569-43A0-B898-7BDE335E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8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8DEB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D8DEB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4416 w 4917"/>
                <a:gd name="T3" fmla="*/ 0 h 1000"/>
                <a:gd name="T4" fmla="*/ 4917 w 4917"/>
                <a:gd name="T5" fmla="*/ 500 h 1000"/>
                <a:gd name="T6" fmla="*/ 4417 w 4917"/>
                <a:gd name="T7" fmla="*/ 1000 h 1000"/>
                <a:gd name="T8" fmla="*/ 0 w 4917"/>
                <a:gd name="T9" fmla="*/ 1000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9CCFF"/>
                </a:buClr>
                <a:buSzPct val="70000"/>
                <a:buFont typeface="Wingdings" pitchFamily="2" charset="2"/>
                <a:buChar char="l"/>
              </a:pPr>
              <a:endParaRPr 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9CCFF"/>
                </a:buClr>
                <a:buSzPct val="70000"/>
                <a:buFont typeface="Wingdings" pitchFamily="2" charset="2"/>
                <a:buChar char="l"/>
              </a:pPr>
              <a:endParaRPr 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153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F5331-ABAE-4465-A87B-962954F621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1AA22-D24C-422A-9AEB-6D2DD1E32B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1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C4595-3C14-4CE2-AF47-E5D73C3997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86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792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886200"/>
            <a:ext cx="79248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8B31D-8FB8-44CC-90D6-2DD7948756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47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B80DE-B700-419E-96FC-86DEC31E33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4BA7-FCC6-4A48-B79C-CFDF9FCFD6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67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9A22F-BB6C-42A7-84AD-B4EA18723E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77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52552-D241-4E52-B682-3EF59D9CC5D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DC924-C7EB-4599-9D36-C7C1F7EE8D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C5DF4-B267-4629-AA15-84E9B0DE3A9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36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4505D-3F78-4954-9B47-4786157977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1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C5FC-73D3-42C5-8729-3E2A70DDF9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4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37B74-9982-4794-9D22-E1B46D0FEE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2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blackWhite">
          <a:xfrm>
            <a:off x="0" y="152400"/>
            <a:ext cx="8534400" cy="1219200"/>
          </a:xfrm>
          <a:custGeom>
            <a:avLst/>
            <a:gdLst>
              <a:gd name="T0" fmla="*/ 0 w 7000"/>
              <a:gd name="T1" fmla="*/ 0 h 1000"/>
              <a:gd name="T2" fmla="*/ 6499 w 7000"/>
              <a:gd name="T3" fmla="*/ 0 h 1000"/>
              <a:gd name="T4" fmla="*/ 7000 w 7000"/>
              <a:gd name="T5" fmla="*/ 500 h 1000"/>
              <a:gd name="T6" fmla="*/ 6500 w 7000"/>
              <a:gd name="T7" fmla="*/ 1000 h 1000"/>
              <a:gd name="T8" fmla="*/ 0 w 7000"/>
              <a:gd name="T9" fmla="*/ 1000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00"/>
              <a:gd name="T16" fmla="*/ 0 h 1000"/>
              <a:gd name="T17" fmla="*/ 3500 w 7000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00" h="1000">
                <a:moveTo>
                  <a:pt x="0" y="0"/>
                </a:moveTo>
                <a:lnTo>
                  <a:pt x="6499" y="0"/>
                </a:lnTo>
                <a:cubicBezTo>
                  <a:pt x="6776" y="0"/>
                  <a:pt x="7000" y="223"/>
                  <a:pt x="7000" y="500"/>
                </a:cubicBezTo>
                <a:cubicBezTo>
                  <a:pt x="7000" y="776"/>
                  <a:pt x="6776" y="999"/>
                  <a:pt x="6500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28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CCFF"/>
              </a:buClr>
              <a:buSzPct val="70000"/>
              <a:buFont typeface="Wingdings" pitchFamily="2" charset="2"/>
              <a:buChar char="l"/>
            </a:pPr>
            <a:endParaRPr 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CCFF"/>
              </a:buClr>
              <a:buSzPct val="70000"/>
              <a:buFont typeface="Wingdings" pitchFamily="2" charset="2"/>
              <a:buChar char="l"/>
            </a:pPr>
            <a:endParaRPr 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charset="-122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 Black" pitchFamily="34" charset="0"/>
                <a:ea typeface="宋体" charset="-122"/>
                <a:cs typeface="+mn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457478E0-DF9B-4001-8EAA-D72508546192}" type="slidenum">
              <a:rPr 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3" name="Picture 9" descr="arizona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867400"/>
            <a:ext cx="6858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762000" y="6096000"/>
            <a:ext cx="8153400" cy="0"/>
          </a:xfrm>
          <a:prstGeom prst="line">
            <a:avLst/>
          </a:prstGeom>
          <a:noFill/>
          <a:ln w="38100">
            <a:solidFill>
              <a:srgbClr val="0023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CCFF"/>
              </a:buClr>
              <a:buSzPct val="70000"/>
              <a:buFont typeface="Wingdings" pitchFamily="2" charset="2"/>
              <a:buChar char="l"/>
            </a:pPr>
            <a:endParaRPr 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38200" y="6248400"/>
            <a:ext cx="8077200" cy="0"/>
          </a:xfrm>
          <a:prstGeom prst="line">
            <a:avLst/>
          </a:prstGeom>
          <a:noFill/>
          <a:ln w="38100">
            <a:solidFill>
              <a:srgbClr val="0023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CCFF"/>
              </a:buClr>
              <a:buSzPct val="70000"/>
              <a:buFont typeface="Wingdings" pitchFamily="2" charset="2"/>
              <a:buChar char="l"/>
            </a:pPr>
            <a:endParaRPr lang="en-US" sz="240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381000" y="1447800"/>
            <a:ext cx="0" cy="4267200"/>
          </a:xfrm>
          <a:prstGeom prst="line">
            <a:avLst/>
          </a:prstGeom>
          <a:noFill/>
          <a:ln w="38100">
            <a:solidFill>
              <a:srgbClr val="00239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CCFF"/>
              </a:buClr>
              <a:buSzPct val="70000"/>
              <a:buFont typeface="Wingdings" pitchFamily="2" charset="2"/>
              <a:buChar char="l"/>
            </a:pPr>
            <a:endParaRPr lang="en-US" sz="2400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97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8229600" cy="160972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Facebook Story, 2012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223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sz="3200" dirty="0" smtClean="0"/>
              <a:t>Dotcom History: From Netscape to Facebook</a:t>
            </a:r>
            <a:endParaRPr lang="en-US" sz="3200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820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Netscape, 8/1995, $2B valuation, IE replaced it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Yahoo, 4/1996, $848M, struggled recently, holds </a:t>
            </a:r>
            <a:r>
              <a:rPr lang="en-US" sz="2400" dirty="0" err="1" smtClean="0"/>
              <a:t>Alibaba</a:t>
            </a:r>
            <a:r>
              <a:rPr lang="en-US" sz="2400" dirty="0" smtClean="0"/>
              <a:t> shares, market cap $20M in 2012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Amazon, 5/1997, $562M, market cap $80B in 2012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eBay, 9/1998, $1.9B, market cap $42B in 2012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Google, 8/2004, </a:t>
            </a:r>
            <a:r>
              <a:rPr lang="en-US" sz="2400" u="sng" dirty="0" smtClean="0"/>
              <a:t>$27B</a:t>
            </a:r>
            <a:r>
              <a:rPr lang="en-US" sz="2400" dirty="0" smtClean="0"/>
              <a:t>, market cap $190B in 2012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Other notable f</a:t>
            </a:r>
            <a:r>
              <a:rPr lang="en-US" sz="2400" dirty="0" smtClean="0"/>
              <a:t>ailed dotcoms: American Online (1992), </a:t>
            </a:r>
            <a:r>
              <a:rPr lang="en-US" sz="2400" dirty="0" err="1" smtClean="0"/>
              <a:t>GeoCities</a:t>
            </a:r>
            <a:r>
              <a:rPr lang="en-US" sz="2400" dirty="0" smtClean="0"/>
              <a:t> (1998), The Globe (1998), </a:t>
            </a:r>
            <a:r>
              <a:rPr lang="en-US" sz="2400" dirty="0" err="1" smtClean="0"/>
              <a:t>eToys</a:t>
            </a:r>
            <a:r>
              <a:rPr lang="en-US" sz="2400" dirty="0" smtClean="0"/>
              <a:t> (1999), </a:t>
            </a:r>
            <a:r>
              <a:rPr lang="en-US" sz="2400" dirty="0" err="1" smtClean="0"/>
              <a:t>WebVan</a:t>
            </a:r>
            <a:r>
              <a:rPr lang="en-US" sz="2400" dirty="0" smtClean="0"/>
              <a:t> (1999), Pets.com (2000) </a:t>
            </a:r>
            <a:r>
              <a:rPr lang="en-US" sz="2400" dirty="0" smtClean="0">
                <a:sym typeface="Wingdings" pitchFamily="2" charset="2"/>
              </a:rPr>
              <a:t> bubble burst 2002!</a:t>
            </a: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New social media dotcoms: LinkedIn (5/2011, $9B), </a:t>
            </a:r>
            <a:r>
              <a:rPr lang="en-US" sz="2400" dirty="0" err="1" smtClean="0"/>
              <a:t>Groupon</a:t>
            </a:r>
            <a:r>
              <a:rPr lang="en-US" sz="2400" dirty="0" smtClean="0"/>
              <a:t> (11/2011, $16.5B), </a:t>
            </a:r>
            <a:r>
              <a:rPr lang="en-US" sz="2400" dirty="0" err="1" smtClean="0"/>
              <a:t>Zynga</a:t>
            </a:r>
            <a:r>
              <a:rPr lang="en-US" sz="2400" dirty="0" smtClean="0"/>
              <a:t> (12/2011, $6.6B), Facebook (2/2011, </a:t>
            </a:r>
            <a:r>
              <a:rPr lang="en-US" sz="2400" u="sng" dirty="0" smtClean="0"/>
              <a:t>$100B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061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609600"/>
          </a:xfrm>
        </p:spPr>
        <p:txBody>
          <a:bodyPr/>
          <a:lstStyle/>
          <a:p>
            <a:r>
              <a:rPr lang="en-US" sz="3600" dirty="0" smtClean="0"/>
              <a:t>Facebook History</a:t>
            </a:r>
            <a:endParaRPr lang="en-US" sz="3600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83820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2/2004, thefacebook.com founded in Harvard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6/2004, </a:t>
            </a:r>
            <a:r>
              <a:rPr lang="en-US" sz="2400" u="sng" dirty="0" smtClean="0"/>
              <a:t>moves to Palo Alto</a:t>
            </a:r>
            <a:r>
              <a:rPr lang="en-US" sz="2400" dirty="0" smtClean="0"/>
              <a:t>, </a:t>
            </a:r>
            <a:r>
              <a:rPr lang="en-US" sz="2400" u="sng" dirty="0"/>
              <a:t>1M </a:t>
            </a:r>
            <a:r>
              <a:rPr lang="en-US" sz="2400" u="sng" dirty="0" smtClean="0"/>
              <a:t>users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/>
              <a:t>5/2005, $12.7M </a:t>
            </a:r>
            <a:r>
              <a:rPr lang="en-US" sz="2400" dirty="0" err="1"/>
              <a:t>Accel</a:t>
            </a:r>
            <a:r>
              <a:rPr lang="en-US" sz="2400" dirty="0"/>
              <a:t> Partners funding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7/2007, </a:t>
            </a:r>
            <a:r>
              <a:rPr lang="en-US" sz="2400" dirty="0" err="1" smtClean="0"/>
              <a:t>Winklevoss</a:t>
            </a:r>
            <a:r>
              <a:rPr lang="en-US" sz="2400" dirty="0" smtClean="0"/>
              <a:t> twins lawsuit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8/2007, lunches “Platform” for apps developers (e.g., </a:t>
            </a:r>
            <a:r>
              <a:rPr lang="en-US" sz="2400" dirty="0" err="1" smtClean="0"/>
              <a:t>Zynga</a:t>
            </a:r>
            <a:r>
              <a:rPr lang="en-US" sz="2400" dirty="0" smtClean="0"/>
              <a:t>); </a:t>
            </a:r>
            <a:r>
              <a:rPr lang="en-US" sz="2400" u="sng" dirty="0" smtClean="0"/>
              <a:t>50M users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10/2007, Microsoft invests $240M for 1.6% equity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3/2008, Sheryl Sandberg joins as COO from Google; </a:t>
            </a:r>
            <a:r>
              <a:rPr lang="en-US" sz="2400" u="sng" dirty="0" smtClean="0"/>
              <a:t>100M users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1</a:t>
            </a:r>
            <a:r>
              <a:rPr lang="en-US" sz="2400" dirty="0" smtClean="0"/>
              <a:t>/2011, Goldman Sachs leads a $1.5B funding round, $50B valuation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2/2012, announces IPO details, $100B valuation; </a:t>
            </a:r>
            <a:r>
              <a:rPr lang="en-US" sz="2400" u="sng" dirty="0" smtClean="0"/>
              <a:t>845M users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069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609600"/>
          </a:xfrm>
        </p:spPr>
        <p:txBody>
          <a:bodyPr/>
          <a:lstStyle/>
          <a:p>
            <a:r>
              <a:rPr lang="en-US" sz="3600" dirty="0" smtClean="0"/>
              <a:t>Creating </a:t>
            </a:r>
            <a:r>
              <a:rPr lang="en-US" sz="3600" dirty="0" smtClean="0"/>
              <a:t>a Business</a:t>
            </a:r>
            <a:endParaRPr lang="en-US" sz="3600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3820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Board control, IPO time, Bill Gates (48%), Page/</a:t>
            </a:r>
            <a:r>
              <a:rPr lang="en-US" sz="2400" dirty="0" err="1"/>
              <a:t>Brin</a:t>
            </a:r>
            <a:r>
              <a:rPr lang="en-US" sz="2400" dirty="0"/>
              <a:t> (16% each)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/>
              <a:t>Zukerberg</a:t>
            </a:r>
            <a:r>
              <a:rPr lang="en-US" sz="2400" dirty="0" smtClean="0"/>
              <a:t>, 28.4% company, </a:t>
            </a:r>
            <a:r>
              <a:rPr lang="en-US" sz="2400" u="sng" dirty="0" smtClean="0"/>
              <a:t>57% of voting rights</a:t>
            </a:r>
            <a:r>
              <a:rPr lang="en-US" sz="2400" dirty="0" smtClean="0"/>
              <a:t>, 3 out of 5 board seats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Early backers, Peter Thiel (PayPal), Red Hoffman (PayPal, </a:t>
            </a:r>
            <a:r>
              <a:rPr lang="en-US" sz="2400" dirty="0" err="1" smtClean="0"/>
              <a:t>LindedIn</a:t>
            </a:r>
            <a:r>
              <a:rPr lang="en-US" sz="2400" dirty="0" smtClean="0"/>
              <a:t>), Marc </a:t>
            </a:r>
            <a:r>
              <a:rPr lang="en-US" sz="2400" dirty="0" err="1" smtClean="0"/>
              <a:t>Andreeseen</a:t>
            </a:r>
            <a:r>
              <a:rPr lang="en-US" sz="2400" dirty="0" smtClean="0"/>
              <a:t> (</a:t>
            </a:r>
            <a:r>
              <a:rPr lang="en-US" sz="2400" dirty="0" err="1" smtClean="0"/>
              <a:t>Newtscape</a:t>
            </a:r>
            <a:r>
              <a:rPr lang="en-US" sz="2400" dirty="0" smtClean="0"/>
              <a:t>, </a:t>
            </a:r>
            <a:r>
              <a:rPr lang="en-US" sz="2400" dirty="0" err="1" smtClean="0"/>
              <a:t>LoudCloud</a:t>
            </a:r>
            <a:r>
              <a:rPr lang="en-US" sz="2400" dirty="0" smtClean="0"/>
              <a:t>), Sean Parker (Napster)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“Try to find the smartest people to give him advice.”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Recruited Sheryl Sandberg from Google as COO in 2008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Taken a lead role at Facebook as Steve Jobs at Apple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5856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609600"/>
          </a:xfrm>
        </p:spPr>
        <p:txBody>
          <a:bodyPr/>
          <a:lstStyle/>
          <a:p>
            <a:r>
              <a:rPr lang="en-US" sz="3600" dirty="0" smtClean="0"/>
              <a:t>Facebook Revenues</a:t>
            </a:r>
            <a:endParaRPr lang="en-US" sz="3600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3820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Blue Chips: McDonald’s revenue per employee ($60K), </a:t>
            </a:r>
            <a:r>
              <a:rPr lang="en-US" sz="2400" dirty="0" err="1" smtClean="0"/>
              <a:t>Pepsico</a:t>
            </a:r>
            <a:r>
              <a:rPr lang="en-US" sz="2400" dirty="0" smtClean="0"/>
              <a:t> ($196K), CISCO ($601K), Facebook ($1.2M)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Facebook numbers in 2011: $3.7B revenue, </a:t>
            </a:r>
            <a:r>
              <a:rPr lang="en-US" sz="2400" u="sng" dirty="0" smtClean="0"/>
              <a:t>$1B profit</a:t>
            </a:r>
            <a:r>
              <a:rPr lang="en-US" sz="2400" dirty="0" smtClean="0"/>
              <a:t>, 845M members, 70 languages, 100B </a:t>
            </a:r>
            <a:r>
              <a:rPr lang="en-US" sz="2400" dirty="0"/>
              <a:t>F</a:t>
            </a:r>
            <a:r>
              <a:rPr lang="en-US" sz="2400" dirty="0" smtClean="0"/>
              <a:t>riend connections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Facebook revenue: $777M (2009), $1,974M (2010), $3.7B (2011); 95% in Ad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US Display/Banner Ad revenue % in 2011: Facebook (19.5%), Yahoo (12.5%), Google (12.3%)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US Target/Keyword Ad revenue % in 2011: Google (44.9%), Yahoo (9.7%), Facebook (7.9%), Twitter (0.6%)</a:t>
            </a:r>
          </a:p>
        </p:txBody>
      </p:sp>
    </p:spTree>
    <p:extLst>
      <p:ext uri="{BB962C8B-B14F-4D97-AF65-F5344CB8AC3E}">
        <p14:creationId xmlns:p14="http://schemas.microsoft.com/office/powerpoint/2010/main" val="10578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sz="3600" dirty="0" smtClean="0"/>
              <a:t>Facebook Riches, 2012</a:t>
            </a:r>
            <a:endParaRPr lang="en-US" sz="3600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34879"/>
            <a:ext cx="83820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 smtClean="0"/>
              <a:t>Facebook valuation, $100B, $53 per share</a:t>
            </a:r>
          </a:p>
          <a:p>
            <a:pPr>
              <a:lnSpc>
                <a:spcPct val="80000"/>
              </a:lnSpc>
            </a:pPr>
            <a:r>
              <a:rPr lang="en-US" sz="2200" dirty="0" err="1" smtClean="0"/>
              <a:t>Zukerberg</a:t>
            </a:r>
            <a:r>
              <a:rPr lang="en-US" sz="2200" dirty="0" smtClean="0"/>
              <a:t>, 28.4% company, 57% of voting rights</a:t>
            </a: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Father</a:t>
            </a:r>
            <a:r>
              <a:rPr lang="en-US" sz="2200" dirty="0"/>
              <a:t>, initial working capital, 2M shares, $110M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Peter Thiel, first outside investor, $500K in 2004, $2.4B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Dustin </a:t>
            </a:r>
            <a:r>
              <a:rPr lang="en-US" sz="2200" dirty="0" err="1" smtClean="0"/>
              <a:t>Moskovitz</a:t>
            </a:r>
            <a:r>
              <a:rPr lang="en-US" sz="2200" dirty="0" smtClean="0"/>
              <a:t>, roommate and co-founder, 133.8M shares, $6.5B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Sheryl Sandberg, </a:t>
            </a:r>
            <a:r>
              <a:rPr lang="en-US" sz="2200" dirty="0" smtClean="0"/>
              <a:t>COO, since 2008, </a:t>
            </a:r>
            <a:r>
              <a:rPr lang="en-US" sz="2200" dirty="0"/>
              <a:t>40M shares, $2B value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250 early employees in 2005 and 2007, each millions of shares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David Chow, painter/decorator/graffiti artist, office painting in 2005, $200M value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31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609600"/>
          </a:xfrm>
        </p:spPr>
        <p:txBody>
          <a:bodyPr/>
          <a:lstStyle/>
          <a:p>
            <a:r>
              <a:rPr lang="en-US" sz="3600" dirty="0" smtClean="0"/>
              <a:t>Facebook Risks</a:t>
            </a:r>
            <a:endParaRPr lang="en-US" sz="3600" dirty="0" smtClean="0"/>
          </a:p>
        </p:txBody>
      </p:sp>
      <p:sp>
        <p:nvSpPr>
          <p:cNvPr id="58371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76400"/>
            <a:ext cx="83820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Competitors: Google (Google+, Android, Chrome), Twitter, Microsoft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Social ad: social marketing unproven as viewed by advertisers; social ad less effective than target/keyword ad (Google); Advertisers use Facebook to build brand management and make sales through Google.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New technologies: </a:t>
            </a:r>
            <a:r>
              <a:rPr lang="en-US" sz="2400" dirty="0" smtClean="0"/>
              <a:t>need continuous improvements, e.g., video chats, games (Google+)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Mobile ad: future unclear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Privacy concerns: Federal Trade Commission (FTC) charges “unfair and deceptive practices” for private user information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890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2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C41E36"/>
      </a:hlink>
      <a:folHlink>
        <a:srgbClr val="002868"/>
      </a:folHlink>
    </a:clrScheme>
    <a:fontScheme name="Radia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70000"/>
          <a:buFont typeface="Wingdings" pitchFamily="2" charset="2"/>
          <a:buChar char="l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70000"/>
          <a:buFont typeface="Wingdings" pitchFamily="2" charset="2"/>
          <a:buChar char="l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  <a:cs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C41E3A"/>
        </a:hlink>
        <a:folHlink>
          <a:srgbClr val="0028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12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C41E36"/>
        </a:hlink>
        <a:folHlink>
          <a:srgbClr val="0028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644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Radial</vt:lpstr>
      <vt:lpstr>Facebook Story, 2012</vt:lpstr>
      <vt:lpstr>Dotcom History: From Netscape to Facebook</vt:lpstr>
      <vt:lpstr>Facebook History</vt:lpstr>
      <vt:lpstr>Creating a Business</vt:lpstr>
      <vt:lpstr>Facebook Revenues</vt:lpstr>
      <vt:lpstr>Facebook Riches, 2012</vt:lpstr>
      <vt:lpstr>Facebook Risks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Analytics: From Security Informatics to Business Intelligence</dc:title>
  <dc:creator>AI-HChen</dc:creator>
  <cp:lastModifiedBy>AI-HChen</cp:lastModifiedBy>
  <cp:revision>44</cp:revision>
  <dcterms:created xsi:type="dcterms:W3CDTF">2011-09-27T22:17:37Z</dcterms:created>
  <dcterms:modified xsi:type="dcterms:W3CDTF">2012-02-11T21:48:20Z</dcterms:modified>
</cp:coreProperties>
</file>