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8" r:id="rId2"/>
    <p:sldId id="270" r:id="rId3"/>
    <p:sldId id="256" r:id="rId4"/>
    <p:sldId id="257" r:id="rId5"/>
    <p:sldId id="259" r:id="rId6"/>
    <p:sldId id="277" r:id="rId7"/>
    <p:sldId id="260" r:id="rId8"/>
    <p:sldId id="279" r:id="rId9"/>
    <p:sldId id="261" r:id="rId10"/>
    <p:sldId id="262" r:id="rId11"/>
    <p:sldId id="263" r:id="rId12"/>
    <p:sldId id="271" r:id="rId13"/>
    <p:sldId id="272" r:id="rId14"/>
    <p:sldId id="273" r:id="rId15"/>
    <p:sldId id="280" r:id="rId16"/>
    <p:sldId id="274" r:id="rId17"/>
    <p:sldId id="282" r:id="rId18"/>
    <p:sldId id="283" r:id="rId19"/>
    <p:sldId id="275" r:id="rId20"/>
    <p:sldId id="284" r:id="rId21"/>
    <p:sldId id="286" r:id="rId22"/>
    <p:sldId id="285" r:id="rId23"/>
    <p:sldId id="281" r:id="rId24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D48B-C225-4F18-A16E-7DE1C2365C28}" type="datetimeFigureOut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EBF67-3613-4C00-9B81-CDF226FCF7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1BFB-2DEE-48D7-9182-95BE27A3F900}" type="datetimeFigureOut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0ABF-0227-4A13-9E59-5E3AEE4F9B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50ABF-0227-4A13-9E59-5E3AEE4F9B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50ABF-0227-4A13-9E59-5E3AEE4F9B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97A0-7D58-4A08-A205-1F922BFAC179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6549-8394-4400-8871-34A42E32A75B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0210-BBD6-4F74-B5A9-484F141C613A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975C-8F9E-4323-ACED-658129118FCC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8EC9-8AEA-429A-A3BB-FA15EDF3EDB2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0CD5-F92E-483B-8172-E338CE2B2A69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D5BA-7095-4F36-A502-46C7ED9D2EBE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E450-8A9B-4CB6-A122-EBBCCE9EAC5A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E602-2694-4F8D-A098-904448BF2ED3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9BA-4383-41D8-A0C2-6E4F17BF9A26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32FD-39A5-4868-B17B-78BA7B909938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81EB-8349-454F-BA94-5C778E6A46A9}" type="datetime1">
              <a:rPr lang="zh-CN" altLang="en-US" smtClean="0"/>
              <a:pPr/>
              <a:t>2014/2/4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odanhq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/releases/2.7.6/" TargetMode="External"/><Relationship Id="rId2" Type="http://schemas.openxmlformats.org/officeDocument/2006/relationships/hyperlink" Target="https://developers.shodan.io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pydev.org/updat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odanhq.com/account/regist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simplejson/" TargetMode="External"/><Relationship Id="rId2" Type="http://schemas.openxmlformats.org/officeDocument/2006/relationships/hyperlink" Target="https://pypi.python.org/pypi/shodan/0.9.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shodan.io/python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itbucket.org/pypa/setuptools/raw/bootstrap/ez_setup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connector/j/5.1.html" TargetMode="External"/><Relationship Id="rId2" Type="http://schemas.openxmlformats.org/officeDocument/2006/relationships/hyperlink" Target="http://dev.mysql.com/doc/connector-j/en/connector-j-install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Hacker Web and </a:t>
            </a:r>
            <a:r>
              <a:rPr lang="en-US" dirty="0" err="1" smtClean="0"/>
              <a:t>Shodan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Tutorial for Accessing the Data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Accessing Hacker Web via Java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7"/>
            <a:ext cx="8229600" cy="5040559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2) Add the Connector jar file to your Java Project Build Path.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For example, if you use Eclipse, right click the project, select [Build Path]-&gt;[Configure Build Path’, then add the extracted jar file (e.g. “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-connector-java-commercial-</a:t>
            </a:r>
            <a:r>
              <a:rPr lang="en-US" altLang="zh-CN" dirty="0" err="1" smtClean="0"/>
              <a:t>x.x.x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bin.jar</a:t>
            </a:r>
            <a:r>
              <a:rPr lang="en-US" altLang="zh-CN" dirty="0" smtClean="0"/>
              <a:t>”,  ) onto the path.</a:t>
            </a:r>
            <a:endParaRPr lang="zh-CN" altLang="zh-CN" dirty="0" smtClean="0"/>
          </a:p>
          <a:p>
            <a:r>
              <a:rPr lang="en-US" altLang="zh-CN" dirty="0" smtClean="0"/>
              <a:t>3) Write codes to build connections, and execute queries.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 smtClean="0"/>
              <a:t>sample code in </a:t>
            </a:r>
            <a:r>
              <a:rPr lang="en-US" altLang="zh-CN" dirty="0" smtClean="0"/>
              <a:t>next slide shows an example of connecting to the database and do SELECT queries in </a:t>
            </a:r>
            <a:r>
              <a:rPr lang="en-US" altLang="zh-CN" i="1" dirty="0" smtClean="0"/>
              <a:t>anon </a:t>
            </a:r>
            <a:r>
              <a:rPr lang="en-US" altLang="zh-CN" dirty="0" smtClean="0"/>
              <a:t>forum’s </a:t>
            </a:r>
            <a:r>
              <a:rPr lang="en-US" altLang="zh-CN" i="1" dirty="0" smtClean="0"/>
              <a:t>thread</a:t>
            </a:r>
            <a:r>
              <a:rPr lang="en-US" altLang="zh-CN" dirty="0" smtClean="0"/>
              <a:t> table.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Accessing Hacker Web </a:t>
            </a:r>
            <a:r>
              <a:rPr lang="en-US" altLang="zh-CN" dirty="0" smtClean="0"/>
              <a:t>via Java program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484784"/>
          <a:ext cx="8136904" cy="5364480"/>
        </p:xfrm>
        <a:graphic>
          <a:graphicData uri="http://schemas.openxmlformats.org/drawingml/2006/table">
            <a:tbl>
              <a:tblPr/>
              <a:tblGrid>
                <a:gridCol w="8136904"/>
              </a:tblGrid>
              <a:tr h="51125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import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java.sql.*;</a:t>
                      </a:r>
                    </a:p>
                    <a:p>
                      <a:pPr algn="l"/>
                      <a:endParaRPr lang="zh-CN" altLang="en-US" sz="11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class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zh-CN" sz="11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DBAccess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{</a:t>
                      </a:r>
                    </a:p>
                    <a:p>
                      <a:pPr algn="l"/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public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static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main(String[] </a:t>
                      </a:r>
                      <a:r>
                        <a:rPr lang="en-US" altLang="zh-CN" sz="11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args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 </a:t>
                      </a:r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throws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zh-CN" sz="11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SQLException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altLang="zh-CN" sz="11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ClassNotFoundException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{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url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zh-CN" sz="11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jdbc:mysql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://10.128.50.157:3306/</a:t>
                      </a:r>
                      <a:r>
                        <a:rPr lang="en-US" altLang="zh-CN" sz="11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cybersecurity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username=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"mis510"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String password=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"mis510"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Connection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conn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endParaRPr lang="zh-CN" altLang="en-US" sz="11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Class.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forName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zh-CN" sz="1100" i="1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com.mysql.jdbc.Driver</a:t>
                      </a:r>
                      <a:r>
                        <a:rPr lang="en-US" altLang="zh-CN" sz="11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conn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=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DriverManager.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getConnection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url,username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 password);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altLang="zh-CN" sz="11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"Connected"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endParaRPr lang="zh-CN" altLang="en-US" sz="11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Statement stmt = </a:t>
                      </a:r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ResultSet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stmt =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conn.createStatement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endParaRPr lang="zh-CN" altLang="en-US" sz="11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//select top 10 most viewed threads: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stmt.executeQuery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"SELECT * from </a:t>
                      </a:r>
                      <a:r>
                        <a:rPr lang="en-US" altLang="zh-CN" sz="11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anonthread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 order by '</a:t>
                      </a:r>
                      <a:r>
                        <a:rPr lang="en-US" altLang="zh-CN" sz="11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NumberOfViews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' DESC limit 10"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zh-CN" sz="1100" b="1" dirty="0" smtClean="0">
                          <a:solidFill>
                            <a:srgbClr val="7F0055"/>
                          </a:solidFill>
                          <a:latin typeface="Consolas"/>
                        </a:rPr>
                        <a:t>while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b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rs.next</a:t>
                      </a:r>
                      <a:r>
                        <a:rPr lang="en-US" altLang="zh-CN" sz="1100" b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()){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altLang="zh-CN" sz="11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(1)); </a:t>
                      </a:r>
                      <a:r>
                        <a:rPr lang="en-US" altLang="zh-CN" sz="1100" i="1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//ID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altLang="zh-CN" sz="11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(2)); </a:t>
                      </a:r>
                      <a:r>
                        <a:rPr lang="en-US" altLang="zh-CN" sz="1100" i="1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//title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altLang="zh-CN" sz="11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(3)); </a:t>
                      </a:r>
                      <a:r>
                        <a:rPr lang="en-US" altLang="zh-CN" sz="1100" i="1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//number of views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altLang="zh-CN" sz="11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rs.getString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(4)+</a:t>
                      </a:r>
                      <a:r>
                        <a:rPr lang="en-US" altLang="zh-CN" sz="11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'\n'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altLang="zh-CN" sz="1100" i="1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//number of posts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endParaRPr lang="zh-CN" altLang="en-US" sz="1100" dirty="0" smtClean="0">
                        <a:latin typeface="Consolas"/>
                      </a:endParaRP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3F7F5F"/>
                          </a:solidFill>
                          <a:latin typeface="Consolas"/>
                        </a:rPr>
                        <a:t>//search total number of posts that talk about specific topics.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stmt.executeQuery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"SELECT count(*) from </a:t>
                      </a:r>
                      <a:r>
                        <a:rPr lang="en-US" altLang="zh-CN" sz="11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arhackposts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 where </a:t>
                      </a:r>
                      <a:r>
                        <a:rPr lang="en-US" altLang="zh-CN" sz="1100" dirty="0" err="1" smtClean="0">
                          <a:solidFill>
                            <a:srgbClr val="2A00FF"/>
                          </a:solidFill>
                          <a:latin typeface="Consolas"/>
                        </a:rPr>
                        <a:t>flatContent</a:t>
                      </a:r>
                      <a:r>
                        <a:rPr lang="en-US" altLang="zh-CN" sz="1100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 like '%bomb%'"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rs.next</a:t>
                      </a:r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altLang="zh-CN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System.</a:t>
                      </a:r>
                      <a:r>
                        <a:rPr lang="en-US" altLang="zh-CN" sz="1100" i="1" dirty="0" err="1" smtClean="0">
                          <a:solidFill>
                            <a:srgbClr val="0000C0"/>
                          </a:solidFill>
                          <a:latin typeface="Consolas"/>
                        </a:rPr>
                        <a:t>out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.println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altLang="zh-CN" sz="1100" i="1" dirty="0" smtClean="0">
                          <a:solidFill>
                            <a:srgbClr val="2A00FF"/>
                          </a:solidFill>
                          <a:latin typeface="Consolas"/>
                        </a:rPr>
                        <a:t>"total number of posts in arhack.com talking about bomb is "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+ </a:t>
                      </a:r>
                      <a:r>
                        <a:rPr lang="en-US" altLang="zh-CN" sz="1100" i="1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rs.getInt</a:t>
                      </a:r>
                      <a:r>
                        <a:rPr lang="en-US" altLang="zh-CN" sz="1100" i="1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(1));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altLang="zh-CN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altLang="zh-CN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Shodan</a:t>
            </a:r>
            <a:r>
              <a:rPr lang="en-US" altLang="zh-CN" dirty="0" smtClean="0"/>
              <a:t>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0081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Shodan</a:t>
            </a:r>
            <a:r>
              <a:rPr lang="en-US" altLang="zh-CN" dirty="0" smtClean="0"/>
              <a:t> can be used to search many online devices based on software, geography, operating system, IP address and more.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 t="12797" r="50472" b="9439"/>
          <a:stretch>
            <a:fillRect/>
          </a:stretch>
        </p:blipFill>
        <p:spPr bwMode="auto">
          <a:xfrm>
            <a:off x="3275856" y="2492896"/>
            <a:ext cx="5184576" cy="457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95536" y="2636912"/>
            <a:ext cx="2736304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use the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Shodan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search engine directly at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http://www.shodanhq.com/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snapshot shows example search results: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Shodan</a:t>
            </a:r>
            <a:r>
              <a:rPr lang="en-US" altLang="zh-CN" dirty="0" smtClean="0"/>
              <a:t> also provides Python, Perl, and Ruby APIs for programmatic access. A complete tutorial can be found at </a:t>
            </a:r>
            <a:r>
              <a:rPr lang="en-US" altLang="zh-CN" dirty="0" smtClean="0">
                <a:hlinkClick r:id="rId2"/>
              </a:rPr>
              <a:t>https://developers.shodan.io/index.html 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In this tutorial, we show how to access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by its Python API.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1) </a:t>
            </a:r>
            <a:r>
              <a:rPr lang="en-US" altLang="zh-CN" b="1" dirty="0" smtClean="0"/>
              <a:t>Download Python</a:t>
            </a:r>
          </a:p>
          <a:p>
            <a:pPr lvl="1"/>
            <a:r>
              <a:rPr lang="en-US" altLang="zh-CN" dirty="0" smtClean="0">
                <a:hlinkClick r:id="rId3"/>
              </a:rPr>
              <a:t>http://www.python.org/download/releases/2.7.6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the python root folder to your system environment PATH variable.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2) </a:t>
            </a:r>
            <a:r>
              <a:rPr lang="en-US" altLang="zh-CN" b="1" dirty="0" smtClean="0"/>
              <a:t>Download </a:t>
            </a:r>
            <a:r>
              <a:rPr lang="en-US" altLang="zh-CN" b="1" dirty="0" err="1" smtClean="0"/>
              <a:t>PyDev</a:t>
            </a:r>
            <a:r>
              <a:rPr lang="en-US" altLang="zh-CN" b="1" dirty="0" smtClean="0"/>
              <a:t> (Python IDE in Eclipse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In Eclipse, Help-&gt;Install New Software, then type </a:t>
            </a:r>
            <a:r>
              <a:rPr lang="en-US" altLang="zh-CN" dirty="0" smtClean="0">
                <a:hlinkClick r:id="rId4"/>
              </a:rPr>
              <a:t>http://pydev.org/updates</a:t>
            </a:r>
            <a:r>
              <a:rPr lang="en-US" altLang="zh-CN" dirty="0" smtClean="0"/>
              <a:t> inside “Work with”, press enter. Choose “</a:t>
            </a:r>
            <a:r>
              <a:rPr lang="en-US" altLang="zh-CN" dirty="0" err="1" smtClean="0"/>
              <a:t>PyDev”for</a:t>
            </a:r>
            <a:r>
              <a:rPr lang="en-US" altLang="zh-CN" dirty="0" smtClean="0"/>
              <a:t> download.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l="16238" t="12285" r="15841" b="51806"/>
          <a:stretch>
            <a:fillRect/>
          </a:stretch>
        </p:blipFill>
        <p:spPr bwMode="auto">
          <a:xfrm>
            <a:off x="539552" y="3933056"/>
            <a:ext cx="828092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3) </a:t>
            </a:r>
            <a:r>
              <a:rPr lang="en-US" altLang="zh-CN" b="1" dirty="0" smtClean="0"/>
              <a:t>Obtain an API key</a:t>
            </a:r>
          </a:p>
          <a:p>
            <a:pPr lvl="1"/>
            <a:r>
              <a:rPr lang="en-US" altLang="zh-CN" dirty="0" smtClean="0"/>
              <a:t>Register an account ( or use existing Google/Facebook/Twitter accounts) at </a:t>
            </a:r>
            <a:r>
              <a:rPr lang="en-US" altLang="zh-CN" dirty="0" smtClean="0">
                <a:hlinkClick r:id="rId2"/>
              </a:rPr>
              <a:t>http://www.shodanhq.com/account/register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Click on the create API key in the right column of the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home page.  Your API key will be located here.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20506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4) </a:t>
            </a:r>
            <a:r>
              <a:rPr lang="en-US" altLang="zh-CN" b="1" dirty="0" smtClean="0"/>
              <a:t>Install </a:t>
            </a:r>
            <a:r>
              <a:rPr lang="en-US" altLang="zh-CN" b="1" dirty="0" err="1" smtClean="0"/>
              <a:t>Shodan</a:t>
            </a:r>
            <a:r>
              <a:rPr lang="en-US" altLang="zh-CN" b="1" dirty="0" smtClean="0"/>
              <a:t> Python library. </a:t>
            </a:r>
            <a:endParaRPr lang="zh-CN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 smtClean="0">
                <a:hlinkClick r:id="rId2"/>
              </a:rPr>
              <a:t>://pypi.python.org/pypi/shodan/0.9.1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Depending </a:t>
            </a:r>
            <a:r>
              <a:rPr lang="en-US" altLang="zh-CN" dirty="0" smtClean="0"/>
              <a:t>on the version of Python and the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API version downloaded, </a:t>
            </a:r>
            <a:r>
              <a:rPr lang="en-US" altLang="zh-CN" dirty="0" err="1" smtClean="0"/>
              <a:t>simplejson</a:t>
            </a:r>
            <a:r>
              <a:rPr lang="en-US" altLang="zh-CN" dirty="0" smtClean="0"/>
              <a:t> may need to be installed as well. </a:t>
            </a:r>
          </a:p>
          <a:p>
            <a:pPr lvl="2"/>
            <a:r>
              <a:rPr lang="en-US" altLang="zh-CN" dirty="0" smtClean="0">
                <a:hlinkClick r:id="rId3"/>
              </a:rPr>
              <a:t>https://pypi.python.org/pypi/simplejson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They will be added to your Eclipse </a:t>
            </a:r>
            <a:r>
              <a:rPr lang="en-US" altLang="zh-CN" dirty="0" err="1" smtClean="0"/>
              <a:t>PyDev</a:t>
            </a:r>
            <a:r>
              <a:rPr lang="en-US" altLang="zh-CN" dirty="0" smtClean="0"/>
              <a:t> project.</a:t>
            </a:r>
            <a:endParaRPr lang="en-US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5) Create a new </a:t>
            </a:r>
            <a:r>
              <a:rPr lang="en-US" altLang="zh-CN" dirty="0" err="1" smtClean="0"/>
              <a:t>PyDev</a:t>
            </a:r>
            <a:r>
              <a:rPr lang="en-US" altLang="zh-CN" dirty="0" smtClean="0"/>
              <a:t> project in Eclipse</a:t>
            </a:r>
          </a:p>
          <a:p>
            <a:pPr lvl="1"/>
            <a:r>
              <a:rPr lang="en-US" altLang="zh-CN" dirty="0" smtClean="0"/>
              <a:t>File-&gt;New-&gt;Other, then type “</a:t>
            </a:r>
            <a:r>
              <a:rPr lang="en-US" altLang="zh-CN" dirty="0" err="1" smtClean="0"/>
              <a:t>PyDev</a:t>
            </a:r>
            <a:r>
              <a:rPr lang="en-US" altLang="zh-CN" dirty="0" smtClean="0"/>
              <a:t>” to search for “</a:t>
            </a:r>
            <a:r>
              <a:rPr lang="en-US" altLang="zh-CN" dirty="0" err="1" smtClean="0"/>
              <a:t>PyDev</a:t>
            </a:r>
            <a:r>
              <a:rPr lang="en-US" altLang="zh-CN" dirty="0" smtClean="0"/>
              <a:t> Project” wizard.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a pop-up window appears </a:t>
            </a:r>
            <a:r>
              <a:rPr lang="en-US" altLang="zh-CN" dirty="0" err="1" smtClean="0"/>
              <a:t>syaing</a:t>
            </a:r>
            <a:r>
              <a:rPr lang="en-US" altLang="zh-CN" dirty="0" smtClean="0"/>
              <a:t> you haven’t specified python interpreters, choose “Quick/automatic configuration”.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Link the unzipped libraries from last step to the project.</a:t>
            </a:r>
          </a:p>
          <a:p>
            <a:pPr lvl="2"/>
            <a:r>
              <a:rPr lang="en-US" altLang="zh-CN" dirty="0" smtClean="0"/>
              <a:t>Right click on the project folder, select properties-&gt;Resource-&gt;</a:t>
            </a:r>
            <a:r>
              <a:rPr lang="en-US" altLang="zh-CN" dirty="0" err="1" smtClean="0"/>
              <a:t>PyDev</a:t>
            </a:r>
            <a:r>
              <a:rPr lang="en-US" altLang="zh-CN" dirty="0" smtClean="0"/>
              <a:t>-&gt;PYTHONPATH,  choose “External Libraries” tab, and “add source folder”, then choose the two extracted library folders.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7419" t="9450" r="20566" b="37631"/>
          <a:stretch>
            <a:fillRect/>
          </a:stretch>
        </p:blipFill>
        <p:spPr bwMode="auto">
          <a:xfrm>
            <a:off x="539552" y="1628800"/>
            <a:ext cx="75608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6) Run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search (Example 1).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a new </a:t>
            </a:r>
            <a:r>
              <a:rPr lang="en-US" altLang="zh-CN" dirty="0" err="1" smtClean="0"/>
              <a:t>PyDev</a:t>
            </a:r>
            <a:r>
              <a:rPr lang="en-US" altLang="zh-CN" dirty="0" smtClean="0"/>
              <a:t> Module in the project folder, and copy the following codes.</a:t>
            </a:r>
          </a:p>
          <a:p>
            <a:pPr lvl="1"/>
            <a:r>
              <a:rPr lang="en-US" altLang="zh-CN" dirty="0" smtClean="0"/>
              <a:t>The sample code searches “apache” in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database, and return </a:t>
            </a:r>
            <a:r>
              <a:rPr lang="en-US" altLang="zh-CN" dirty="0" smtClean="0"/>
              <a:t>the relevant results.</a:t>
            </a:r>
          </a:p>
          <a:p>
            <a:pPr lvl="1"/>
            <a:r>
              <a:rPr lang="en-US" altLang="zh-CN" dirty="0" smtClean="0"/>
              <a:t>You should replace” the API_KEY component with your own API key.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39552" y="55892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75656" y="2780928"/>
          <a:ext cx="6096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shodan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endParaRPr lang="en-US" altLang="zh-CN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SHODAN_API_KEY =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“Copy Your API</a:t>
                      </a:r>
                      <a:r>
                        <a:rPr lang="en-US" altLang="zh-CN" sz="9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 here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(SHODAN_API_KEY)</a:t>
                      </a: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Wrap the request in a try/ except block to catch errors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 Search </a:t>
                      </a:r>
                      <a:r>
                        <a:rPr lang="en-US" altLang="zh-CN" sz="900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Shodan</a:t>
                      </a:r>
                      <a:endParaRPr lang="en-US" altLang="zh-CN" sz="90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results =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api.search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apache')</a:t>
                      </a: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 Show the results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'Results found: %s' % results['total']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for result in results[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'matches']: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print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'IP: %s' % result['</a:t>
                      </a:r>
                      <a:r>
                        <a:rPr lang="en-US" altLang="zh-CN" sz="900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print result[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'data']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print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except Exception, e:</a:t>
                      </a:r>
                    </a:p>
                    <a:p>
                      <a:r>
                        <a:rPr lang="en-US" altLang="zh-CN" sz="90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print 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'Error: %s' % e</a:t>
                      </a:r>
                    </a:p>
                    <a:p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This tutorial consists of two components:</a:t>
            </a:r>
          </a:p>
          <a:p>
            <a:pPr lvl="1"/>
            <a:r>
              <a:rPr lang="en-US" altLang="zh-CN" dirty="0" smtClean="0"/>
              <a:t>Accessing Hacker Web Forums.</a:t>
            </a:r>
          </a:p>
          <a:p>
            <a:pPr lvl="1"/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.</a:t>
            </a:r>
            <a:endParaRPr lang="zh-CN" altLang="zh-CN" dirty="0" smtClean="0"/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In addition to </a:t>
            </a:r>
            <a:r>
              <a:rPr lang="en-US" altLang="zh-CN" dirty="0" smtClean="0"/>
              <a:t>result[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]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smtClean="0"/>
              <a:t>result[data] </a:t>
            </a:r>
            <a:r>
              <a:rPr lang="en-US" altLang="zh-CN" dirty="0" smtClean="0"/>
              <a:t>shown in the above example, you can also access </a:t>
            </a:r>
            <a:r>
              <a:rPr lang="en-US" altLang="zh-CN" dirty="0" smtClean="0"/>
              <a:t>information returned by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based on the sample 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 object shown below: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640" y="2492896"/>
          <a:ext cx="609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'''{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'total': 8669969,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'countries': [</a:t>
                      </a:r>
                    </a:p>
                    <a:p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'code': 'US',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'count': 4165703,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'name': 'United States'</a:t>
                      </a:r>
                    </a:p>
                    <a:p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{'code': 'DE', 'count': 610270, 'name': 'Germany'},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{'code': 'JP', 'count': 496556, 'name': 'Japan'},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{'code': 'RO', 'count': 486107, 'name': '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Romania'},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{'code': 'GB', 'count': 273948, 'name': 'United Kingdom'}</a:t>
                      </a:r>
                    </a:p>
                    <a:p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'matches': [</a:t>
                      </a:r>
                    </a:p>
                    <a:p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'country': 'DE',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'data': 'HTTP/1.0 200 OK\r\</a:t>
                      </a:r>
                      <a:r>
                        <a:rPr lang="en-US" altLang="zh-CN" sz="9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nDate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Mon, 08 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 2010 05:09:59 GMT\r\</a:t>
                      </a:r>
                      <a:r>
                        <a:rPr lang="en-US" altLang="zh-CN" sz="900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nSer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...',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</a:t>
                      </a:r>
                      <a:r>
                        <a:rPr lang="en-US" altLang="zh-CN" sz="900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hostnames'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['pl4t1n.de'],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</a:t>
                      </a:r>
                      <a:r>
                        <a:rPr lang="en-US" altLang="zh-CN" sz="900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': '89.110.147.239',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</a:t>
                      </a:r>
                      <a:r>
                        <a:rPr lang="en-US" altLang="zh-CN" sz="900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os'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'FreeBSD 4.4',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'port': 80,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'updated': '08.11.2010'</a:t>
                      </a:r>
                    </a:p>
                    <a:p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'''</a:t>
                      </a:r>
                      <a:r>
                        <a:rPr lang="zh-CN" altLang="en-US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67944" y="6165304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/>
              </a:rPr>
              <a:t>https://developers.shodan.io/python/index.html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7584" y="6237312"/>
            <a:ext cx="4392488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complete documentation, see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7) Looking up a specific host (Example 2).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sample code </a:t>
            </a:r>
            <a:r>
              <a:rPr lang="en-US" altLang="zh-CN" dirty="0" smtClean="0"/>
              <a:t>retrieves detailed information from a list of hosts, and count how many of them are accessible.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You should replace” the API_KEY component with your own API key.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39552" y="55892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75656" y="2780928"/>
          <a:ext cx="6096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shodan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endParaRPr lang="en-US" altLang="zh-CN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SHODAN_API_KEY =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"Copy Your API</a:t>
                      </a:r>
                      <a:r>
                        <a:rPr lang="en-US" altLang="zh-CN" sz="900" i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Key here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(SHODAN_API_KEY)</a:t>
                      </a: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This example retrieves detailed information from a list of hosts, and count how many of them are accessible.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count=0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range(41,50):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try: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host = </a:t>
                      </a:r>
                      <a:r>
                        <a:rPr lang="en-US" altLang="zh-CN" sz="9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api.host</a:t>
                      </a:r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'217.140.75.'+</a:t>
                      </a:r>
                      <a:r>
                        <a:rPr lang="en-US" altLang="zh-CN" sz="9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9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'accessing host %s' % host['</a:t>
                      </a:r>
                      <a:r>
                        <a:rPr lang="en-US" altLang="zh-CN" sz="900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']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'%s' % host # print the entire </a:t>
                      </a:r>
                      <a:r>
                        <a:rPr lang="en-US" altLang="zh-CN" sz="900" i="1" u="sng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jason</a:t>
                      </a:r>
                      <a:r>
                        <a:rPr lang="en-US" altLang="zh-CN" sz="900" i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object for the host.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count+=1</a:t>
                      </a:r>
                    </a:p>
                    <a:p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except Exception, e:</a:t>
                      </a:r>
                    </a:p>
                    <a:p>
                      <a:r>
                        <a:rPr lang="pt-BR" altLang="zh-CN" sz="9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print </a:t>
                      </a:r>
                      <a:r>
                        <a:rPr lang="pt-BR" altLang="zh-CN" sz="900" i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'Error: %s 217.140.75.%s' % (e,i)</a:t>
                      </a:r>
                    </a:p>
                    <a:p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r>
                        <a:rPr lang="en-US" altLang="zh-CN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</a:t>
                      </a:r>
                      <a:r>
                        <a:rPr lang="en-US" altLang="zh-CN" sz="9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'total # of available hosts in the rage is %s' % count</a:t>
                      </a:r>
                      <a:r>
                        <a:rPr lang="zh-CN" altLang="en-US" sz="9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endParaRPr lang="zh-CN" altLang="en-US" sz="9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complete </a:t>
            </a:r>
            <a:r>
              <a:rPr lang="en-US" altLang="zh-CN" dirty="0" err="1" smtClean="0"/>
              <a:t>PyDev</a:t>
            </a:r>
            <a:r>
              <a:rPr lang="en-US" altLang="zh-CN" dirty="0" smtClean="0"/>
              <a:t> sample code up to this step can be found at our course website.</a:t>
            </a:r>
          </a:p>
          <a:p>
            <a:pPr lvl="1"/>
            <a:r>
              <a:rPr lang="en-US" altLang="zh-CN" dirty="0" smtClean="0"/>
              <a:t>shodan_python_example.zip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Accessing </a:t>
            </a:r>
            <a:r>
              <a:rPr lang="en-US" altLang="zh-CN" dirty="0" err="1" smtClean="0"/>
              <a:t>Shodan</a:t>
            </a:r>
            <a:r>
              <a:rPr lang="en-US" altLang="zh-CN" dirty="0" smtClean="0"/>
              <a:t> via 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844824"/>
            <a:ext cx="8229600" cy="42050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7) Alternative way to install </a:t>
            </a:r>
            <a:r>
              <a:rPr lang="en-US" altLang="zh-CN" b="1" dirty="0" err="1" smtClean="0"/>
              <a:t>Shodan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easy_install</a:t>
            </a:r>
            <a:r>
              <a:rPr lang="en-US" altLang="zh-CN" dirty="0" smtClean="0"/>
              <a:t>” program at </a:t>
            </a:r>
            <a:r>
              <a:rPr lang="en-US" altLang="zh-CN" u="sng" dirty="0" smtClean="0">
                <a:hlinkClick r:id="rId2"/>
              </a:rPr>
              <a:t>https://bitbucket.org/pypa/setuptools/raw/bootstrap/ez_setup.py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Run the above python script first, then add %PYTHON_HOME%\Scripts as PATH environment </a:t>
            </a:r>
            <a:r>
              <a:rPr lang="en-US" altLang="zh-CN" dirty="0" smtClean="0"/>
              <a:t>variable.</a:t>
            </a:r>
            <a:endParaRPr lang="en-US" altLang="zh-CN" dirty="0" smtClean="0"/>
          </a:p>
          <a:p>
            <a:pPr marL="742950" lvl="2" indent="-342900"/>
            <a:r>
              <a:rPr lang="en-US" altLang="zh-CN" sz="3000" dirty="0" smtClean="0"/>
              <a:t>In command line mode, type</a:t>
            </a:r>
            <a:r>
              <a:rPr lang="en-US" altLang="zh-CN" dirty="0" smtClean="0"/>
              <a:t>:</a:t>
            </a:r>
            <a:endParaRPr lang="zh-CN" altLang="zh-CN" dirty="0" smtClean="0"/>
          </a:p>
          <a:p>
            <a:endParaRPr lang="zh-CN" altLang="zh-CN" dirty="0" smtClean="0"/>
          </a:p>
          <a:p>
            <a:endParaRPr lang="zh-CN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 l="17710" t="42328" r="56832" b="50782"/>
          <a:stretch>
            <a:fillRect/>
          </a:stretch>
        </p:blipFill>
        <p:spPr bwMode="auto">
          <a:xfrm>
            <a:off x="1691680" y="5661248"/>
            <a:ext cx="520515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Accessing Hacker Web Forums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Hacker Web Database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The Hacker Web forums are hosted by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database, which includes 18 forums:</a:t>
            </a:r>
            <a:endParaRPr lang="zh-CN" altLang="zh-CN" dirty="0" smtClean="0"/>
          </a:p>
          <a:p>
            <a:pPr lvl="1"/>
            <a:r>
              <a:rPr lang="en-US" altLang="zh-CN" i="1" dirty="0" smtClean="0"/>
              <a:t>Forum names:</a:t>
            </a:r>
          </a:p>
          <a:p>
            <a:pPr lvl="1">
              <a:buNone/>
            </a:pPr>
            <a:r>
              <a:rPr lang="en-US" altLang="zh-CN" i="1" dirty="0" smtClean="0"/>
              <a:t>	2cto,anon, </a:t>
            </a:r>
            <a:r>
              <a:rPr lang="en-US" altLang="zh-CN" i="1" dirty="0" err="1" smtClean="0"/>
              <a:t>antichat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arhack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ashiyane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cnhonkerarmy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elitehack</a:t>
            </a:r>
            <a:r>
              <a:rPr lang="en-US" altLang="zh-CN" i="1" dirty="0" smtClean="0"/>
              <a:t>, exploit, </a:t>
            </a:r>
            <a:r>
              <a:rPr lang="en-US" altLang="zh-CN" i="1" dirty="0" err="1" smtClean="0"/>
              <a:t>hackdark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hackhound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icode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mihandownlaod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shabgard</a:t>
            </a:r>
            <a:r>
              <a:rPr lang="en-US" altLang="zh-CN" i="1" dirty="0" smtClean="0"/>
              <a:t>, unpack, v4team, </a:t>
            </a:r>
            <a:r>
              <a:rPr lang="en-US" altLang="zh-CN" i="1" dirty="0" err="1" smtClean="0"/>
              <a:t>vctool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xakepok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xeksec</a:t>
            </a:r>
            <a:endParaRPr lang="zh-CN" altLang="zh-CN" dirty="0" smtClean="0"/>
          </a:p>
          <a:p>
            <a:r>
              <a:rPr lang="en-US" altLang="zh-CN" dirty="0" smtClean="0"/>
              <a:t>Each forum has four tables storing information about users, threads, posts, and code attachments. The table names are:</a:t>
            </a:r>
            <a:endParaRPr lang="zh-CN" altLang="zh-CN" dirty="0" smtClean="0"/>
          </a:p>
          <a:p>
            <a:pPr lvl="1"/>
            <a:r>
              <a:rPr lang="en-US" altLang="zh-CN" i="1" dirty="0" smtClean="0"/>
              <a:t>[FORUMNAME]author</a:t>
            </a:r>
            <a:endParaRPr lang="zh-CN" altLang="zh-CN" dirty="0" smtClean="0"/>
          </a:p>
          <a:p>
            <a:pPr lvl="1"/>
            <a:r>
              <a:rPr lang="en-US" altLang="zh-CN" i="1" dirty="0" smtClean="0"/>
              <a:t>[FORUMNAME]thread</a:t>
            </a:r>
            <a:endParaRPr lang="zh-CN" altLang="zh-CN" dirty="0" smtClean="0"/>
          </a:p>
          <a:p>
            <a:pPr lvl="1"/>
            <a:r>
              <a:rPr lang="en-US" altLang="zh-CN" i="1" dirty="0" smtClean="0"/>
              <a:t>[FORUMNAME]posts</a:t>
            </a:r>
            <a:endParaRPr lang="zh-CN" altLang="zh-CN" dirty="0" smtClean="0"/>
          </a:p>
          <a:p>
            <a:pPr lvl="1"/>
            <a:r>
              <a:rPr lang="en-US" altLang="zh-CN" i="1" dirty="0" smtClean="0"/>
              <a:t>[FORUMNAME]code</a:t>
            </a:r>
          </a:p>
          <a:p>
            <a:r>
              <a:rPr lang="en-US" altLang="zh-CN" dirty="0" smtClean="0"/>
              <a:t>For example, the table names for </a:t>
            </a:r>
            <a:r>
              <a:rPr lang="en-US" altLang="zh-CN" dirty="0" err="1" smtClean="0"/>
              <a:t>anon’s</a:t>
            </a:r>
            <a:r>
              <a:rPr lang="en-US" altLang="zh-CN" dirty="0" smtClean="0"/>
              <a:t> thread, posts, authors, and codes are (pay attention to pluralities):</a:t>
            </a:r>
          </a:p>
          <a:p>
            <a:pPr lvl="1"/>
            <a:r>
              <a:rPr lang="en-US" altLang="zh-CN" i="1" dirty="0" err="1" smtClean="0"/>
              <a:t>anonthreads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anonposts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anonauthor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anoncode</a:t>
            </a:r>
            <a:endParaRPr lang="zh-CN" altLang="zh-CN" dirty="0" smtClean="0"/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Hacker Web Database Schema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following diagram shows the database  schema for these tables.</a:t>
            </a:r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6912768" cy="405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Hacker Web 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definitions of the table columns are: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4292180" cy="329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472" y="2924944"/>
            <a:ext cx="4752528" cy="321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Accessing Hacker Web via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1) Download </a:t>
            </a:r>
            <a:r>
              <a:rPr lang="en-US" altLang="zh-CN" dirty="0" smtClean="0"/>
              <a:t>a database client.</a:t>
            </a:r>
          </a:p>
          <a:p>
            <a:pPr lvl="1"/>
            <a:r>
              <a:rPr lang="en-US" altLang="zh-CN" dirty="0" err="1" smtClean="0"/>
              <a:t>HeidiSQL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http</a:t>
            </a:r>
            <a:r>
              <a:rPr lang="en-US" altLang="zh-CN" dirty="0" smtClean="0"/>
              <a:t>://www.heidisql.com/download.php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 err="1" smtClean="0"/>
              <a:t>alternatvies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 Workbench</a:t>
            </a:r>
          </a:p>
          <a:p>
            <a:pPr lvl="2"/>
            <a:r>
              <a:rPr lang="en-US" altLang="zh-CN" dirty="0" smtClean="0"/>
              <a:t>http</a:t>
            </a:r>
            <a:r>
              <a:rPr lang="en-US" altLang="zh-CN" dirty="0" smtClean="0"/>
              <a:t>://dev.mysql.com/downloads/</a:t>
            </a:r>
            <a:endParaRPr lang="zh-CN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 smtClean="0"/>
              <a:t>) Connect to Hacker Web Database using the following credentials:</a:t>
            </a:r>
            <a:endParaRPr lang="zh-CN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576" y="4077072"/>
          <a:ext cx="7848872" cy="2103120"/>
        </p:xfrm>
        <a:graphic>
          <a:graphicData uri="http://schemas.openxmlformats.org/drawingml/2006/table">
            <a:tbl>
              <a:tblPr/>
              <a:tblGrid>
                <a:gridCol w="2267452"/>
                <a:gridCol w="5581420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宋体"/>
                          <a:cs typeface="Times New Roman"/>
                        </a:rPr>
                        <a:t>Host</a:t>
                      </a:r>
                      <a:endParaRPr lang="zh-CN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宋体"/>
                          <a:cs typeface="Times New Roman"/>
                        </a:rPr>
                        <a:t>10.128.50.157</a:t>
                      </a:r>
                      <a:endParaRPr lang="zh-CN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宋体"/>
                          <a:cs typeface="Times New Roman"/>
                        </a:rPr>
                        <a:t>Port</a:t>
                      </a:r>
                      <a:endParaRPr lang="zh-CN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宋体"/>
                          <a:cs typeface="Times New Roman"/>
                        </a:rPr>
                        <a:t>3306</a:t>
                      </a:r>
                      <a:endParaRPr lang="zh-CN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宋体"/>
                          <a:cs typeface="Times New Roman"/>
                        </a:rPr>
                        <a:t>Username:</a:t>
                      </a:r>
                      <a:endParaRPr lang="zh-CN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宋体"/>
                          <a:cs typeface="Times New Roman"/>
                        </a:rPr>
                        <a:t>mis510</a:t>
                      </a:r>
                      <a:endParaRPr lang="zh-CN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宋体"/>
                          <a:cs typeface="Times New Roman"/>
                        </a:rPr>
                        <a:t>Password</a:t>
                      </a:r>
                      <a:endParaRPr lang="zh-CN" sz="24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Calibri"/>
                          <a:ea typeface="宋体"/>
                          <a:cs typeface="Times New Roman"/>
                        </a:rPr>
                        <a:t>mis510</a:t>
                      </a:r>
                      <a:endParaRPr lang="zh-CN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 smtClean="0">
                          <a:latin typeface="Calibri"/>
                          <a:ea typeface="宋体"/>
                          <a:cs typeface="Times New Roman"/>
                        </a:rPr>
                        <a:t>Database name</a:t>
                      </a:r>
                      <a:endParaRPr lang="zh-CN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dirty="0" err="1" smtClean="0">
                          <a:latin typeface="Calibri"/>
                          <a:ea typeface="宋体"/>
                          <a:cs typeface="Times New Roman"/>
                        </a:rPr>
                        <a:t>cybersecurity</a:t>
                      </a:r>
                      <a:endParaRPr lang="zh-CN" sz="2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55576" y="6237312"/>
            <a:ext cx="8229600" cy="316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*Alternatively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</a:t>
            </a:r>
            <a:r>
              <a:rPr kumimoji="0" lang="en-US" altLang="zh-CN" sz="12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usernames mis510_1 or mis510_2, with passwords still be “mis510”.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Accessing Hacker Web via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Now you can use GUI to browse the tables, or execute some SQL</a:t>
            </a:r>
            <a:r>
              <a:rPr lang="ja-JP" altLang="en-US" dirty="0" smtClean="0"/>
              <a:t> </a:t>
            </a:r>
            <a:r>
              <a:rPr lang="en-US" altLang="ja-JP" dirty="0" smtClean="0"/>
              <a:t>queries</a:t>
            </a:r>
          </a:p>
          <a:p>
            <a:r>
              <a:rPr lang="en-US" altLang="zh-CN" dirty="0" smtClean="0"/>
              <a:t>Syntax for SQL queries has slight differences between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MS SQL Server, and Oracle. See the differences at:</a:t>
            </a:r>
          </a:p>
          <a:p>
            <a:pPr lvl="1"/>
            <a:r>
              <a:rPr lang="en-US" altLang="zh-CN" dirty="0" smtClean="0"/>
              <a:t>http</a:t>
            </a:r>
            <a:r>
              <a:rPr lang="en-US" altLang="zh-CN" dirty="0" smtClean="0"/>
              <a:t>://troels.arvin.dk/db/rdbms/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Accessing Hacker Web via Java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It’s recommended to access the database and process the data programmatically. The following steps show a simple example of connecting Hacker Web database in Java program. Please refer to </a:t>
            </a:r>
            <a:r>
              <a:rPr lang="en-US" altLang="zh-CN" dirty="0" smtClean="0">
                <a:hlinkClick r:id="rId2"/>
              </a:rPr>
              <a:t>http://dev.mysql.com/doc/connector-j/en/connector-j-installing.html </a:t>
            </a:r>
            <a:r>
              <a:rPr lang="en-US" altLang="zh-CN" dirty="0" smtClean="0"/>
              <a:t>for </a:t>
            </a:r>
            <a:r>
              <a:rPr lang="en-US" altLang="zh-CN" dirty="0" smtClean="0"/>
              <a:t>a more comprehensive guide.</a:t>
            </a:r>
          </a:p>
          <a:p>
            <a:endParaRPr lang="zh-CN" altLang="zh-CN" dirty="0" smtClean="0"/>
          </a:p>
          <a:p>
            <a:r>
              <a:rPr lang="en-US" altLang="zh-CN" dirty="0" smtClean="0"/>
              <a:t>1) Download the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Connector that suits for you from </a:t>
            </a:r>
            <a:r>
              <a:rPr lang="en-US" altLang="zh-CN" dirty="0" smtClean="0">
                <a:hlinkClick r:id="rId3"/>
              </a:rPr>
              <a:t>http://dev.mysql.com/downloads/connector/j/5.1.html</a:t>
            </a:r>
            <a:r>
              <a:rPr lang="en-US" altLang="zh-CN" dirty="0" smtClean="0"/>
              <a:t>, </a:t>
            </a:r>
            <a:r>
              <a:rPr lang="en-US" altLang="zh-CN" dirty="0" smtClean="0"/>
              <a:t>and extract the jar file.</a:t>
            </a:r>
            <a:endParaRPr lang="zh-CN" altLang="zh-CN" dirty="0" smtClean="0"/>
          </a:p>
          <a:p>
            <a:pPr lvl="1"/>
            <a:r>
              <a:rPr lang="en-US" altLang="zh-CN" dirty="0" smtClean="0"/>
              <a:t>*You may need to register an account to see the page content.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4943</TotalTime>
  <Words>1506</Words>
  <Application>Microsoft Office PowerPoint</Application>
  <PresentationFormat>全屏显示(4:3)</PresentationFormat>
  <Paragraphs>231</Paragraphs>
  <Slides>23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Hacker Web and Shodan A Tutorial for Accessing the Data</vt:lpstr>
      <vt:lpstr>Outline</vt:lpstr>
      <vt:lpstr>Accessing Hacker Web Forums</vt:lpstr>
      <vt:lpstr>Hacker Web Database Overview</vt:lpstr>
      <vt:lpstr>Hacker Web Database Schema</vt:lpstr>
      <vt:lpstr>Hacker Web Database Schema</vt:lpstr>
      <vt:lpstr>Accessing Hacker Web via MySQL Client</vt:lpstr>
      <vt:lpstr>Accessing Hacker Web via MySQL Client</vt:lpstr>
      <vt:lpstr>Accessing Hacker Web via Java program</vt:lpstr>
      <vt:lpstr>Accessing Hacker Web via Java program</vt:lpstr>
      <vt:lpstr>Accessing Hacker Web via Java program</vt:lpstr>
      <vt:lpstr>Accessing Shodan</vt:lpstr>
      <vt:lpstr>Shodan Overview</vt:lpstr>
      <vt:lpstr>Accessing Shodan via Python</vt:lpstr>
      <vt:lpstr>Accessing Shodan via Python</vt:lpstr>
      <vt:lpstr>Accessing Shodan via Python</vt:lpstr>
      <vt:lpstr>Accessing Shodan via Python</vt:lpstr>
      <vt:lpstr>Accessing Shodan via Python</vt:lpstr>
      <vt:lpstr>Accessing Shodan via Python</vt:lpstr>
      <vt:lpstr>Accessing Shodan via Python</vt:lpstr>
      <vt:lpstr>Accessing Shodan via Python</vt:lpstr>
      <vt:lpstr>Accessing Shodan via Python</vt:lpstr>
      <vt:lpstr>Accessing Shodan via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HackerWeb</dc:title>
  <dc:creator>Aice</dc:creator>
  <cp:lastModifiedBy>Jiang</cp:lastModifiedBy>
  <cp:revision>42</cp:revision>
  <dcterms:created xsi:type="dcterms:W3CDTF">2014-01-23T18:24:12Z</dcterms:created>
  <dcterms:modified xsi:type="dcterms:W3CDTF">2014-02-04T20:51:30Z</dcterms:modified>
</cp:coreProperties>
</file>